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8"/>
  </p:notesMasterIdLst>
  <p:handoutMasterIdLst>
    <p:handoutMasterId r:id="rId39"/>
  </p:handoutMasterIdLst>
  <p:sldIdLst>
    <p:sldId id="257" r:id="rId5"/>
    <p:sldId id="262" r:id="rId6"/>
    <p:sldId id="263" r:id="rId7"/>
    <p:sldId id="272" r:id="rId8"/>
    <p:sldId id="273" r:id="rId9"/>
    <p:sldId id="274" r:id="rId10"/>
    <p:sldId id="276" r:id="rId11"/>
    <p:sldId id="275" r:id="rId12"/>
    <p:sldId id="277" r:id="rId13"/>
    <p:sldId id="278" r:id="rId14"/>
    <p:sldId id="279" r:id="rId15"/>
    <p:sldId id="264" r:id="rId16"/>
    <p:sldId id="288" r:id="rId17"/>
    <p:sldId id="265" r:id="rId18"/>
    <p:sldId id="281" r:id="rId19"/>
    <p:sldId id="282" r:id="rId20"/>
    <p:sldId id="287" r:id="rId21"/>
    <p:sldId id="266" r:id="rId22"/>
    <p:sldId id="285" r:id="rId23"/>
    <p:sldId id="286" r:id="rId24"/>
    <p:sldId id="267" r:id="rId25"/>
    <p:sldId id="292" r:id="rId26"/>
    <p:sldId id="291" r:id="rId27"/>
    <p:sldId id="268" r:id="rId28"/>
    <p:sldId id="293" r:id="rId29"/>
    <p:sldId id="271" r:id="rId30"/>
    <p:sldId id="280" r:id="rId31"/>
    <p:sldId id="269" r:id="rId32"/>
    <p:sldId id="270" r:id="rId33"/>
    <p:sldId id="283" r:id="rId34"/>
    <p:sldId id="284" r:id="rId35"/>
    <p:sldId id="28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4CC1E-88DF-4AB6-B025-53D900693556}" v="76" dt="2021-09-21T01:55:27.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51" d="100"/>
          <a:sy n="51" d="100"/>
        </p:scale>
        <p:origin x="850" y="38"/>
      </p:cViewPr>
      <p:guideLst/>
    </p:cSldViewPr>
  </p:slideViewPr>
  <p:notesTextViewPr>
    <p:cViewPr>
      <p:scale>
        <a:sx n="1" d="1"/>
        <a:sy n="1" d="1"/>
      </p:scale>
      <p:origin x="0" y="0"/>
    </p:cViewPr>
  </p:notesTextViewPr>
  <p:notesViewPr>
    <p:cSldViewPr snapToGrid="0">
      <p:cViewPr varScale="1">
        <p:scale>
          <a:sx n="83" d="100"/>
          <a:sy n="83" d="100"/>
        </p:scale>
        <p:origin x="24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t>10/5/2021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t>‹#›</a:t>
            </a:fld>
            <a:endParaRPr lang="en-US"/>
          </a:p>
        </p:txBody>
      </p:sp>
    </p:spTree>
    <p:extLst>
      <p:ext uri="{BB962C8B-B14F-4D97-AF65-F5344CB8AC3E}">
        <p14:creationId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t>‹#›</a:t>
            </a:fld>
            <a:endParaRPr lang="en-US"/>
          </a:p>
        </p:txBody>
      </p:sp>
    </p:spTree>
    <p:extLst>
      <p:ext uri="{BB962C8B-B14F-4D97-AF65-F5344CB8AC3E}">
        <p14:creationId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1</a:t>
            </a:fld>
            <a:endParaRPr lang="en-US"/>
          </a:p>
        </p:txBody>
      </p:sp>
    </p:spTree>
    <p:extLst>
      <p:ext uri="{BB962C8B-B14F-4D97-AF65-F5344CB8AC3E}">
        <p14:creationId xmlns:p14="http://schemas.microsoft.com/office/powerpoint/2010/main" val="13377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Competing with Utah Department of Health COVID-19 Response</a:t>
            </a:r>
          </a:p>
          <a:p>
            <a:r>
              <a:rPr lang="en-US" dirty="0"/>
              <a:t>I wasn’t even going to do a presentation until I found out my mother was going to be here, so I thought I would put something together</a:t>
            </a:r>
          </a:p>
        </p:txBody>
      </p:sp>
      <p:sp>
        <p:nvSpPr>
          <p:cNvPr id="4" name="Slide Number Placeholder 3"/>
          <p:cNvSpPr>
            <a:spLocks noGrp="1"/>
          </p:cNvSpPr>
          <p:nvPr>
            <p:ph type="sldNum" sz="quarter" idx="5"/>
          </p:nvPr>
        </p:nvSpPr>
        <p:spPr/>
        <p:txBody>
          <a:bodyPr/>
          <a:lstStyle/>
          <a:p>
            <a:fld id="{96E6A182-AF03-4CC8-94DC-C0726DF52A64}" type="slidenum">
              <a:rPr lang="en-US" smtClean="0"/>
              <a:t>2</a:t>
            </a:fld>
            <a:endParaRPr lang="en-US"/>
          </a:p>
        </p:txBody>
      </p:sp>
    </p:spTree>
    <p:extLst>
      <p:ext uri="{BB962C8B-B14F-4D97-AF65-F5344CB8AC3E}">
        <p14:creationId xmlns:p14="http://schemas.microsoft.com/office/powerpoint/2010/main" val="394832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 with Europe always trying to do less medical care?!?!</a:t>
            </a:r>
          </a:p>
        </p:txBody>
      </p:sp>
      <p:sp>
        <p:nvSpPr>
          <p:cNvPr id="4" name="Slide Number Placeholder 3"/>
          <p:cNvSpPr>
            <a:spLocks noGrp="1"/>
          </p:cNvSpPr>
          <p:nvPr>
            <p:ph type="sldNum" sz="quarter" idx="5"/>
          </p:nvPr>
        </p:nvSpPr>
        <p:spPr/>
        <p:txBody>
          <a:bodyPr/>
          <a:lstStyle/>
          <a:p>
            <a:fld id="{96E6A182-AF03-4CC8-94DC-C0726DF52A64}" type="slidenum">
              <a:rPr lang="en-US" smtClean="0"/>
              <a:t>18</a:t>
            </a:fld>
            <a:endParaRPr lang="en-US"/>
          </a:p>
        </p:txBody>
      </p:sp>
    </p:spTree>
    <p:extLst>
      <p:ext uri="{BB962C8B-B14F-4D97-AF65-F5344CB8AC3E}">
        <p14:creationId xmlns:p14="http://schemas.microsoft.com/office/powerpoint/2010/main" val="97284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t>10/5/2021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38602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dirty="0"/>
          </a:p>
        </p:txBody>
      </p:sp>
    </p:spTree>
    <p:extLst>
      <p:ext uri="{BB962C8B-B14F-4D97-AF65-F5344CB8AC3E}">
        <p14:creationId xmlns:p14="http://schemas.microsoft.com/office/powerpoint/2010/main" val="220336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Tree>
    <p:extLst>
      <p:ext uri="{BB962C8B-B14F-4D97-AF65-F5344CB8AC3E}">
        <p14:creationId xmlns:p14="http://schemas.microsoft.com/office/powerpoint/2010/main" val="6435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201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42263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3183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Tree>
    <p:extLst>
      <p:ext uri="{BB962C8B-B14F-4D97-AF65-F5344CB8AC3E}">
        <p14:creationId xmlns:p14="http://schemas.microsoft.com/office/powerpoint/2010/main" val="27418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7932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776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7775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endParaRPr kumimoji="0" lang="en-US" dirty="0"/>
          </a:p>
        </p:txBody>
      </p:sp>
    </p:spTree>
    <p:extLst>
      <p:ext uri="{BB962C8B-B14F-4D97-AF65-F5344CB8AC3E}">
        <p14:creationId xmlns:p14="http://schemas.microsoft.com/office/powerpoint/2010/main" val="314466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t>10/5/2021</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t>‹#›</a:t>
            </a:fld>
            <a:endParaRPr lang="en-US"/>
          </a:p>
        </p:txBody>
      </p:sp>
      <p:grpSp>
        <p:nvGrpSpPr>
          <p:cNvPr id="24" name="Group 18"/>
          <p:cNvGrpSpPr>
            <a:grpSpLocks/>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Tree>
    <p:extLst>
      <p:ext uri="{BB962C8B-B14F-4D97-AF65-F5344CB8AC3E}">
        <p14:creationId xmlns:p14="http://schemas.microsoft.com/office/powerpoint/2010/main" val="11656212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3627856/#CR1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a:t>Robert C Moesinger, MD</a:t>
            </a:r>
          </a:p>
          <a:p>
            <a:endParaRPr lang="en-US" dirty="0"/>
          </a:p>
          <a:p>
            <a:r>
              <a:rPr lang="en-US" dirty="0"/>
              <a:t>Ogden Surgical-Medical Society</a:t>
            </a:r>
          </a:p>
          <a:p>
            <a:r>
              <a:rPr lang="en-US" dirty="0"/>
              <a:t>October 7, 2021</a:t>
            </a:r>
          </a:p>
          <a:p>
            <a:endParaRPr lang="en-US" dirty="0"/>
          </a:p>
          <a:p>
            <a:endParaRPr lang="en-US" dirty="0"/>
          </a:p>
          <a:p>
            <a:endParaRPr lang="en-US" dirty="0"/>
          </a:p>
          <a:p>
            <a:endParaRPr lang="en-US" dirty="0"/>
          </a:p>
          <a:p>
            <a:endParaRPr lang="en-US" dirty="0"/>
          </a:p>
        </p:txBody>
      </p:sp>
      <p:sp>
        <p:nvSpPr>
          <p:cNvPr id="2" name="Title 1"/>
          <p:cNvSpPr>
            <a:spLocks noGrp="1"/>
          </p:cNvSpPr>
          <p:nvPr>
            <p:ph type="ctrTitle"/>
          </p:nvPr>
        </p:nvSpPr>
        <p:spPr/>
        <p:txBody>
          <a:bodyPr>
            <a:normAutofit fontScale="90000"/>
          </a:bodyPr>
          <a:lstStyle/>
          <a:p>
            <a:r>
              <a:rPr lang="en-US" dirty="0"/>
              <a:t>Management of Abdominal Infections From The surgical Perspective</a:t>
            </a:r>
          </a:p>
        </p:txBody>
      </p:sp>
    </p:spTree>
    <p:extLst>
      <p:ext uri="{BB962C8B-B14F-4D97-AF65-F5344CB8AC3E}">
        <p14:creationId xmlns:p14="http://schemas.microsoft.com/office/powerpoint/2010/main" val="12976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CBF932-58F7-4AAC-986C-609531A80E68}"/>
              </a:ext>
            </a:extLst>
          </p:cNvPr>
          <p:cNvSpPr>
            <a:spLocks noGrp="1"/>
          </p:cNvSpPr>
          <p:nvPr>
            <p:ph idx="1"/>
          </p:nvPr>
        </p:nvSpPr>
        <p:spPr/>
        <p:txBody>
          <a:bodyPr/>
          <a:lstStyle/>
          <a:p>
            <a:r>
              <a:rPr lang="en-US" dirty="0"/>
              <a:t>World War I produced the first catastrophically large scale, well-studied series of bowel injuries and resultant abdominal sepsis.</a:t>
            </a:r>
          </a:p>
          <a:p>
            <a:r>
              <a:rPr lang="en-US" dirty="0"/>
              <a:t>Cuthbert Wallace, British surgeon, wrote up a series of 1288 such injuries in 1917.  Among his many observations:</a:t>
            </a:r>
          </a:p>
          <a:p>
            <a:pPr lvl="1"/>
            <a:r>
              <a:rPr lang="en-US" dirty="0"/>
              <a:t>Mortality of penetrating abdominal wounds—</a:t>
            </a:r>
            <a:r>
              <a:rPr lang="en-US"/>
              <a:t>80%.</a:t>
            </a:r>
            <a:endParaRPr lang="en-US" dirty="0"/>
          </a:p>
          <a:p>
            <a:pPr lvl="1"/>
            <a:r>
              <a:rPr lang="en-US" dirty="0"/>
              <a:t>Spontaneous recovery after perforation of abdominal viscera is possible but rare.</a:t>
            </a:r>
          </a:p>
          <a:p>
            <a:pPr lvl="1"/>
            <a:r>
              <a:rPr lang="en-US" dirty="0"/>
              <a:t>In 965 operations, mortality was 53.9%.</a:t>
            </a:r>
          </a:p>
          <a:p>
            <a:r>
              <a:rPr lang="en-US" dirty="0"/>
              <a:t>In 1943 the US Surgeon General mandated all colonic injuries be treated with colostomy.</a:t>
            </a:r>
          </a:p>
          <a:p>
            <a:pPr lvl="1"/>
            <a:endParaRPr lang="en-US" dirty="0"/>
          </a:p>
          <a:p>
            <a:pPr marL="585216" lvl="1" indent="0">
              <a:buNone/>
            </a:pPr>
            <a:endParaRPr lang="en-US" dirty="0"/>
          </a:p>
          <a:p>
            <a:pPr lvl="1"/>
            <a:endParaRPr lang="en-US" dirty="0"/>
          </a:p>
        </p:txBody>
      </p:sp>
      <p:sp>
        <p:nvSpPr>
          <p:cNvPr id="3" name="Title 2">
            <a:extLst>
              <a:ext uri="{FF2B5EF4-FFF2-40B4-BE49-F238E27FC236}">
                <a16:creationId xmlns:a16="http://schemas.microsoft.com/office/drawing/2014/main" id="{CDC6A102-6B56-4F2D-9BAD-D7F517600BBD}"/>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130483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F7A00A-A6B3-44B3-AE3B-4E63ADB4A4E0}"/>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7121D048-59BE-4F47-B924-93774B46D1C5}"/>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158281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876BE-1DDB-44D4-A99E-B8DC674EBB94}"/>
              </a:ext>
            </a:extLst>
          </p:cNvPr>
          <p:cNvSpPr>
            <a:spLocks noGrp="1"/>
          </p:cNvSpPr>
          <p:nvPr>
            <p:ph idx="1"/>
          </p:nvPr>
        </p:nvSpPr>
        <p:spPr/>
        <p:txBody>
          <a:bodyPr/>
          <a:lstStyle/>
          <a:p>
            <a:r>
              <a:rPr lang="en-US" dirty="0"/>
              <a:t>Appendicitis</a:t>
            </a:r>
          </a:p>
          <a:p>
            <a:r>
              <a:rPr lang="en-US" dirty="0"/>
              <a:t>Diverticulitis</a:t>
            </a:r>
          </a:p>
          <a:p>
            <a:r>
              <a:rPr lang="en-US" dirty="0"/>
              <a:t>Abdominal Sepsis and Abscesses</a:t>
            </a:r>
          </a:p>
          <a:p>
            <a:r>
              <a:rPr lang="en-US" dirty="0"/>
              <a:t>Post-surgical Abdominal Infections</a:t>
            </a:r>
          </a:p>
          <a:p>
            <a:r>
              <a:rPr lang="en-US" dirty="0"/>
              <a:t>Abdominal Infections and Inflammatory Bowel Disease</a:t>
            </a:r>
          </a:p>
          <a:p>
            <a:r>
              <a:rPr lang="en-US" dirty="0"/>
              <a:t>COVID-19 and Abdominal Complications and Infections</a:t>
            </a:r>
          </a:p>
        </p:txBody>
      </p:sp>
      <p:sp>
        <p:nvSpPr>
          <p:cNvPr id="3" name="Title 2">
            <a:extLst>
              <a:ext uri="{FF2B5EF4-FFF2-40B4-BE49-F238E27FC236}">
                <a16:creationId xmlns:a16="http://schemas.microsoft.com/office/drawing/2014/main" id="{F4FE2D09-1BA2-4FA1-8041-A1BA5CCF1391}"/>
              </a:ext>
            </a:extLst>
          </p:cNvPr>
          <p:cNvSpPr>
            <a:spLocks noGrp="1"/>
          </p:cNvSpPr>
          <p:nvPr>
            <p:ph type="title"/>
          </p:nvPr>
        </p:nvSpPr>
        <p:spPr/>
        <p:txBody>
          <a:bodyPr/>
          <a:lstStyle/>
          <a:p>
            <a:r>
              <a:rPr lang="en-US" dirty="0"/>
              <a:t>Abdominal Infections—Less is More</a:t>
            </a:r>
          </a:p>
        </p:txBody>
      </p:sp>
    </p:spTree>
    <p:extLst>
      <p:ext uri="{BB962C8B-B14F-4D97-AF65-F5344CB8AC3E}">
        <p14:creationId xmlns:p14="http://schemas.microsoft.com/office/powerpoint/2010/main" val="173389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9493F-BE3F-4BF2-975B-28C55BF6EFE6}"/>
              </a:ext>
            </a:extLst>
          </p:cNvPr>
          <p:cNvSpPr>
            <a:spLocks noGrp="1"/>
          </p:cNvSpPr>
          <p:nvPr>
            <p:ph idx="1"/>
          </p:nvPr>
        </p:nvSpPr>
        <p:spPr/>
        <p:txBody>
          <a:bodyPr/>
          <a:lstStyle/>
          <a:p>
            <a:r>
              <a:rPr lang="en-US" dirty="0"/>
              <a:t>Claudius </a:t>
            </a:r>
            <a:r>
              <a:rPr lang="en-US" dirty="0" err="1"/>
              <a:t>Amyand</a:t>
            </a:r>
            <a:r>
              <a:rPr lang="en-US" dirty="0"/>
              <a:t> removed an inflamed appendix in a right inguinal hernia in 1735—</a:t>
            </a:r>
            <a:r>
              <a:rPr lang="en-US" dirty="0" err="1"/>
              <a:t>Amyand’s</a:t>
            </a:r>
            <a:r>
              <a:rPr lang="en-US" dirty="0"/>
              <a:t> Hernia.</a:t>
            </a:r>
          </a:p>
          <a:p>
            <a:r>
              <a:rPr lang="en-US" dirty="0"/>
              <a:t>In 1880 Robert Lawson Tait made the first diagnosis of appendicitis and surgically removed the appendix.</a:t>
            </a:r>
          </a:p>
          <a:p>
            <a:r>
              <a:rPr lang="en-US" dirty="0"/>
              <a:t>250,000 appendectomies in the US each year.</a:t>
            </a:r>
          </a:p>
          <a:p>
            <a:r>
              <a:rPr lang="en-US" dirty="0"/>
              <a:t>About 7% of all Americans will get appendicitis.</a:t>
            </a:r>
          </a:p>
          <a:p>
            <a:r>
              <a:rPr lang="en-US" dirty="0"/>
              <a:t>About 15% of all Americans will get an appendectomy.</a:t>
            </a:r>
          </a:p>
        </p:txBody>
      </p:sp>
      <p:sp>
        <p:nvSpPr>
          <p:cNvPr id="3" name="Title 2">
            <a:extLst>
              <a:ext uri="{FF2B5EF4-FFF2-40B4-BE49-F238E27FC236}">
                <a16:creationId xmlns:a16="http://schemas.microsoft.com/office/drawing/2014/main" id="{9B871F0C-EAB3-44D4-B316-18BFACDF357D}"/>
              </a:ext>
            </a:extLst>
          </p:cNvPr>
          <p:cNvSpPr>
            <a:spLocks noGrp="1"/>
          </p:cNvSpPr>
          <p:nvPr>
            <p:ph type="title"/>
          </p:nvPr>
        </p:nvSpPr>
        <p:spPr/>
        <p:txBody>
          <a:bodyPr/>
          <a:lstStyle/>
          <a:p>
            <a:r>
              <a:rPr lang="en-US" dirty="0"/>
              <a:t>Abdominal Infections--Appendicitis</a:t>
            </a:r>
          </a:p>
        </p:txBody>
      </p:sp>
    </p:spTree>
    <p:extLst>
      <p:ext uri="{BB962C8B-B14F-4D97-AF65-F5344CB8AC3E}">
        <p14:creationId xmlns:p14="http://schemas.microsoft.com/office/powerpoint/2010/main" val="246854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7466A-232B-4A2F-9574-B331AFCA547D}"/>
              </a:ext>
            </a:extLst>
          </p:cNvPr>
          <p:cNvSpPr>
            <a:spLocks noGrp="1"/>
          </p:cNvSpPr>
          <p:nvPr>
            <p:ph idx="1"/>
          </p:nvPr>
        </p:nvSpPr>
        <p:spPr/>
        <p:txBody>
          <a:bodyPr>
            <a:normAutofit fontScale="92500"/>
          </a:bodyPr>
          <a:lstStyle/>
          <a:p>
            <a:r>
              <a:rPr lang="en-US" dirty="0"/>
              <a:t>Appendicitis used to be an emergency.</a:t>
            </a:r>
          </a:p>
          <a:p>
            <a:r>
              <a:rPr lang="en-US" dirty="0"/>
              <a:t>Middle of the night appendectomies were common.</a:t>
            </a:r>
          </a:p>
          <a:p>
            <a:r>
              <a:rPr lang="en-US" dirty="0"/>
              <a:t>Then everything started to change:</a:t>
            </a:r>
          </a:p>
          <a:p>
            <a:pPr lvl="1"/>
            <a:r>
              <a:rPr lang="en-US" dirty="0"/>
              <a:t>Drain abscesses and don’t operate on them.</a:t>
            </a:r>
          </a:p>
          <a:p>
            <a:pPr lvl="1"/>
            <a:r>
              <a:rPr lang="en-US" dirty="0"/>
              <a:t>Phlegmons—give antibiotics and don’t operate on them.</a:t>
            </a:r>
          </a:p>
          <a:p>
            <a:pPr lvl="1"/>
            <a:r>
              <a:rPr lang="en-US" dirty="0"/>
              <a:t>Wait until morning to do an appendectomy.</a:t>
            </a:r>
          </a:p>
          <a:p>
            <a:pPr lvl="1"/>
            <a:r>
              <a:rPr lang="en-US" dirty="0"/>
              <a:t>Navy personnel with appendicitis but no surgical capability—give antibiotics</a:t>
            </a:r>
          </a:p>
          <a:p>
            <a:pPr lvl="2"/>
            <a:r>
              <a:rPr lang="en-US" dirty="0"/>
              <a:t>(USS </a:t>
            </a:r>
            <a:r>
              <a:rPr lang="en-US" dirty="0" err="1"/>
              <a:t>Grayback</a:t>
            </a:r>
            <a:r>
              <a:rPr lang="en-US" dirty="0"/>
              <a:t>, 1942, notwithstanding…!)</a:t>
            </a:r>
          </a:p>
          <a:p>
            <a:pPr lvl="1"/>
            <a:r>
              <a:rPr lang="en-US" dirty="0"/>
              <a:t>Data from Europe on the “antibiotics-first” strategy showed clinical success 50-90% of the time, but with later appendectomy (within 1 year) 10-37% of the time.</a:t>
            </a:r>
          </a:p>
          <a:p>
            <a:pPr lvl="2"/>
            <a:r>
              <a:rPr lang="en-US" dirty="0"/>
              <a:t>NEJM 372;20. May 14, 2015</a:t>
            </a:r>
          </a:p>
        </p:txBody>
      </p:sp>
      <p:sp>
        <p:nvSpPr>
          <p:cNvPr id="3" name="Title 2">
            <a:extLst>
              <a:ext uri="{FF2B5EF4-FFF2-40B4-BE49-F238E27FC236}">
                <a16:creationId xmlns:a16="http://schemas.microsoft.com/office/drawing/2014/main" id="{149D8C5E-A775-4010-97E9-2F3D94527CE6}"/>
              </a:ext>
            </a:extLst>
          </p:cNvPr>
          <p:cNvSpPr>
            <a:spLocks noGrp="1"/>
          </p:cNvSpPr>
          <p:nvPr>
            <p:ph type="title"/>
          </p:nvPr>
        </p:nvSpPr>
        <p:spPr/>
        <p:txBody>
          <a:bodyPr/>
          <a:lstStyle/>
          <a:p>
            <a:r>
              <a:rPr lang="en-US" dirty="0"/>
              <a:t>Abdominal Infections--Appendicitis</a:t>
            </a:r>
          </a:p>
        </p:txBody>
      </p:sp>
    </p:spTree>
    <p:extLst>
      <p:ext uri="{BB962C8B-B14F-4D97-AF65-F5344CB8AC3E}">
        <p14:creationId xmlns:p14="http://schemas.microsoft.com/office/powerpoint/2010/main" val="9617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A4C3AC-926A-4003-BE47-C365C1D8F3AE}"/>
              </a:ext>
            </a:extLst>
          </p:cNvPr>
          <p:cNvSpPr>
            <a:spLocks noGrp="1"/>
          </p:cNvSpPr>
          <p:nvPr>
            <p:ph idx="1"/>
          </p:nvPr>
        </p:nvSpPr>
        <p:spPr/>
        <p:txBody>
          <a:bodyPr/>
          <a:lstStyle/>
          <a:p>
            <a:r>
              <a:rPr lang="en-US" dirty="0"/>
              <a:t>American Data:</a:t>
            </a:r>
          </a:p>
          <a:p>
            <a:pPr lvl="1"/>
            <a:r>
              <a:rPr lang="en-US" dirty="0"/>
              <a:t>UCLA, 2017. 30 randomized patients.  Antibiotic only patients had fewer complications that Surgical patients.  Recurrence rate at 12 months—13.3%</a:t>
            </a:r>
          </a:p>
          <a:p>
            <a:pPr lvl="1"/>
            <a:r>
              <a:rPr lang="en-US" dirty="0"/>
              <a:t>Stanford, 2018. 58,329 patients based on insurance claims data. Only 4.5% had antibiotic therapy.  3.9% recurrence rate.  Cost identical.</a:t>
            </a:r>
          </a:p>
        </p:txBody>
      </p:sp>
      <p:sp>
        <p:nvSpPr>
          <p:cNvPr id="3" name="Title 2">
            <a:extLst>
              <a:ext uri="{FF2B5EF4-FFF2-40B4-BE49-F238E27FC236}">
                <a16:creationId xmlns:a16="http://schemas.microsoft.com/office/drawing/2014/main" id="{6B145E63-BAEF-46BD-A1DB-3FC60FFEC717}"/>
              </a:ext>
            </a:extLst>
          </p:cNvPr>
          <p:cNvSpPr>
            <a:spLocks noGrp="1"/>
          </p:cNvSpPr>
          <p:nvPr>
            <p:ph type="title"/>
          </p:nvPr>
        </p:nvSpPr>
        <p:spPr/>
        <p:txBody>
          <a:bodyPr/>
          <a:lstStyle/>
          <a:p>
            <a:r>
              <a:rPr lang="en-US" dirty="0"/>
              <a:t>Abdominal Infections--Appendicitis</a:t>
            </a:r>
          </a:p>
        </p:txBody>
      </p:sp>
    </p:spTree>
    <p:extLst>
      <p:ext uri="{BB962C8B-B14F-4D97-AF65-F5344CB8AC3E}">
        <p14:creationId xmlns:p14="http://schemas.microsoft.com/office/powerpoint/2010/main" val="12028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44A3E-A0A7-499E-A16C-8C525954362A}"/>
              </a:ext>
            </a:extLst>
          </p:cNvPr>
          <p:cNvSpPr>
            <a:spLocks noGrp="1"/>
          </p:cNvSpPr>
          <p:nvPr>
            <p:ph idx="1"/>
          </p:nvPr>
        </p:nvSpPr>
        <p:spPr/>
        <p:txBody>
          <a:bodyPr/>
          <a:lstStyle/>
          <a:p>
            <a:r>
              <a:rPr lang="en-US" dirty="0"/>
              <a:t>Conclusions:</a:t>
            </a:r>
          </a:p>
          <a:p>
            <a:pPr lvl="1"/>
            <a:r>
              <a:rPr lang="en-US" dirty="0"/>
              <a:t>Appendicitis can be treated with antibiotics alone with clinical resolution in 90% of patients.</a:t>
            </a:r>
          </a:p>
          <a:p>
            <a:pPr lvl="1"/>
            <a:r>
              <a:rPr lang="en-US" dirty="0"/>
              <a:t>There is no increased risk of complications by trying antibiotics first.</a:t>
            </a:r>
          </a:p>
          <a:p>
            <a:pPr lvl="1"/>
            <a:r>
              <a:rPr lang="en-US" dirty="0"/>
              <a:t>Recurrence rates are substantial (up to 40% by 5 years).</a:t>
            </a:r>
          </a:p>
          <a:p>
            <a:pPr lvl="1"/>
            <a:r>
              <a:rPr lang="en-US" dirty="0"/>
              <a:t>It is ok to allow patients to choose, but they usually choose surgery.</a:t>
            </a:r>
          </a:p>
          <a:p>
            <a:pPr lvl="1"/>
            <a:r>
              <a:rPr lang="en-US" dirty="0"/>
              <a:t>Antibiotics can be a bridge to a more convenient time for surgery.</a:t>
            </a:r>
          </a:p>
        </p:txBody>
      </p:sp>
      <p:sp>
        <p:nvSpPr>
          <p:cNvPr id="3" name="Title 2">
            <a:extLst>
              <a:ext uri="{FF2B5EF4-FFF2-40B4-BE49-F238E27FC236}">
                <a16:creationId xmlns:a16="http://schemas.microsoft.com/office/drawing/2014/main" id="{3F5F31FC-32C1-4CDB-8121-380E7CEB131E}"/>
              </a:ext>
            </a:extLst>
          </p:cNvPr>
          <p:cNvSpPr>
            <a:spLocks noGrp="1"/>
          </p:cNvSpPr>
          <p:nvPr>
            <p:ph type="title"/>
          </p:nvPr>
        </p:nvSpPr>
        <p:spPr/>
        <p:txBody>
          <a:bodyPr/>
          <a:lstStyle/>
          <a:p>
            <a:r>
              <a:rPr lang="en-US" dirty="0"/>
              <a:t>Abdominal Infections--Appendicitis</a:t>
            </a:r>
          </a:p>
        </p:txBody>
      </p:sp>
    </p:spTree>
    <p:extLst>
      <p:ext uri="{BB962C8B-B14F-4D97-AF65-F5344CB8AC3E}">
        <p14:creationId xmlns:p14="http://schemas.microsoft.com/office/powerpoint/2010/main" val="41664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FE773-49E1-4C52-8D76-B82FCD38B487}"/>
              </a:ext>
            </a:extLst>
          </p:cNvPr>
          <p:cNvSpPr>
            <a:spLocks noGrp="1"/>
          </p:cNvSpPr>
          <p:nvPr>
            <p:ph idx="1"/>
          </p:nvPr>
        </p:nvSpPr>
        <p:spPr/>
        <p:txBody>
          <a:bodyPr/>
          <a:lstStyle/>
          <a:p>
            <a:r>
              <a:rPr lang="en-US" dirty="0"/>
              <a:t>2004—3.2 million outpatients treated.</a:t>
            </a:r>
          </a:p>
          <a:p>
            <a:r>
              <a:rPr lang="en-US" dirty="0"/>
              <a:t>815,000 hospitalizations.</a:t>
            </a:r>
          </a:p>
          <a:p>
            <a:r>
              <a:rPr lang="en-US" dirty="0"/>
              <a:t>Total cost: $3 billion.</a:t>
            </a:r>
          </a:p>
          <a:p>
            <a:r>
              <a:rPr lang="en-US" dirty="0"/>
              <a:t>10-25% of patients with diverticulosis will develop diverticulitis.</a:t>
            </a:r>
          </a:p>
        </p:txBody>
      </p:sp>
      <p:sp>
        <p:nvSpPr>
          <p:cNvPr id="3" name="Title 2">
            <a:extLst>
              <a:ext uri="{FF2B5EF4-FFF2-40B4-BE49-F238E27FC236}">
                <a16:creationId xmlns:a16="http://schemas.microsoft.com/office/drawing/2014/main" id="{D1012614-7FBD-4577-872F-E562A34BCAC8}"/>
              </a:ext>
            </a:extLst>
          </p:cNvPr>
          <p:cNvSpPr>
            <a:spLocks noGrp="1"/>
          </p:cNvSpPr>
          <p:nvPr>
            <p:ph type="title"/>
          </p:nvPr>
        </p:nvSpPr>
        <p:spPr/>
        <p:txBody>
          <a:bodyPr/>
          <a:lstStyle/>
          <a:p>
            <a:r>
              <a:rPr lang="en-US" dirty="0"/>
              <a:t>Abdominal Infections--Diverticulitis</a:t>
            </a:r>
          </a:p>
        </p:txBody>
      </p:sp>
    </p:spTree>
    <p:extLst>
      <p:ext uri="{BB962C8B-B14F-4D97-AF65-F5344CB8AC3E}">
        <p14:creationId xmlns:p14="http://schemas.microsoft.com/office/powerpoint/2010/main" val="267559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FDC534-9A4A-4C3A-A477-013FF5DB387C}"/>
              </a:ext>
            </a:extLst>
          </p:cNvPr>
          <p:cNvSpPr>
            <a:spLocks noGrp="1"/>
          </p:cNvSpPr>
          <p:nvPr>
            <p:ph idx="1"/>
          </p:nvPr>
        </p:nvSpPr>
        <p:spPr/>
        <p:txBody>
          <a:bodyPr>
            <a:normAutofit fontScale="92500" lnSpcReduction="20000"/>
          </a:bodyPr>
          <a:lstStyle/>
          <a:p>
            <a:r>
              <a:rPr lang="en-US" dirty="0"/>
              <a:t>Historically, treated with antibiotics—NOT controversial.</a:t>
            </a:r>
          </a:p>
          <a:p>
            <a:r>
              <a:rPr lang="en-US" dirty="0"/>
              <a:t>Except in Sweden, 2012</a:t>
            </a:r>
          </a:p>
          <a:p>
            <a:pPr lvl="1"/>
            <a:r>
              <a:rPr lang="en-US" dirty="0"/>
              <a:t>623 patients with uncomplicated diverticulitis randomized to antibiotics vs. supportive care.</a:t>
            </a:r>
          </a:p>
          <a:p>
            <a:pPr lvl="1"/>
            <a:r>
              <a:rPr lang="en-US" dirty="0"/>
              <a:t>Complications happened in 1% of patients on antibiotics and 1.9% of patients without antibiotics. P=0.302</a:t>
            </a:r>
          </a:p>
          <a:p>
            <a:pPr lvl="1"/>
            <a:r>
              <a:rPr lang="en-US" dirty="0"/>
              <a:t>Recurrence at 1 year 16% in both groups.</a:t>
            </a:r>
          </a:p>
          <a:p>
            <a:r>
              <a:rPr lang="en-US" dirty="0"/>
              <a:t>Except in Holland, 2017</a:t>
            </a:r>
          </a:p>
          <a:p>
            <a:pPr lvl="1"/>
            <a:r>
              <a:rPr lang="en-US" dirty="0"/>
              <a:t>528 patients with uncomplicated diverticulitis randomized to antibiotics vs. observation.</a:t>
            </a:r>
          </a:p>
          <a:p>
            <a:pPr lvl="1"/>
            <a:r>
              <a:rPr lang="en-US" dirty="0"/>
              <a:t>Median recovery time 12 days for antibiotics and 14 days for observation (p=0.151)</a:t>
            </a:r>
          </a:p>
          <a:p>
            <a:pPr lvl="1"/>
            <a:r>
              <a:rPr lang="en-US" dirty="0"/>
              <a:t>No significant differences in complications, recurrence, resection, readmission or mortality.</a:t>
            </a:r>
          </a:p>
        </p:txBody>
      </p:sp>
      <p:sp>
        <p:nvSpPr>
          <p:cNvPr id="3" name="Title 2">
            <a:extLst>
              <a:ext uri="{FF2B5EF4-FFF2-40B4-BE49-F238E27FC236}">
                <a16:creationId xmlns:a16="http://schemas.microsoft.com/office/drawing/2014/main" id="{983D524A-F1AD-4F74-810B-8BD562A3F0E1}"/>
              </a:ext>
            </a:extLst>
          </p:cNvPr>
          <p:cNvSpPr>
            <a:spLocks noGrp="1"/>
          </p:cNvSpPr>
          <p:nvPr>
            <p:ph type="title"/>
          </p:nvPr>
        </p:nvSpPr>
        <p:spPr/>
        <p:txBody>
          <a:bodyPr/>
          <a:lstStyle/>
          <a:p>
            <a:r>
              <a:rPr lang="en-US" dirty="0"/>
              <a:t>Abdominal Infections--Diverticulitis</a:t>
            </a:r>
          </a:p>
        </p:txBody>
      </p:sp>
    </p:spTree>
    <p:extLst>
      <p:ext uri="{BB962C8B-B14F-4D97-AF65-F5344CB8AC3E}">
        <p14:creationId xmlns:p14="http://schemas.microsoft.com/office/powerpoint/2010/main" val="425910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5FEDD-4580-453B-9233-089A1C7A0CBC}"/>
              </a:ext>
            </a:extLst>
          </p:cNvPr>
          <p:cNvSpPr>
            <a:spLocks noGrp="1"/>
          </p:cNvSpPr>
          <p:nvPr>
            <p:ph idx="1"/>
          </p:nvPr>
        </p:nvSpPr>
        <p:spPr/>
        <p:txBody>
          <a:bodyPr/>
          <a:lstStyle/>
          <a:p>
            <a:r>
              <a:rPr lang="en-US" dirty="0"/>
              <a:t>Sources</a:t>
            </a:r>
          </a:p>
          <a:p>
            <a:pPr lvl="1"/>
            <a:r>
              <a:rPr lang="en-US" dirty="0" err="1"/>
              <a:t>Chabok</a:t>
            </a:r>
            <a:r>
              <a:rPr lang="en-US" dirty="0"/>
              <a:t> A, </a:t>
            </a:r>
            <a:r>
              <a:rPr lang="en-US" dirty="0" err="1"/>
              <a:t>Påhlman</a:t>
            </a:r>
            <a:r>
              <a:rPr lang="en-US" dirty="0"/>
              <a:t> L, </a:t>
            </a:r>
            <a:r>
              <a:rPr lang="en-US" dirty="0" err="1"/>
              <a:t>Hjern</a:t>
            </a:r>
            <a:r>
              <a:rPr lang="en-US" dirty="0"/>
              <a:t> F, </a:t>
            </a:r>
            <a:r>
              <a:rPr lang="en-US" dirty="0" err="1"/>
              <a:t>Haapaniemi</a:t>
            </a:r>
            <a:r>
              <a:rPr lang="en-US" dirty="0"/>
              <a:t> S, </a:t>
            </a:r>
            <a:r>
              <a:rPr lang="en-US" dirty="0" err="1"/>
              <a:t>Smedh</a:t>
            </a:r>
            <a:r>
              <a:rPr lang="en-US" dirty="0"/>
              <a:t> K; AVOD Study Group. Randomized clinical trial of antibiotics in acute uncomplicated diverticulitis. Br J Surg. 2012 Apr;99(4):532-9. </a:t>
            </a:r>
            <a:r>
              <a:rPr lang="en-US" dirty="0" err="1"/>
              <a:t>doi</a:t>
            </a:r>
            <a:r>
              <a:rPr lang="en-US" dirty="0"/>
              <a:t>: 10.1002/bjs.8688. </a:t>
            </a:r>
            <a:r>
              <a:rPr lang="en-US" dirty="0" err="1"/>
              <a:t>Epub</a:t>
            </a:r>
            <a:r>
              <a:rPr lang="en-US" dirty="0"/>
              <a:t> 2012 Jan 30. PMID: 22290281.</a:t>
            </a:r>
          </a:p>
          <a:p>
            <a:pPr lvl="1"/>
            <a:r>
              <a:rPr lang="en-US" dirty="0"/>
              <a:t>Daniels L, </a:t>
            </a:r>
            <a:r>
              <a:rPr lang="en-US" dirty="0" err="1"/>
              <a:t>Ünlü</a:t>
            </a:r>
            <a:r>
              <a:rPr lang="en-US" dirty="0"/>
              <a:t> Ç, de Korte N, van </a:t>
            </a:r>
            <a:r>
              <a:rPr lang="en-US" dirty="0" err="1"/>
              <a:t>Dieren</a:t>
            </a:r>
            <a:r>
              <a:rPr lang="en-US" dirty="0"/>
              <a:t> S, </a:t>
            </a:r>
            <a:r>
              <a:rPr lang="en-US" dirty="0" err="1"/>
              <a:t>Stockmann</a:t>
            </a:r>
            <a:r>
              <a:rPr lang="en-US" dirty="0"/>
              <a:t> HB, </a:t>
            </a:r>
            <a:r>
              <a:rPr lang="en-US" dirty="0" err="1"/>
              <a:t>Vrouenraets</a:t>
            </a:r>
            <a:r>
              <a:rPr lang="en-US" dirty="0"/>
              <a:t> BC, </a:t>
            </a:r>
            <a:r>
              <a:rPr lang="en-US" dirty="0" err="1"/>
              <a:t>Consten</a:t>
            </a:r>
            <a:r>
              <a:rPr lang="en-US" dirty="0"/>
              <a:t> EC, van der </a:t>
            </a:r>
            <a:r>
              <a:rPr lang="en-US" dirty="0" err="1"/>
              <a:t>Hoeven</a:t>
            </a:r>
            <a:r>
              <a:rPr lang="en-US" dirty="0"/>
              <a:t> JA, </a:t>
            </a:r>
            <a:r>
              <a:rPr lang="en-US" dirty="0" err="1"/>
              <a:t>Eijsbouts</a:t>
            </a:r>
            <a:r>
              <a:rPr lang="en-US" dirty="0"/>
              <a:t> QA, </a:t>
            </a:r>
            <a:r>
              <a:rPr lang="en-US" dirty="0" err="1"/>
              <a:t>Faneyte</a:t>
            </a:r>
            <a:r>
              <a:rPr lang="en-US" dirty="0"/>
              <a:t> IF, </a:t>
            </a:r>
            <a:r>
              <a:rPr lang="en-US" dirty="0" err="1"/>
              <a:t>Bemelman</a:t>
            </a:r>
            <a:r>
              <a:rPr lang="en-US" dirty="0"/>
              <a:t> WA, </a:t>
            </a:r>
            <a:r>
              <a:rPr lang="en-US" dirty="0" err="1"/>
              <a:t>Dijkgraaf</a:t>
            </a:r>
            <a:r>
              <a:rPr lang="en-US" dirty="0"/>
              <a:t> MG, </a:t>
            </a:r>
            <a:r>
              <a:rPr lang="en-US" dirty="0" err="1"/>
              <a:t>Boermeester</a:t>
            </a:r>
            <a:r>
              <a:rPr lang="en-US" dirty="0"/>
              <a:t> MA; Dutch Diverticular Disease (3D) Collaborative Study Group. Randomized clinical trial of observational versus antibiotic treatment for a first episode of CT-proven uncomplicated acute diverticulitis. Br J Surg. 2017 Jan;104(1):52-61. </a:t>
            </a:r>
            <a:r>
              <a:rPr lang="en-US" dirty="0" err="1"/>
              <a:t>doi</a:t>
            </a:r>
            <a:r>
              <a:rPr lang="en-US" dirty="0"/>
              <a:t>: 10.1002/bjs.10309. </a:t>
            </a:r>
            <a:r>
              <a:rPr lang="en-US" dirty="0" err="1"/>
              <a:t>Epub</a:t>
            </a:r>
            <a:r>
              <a:rPr lang="en-US" dirty="0"/>
              <a:t> 2016 Sep 30. PMID: 27686365.</a:t>
            </a:r>
          </a:p>
          <a:p>
            <a:pPr lvl="1"/>
            <a:endParaRPr lang="en-US" dirty="0"/>
          </a:p>
        </p:txBody>
      </p:sp>
      <p:sp>
        <p:nvSpPr>
          <p:cNvPr id="3" name="Title 2">
            <a:extLst>
              <a:ext uri="{FF2B5EF4-FFF2-40B4-BE49-F238E27FC236}">
                <a16:creationId xmlns:a16="http://schemas.microsoft.com/office/drawing/2014/main" id="{6F16B40D-5E63-4276-8259-58B975BA8B1B}"/>
              </a:ext>
            </a:extLst>
          </p:cNvPr>
          <p:cNvSpPr>
            <a:spLocks noGrp="1"/>
          </p:cNvSpPr>
          <p:nvPr>
            <p:ph type="title"/>
          </p:nvPr>
        </p:nvSpPr>
        <p:spPr/>
        <p:txBody>
          <a:bodyPr/>
          <a:lstStyle/>
          <a:p>
            <a:r>
              <a:rPr lang="en-US" dirty="0"/>
              <a:t>Abdominal Infections--Diverticulitis</a:t>
            </a:r>
          </a:p>
        </p:txBody>
      </p:sp>
    </p:spTree>
    <p:extLst>
      <p:ext uri="{BB962C8B-B14F-4D97-AF65-F5344CB8AC3E}">
        <p14:creationId xmlns:p14="http://schemas.microsoft.com/office/powerpoint/2010/main" val="209636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0F357A-2EC0-4D5E-8B0E-134D82798A7B}"/>
              </a:ext>
            </a:extLst>
          </p:cNvPr>
          <p:cNvSpPr>
            <a:spLocks noGrp="1"/>
          </p:cNvSpPr>
          <p:nvPr>
            <p:ph idx="1"/>
          </p:nvPr>
        </p:nvSpPr>
        <p:spPr/>
        <p:txBody>
          <a:bodyPr>
            <a:normAutofit fontScale="55000" lnSpcReduction="20000"/>
          </a:bodyPr>
          <a:lstStyle/>
          <a:p>
            <a:r>
              <a:rPr lang="en-US" dirty="0"/>
              <a:t>First Abdominal Infection for which we have a good description.</a:t>
            </a:r>
          </a:p>
          <a:p>
            <a:r>
              <a:rPr lang="en-US" dirty="0"/>
              <a:t>Judges 3  Ehud vs. King </a:t>
            </a:r>
            <a:r>
              <a:rPr lang="en-US" dirty="0" err="1"/>
              <a:t>Eglon</a:t>
            </a:r>
            <a:r>
              <a:rPr lang="en-US" dirty="0"/>
              <a:t> (?1330 BCE)</a:t>
            </a:r>
          </a:p>
          <a:p>
            <a:r>
              <a:rPr lang="en-US" dirty="0"/>
              <a:t>And the children of Israel did evil again in the sight of the Lord: and the Lord strengthened </a:t>
            </a:r>
            <a:r>
              <a:rPr lang="en-US" dirty="0" err="1"/>
              <a:t>Eglon</a:t>
            </a:r>
            <a:r>
              <a:rPr lang="en-US" dirty="0"/>
              <a:t> the king of Moab against Israel, because they had done evil in the sight of the Lord.</a:t>
            </a:r>
          </a:p>
          <a:p>
            <a:r>
              <a:rPr lang="en-US" dirty="0"/>
              <a:t>But when the children of Israel cried unto the Lord, the Lord raised them up a deliverer, Ehud the son of Gera, a Benjamite, a man lefthanded: and by him the children of Israel sent a present unto </a:t>
            </a:r>
            <a:r>
              <a:rPr lang="en-US" dirty="0" err="1"/>
              <a:t>Eglon</a:t>
            </a:r>
            <a:r>
              <a:rPr lang="en-US" dirty="0"/>
              <a:t> the king of Moab.</a:t>
            </a:r>
          </a:p>
          <a:p>
            <a:endParaRPr lang="en-US" dirty="0"/>
          </a:p>
          <a:p>
            <a:r>
              <a:rPr lang="en-US" dirty="0"/>
              <a:t>But Ehud made him a dagger which had two edges, of a cubit length; and he did gird it under his raiment upon his right thigh.</a:t>
            </a:r>
          </a:p>
          <a:p>
            <a:endParaRPr lang="en-US" dirty="0"/>
          </a:p>
          <a:p>
            <a:r>
              <a:rPr lang="en-US" dirty="0"/>
              <a:t>And he brought the present unto </a:t>
            </a:r>
            <a:r>
              <a:rPr lang="en-US" dirty="0" err="1"/>
              <a:t>Eglon</a:t>
            </a:r>
            <a:r>
              <a:rPr lang="en-US" dirty="0"/>
              <a:t> king of Moab: and </a:t>
            </a:r>
            <a:r>
              <a:rPr lang="en-US" dirty="0" err="1"/>
              <a:t>Eglon</a:t>
            </a:r>
            <a:r>
              <a:rPr lang="en-US" dirty="0"/>
              <a:t> was a very fat man.</a:t>
            </a:r>
          </a:p>
          <a:p>
            <a:endParaRPr lang="en-US" dirty="0"/>
          </a:p>
          <a:p>
            <a:r>
              <a:rPr lang="en-US" dirty="0"/>
              <a:t>And when he had made an end to offer the present,… [he] said, I have a secret errand unto thee, O king…</a:t>
            </a:r>
          </a:p>
          <a:p>
            <a:r>
              <a:rPr lang="en-US" dirty="0"/>
              <a:t>And Ehud came unto him; and he was sitting in a summer </a:t>
            </a:r>
            <a:r>
              <a:rPr lang="en-US" dirty="0" err="1"/>
              <a:t>parlour</a:t>
            </a:r>
            <a:r>
              <a:rPr lang="en-US" dirty="0"/>
              <a:t>, which he had for himself alone. And Ehud said, I have a message from God unto thee. And he arose out of his seat.</a:t>
            </a:r>
          </a:p>
          <a:p>
            <a:endParaRPr lang="en-US" dirty="0"/>
          </a:p>
          <a:p>
            <a:r>
              <a:rPr lang="en-US" dirty="0"/>
              <a:t>And Ehud put forth his left hand, and took the dagger from his right thigh, and thrust it into his belly:</a:t>
            </a:r>
          </a:p>
          <a:p>
            <a:endParaRPr lang="en-US" dirty="0"/>
          </a:p>
          <a:p>
            <a:r>
              <a:rPr lang="en-US" dirty="0"/>
              <a:t>And the haft also went in after the blade; and the fat closed upon the blade, so that he could not draw the dagger out of his belly; </a:t>
            </a:r>
            <a:r>
              <a:rPr lang="en-US" sz="4200" dirty="0"/>
              <a:t>and the dirt came out.</a:t>
            </a:r>
          </a:p>
        </p:txBody>
      </p:sp>
      <p:sp>
        <p:nvSpPr>
          <p:cNvPr id="3" name="Title 2">
            <a:extLst>
              <a:ext uri="{FF2B5EF4-FFF2-40B4-BE49-F238E27FC236}">
                <a16:creationId xmlns:a16="http://schemas.microsoft.com/office/drawing/2014/main" id="{443D4139-7E02-4845-93FA-0C8B9EEC14C7}"/>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2126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12D8EF-77DB-45F5-8D2F-A32D9DB367D4}"/>
              </a:ext>
            </a:extLst>
          </p:cNvPr>
          <p:cNvSpPr>
            <a:spLocks noGrp="1"/>
          </p:cNvSpPr>
          <p:nvPr>
            <p:ph idx="1"/>
          </p:nvPr>
        </p:nvSpPr>
        <p:spPr/>
        <p:txBody>
          <a:bodyPr/>
          <a:lstStyle/>
          <a:p>
            <a:r>
              <a:rPr lang="en-US" dirty="0"/>
              <a:t>American Data: Minimal</a:t>
            </a:r>
          </a:p>
          <a:p>
            <a:r>
              <a:rPr lang="en-US" dirty="0"/>
              <a:t>AGA 2015: The AGA suggests that antibiotics should be used selectively, rather than routinely, in patients with acute uncomplicated diverticulitis. (Conditional recommendation, low quality of evidence).</a:t>
            </a:r>
          </a:p>
          <a:p>
            <a:r>
              <a:rPr lang="en-US" dirty="0"/>
              <a:t>“Selectively” not defined.</a:t>
            </a:r>
          </a:p>
          <a:p>
            <a:r>
              <a:rPr lang="en-US" dirty="0"/>
              <a:t>I think patients self-select based on their own biases and willingness vs. stubbornness of seeking medical care.</a:t>
            </a:r>
          </a:p>
        </p:txBody>
      </p:sp>
      <p:sp>
        <p:nvSpPr>
          <p:cNvPr id="3" name="Title 2">
            <a:extLst>
              <a:ext uri="{FF2B5EF4-FFF2-40B4-BE49-F238E27FC236}">
                <a16:creationId xmlns:a16="http://schemas.microsoft.com/office/drawing/2014/main" id="{AC77ECDB-A93A-46FA-80AE-DD92F9C19099}"/>
              </a:ext>
            </a:extLst>
          </p:cNvPr>
          <p:cNvSpPr>
            <a:spLocks noGrp="1"/>
          </p:cNvSpPr>
          <p:nvPr>
            <p:ph type="title"/>
          </p:nvPr>
        </p:nvSpPr>
        <p:spPr/>
        <p:txBody>
          <a:bodyPr>
            <a:normAutofit/>
          </a:bodyPr>
          <a:lstStyle/>
          <a:p>
            <a:r>
              <a:rPr lang="en-US" dirty="0"/>
              <a:t>Abdominal Infections—Diverticulitis</a:t>
            </a:r>
          </a:p>
        </p:txBody>
      </p:sp>
    </p:spTree>
    <p:extLst>
      <p:ext uri="{BB962C8B-B14F-4D97-AF65-F5344CB8AC3E}">
        <p14:creationId xmlns:p14="http://schemas.microsoft.com/office/powerpoint/2010/main" val="9408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7E0A11-FD5E-4DC3-9E3F-065ADD845BBD}"/>
              </a:ext>
            </a:extLst>
          </p:cNvPr>
          <p:cNvSpPr>
            <a:spLocks noGrp="1"/>
          </p:cNvSpPr>
          <p:nvPr>
            <p:ph idx="1"/>
          </p:nvPr>
        </p:nvSpPr>
        <p:spPr/>
        <p:txBody>
          <a:bodyPr/>
          <a:lstStyle/>
          <a:p>
            <a:r>
              <a:rPr lang="en-US" dirty="0"/>
              <a:t>Antibiotics and Source Control are key.  How long should the antibiotics last?</a:t>
            </a:r>
          </a:p>
          <a:p>
            <a:r>
              <a:rPr lang="en-US" dirty="0"/>
              <a:t>“Trial of short-course antimicrobial therapy for intraabdominal infection”. NEJM May 21, 2015</a:t>
            </a:r>
          </a:p>
          <a:p>
            <a:pPr lvl="1"/>
            <a:r>
              <a:rPr lang="en-US" dirty="0"/>
              <a:t>In patients with intraabdominal infections who had undergone an adequate source-control procedure, the outcomes after fixed-duration antibiotic therapy (approximately 4 days) were similar to those after a longer course of antibiotics (approximately 8 days) that extended until after the resolution of physiological abnormalities.</a:t>
            </a:r>
          </a:p>
        </p:txBody>
      </p:sp>
      <p:sp>
        <p:nvSpPr>
          <p:cNvPr id="3" name="Title 2">
            <a:extLst>
              <a:ext uri="{FF2B5EF4-FFF2-40B4-BE49-F238E27FC236}">
                <a16:creationId xmlns:a16="http://schemas.microsoft.com/office/drawing/2014/main" id="{25A8E426-6DFB-4E9E-8B42-927BE176ED98}"/>
              </a:ext>
            </a:extLst>
          </p:cNvPr>
          <p:cNvSpPr>
            <a:spLocks noGrp="1"/>
          </p:cNvSpPr>
          <p:nvPr>
            <p:ph type="title"/>
          </p:nvPr>
        </p:nvSpPr>
        <p:spPr/>
        <p:txBody>
          <a:bodyPr/>
          <a:lstStyle/>
          <a:p>
            <a:r>
              <a:rPr lang="en-US" dirty="0"/>
              <a:t>Abdominal Infections and Sepsis</a:t>
            </a:r>
          </a:p>
        </p:txBody>
      </p:sp>
    </p:spTree>
    <p:extLst>
      <p:ext uri="{BB962C8B-B14F-4D97-AF65-F5344CB8AC3E}">
        <p14:creationId xmlns:p14="http://schemas.microsoft.com/office/powerpoint/2010/main" val="257252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770119-A5F8-4067-94E0-242E53627BE4}"/>
              </a:ext>
            </a:extLst>
          </p:cNvPr>
          <p:cNvSpPr>
            <a:spLocks noGrp="1"/>
          </p:cNvSpPr>
          <p:nvPr>
            <p:ph idx="1"/>
          </p:nvPr>
        </p:nvSpPr>
        <p:spPr/>
        <p:txBody>
          <a:bodyPr/>
          <a:lstStyle/>
          <a:p>
            <a:r>
              <a:rPr lang="en-US" dirty="0"/>
              <a:t>What about frankly septic patients?</a:t>
            </a:r>
          </a:p>
          <a:p>
            <a:pPr lvl="1"/>
            <a:r>
              <a:rPr lang="en-US" dirty="0"/>
              <a:t>Journal of American College of Surgeon, Apr 2016</a:t>
            </a:r>
          </a:p>
          <a:p>
            <a:pPr lvl="1"/>
            <a:r>
              <a:rPr lang="en-US" dirty="0"/>
              <a:t>Randomized septic patients with intraabdominal infections to 4 days (short course) vs. up to 10 days of antibiotics.</a:t>
            </a:r>
          </a:p>
          <a:p>
            <a:pPr lvl="1"/>
            <a:r>
              <a:rPr lang="en-US" dirty="0"/>
              <a:t>“There was no difference in outcomes between short and long-course antimicrobial therapy in patients with complicated intra-abdominal infection presenting with sepsis.”</a:t>
            </a:r>
          </a:p>
        </p:txBody>
      </p:sp>
      <p:sp>
        <p:nvSpPr>
          <p:cNvPr id="3" name="Title 2">
            <a:extLst>
              <a:ext uri="{FF2B5EF4-FFF2-40B4-BE49-F238E27FC236}">
                <a16:creationId xmlns:a16="http://schemas.microsoft.com/office/drawing/2014/main" id="{2839D51C-E74D-4C0D-9ABE-011FB5644A96}"/>
              </a:ext>
            </a:extLst>
          </p:cNvPr>
          <p:cNvSpPr>
            <a:spLocks noGrp="1"/>
          </p:cNvSpPr>
          <p:nvPr>
            <p:ph type="title"/>
          </p:nvPr>
        </p:nvSpPr>
        <p:spPr/>
        <p:txBody>
          <a:bodyPr/>
          <a:lstStyle/>
          <a:p>
            <a:r>
              <a:rPr lang="en-US" dirty="0"/>
              <a:t>Abdominal Infections and Sepsis</a:t>
            </a:r>
          </a:p>
        </p:txBody>
      </p:sp>
    </p:spTree>
    <p:extLst>
      <p:ext uri="{BB962C8B-B14F-4D97-AF65-F5344CB8AC3E}">
        <p14:creationId xmlns:p14="http://schemas.microsoft.com/office/powerpoint/2010/main" val="1816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688B8-4EA5-4804-8594-6D4D0699AF57}"/>
              </a:ext>
            </a:extLst>
          </p:cNvPr>
          <p:cNvSpPr>
            <a:spLocks noGrp="1"/>
          </p:cNvSpPr>
          <p:nvPr>
            <p:ph idx="1"/>
          </p:nvPr>
        </p:nvSpPr>
        <p:spPr/>
        <p:txBody>
          <a:bodyPr/>
          <a:lstStyle/>
          <a:p>
            <a:r>
              <a:rPr lang="en-US" dirty="0"/>
              <a:t>What if the patient is </a:t>
            </a:r>
            <a:r>
              <a:rPr lang="en-US" dirty="0" err="1"/>
              <a:t>bacteremic</a:t>
            </a:r>
            <a:r>
              <a:rPr lang="en-US" dirty="0"/>
              <a:t>?</a:t>
            </a:r>
          </a:p>
          <a:p>
            <a:pPr lvl="1"/>
            <a:r>
              <a:rPr lang="en-US" dirty="0"/>
              <a:t>“Optimal Antibiotic Duration for Bloodstream Infections Secondary to Intraabdominal Infection”—Journal of Surgical Research 2021</a:t>
            </a:r>
          </a:p>
          <a:p>
            <a:pPr lvl="1"/>
            <a:r>
              <a:rPr lang="en-US" dirty="0"/>
              <a:t>Retrospective Cohort Analysis of 42 patients in an ICU.</a:t>
            </a:r>
          </a:p>
          <a:p>
            <a:pPr lvl="1"/>
            <a:r>
              <a:rPr lang="en-US" dirty="0"/>
              <a:t>Less than 7 days of antibiotics no different from greater than 7 days.</a:t>
            </a:r>
          </a:p>
          <a:p>
            <a:endParaRPr lang="en-US" dirty="0"/>
          </a:p>
        </p:txBody>
      </p:sp>
      <p:sp>
        <p:nvSpPr>
          <p:cNvPr id="3" name="Title 2">
            <a:extLst>
              <a:ext uri="{FF2B5EF4-FFF2-40B4-BE49-F238E27FC236}">
                <a16:creationId xmlns:a16="http://schemas.microsoft.com/office/drawing/2014/main" id="{5167CC7F-4466-41EB-B9D1-8EA0359ABEF4}"/>
              </a:ext>
            </a:extLst>
          </p:cNvPr>
          <p:cNvSpPr>
            <a:spLocks noGrp="1"/>
          </p:cNvSpPr>
          <p:nvPr>
            <p:ph type="title"/>
          </p:nvPr>
        </p:nvSpPr>
        <p:spPr/>
        <p:txBody>
          <a:bodyPr/>
          <a:lstStyle/>
          <a:p>
            <a:r>
              <a:rPr lang="en-US" dirty="0"/>
              <a:t>Abdominal Infections and Sepsis</a:t>
            </a:r>
          </a:p>
        </p:txBody>
      </p:sp>
    </p:spTree>
    <p:extLst>
      <p:ext uri="{BB962C8B-B14F-4D97-AF65-F5344CB8AC3E}">
        <p14:creationId xmlns:p14="http://schemas.microsoft.com/office/powerpoint/2010/main" val="12438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BCC2F-AC67-4816-8639-2754A5777B52}"/>
              </a:ext>
            </a:extLst>
          </p:cNvPr>
          <p:cNvSpPr>
            <a:spLocks noGrp="1"/>
          </p:cNvSpPr>
          <p:nvPr>
            <p:ph idx="1"/>
          </p:nvPr>
        </p:nvSpPr>
        <p:spPr/>
        <p:txBody>
          <a:bodyPr>
            <a:normAutofit fontScale="92500" lnSpcReduction="10000"/>
          </a:bodyPr>
          <a:lstStyle/>
          <a:p>
            <a:r>
              <a:rPr lang="en-US" dirty="0"/>
              <a:t>Diverticular Abscesses—Systematic Review of 42 studies, 2017</a:t>
            </a:r>
          </a:p>
          <a:p>
            <a:pPr lvl="1"/>
            <a:r>
              <a:rPr lang="en-US" dirty="0"/>
              <a:t>Treatment of abscesses less than 3cm adequate with antibiotics alone.</a:t>
            </a:r>
          </a:p>
          <a:p>
            <a:pPr lvl="1"/>
            <a:r>
              <a:rPr lang="en-US" dirty="0"/>
              <a:t>25% had recurrent diverticulitis in long-term follow up.</a:t>
            </a:r>
          </a:p>
          <a:p>
            <a:r>
              <a:rPr lang="en-US" dirty="0"/>
              <a:t>Percutaneously drained abdominal abscesses of all kinds—antibiotic duration:</a:t>
            </a:r>
          </a:p>
          <a:p>
            <a:pPr lvl="1"/>
            <a:r>
              <a:rPr lang="en-US" dirty="0"/>
              <a:t>“Percutaneously drained intra-abdominal infections do not require longer duration of antimicrobial therapy”—Journal of Trauma and Acute Care Surgery, July 2016</a:t>
            </a:r>
          </a:p>
          <a:p>
            <a:pPr lvl="1"/>
            <a:r>
              <a:rPr lang="en-US" dirty="0"/>
              <a:t>Randomized septic patients with intraabdominal infections to 4 days (short course) vs. up to 10 days of antibiotics.</a:t>
            </a:r>
          </a:p>
          <a:p>
            <a:pPr lvl="1"/>
            <a:r>
              <a:rPr lang="en-US" dirty="0"/>
              <a:t>“…there was no difference in outcome between a shorter and longer duration of antimicrobial therapy in those with percutaneously drained source control of complicated intraabdominal infections.”</a:t>
            </a:r>
          </a:p>
          <a:p>
            <a:pPr lvl="1"/>
            <a:endParaRPr lang="en-US" dirty="0"/>
          </a:p>
        </p:txBody>
      </p:sp>
      <p:sp>
        <p:nvSpPr>
          <p:cNvPr id="3" name="Title 2">
            <a:extLst>
              <a:ext uri="{FF2B5EF4-FFF2-40B4-BE49-F238E27FC236}">
                <a16:creationId xmlns:a16="http://schemas.microsoft.com/office/drawing/2014/main" id="{AFB09551-C233-4AAD-AA00-1561EC1E9C83}"/>
              </a:ext>
            </a:extLst>
          </p:cNvPr>
          <p:cNvSpPr>
            <a:spLocks noGrp="1"/>
          </p:cNvSpPr>
          <p:nvPr>
            <p:ph type="title"/>
          </p:nvPr>
        </p:nvSpPr>
        <p:spPr/>
        <p:txBody>
          <a:bodyPr/>
          <a:lstStyle/>
          <a:p>
            <a:r>
              <a:rPr lang="en-US" dirty="0"/>
              <a:t>Abdominal Infections--Abscesses</a:t>
            </a:r>
          </a:p>
        </p:txBody>
      </p:sp>
    </p:spTree>
    <p:extLst>
      <p:ext uri="{BB962C8B-B14F-4D97-AF65-F5344CB8AC3E}">
        <p14:creationId xmlns:p14="http://schemas.microsoft.com/office/powerpoint/2010/main" val="190408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FAA028-8F4C-49A8-9D82-82F706487A67}"/>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C1FF207A-B584-4324-A5CA-926517F53F9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342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01426-E405-4290-904F-EEC9779DD7D1}"/>
              </a:ext>
            </a:extLst>
          </p:cNvPr>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Anastomotic Leak—Perioperative Factors</a:t>
            </a:r>
          </a:p>
          <a:p>
            <a:pPr lvl="1"/>
            <a:r>
              <a:rPr lang="en-US" dirty="0">
                <a:latin typeface="Times New Roman" panose="02020603050405020304" pitchFamily="18" charset="0"/>
                <a:cs typeface="Times New Roman" panose="02020603050405020304" pitchFamily="18" charset="0"/>
              </a:rPr>
              <a:t>Smoking</a:t>
            </a:r>
          </a:p>
          <a:p>
            <a:pPr lvl="2"/>
            <a:r>
              <a:rPr lang="en-US" dirty="0">
                <a:latin typeface="Times New Roman" panose="02020603050405020304" pitchFamily="18" charset="0"/>
                <a:cs typeface="Times New Roman" panose="02020603050405020304" pitchFamily="18" charset="0"/>
              </a:rPr>
              <a:t>Vanderbilt 2015: 246 patients—left colectomy. Overall leak rate-6.5%. Non-smokers 5%. </a:t>
            </a:r>
            <a:r>
              <a:rPr lang="en-US" b="1" dirty="0">
                <a:latin typeface="Times New Roman" panose="02020603050405020304" pitchFamily="18" charset="0"/>
                <a:cs typeface="Times New Roman" panose="02020603050405020304" pitchFamily="18" charset="0"/>
              </a:rPr>
              <a:t>Smokers 17%</a:t>
            </a:r>
          </a:p>
          <a:p>
            <a:pPr lvl="2"/>
            <a:r>
              <a:rPr lang="en-US" dirty="0">
                <a:latin typeface="Times New Roman" panose="02020603050405020304" pitchFamily="18" charset="0"/>
                <a:cs typeface="Times New Roman" panose="02020603050405020304" pitchFamily="18" charset="0"/>
              </a:rPr>
              <a:t>New Zealand 233 patients with rectal cancers. Overall leak rate 14%. Smoking more important than metastatic disease.</a:t>
            </a:r>
          </a:p>
          <a:p>
            <a:pPr lvl="1"/>
            <a:r>
              <a:rPr lang="en-US" dirty="0">
                <a:latin typeface="Times New Roman" panose="02020603050405020304" pitchFamily="18" charset="0"/>
                <a:cs typeface="Times New Roman" panose="02020603050405020304" pitchFamily="18" charset="0"/>
              </a:rPr>
              <a:t>NSQIP 2012—13,684 patients.  (Overall leak rate 3.8%) Male sex, steroid use, smoking, open approach, operative time, and preoperative chemotherapy were associated with increased anastomotic leaks</a:t>
            </a:r>
          </a:p>
          <a:p>
            <a:pPr lvl="1"/>
            <a:r>
              <a:rPr lang="en-US" dirty="0">
                <a:latin typeface="Times New Roman" panose="02020603050405020304" pitchFamily="18" charset="0"/>
                <a:cs typeface="Times New Roman" panose="02020603050405020304" pitchFamily="18" charset="0"/>
              </a:rPr>
              <a:t>Low preoperative hemoglobin (OR 5.40, P &lt; 0.001), contamination of the operative field (OR 2.98, P &lt; 0.001), hyperglycemia (OR 2.80, P = 0.003), duration of surgery of more than 3 hours (OR 1.86, P = 0.010), administration of vasopressors (OR 1.80, P = 0.010), inadequate timing of preoperative antibiotic prophylaxis (OR 1.62, P = 0.047), and application of epidural analgesia (OR, 1.81, P = 0. 014) were all associated with leaks (1562 patients in Europe and Australia, 2016-2018) Overall leak rate 8.5%.</a:t>
            </a:r>
          </a:p>
          <a:p>
            <a:pPr lvl="2"/>
            <a:endParaRPr lang="en-US" dirty="0"/>
          </a:p>
        </p:txBody>
      </p:sp>
      <p:sp>
        <p:nvSpPr>
          <p:cNvPr id="3" name="Title 2">
            <a:extLst>
              <a:ext uri="{FF2B5EF4-FFF2-40B4-BE49-F238E27FC236}">
                <a16:creationId xmlns:a16="http://schemas.microsoft.com/office/drawing/2014/main" id="{0B74802A-AC91-45D4-AC7F-C570A90AC982}"/>
              </a:ext>
            </a:extLst>
          </p:cNvPr>
          <p:cNvSpPr>
            <a:spLocks noGrp="1"/>
          </p:cNvSpPr>
          <p:nvPr>
            <p:ph type="title"/>
          </p:nvPr>
        </p:nvSpPr>
        <p:spPr/>
        <p:txBody>
          <a:bodyPr/>
          <a:lstStyle/>
          <a:p>
            <a:r>
              <a:rPr lang="en-US" dirty="0"/>
              <a:t>Abdominal Infections—Postoperative</a:t>
            </a:r>
          </a:p>
        </p:txBody>
      </p:sp>
    </p:spTree>
    <p:extLst>
      <p:ext uri="{BB962C8B-B14F-4D97-AF65-F5344CB8AC3E}">
        <p14:creationId xmlns:p14="http://schemas.microsoft.com/office/powerpoint/2010/main" val="123711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2FE101-1C39-4F8C-BE6E-780FA6BDC8F1}"/>
              </a:ext>
            </a:extLst>
          </p:cNvPr>
          <p:cNvSpPr>
            <a:spLocks noGrp="1"/>
          </p:cNvSpPr>
          <p:nvPr>
            <p:ph idx="1"/>
          </p:nvPr>
        </p:nvSpPr>
        <p:spPr/>
        <p:txBody>
          <a:bodyPr/>
          <a:lstStyle/>
          <a:p>
            <a:r>
              <a:rPr lang="en-US" dirty="0"/>
              <a:t>References</a:t>
            </a:r>
          </a:p>
          <a:p>
            <a:pPr lvl="1"/>
            <a:r>
              <a:rPr lang="en-US" dirty="0" err="1"/>
              <a:t>Baucom</a:t>
            </a:r>
            <a:r>
              <a:rPr lang="en-US" dirty="0"/>
              <a:t> RB, </a:t>
            </a:r>
            <a:r>
              <a:rPr lang="en-US" dirty="0" err="1"/>
              <a:t>Poulose</a:t>
            </a:r>
            <a:r>
              <a:rPr lang="en-US" dirty="0"/>
              <a:t> BK, </a:t>
            </a:r>
            <a:r>
              <a:rPr lang="en-US" dirty="0" err="1"/>
              <a:t>Herline</a:t>
            </a:r>
            <a:r>
              <a:rPr lang="en-US" dirty="0"/>
              <a:t> AJ, Muldoon RL, Cone MM, Geiger TM. Smoking as dominant risk factor for anastomotic leak after left colon resection. Am J Surg. 2015 Jul;210(1):1-5. </a:t>
            </a:r>
            <a:r>
              <a:rPr lang="en-US" dirty="0" err="1"/>
              <a:t>doi</a:t>
            </a:r>
            <a:r>
              <a:rPr lang="en-US" dirty="0"/>
              <a:t>: 10.1016/j.amjsurg.2014.10.033. </a:t>
            </a:r>
            <a:r>
              <a:rPr lang="en-US" dirty="0" err="1"/>
              <a:t>Epub</a:t>
            </a:r>
            <a:r>
              <a:rPr lang="en-US" dirty="0"/>
              <a:t> 2015 Mar 28. PMID: 25910885.</a:t>
            </a:r>
          </a:p>
          <a:p>
            <a:pPr lvl="1"/>
            <a:r>
              <a:rPr lang="en-US" dirty="0"/>
              <a:t>Huisman, D. , </a:t>
            </a:r>
            <a:r>
              <a:rPr lang="en-US" dirty="0" err="1"/>
              <a:t>Reudink</a:t>
            </a:r>
            <a:r>
              <a:rPr lang="en-US" dirty="0"/>
              <a:t>, M. , van </a:t>
            </a:r>
            <a:r>
              <a:rPr lang="en-US" dirty="0" err="1"/>
              <a:t>Rooijen</a:t>
            </a:r>
            <a:r>
              <a:rPr lang="en-US" dirty="0"/>
              <a:t>, S. , Bootsma, B. , van de </a:t>
            </a:r>
            <a:r>
              <a:rPr lang="en-US" dirty="0" err="1"/>
              <a:t>Brug</a:t>
            </a:r>
            <a:r>
              <a:rPr lang="en-US" dirty="0"/>
              <a:t>, T. , </a:t>
            </a:r>
            <a:r>
              <a:rPr lang="en-US" dirty="0" err="1"/>
              <a:t>Stens</a:t>
            </a:r>
            <a:r>
              <a:rPr lang="en-US" dirty="0"/>
              <a:t>, J. , Bleeker, W. , Stassen, L. P. , </a:t>
            </a:r>
            <a:r>
              <a:rPr lang="en-US" dirty="0" err="1"/>
              <a:t>Jongen</a:t>
            </a:r>
            <a:r>
              <a:rPr lang="en-US" dirty="0"/>
              <a:t>, A. , </a:t>
            </a:r>
            <a:r>
              <a:rPr lang="en-US" dirty="0" err="1"/>
              <a:t>Feo</a:t>
            </a:r>
            <a:r>
              <a:rPr lang="en-US" dirty="0"/>
              <a:t>, C. , Targa, S. , Komen, N. , Kroon, H. , </a:t>
            </a:r>
            <a:r>
              <a:rPr lang="en-US" dirty="0" err="1"/>
              <a:t>Sammour</a:t>
            </a:r>
            <a:r>
              <a:rPr lang="en-US" dirty="0"/>
              <a:t>, T. , </a:t>
            </a:r>
            <a:r>
              <a:rPr lang="en-US" dirty="0" err="1"/>
              <a:t>Lagae</a:t>
            </a:r>
            <a:r>
              <a:rPr lang="en-US" dirty="0"/>
              <a:t>, E. A. , </a:t>
            </a:r>
            <a:r>
              <a:rPr lang="en-US" dirty="0" err="1"/>
              <a:t>Talsma</a:t>
            </a:r>
            <a:r>
              <a:rPr lang="en-US" dirty="0"/>
              <a:t>, A. , </a:t>
            </a:r>
            <a:r>
              <a:rPr lang="en-US" dirty="0" err="1"/>
              <a:t>Wegdam</a:t>
            </a:r>
            <a:r>
              <a:rPr lang="en-US" dirty="0"/>
              <a:t>, J. , de Vries </a:t>
            </a:r>
            <a:r>
              <a:rPr lang="en-US" dirty="0" err="1"/>
              <a:t>Reilingh</a:t>
            </a:r>
            <a:r>
              <a:rPr lang="en-US" dirty="0"/>
              <a:t>, T. , van </a:t>
            </a:r>
            <a:r>
              <a:rPr lang="en-US" dirty="0" err="1"/>
              <a:t>Wely</a:t>
            </a:r>
            <a:r>
              <a:rPr lang="en-US" dirty="0"/>
              <a:t>, B. , van </a:t>
            </a:r>
            <a:r>
              <a:rPr lang="en-US" dirty="0" err="1"/>
              <a:t>Hoogstraten</a:t>
            </a:r>
            <a:r>
              <a:rPr lang="en-US" dirty="0"/>
              <a:t>, M. , </a:t>
            </a:r>
            <a:r>
              <a:rPr lang="en-US" dirty="0" err="1"/>
              <a:t>Sonneveld</a:t>
            </a:r>
            <a:r>
              <a:rPr lang="en-US" dirty="0"/>
              <a:t>, D. J. , </a:t>
            </a:r>
            <a:r>
              <a:rPr lang="en-US" dirty="0" err="1"/>
              <a:t>Veltkamp</a:t>
            </a:r>
            <a:r>
              <a:rPr lang="en-US" dirty="0"/>
              <a:t>, S. , </a:t>
            </a:r>
            <a:r>
              <a:rPr lang="en-US" dirty="0" err="1"/>
              <a:t>Verdaasdonk</a:t>
            </a:r>
            <a:r>
              <a:rPr lang="en-US" dirty="0"/>
              <a:t>, E. G. , </a:t>
            </a:r>
            <a:r>
              <a:rPr lang="en-US" dirty="0" err="1"/>
              <a:t>Roumen</a:t>
            </a:r>
            <a:r>
              <a:rPr lang="en-US" dirty="0"/>
              <a:t>, R. M. , </a:t>
            </a:r>
            <a:r>
              <a:rPr lang="en-US" dirty="0" err="1"/>
              <a:t>Slooter</a:t>
            </a:r>
            <a:r>
              <a:rPr lang="en-US" dirty="0"/>
              <a:t>, G. &amp; </a:t>
            </a:r>
            <a:r>
              <a:rPr lang="en-US" dirty="0" err="1"/>
              <a:t>Daams</a:t>
            </a:r>
            <a:r>
              <a:rPr lang="en-US" dirty="0"/>
              <a:t>, F. (9000). </a:t>
            </a:r>
            <a:r>
              <a:rPr lang="en-US" dirty="0" err="1"/>
              <a:t>LekCheck</a:t>
            </a:r>
            <a:r>
              <a:rPr lang="en-US" dirty="0"/>
              <a:t>. </a:t>
            </a:r>
            <a:r>
              <a:rPr lang="en-US" i="1" dirty="0"/>
              <a:t>Annals of Surgery, Publish Ahead of Print </a:t>
            </a:r>
            <a:r>
              <a:rPr lang="en-US" dirty="0"/>
              <a:t>, </a:t>
            </a:r>
            <a:r>
              <a:rPr lang="en-US" dirty="0" err="1"/>
              <a:t>doi</a:t>
            </a:r>
            <a:r>
              <a:rPr lang="en-US" dirty="0"/>
              <a:t>: 10.1097/SLA.0000000000003853.</a:t>
            </a:r>
          </a:p>
          <a:p>
            <a:pPr lvl="1"/>
            <a:endParaRPr lang="en-US" dirty="0"/>
          </a:p>
        </p:txBody>
      </p:sp>
      <p:sp>
        <p:nvSpPr>
          <p:cNvPr id="3" name="Title 2">
            <a:extLst>
              <a:ext uri="{FF2B5EF4-FFF2-40B4-BE49-F238E27FC236}">
                <a16:creationId xmlns:a16="http://schemas.microsoft.com/office/drawing/2014/main" id="{773195CE-518B-4D69-8121-D0E99B19A7FB}"/>
              </a:ext>
            </a:extLst>
          </p:cNvPr>
          <p:cNvSpPr>
            <a:spLocks noGrp="1"/>
          </p:cNvSpPr>
          <p:nvPr>
            <p:ph type="title"/>
          </p:nvPr>
        </p:nvSpPr>
        <p:spPr/>
        <p:txBody>
          <a:bodyPr/>
          <a:lstStyle/>
          <a:p>
            <a:r>
              <a:rPr lang="en-US" dirty="0"/>
              <a:t>Abdominal Infections—Postoperative</a:t>
            </a:r>
          </a:p>
        </p:txBody>
      </p:sp>
    </p:spTree>
    <p:extLst>
      <p:ext uri="{BB962C8B-B14F-4D97-AF65-F5344CB8AC3E}">
        <p14:creationId xmlns:p14="http://schemas.microsoft.com/office/powerpoint/2010/main" val="13938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D94426-FFC3-4558-86EA-C9CEB60F73D0}"/>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0C80F7A-CB96-4C54-B379-B1E60EA30DE0}"/>
              </a:ext>
            </a:extLst>
          </p:cNvPr>
          <p:cNvSpPr>
            <a:spLocks noGrp="1"/>
          </p:cNvSpPr>
          <p:nvPr>
            <p:ph type="title"/>
          </p:nvPr>
        </p:nvSpPr>
        <p:spPr/>
        <p:txBody>
          <a:bodyPr>
            <a:normAutofit fontScale="90000"/>
          </a:bodyPr>
          <a:lstStyle/>
          <a:p>
            <a:r>
              <a:rPr lang="en-US" dirty="0"/>
              <a:t>Abdominal Infections—Inflammatory Bowel Disease</a:t>
            </a:r>
          </a:p>
        </p:txBody>
      </p:sp>
    </p:spTree>
    <p:extLst>
      <p:ext uri="{BB962C8B-B14F-4D97-AF65-F5344CB8AC3E}">
        <p14:creationId xmlns:p14="http://schemas.microsoft.com/office/powerpoint/2010/main" val="172671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6AA2579-DA98-41FC-A2F1-3D2D633BC091}"/>
              </a:ext>
            </a:extLst>
          </p:cNvPr>
          <p:cNvPicPr>
            <a:picLocks noGrp="1" noChangeAspect="1"/>
          </p:cNvPicPr>
          <p:nvPr>
            <p:ph idx="1"/>
          </p:nvPr>
        </p:nvPicPr>
        <p:blipFill>
          <a:blip r:embed="rId2"/>
          <a:stretch>
            <a:fillRect/>
          </a:stretch>
        </p:blipFill>
        <p:spPr>
          <a:xfrm>
            <a:off x="3741737" y="1600200"/>
            <a:ext cx="4708525" cy="4708525"/>
          </a:xfrm>
          <a:prstGeom prst="rect">
            <a:avLst/>
          </a:prstGeom>
        </p:spPr>
      </p:pic>
      <p:sp>
        <p:nvSpPr>
          <p:cNvPr id="3" name="Title 2">
            <a:extLst>
              <a:ext uri="{FF2B5EF4-FFF2-40B4-BE49-F238E27FC236}">
                <a16:creationId xmlns:a16="http://schemas.microsoft.com/office/drawing/2014/main" id="{2EC170B2-7CFC-4259-B761-2ED8D0B1D5CA}"/>
              </a:ext>
            </a:extLst>
          </p:cNvPr>
          <p:cNvSpPr>
            <a:spLocks noGrp="1"/>
          </p:cNvSpPr>
          <p:nvPr>
            <p:ph type="title"/>
          </p:nvPr>
        </p:nvSpPr>
        <p:spPr/>
        <p:txBody>
          <a:bodyPr/>
          <a:lstStyle/>
          <a:p>
            <a:r>
              <a:rPr lang="en-US" dirty="0"/>
              <a:t>Abdominal Infections—COVID-19</a:t>
            </a:r>
          </a:p>
        </p:txBody>
      </p:sp>
    </p:spTree>
    <p:extLst>
      <p:ext uri="{BB962C8B-B14F-4D97-AF65-F5344CB8AC3E}">
        <p14:creationId xmlns:p14="http://schemas.microsoft.com/office/powerpoint/2010/main" val="12071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C23231-CF1E-4438-8763-561E506AE3F8}"/>
              </a:ext>
            </a:extLst>
          </p:cNvPr>
          <p:cNvSpPr>
            <a:spLocks noGrp="1"/>
          </p:cNvSpPr>
          <p:nvPr>
            <p:ph idx="1"/>
          </p:nvPr>
        </p:nvSpPr>
        <p:spPr/>
        <p:txBody>
          <a:bodyPr/>
          <a:lstStyle/>
          <a:p>
            <a:r>
              <a:rPr lang="en-US" dirty="0"/>
              <a:t>From pre-history to King </a:t>
            </a:r>
            <a:r>
              <a:rPr lang="en-US" dirty="0" err="1"/>
              <a:t>Eglon</a:t>
            </a:r>
            <a:r>
              <a:rPr lang="en-US" dirty="0"/>
              <a:t> and beyond—to our knowledge the hundreds of thousands (?millions) of people inflicted with perforating bowel injuries died of infection or hemorrhage.  A few may have survived whose bodies were smart enough on their own to create a fistula.</a:t>
            </a:r>
          </a:p>
          <a:p>
            <a:r>
              <a:rPr lang="en-US" dirty="0"/>
              <a:t> Hippocrates (460-377BCE) Allegedly stated that small intestine and bladder injuries were more deadly than colon???</a:t>
            </a:r>
          </a:p>
          <a:p>
            <a:r>
              <a:rPr lang="en-US" dirty="0" err="1"/>
              <a:t>Celsus</a:t>
            </a:r>
            <a:r>
              <a:rPr lang="en-US" dirty="0"/>
              <a:t> (25BCE-50AD)  Wrote 2 books about medicine (De </a:t>
            </a:r>
            <a:r>
              <a:rPr lang="en-US" dirty="0" err="1"/>
              <a:t>Medicina</a:t>
            </a:r>
            <a:r>
              <a:rPr lang="en-US" dirty="0"/>
              <a:t>) within an 8-volume encyclopedia (De </a:t>
            </a:r>
            <a:r>
              <a:rPr lang="en-US" dirty="0" err="1"/>
              <a:t>Artibus</a:t>
            </a:r>
            <a:r>
              <a:rPr lang="en-US" dirty="0"/>
              <a:t>).  His writing about intestinal injury is fascinating:</a:t>
            </a:r>
          </a:p>
        </p:txBody>
      </p:sp>
      <p:sp>
        <p:nvSpPr>
          <p:cNvPr id="3" name="Title 2">
            <a:extLst>
              <a:ext uri="{FF2B5EF4-FFF2-40B4-BE49-F238E27FC236}">
                <a16:creationId xmlns:a16="http://schemas.microsoft.com/office/drawing/2014/main" id="{D6E30F50-5A14-412A-8CE0-7FC241FA4F71}"/>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317279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38472F-3295-4DF1-82BF-FCA3E3D800C8}"/>
              </a:ext>
            </a:extLst>
          </p:cNvPr>
          <p:cNvPicPr>
            <a:picLocks noGrp="1" noChangeAspect="1"/>
          </p:cNvPicPr>
          <p:nvPr>
            <p:ph idx="1"/>
          </p:nvPr>
        </p:nvPicPr>
        <p:blipFill>
          <a:blip r:embed="rId2"/>
          <a:stretch>
            <a:fillRect/>
          </a:stretch>
        </p:blipFill>
        <p:spPr>
          <a:xfrm>
            <a:off x="4880001" y="1600200"/>
            <a:ext cx="2431997" cy="4708525"/>
          </a:xfrm>
          <a:prstGeom prst="rect">
            <a:avLst/>
          </a:prstGeom>
        </p:spPr>
      </p:pic>
      <p:sp>
        <p:nvSpPr>
          <p:cNvPr id="3" name="Title 2">
            <a:extLst>
              <a:ext uri="{FF2B5EF4-FFF2-40B4-BE49-F238E27FC236}">
                <a16:creationId xmlns:a16="http://schemas.microsoft.com/office/drawing/2014/main" id="{2EC170B2-7CFC-4259-B761-2ED8D0B1D5CA}"/>
              </a:ext>
            </a:extLst>
          </p:cNvPr>
          <p:cNvSpPr>
            <a:spLocks noGrp="1"/>
          </p:cNvSpPr>
          <p:nvPr>
            <p:ph type="title"/>
          </p:nvPr>
        </p:nvSpPr>
        <p:spPr/>
        <p:txBody>
          <a:bodyPr/>
          <a:lstStyle/>
          <a:p>
            <a:r>
              <a:rPr lang="en-US" dirty="0"/>
              <a:t>Abdominal Infections—COVID-19</a:t>
            </a:r>
          </a:p>
        </p:txBody>
      </p:sp>
    </p:spTree>
    <p:extLst>
      <p:ext uri="{BB962C8B-B14F-4D97-AF65-F5344CB8AC3E}">
        <p14:creationId xmlns:p14="http://schemas.microsoft.com/office/powerpoint/2010/main" val="387200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64A8C7-2FF2-4744-B74B-9CE5DF409639}"/>
              </a:ext>
            </a:extLst>
          </p:cNvPr>
          <p:cNvSpPr>
            <a:spLocks noGrp="1"/>
          </p:cNvSpPr>
          <p:nvPr>
            <p:ph idx="1"/>
          </p:nvPr>
        </p:nvSpPr>
        <p:spPr/>
        <p:txBody>
          <a:bodyPr>
            <a:normAutofit lnSpcReduction="10000"/>
          </a:bodyPr>
          <a:lstStyle/>
          <a:p>
            <a:r>
              <a:rPr lang="en-US" dirty="0"/>
              <a:t>Obviously, COVID is known for its pulmonary symptoms</a:t>
            </a:r>
          </a:p>
          <a:p>
            <a:r>
              <a:rPr lang="en-US" dirty="0"/>
              <a:t>However, abdominal pain, diarrhea and vomiting are well documented.</a:t>
            </a:r>
          </a:p>
          <a:p>
            <a:r>
              <a:rPr lang="en-US" dirty="0"/>
              <a:t>COVID-19 is found in stool specimens.</a:t>
            </a:r>
          </a:p>
          <a:p>
            <a:r>
              <a:rPr lang="en-US" dirty="0"/>
              <a:t>Case reports of bowel perforation are showing up in the literature—Italy, Myanmar, Spain, Brazil, California.</a:t>
            </a:r>
          </a:p>
          <a:p>
            <a:r>
              <a:rPr lang="en-US" dirty="0"/>
              <a:t>At least 2 that I know of here in Ogden.</a:t>
            </a:r>
          </a:p>
          <a:p>
            <a:r>
              <a:rPr lang="en-US" dirty="0"/>
              <a:t>Predominantly Right Colon.</a:t>
            </a:r>
          </a:p>
          <a:p>
            <a:r>
              <a:rPr lang="en-US" dirty="0"/>
              <a:t>Predominantly Fatal.</a:t>
            </a:r>
          </a:p>
          <a:p>
            <a:r>
              <a:rPr lang="en-US" dirty="0" err="1"/>
              <a:t>Microembolic</a:t>
            </a:r>
            <a:r>
              <a:rPr lang="en-US" dirty="0"/>
              <a:t>/ischemic? Steroid-related? Profound ileus?</a:t>
            </a:r>
          </a:p>
          <a:p>
            <a:pPr marL="585216" lvl="1" indent="0">
              <a:buNone/>
            </a:pPr>
            <a:endParaRPr lang="en-US" dirty="0"/>
          </a:p>
        </p:txBody>
      </p:sp>
      <p:sp>
        <p:nvSpPr>
          <p:cNvPr id="3" name="Title 2">
            <a:extLst>
              <a:ext uri="{FF2B5EF4-FFF2-40B4-BE49-F238E27FC236}">
                <a16:creationId xmlns:a16="http://schemas.microsoft.com/office/drawing/2014/main" id="{2EC170B2-7CFC-4259-B761-2ED8D0B1D5CA}"/>
              </a:ext>
            </a:extLst>
          </p:cNvPr>
          <p:cNvSpPr>
            <a:spLocks noGrp="1"/>
          </p:cNvSpPr>
          <p:nvPr>
            <p:ph type="title"/>
          </p:nvPr>
        </p:nvSpPr>
        <p:spPr/>
        <p:txBody>
          <a:bodyPr/>
          <a:lstStyle/>
          <a:p>
            <a:r>
              <a:rPr lang="en-US" dirty="0"/>
              <a:t>Abdominal Infections—COVID-19</a:t>
            </a:r>
          </a:p>
        </p:txBody>
      </p:sp>
    </p:spTree>
    <p:extLst>
      <p:ext uri="{BB962C8B-B14F-4D97-AF65-F5344CB8AC3E}">
        <p14:creationId xmlns:p14="http://schemas.microsoft.com/office/powerpoint/2010/main" val="39250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A56FC-0BD7-4EDE-A93C-81D4B3F32BB7}"/>
              </a:ext>
            </a:extLst>
          </p:cNvPr>
          <p:cNvSpPr>
            <a:spLocks noGrp="1"/>
          </p:cNvSpPr>
          <p:nvPr>
            <p:ph idx="1"/>
          </p:nvPr>
        </p:nvSpPr>
        <p:spPr/>
        <p:txBody>
          <a:bodyPr>
            <a:normAutofit lnSpcReduction="10000"/>
          </a:bodyPr>
          <a:lstStyle/>
          <a:p>
            <a:r>
              <a:rPr lang="en-US" dirty="0"/>
              <a:t>If you are the King of a country oppressing another country, be sure that your security procedures take into account the unorthodox sword concealment of left-handed visitors.</a:t>
            </a:r>
          </a:p>
          <a:p>
            <a:r>
              <a:rPr lang="en-US" dirty="0"/>
              <a:t>Diverting the fecal stream to obtain source control is not always necessary, but has a strong track record dating back centuries.</a:t>
            </a:r>
          </a:p>
          <a:p>
            <a:r>
              <a:rPr lang="en-US" dirty="0"/>
              <a:t>Uncomplicated Appendicitis can be treated successfully with antibiotics, but recurrence rates are high and patient expectations limit this practice.</a:t>
            </a:r>
          </a:p>
          <a:p>
            <a:r>
              <a:rPr lang="en-US" dirty="0"/>
              <a:t>There is no benefit to antibiotic administration in uncomplicated diverticulitis in terms of complications or recurrence.  Managing patient expectations is challenging in this situation.</a:t>
            </a:r>
          </a:p>
          <a:p>
            <a:endParaRPr lang="en-US" dirty="0"/>
          </a:p>
        </p:txBody>
      </p:sp>
      <p:sp>
        <p:nvSpPr>
          <p:cNvPr id="3" name="Title 2">
            <a:extLst>
              <a:ext uri="{FF2B5EF4-FFF2-40B4-BE49-F238E27FC236}">
                <a16:creationId xmlns:a16="http://schemas.microsoft.com/office/drawing/2014/main" id="{C8F1B8A6-95B3-415B-B538-65ACC88EE1E1}"/>
              </a:ext>
            </a:extLst>
          </p:cNvPr>
          <p:cNvSpPr>
            <a:spLocks noGrp="1"/>
          </p:cNvSpPr>
          <p:nvPr>
            <p:ph type="title"/>
          </p:nvPr>
        </p:nvSpPr>
        <p:spPr/>
        <p:txBody>
          <a:bodyPr/>
          <a:lstStyle/>
          <a:p>
            <a:r>
              <a:rPr lang="en-US" dirty="0"/>
              <a:t>Conclusions and Recommendations</a:t>
            </a:r>
          </a:p>
        </p:txBody>
      </p:sp>
    </p:spTree>
    <p:extLst>
      <p:ext uri="{BB962C8B-B14F-4D97-AF65-F5344CB8AC3E}">
        <p14:creationId xmlns:p14="http://schemas.microsoft.com/office/powerpoint/2010/main" val="11427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B099D7-F794-4EEA-90C7-A952D71B0009}"/>
              </a:ext>
            </a:extLst>
          </p:cNvPr>
          <p:cNvSpPr>
            <a:spLocks noGrp="1"/>
          </p:cNvSpPr>
          <p:nvPr>
            <p:ph idx="1"/>
          </p:nvPr>
        </p:nvSpPr>
        <p:spPr/>
        <p:txBody>
          <a:bodyPr/>
          <a:lstStyle/>
          <a:p>
            <a:r>
              <a:rPr lang="en-US" dirty="0"/>
              <a:t>Diverticular Abscesses should be percutaneously drained if greater than 3-4 cm, but antibiotic therapy alone is adequate for abscesses less than 3 cm.</a:t>
            </a:r>
          </a:p>
          <a:p>
            <a:r>
              <a:rPr lang="en-US" dirty="0"/>
              <a:t>Recurrence rates for diverticulitis after having an abscess are high and elective surgery should be considered.</a:t>
            </a:r>
          </a:p>
        </p:txBody>
      </p:sp>
      <p:sp>
        <p:nvSpPr>
          <p:cNvPr id="3" name="Title 2">
            <a:extLst>
              <a:ext uri="{FF2B5EF4-FFF2-40B4-BE49-F238E27FC236}">
                <a16:creationId xmlns:a16="http://schemas.microsoft.com/office/drawing/2014/main" id="{2E302AF4-5A25-4D0A-B727-74E3B227294B}"/>
              </a:ext>
            </a:extLst>
          </p:cNvPr>
          <p:cNvSpPr>
            <a:spLocks noGrp="1"/>
          </p:cNvSpPr>
          <p:nvPr>
            <p:ph type="title"/>
          </p:nvPr>
        </p:nvSpPr>
        <p:spPr/>
        <p:txBody>
          <a:bodyPr/>
          <a:lstStyle/>
          <a:p>
            <a:r>
              <a:rPr lang="en-US" dirty="0"/>
              <a:t>Conclusions and Recommendations</a:t>
            </a:r>
          </a:p>
        </p:txBody>
      </p:sp>
    </p:spTree>
    <p:extLst>
      <p:ext uri="{BB962C8B-B14F-4D97-AF65-F5344CB8AC3E}">
        <p14:creationId xmlns:p14="http://schemas.microsoft.com/office/powerpoint/2010/main" val="211988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AD167D-952D-4085-99FB-852804E84C50}"/>
              </a:ext>
            </a:extLst>
          </p:cNvPr>
          <p:cNvSpPr>
            <a:spLocks noGrp="1"/>
          </p:cNvSpPr>
          <p:nvPr>
            <p:ph idx="1"/>
          </p:nvPr>
        </p:nvSpPr>
        <p:spPr/>
        <p:txBody>
          <a:bodyPr>
            <a:normAutofit fontScale="85000" lnSpcReduction="20000"/>
          </a:bodyPr>
          <a:lstStyle/>
          <a:p>
            <a:r>
              <a:rPr lang="en-US" i="1" dirty="0"/>
              <a:t>Sometimes the abdomen is penetrated by a stab of some sort, and it follows that intestines roll out. When this happens we must first examine whether they are uninjured, and then whether their proper </a:t>
            </a:r>
            <a:r>
              <a:rPr lang="en-US" i="1" dirty="0" err="1"/>
              <a:t>colour</a:t>
            </a:r>
            <a:r>
              <a:rPr lang="en-US" i="1" dirty="0"/>
              <a:t> persists.[…] The larger intestine can be sutured, not with any certain assurance, but because a doubtful hope is preferable to certain despair; for occasionally it heals up. Then if either intestine is livid or pallid or black, in which case there is necessarily no sensation, all medical aid is vain.[…]The patient is to be laid on his back with his hips raised; and if the wound is too narrow for the intestines to be easily replaced, it is to be cut until sufficiently wide. If the intestines have already become too dry, they are to be bathed with water. […] Next the assistant should gently separate the margins of the wound by means of his hands, or even by two hooks inserted into the inner membrane […] Now stitching of the surface skin only or of the inner membrane only is not enough, but both must be stitched. And there must be two rows of stitches, set closer together than in other places, partly because they can be broken here more easily by the abdominal movement, […] [</a:t>
            </a:r>
            <a:r>
              <a:rPr lang="en-US" i="1" dirty="0">
                <a:hlinkClick r:id="rId2"/>
              </a:rPr>
              <a:t>10</a:t>
            </a:r>
            <a:r>
              <a:rPr lang="en-US" i="1" dirty="0"/>
              <a:t>, p. 387]</a:t>
            </a:r>
            <a:endParaRPr lang="en-US" dirty="0"/>
          </a:p>
        </p:txBody>
      </p:sp>
      <p:sp>
        <p:nvSpPr>
          <p:cNvPr id="3" name="Title 2">
            <a:extLst>
              <a:ext uri="{FF2B5EF4-FFF2-40B4-BE49-F238E27FC236}">
                <a16:creationId xmlns:a16="http://schemas.microsoft.com/office/drawing/2014/main" id="{B0179BB3-EFE6-4F0C-A043-9E24CF4EB38A}"/>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230389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FB7F2F-CCCD-4EE7-B301-433098AD0CBA}"/>
              </a:ext>
            </a:extLst>
          </p:cNvPr>
          <p:cNvPicPr>
            <a:picLocks noGrp="1" noChangeAspect="1"/>
          </p:cNvPicPr>
          <p:nvPr>
            <p:ph idx="1"/>
          </p:nvPr>
        </p:nvPicPr>
        <p:blipFill>
          <a:blip r:embed="rId2"/>
          <a:stretch>
            <a:fillRect/>
          </a:stretch>
        </p:blipFill>
        <p:spPr>
          <a:xfrm>
            <a:off x="3163339" y="1600200"/>
            <a:ext cx="5865321" cy="4708525"/>
          </a:xfrm>
          <a:prstGeom prst="rect">
            <a:avLst/>
          </a:prstGeom>
        </p:spPr>
      </p:pic>
      <p:sp>
        <p:nvSpPr>
          <p:cNvPr id="3" name="Title 2">
            <a:extLst>
              <a:ext uri="{FF2B5EF4-FFF2-40B4-BE49-F238E27FC236}">
                <a16:creationId xmlns:a16="http://schemas.microsoft.com/office/drawing/2014/main" id="{FD9BC5FD-98D2-47ED-AF7D-C3546B1DA531}"/>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118209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FB740-EFD0-4F50-812D-CE3E4F42DE43}"/>
              </a:ext>
            </a:extLst>
          </p:cNvPr>
          <p:cNvSpPr>
            <a:spLocks noGrp="1"/>
          </p:cNvSpPr>
          <p:nvPr>
            <p:ph idx="1"/>
          </p:nvPr>
        </p:nvSpPr>
        <p:spPr/>
        <p:txBody>
          <a:bodyPr/>
          <a:lstStyle/>
          <a:p>
            <a:r>
              <a:rPr lang="en-US" dirty="0"/>
              <a:t>Galen (130-200) described performing operations for intestinal and abdominal wall injuries including suturing in gladiators, but no record of the mortality of these operations exist.</a:t>
            </a:r>
          </a:p>
          <a:p>
            <a:r>
              <a:rPr lang="en-US" dirty="0"/>
              <a:t>Matthaeus Gottfried </a:t>
            </a:r>
            <a:r>
              <a:rPr lang="en-US" dirty="0" err="1"/>
              <a:t>Purman</a:t>
            </a:r>
            <a:r>
              <a:rPr lang="en-US" dirty="0"/>
              <a:t> (1649-1711)</a:t>
            </a:r>
          </a:p>
          <a:p>
            <a:pPr lvl="1"/>
            <a:r>
              <a:rPr lang="en-US" dirty="0"/>
              <a:t>German Army Surgeon</a:t>
            </a:r>
          </a:p>
          <a:p>
            <a:pPr lvl="1"/>
            <a:r>
              <a:rPr lang="en-US" dirty="0"/>
              <a:t>Tried to do blood transfusions from animals to bleeding soldiers</a:t>
            </a:r>
          </a:p>
          <a:p>
            <a:pPr lvl="1"/>
            <a:r>
              <a:rPr lang="en-US" dirty="0"/>
              <a:t>Credited with repair of an intestinal injury in the more modern era--1675</a:t>
            </a:r>
          </a:p>
        </p:txBody>
      </p:sp>
      <p:sp>
        <p:nvSpPr>
          <p:cNvPr id="3" name="Title 2">
            <a:extLst>
              <a:ext uri="{FF2B5EF4-FFF2-40B4-BE49-F238E27FC236}">
                <a16:creationId xmlns:a16="http://schemas.microsoft.com/office/drawing/2014/main" id="{41937AA8-1DCC-4DEF-935B-A22C5D39ECD9}"/>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84959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B3ACCF-E304-43EA-892B-7B2B7F24F4C9}"/>
              </a:ext>
            </a:extLst>
          </p:cNvPr>
          <p:cNvSpPr>
            <a:spLocks noGrp="1"/>
          </p:cNvSpPr>
          <p:nvPr>
            <p:ph idx="1"/>
          </p:nvPr>
        </p:nvSpPr>
        <p:spPr/>
        <p:txBody>
          <a:bodyPr>
            <a:normAutofit fontScale="92500"/>
          </a:bodyPr>
          <a:lstStyle/>
          <a:p>
            <a:r>
              <a:rPr lang="en-US" dirty="0"/>
              <a:t>In “Philosophical Transactions” the journal of the Royal Society, Dr. Abraham </a:t>
            </a:r>
            <a:r>
              <a:rPr lang="en-US" dirty="0" err="1"/>
              <a:t>Vater</a:t>
            </a:r>
            <a:r>
              <a:rPr lang="en-US" dirty="0"/>
              <a:t> (Ampulla of </a:t>
            </a:r>
            <a:r>
              <a:rPr lang="en-US" dirty="0" err="1"/>
              <a:t>Vater</a:t>
            </a:r>
            <a:r>
              <a:rPr lang="en-US" dirty="0"/>
              <a:t>) reported in 1720 on George Deppe, who was injured at the battle of </a:t>
            </a:r>
            <a:r>
              <a:rPr lang="en-US" dirty="0" err="1"/>
              <a:t>Ramilies</a:t>
            </a:r>
            <a:r>
              <a:rPr lang="en-US" dirty="0"/>
              <a:t> in 1706.</a:t>
            </a:r>
          </a:p>
          <a:p>
            <a:r>
              <a:rPr lang="en-US" dirty="0"/>
              <a:t>An apparent left colon injury resulted in prolapse and opening of the descending colon.</a:t>
            </a:r>
          </a:p>
          <a:p>
            <a:r>
              <a:rPr lang="en-US" dirty="0"/>
              <a:t>“</a:t>
            </a:r>
            <a:r>
              <a:rPr lang="en-US" i="1" dirty="0"/>
              <a:t>The wounded and protruded intestine is inverted; and being united in the middle, it exhibits two orifices, the upper orifice communicating with the small intestines, and discharging the </a:t>
            </a:r>
            <a:r>
              <a:rPr lang="en-US" i="1" dirty="0" err="1"/>
              <a:t>alvine</a:t>
            </a:r>
            <a:r>
              <a:rPr lang="en-US" i="1" dirty="0"/>
              <a:t> </a:t>
            </a:r>
            <a:r>
              <a:rPr lang="en-US" i="1" dirty="0" err="1"/>
              <a:t>faeces</a:t>
            </a:r>
            <a:r>
              <a:rPr lang="en-US" i="1" dirty="0"/>
              <a:t>, and the lower orifice with the rectum, so that a clyster injected per </a:t>
            </a:r>
            <a:r>
              <a:rPr lang="en-US" i="1" dirty="0" err="1"/>
              <a:t>anum</a:t>
            </a:r>
            <a:r>
              <a:rPr lang="en-US" i="1" dirty="0"/>
              <a:t> is returned by it.”</a:t>
            </a:r>
          </a:p>
          <a:p>
            <a:r>
              <a:rPr lang="en-US" dirty="0"/>
              <a:t>Essentially, George Depp’s body taught us how to obtain source control and prevent a deadly abdominal infection.</a:t>
            </a:r>
          </a:p>
        </p:txBody>
      </p:sp>
      <p:sp>
        <p:nvSpPr>
          <p:cNvPr id="3" name="Title 2">
            <a:extLst>
              <a:ext uri="{FF2B5EF4-FFF2-40B4-BE49-F238E27FC236}">
                <a16:creationId xmlns:a16="http://schemas.microsoft.com/office/drawing/2014/main" id="{77E19202-4288-4EEF-8D03-E42C13A52804}"/>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1612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F1099-5203-4C17-AB21-BA6CB95A3CDC}"/>
              </a:ext>
            </a:extLst>
          </p:cNvPr>
          <p:cNvSpPr>
            <a:spLocks noGrp="1"/>
          </p:cNvSpPr>
          <p:nvPr>
            <p:ph type="title"/>
          </p:nvPr>
        </p:nvSpPr>
        <p:spPr/>
        <p:txBody>
          <a:bodyPr/>
          <a:lstStyle/>
          <a:p>
            <a:r>
              <a:rPr lang="en-US" dirty="0"/>
              <a:t>Abdominal Infections—Historical Perspective</a:t>
            </a:r>
          </a:p>
        </p:txBody>
      </p:sp>
      <p:pic>
        <p:nvPicPr>
          <p:cNvPr id="1026" name="Picture 2">
            <a:extLst>
              <a:ext uri="{FF2B5EF4-FFF2-40B4-BE49-F238E27FC236}">
                <a16:creationId xmlns:a16="http://schemas.microsoft.com/office/drawing/2014/main" id="{64A9A9F9-E44C-46F3-A2AF-44CFC9E634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50" y="1600200"/>
            <a:ext cx="4267100"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2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CAC01A-7C7E-459C-A988-080C6EA915D4}"/>
              </a:ext>
            </a:extLst>
          </p:cNvPr>
          <p:cNvSpPr>
            <a:spLocks noGrp="1"/>
          </p:cNvSpPr>
          <p:nvPr>
            <p:ph idx="1"/>
          </p:nvPr>
        </p:nvSpPr>
        <p:spPr/>
        <p:txBody>
          <a:bodyPr>
            <a:normAutofit fontScale="85000" lnSpcReduction="20000"/>
          </a:bodyPr>
          <a:lstStyle/>
          <a:p>
            <a:r>
              <a:rPr lang="en-US" dirty="0"/>
              <a:t>Other notable historical abdominal infections:</a:t>
            </a:r>
          </a:p>
          <a:p>
            <a:r>
              <a:rPr lang="en-US" dirty="0"/>
              <a:t>Queen Caroline (wife of King George II) died in 1736, 10 days after developing a strangulated umbilical hernia.</a:t>
            </a:r>
          </a:p>
          <a:p>
            <a:r>
              <a:rPr lang="en-US" dirty="0"/>
              <a:t>William </a:t>
            </a:r>
            <a:r>
              <a:rPr lang="en-US" dirty="0" err="1"/>
              <a:t>Cheselden</a:t>
            </a:r>
            <a:r>
              <a:rPr lang="en-US" dirty="0"/>
              <a:t> (1688-1752, British surgeon) had a patient who ruptured her abdominal wall.  He removed the gangrenous portion of prolapsed intestine and left an umbilical </a:t>
            </a:r>
            <a:r>
              <a:rPr lang="en-US" dirty="0" err="1"/>
              <a:t>enterostomy</a:t>
            </a:r>
            <a:r>
              <a:rPr lang="en-US" dirty="0"/>
              <a:t>—the patient surviving for several year.</a:t>
            </a:r>
          </a:p>
          <a:p>
            <a:r>
              <a:rPr lang="en-US" dirty="0"/>
              <a:t>First planned colostomy (Cecostomy) in 1776 for malignant bowel obstruction by a French surgeon. Lived for 2 weeks and then died from mercury poisoning.</a:t>
            </a:r>
          </a:p>
          <a:p>
            <a:r>
              <a:rPr lang="en-US" dirty="0"/>
              <a:t>In 1793, a left inguinal colostomy was done by a French surgeon, C. </a:t>
            </a:r>
            <a:r>
              <a:rPr lang="en-US" dirty="0" err="1"/>
              <a:t>Duret</a:t>
            </a:r>
            <a:r>
              <a:rPr lang="en-US" dirty="0"/>
              <a:t>, in an infant with cloacal atresia.  The patient lived 45 years.</a:t>
            </a:r>
          </a:p>
          <a:p>
            <a:r>
              <a:rPr lang="en-US" dirty="0"/>
              <a:t>Jean </a:t>
            </a:r>
            <a:r>
              <a:rPr lang="en-US" dirty="0" err="1"/>
              <a:t>Amussat</a:t>
            </a:r>
            <a:r>
              <a:rPr lang="en-US" dirty="0"/>
              <a:t>, a French surgeon, reviewed all published cases of colostomy from 1716-1839.</a:t>
            </a:r>
          </a:p>
          <a:p>
            <a:pPr marL="137160" indent="0">
              <a:buNone/>
            </a:pPr>
            <a:r>
              <a:rPr lang="en-US" dirty="0"/>
              <a:t>	27 cases. 21 deaths. Mortality rate 78%</a:t>
            </a:r>
          </a:p>
          <a:p>
            <a:endParaRPr lang="en-US" dirty="0"/>
          </a:p>
        </p:txBody>
      </p:sp>
      <p:sp>
        <p:nvSpPr>
          <p:cNvPr id="3" name="Title 2">
            <a:extLst>
              <a:ext uri="{FF2B5EF4-FFF2-40B4-BE49-F238E27FC236}">
                <a16:creationId xmlns:a16="http://schemas.microsoft.com/office/drawing/2014/main" id="{CCBD0C4B-2399-4B14-88D3-8E0DB22A9B49}"/>
              </a:ext>
            </a:extLst>
          </p:cNvPr>
          <p:cNvSpPr>
            <a:spLocks noGrp="1"/>
          </p:cNvSpPr>
          <p:nvPr>
            <p:ph type="title"/>
          </p:nvPr>
        </p:nvSpPr>
        <p:spPr/>
        <p:txBody>
          <a:bodyPr/>
          <a:lstStyle/>
          <a:p>
            <a:r>
              <a:rPr lang="en-US" dirty="0"/>
              <a:t>Abdominal Infections—Historical Perspective</a:t>
            </a:r>
          </a:p>
        </p:txBody>
      </p:sp>
    </p:spTree>
    <p:extLst>
      <p:ext uri="{BB962C8B-B14F-4D97-AF65-F5344CB8AC3E}">
        <p14:creationId xmlns:p14="http://schemas.microsoft.com/office/powerpoint/2010/main" val="371370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Medical design template" id="{BE883315-6697-4975-AEB2-5905098383C4}" vid="{D3CC9EF4-996F-4232-B765-B82F773B7949}"/>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2451F436FED46A991A39979D7352C" ma:contentTypeVersion="0" ma:contentTypeDescription="Create a new document." ma:contentTypeScope="" ma:versionID="b146e7f22db55a63d5f111a63ee04e2e">
  <xsd:schema xmlns:xsd="http://www.w3.org/2001/XMLSchema" xmlns:xs="http://www.w3.org/2001/XMLSchema" xmlns:p="http://schemas.microsoft.com/office/2006/metadata/properties" targetNamespace="http://schemas.microsoft.com/office/2006/metadata/properties" ma:root="true" ma:fieldsID="6dae53ea263d8300bc7b78c4b21712f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450F8B-9F65-4E91-8DE3-322365BDC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11CADE3-E502-4F4A-8FAA-F6C7715CA09A}">
  <ds:schemaRefs>
    <ds:schemaRef ds:uri="http://schemas.microsoft.com/sharepoint/v3/contenttype/forms"/>
  </ds:schemaRefs>
</ds:datastoreItem>
</file>

<file path=customXml/itemProps3.xml><?xml version="1.0" encoding="utf-8"?>
<ds:datastoreItem xmlns:ds="http://schemas.openxmlformats.org/officeDocument/2006/customXml" ds:itemID="{D0D1C9B0-FE26-433B-8E1A-54CCDFA4EB1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Medical presentation design slides</Template>
  <TotalTime>2986</TotalTime>
  <Words>2869</Words>
  <Application>Microsoft Office PowerPoint</Application>
  <PresentationFormat>Widescreen</PresentationFormat>
  <Paragraphs>178</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Times New Roman</vt:lpstr>
      <vt:lpstr>Wingdings</vt:lpstr>
      <vt:lpstr>Wingdings 2</vt:lpstr>
      <vt:lpstr>Wingdings 3</vt:lpstr>
      <vt:lpstr>Medical design template</vt:lpstr>
      <vt:lpstr>Management of Abdominal Infections From The surgical Perspective</vt:lpstr>
      <vt:lpstr>Abdominal Infections—Historical Perspective</vt:lpstr>
      <vt:lpstr>Abdominal Infections—Historical Perspective</vt:lpstr>
      <vt:lpstr>Abdominal Infections—Historical Perspective</vt:lpstr>
      <vt:lpstr>Abdominal Infections—Historical Perspective</vt:lpstr>
      <vt:lpstr>Abdominal Infections—Historical Perspective</vt:lpstr>
      <vt:lpstr>Abdominal Infections—Historical Perspective</vt:lpstr>
      <vt:lpstr>Abdominal Infections—Historical Perspective</vt:lpstr>
      <vt:lpstr>Abdominal Infections—Historical Perspective</vt:lpstr>
      <vt:lpstr>Abdominal Infections—Historical Perspective</vt:lpstr>
      <vt:lpstr>Abdominal Infections—Historical Perspective</vt:lpstr>
      <vt:lpstr>Abdominal Infections—Less is More</vt:lpstr>
      <vt:lpstr>Abdominal Infections--Appendicitis</vt:lpstr>
      <vt:lpstr>Abdominal Infections--Appendicitis</vt:lpstr>
      <vt:lpstr>Abdominal Infections--Appendicitis</vt:lpstr>
      <vt:lpstr>Abdominal Infections--Appendicitis</vt:lpstr>
      <vt:lpstr>Abdominal Infections--Diverticulitis</vt:lpstr>
      <vt:lpstr>Abdominal Infections--Diverticulitis</vt:lpstr>
      <vt:lpstr>Abdominal Infections--Diverticulitis</vt:lpstr>
      <vt:lpstr>Abdominal Infections—Diverticulitis</vt:lpstr>
      <vt:lpstr>Abdominal Infections and Sepsis</vt:lpstr>
      <vt:lpstr>Abdominal Infections and Sepsis</vt:lpstr>
      <vt:lpstr>Abdominal Infections and Sepsis</vt:lpstr>
      <vt:lpstr>Abdominal Infections--Abscesses</vt:lpstr>
      <vt:lpstr>PowerPoint Presentation</vt:lpstr>
      <vt:lpstr>Abdominal Infections—Postoperative</vt:lpstr>
      <vt:lpstr>Abdominal Infections—Postoperative</vt:lpstr>
      <vt:lpstr>Abdominal Infections—Inflammatory Bowel Disease</vt:lpstr>
      <vt:lpstr>Abdominal Infections—COVID-19</vt:lpstr>
      <vt:lpstr>Abdominal Infections—COVID-19</vt:lpstr>
      <vt:lpstr>Abdominal Infections—COVID-19</vt:lpstr>
      <vt:lpstr>Conclusions and Recommendations</vt:lpstr>
      <vt:lpstr>Conclusions and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Abdominal Infections From The surgical Perspective</dc:title>
  <dc:creator>Bob Moesinger</dc:creator>
  <cp:lastModifiedBy>Teresa Puskedra</cp:lastModifiedBy>
  <cp:revision>4</cp:revision>
  <dcterms:created xsi:type="dcterms:W3CDTF">2021-09-11T18:31:25Z</dcterms:created>
  <dcterms:modified xsi:type="dcterms:W3CDTF">2021-10-05T19:06:26Z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0x0101009752451F436FED46A991A39979D7352C</vt:lpwstr>
  </property>
  <property fmtid="{D5CDD505-2E9C-101B-9397-08002B2CF9AE}" pid="3" name="Order">
    <vt:r8>74064500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