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sldIdLst>
    <p:sldId id="256" r:id="rId2"/>
    <p:sldId id="1200" r:id="rId3"/>
    <p:sldId id="1208" r:id="rId4"/>
    <p:sldId id="1209" r:id="rId5"/>
    <p:sldId id="261" r:id="rId6"/>
    <p:sldId id="264" r:id="rId7"/>
    <p:sldId id="263" r:id="rId8"/>
    <p:sldId id="1121" r:id="rId9"/>
    <p:sldId id="1119" r:id="rId10"/>
    <p:sldId id="1120" r:id="rId11"/>
    <p:sldId id="316" r:id="rId12"/>
    <p:sldId id="348" r:id="rId13"/>
    <p:sldId id="322" r:id="rId14"/>
    <p:sldId id="1207" r:id="rId15"/>
    <p:sldId id="328" r:id="rId16"/>
    <p:sldId id="319" r:id="rId17"/>
    <p:sldId id="305" r:id="rId18"/>
    <p:sldId id="1110" r:id="rId19"/>
    <p:sldId id="337" r:id="rId20"/>
    <p:sldId id="308" r:id="rId21"/>
    <p:sldId id="309" r:id="rId22"/>
    <p:sldId id="1206" r:id="rId23"/>
    <p:sldId id="306" r:id="rId24"/>
    <p:sldId id="1139" r:id="rId25"/>
    <p:sldId id="1163" r:id="rId26"/>
    <p:sldId id="313" r:id="rId27"/>
    <p:sldId id="1164" r:id="rId28"/>
    <p:sldId id="1091" r:id="rId29"/>
    <p:sldId id="1166" r:id="rId30"/>
    <p:sldId id="1210" r:id="rId31"/>
    <p:sldId id="1097" r:id="rId32"/>
    <p:sldId id="1130" r:id="rId33"/>
    <p:sldId id="1131" r:id="rId34"/>
    <p:sldId id="1132" r:id="rId35"/>
    <p:sldId id="1133" r:id="rId36"/>
    <p:sldId id="1194" r:id="rId37"/>
    <p:sldId id="1140" r:id="rId38"/>
    <p:sldId id="1205" r:id="rId39"/>
    <p:sldId id="1185" r:id="rId40"/>
    <p:sldId id="1186" r:id="rId41"/>
    <p:sldId id="1187" r:id="rId42"/>
    <p:sldId id="1188" r:id="rId43"/>
    <p:sldId id="260" r:id="rId44"/>
    <p:sldId id="1165" r:id="rId45"/>
    <p:sldId id="1127" r:id="rId46"/>
    <p:sldId id="1094" r:id="rId47"/>
    <p:sldId id="1176" r:id="rId48"/>
    <p:sldId id="1175" r:id="rId49"/>
    <p:sldId id="1179" r:id="rId50"/>
    <p:sldId id="1177" r:id="rId51"/>
    <p:sldId id="1178" r:id="rId52"/>
    <p:sldId id="1180" r:id="rId53"/>
    <p:sldId id="1184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Firearm</a:t>
            </a:r>
          </a:p>
        </c:rich>
      </c:tx>
      <c:layout>
        <c:manualLayout>
          <c:xMode val="edge"/>
          <c:yMode val="edge"/>
          <c:x val="0.31516757844359733"/>
          <c:y val="0.26405298044274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12561515748031"/>
          <c:y val="0.43085153599584547"/>
          <c:w val="0.3214363927165354"/>
          <c:h val="0.48215455941470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30-4A3F-A40E-621840ABF1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30-4A3F-A40E-621840ABF1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30-4A3F-A40E-621840ABF1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30-4A3F-A40E-621840ABF18B}"/>
              </c:ext>
            </c:extLst>
          </c:dPt>
          <c:cat>
            <c:strRef>
              <c:f>Sheet1!$A$2:$A$5</c:f>
              <c:strCache>
                <c:ptCount val="4"/>
                <c:pt idx="0">
                  <c:v>Risk of Completion (in red)</c:v>
                </c:pt>
                <c:pt idx="1">
                  <c:v>2nd Qtr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30-4A3F-A40E-621840ABF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699916221293557"/>
          <c:y val="0.91030603145970035"/>
          <c:w val="0.48033800559263973"/>
          <c:h val="7.4817744290004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Overdose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E6-4DB5-A5ED-56C6D8932A7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E6-4DB5-A5ED-56C6D8932A7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E6-4DB5-A5ED-56C6D8932A7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E6-4DB5-A5ED-56C6D8932A71}"/>
              </c:ext>
            </c:extLst>
          </c:dPt>
          <c:cat>
            <c:strRef>
              <c:f>Sheet1!$A$2:$A$5</c:f>
              <c:strCache>
                <c:ptCount val="4"/>
                <c:pt idx="0">
                  <c:v>Risk of completion (in red)</c:v>
                </c:pt>
                <c:pt idx="1">
                  <c:v>2nd Qtr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</c:v>
                </c:pt>
                <c:pt idx="1">
                  <c:v>98.5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E6-4DB5-A5ED-56C6D8932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C092-54B7-4751-BECC-68D9402A77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93A24-CC27-4FD5-88DD-546FE67D8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1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intermountain west has 6 of the 10 leading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D6ACF-C90B-4476-8B04-FEE19D2331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 eaLnBrk="0" hangingPunct="0"/>
            <a:fld id="{2D0B2808-C22D-4FC0-BD14-FD00EF1463DD}" type="slidenum">
              <a:rPr lang="en-US" sz="1200"/>
              <a:pPr algn="r" eaLnBrk="0" hangingPunct="0"/>
              <a:t>18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238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intermountain west has 6 of the 10 leading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D6ACF-C90B-4476-8B04-FEE19D2331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0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B4FF-0D94-4FC3-81B8-FA849D60D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562" y="1239264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Mental Health Crisis Evaluation and Clearance from Emergency Room or Office Setting   </a:t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5A551-9EE2-44B5-BFD9-E03D1E094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753" y="3663938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O. Lamont McPherson, MD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Psychiatrist, McKay Dee Hospital</a:t>
            </a:r>
          </a:p>
        </p:txBody>
      </p:sp>
    </p:spTree>
    <p:extLst>
      <p:ext uri="{BB962C8B-B14F-4D97-AF65-F5344CB8AC3E}">
        <p14:creationId xmlns:p14="http://schemas.microsoft.com/office/powerpoint/2010/main" val="1306986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Suicide as a public health problem</a:t>
            </a:r>
            <a:br>
              <a:rPr lang="en-US" sz="4000" b="1" dirty="0"/>
            </a:br>
            <a:r>
              <a:rPr lang="en-US" sz="2700" b="1" dirty="0"/>
              <a:t>(in Utah)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EEF4-918E-4D0E-8438-1F1D4F74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94742"/>
            <a:ext cx="8915400" cy="456645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3000" dirty="0">
                <a:solidFill>
                  <a:srgbClr val="002060"/>
                </a:solidFill>
              </a:rPr>
              <a:t>A questionnaire was given to Utah students in grades 8-12.</a:t>
            </a:r>
          </a:p>
          <a:p>
            <a:r>
              <a:rPr lang="en-US" sz="3000" dirty="0">
                <a:solidFill>
                  <a:srgbClr val="002060"/>
                </a:solidFill>
              </a:rPr>
              <a:t>Out of a class size 36, how many had </a:t>
            </a:r>
            <a:r>
              <a:rPr lang="en-US" sz="3000" b="1" u="sng" dirty="0">
                <a:solidFill>
                  <a:srgbClr val="002060"/>
                </a:solidFill>
              </a:rPr>
              <a:t>seriously considered </a:t>
            </a:r>
            <a:r>
              <a:rPr lang="en-US" sz="3000" dirty="0">
                <a:solidFill>
                  <a:srgbClr val="002060"/>
                </a:solidFill>
              </a:rPr>
              <a:t>suicide </a:t>
            </a:r>
            <a:r>
              <a:rPr lang="en-US" sz="3000" b="1" u="sng" dirty="0">
                <a:solidFill>
                  <a:srgbClr val="002060"/>
                </a:solidFill>
              </a:rPr>
              <a:t>that year</a:t>
            </a:r>
            <a:r>
              <a:rPr lang="en-US" sz="3000" dirty="0">
                <a:solidFill>
                  <a:srgbClr val="002060"/>
                </a:solidFill>
              </a:rPr>
              <a:t>?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6 (16.6%)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Sources: 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Utah Governor's Youth Suicide Prevention Taskforce, Jan 31, 2018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srgbClr val="002060"/>
                </a:solidFill>
              </a:rPr>
              <a:t>Violence and Injury Prevention Program (VIPP) Website</a:t>
            </a:r>
          </a:p>
          <a:p>
            <a:endParaRPr lang="en-US" sz="3000" b="1" dirty="0">
              <a:solidFill>
                <a:srgbClr val="C00000"/>
              </a:solidFill>
            </a:endParaRPr>
          </a:p>
          <a:p>
            <a:endParaRPr lang="en-US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2060"/>
              </a:solidFill>
            </a:endParaRPr>
          </a:p>
          <a:p>
            <a:endParaRPr lang="en-US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Image result for utah state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03" y="1396501"/>
            <a:ext cx="1694996" cy="10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23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Why a public health problem?</a:t>
            </a:r>
            <a:endParaRPr lang="en-US" sz="2700" b="1" dirty="0"/>
          </a:p>
        </p:txBody>
      </p:sp>
      <p:pic>
        <p:nvPicPr>
          <p:cNvPr id="8194" name="Picture 2" descr="Image result for puzz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13" y="1589314"/>
            <a:ext cx="5050787" cy="33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uzz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89" y="2854898"/>
            <a:ext cx="2282825" cy="37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ques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474028"/>
            <a:ext cx="1762747" cy="20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ques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5141767"/>
            <a:ext cx="1553936" cy="155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curiou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t="3118"/>
          <a:stretch/>
        </p:blipFill>
        <p:spPr bwMode="auto">
          <a:xfrm>
            <a:off x="1069975" y="1737717"/>
            <a:ext cx="2027790" cy="16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7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2" y="1"/>
            <a:ext cx="3483428" cy="68507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94767" y="2225043"/>
            <a:ext cx="4027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Source:  CDC’s National Violent Death Reporting System, data from 27 states participating in 2015 (Deseret News)</a:t>
            </a:r>
          </a:p>
        </p:txBody>
      </p:sp>
      <p:pic>
        <p:nvPicPr>
          <p:cNvPr id="5" name="Picture 2" descr="Image result for 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61" y="224135"/>
            <a:ext cx="2445124" cy="16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40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895" y="5745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Suicide as a public health problem</a:t>
            </a:r>
            <a:br>
              <a:rPr lang="en-US" sz="4000" b="1" dirty="0"/>
            </a:br>
            <a:r>
              <a:rPr lang="en-US" sz="2700" b="1" dirty="0"/>
              <a:t>(in Utah)</a:t>
            </a:r>
          </a:p>
        </p:txBody>
      </p:sp>
      <p:pic>
        <p:nvPicPr>
          <p:cNvPr id="6" name="Picture 5" descr="Image result for utah state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18" y="1396501"/>
            <a:ext cx="1694996" cy="10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B4C600-8DB0-4F87-8948-40D9E46AC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452" y="1966713"/>
            <a:ext cx="10099576" cy="4582886"/>
          </a:xfrm>
        </p:spPr>
        <p:txBody>
          <a:bodyPr>
            <a:normAutofit/>
          </a:bodyPr>
          <a:lstStyle/>
          <a:p>
            <a:endParaRPr lang="en-US" sz="3000" dirty="0">
              <a:solidFill>
                <a:srgbClr val="002060"/>
              </a:solidFill>
            </a:endParaRPr>
          </a:p>
          <a:p>
            <a:r>
              <a:rPr lang="en-US" sz="3500" dirty="0">
                <a:solidFill>
                  <a:srgbClr val="002060"/>
                </a:solidFill>
              </a:rPr>
              <a:t>“We are never going to have the opportunity to rely on just one strategy.  There needs to be a comprehensive approach touching all systems, all community partners.”</a:t>
            </a:r>
            <a:endParaRPr lang="en-US" sz="35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</a:rPr>
              <a:t>--- Kimberly Myers, Utah's State Coordinator for Suicide Prevention and Crisis Services in the Department of Human Services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sz="6700" dirty="0">
              <a:solidFill>
                <a:srgbClr val="002060"/>
              </a:solidFill>
            </a:endParaRPr>
          </a:p>
          <a:p>
            <a:endParaRPr lang="en-US" sz="6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5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895" y="5745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Suicide as a public health problem</a:t>
            </a:r>
            <a:br>
              <a:rPr lang="en-US" sz="4000" b="1" dirty="0"/>
            </a:br>
            <a:r>
              <a:rPr lang="en-US" sz="2700" b="1" dirty="0"/>
              <a:t>(in Utah)</a:t>
            </a:r>
          </a:p>
        </p:txBody>
      </p:sp>
      <p:pic>
        <p:nvPicPr>
          <p:cNvPr id="6" name="Picture 5" descr="Image result for utah state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18" y="1396501"/>
            <a:ext cx="1694996" cy="10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B4C600-8DB0-4F87-8948-40D9E46AC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452" y="1966713"/>
            <a:ext cx="10099576" cy="4582886"/>
          </a:xfrm>
        </p:spPr>
        <p:txBody>
          <a:bodyPr>
            <a:normAutofit/>
          </a:bodyPr>
          <a:lstStyle/>
          <a:p>
            <a:endParaRPr lang="en-US" sz="3000" dirty="0">
              <a:solidFill>
                <a:srgbClr val="002060"/>
              </a:solidFill>
            </a:endParaRPr>
          </a:p>
          <a:p>
            <a:r>
              <a:rPr lang="en-US" sz="3500" dirty="0">
                <a:solidFill>
                  <a:srgbClr val="002060"/>
                </a:solidFill>
              </a:rPr>
              <a:t>Bottom line: this means we need </a:t>
            </a:r>
            <a:r>
              <a:rPr lang="en-US" sz="3500" b="1" u="sng" dirty="0">
                <a:solidFill>
                  <a:srgbClr val="002060"/>
                </a:solidFill>
              </a:rPr>
              <a:t>EVERYONE’S</a:t>
            </a:r>
            <a:r>
              <a:rPr lang="en-US" sz="3500" dirty="0">
                <a:solidFill>
                  <a:srgbClr val="002060"/>
                </a:solidFill>
              </a:rPr>
              <a:t> help</a:t>
            </a:r>
            <a:endParaRPr lang="en-US" sz="35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endParaRPr lang="en-US" sz="6700" dirty="0">
              <a:solidFill>
                <a:srgbClr val="002060"/>
              </a:solidFill>
            </a:endParaRPr>
          </a:p>
          <a:p>
            <a:endParaRPr lang="en-US" sz="6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25" y="61322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Why is Utah 5th? </a:t>
            </a:r>
            <a:br>
              <a:rPr lang="en-US" sz="4000" b="1" dirty="0"/>
            </a:br>
            <a:endParaRPr lang="en-US" sz="2700" b="1" dirty="0"/>
          </a:p>
        </p:txBody>
      </p:sp>
      <p:sp>
        <p:nvSpPr>
          <p:cNvPr id="5" name="AutoShape 4" descr="https://attachment.outlook.live.net/owa/Lamont.McPherson@hotmail.com/service.svc/s/GetFileAttachment?id=AQMkADAwATYwMAItOTkAODgALThjZGYtMDACLTAwCgBGAAAD5LSD2baQBUWt0yab735FbwcAZYSls9knE0Oc%2BxeVFp2NqgAAAgEMAAAAZYSls9knE0Oc%2BxeVFp2NqgACYq58%2BwAAAAESABAAwN3WnMLBQUOcoScufinQQQ%3D%3D&amp;X-OWA-CANARY=HeJ0QOW4lUGBiIPLhbIWv-CYnMK-HNYYs2_e8RCkpowNm14w5OaGtdJSOfN0OEeAtbSsx9kYf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zU4NjMwMDdcIixcInB1aWRcIjpcIjE2ODg4NTI0MzYxMjY5NDNcIixcIm9pZFwiOlwiMDAwNjAwMDAtOTk4OC04Y2RmLTAwMDAtMDAwMDAwMDAwMDAwXCIsXCJzY29wZVwiOlwiT3dhRG93bmxvYWRcIn0iLCJuYmYiOjE1MzcyMDMyNjgsImV4cCI6MTUzNzIwMzg2OCwiaXNzIjoiMDAwMDAwMDItMDAwMC0wZmYxLWNlMDAtMDAwMDAwMDAwMDAwQDg0ZGY5ZTdmLWU5ZjYtNDBhZi1iNDM1LWFhYWFhYWFhYWFhYSIsImF1ZCI6IjAwMDAwMDAyLTAwMDAtMGZmMS1jZTAwLTAwMDAwMDAwMDAwMC9hdHRhY2htZW50Lm91dGxvb2subGl2ZS5uZXRAODRkZjllN2YtZTlmNi00MGFmLWI0MzUtYWFhYWFhYWFhYWFhIn0.aMroCffyE9XgvhB1-mYp9687s3GuxC9ZL1ga3giZQEdv8q1cB44iSb0TOtAKgzCqDKbbamsSvJhZYTxaeLmbF-_OEPLuV07PStYmFXasZAOptFYtbB76-_uQUb7Y3ImysPk-vrZ41_9Q91guuC09oTC0rPezjsV4HwdVVYSye-UpKb3u0CR8CSR7uHzl3UMDUckNaPmeBcjJMrpj2GSCrsIPOyzz0uJrFJPj_2AnRc0k81vKU2a8AwuLnTsq3gYvTbEcU5Z9XRBHfTG3z6A_vfvOF_fKgZbYo9pxaefKEsZvOiZiIEx9eBPmR5SNeJfUM30bGqWtEvkxzmYnoBfq_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attachment.outlook.live.net/owa/Lamont.McPherson@hotmail.com/service.svc/s/GetFileAttachment?id=AQMkADAwATYwMAItOTkAODgALThjZGYtMDACLTAwCgBGAAAD5LSD2baQBUWt0yab735FbwcAZYSls9knE0Oc%2BxeVFp2NqgAAAgEMAAAAZYSls9knE0Oc%2BxeVFp2NqgACYq58%2BwAAAAESABAAwN3WnMLBQUOcoScufinQQQ%3D%3D&amp;X-OWA-CANARY=HeJ0QOW4lUGBiIPLhbIWv-CYnMK-HNYYs2_e8RCkpowNm14w5OaGtdJSOfN0OEeAtbSsx9kYf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zU4NjMwMDdcIixcInB1aWRcIjpcIjE2ODg4NTI0MzYxMjY5NDNcIixcIm9pZFwiOlwiMDAwNjAwMDAtOTk4OC04Y2RmLTAwMDAtMDAwMDAwMDAwMDAwXCIsXCJzY29wZVwiOlwiT3dhRG93bmxvYWRcIn0iLCJuYmYiOjE1MzcyMDMyNjgsImV4cCI6MTUzNzIwMzg2OCwiaXNzIjoiMDAwMDAwMDItMDAwMC0wZmYxLWNlMDAtMDAwMDAwMDAwMDAwQDg0ZGY5ZTdmLWU5ZjYtNDBhZi1iNDM1LWFhYWFhYWFhYWFhYSIsImF1ZCI6IjAwMDAwMDAyLTAwMDAtMGZmMS1jZTAwLTAwMDAwMDAwMDAwMC9hdHRhY2htZW50Lm91dGxvb2subGl2ZS5uZXRAODRkZjllN2YtZTlmNi00MGFmLWI0MzUtYWFhYWFhYWFhYWFhIn0.aMroCffyE9XgvhB1-mYp9687s3GuxC9ZL1ga3giZQEdv8q1cB44iSb0TOtAKgzCqDKbbamsSvJhZYTxaeLmbF-_OEPLuV07PStYmFXasZAOptFYtbB76-_uQUb7Y3ImysPk-vrZ41_9Q91guuC09oTC0rPezjsV4HwdVVYSye-UpKb3u0CR8CSR7uHzl3UMDUckNaPmeBcjJMrpj2GSCrsIPOyzz0uJrFJPj_2AnRc0k81vKU2a8AwuLnTsq3gYvTbEcU5Z9XRBHfTG3z6A_vfvOF_fKgZbYo9pxaefKEsZvOiZiIEx9eBPmR5SNeJfUM30bGqWtEvkxzmYnoBfq_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Image result for uta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t="24600" r="19210" b="32633"/>
          <a:stretch/>
        </p:blipFill>
        <p:spPr bwMode="auto">
          <a:xfrm>
            <a:off x="2335931" y="1894114"/>
            <a:ext cx="7612202" cy="41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Why Utah?</a:t>
            </a:r>
            <a:br>
              <a:rPr lang="en-US" sz="4000" b="1" dirty="0"/>
            </a:br>
            <a:endParaRPr lang="en-US" sz="2700" b="1" dirty="0"/>
          </a:p>
        </p:txBody>
      </p:sp>
      <p:pic>
        <p:nvPicPr>
          <p:cNvPr id="2050" name="Picture 2" descr="https://attachment.outlook.live.net/owa/Lamont.McPherson@hotmail.com/service.svc/s/GetFileAttachment?id=AQMkADAwATYwMAItOTkAODgALThjZGYtMDACLTAwCgBGAAAD5LSD2baQBUWt0yab735FbwcAZYSls9knE0Oc%2BxeVFp2NqgAAAgEMAAAAZYSls9knE0Oc%2BxeVFp2NqgACYq58%2BwAAAAESABAAPv9J5XxJW02UUrx%2BITiE4A%3D%3D&amp;X-OWA-CANARY=HeJ0QOW4lUGBiIPLhbIWv-CYnMK-HNYYs2_e8RCkpowNm14w5OaGtdJSOfN0OEeAtbSsx9kYf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zU4NjMwMDdcIixcInB1aWRcIjpcIjE2ODg4NTI0MzYxMjY5NDNcIixcIm9pZFwiOlwiMDAwNjAwMDAtOTk4OC04Y2RmLTAwMDAtMDAwMDAwMDAwMDAwXCIsXCJzY29wZVwiOlwiT3dhRG93bmxvYWRcIn0iLCJuYmYiOjE1MzcyMDMyNjgsImV4cCI6MTUzNzIwMzg2OCwiaXNzIjoiMDAwMDAwMDItMDAwMC0wZmYxLWNlMDAtMDAwMDAwMDAwMDAwQDg0ZGY5ZTdmLWU5ZjYtNDBhZi1iNDM1LWFhYWFhYWFhYWFhYSIsImF1ZCI6IjAwMDAwMDAyLTAwMDAtMGZmMS1jZTAwLTAwMDAwMDAwMDAwMC9hdHRhY2htZW50Lm91dGxvb2subGl2ZS5uZXRAODRkZjllN2YtZTlmNi00MGFmLWI0MzUtYWFhYWFhYWFhYWFhIn0.aMroCffyE9XgvhB1-mYp9687s3GuxC9ZL1ga3giZQEdv8q1cB44iSb0TOtAKgzCqDKbbamsSvJhZYTxaeLmbF-_OEPLuV07PStYmFXasZAOptFYtbB76-_uQUb7Y3ImysPk-vrZ41_9Q91guuC09oTC0rPezjsV4HwdVVYSye-UpKb3u0CR8CSR7uHzl3UMDUckNaPmeBcjJMrpj2GSCrsIPOyzz0uJrFJPj_2AnRc0k81vKU2a8AwuLnTsq3gYvTbEcU5Z9XRBHfTG3z6A_vfvOF_fKgZbYo9pxaefKEsZvOiZiIEx9eBPmR5SNeJfUM30bGqWtEvkxzmYnoBfq_A&amp;owa=outlook.live.com&amp;isc=1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50" y="1264555"/>
            <a:ext cx="4493532" cy="55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attachment.outlook.live.net/owa/Lamont.McPherson@hotmail.com/service.svc/s/GetFileAttachment?id=AQMkADAwATYwMAItOTkAODgALThjZGYtMDACLTAwCgBGAAAD5LSD2baQBUWt0yab735FbwcAZYSls9knE0Oc%2BxeVFp2NqgAAAgEMAAAAZYSls9knE0Oc%2BxeVFp2NqgACYq58%2BwAAAAESABAAwN3WnMLBQUOcoScufinQQQ%3D%3D&amp;X-OWA-CANARY=HeJ0QOW4lUGBiIPLhbIWv-CYnMK-HNYYs2_e8RCkpowNm14w5OaGtdJSOfN0OEeAtbSsx9kYf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zU4NjMwMDdcIixcInB1aWRcIjpcIjE2ODg4NTI0MzYxMjY5NDNcIixcIm9pZFwiOlwiMDAwNjAwMDAtOTk4OC04Y2RmLTAwMDAtMDAwMDAwMDAwMDAwXCIsXCJzY29wZVwiOlwiT3dhRG93bmxvYWRcIn0iLCJuYmYiOjE1MzcyMDMyNjgsImV4cCI6MTUzNzIwMzg2OCwiaXNzIjoiMDAwMDAwMDItMDAwMC0wZmYxLWNlMDAtMDAwMDAwMDAwMDAwQDg0ZGY5ZTdmLWU5ZjYtNDBhZi1iNDM1LWFhYWFhYWFhYWFhYSIsImF1ZCI6IjAwMDAwMDAyLTAwMDAtMGZmMS1jZTAwLTAwMDAwMDAwMDAwMC9hdHRhY2htZW50Lm91dGxvb2subGl2ZS5uZXRAODRkZjllN2YtZTlmNi00MGFmLWI0MzUtYWFhYWFhYWFhYWFhIn0.aMroCffyE9XgvhB1-mYp9687s3GuxC9ZL1ga3giZQEdv8q1cB44iSb0TOtAKgzCqDKbbamsSvJhZYTxaeLmbF-_OEPLuV07PStYmFXasZAOptFYtbB76-_uQUb7Y3ImysPk-vrZ41_9Q91guuC09oTC0rPezjsV4HwdVVYSye-UpKb3u0CR8CSR7uHzl3UMDUckNaPmeBcjJMrpj2GSCrsIPOyzz0uJrFJPj_2AnRc0k81vKU2a8AwuLnTsq3gYvTbEcU5Z9XRBHfTG3z6A_vfvOF_fKgZbYo9pxaefKEsZvOiZiIEx9eBPmR5SNeJfUM30bGqWtEvkxzmYnoBfq_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attachment.outlook.live.net/owa/Lamont.McPherson@hotmail.com/service.svc/s/GetFileAttachment?id=AQMkADAwATYwMAItOTkAODgALThjZGYtMDACLTAwCgBGAAAD5LSD2baQBUWt0yab735FbwcAZYSls9knE0Oc%2BxeVFp2NqgAAAgEMAAAAZYSls9knE0Oc%2BxeVFp2NqgACYq58%2BwAAAAESABAAwN3WnMLBQUOcoScufinQQQ%3D%3D&amp;X-OWA-CANARY=HeJ0QOW4lUGBiIPLhbIWv-CYnMK-HNYYs2_e8RCkpowNm14w5OaGtdJSOfN0OEeAtbSsx9kYf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zU4NjMwMDdcIixcInB1aWRcIjpcIjE2ODg4NTI0MzYxMjY5NDNcIixcIm9pZFwiOlwiMDAwNjAwMDAtOTk4OC04Y2RmLTAwMDAtMDAwMDAwMDAwMDAwXCIsXCJzY29wZVwiOlwiT3dhRG93bmxvYWRcIn0iLCJuYmYiOjE1MzcyMDMyNjgsImV4cCI6MTUzNzIwMzg2OCwiaXNzIjoiMDAwMDAwMDItMDAwMC0wZmYxLWNlMDAtMDAwMDAwMDAwMDAwQDg0ZGY5ZTdmLWU5ZjYtNDBhZi1iNDM1LWFhYWFhYWFhYWFhYSIsImF1ZCI6IjAwMDAwMDAyLTAwMDAtMGZmMS1jZTAwLTAwMDAwMDAwMDAwMC9hdHRhY2htZW50Lm91dGxvb2subGl2ZS5uZXRAODRkZjllN2YtZTlmNi00MGFmLWI0MzUtYWFhYWFhYWFhYWFhIn0.aMroCffyE9XgvhB1-mYp9687s3GuxC9ZL1ga3giZQEdv8q1cB44iSb0TOtAKgzCqDKbbamsSvJhZYTxaeLmbF-_OEPLuV07PStYmFXasZAOptFYtbB76-_uQUb7Y3ImysPk-vrZ41_9Q91guuC09oTC0rPezjsV4HwdVVYSye-UpKb3u0CR8CSR7uHzl3UMDUckNaPmeBcjJMrpj2GSCrsIPOyzz0uJrFJPj_2AnRc0k81vKU2a8AwuLnTsq3gYvTbEcU5Z9XRBHfTG3z6A_vfvOF_fKgZbYo9pxaefKEsZvOiZiIEx9eBPmR5SNeJfUM30bGqWtEvkxzmYnoBfq_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Image result for utah state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232" y="624110"/>
            <a:ext cx="1694996" cy="10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4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" y="841692"/>
            <a:ext cx="8951180" cy="5203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7144" y="24393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Geography?</a:t>
            </a:r>
            <a:br>
              <a:rPr lang="en-US" sz="4000" dirty="0"/>
            </a:br>
            <a:r>
              <a:rPr lang="en-US" sz="4000" b="1" dirty="0" err="1">
                <a:solidFill>
                  <a:schemeClr val="bg1"/>
                </a:solidFill>
              </a:rPr>
              <a:t>ks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7300" b="1" dirty="0">
                <a:solidFill>
                  <a:schemeClr val="bg1"/>
                </a:solidFill>
              </a:rPr>
              <a:t>5</a:t>
            </a:r>
            <a:r>
              <a:rPr lang="en-US" sz="7300" b="1" baseline="30000" dirty="0">
                <a:solidFill>
                  <a:schemeClr val="bg1"/>
                </a:solidFill>
              </a:rPr>
              <a:t>th</a:t>
            </a:r>
            <a:r>
              <a:rPr lang="en-US" sz="4000" b="1" dirty="0">
                <a:solidFill>
                  <a:schemeClr val="bg1"/>
                </a:solidFill>
              </a:rPr>
              <a:t> in the 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9239" y="197987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0899" y="4502864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8401" y="128977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0801" y="3605858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5582" y="2827624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8970" y="301229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7982" y="190226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5890" y="3816622"/>
            <a:ext cx="47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7696" y="350593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0496" y="19379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19887" y="1101541"/>
            <a:ext cx="2104600" cy="3401323"/>
            <a:chOff x="2271204" y="1524000"/>
            <a:chExt cx="1691196" cy="32004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672396" y="1644134"/>
              <a:ext cx="290004" cy="30802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71204" y="4002401"/>
              <a:ext cx="1401192" cy="721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271204" y="1539250"/>
              <a:ext cx="0" cy="2463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71204" y="1524000"/>
              <a:ext cx="1676400" cy="12013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590892" y="6188828"/>
            <a:ext cx="466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 Utah Governor’s Youth Suicide Prevention Taskforce (Doug Thomas-Director), referencing WISQARS 2014 Suicide Fatality Rates ages 10+</a:t>
            </a:r>
          </a:p>
        </p:txBody>
      </p:sp>
    </p:spTree>
    <p:extLst>
      <p:ext uri="{BB962C8B-B14F-4D97-AF65-F5344CB8AC3E}">
        <p14:creationId xmlns:p14="http://schemas.microsoft.com/office/powerpoint/2010/main" val="302198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9430" y="607781"/>
            <a:ext cx="8911687" cy="128089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ea typeface="ＭＳ Ｐゴシック"/>
              </a:rPr>
              <a:t>Comparing high and low gun ownership states </a:t>
            </a:r>
            <a:endParaRPr lang="en-US" sz="2400" dirty="0">
              <a:latin typeface="Times New Roman" pitchFamily="18" charset="0"/>
              <a:ea typeface="ＭＳ Ｐゴシック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6889" y="5826444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Sources: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-Miller, Barber, Azrael, White. Am J Epi 2013.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-State-level HH gun ownership from 2004 BRFSS;  attempts from NSDUH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990B6D-E6CE-4977-B00C-CC794ABFF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319345"/>
              </p:ext>
            </p:extLst>
          </p:nvPr>
        </p:nvGraphicFramePr>
        <p:xfrm>
          <a:off x="1959430" y="1591506"/>
          <a:ext cx="879111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373">
                  <a:extLst>
                    <a:ext uri="{9D8B030D-6E8A-4147-A177-3AD203B41FA5}">
                      <a16:colId xmlns:a16="http://schemas.microsoft.com/office/drawing/2014/main" val="54333783"/>
                    </a:ext>
                  </a:extLst>
                </a:gridCol>
                <a:gridCol w="2930373">
                  <a:extLst>
                    <a:ext uri="{9D8B030D-6E8A-4147-A177-3AD203B41FA5}">
                      <a16:colId xmlns:a16="http://schemas.microsoft.com/office/drawing/2014/main" val="289675242"/>
                    </a:ext>
                  </a:extLst>
                </a:gridCol>
                <a:gridCol w="2930373">
                  <a:extLst>
                    <a:ext uri="{9D8B030D-6E8A-4147-A177-3AD203B41FA5}">
                      <a16:colId xmlns:a16="http://schemas.microsoft.com/office/drawing/2014/main" val="2074287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gun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gun ownership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28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Suicide attempts (08-09)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303,400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Completed suicides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11,889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1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-- By firearm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7,492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0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-- By other 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4,397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92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 (2004)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97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with firearms in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00238"/>
                  </a:ext>
                </a:extLst>
              </a:tr>
            </a:tbl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7A2D0A8-4DD0-46A2-8CD6-091766AE8739}"/>
              </a:ext>
            </a:extLst>
          </p:cNvPr>
          <p:cNvSpPr txBox="1">
            <a:spLocks/>
          </p:cNvSpPr>
          <p:nvPr/>
        </p:nvSpPr>
        <p:spPr>
          <a:xfrm>
            <a:off x="1635655" y="4783406"/>
            <a:ext cx="3992732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00B050"/>
                </a:solidFill>
              </a:rPr>
              <a:t>Low gun ownership states</a:t>
            </a:r>
            <a:r>
              <a:rPr lang="en-US" sz="1200" dirty="0">
                <a:solidFill>
                  <a:srgbClr val="00B050"/>
                </a:solidFill>
              </a:rPr>
              <a:t>: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2060"/>
                </a:solidFill>
              </a:rPr>
              <a:t>NY, Mass., NJ, Connecticut, Rhode Island, Illinois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120A7-4D5B-4831-8D6D-74730D8CCC6D}"/>
              </a:ext>
            </a:extLst>
          </p:cNvPr>
          <p:cNvSpPr txBox="1">
            <a:spLocks/>
          </p:cNvSpPr>
          <p:nvPr/>
        </p:nvSpPr>
        <p:spPr>
          <a:xfrm>
            <a:off x="5947608" y="4783406"/>
            <a:ext cx="5726336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C00000"/>
                </a:solidFill>
              </a:rPr>
              <a:t>High gun ownership states: </a:t>
            </a:r>
            <a:r>
              <a:rPr lang="en-US" sz="1200" dirty="0">
                <a:solidFill>
                  <a:srgbClr val="002060"/>
                </a:solidFill>
              </a:rPr>
              <a:t>Wyoming, Montana, Alaska, South Dakota, Arkansas, West Virginia, Alabama, Idaho, Mississippi, North Dakota, Kentucky, Tennessee, Louisiana, Missouri, Utah, Oklahoma, Iowa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8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4661" y="399722"/>
            <a:ext cx="1064305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Why Utah:</a:t>
            </a:r>
            <a:br>
              <a:rPr lang="en-US" sz="4400" b="1" dirty="0"/>
            </a:br>
            <a:r>
              <a:rPr lang="en-US" sz="4400" b="1" dirty="0"/>
              <a:t>access to guns &amp; why methods matter</a:t>
            </a:r>
            <a:br>
              <a:rPr lang="en-US" sz="4000" dirty="0"/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4661" y="22718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ProximaNova"/>
              </a:rPr>
              <a:t>.</a:t>
            </a:r>
            <a:endParaRPr lang="en-US" dirty="0"/>
          </a:p>
        </p:txBody>
      </p:sp>
      <p:pic>
        <p:nvPicPr>
          <p:cNvPr id="1028" name="Picture 4" descr="Image result for hunting rif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61" y="2097877"/>
            <a:ext cx="5030379" cy="10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stol 3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105" y="4983480"/>
            <a:ext cx="254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" r="1143" b="12279"/>
          <a:stretch/>
        </p:blipFill>
        <p:spPr bwMode="auto">
          <a:xfrm>
            <a:off x="3846921" y="2815107"/>
            <a:ext cx="460746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3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Speaker for </a:t>
            </a:r>
            <a:r>
              <a:rPr lang="en-US" dirty="0" err="1"/>
              <a:t>Rexulti</a:t>
            </a:r>
            <a:r>
              <a:rPr lang="en-US" dirty="0"/>
              <a:t> (Otsuka/</a:t>
            </a:r>
            <a:r>
              <a:rPr lang="en-US" dirty="0" err="1"/>
              <a:t>Lundbeck</a:t>
            </a:r>
            <a:r>
              <a:rPr lang="en-US" dirty="0"/>
              <a:t>)</a:t>
            </a:r>
          </a:p>
          <a:p>
            <a:r>
              <a:rPr lang="en-US" dirty="0"/>
              <a:t>Previous speaker for </a:t>
            </a:r>
            <a:r>
              <a:rPr lang="en-US" dirty="0" err="1"/>
              <a:t>Abilify</a:t>
            </a:r>
            <a:r>
              <a:rPr lang="en-US" dirty="0"/>
              <a:t> and </a:t>
            </a:r>
            <a:r>
              <a:rPr lang="en-US" dirty="0" err="1"/>
              <a:t>Abilify</a:t>
            </a:r>
            <a:r>
              <a:rPr lang="en-US" dirty="0"/>
              <a:t> </a:t>
            </a:r>
            <a:r>
              <a:rPr lang="en-US" dirty="0" err="1"/>
              <a:t>Maintenna</a:t>
            </a:r>
            <a:r>
              <a:rPr lang="en-US" dirty="0"/>
              <a:t> (Otsuka)</a:t>
            </a:r>
          </a:p>
        </p:txBody>
      </p:sp>
    </p:spTree>
    <p:extLst>
      <p:ext uri="{BB962C8B-B14F-4D97-AF65-F5344CB8AC3E}">
        <p14:creationId xmlns:p14="http://schemas.microsoft.com/office/powerpoint/2010/main" val="1072301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Why methods matter: Sri Lanka</a:t>
            </a:r>
          </a:p>
        </p:txBody>
      </p:sp>
      <p:pic>
        <p:nvPicPr>
          <p:cNvPr id="3074" name="Picture 2" descr="Image result for sri lanka pesticides">
            <a:extLst>
              <a:ext uri="{FF2B5EF4-FFF2-40B4-BE49-F238E27FC236}">
                <a16:creationId xmlns:a16="http://schemas.microsoft.com/office/drawing/2014/main" id="{5F317467-3DB2-4C63-B58B-E6C968508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48" y="1494013"/>
            <a:ext cx="4541653" cy="30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EBEEF4-918E-4D0E-8438-1F1D4F74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38" y="1642109"/>
            <a:ext cx="8915400" cy="52158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r>
              <a:rPr lang="en-US" sz="5800" dirty="0">
                <a:solidFill>
                  <a:srgbClr val="002060"/>
                </a:solidFill>
              </a:rPr>
              <a:t>In mid 1990-s Sri Lanka had </a:t>
            </a:r>
          </a:p>
          <a:p>
            <a:pPr marL="0" indent="0">
              <a:buNone/>
            </a:pPr>
            <a:r>
              <a:rPr lang="en-US" sz="5800" dirty="0">
                <a:solidFill>
                  <a:srgbClr val="002060"/>
                </a:solidFill>
              </a:rPr>
              <a:t>	 one of the highest suicide </a:t>
            </a:r>
          </a:p>
          <a:p>
            <a:pPr marL="0" indent="0">
              <a:buNone/>
            </a:pPr>
            <a:r>
              <a:rPr lang="en-US" sz="5800" dirty="0">
                <a:solidFill>
                  <a:srgbClr val="002060"/>
                </a:solidFill>
              </a:rPr>
              <a:t>      rates in the world</a:t>
            </a:r>
          </a:p>
          <a:p>
            <a:r>
              <a:rPr lang="en-US" sz="5800" dirty="0">
                <a:solidFill>
                  <a:srgbClr val="002060"/>
                </a:solidFill>
              </a:rPr>
              <a:t>Risk factors = unemployment, </a:t>
            </a:r>
          </a:p>
          <a:p>
            <a:pPr marL="0" indent="0">
              <a:buNone/>
            </a:pPr>
            <a:r>
              <a:rPr lang="en-US" sz="5800" dirty="0">
                <a:solidFill>
                  <a:srgbClr val="002060"/>
                </a:solidFill>
              </a:rPr>
              <a:t>	alcohol, civil war, and access </a:t>
            </a:r>
          </a:p>
          <a:p>
            <a:pPr marL="0" indent="0">
              <a:buNone/>
            </a:pPr>
            <a:r>
              <a:rPr lang="en-US" sz="5800" dirty="0">
                <a:solidFill>
                  <a:srgbClr val="002060"/>
                </a:solidFill>
              </a:rPr>
              <a:t>     to pesticides with high toxicity</a:t>
            </a:r>
          </a:p>
          <a:p>
            <a:endParaRPr lang="en-US" sz="2600" dirty="0">
              <a:solidFill>
                <a:srgbClr val="002060"/>
              </a:solidFill>
            </a:endParaRPr>
          </a:p>
          <a:p>
            <a:endParaRPr lang="en-US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	Sources: </a:t>
            </a:r>
          </a:p>
          <a:p>
            <a:pPr lvl="1">
              <a:buFontTx/>
              <a:buChar char="-"/>
            </a:pPr>
            <a:r>
              <a:rPr lang="en-US" sz="1700" dirty="0">
                <a:solidFill>
                  <a:srgbClr val="002060"/>
                </a:solidFill>
              </a:rPr>
              <a:t>R. Greenberg, </a:t>
            </a:r>
            <a:r>
              <a:rPr lang="en-US" sz="1700" u="sng" dirty="0">
                <a:solidFill>
                  <a:srgbClr val="002060"/>
                </a:solidFill>
              </a:rPr>
              <a:t>Psychiatry News</a:t>
            </a:r>
            <a:r>
              <a:rPr lang="en-US" sz="1700" dirty="0">
                <a:solidFill>
                  <a:srgbClr val="002060"/>
                </a:solidFill>
              </a:rPr>
              <a:t>, Vol 53, No 13, July 6, 2018</a:t>
            </a:r>
          </a:p>
          <a:p>
            <a:pPr lvl="1">
              <a:buFontTx/>
              <a:buChar char="-"/>
            </a:pPr>
            <a:r>
              <a:rPr lang="en-US" sz="1700" dirty="0">
                <a:solidFill>
                  <a:srgbClr val="002060"/>
                </a:solidFill>
              </a:rPr>
              <a:t>A. Ellis Nutt, </a:t>
            </a:r>
            <a:r>
              <a:rPr lang="en-US" sz="1700" u="sng" dirty="0">
                <a:solidFill>
                  <a:srgbClr val="002060"/>
                </a:solidFill>
              </a:rPr>
              <a:t>The Washington Post</a:t>
            </a:r>
            <a:r>
              <a:rPr lang="en-US" sz="1700" dirty="0">
                <a:solidFill>
                  <a:srgbClr val="002060"/>
                </a:solidFill>
              </a:rPr>
              <a:t>, June 7, 2018</a:t>
            </a: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9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Why methods matter: Sri Lanka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1550D-4470-423D-9C41-9BEEF31D8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915" y="1521316"/>
            <a:ext cx="8915400" cy="478519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r>
              <a:rPr lang="en-US" sz="9800" dirty="0">
                <a:solidFill>
                  <a:srgbClr val="002060"/>
                </a:solidFill>
              </a:rPr>
              <a:t>After restriction of highly toxic pesticides, suicide </a:t>
            </a:r>
            <a:r>
              <a:rPr lang="en-US" sz="9800" b="1" u="sng" dirty="0">
                <a:solidFill>
                  <a:srgbClr val="002060"/>
                </a:solidFill>
              </a:rPr>
              <a:t>dropped 50%</a:t>
            </a:r>
          </a:p>
          <a:p>
            <a:r>
              <a:rPr lang="en-US" sz="9800" dirty="0">
                <a:solidFill>
                  <a:srgbClr val="002060"/>
                </a:solidFill>
              </a:rPr>
              <a:t>Nonfatal suicide attempts by pesticides </a:t>
            </a:r>
            <a:r>
              <a:rPr lang="en-US" sz="9800" b="1" u="sng" dirty="0">
                <a:solidFill>
                  <a:srgbClr val="002060"/>
                </a:solidFill>
              </a:rPr>
              <a:t>did not drop</a:t>
            </a:r>
          </a:p>
          <a:p>
            <a:r>
              <a:rPr lang="en-US" sz="9800" dirty="0">
                <a:solidFill>
                  <a:srgbClr val="002060"/>
                </a:solidFill>
              </a:rPr>
              <a:t>Successful suicides by other methods </a:t>
            </a:r>
            <a:r>
              <a:rPr lang="en-US" sz="9800" b="1" u="sng" dirty="0">
                <a:solidFill>
                  <a:srgbClr val="002060"/>
                </a:solidFill>
              </a:rPr>
              <a:t>did not drop</a:t>
            </a:r>
          </a:p>
          <a:p>
            <a:pPr marL="0" indent="0">
              <a:buNone/>
            </a:pPr>
            <a:endParaRPr lang="en-US" sz="4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2060"/>
                </a:solidFill>
              </a:rPr>
              <a:t>Source: D Gunnel et al, The Impact of Pesticide Regulations On Suicided in Sri Lanka, Int J Epidemiology, Dec 2007, 36(6: 1235-1242)</a:t>
            </a:r>
          </a:p>
          <a:p>
            <a:pPr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0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Why methods matter: Sri Lanka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1550D-4470-423D-9C41-9BEEF31D8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915" y="1521317"/>
            <a:ext cx="8915400" cy="37469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r>
              <a:rPr lang="en-US" sz="5700" b="1" dirty="0">
                <a:solidFill>
                  <a:srgbClr val="002060"/>
                </a:solidFill>
              </a:rPr>
              <a:t>Implication: </a:t>
            </a:r>
            <a:r>
              <a:rPr lang="en-US" sz="5700" dirty="0">
                <a:solidFill>
                  <a:srgbClr val="002060"/>
                </a:solidFill>
              </a:rPr>
              <a:t>the notion that those highly determined to commit suicide will find another way, is, for the most part, untrue</a:t>
            </a:r>
          </a:p>
          <a:p>
            <a:pPr marL="0" indent="0">
              <a:buNone/>
            </a:pPr>
            <a:endParaRPr lang="en-US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225" y="589611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Fatality risk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66BE3968-316D-4C98-A75C-4F64A4FB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97" y="1533951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3366"/>
                </a:solidFill>
                <a:latin typeface="Arial" pitchFamily="34" charset="0"/>
                <a:ea typeface="ＭＳ Ｐゴシック"/>
              </a:rPr>
              <a:t>83-90% fatal</a:t>
            </a:r>
            <a:endParaRPr lang="en-US" sz="2400" dirty="0">
              <a:solidFill>
                <a:srgbClr val="003366"/>
              </a:solidFill>
              <a:latin typeface="Arial"/>
              <a:ea typeface="ＭＳ Ｐゴシック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C1E66FC4-F858-4A95-AEE6-8845ECE95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800" y="1477097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3366"/>
                </a:solidFill>
                <a:latin typeface="Arial" pitchFamily="34" charset="0"/>
                <a:ea typeface="ＭＳ Ｐゴシック"/>
              </a:rPr>
              <a:t>1-2% fatal</a:t>
            </a:r>
            <a:endParaRPr lang="en-US" sz="2400" dirty="0">
              <a:solidFill>
                <a:srgbClr val="003366"/>
              </a:solidFill>
              <a:latin typeface="Arial"/>
              <a:ea typeface="ＭＳ Ｐゴシック"/>
            </a:endParaRPr>
          </a:p>
        </p:txBody>
      </p:sp>
      <p:pic>
        <p:nvPicPr>
          <p:cNvPr id="2052" name="Picture 4" descr="Image result for gun">
            <a:extLst>
              <a:ext uri="{FF2B5EF4-FFF2-40B4-BE49-F238E27FC236}">
                <a16:creationId xmlns:a16="http://schemas.microsoft.com/office/drawing/2014/main" id="{E9D4D4B4-CABF-4286-8D15-3314396AE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97" y="1878436"/>
            <a:ext cx="1339453" cy="13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ills">
            <a:extLst>
              <a:ext uri="{FF2B5EF4-FFF2-40B4-BE49-F238E27FC236}">
                <a16:creationId xmlns:a16="http://schemas.microsoft.com/office/drawing/2014/main" id="{D585BD84-FC4B-498D-87F4-AE8F68611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02" y="1813647"/>
            <a:ext cx="1764509" cy="13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997583829"/>
              </p:ext>
            </p:extLst>
          </p:nvPr>
        </p:nvGraphicFramePr>
        <p:xfrm>
          <a:off x="1958509" y="2456716"/>
          <a:ext cx="5230446" cy="341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604325687"/>
              </p:ext>
            </p:extLst>
          </p:nvPr>
        </p:nvGraphicFramePr>
        <p:xfrm>
          <a:off x="5496554" y="3310827"/>
          <a:ext cx="3384803" cy="2632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7179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methods matter: another study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4672" y="2942329"/>
            <a:ext cx="5536893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/>
                <a:cs typeface="Proxima Nova Regular"/>
              </a:rPr>
              <a:t>How many answered less than 5 minutes?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Semibol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Semibol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/>
                <a:cs typeface="Proxima Nova Semibold"/>
              </a:rPr>
              <a:t>Less than an hour?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Semibol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Semi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6904" y="1748540"/>
            <a:ext cx="779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3366"/>
                </a:solidFill>
                <a:latin typeface="Calibri" panose="020F0502020204030204" pitchFamily="34" charset="0"/>
                <a:ea typeface="ＭＳ Ｐゴシック"/>
                <a:cs typeface="Arial"/>
              </a:rPr>
              <a:t>Survivors (ages 13-35) of a nearly lethal suicide attempts were asked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/>
                <a:cs typeface="Arial"/>
              </a:rPr>
              <a:t>time b</a:t>
            </a:r>
            <a:r>
              <a:rPr lang="en-US" sz="2200" dirty="0">
                <a:solidFill>
                  <a:srgbClr val="003366"/>
                </a:solidFill>
                <a:latin typeface="Calibri" panose="020F0502020204030204" pitchFamily="34" charset="0"/>
                <a:ea typeface="ＭＳ Ｐゴシック"/>
                <a:cs typeface="Arial"/>
              </a:rPr>
              <a:t>etween thought of suicide and action</a:t>
            </a:r>
          </a:p>
        </p:txBody>
      </p:sp>
    </p:spTree>
    <p:extLst>
      <p:ext uri="{BB962C8B-B14F-4D97-AF65-F5344CB8AC3E}">
        <p14:creationId xmlns:p14="http://schemas.microsoft.com/office/powerpoint/2010/main" val="34466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methods matter: another study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4672" y="2942329"/>
            <a:ext cx="5536893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/>
                <a:cs typeface="Proxima Nova Semibold"/>
              </a:rPr>
              <a:t>Less than an hour?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Regular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Regular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/>
                <a:cs typeface="Proxima Nova Regular"/>
              </a:rPr>
              <a:t>How many answered less than 5 minutes?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Semibol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Semibol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Semibol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Semi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6904" y="1748540"/>
            <a:ext cx="779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3366"/>
                </a:solidFill>
                <a:latin typeface="Calibri" panose="020F0502020204030204" pitchFamily="34" charset="0"/>
                <a:ea typeface="ＭＳ Ｐゴシック"/>
                <a:cs typeface="Arial"/>
              </a:rPr>
              <a:t>Survivors (ages 13-35) of a nearly lethal suicide attempts were asked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/>
                <a:cs typeface="Arial"/>
              </a:rPr>
              <a:t>time b</a:t>
            </a:r>
            <a:r>
              <a:rPr lang="en-US" sz="2200" dirty="0">
                <a:solidFill>
                  <a:srgbClr val="003366"/>
                </a:solidFill>
                <a:latin typeface="Calibri" panose="020F0502020204030204" pitchFamily="34" charset="0"/>
                <a:ea typeface="ＭＳ Ｐゴシック"/>
                <a:cs typeface="Arial"/>
              </a:rPr>
              <a:t>etween thought of suicide and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78989-479B-4EC8-9AC3-2FB8C122D50D}"/>
              </a:ext>
            </a:extLst>
          </p:cNvPr>
          <p:cNvSpPr txBox="1"/>
          <p:nvPr/>
        </p:nvSpPr>
        <p:spPr>
          <a:xfrm>
            <a:off x="2057400" y="2661931"/>
            <a:ext cx="1769965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/>
                <a:cs typeface="Proxima Nova Semibold"/>
              </a:rPr>
              <a:t>75%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Semibol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/>
                <a:cs typeface="Proxima Nova Semibold"/>
              </a:rPr>
              <a:t>24%</a:t>
            </a:r>
            <a:endParaRPr lang="en-US" sz="72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Regular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/>
              <a:cs typeface="Proxima Nova Semibol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2E5EF-BA67-4D6E-964F-40606DA3EE42}"/>
              </a:ext>
            </a:extLst>
          </p:cNvPr>
          <p:cNvSpPr/>
          <p:nvPr/>
        </p:nvSpPr>
        <p:spPr>
          <a:xfrm>
            <a:off x="2057400" y="5891013"/>
            <a:ext cx="6737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TR Simon et al, Characteristics of Impulsive Suicide Attempts and Attempters. Suicide and Life-Threatening Behavior (Journal of the American Association of </a:t>
            </a:r>
            <a:r>
              <a:rPr lang="en-US" sz="1200" dirty="0" err="1">
                <a:solidFill>
                  <a:srgbClr val="002060"/>
                </a:solidFill>
              </a:rPr>
              <a:t>Suicidology</a:t>
            </a:r>
            <a:r>
              <a:rPr lang="en-US" sz="1200" dirty="0">
                <a:solidFill>
                  <a:srgbClr val="002060"/>
                </a:solidFill>
              </a:rPr>
              <a:t>. 2001; 32 (sup): 49-59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74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methods matter: Catherine Barber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70D67B-F09E-40DC-BE70-4AC70CADE04B}"/>
              </a:ext>
            </a:extLst>
          </p:cNvPr>
          <p:cNvSpPr/>
          <p:nvPr/>
        </p:nvSpPr>
        <p:spPr>
          <a:xfrm>
            <a:off x="2699207" y="58910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Lecture from Catherine Barber, Firearms and Suicide: considerations for youth in Utah.  Harvard School of Public Health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472590" y="1580241"/>
            <a:ext cx="779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366"/>
                </a:solidFill>
                <a:latin typeface="Calibri" panose="020F0502020204030204" pitchFamily="34" charset="0"/>
                <a:ea typeface="ＭＳ Ｐゴシック"/>
              </a:rPr>
              <a:t>Suicidal crises are often brief. They are episodic, can escalate rapidly, and are difficult to predict</a:t>
            </a: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366"/>
                </a:solidFill>
                <a:latin typeface="Calibri" panose="020F0502020204030204" pitchFamily="34" charset="0"/>
                <a:ea typeface="ＭＳ Ｐゴシック"/>
              </a:rPr>
              <a:t>Some methods, especially guns, are far more lethal than others Ready access—not just intent—plays a role in method choice</a:t>
            </a: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366"/>
                </a:solidFill>
                <a:latin typeface="Calibri" panose="020F0502020204030204" pitchFamily="34" charset="0"/>
                <a:ea typeface="ＭＳ Ｐゴシック"/>
              </a:rPr>
              <a:t>90% of those who attempt and survive do not go on to die by suicide</a:t>
            </a:r>
          </a:p>
        </p:txBody>
      </p:sp>
    </p:spTree>
    <p:extLst>
      <p:ext uri="{BB962C8B-B14F-4D97-AF65-F5344CB8AC3E}">
        <p14:creationId xmlns:p14="http://schemas.microsoft.com/office/powerpoint/2010/main" val="3445608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methods matter: Catherine Barber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70D67B-F09E-40DC-BE70-4AC70CADE04B}"/>
              </a:ext>
            </a:extLst>
          </p:cNvPr>
          <p:cNvSpPr/>
          <p:nvPr/>
        </p:nvSpPr>
        <p:spPr>
          <a:xfrm>
            <a:off x="2699207" y="58910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Lecture from Catherine Barber, Firearms and Suicide: considerations for youth in Utah.  Harvard School of Public Health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472590" y="1580241"/>
            <a:ext cx="779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366"/>
                </a:solidFill>
                <a:latin typeface="Calibri" panose="020F0502020204030204" pitchFamily="34" charset="0"/>
                <a:ea typeface="ＭＳ Ｐゴシック"/>
              </a:rPr>
              <a:t>Suicidal crises are often brief. They are episodic, can escalate rapidly, and are difficult to predict</a:t>
            </a: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366"/>
                </a:solidFill>
                <a:latin typeface="Calibri" panose="020F0502020204030204" pitchFamily="34" charset="0"/>
                <a:ea typeface="ＭＳ Ｐゴシック"/>
              </a:rPr>
              <a:t>Some methods, especially guns, are far more lethal than others Ready access—not just intent—plays a role in method choice</a:t>
            </a: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366"/>
                </a:solidFill>
                <a:latin typeface="Calibri" panose="020F0502020204030204" pitchFamily="34" charset="0"/>
                <a:ea typeface="ＭＳ Ｐゴシック"/>
              </a:rPr>
              <a:t>90% of those who attempt and survive do not go on to die by suicide</a:t>
            </a:r>
          </a:p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i="1" dirty="0">
                <a:solidFill>
                  <a:srgbClr val="C00000"/>
                </a:solidFill>
                <a:latin typeface="Times" pitchFamily="18" charset="0"/>
                <a:ea typeface="ＭＳ Ｐゴシック"/>
              </a:rPr>
              <a:t>Putting time and distance between a suicidal person and a highly lethal method–especially a gun–can save a life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22257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Outline: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442367" cy="377762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Suicide as a public health problem (w/ a focus on Utah)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Risk assessment</a:t>
            </a:r>
          </a:p>
          <a:p>
            <a:r>
              <a:rPr lang="en-US" sz="4400" dirty="0">
                <a:solidFill>
                  <a:srgbClr val="002060"/>
                </a:solidFill>
              </a:rPr>
              <a:t>Risk management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8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D5E8-BC8C-4E42-B404-71856508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7895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Risk assessments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575F4C-E271-40A7-9704-C9DC5257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123" y="1585195"/>
            <a:ext cx="8915400" cy="4543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Assessing risk in imminent future</a:t>
            </a:r>
          </a:p>
          <a:p>
            <a:r>
              <a:rPr lang="en-US" sz="2800" dirty="0">
                <a:solidFill>
                  <a:srgbClr val="002060"/>
                </a:solidFill>
              </a:rPr>
              <a:t>Reasoned and inductive</a:t>
            </a:r>
          </a:p>
          <a:p>
            <a:r>
              <a:rPr lang="en-US" sz="2800" dirty="0">
                <a:solidFill>
                  <a:srgbClr val="002060"/>
                </a:solidFill>
              </a:rPr>
              <a:t>Identify risk (and protective) factors</a:t>
            </a: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endParaRPr lang="en-US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9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Outline: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442367" cy="377762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Suicide as a public health problem (w/ a focus on Utah)</a:t>
            </a:r>
          </a:p>
          <a:p>
            <a:r>
              <a:rPr lang="en-US" sz="4400" dirty="0">
                <a:solidFill>
                  <a:srgbClr val="002060"/>
                </a:solidFill>
              </a:rPr>
              <a:t>Risk assessment</a:t>
            </a:r>
          </a:p>
          <a:p>
            <a:r>
              <a:rPr lang="en-US" sz="4400" dirty="0">
                <a:solidFill>
                  <a:srgbClr val="002060"/>
                </a:solidFill>
              </a:rPr>
              <a:t>Risk management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57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D5E8-BC8C-4E42-B404-71856508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7895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Risk assessments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575F4C-E271-40A7-9704-C9DC5257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123" y="1585195"/>
            <a:ext cx="8915400" cy="4543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Helps determine level of risk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Risk level used to guide level of invasiveness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Identification of modifiable risk factors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 which can guide different interventions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Good assessment technique invites more honest answers AND can be therapeutic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endParaRPr lang="en-US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80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Risk and protective factors</a:t>
            </a:r>
          </a:p>
        </p:txBody>
      </p:sp>
      <p:pic>
        <p:nvPicPr>
          <p:cNvPr id="6146" name="Picture 2" descr="Image result for scale">
            <a:extLst>
              <a:ext uri="{FF2B5EF4-FFF2-40B4-BE49-F238E27FC236}">
                <a16:creationId xmlns:a16="http://schemas.microsoft.com/office/drawing/2014/main" id="{5BEC8188-78AF-4AD6-8AE9-DDD86778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38" y="1522218"/>
            <a:ext cx="4711672" cy="471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82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D5E8-BC8C-4E42-B404-71856508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514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Risk factors for youth: special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5EC-165C-49E2-BE14-3836A3E4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537" y="1717963"/>
            <a:ext cx="8403234" cy="37776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Bullying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Screen time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Connectiveness to family, church organization, friends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LGBTQ+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12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74" y="51319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Risk factors for youth suicide</a:t>
            </a:r>
            <a:endParaRPr lang="en-US" sz="2700" b="1" dirty="0"/>
          </a:p>
        </p:txBody>
      </p:sp>
      <p:sp>
        <p:nvSpPr>
          <p:cNvPr id="5" name="AutoShape 4" descr="https://attachment.outlook.live.net/owa/Lamont.McPherson@hotmail.com/service.svc/s/GetFileAttachment?id=AQMkADAwATYwMAItOTkAODgALThjZGYtMDACLTAwCgBGAAAD5LSD2baQBUWt0yab735FbwcAZYSls9knE0Oc%2BxeVFp2NqgAAAgEMAAAAZYSls9knE0Oc%2BxeVFp2NqgACYq58%2BwAAAAESABAAwN3WnMLBQUOcoScufinQQQ%3D%3D&amp;X-OWA-CANARY=HeJ0QOW4lUGBiIPLhbIWv-CYnMK-HNYYs2_e8RCkpowNm14w5OaGtdJSOfN0OEeAtbSsx9kYf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zU4NjMwMDdcIixcInB1aWRcIjpcIjE2ODg4NTI0MzYxMjY5NDNcIixcIm9pZFwiOlwiMDAwNjAwMDAtOTk4OC04Y2RmLTAwMDAtMDAwMDAwMDAwMDAwXCIsXCJzY29wZVwiOlwiT3dhRG93bmxvYWRcIn0iLCJuYmYiOjE1MzcyMDMyNjgsImV4cCI6MTUzNzIwMzg2OCwiaXNzIjoiMDAwMDAwMDItMDAwMC0wZmYxLWNlMDAtMDAwMDAwMDAwMDAwQDg0ZGY5ZTdmLWU5ZjYtNDBhZi1iNDM1LWFhYWFhYWFhYWFhYSIsImF1ZCI6IjAwMDAwMDAyLTAwMDAtMGZmMS1jZTAwLTAwMDAwMDAwMDAwMC9hdHRhY2htZW50Lm91dGxvb2subGl2ZS5uZXRAODRkZjllN2YtZTlmNi00MGFmLWI0MzUtYWFhYWFhYWFhYWFhIn0.aMroCffyE9XgvhB1-mYp9687s3GuxC9ZL1ga3giZQEdv8q1cB44iSb0TOtAKgzCqDKbbamsSvJhZYTxaeLmbF-_OEPLuV07PStYmFXasZAOptFYtbB76-_uQUb7Y3ImysPk-vrZ41_9Q91guuC09oTC0rPezjsV4HwdVVYSye-UpKb3u0CR8CSR7uHzl3UMDUckNaPmeBcjJMrpj2GSCrsIPOyzz0uJrFJPj_2AnRc0k81vKU2a8AwuLnTsq3gYvTbEcU5Z9XRBHfTG3z6A_vfvOF_fKgZbYo9pxaefKEsZvOiZiIEx9eBPmR5SNeJfUM30bGqWtEvkxzmYnoBfq_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attachment.outlook.live.net/owa/Lamont.McPherson@hotmail.com/service.svc/s/GetFileAttachment?id=AQMkADAwATYwMAItOTkAODgALThjZGYtMDACLTAwCgBGAAAD5LSD2baQBUWt0yab735FbwcAZYSls9knE0Oc%2BxeVFp2NqgAAAgEMAAAAZYSls9knE0Oc%2BxeVFp2NqgACYq58%2BwAAAAESABAAwN3WnMLBQUOcoScufinQQQ%3D%3D&amp;X-OWA-CANARY=HeJ0QOW4lUGBiIPLhbIWv-CYnMK-HNYYs2_e8RCkpowNm14w5OaGtdJSOfN0OEeAtbSsx9kYf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zU4NjMwMDdcIixcInB1aWRcIjpcIjE2ODg4NTI0MzYxMjY5NDNcIixcIm9pZFwiOlwiMDAwNjAwMDAtOTk4OC04Y2RmLTAwMDAtMDAwMDAwMDAwMDAwXCIsXCJzY29wZVwiOlwiT3dhRG93bmxvYWRcIn0iLCJuYmYiOjE1MzcyMDMyNjgsImV4cCI6MTUzNzIwMzg2OCwiaXNzIjoiMDAwMDAwMDItMDAwMC0wZmYxLWNlMDAtMDAwMDAwMDAwMDAwQDg0ZGY5ZTdmLWU5ZjYtNDBhZi1iNDM1LWFhYWFhYWFhYWFhYSIsImF1ZCI6IjAwMDAwMDAyLTAwMDAtMGZmMS1jZTAwLTAwMDAwMDAwMDAwMC9hdHRhY2htZW50Lm91dGxvb2subGl2ZS5uZXRAODRkZjllN2YtZTlmNi00MGFmLWI0MzUtYWFhYWFhYWFhYWFhIn0.aMroCffyE9XgvhB1-mYp9687s3GuxC9ZL1ga3giZQEdv8q1cB44iSb0TOtAKgzCqDKbbamsSvJhZYTxaeLmbF-_OEPLuV07PStYmFXasZAOptFYtbB76-_uQUb7Y3ImysPk-vrZ41_9Q91guuC09oTC0rPezjsV4HwdVVYSye-UpKb3u0CR8CSR7uHzl3UMDUckNaPmeBcjJMrpj2GSCrsIPOyzz0uJrFJPj_2AnRc0k81vKU2a8AwuLnTsq3gYvTbEcU5Z9XRBHfTG3z6A_vfvOF_fKgZbYo9pxaefKEsZvOiZiIEx9eBPmR5SNeJfUM30bGqWtEvkxzmYnoBfq_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445" t="14762" r="26885" b="67778"/>
          <a:stretch/>
        </p:blipFill>
        <p:spPr>
          <a:xfrm>
            <a:off x="3189315" y="1990446"/>
            <a:ext cx="6759228" cy="2572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5904" y="50386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Droid serif"/>
              </a:rPr>
              <a:t>Source: Utah Health Status Update: Risk and Protective Factors for Youth Suicide. Feb 2015 (referencing 2013 Prevention Needs Assessment)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Image result for 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43" y="2582343"/>
            <a:ext cx="331185" cy="2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arrow">
            <a:extLst>
              <a:ext uri="{FF2B5EF4-FFF2-40B4-BE49-F238E27FC236}">
                <a16:creationId xmlns:a16="http://schemas.microsoft.com/office/drawing/2014/main" id="{24D29FB0-3571-4BE4-946E-C3F4AB6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03" y="2806745"/>
            <a:ext cx="378152" cy="2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arrow">
            <a:extLst>
              <a:ext uri="{FF2B5EF4-FFF2-40B4-BE49-F238E27FC236}">
                <a16:creationId xmlns:a16="http://schemas.microsoft.com/office/drawing/2014/main" id="{D9C29955-4666-4A6A-96E3-83A0D61E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43" y="3031146"/>
            <a:ext cx="378152" cy="2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61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74" y="51319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Risk factors for youth suicide</a:t>
            </a:r>
            <a:endParaRPr lang="en-US" sz="2700" b="1" dirty="0"/>
          </a:p>
        </p:txBody>
      </p:sp>
      <p:sp>
        <p:nvSpPr>
          <p:cNvPr id="5" name="AutoShape 4" descr="https://attachment.outlook.live.net/owa/Lamont.McPherson@hotmail.com/service.svc/s/GetFileAttachment?id=AQMkADAwATYwMAItOTkAODgALThjZGYtMDACLTAwCgBGAAAD5LSD2baQBUWt0yab735FbwcAZYSls9knE0Oc%2BxeVFp2NqgAAAgEMAAAAZYSls9knE0Oc%2BxeVFp2NqgACYq58%2BwAAAAESABAAwN3WnMLBQUOcoScufinQQQ%3D%3D&amp;X-OWA-CANARY=HeJ0QOW4lUGBiIPLhbIWv-CYnMK-HNYYs2_e8RCkpowNm14w5OaGtdJSOfN0OEeAtbSsx9kYf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zU4NjMwMDdcIixcInB1aWRcIjpcIjE2ODg4NTI0MzYxMjY5NDNcIixcIm9pZFwiOlwiMDAwNjAwMDAtOTk4OC04Y2RmLTAwMDAtMDAwMDAwMDAwMDAwXCIsXCJzY29wZVwiOlwiT3dhRG93bmxvYWRcIn0iLCJuYmYiOjE1MzcyMDMyNjgsImV4cCI6MTUzNzIwMzg2OCwiaXNzIjoiMDAwMDAwMDItMDAwMC0wZmYxLWNlMDAtMDAwMDAwMDAwMDAwQDg0ZGY5ZTdmLWU5ZjYtNDBhZi1iNDM1LWFhYWFhYWFhYWFhYSIsImF1ZCI6IjAwMDAwMDAyLTAwMDAtMGZmMS1jZTAwLTAwMDAwMDAwMDAwMC9hdHRhY2htZW50Lm91dGxvb2subGl2ZS5uZXRAODRkZjllN2YtZTlmNi00MGFmLWI0MzUtYWFhYWFhYWFhYWFhIn0.aMroCffyE9XgvhB1-mYp9687s3GuxC9ZL1ga3giZQEdv8q1cB44iSb0TOtAKgzCqDKbbamsSvJhZYTxaeLmbF-_OEPLuV07PStYmFXasZAOptFYtbB76-_uQUb7Y3ImysPk-vrZ41_9Q91guuC09oTC0rPezjsV4HwdVVYSye-UpKb3u0CR8CSR7uHzl3UMDUckNaPmeBcjJMrpj2GSCrsIPOyzz0uJrFJPj_2AnRc0k81vKU2a8AwuLnTsq3gYvTbEcU5Z9XRBHfTG3z6A_vfvOF_fKgZbYo9pxaefKEsZvOiZiIEx9eBPmR5SNeJfUM30bGqWtEvkxzmYnoBfq_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attachment.outlook.live.net/owa/Lamont.McPherson@hotmail.com/service.svc/s/GetFileAttachment?id=AQMkADAwATYwMAItOTkAODgALThjZGYtMDACLTAwCgBGAAAD5LSD2baQBUWt0yab735FbwcAZYSls9knE0Oc%2BxeVFp2NqgAAAgEMAAAAZYSls9knE0Oc%2BxeVFp2NqgACYq58%2BwAAAAESABAAwN3WnMLBQUOcoScufinQQQ%3D%3D&amp;X-OWA-CANARY=HeJ0QOW4lUGBiIPLhbIWv-CYnMK-HNYYs2_e8RCkpowNm14w5OaGtdJSOfN0OEeAtbSsx9kYf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zU4NjMwMDdcIixcInB1aWRcIjpcIjE2ODg4NTI0MzYxMjY5NDNcIixcIm9pZFwiOlwiMDAwNjAwMDAtOTk4OC04Y2RmLTAwMDAtMDAwMDAwMDAwMDAwXCIsXCJzY29wZVwiOlwiT3dhRG93bmxvYWRcIn0iLCJuYmYiOjE1MzcyMDMyNjgsImV4cCI6MTUzNzIwMzg2OCwiaXNzIjoiMDAwMDAwMDItMDAwMC0wZmYxLWNlMDAtMDAwMDAwMDAwMDAwQDg0ZGY5ZTdmLWU5ZjYtNDBhZi1iNDM1LWFhYWFhYWFhYWFhYSIsImF1ZCI6IjAwMDAwMDAyLTAwMDAtMGZmMS1jZTAwLTAwMDAwMDAwMDAwMC9hdHRhY2htZW50Lm91dGxvb2subGl2ZS5uZXRAODRkZjllN2YtZTlmNi00MGFmLWI0MzUtYWFhYWFhYWFhYWFhIn0.aMroCffyE9XgvhB1-mYp9687s3GuxC9ZL1ga3giZQEdv8q1cB44iSb0TOtAKgzCqDKbbamsSvJhZYTxaeLmbF-_OEPLuV07PStYmFXasZAOptFYtbB76-_uQUb7Y3ImysPk-vrZ41_9Q91guuC09oTC0rPezjsV4HwdVVYSye-UpKb3u0CR8CSR7uHzl3UMDUckNaPmeBcjJMrpj2GSCrsIPOyzz0uJrFJPj_2AnRc0k81vKU2a8AwuLnTsq3gYvTbEcU5Z9XRBHfTG3z6A_vfvOF_fKgZbYo9pxaefKEsZvOiZiIEx9eBPmR5SNeJfUM30bGqWtEvkxzmYnoBfq_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445" t="14762" r="26885" b="67778"/>
          <a:stretch/>
        </p:blipFill>
        <p:spPr>
          <a:xfrm>
            <a:off x="3189315" y="1990446"/>
            <a:ext cx="6759228" cy="2572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5904" y="50386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Droid serif"/>
              </a:rPr>
              <a:t>Source: Utah Health Status Update: Risk and Protective Factors for Youth Suicide. Feb 0215 (referencing 2013 Prevention Needs Assessment)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11" name="Picture 2" descr="Image result for 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38" y="3201860"/>
            <a:ext cx="563238" cy="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71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74" y="51319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Risk factors for youth suicide</a:t>
            </a:r>
            <a:endParaRPr lang="en-US" sz="2700" b="1" dirty="0"/>
          </a:p>
        </p:txBody>
      </p:sp>
      <p:sp>
        <p:nvSpPr>
          <p:cNvPr id="5" name="AutoShape 4" descr="https://attachment.outlook.live.net/owa/Lamont.McPherson@hotmail.com/service.svc/s/GetFileAttachment?id=AQMkADAwATYwMAItOTkAODgALThjZGYtMDACLTAwCgBGAAAD5LSD2baQBUWt0yab735FbwcAZYSls9knE0Oc%2BxeVFp2NqgAAAgEMAAAAZYSls9knE0Oc%2BxeVFp2NqgACYq58%2BwAAAAESABAAwN3WnMLBQUOcoScufinQQQ%3D%3D&amp;X-OWA-CANARY=HeJ0QOW4lUGBiIPLhbIWv-CYnMK-HNYYs2_e8RCkpowNm14w5OaGtdJSOfN0OEeAtbSsx9kYf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zU4NjMwMDdcIixcInB1aWRcIjpcIjE2ODg4NTI0MzYxMjY5NDNcIixcIm9pZFwiOlwiMDAwNjAwMDAtOTk4OC04Y2RmLTAwMDAtMDAwMDAwMDAwMDAwXCIsXCJzY29wZVwiOlwiT3dhRG93bmxvYWRcIn0iLCJuYmYiOjE1MzcyMDMyNjgsImV4cCI6MTUzNzIwMzg2OCwiaXNzIjoiMDAwMDAwMDItMDAwMC0wZmYxLWNlMDAtMDAwMDAwMDAwMDAwQDg0ZGY5ZTdmLWU5ZjYtNDBhZi1iNDM1LWFhYWFhYWFhYWFhYSIsImF1ZCI6IjAwMDAwMDAyLTAwMDAtMGZmMS1jZTAwLTAwMDAwMDAwMDAwMC9hdHRhY2htZW50Lm91dGxvb2subGl2ZS5uZXRAODRkZjllN2YtZTlmNi00MGFmLWI0MzUtYWFhYWFhYWFhYWFhIn0.aMroCffyE9XgvhB1-mYp9687s3GuxC9ZL1ga3giZQEdv8q1cB44iSb0TOtAKgzCqDKbbamsSvJhZYTxaeLmbF-_OEPLuV07PStYmFXasZAOptFYtbB76-_uQUb7Y3ImysPk-vrZ41_9Q91guuC09oTC0rPezjsV4HwdVVYSye-UpKb3u0CR8CSR7uHzl3UMDUckNaPmeBcjJMrpj2GSCrsIPOyzz0uJrFJPj_2AnRc0k81vKU2a8AwuLnTsq3gYvTbEcU5Z9XRBHfTG3z6A_vfvOF_fKgZbYo9pxaefKEsZvOiZiIEx9eBPmR5SNeJfUM30bGqWtEvkxzmYnoBfq_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attachment.outlook.live.net/owa/Lamont.McPherson@hotmail.com/service.svc/s/GetFileAttachment?id=AQMkADAwATYwMAItOTkAODgALThjZGYtMDACLTAwCgBGAAAD5LSD2baQBUWt0yab735FbwcAZYSls9knE0Oc%2BxeVFp2NqgAAAgEMAAAAZYSls9knE0Oc%2BxeVFp2NqgACYq58%2BwAAAAESABAAwN3WnMLBQUOcoScufinQQQ%3D%3D&amp;X-OWA-CANARY=HeJ0QOW4lUGBiIPLhbIWv-CYnMK-HNYYs2_e8RCkpowNm14w5OaGtdJSOfN0OEeAtbSsx9kYf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zU4NjMwMDdcIixcInB1aWRcIjpcIjE2ODg4NTI0MzYxMjY5NDNcIixcIm9pZFwiOlwiMDAwNjAwMDAtOTk4OC04Y2RmLTAwMDAtMDAwMDAwMDAwMDAwXCIsXCJzY29wZVwiOlwiT3dhRG93bmxvYWRcIn0iLCJuYmYiOjE1MzcyMDMyNjgsImV4cCI6MTUzNzIwMzg2OCwiaXNzIjoiMDAwMDAwMDItMDAwMC0wZmYxLWNlMDAtMDAwMDAwMDAwMDAwQDg0ZGY5ZTdmLWU5ZjYtNDBhZi1iNDM1LWFhYWFhYWFhYWFhYSIsImF1ZCI6IjAwMDAwMDAyLTAwMDAtMGZmMS1jZTAwLTAwMDAwMDAwMDAwMC9hdHRhY2htZW50Lm91dGxvb2subGl2ZS5uZXRAODRkZjllN2YtZTlmNi00MGFmLWI0MzUtYWFhYWFhYWFhYWFhIn0.aMroCffyE9XgvhB1-mYp9687s3GuxC9ZL1ga3giZQEdv8q1cB44iSb0TOtAKgzCqDKbbamsSvJhZYTxaeLmbF-_OEPLuV07PStYmFXasZAOptFYtbB76-_uQUb7Y3ImysPk-vrZ41_9Q91guuC09oTC0rPezjsV4HwdVVYSye-UpKb3u0CR8CSR7uHzl3UMDUckNaPmeBcjJMrpj2GSCrsIPOyzz0uJrFJPj_2AnRc0k81vKU2a8AwuLnTsq3gYvTbEcU5Z9XRBHfTG3z6A_vfvOF_fKgZbYo9pxaefKEsZvOiZiIEx9eBPmR5SNeJfUM30bGqWtEvkxzmYnoBfq_A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445" t="14762" r="26885" b="67778"/>
          <a:stretch/>
        </p:blipFill>
        <p:spPr>
          <a:xfrm>
            <a:off x="3189315" y="1990446"/>
            <a:ext cx="6759228" cy="25727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5904" y="50386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Droid serif"/>
              </a:rPr>
              <a:t>Source: Utah Health Status Update: Risk and Protective Factors for Youth Suicide. Feb 0215 (referencing 2013 Prevention Needs Assessment)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11" name="Picture 2" descr="Image result for 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77" y="3429000"/>
            <a:ext cx="563238" cy="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rrow">
            <a:extLst>
              <a:ext uri="{FF2B5EF4-FFF2-40B4-BE49-F238E27FC236}">
                <a16:creationId xmlns:a16="http://schemas.microsoft.com/office/drawing/2014/main" id="{201101DC-25DB-4571-B5FC-AFBD065E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77" y="3996082"/>
            <a:ext cx="563238" cy="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32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LGBTQ youth and suicide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355" y="2057400"/>
            <a:ext cx="9668102" cy="377762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Nationally:</a:t>
            </a:r>
          </a:p>
          <a:p>
            <a:pPr lvl="1"/>
            <a:r>
              <a:rPr lang="en-US" sz="2600" dirty="0" err="1">
                <a:solidFill>
                  <a:srgbClr val="002060"/>
                </a:solidFill>
              </a:rPr>
              <a:t>Approx</a:t>
            </a:r>
            <a:r>
              <a:rPr lang="en-US" sz="2600" dirty="0">
                <a:solidFill>
                  <a:srgbClr val="002060"/>
                </a:solidFill>
              </a:rPr>
              <a:t> 3 x more likely to seriously contemplate suicide</a:t>
            </a:r>
          </a:p>
          <a:p>
            <a:pPr lvl="1"/>
            <a:r>
              <a:rPr lang="en-US" sz="2600" dirty="0" err="1">
                <a:solidFill>
                  <a:srgbClr val="002060"/>
                </a:solidFill>
              </a:rPr>
              <a:t>Approx</a:t>
            </a:r>
            <a:r>
              <a:rPr lang="en-US" sz="2600" dirty="0">
                <a:solidFill>
                  <a:srgbClr val="002060"/>
                </a:solidFill>
              </a:rPr>
              <a:t> 5 x more likely to attempt</a:t>
            </a:r>
          </a:p>
          <a:p>
            <a:r>
              <a:rPr lang="en-US" sz="2800" dirty="0">
                <a:solidFill>
                  <a:srgbClr val="002060"/>
                </a:solidFill>
              </a:rPr>
              <a:t>Currently, Utah does not collect data for this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Source: CDC. (2016). Sexual Identity, Sex of Sexual Contacts, and Health-Risk Behaviors Among Students in Grades 9-12: Youth Risk Behavior Surveillance. Atlanta, GA: U.S. Department of Health and Human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61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191" y="640013"/>
            <a:ext cx="8911687" cy="1280890"/>
          </a:xfrm>
        </p:spPr>
        <p:txBody>
          <a:bodyPr>
            <a:noAutofit/>
          </a:bodyPr>
          <a:lstStyle/>
          <a:p>
            <a:r>
              <a:rPr lang="en-US" sz="4000" b="1" dirty="0"/>
              <a:t>Assessment: 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912" y="2054087"/>
            <a:ext cx="9442367" cy="377762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Benefits of structured rating scales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Potential benefits of involving family</a:t>
            </a:r>
          </a:p>
          <a:p>
            <a:r>
              <a:rPr lang="en-US" sz="3600" dirty="0">
                <a:solidFill>
                  <a:srgbClr val="002060"/>
                </a:solidFill>
              </a:rPr>
              <a:t>Some recommended interviewing  techniques</a:t>
            </a:r>
            <a:endParaRPr lang="en-US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90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1" y="640013"/>
            <a:ext cx="10199076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Columbia Suicide Severity Rating Scale (CSSRS)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855" y="2361818"/>
            <a:ext cx="9442367" cy="3777622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353535"/>
              </a:buClr>
            </a:pPr>
            <a:r>
              <a:rPr lang="en-US" sz="3600" dirty="0">
                <a:solidFill>
                  <a:srgbClr val="002060"/>
                </a:solidFill>
              </a:rPr>
              <a:t>Multiple studies show reliability and validity</a:t>
            </a:r>
          </a:p>
          <a:p>
            <a:pPr lvl="0">
              <a:buClr>
                <a:srgbClr val="353535"/>
              </a:buClr>
            </a:pPr>
            <a:r>
              <a:rPr lang="en-US" sz="3600" dirty="0">
                <a:solidFill>
                  <a:srgbClr val="002060"/>
                </a:solidFill>
              </a:rPr>
              <a:t>Provides consistent language</a:t>
            </a:r>
          </a:p>
          <a:p>
            <a:pPr lvl="0">
              <a:buClr>
                <a:srgbClr val="353535"/>
              </a:buClr>
            </a:pPr>
            <a:r>
              <a:rPr lang="en-US" sz="3600" dirty="0">
                <a:solidFill>
                  <a:srgbClr val="002060"/>
                </a:solidFill>
              </a:rPr>
              <a:t>No training required</a:t>
            </a:r>
          </a:p>
          <a:p>
            <a:pPr lvl="0">
              <a:buClr>
                <a:srgbClr val="353535"/>
              </a:buClr>
            </a:pPr>
            <a:r>
              <a:rPr lang="en-US" sz="3600" dirty="0">
                <a:solidFill>
                  <a:srgbClr val="002060"/>
                </a:solidFill>
              </a:rPr>
              <a:t>Structured format reminds examiners of major potential risk (and protective) factors</a:t>
            </a:r>
          </a:p>
          <a:p>
            <a:pPr lvl="0">
              <a:buClr>
                <a:srgbClr val="353535"/>
              </a:buClr>
            </a:pPr>
            <a:r>
              <a:rPr lang="en-US" sz="3600" dirty="0">
                <a:solidFill>
                  <a:srgbClr val="002060"/>
                </a:solidFill>
              </a:rPr>
              <a:t>Allows tracking over time</a:t>
            </a:r>
          </a:p>
          <a:p>
            <a:pPr lvl="0">
              <a:buClr>
                <a:srgbClr val="353535"/>
              </a:buClr>
            </a:pPr>
            <a:r>
              <a:rPr lang="en-US" sz="3600" dirty="0">
                <a:solidFill>
                  <a:srgbClr val="002060"/>
                </a:solidFill>
              </a:rPr>
              <a:t>Objective</a:t>
            </a:r>
          </a:p>
          <a:p>
            <a:pPr marL="0" indent="0">
              <a:buNone/>
            </a:pPr>
            <a:endParaRPr lang="en-US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62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" r="1836" b="3381"/>
          <a:stretch>
            <a:fillRect/>
          </a:stretch>
        </p:blipFill>
        <p:spPr bwMode="auto">
          <a:xfrm>
            <a:off x="15240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"/>
          <a:stretch>
            <a:fillRect/>
          </a:stretch>
        </p:blipFill>
        <p:spPr bwMode="auto">
          <a:xfrm>
            <a:off x="2971800" y="1295400"/>
            <a:ext cx="6553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1219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103438"/>
            <a:ext cx="304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44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Outline: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442367" cy="377762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Suicide as a public health problem (w/ a focus on Utah)</a:t>
            </a:r>
          </a:p>
          <a:p>
            <a:r>
              <a:rPr lang="en-US" sz="4400" dirty="0">
                <a:solidFill>
                  <a:srgbClr val="002060"/>
                </a:solidFill>
              </a:rPr>
              <a:t>Risk assessment</a:t>
            </a:r>
          </a:p>
          <a:p>
            <a:r>
              <a:rPr lang="en-US" sz="4400" dirty="0">
                <a:solidFill>
                  <a:srgbClr val="002060"/>
                </a:solidFill>
              </a:rPr>
              <a:t>Risk management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71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" r="1836" b="3381"/>
          <a:stretch>
            <a:fillRect/>
          </a:stretch>
        </p:blipFill>
        <p:spPr bwMode="auto">
          <a:xfrm>
            <a:off x="15240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135438" cy="5353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87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8"/>
          <a:stretch>
            <a:fillRect/>
          </a:stretch>
        </p:blipFill>
        <p:spPr bwMode="auto">
          <a:xfrm>
            <a:off x="2076450" y="1676401"/>
            <a:ext cx="80391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3200400"/>
            <a:ext cx="66294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0" y="2667000"/>
            <a:ext cx="304800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4343400"/>
            <a:ext cx="44196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33600" y="3657600"/>
            <a:ext cx="304800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807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" r="1836" b="3381"/>
          <a:stretch>
            <a:fillRect/>
          </a:stretch>
        </p:blipFill>
        <p:spPr bwMode="auto">
          <a:xfrm>
            <a:off x="152400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8"/>
          <a:stretch>
            <a:fillRect/>
          </a:stretch>
        </p:blipFill>
        <p:spPr bwMode="auto">
          <a:xfrm>
            <a:off x="3371850" y="1219201"/>
            <a:ext cx="493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8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r="536"/>
          <a:stretch>
            <a:fillRect/>
          </a:stretch>
        </p:blipFill>
        <p:spPr bwMode="auto">
          <a:xfrm>
            <a:off x="2133600" y="914400"/>
            <a:ext cx="7924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0" y="1828800"/>
            <a:ext cx="47244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914400"/>
            <a:ext cx="304800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2819400"/>
            <a:ext cx="58674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1" y="2286000"/>
            <a:ext cx="269875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3733800"/>
            <a:ext cx="68580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33600" y="3200400"/>
            <a:ext cx="304800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9800" y="4495800"/>
            <a:ext cx="6705600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33600" y="4267200"/>
            <a:ext cx="304800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4200" y="5791200"/>
            <a:ext cx="3200400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20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76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Outline: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442367" cy="377762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Suicide as a public health problem (w/ a focus on Utah)</a:t>
            </a:r>
          </a:p>
          <a:p>
            <a:r>
              <a:rPr lang="en-US" sz="4400" dirty="0">
                <a:solidFill>
                  <a:srgbClr val="002060"/>
                </a:solidFill>
              </a:rPr>
              <a:t>Risk assessment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Risk management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87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en-US" b="1"/>
              <a:t>Addressing risk factors</a:t>
            </a:r>
            <a:endParaRPr lang="en-US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2D45EA-698D-49FF-B346-DFA3A6233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781835"/>
              </p:ext>
            </p:extLst>
          </p:nvPr>
        </p:nvGraphicFramePr>
        <p:xfrm>
          <a:off x="2279761" y="1415332"/>
          <a:ext cx="4221091" cy="296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091">
                  <a:extLst>
                    <a:ext uri="{9D8B030D-6E8A-4147-A177-3AD203B41FA5}">
                      <a16:colId xmlns:a16="http://schemas.microsoft.com/office/drawing/2014/main" val="2163766198"/>
                    </a:ext>
                  </a:extLst>
                </a:gridCol>
              </a:tblGrid>
              <a:tr h="370101">
                <a:tc>
                  <a:txBody>
                    <a:bodyPr/>
                    <a:lstStyle/>
                    <a:p>
                      <a:r>
                        <a:rPr lang="en-US" dirty="0"/>
                        <a:t>Risk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93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Substance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19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Stress (marital, employment, social)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87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Bullying at school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5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Depression, anxiety, sleep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6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Perceived lack of social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75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Access to means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30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4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022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en-US" b="1"/>
              <a:t>Addressing risk factors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369BB5-B25C-4CFF-B59F-490A9468CAF7}"/>
              </a:ext>
            </a:extLst>
          </p:cNvPr>
          <p:cNvSpPr txBox="1">
            <a:spLocks/>
          </p:cNvSpPr>
          <p:nvPr/>
        </p:nvSpPr>
        <p:spPr>
          <a:xfrm>
            <a:off x="6096000" y="1264555"/>
            <a:ext cx="4594138" cy="325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sz="2600">
              <a:solidFill>
                <a:srgbClr val="002060"/>
              </a:solidFill>
            </a:endParaRPr>
          </a:p>
          <a:p>
            <a:r>
              <a:rPr lang="en-US" sz="2600">
                <a:solidFill>
                  <a:srgbClr val="002060"/>
                </a:solidFill>
              </a:rPr>
              <a:t>Intervention</a:t>
            </a:r>
          </a:p>
          <a:p>
            <a:pPr lvl="1"/>
            <a:r>
              <a:rPr lang="en-US" sz="2400">
                <a:solidFill>
                  <a:srgbClr val="002060"/>
                </a:solidFill>
              </a:rPr>
              <a:t>Substance referral, AA/NA, meds</a:t>
            </a:r>
          </a:p>
          <a:p>
            <a:pPr lvl="1"/>
            <a:r>
              <a:rPr lang="en-US" sz="2400">
                <a:solidFill>
                  <a:srgbClr val="002060"/>
                </a:solidFill>
              </a:rPr>
              <a:t>Counseling</a:t>
            </a:r>
          </a:p>
          <a:p>
            <a:pPr marL="0" indent="0">
              <a:buFont typeface="Wingdings 3" charset="2"/>
              <a:buNone/>
            </a:pPr>
            <a:endParaRPr lang="en-US" sz="260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n-US" sz="260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2D45EA-698D-49FF-B346-DFA3A62331C4}"/>
              </a:ext>
            </a:extLst>
          </p:cNvPr>
          <p:cNvGraphicFramePr>
            <a:graphicFrameLocks noGrp="1"/>
          </p:cNvGraphicFramePr>
          <p:nvPr/>
        </p:nvGraphicFramePr>
        <p:xfrm>
          <a:off x="2278743" y="1433859"/>
          <a:ext cx="844218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091">
                  <a:extLst>
                    <a:ext uri="{9D8B030D-6E8A-4147-A177-3AD203B41FA5}">
                      <a16:colId xmlns:a16="http://schemas.microsoft.com/office/drawing/2014/main" val="2163766198"/>
                    </a:ext>
                  </a:extLst>
                </a:gridCol>
                <a:gridCol w="4221091">
                  <a:extLst>
                    <a:ext uri="{9D8B030D-6E8A-4147-A177-3AD203B41FA5}">
                      <a16:colId xmlns:a16="http://schemas.microsoft.com/office/drawing/2014/main" val="3771902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Risk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Intervention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93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Substance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Substance tx, Rx, AA/NA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19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Stress (marital, employment, social)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Therapy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87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Bullying at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counselor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5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Depression, anxiety, sleep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Therapy, Rx, etc. </a:t>
                      </a:r>
                      <a:r>
                        <a:rPr lang="en-US">
                          <a:sym typeface="Wingdings" panose="05000000000000000000" pitchFamily="2" charset="2"/>
                        </a:rPr>
                        <a:t> Sx relief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6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Perceived lack of social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Family, friends, church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75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Access to means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Secure the means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30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4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723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A296-A4FE-42A5-87C8-336A2098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en-US" b="1"/>
              <a:t>Addressing risk factors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369BB5-B25C-4CFF-B59F-490A9468CAF7}"/>
              </a:ext>
            </a:extLst>
          </p:cNvPr>
          <p:cNvSpPr txBox="1">
            <a:spLocks/>
          </p:cNvSpPr>
          <p:nvPr/>
        </p:nvSpPr>
        <p:spPr>
          <a:xfrm>
            <a:off x="6096000" y="1264555"/>
            <a:ext cx="4594138" cy="325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sz="2600">
              <a:solidFill>
                <a:srgbClr val="002060"/>
              </a:solidFill>
            </a:endParaRPr>
          </a:p>
          <a:p>
            <a:r>
              <a:rPr lang="en-US" sz="2600">
                <a:solidFill>
                  <a:srgbClr val="002060"/>
                </a:solidFill>
              </a:rPr>
              <a:t>Intervention</a:t>
            </a:r>
          </a:p>
          <a:p>
            <a:pPr lvl="1"/>
            <a:r>
              <a:rPr lang="en-US" sz="2400">
                <a:solidFill>
                  <a:srgbClr val="002060"/>
                </a:solidFill>
              </a:rPr>
              <a:t>Substance referral, AA/NA, meds</a:t>
            </a:r>
          </a:p>
          <a:p>
            <a:pPr lvl="1"/>
            <a:r>
              <a:rPr lang="en-US" sz="2400">
                <a:solidFill>
                  <a:srgbClr val="002060"/>
                </a:solidFill>
              </a:rPr>
              <a:t>Counseling</a:t>
            </a:r>
          </a:p>
          <a:p>
            <a:pPr marL="0" indent="0">
              <a:buFont typeface="Wingdings 3" charset="2"/>
              <a:buNone/>
            </a:pPr>
            <a:endParaRPr lang="en-US" sz="260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n-US" sz="260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2D45EA-698D-49FF-B346-DFA3A6233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69221"/>
              </p:ext>
            </p:extLst>
          </p:nvPr>
        </p:nvGraphicFramePr>
        <p:xfrm>
          <a:off x="2278743" y="1433859"/>
          <a:ext cx="844218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091">
                  <a:extLst>
                    <a:ext uri="{9D8B030D-6E8A-4147-A177-3AD203B41FA5}">
                      <a16:colId xmlns:a16="http://schemas.microsoft.com/office/drawing/2014/main" val="2163766198"/>
                    </a:ext>
                  </a:extLst>
                </a:gridCol>
                <a:gridCol w="4221091">
                  <a:extLst>
                    <a:ext uri="{9D8B030D-6E8A-4147-A177-3AD203B41FA5}">
                      <a16:colId xmlns:a16="http://schemas.microsoft.com/office/drawing/2014/main" val="3771902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Risk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Intervention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93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Substance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Substance tx, Rx, AA/NA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19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Stress (marital, employment, social)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Therapy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87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Bullying at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School counselor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5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Depression, anxiety, sleep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Therapy, Rx, etc. </a:t>
                      </a:r>
                      <a:r>
                        <a:rPr lang="en-US">
                          <a:sym typeface="Wingdings" panose="05000000000000000000" pitchFamily="2" charset="2"/>
                        </a:rPr>
                        <a:t> Sx relief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6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Perceived lack of social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Family, friends, church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75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Access to means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Secure the means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30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41733"/>
                  </a:ext>
                </a:extLst>
              </a:tr>
            </a:tbl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20D0C802-8CBC-40FF-9FC8-914D452F8500}"/>
              </a:ext>
            </a:extLst>
          </p:cNvPr>
          <p:cNvSpPr/>
          <p:nvPr/>
        </p:nvSpPr>
        <p:spPr>
          <a:xfrm>
            <a:off x="7048768" y="4031458"/>
            <a:ext cx="484632" cy="97840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E90ADEB-45B8-4076-B8E7-A386B4D36EDC}"/>
              </a:ext>
            </a:extLst>
          </p:cNvPr>
          <p:cNvSpPr txBox="1">
            <a:spLocks/>
          </p:cNvSpPr>
          <p:nvPr/>
        </p:nvSpPr>
        <p:spPr>
          <a:xfrm>
            <a:off x="6385358" y="5112086"/>
            <a:ext cx="5806642" cy="624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solidFill>
                  <a:srgbClr val="C00000"/>
                </a:solidFill>
              </a:rPr>
              <a:t>Don’t forget!!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68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Gun ownership and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245" y="2104902"/>
            <a:ext cx="9442367" cy="37776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dirty="0">
                <a:solidFill>
                  <a:srgbClr val="002060"/>
                </a:solidFill>
              </a:rPr>
              <a:t>“Gun owners are not more likely than non-owners to consider or attempt suicide; they are simply more likely to die in a suicide attempt”</a:t>
            </a:r>
          </a:p>
          <a:p>
            <a:pPr marL="457200" lvl="1" indent="0">
              <a:buNone/>
            </a:pPr>
            <a:endParaRPr lang="en-US" sz="30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--Grossman et al. Gun storage practices and risk of youth suicide and unintentional firearm injuries. JAMA. 2005;293(6): 707-14</a:t>
            </a:r>
          </a:p>
          <a:p>
            <a:pPr marL="0" indent="0">
              <a:buNone/>
            </a:pPr>
            <a:endParaRPr lang="en-US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20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Reducing access to firearms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958" y="2057446"/>
            <a:ext cx="9442367" cy="3777622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In Utah, over 80% of firearms used in youth suicide belonged to a parent</a:t>
            </a:r>
          </a:p>
          <a:p>
            <a:r>
              <a:rPr lang="en-US" sz="2600" dirty="0">
                <a:solidFill>
                  <a:srgbClr val="002060"/>
                </a:solidFill>
              </a:rPr>
              <a:t>Parents usually believe guns are inaccessible or that kids would never handle them inappropriately</a:t>
            </a:r>
          </a:p>
          <a:p>
            <a:r>
              <a:rPr lang="en-US" sz="2600" dirty="0">
                <a:solidFill>
                  <a:srgbClr val="002060"/>
                </a:solidFill>
              </a:rPr>
              <a:t>One study – parents who said their kids had never handled the gun in their home--</a:t>
            </a:r>
            <a:r>
              <a:rPr lang="en-US" sz="2600" b="1" dirty="0">
                <a:solidFill>
                  <a:srgbClr val="002060"/>
                </a:solidFill>
              </a:rPr>
              <a:t>22%</a:t>
            </a:r>
            <a:r>
              <a:rPr lang="en-US" sz="2600" dirty="0">
                <a:solidFill>
                  <a:srgbClr val="002060"/>
                </a:solidFill>
              </a:rPr>
              <a:t> of kids said they had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D6054-EE2A-4A89-B5A5-206038992701}"/>
              </a:ext>
            </a:extLst>
          </p:cNvPr>
          <p:cNvSpPr/>
          <p:nvPr/>
        </p:nvSpPr>
        <p:spPr>
          <a:xfrm>
            <a:off x="2241666" y="55875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M. </a:t>
            </a:r>
            <a:r>
              <a:rPr lang="en-US" sz="1200" dirty="0" err="1">
                <a:solidFill>
                  <a:srgbClr val="002060"/>
                </a:solidFill>
              </a:rPr>
              <a:t>Sobelson</a:t>
            </a:r>
            <a:r>
              <a:rPr lang="en-US" sz="1200" dirty="0">
                <a:solidFill>
                  <a:srgbClr val="002060"/>
                </a:solidFill>
              </a:rPr>
              <a:t>, MPH.  Harvard T.H. Chan School of Public Health.  Reducing Access to Lethal Means to Prevent Youth Suicide: A review of literature and best practices for UH health providers.  </a:t>
            </a:r>
          </a:p>
        </p:txBody>
      </p:sp>
    </p:spTree>
    <p:extLst>
      <p:ext uri="{BB962C8B-B14F-4D97-AF65-F5344CB8AC3E}">
        <p14:creationId xmlns:p14="http://schemas.microsoft.com/office/powerpoint/2010/main" val="2349957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Reducing access to firearms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900" y="1905000"/>
            <a:ext cx="9442367" cy="3777622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Online videos exist showing how to break cable locks</a:t>
            </a:r>
          </a:p>
          <a:p>
            <a:r>
              <a:rPr lang="en-US" sz="2600" dirty="0">
                <a:solidFill>
                  <a:srgbClr val="002060"/>
                </a:solidFill>
              </a:rPr>
              <a:t>One study— </a:t>
            </a:r>
            <a:r>
              <a:rPr lang="en-US" sz="2600" b="1" dirty="0">
                <a:solidFill>
                  <a:srgbClr val="002060"/>
                </a:solidFill>
              </a:rPr>
              <a:t>33% had unlocked guns at home on the day of ER visit</a:t>
            </a:r>
          </a:p>
          <a:p>
            <a:r>
              <a:rPr lang="en-US" sz="2600" dirty="0">
                <a:solidFill>
                  <a:srgbClr val="002060"/>
                </a:solidFill>
              </a:rPr>
              <a:t>Studies show that assessment of pediatric patient’s access to guns or firearm safety is not discussed in ER’s or psychiatrist’s office as often as one might think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3D6054-EE2A-4A89-B5A5-206038992701}"/>
              </a:ext>
            </a:extLst>
          </p:cNvPr>
          <p:cNvSpPr/>
          <p:nvPr/>
        </p:nvSpPr>
        <p:spPr>
          <a:xfrm>
            <a:off x="2147900" y="55119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M. </a:t>
            </a:r>
            <a:r>
              <a:rPr lang="en-US" sz="1200" dirty="0" err="1">
                <a:solidFill>
                  <a:srgbClr val="002060"/>
                </a:solidFill>
              </a:rPr>
              <a:t>Sobelson</a:t>
            </a:r>
            <a:r>
              <a:rPr lang="en-US" sz="1200" dirty="0">
                <a:solidFill>
                  <a:srgbClr val="002060"/>
                </a:solidFill>
              </a:rPr>
              <a:t>, MPH.  Harvard T.H. Chan School of Public Health.  Reducing Access to Lethal Means to Prevent Youth Suicide: A review of literature and best practices for UH health providers.  </a:t>
            </a:r>
          </a:p>
        </p:txBody>
      </p:sp>
    </p:spTree>
    <p:extLst>
      <p:ext uri="{BB962C8B-B14F-4D97-AF65-F5344CB8AC3E}">
        <p14:creationId xmlns:p14="http://schemas.microsoft.com/office/powerpoint/2010/main" val="88596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Suicide as a public health problem</a:t>
            </a:r>
            <a:br>
              <a:rPr lang="en-US" sz="4000" b="1" dirty="0"/>
            </a:br>
            <a:r>
              <a:rPr lang="en-US" sz="2700" b="1" dirty="0"/>
              <a:t>(in the United States)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EEF4-918E-4D0E-8438-1F1D4F74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378" y="2133599"/>
            <a:ext cx="10340621" cy="4539917"/>
          </a:xfrm>
        </p:spPr>
        <p:txBody>
          <a:bodyPr>
            <a:normAutofit fontScale="85000" lnSpcReduction="10000"/>
          </a:bodyPr>
          <a:lstStyle/>
          <a:p>
            <a:endParaRPr lang="en-US" sz="2600" dirty="0"/>
          </a:p>
          <a:p>
            <a:r>
              <a:rPr lang="en-US" sz="3200" dirty="0">
                <a:solidFill>
                  <a:srgbClr val="002060"/>
                </a:solidFill>
              </a:rPr>
              <a:t>Suicide rates have </a:t>
            </a:r>
            <a:r>
              <a:rPr lang="en-US" sz="3200" b="1" dirty="0">
                <a:solidFill>
                  <a:srgbClr val="002060"/>
                </a:solidFill>
              </a:rPr>
              <a:t>risen nearly 30% in the last 15 years</a:t>
            </a:r>
          </a:p>
          <a:p>
            <a:r>
              <a:rPr lang="en-US" sz="3200" dirty="0">
                <a:solidFill>
                  <a:srgbClr val="002060"/>
                </a:solidFill>
              </a:rPr>
              <a:t>Suicide rates have risen in </a:t>
            </a:r>
            <a:r>
              <a:rPr lang="en-US" sz="3200" b="1" dirty="0">
                <a:solidFill>
                  <a:srgbClr val="002060"/>
                </a:solidFill>
              </a:rPr>
              <a:t>every state except Nevada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	(Nevada’s remains higher than the national average)</a:t>
            </a:r>
          </a:p>
          <a:p>
            <a:r>
              <a:rPr lang="en-US" sz="3200" dirty="0">
                <a:solidFill>
                  <a:srgbClr val="002060"/>
                </a:solidFill>
              </a:rPr>
              <a:t>10</a:t>
            </a:r>
            <a:r>
              <a:rPr lang="en-US" sz="3200" baseline="30000" dirty="0">
                <a:solidFill>
                  <a:srgbClr val="002060"/>
                </a:solidFill>
              </a:rPr>
              <a:t>th</a:t>
            </a:r>
            <a:r>
              <a:rPr lang="en-US" sz="3200" dirty="0">
                <a:solidFill>
                  <a:srgbClr val="002060"/>
                </a:solidFill>
              </a:rPr>
              <a:t> leading cause of death overall</a:t>
            </a:r>
          </a:p>
          <a:p>
            <a:pPr marL="0" indent="0">
              <a:buNone/>
            </a:pPr>
            <a:endParaRPr lang="en-US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</a:rPr>
              <a:t>Sources: </a:t>
            </a:r>
          </a:p>
          <a:p>
            <a:pPr>
              <a:buFontTx/>
              <a:buChar char="-"/>
            </a:pPr>
            <a:r>
              <a:rPr lang="en-US" sz="1300" dirty="0">
                <a:solidFill>
                  <a:srgbClr val="002060"/>
                </a:solidFill>
              </a:rPr>
              <a:t>R. Greenberg, </a:t>
            </a:r>
            <a:r>
              <a:rPr lang="en-US" sz="1300" u="sng" dirty="0">
                <a:solidFill>
                  <a:srgbClr val="002060"/>
                </a:solidFill>
              </a:rPr>
              <a:t>Psychiatry News</a:t>
            </a:r>
            <a:r>
              <a:rPr lang="en-US" sz="1300" dirty="0">
                <a:solidFill>
                  <a:srgbClr val="002060"/>
                </a:solidFill>
              </a:rPr>
              <a:t>, Vol 53, No 13, July 6, 2018</a:t>
            </a:r>
          </a:p>
          <a:p>
            <a:pPr>
              <a:buFontTx/>
              <a:buChar char="-"/>
            </a:pPr>
            <a:r>
              <a:rPr lang="en-US" sz="1300" dirty="0">
                <a:solidFill>
                  <a:srgbClr val="002060"/>
                </a:solidFill>
              </a:rPr>
              <a:t>A. Ellis Nutt, </a:t>
            </a:r>
            <a:r>
              <a:rPr lang="en-US" sz="1300" u="sng" dirty="0">
                <a:solidFill>
                  <a:srgbClr val="002060"/>
                </a:solidFill>
              </a:rPr>
              <a:t>The Washington Post</a:t>
            </a:r>
            <a:r>
              <a:rPr lang="en-US" sz="1300" dirty="0">
                <a:solidFill>
                  <a:srgbClr val="002060"/>
                </a:solidFill>
              </a:rPr>
              <a:t>, June 7, 2018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united states">
            <a:extLst>
              <a:ext uri="{FF2B5EF4-FFF2-40B4-BE49-F238E27FC236}">
                <a16:creationId xmlns:a16="http://schemas.microsoft.com/office/drawing/2014/main" id="{FA634618-0C8A-48A1-91BC-F696BCFBD9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united states">
            <a:extLst>
              <a:ext uri="{FF2B5EF4-FFF2-40B4-BE49-F238E27FC236}">
                <a16:creationId xmlns:a16="http://schemas.microsoft.com/office/drawing/2014/main" id="{96C444A1-A691-4594-8348-DF60B41B3E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united states">
            <a:extLst>
              <a:ext uri="{FF2B5EF4-FFF2-40B4-BE49-F238E27FC236}">
                <a16:creationId xmlns:a16="http://schemas.microsoft.com/office/drawing/2014/main" id="{938A3D47-AF3D-44F8-A983-E8C8C0991C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s://www.united-states-flag.com/media/catalog/product/cache/2/image/9df78eab33525d08d6e5fb8d27136e95/f/l/flguu1b1000033753_-00_american-tough-tex-flag-10ft-x-19ft-polyester-by-annin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0456" r="4003" b="21633"/>
          <a:stretch/>
        </p:blipFill>
        <p:spPr bwMode="auto">
          <a:xfrm>
            <a:off x="9252858" y="1375087"/>
            <a:ext cx="1687285" cy="10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160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Example of how to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84" y="2050474"/>
            <a:ext cx="944236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“What some parents in my practice do when their child is really struggling is store their guns away from home until things improve.  I’m wondering if you’d consider a strategy like that?”—Catherine Barber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6935CF-98F0-492F-826B-C281D8F9FE5E}"/>
              </a:ext>
            </a:extLst>
          </p:cNvPr>
          <p:cNvSpPr/>
          <p:nvPr/>
        </p:nvSpPr>
        <p:spPr>
          <a:xfrm>
            <a:off x="2327584" y="55119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Lecture from Catherine Barber, Firearms and Suicide: considerations for youth in Utah.  Harvard School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3812471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Securing firearms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215" y="1333699"/>
            <a:ext cx="4787686" cy="5047004"/>
          </a:xfrm>
        </p:spPr>
        <p:txBody>
          <a:bodyPr>
            <a:normAutofit fontScale="40000" lnSpcReduction="20000"/>
          </a:bodyPr>
          <a:lstStyle/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5100" dirty="0">
                <a:solidFill>
                  <a:srgbClr val="002060"/>
                </a:solidFill>
              </a:rPr>
              <a:t>Bad</a:t>
            </a:r>
            <a:r>
              <a:rPr lang="en-US" sz="7400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</a:rPr>
              <a:t>Hide gun</a:t>
            </a:r>
          </a:p>
          <a:p>
            <a:pPr marL="457200" lvl="1" indent="0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r>
              <a:rPr lang="en-US" sz="5800" dirty="0">
                <a:solidFill>
                  <a:srgbClr val="002060"/>
                </a:solidFill>
              </a:rPr>
              <a:t>Good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</a:rPr>
              <a:t>Gun lock</a:t>
            </a:r>
          </a:p>
          <a:p>
            <a:pPr marL="457200" lvl="1" indent="0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r>
              <a:rPr lang="en-US" sz="6700" dirty="0">
                <a:solidFill>
                  <a:srgbClr val="002060"/>
                </a:solidFill>
              </a:rPr>
              <a:t>Better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</a:rPr>
              <a:t>Store guns unloaded and locked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</a:rPr>
              <a:t>Keep ammo out of house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</a:rPr>
              <a:t>Change combination</a:t>
            </a:r>
          </a:p>
          <a:p>
            <a:pPr marL="457200" lvl="1" indent="0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lvl="0">
              <a:buClr>
                <a:srgbClr val="353535"/>
              </a:buClr>
            </a:pPr>
            <a:r>
              <a:rPr lang="en-US" sz="9300" dirty="0">
                <a:solidFill>
                  <a:srgbClr val="002060"/>
                </a:solidFill>
              </a:rPr>
              <a:t>Best</a:t>
            </a:r>
          </a:p>
          <a:p>
            <a:pPr lvl="1">
              <a:buClr>
                <a:srgbClr val="353535"/>
              </a:buClr>
            </a:pPr>
            <a:r>
              <a:rPr lang="en-US" sz="3600" dirty="0">
                <a:solidFill>
                  <a:srgbClr val="002060"/>
                </a:solidFill>
              </a:rPr>
              <a:t>Store guns outside of home</a:t>
            </a:r>
          </a:p>
          <a:p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0520C-4A2F-4341-9B81-8952A1DA3939}"/>
              </a:ext>
            </a:extLst>
          </p:cNvPr>
          <p:cNvSpPr/>
          <p:nvPr/>
        </p:nvSpPr>
        <p:spPr>
          <a:xfrm>
            <a:off x="4721183" y="212184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10" name="Picture 2" descr="Image result for sad face">
            <a:extLst>
              <a:ext uri="{FF2B5EF4-FFF2-40B4-BE49-F238E27FC236}">
                <a16:creationId xmlns:a16="http://schemas.microsoft.com/office/drawing/2014/main" id="{C0777734-4EAC-480F-8859-381441FA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56" y="1511685"/>
            <a:ext cx="610362" cy="6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neutral face">
            <a:extLst>
              <a:ext uri="{FF2B5EF4-FFF2-40B4-BE49-F238E27FC236}">
                <a16:creationId xmlns:a16="http://schemas.microsoft.com/office/drawing/2014/main" id="{DADDAA9E-3D15-4BFF-A931-51DA86B53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11599" b="13685"/>
          <a:stretch/>
        </p:blipFill>
        <p:spPr bwMode="auto">
          <a:xfrm>
            <a:off x="3339986" y="2388913"/>
            <a:ext cx="967656" cy="8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smiley face">
            <a:extLst>
              <a:ext uri="{FF2B5EF4-FFF2-40B4-BE49-F238E27FC236}">
                <a16:creationId xmlns:a16="http://schemas.microsoft.com/office/drawing/2014/main" id="{626458AB-C909-4421-AE30-818D93EA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18" y="3504845"/>
            <a:ext cx="843895" cy="8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really happy face">
            <a:extLst>
              <a:ext uri="{FF2B5EF4-FFF2-40B4-BE49-F238E27FC236}">
                <a16:creationId xmlns:a16="http://schemas.microsoft.com/office/drawing/2014/main" id="{A271406F-3DCB-4D21-8529-EBD07FE8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65" y="5075045"/>
            <a:ext cx="1192416" cy="96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61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Securing firearms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479" y="1437410"/>
            <a:ext cx="8510818" cy="5047004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2600" dirty="0">
                <a:solidFill>
                  <a:srgbClr val="002060"/>
                </a:solidFill>
              </a:rPr>
              <a:t>Friend/relative</a:t>
            </a:r>
          </a:p>
          <a:p>
            <a:r>
              <a:rPr lang="en-US" sz="2600" dirty="0">
                <a:solidFill>
                  <a:srgbClr val="002060"/>
                </a:solidFill>
              </a:rPr>
              <a:t>Police (Safe Harbor law)</a:t>
            </a:r>
          </a:p>
          <a:p>
            <a:r>
              <a:rPr lang="en-US" sz="2600" dirty="0">
                <a:solidFill>
                  <a:srgbClr val="002060"/>
                </a:solidFill>
              </a:rPr>
              <a:t>Shooting ranges (some rent lockers)</a:t>
            </a:r>
          </a:p>
          <a:p>
            <a:r>
              <a:rPr lang="en-US" sz="2600" dirty="0">
                <a:solidFill>
                  <a:srgbClr val="002060"/>
                </a:solidFill>
              </a:rPr>
              <a:t>Self storage facility (unloaded)</a:t>
            </a:r>
          </a:p>
          <a:p>
            <a:endParaRPr lang="en-US" sz="2600" dirty="0">
              <a:solidFill>
                <a:srgbClr val="002060"/>
              </a:solidFill>
            </a:endParaRPr>
          </a:p>
          <a:p>
            <a:endParaRPr lang="en-US" sz="2600" dirty="0">
              <a:solidFill>
                <a:srgbClr val="002060"/>
              </a:solidFill>
            </a:endParaRPr>
          </a:p>
          <a:p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0520C-4A2F-4341-9B81-8952A1DA3939}"/>
              </a:ext>
            </a:extLst>
          </p:cNvPr>
          <p:cNvSpPr/>
          <p:nvPr/>
        </p:nvSpPr>
        <p:spPr>
          <a:xfrm>
            <a:off x="4721183" y="212184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10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19EA-BDCC-45B4-9D11-12E6A1E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Recommended resources</a:t>
            </a:r>
            <a:br>
              <a:rPr lang="en-US" sz="4000" b="1" dirty="0"/>
            </a:br>
            <a:r>
              <a:rPr lang="en-US" sz="2800" b="1" dirty="0"/>
              <a:t>(Utah Suicide Prevention Task Force)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BAAE-F9AF-4C32-8E7F-66CB3A0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442367" cy="37776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Crisis line: 801-587-3000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Safe UT (website and phone app)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Suicide Prevention Lifeline: 1-800-273-TALK</a:t>
            </a:r>
          </a:p>
          <a:p>
            <a:r>
              <a:rPr lang="en-US" sz="2400" dirty="0">
                <a:solidFill>
                  <a:srgbClr val="002060"/>
                </a:solidFill>
              </a:rPr>
              <a:t>Veterans Crisis Line: 1-800-273-8255</a:t>
            </a:r>
            <a:r>
              <a:rPr lang="en-US" sz="2400" dirty="0">
                <a:solidFill>
                  <a:srgbClr val="595F6B"/>
                </a:solidFill>
                <a:latin typeface="Open Sans"/>
              </a:rPr>
              <a:t>…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3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Suicide as a public health problem</a:t>
            </a:r>
            <a:br>
              <a:rPr lang="en-US" sz="4000" b="1" dirty="0"/>
            </a:br>
            <a:r>
              <a:rPr lang="en-US" sz="2700" b="1" dirty="0"/>
              <a:t>(in the United States)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EEF4-918E-4D0E-8438-1F1D4F74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655977"/>
            <a:ext cx="8915400" cy="420202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2</a:t>
            </a:r>
            <a:r>
              <a:rPr lang="en-US" sz="2800" b="1" baseline="30000" dirty="0">
                <a:solidFill>
                  <a:srgbClr val="002060"/>
                </a:solidFill>
              </a:rPr>
              <a:t>nd</a:t>
            </a:r>
            <a:r>
              <a:rPr lang="en-US" sz="2800" b="1" dirty="0">
                <a:solidFill>
                  <a:srgbClr val="002060"/>
                </a:solidFill>
              </a:rPr>
              <a:t> leading cause </a:t>
            </a:r>
            <a:r>
              <a:rPr lang="en-US" sz="2800" dirty="0">
                <a:solidFill>
                  <a:srgbClr val="002060"/>
                </a:solidFill>
              </a:rPr>
              <a:t>of death ages </a:t>
            </a:r>
            <a:r>
              <a:rPr lang="en-US" sz="2800" b="1" dirty="0">
                <a:solidFill>
                  <a:srgbClr val="002060"/>
                </a:solidFill>
              </a:rPr>
              <a:t>15-34</a:t>
            </a:r>
          </a:p>
          <a:p>
            <a:r>
              <a:rPr lang="en-US" sz="2800" dirty="0">
                <a:solidFill>
                  <a:srgbClr val="002060"/>
                </a:solidFill>
              </a:rPr>
              <a:t>Has risen 21% for men</a:t>
            </a:r>
            <a:r>
              <a:rPr lang="en-US" sz="2800" b="1" dirty="0">
                <a:solidFill>
                  <a:srgbClr val="002060"/>
                </a:solidFill>
              </a:rPr>
              <a:t>, 50% for women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</a:rPr>
              <a:t>Sources: </a:t>
            </a:r>
          </a:p>
          <a:p>
            <a:pPr>
              <a:buFontTx/>
              <a:buChar char="-"/>
            </a:pPr>
            <a:r>
              <a:rPr lang="en-US" sz="1300" dirty="0">
                <a:solidFill>
                  <a:srgbClr val="002060"/>
                </a:solidFill>
              </a:rPr>
              <a:t>R. Greenberg, </a:t>
            </a:r>
            <a:r>
              <a:rPr lang="en-US" sz="1300" u="sng" dirty="0">
                <a:solidFill>
                  <a:srgbClr val="002060"/>
                </a:solidFill>
              </a:rPr>
              <a:t>Psychiatry News</a:t>
            </a:r>
            <a:r>
              <a:rPr lang="en-US" sz="1300" dirty="0">
                <a:solidFill>
                  <a:srgbClr val="002060"/>
                </a:solidFill>
              </a:rPr>
              <a:t>, Vol 53, No 13, July 6, 2018</a:t>
            </a:r>
          </a:p>
          <a:p>
            <a:pPr>
              <a:buFontTx/>
              <a:buChar char="-"/>
            </a:pPr>
            <a:r>
              <a:rPr lang="en-US" sz="1300" dirty="0">
                <a:solidFill>
                  <a:srgbClr val="002060"/>
                </a:solidFill>
              </a:rPr>
              <a:t>A. Ellis Nutt, </a:t>
            </a:r>
            <a:r>
              <a:rPr lang="en-US" sz="1300" u="sng" dirty="0">
                <a:solidFill>
                  <a:srgbClr val="002060"/>
                </a:solidFill>
              </a:rPr>
              <a:t>The Washington Post</a:t>
            </a:r>
            <a:r>
              <a:rPr lang="en-US" sz="1300" dirty="0">
                <a:solidFill>
                  <a:srgbClr val="002060"/>
                </a:solidFill>
              </a:rPr>
              <a:t>, June 7, 2018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www.united-states-flag.com/media/catalog/product/cache/2/image/9df78eab33525d08d6e5fb8d27136e95/f/l/flguu1b1000033753_-00_american-tough-tex-flag-10ft-x-19ft-polyester-by-annin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0456" r="4003" b="21633"/>
          <a:stretch/>
        </p:blipFill>
        <p:spPr bwMode="auto">
          <a:xfrm>
            <a:off x="9252858" y="1375087"/>
            <a:ext cx="1687285" cy="10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9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Suicide as a public health problem</a:t>
            </a:r>
            <a:br>
              <a:rPr lang="en-US" sz="4000" b="1" dirty="0"/>
            </a:br>
            <a:r>
              <a:rPr lang="en-US" sz="2700" b="1" dirty="0"/>
              <a:t>(in Utah)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EEF4-918E-4D0E-8438-1F1D4F74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324793"/>
            <a:ext cx="8915400" cy="4533207"/>
          </a:xfrm>
        </p:spPr>
        <p:txBody>
          <a:bodyPr>
            <a:normAutofit fontScale="92500"/>
          </a:bodyPr>
          <a:lstStyle/>
          <a:p>
            <a:r>
              <a:rPr lang="en-US" sz="3300" dirty="0">
                <a:solidFill>
                  <a:srgbClr val="002060"/>
                </a:solidFill>
              </a:rPr>
              <a:t>Utah ranks </a:t>
            </a:r>
            <a:r>
              <a:rPr lang="en-US" sz="3300" b="1" dirty="0">
                <a:solidFill>
                  <a:srgbClr val="002060"/>
                </a:solidFill>
              </a:rPr>
              <a:t>5</a:t>
            </a:r>
            <a:r>
              <a:rPr lang="en-US" sz="3300" b="1" baseline="30000" dirty="0">
                <a:solidFill>
                  <a:srgbClr val="002060"/>
                </a:solidFill>
              </a:rPr>
              <a:t>th</a:t>
            </a:r>
            <a:r>
              <a:rPr lang="en-US" sz="3300" b="1" dirty="0">
                <a:solidFill>
                  <a:srgbClr val="002060"/>
                </a:solidFill>
              </a:rPr>
              <a:t> in the nation!</a:t>
            </a:r>
          </a:p>
          <a:p>
            <a:r>
              <a:rPr lang="en-US" sz="3300" dirty="0">
                <a:solidFill>
                  <a:srgbClr val="002060"/>
                </a:solidFill>
              </a:rPr>
              <a:t>Utah has been consistently higher than the national rate for more than a decade</a:t>
            </a:r>
          </a:p>
          <a:p>
            <a:r>
              <a:rPr lang="en-US" sz="3300" dirty="0">
                <a:solidFill>
                  <a:srgbClr val="002060"/>
                </a:solidFill>
              </a:rPr>
              <a:t>Suicide is the </a:t>
            </a:r>
            <a:r>
              <a:rPr lang="en-US" sz="3300" b="1" dirty="0">
                <a:solidFill>
                  <a:srgbClr val="002060"/>
                </a:solidFill>
              </a:rPr>
              <a:t>leading cause of death for ages 10-17</a:t>
            </a:r>
          </a:p>
          <a:p>
            <a:pPr marL="0" indent="0">
              <a:buNone/>
            </a:pPr>
            <a:endParaRPr lang="en-US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002060"/>
                </a:solidFill>
              </a:rPr>
              <a:t>Sources: </a:t>
            </a:r>
          </a:p>
          <a:p>
            <a:pPr>
              <a:buFontTx/>
              <a:buChar char="-"/>
            </a:pPr>
            <a:r>
              <a:rPr lang="en-US" sz="1300" dirty="0">
                <a:solidFill>
                  <a:srgbClr val="002060"/>
                </a:solidFill>
              </a:rPr>
              <a:t>Utah Governor's Youth Suicide Prevention Taskforce, Jan 31, 2018</a:t>
            </a:r>
          </a:p>
          <a:p>
            <a:pPr>
              <a:buFontTx/>
              <a:buChar char="-"/>
            </a:pPr>
            <a:r>
              <a:rPr lang="en-US" sz="1300" dirty="0">
                <a:solidFill>
                  <a:srgbClr val="002060"/>
                </a:solidFill>
              </a:rPr>
              <a:t>Violence and Injury Prevention Program (VIPP) Website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 descr="Image result for utah state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18" y="1396501"/>
            <a:ext cx="1694996" cy="10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07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Suicide as a public health problem</a:t>
            </a:r>
            <a:br>
              <a:rPr lang="en-US" sz="4000" b="1" dirty="0"/>
            </a:br>
            <a:r>
              <a:rPr lang="en-US" sz="2700" b="1" dirty="0"/>
              <a:t>(in Utah)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EEF4-918E-4D0E-8438-1F1D4F74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94742"/>
            <a:ext cx="8915400" cy="456645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3000" dirty="0">
                <a:solidFill>
                  <a:srgbClr val="002060"/>
                </a:solidFill>
              </a:rPr>
              <a:t>A questionnaire was given to Utah students in grades 8-12.</a:t>
            </a:r>
          </a:p>
          <a:p>
            <a:endParaRPr lang="en-US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2060"/>
              </a:solidFill>
            </a:endParaRPr>
          </a:p>
          <a:p>
            <a:endParaRPr lang="en-US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Image result for utah state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03" y="1396501"/>
            <a:ext cx="1694996" cy="10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7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96CF-2CB5-4EA4-BA44-47C5F45E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Suicide as a public health problem</a:t>
            </a:r>
            <a:br>
              <a:rPr lang="en-US" sz="4000" b="1" dirty="0"/>
            </a:br>
            <a:r>
              <a:rPr lang="en-US" sz="2700" b="1" dirty="0"/>
              <a:t>(in Utah)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EEF4-918E-4D0E-8438-1F1D4F74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94742"/>
            <a:ext cx="8915400" cy="456645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3000" dirty="0">
                <a:solidFill>
                  <a:srgbClr val="002060"/>
                </a:solidFill>
              </a:rPr>
              <a:t>A questionnaire was given to Utah students in grades 8-12.</a:t>
            </a:r>
          </a:p>
          <a:p>
            <a:r>
              <a:rPr lang="en-US" sz="3000" dirty="0">
                <a:solidFill>
                  <a:srgbClr val="002060"/>
                </a:solidFill>
              </a:rPr>
              <a:t>Out of a class size 36, how many had </a:t>
            </a:r>
            <a:r>
              <a:rPr lang="en-US" sz="3000" b="1" u="sng" dirty="0">
                <a:solidFill>
                  <a:srgbClr val="002060"/>
                </a:solidFill>
              </a:rPr>
              <a:t>seriously considered </a:t>
            </a:r>
            <a:r>
              <a:rPr lang="en-US" sz="3000" dirty="0">
                <a:solidFill>
                  <a:srgbClr val="002060"/>
                </a:solidFill>
              </a:rPr>
              <a:t>suicide </a:t>
            </a:r>
            <a:r>
              <a:rPr lang="en-US" sz="3000" b="1" u="sng" dirty="0">
                <a:solidFill>
                  <a:srgbClr val="002060"/>
                </a:solidFill>
              </a:rPr>
              <a:t>that year</a:t>
            </a:r>
            <a:r>
              <a:rPr lang="en-US" sz="3000" dirty="0">
                <a:solidFill>
                  <a:srgbClr val="002060"/>
                </a:solidFill>
              </a:rPr>
              <a:t>?</a:t>
            </a:r>
          </a:p>
          <a:p>
            <a:endParaRPr lang="en-US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2060"/>
              </a:solidFill>
            </a:endParaRPr>
          </a:p>
          <a:p>
            <a:endParaRPr lang="en-US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Image result for utah state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03" y="1396501"/>
            <a:ext cx="1694996" cy="10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15597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7693</TotalTime>
  <Words>2151</Words>
  <Application>Microsoft Office PowerPoint</Application>
  <PresentationFormat>Widescreen</PresentationFormat>
  <Paragraphs>348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Century Gothic</vt:lpstr>
      <vt:lpstr>Droid serif</vt:lpstr>
      <vt:lpstr>Open Sans</vt:lpstr>
      <vt:lpstr>ProximaNova</vt:lpstr>
      <vt:lpstr>Times</vt:lpstr>
      <vt:lpstr>Times New Roman</vt:lpstr>
      <vt:lpstr>Wingdings</vt:lpstr>
      <vt:lpstr>Wingdings 3</vt:lpstr>
      <vt:lpstr>Wisp</vt:lpstr>
      <vt:lpstr>Mental Health Crisis Evaluation and Clearance from Emergency Room or Office Setting    </vt:lpstr>
      <vt:lpstr>Disclosure</vt:lpstr>
      <vt:lpstr>Outline:</vt:lpstr>
      <vt:lpstr>Outline:</vt:lpstr>
      <vt:lpstr>Suicide as a public health problem (in the United States)  </vt:lpstr>
      <vt:lpstr>Suicide as a public health problem (in the United States)</vt:lpstr>
      <vt:lpstr>Suicide as a public health problem (in Utah)</vt:lpstr>
      <vt:lpstr>Suicide as a public health problem (in Utah)</vt:lpstr>
      <vt:lpstr>Suicide as a public health problem (in Utah)</vt:lpstr>
      <vt:lpstr>Suicide as a public health problem (in Utah)</vt:lpstr>
      <vt:lpstr>Why a public health problem?</vt:lpstr>
      <vt:lpstr>PowerPoint Presentation</vt:lpstr>
      <vt:lpstr>Suicide as a public health problem (in Utah)</vt:lpstr>
      <vt:lpstr>Suicide as a public health problem (in Utah)</vt:lpstr>
      <vt:lpstr>Why is Utah 5th?  </vt:lpstr>
      <vt:lpstr>Why Utah? </vt:lpstr>
      <vt:lpstr>Geography? ks 5th in the Nation</vt:lpstr>
      <vt:lpstr>Comparing high and low gun ownership states </vt:lpstr>
      <vt:lpstr>Why Utah: access to guns &amp; why methods matter </vt:lpstr>
      <vt:lpstr>Why methods matter: Sri Lanka</vt:lpstr>
      <vt:lpstr>Why methods matter: Sri Lanka</vt:lpstr>
      <vt:lpstr>Why methods matter: Sri Lanka</vt:lpstr>
      <vt:lpstr>Fatality risk</vt:lpstr>
      <vt:lpstr>Why methods matter: another study</vt:lpstr>
      <vt:lpstr>Why methods matter: another study</vt:lpstr>
      <vt:lpstr>Why methods matter: Catherine Barber</vt:lpstr>
      <vt:lpstr>Why methods matter: Catherine Barber</vt:lpstr>
      <vt:lpstr>Outline:</vt:lpstr>
      <vt:lpstr>Risk assessments</vt:lpstr>
      <vt:lpstr>Risk assessments</vt:lpstr>
      <vt:lpstr>Risk and protective factors</vt:lpstr>
      <vt:lpstr>Risk factors for youth: special considerations</vt:lpstr>
      <vt:lpstr>Risk factors for youth suicide</vt:lpstr>
      <vt:lpstr>Risk factors for youth suicide</vt:lpstr>
      <vt:lpstr>Risk factors for youth suicide</vt:lpstr>
      <vt:lpstr>LGBTQ youth and suicide risk</vt:lpstr>
      <vt:lpstr>Assessment: other considerations</vt:lpstr>
      <vt:lpstr>Columbia Suicide Severity Rating Scale (CSSRS)</vt:lpstr>
      <vt:lpstr>PowerPoint Presentation</vt:lpstr>
      <vt:lpstr>PowerPoint Presentation</vt:lpstr>
      <vt:lpstr>PowerPoint Presentation</vt:lpstr>
      <vt:lpstr>PowerPoint Presentation</vt:lpstr>
      <vt:lpstr>Outline:</vt:lpstr>
      <vt:lpstr>Addressing risk factors</vt:lpstr>
      <vt:lpstr>Addressing risk factors</vt:lpstr>
      <vt:lpstr>Addressing risk factors</vt:lpstr>
      <vt:lpstr>Gun ownership and risk</vt:lpstr>
      <vt:lpstr>Reducing access to firearms</vt:lpstr>
      <vt:lpstr>Reducing access to firearms</vt:lpstr>
      <vt:lpstr>Example of how to discuss</vt:lpstr>
      <vt:lpstr>Securing firearms</vt:lpstr>
      <vt:lpstr>Securing firearms</vt:lpstr>
      <vt:lpstr>Recommended resources (Utah Suicide Prevention Task Force)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Epidemic of Suicide: A Public Health Problem</dc:title>
  <dc:creator>Alexis Mcpherson</dc:creator>
  <cp:lastModifiedBy>Lamont McPherson</cp:lastModifiedBy>
  <cp:revision>100</cp:revision>
  <dcterms:created xsi:type="dcterms:W3CDTF">2018-09-26T22:55:52Z</dcterms:created>
  <dcterms:modified xsi:type="dcterms:W3CDTF">2021-10-04T20:17:18Z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1a4512-8026-4a73-bfb7-8d52c1779a3a_Enabled">
    <vt:lpwstr>true</vt:lpwstr>
  </property>
  <property fmtid="{D5CDD505-2E9C-101B-9397-08002B2CF9AE}" pid="3" name="MSIP_Label_ba1a4512-8026-4a73-bfb7-8d52c1779a3a_SetDate">
    <vt:lpwstr>2021-06-22T19:33:26Z</vt:lpwstr>
  </property>
  <property fmtid="{D5CDD505-2E9C-101B-9397-08002B2CF9AE}" pid="4" name="MSIP_Label_ba1a4512-8026-4a73-bfb7-8d52c1779a3a_Method">
    <vt:lpwstr>Standard</vt:lpwstr>
  </property>
  <property fmtid="{D5CDD505-2E9C-101B-9397-08002B2CF9AE}" pid="5" name="MSIP_Label_ba1a4512-8026-4a73-bfb7-8d52c1779a3a_Name">
    <vt:lpwstr>ba1a4512-8026-4a73-bfb7-8d52c1779a3a</vt:lpwstr>
  </property>
  <property fmtid="{D5CDD505-2E9C-101B-9397-08002B2CF9AE}" pid="6" name="MSIP_Label_ba1a4512-8026-4a73-bfb7-8d52c1779a3a_SiteId">
    <vt:lpwstr>a79016de-bdd0-4e47-91f4-79416ab912ad</vt:lpwstr>
  </property>
  <property fmtid="{D5CDD505-2E9C-101B-9397-08002B2CF9AE}" pid="7" name="MSIP_Label_ba1a4512-8026-4a73-bfb7-8d52c1779a3a_ContentBits">
    <vt:lpwstr>0</vt:lpwstr>
  </property>
</Properties>
</file>