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85" r:id="rId3"/>
    <p:sldId id="377" r:id="rId4"/>
    <p:sldId id="376" r:id="rId5"/>
    <p:sldId id="342" r:id="rId6"/>
    <p:sldId id="343" r:id="rId7"/>
    <p:sldId id="345" r:id="rId8"/>
    <p:sldId id="347" r:id="rId9"/>
    <p:sldId id="355" r:id="rId10"/>
    <p:sldId id="346" r:id="rId11"/>
    <p:sldId id="348" r:id="rId12"/>
    <p:sldId id="349" r:id="rId13"/>
    <p:sldId id="350" r:id="rId14"/>
    <p:sldId id="352" r:id="rId15"/>
    <p:sldId id="365" r:id="rId16"/>
    <p:sldId id="366" r:id="rId17"/>
    <p:sldId id="367" r:id="rId18"/>
    <p:sldId id="368" r:id="rId19"/>
    <p:sldId id="369" r:id="rId20"/>
    <p:sldId id="257" r:id="rId21"/>
    <p:sldId id="370" r:id="rId22"/>
    <p:sldId id="371" r:id="rId23"/>
    <p:sldId id="372" r:id="rId24"/>
    <p:sldId id="373" r:id="rId25"/>
    <p:sldId id="375" r:id="rId26"/>
    <p:sldId id="374" r:id="rId27"/>
    <p:sldId id="353" r:id="rId28"/>
    <p:sldId id="356" r:id="rId29"/>
    <p:sldId id="363" r:id="rId30"/>
    <p:sldId id="357" r:id="rId31"/>
    <p:sldId id="358" r:id="rId32"/>
    <p:sldId id="359" r:id="rId33"/>
    <p:sldId id="360" r:id="rId34"/>
    <p:sldId id="361" r:id="rId35"/>
    <p:sldId id="362" r:id="rId36"/>
    <p:sldId id="364" r:id="rId37"/>
    <p:sldId id="354"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69EC4"/>
    <a:srgbClr val="258EB6"/>
    <a:srgbClr val="1F9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4"/>
    <p:restoredTop sz="95613"/>
  </p:normalViewPr>
  <p:slideViewPr>
    <p:cSldViewPr snapToGrid="0" snapToObjects="1">
      <p:cViewPr varScale="1">
        <p:scale>
          <a:sx n="51" d="100"/>
          <a:sy n="51" d="100"/>
        </p:scale>
        <p:origin x="658"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21176-7CD3-2047-A895-E7FA677DD646}" type="datetimeFigureOut">
              <a:rPr lang="en-US" smtClean="0"/>
              <a:t>10/6/2021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48C94-8712-F847-B6F6-88F19FA3319B}" type="slidenum">
              <a:rPr lang="en-US" smtClean="0"/>
              <a:t>‹#›</a:t>
            </a:fld>
            <a:endParaRPr lang="en-US" dirty="0"/>
          </a:p>
        </p:txBody>
      </p:sp>
    </p:spTree>
    <p:extLst>
      <p:ext uri="{BB962C8B-B14F-4D97-AF65-F5344CB8AC3E}">
        <p14:creationId xmlns:p14="http://schemas.microsoft.com/office/powerpoint/2010/main" val="290002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a:t>
            </a:fld>
            <a:endParaRPr lang="en-US" dirty="0"/>
          </a:p>
        </p:txBody>
      </p:sp>
    </p:spTree>
    <p:extLst>
      <p:ext uri="{BB962C8B-B14F-4D97-AF65-F5344CB8AC3E}">
        <p14:creationId xmlns:p14="http://schemas.microsoft.com/office/powerpoint/2010/main" val="65933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11</a:t>
            </a:fld>
            <a:endParaRPr lang="en-US" dirty="0"/>
          </a:p>
        </p:txBody>
      </p:sp>
    </p:spTree>
    <p:extLst>
      <p:ext uri="{BB962C8B-B14F-4D97-AF65-F5344CB8AC3E}">
        <p14:creationId xmlns:p14="http://schemas.microsoft.com/office/powerpoint/2010/main" val="95314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12</a:t>
            </a:fld>
            <a:endParaRPr lang="en-US" dirty="0"/>
          </a:p>
        </p:txBody>
      </p:sp>
    </p:spTree>
    <p:extLst>
      <p:ext uri="{BB962C8B-B14F-4D97-AF65-F5344CB8AC3E}">
        <p14:creationId xmlns:p14="http://schemas.microsoft.com/office/powerpoint/2010/main" val="358066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13</a:t>
            </a:fld>
            <a:endParaRPr lang="en-US" dirty="0"/>
          </a:p>
        </p:txBody>
      </p:sp>
    </p:spTree>
    <p:extLst>
      <p:ext uri="{BB962C8B-B14F-4D97-AF65-F5344CB8AC3E}">
        <p14:creationId xmlns:p14="http://schemas.microsoft.com/office/powerpoint/2010/main" val="126351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14</a:t>
            </a:fld>
            <a:endParaRPr lang="en-US" dirty="0"/>
          </a:p>
        </p:txBody>
      </p:sp>
    </p:spTree>
    <p:extLst>
      <p:ext uri="{BB962C8B-B14F-4D97-AF65-F5344CB8AC3E}">
        <p14:creationId xmlns:p14="http://schemas.microsoft.com/office/powerpoint/2010/main" val="110697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15</a:t>
            </a:fld>
            <a:endParaRPr lang="en-US" dirty="0"/>
          </a:p>
        </p:txBody>
      </p:sp>
    </p:spTree>
    <p:extLst>
      <p:ext uri="{BB962C8B-B14F-4D97-AF65-F5344CB8AC3E}">
        <p14:creationId xmlns:p14="http://schemas.microsoft.com/office/powerpoint/2010/main" val="201318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16</a:t>
            </a:fld>
            <a:endParaRPr lang="en-US" dirty="0"/>
          </a:p>
        </p:txBody>
      </p:sp>
    </p:spTree>
    <p:extLst>
      <p:ext uri="{BB962C8B-B14F-4D97-AF65-F5344CB8AC3E}">
        <p14:creationId xmlns:p14="http://schemas.microsoft.com/office/powerpoint/2010/main" val="145278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17</a:t>
            </a:fld>
            <a:endParaRPr lang="en-US" dirty="0"/>
          </a:p>
        </p:txBody>
      </p:sp>
    </p:spTree>
    <p:extLst>
      <p:ext uri="{BB962C8B-B14F-4D97-AF65-F5344CB8AC3E}">
        <p14:creationId xmlns:p14="http://schemas.microsoft.com/office/powerpoint/2010/main" val="266098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18</a:t>
            </a:fld>
            <a:endParaRPr lang="en-US" dirty="0"/>
          </a:p>
        </p:txBody>
      </p:sp>
    </p:spTree>
    <p:extLst>
      <p:ext uri="{BB962C8B-B14F-4D97-AF65-F5344CB8AC3E}">
        <p14:creationId xmlns:p14="http://schemas.microsoft.com/office/powerpoint/2010/main" val="298514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19</a:t>
            </a:fld>
            <a:endParaRPr lang="en-US" dirty="0"/>
          </a:p>
        </p:txBody>
      </p:sp>
    </p:spTree>
    <p:extLst>
      <p:ext uri="{BB962C8B-B14F-4D97-AF65-F5344CB8AC3E}">
        <p14:creationId xmlns:p14="http://schemas.microsoft.com/office/powerpoint/2010/main" val="193560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noRot="1" noChangeAspect="1"/>
          </p:cNvSpPr>
          <p:nvPr>
            <p:ph type="sldImg"/>
          </p:nvPr>
        </p:nvSpPr>
        <p:spPr>
          <a:xfrm>
            <a:off x="533400" y="763588"/>
            <a:ext cx="6705600" cy="3771900"/>
          </a:xfrm>
          <a:prstGeom prst="rect">
            <a:avLst/>
          </a:prstGeom>
        </p:spPr>
      </p:sp>
      <p:sp>
        <p:nvSpPr>
          <p:cNvPr id="53" name="PlaceHolder 2"/>
          <p:cNvSpPr>
            <a:spLocks noGrp="1"/>
          </p:cNvSpPr>
          <p:nvPr>
            <p:ph type="body"/>
          </p:nvPr>
        </p:nvSpPr>
        <p:spPr>
          <a:xfrm>
            <a:off x="777960" y="4776840"/>
            <a:ext cx="6216480" cy="4525200"/>
          </a:xfrm>
          <a:prstGeom prst="rect">
            <a:avLst/>
          </a:prstGeom>
        </p:spPr>
        <p:txBody>
          <a:bodyPr lIns="0" tIns="0" rIns="0" bIns="0">
            <a:spAutoFit/>
          </a:bodyPr>
          <a:lstStyle/>
          <a:p>
            <a:r>
              <a:rPr lang="en-US" sz="900" b="0" strike="noStrike" spc="-1" dirty="0">
                <a:latin typeface="Arial"/>
              </a:rPr>
              <a:t>Recalcitrant multiple common warts on the dorsum of the right hand. </a:t>
            </a:r>
            <a:r>
              <a:rPr lang="en-US" sz="900" b="1" strike="noStrike" spc="-1" dirty="0">
                <a:latin typeface="Arial"/>
              </a:rPr>
              <a:t>A,</a:t>
            </a:r>
            <a:r>
              <a:rPr lang="en-US" sz="900" b="0" strike="noStrike" spc="-1" dirty="0">
                <a:latin typeface="Arial"/>
              </a:rPr>
              <a:t> Before therapy with intralesional bivalent human papillomavirus vaccine. </a:t>
            </a:r>
            <a:r>
              <a:rPr lang="en-US" sz="900" b="1" strike="noStrike" spc="-1" dirty="0">
                <a:latin typeface="Arial"/>
              </a:rPr>
              <a:t>B,</a:t>
            </a:r>
            <a:r>
              <a:rPr lang="en-US" sz="900" b="0" strike="noStrike" spc="-1" dirty="0">
                <a:latin typeface="Arial"/>
              </a:rPr>
              <a:t> Partial response after 2 sessions. </a:t>
            </a:r>
            <a:r>
              <a:rPr lang="en-US" sz="900" b="1" strike="noStrike" spc="-1" dirty="0">
                <a:latin typeface="Arial"/>
              </a:rPr>
              <a:t>C,</a:t>
            </a:r>
            <a:r>
              <a:rPr lang="en-US" sz="900" b="0" strike="noStrike" spc="-1" dirty="0">
                <a:latin typeface="Arial"/>
              </a:rPr>
              <a:t> Complete response after 4 sessions.</a:t>
            </a:r>
          </a:p>
          <a:p>
            <a:endParaRPr lang="en-US" sz="900" b="0" strike="noStrike" spc="-1" dirty="0">
              <a:latin typeface="Arial"/>
            </a:endParaRPr>
          </a:p>
          <a:p>
            <a:endParaRPr lang="en-US" sz="900" b="0" strike="noStrike" spc="-1" dirty="0">
              <a:latin typeface="Arial"/>
            </a:endParaRPr>
          </a:p>
          <a:p>
            <a:endParaRPr lang="en-US" sz="900" b="0" strike="noStrike" spc="-1" dirty="0">
              <a:latin typeface="Arial"/>
            </a:endParaRPr>
          </a:p>
        </p:txBody>
      </p:sp>
    </p:spTree>
    <p:extLst>
      <p:ext uri="{BB962C8B-B14F-4D97-AF65-F5344CB8AC3E}">
        <p14:creationId xmlns:p14="http://schemas.microsoft.com/office/powerpoint/2010/main" val="374157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a:t>
            </a:fld>
            <a:endParaRPr lang="en-US" dirty="0"/>
          </a:p>
        </p:txBody>
      </p:sp>
    </p:spTree>
    <p:extLst>
      <p:ext uri="{BB962C8B-B14F-4D97-AF65-F5344CB8AC3E}">
        <p14:creationId xmlns:p14="http://schemas.microsoft.com/office/powerpoint/2010/main" val="316309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21</a:t>
            </a:fld>
            <a:endParaRPr lang="en-US" dirty="0"/>
          </a:p>
        </p:txBody>
      </p:sp>
    </p:spTree>
    <p:extLst>
      <p:ext uri="{BB962C8B-B14F-4D97-AF65-F5344CB8AC3E}">
        <p14:creationId xmlns:p14="http://schemas.microsoft.com/office/powerpoint/2010/main" val="4222969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22</a:t>
            </a:fld>
            <a:endParaRPr lang="en-US" dirty="0"/>
          </a:p>
        </p:txBody>
      </p:sp>
    </p:spTree>
    <p:extLst>
      <p:ext uri="{BB962C8B-B14F-4D97-AF65-F5344CB8AC3E}">
        <p14:creationId xmlns:p14="http://schemas.microsoft.com/office/powerpoint/2010/main" val="6327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23</a:t>
            </a:fld>
            <a:endParaRPr lang="en-US" dirty="0"/>
          </a:p>
        </p:txBody>
      </p:sp>
    </p:spTree>
    <p:extLst>
      <p:ext uri="{BB962C8B-B14F-4D97-AF65-F5344CB8AC3E}">
        <p14:creationId xmlns:p14="http://schemas.microsoft.com/office/powerpoint/2010/main" val="218828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24</a:t>
            </a:fld>
            <a:endParaRPr lang="en-US" dirty="0"/>
          </a:p>
        </p:txBody>
      </p:sp>
    </p:spTree>
    <p:extLst>
      <p:ext uri="{BB962C8B-B14F-4D97-AF65-F5344CB8AC3E}">
        <p14:creationId xmlns:p14="http://schemas.microsoft.com/office/powerpoint/2010/main" val="3730295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25</a:t>
            </a:fld>
            <a:endParaRPr lang="en-US" dirty="0"/>
          </a:p>
        </p:txBody>
      </p:sp>
    </p:spTree>
    <p:extLst>
      <p:ext uri="{BB962C8B-B14F-4D97-AF65-F5344CB8AC3E}">
        <p14:creationId xmlns:p14="http://schemas.microsoft.com/office/powerpoint/2010/main" val="217426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26</a:t>
            </a:fld>
            <a:endParaRPr lang="en-US" dirty="0"/>
          </a:p>
        </p:txBody>
      </p:sp>
    </p:spTree>
    <p:extLst>
      <p:ext uri="{BB962C8B-B14F-4D97-AF65-F5344CB8AC3E}">
        <p14:creationId xmlns:p14="http://schemas.microsoft.com/office/powerpoint/2010/main" val="2045288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27</a:t>
            </a:fld>
            <a:endParaRPr lang="en-US" dirty="0"/>
          </a:p>
        </p:txBody>
      </p:sp>
    </p:spTree>
    <p:extLst>
      <p:ext uri="{BB962C8B-B14F-4D97-AF65-F5344CB8AC3E}">
        <p14:creationId xmlns:p14="http://schemas.microsoft.com/office/powerpoint/2010/main" val="2702389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28</a:t>
            </a:fld>
            <a:endParaRPr lang="en-US" dirty="0"/>
          </a:p>
        </p:txBody>
      </p:sp>
    </p:spTree>
    <p:extLst>
      <p:ext uri="{BB962C8B-B14F-4D97-AF65-F5344CB8AC3E}">
        <p14:creationId xmlns:p14="http://schemas.microsoft.com/office/powerpoint/2010/main" val="1429745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29</a:t>
            </a:fld>
            <a:endParaRPr lang="en-US" dirty="0"/>
          </a:p>
        </p:txBody>
      </p:sp>
    </p:spTree>
    <p:extLst>
      <p:ext uri="{BB962C8B-B14F-4D97-AF65-F5344CB8AC3E}">
        <p14:creationId xmlns:p14="http://schemas.microsoft.com/office/powerpoint/2010/main" val="3321685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30</a:t>
            </a:fld>
            <a:endParaRPr lang="en-US" dirty="0"/>
          </a:p>
        </p:txBody>
      </p:sp>
    </p:spTree>
    <p:extLst>
      <p:ext uri="{BB962C8B-B14F-4D97-AF65-F5344CB8AC3E}">
        <p14:creationId xmlns:p14="http://schemas.microsoft.com/office/powerpoint/2010/main" val="7934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4</a:t>
            </a:fld>
            <a:endParaRPr lang="en-US" dirty="0"/>
          </a:p>
        </p:txBody>
      </p:sp>
    </p:spTree>
    <p:extLst>
      <p:ext uri="{BB962C8B-B14F-4D97-AF65-F5344CB8AC3E}">
        <p14:creationId xmlns:p14="http://schemas.microsoft.com/office/powerpoint/2010/main" val="1952806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31</a:t>
            </a:fld>
            <a:endParaRPr lang="en-US" dirty="0"/>
          </a:p>
        </p:txBody>
      </p:sp>
    </p:spTree>
    <p:extLst>
      <p:ext uri="{BB962C8B-B14F-4D97-AF65-F5344CB8AC3E}">
        <p14:creationId xmlns:p14="http://schemas.microsoft.com/office/powerpoint/2010/main" val="182067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32</a:t>
            </a:fld>
            <a:endParaRPr lang="en-US" dirty="0"/>
          </a:p>
        </p:txBody>
      </p:sp>
    </p:spTree>
    <p:extLst>
      <p:ext uri="{BB962C8B-B14F-4D97-AF65-F5344CB8AC3E}">
        <p14:creationId xmlns:p14="http://schemas.microsoft.com/office/powerpoint/2010/main" val="481754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33</a:t>
            </a:fld>
            <a:endParaRPr lang="en-US" dirty="0"/>
          </a:p>
        </p:txBody>
      </p:sp>
    </p:spTree>
    <p:extLst>
      <p:ext uri="{BB962C8B-B14F-4D97-AF65-F5344CB8AC3E}">
        <p14:creationId xmlns:p14="http://schemas.microsoft.com/office/powerpoint/2010/main" val="2885855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34</a:t>
            </a:fld>
            <a:endParaRPr lang="en-US" dirty="0"/>
          </a:p>
        </p:txBody>
      </p:sp>
    </p:spTree>
    <p:extLst>
      <p:ext uri="{BB962C8B-B14F-4D97-AF65-F5344CB8AC3E}">
        <p14:creationId xmlns:p14="http://schemas.microsoft.com/office/powerpoint/2010/main" val="3382176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35</a:t>
            </a:fld>
            <a:endParaRPr lang="en-US" dirty="0"/>
          </a:p>
        </p:txBody>
      </p:sp>
    </p:spTree>
    <p:extLst>
      <p:ext uri="{BB962C8B-B14F-4D97-AF65-F5344CB8AC3E}">
        <p14:creationId xmlns:p14="http://schemas.microsoft.com/office/powerpoint/2010/main" val="2422622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36</a:t>
            </a:fld>
            <a:endParaRPr lang="en-US" dirty="0"/>
          </a:p>
        </p:txBody>
      </p:sp>
    </p:spTree>
    <p:extLst>
      <p:ext uri="{BB962C8B-B14F-4D97-AF65-F5344CB8AC3E}">
        <p14:creationId xmlns:p14="http://schemas.microsoft.com/office/powerpoint/2010/main" val="3906540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37</a:t>
            </a:fld>
            <a:endParaRPr lang="en-US" dirty="0"/>
          </a:p>
        </p:txBody>
      </p:sp>
    </p:spTree>
    <p:extLst>
      <p:ext uri="{BB962C8B-B14F-4D97-AF65-F5344CB8AC3E}">
        <p14:creationId xmlns:p14="http://schemas.microsoft.com/office/powerpoint/2010/main" val="86243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5</a:t>
            </a:fld>
            <a:endParaRPr lang="en-US" dirty="0"/>
          </a:p>
        </p:txBody>
      </p:sp>
    </p:spTree>
    <p:extLst>
      <p:ext uri="{BB962C8B-B14F-4D97-AF65-F5344CB8AC3E}">
        <p14:creationId xmlns:p14="http://schemas.microsoft.com/office/powerpoint/2010/main" val="152731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6</a:t>
            </a:fld>
            <a:endParaRPr lang="en-US" dirty="0"/>
          </a:p>
        </p:txBody>
      </p:sp>
    </p:spTree>
    <p:extLst>
      <p:ext uri="{BB962C8B-B14F-4D97-AF65-F5344CB8AC3E}">
        <p14:creationId xmlns:p14="http://schemas.microsoft.com/office/powerpoint/2010/main" val="139669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7</a:t>
            </a:fld>
            <a:endParaRPr lang="en-US" dirty="0"/>
          </a:p>
        </p:txBody>
      </p:sp>
    </p:spTree>
    <p:extLst>
      <p:ext uri="{BB962C8B-B14F-4D97-AF65-F5344CB8AC3E}">
        <p14:creationId xmlns:p14="http://schemas.microsoft.com/office/powerpoint/2010/main" val="337314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8</a:t>
            </a:fld>
            <a:endParaRPr lang="en-US" dirty="0"/>
          </a:p>
        </p:txBody>
      </p:sp>
    </p:spTree>
    <p:extLst>
      <p:ext uri="{BB962C8B-B14F-4D97-AF65-F5344CB8AC3E}">
        <p14:creationId xmlns:p14="http://schemas.microsoft.com/office/powerpoint/2010/main" val="289539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9</a:t>
            </a:fld>
            <a:endParaRPr lang="en-US" dirty="0"/>
          </a:p>
        </p:txBody>
      </p:sp>
    </p:spTree>
    <p:extLst>
      <p:ext uri="{BB962C8B-B14F-4D97-AF65-F5344CB8AC3E}">
        <p14:creationId xmlns:p14="http://schemas.microsoft.com/office/powerpoint/2010/main" val="13398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8C94-8712-F847-B6F6-88F19FA3319B}" type="slidenum">
              <a:rPr lang="en-US" smtClean="0"/>
              <a:t>10</a:t>
            </a:fld>
            <a:endParaRPr lang="en-US" dirty="0"/>
          </a:p>
        </p:txBody>
      </p:sp>
    </p:spTree>
    <p:extLst>
      <p:ext uri="{BB962C8B-B14F-4D97-AF65-F5344CB8AC3E}">
        <p14:creationId xmlns:p14="http://schemas.microsoft.com/office/powerpoint/2010/main" val="118415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4FF9-6FBF-654E-8AE9-0A31830E9C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5E9CD1-B091-8645-88C3-5FE865124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FA5647-6384-FA4E-B467-690890BC4365}"/>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5" name="Footer Placeholder 4">
            <a:extLst>
              <a:ext uri="{FF2B5EF4-FFF2-40B4-BE49-F238E27FC236}">
                <a16:creationId xmlns:a16="http://schemas.microsoft.com/office/drawing/2014/main" id="{ECC63E0B-C529-3F40-9D04-93C0CDA89C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38F0C-4046-4B43-83CD-34ACCBFEE55C}"/>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58346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3DE3-3E34-3D43-ACA9-F1C161EF7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E436C1-A136-4F40-8CB3-DCA4113326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C39DC-E798-E443-8BB5-222270AFBDF9}"/>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5" name="Footer Placeholder 4">
            <a:extLst>
              <a:ext uri="{FF2B5EF4-FFF2-40B4-BE49-F238E27FC236}">
                <a16:creationId xmlns:a16="http://schemas.microsoft.com/office/drawing/2014/main" id="{2C4A5494-0023-CE4D-9986-8AA51030A0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31E3A2-07AE-9A4D-99B1-EF2AEB1814E8}"/>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137349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F91E3-684E-4042-A71B-1D67DBF66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C5ABA6-127B-604C-B46D-AAB4866DBA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936FB-650C-5441-BDBC-23A3F247FF75}"/>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5" name="Footer Placeholder 4">
            <a:extLst>
              <a:ext uri="{FF2B5EF4-FFF2-40B4-BE49-F238E27FC236}">
                <a16:creationId xmlns:a16="http://schemas.microsoft.com/office/drawing/2014/main" id="{9FE1FEE5-ECFA-834B-9781-1918A208F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527204-EB7C-5643-A83F-1C721F79F4C1}"/>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132159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E046-9136-0D4C-8108-F26F12E65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E8D20-2700-1D48-841C-3A8D4CCB61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3BD7D-696C-D347-ABA7-F95DFED5C80C}"/>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5" name="Footer Placeholder 4">
            <a:extLst>
              <a:ext uri="{FF2B5EF4-FFF2-40B4-BE49-F238E27FC236}">
                <a16:creationId xmlns:a16="http://schemas.microsoft.com/office/drawing/2014/main" id="{234B3D68-D324-6942-B095-AF856E0F52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1CD5DF-C7DC-DC4A-AD42-1814A311945B}"/>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151155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3717-26C6-DD42-8E6D-4D58273DB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56BDF2-9C08-6F4D-948B-2C337059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B796F-6CAA-434F-B21F-95786B2930F1}"/>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5" name="Footer Placeholder 4">
            <a:extLst>
              <a:ext uri="{FF2B5EF4-FFF2-40B4-BE49-F238E27FC236}">
                <a16:creationId xmlns:a16="http://schemas.microsoft.com/office/drawing/2014/main" id="{F6FA24C4-9301-104F-9EA2-994275E444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400089-5678-7F44-8153-5EA25D6F1A34}"/>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20053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F5DD-7EAE-DC4A-B3E1-26144866D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5207E-D422-FE47-83DF-CF5435589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676F1-4FA9-B34A-B613-16A42B8E00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5F07A-7155-2B47-A518-25947DF39D77}"/>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6" name="Footer Placeholder 5">
            <a:extLst>
              <a:ext uri="{FF2B5EF4-FFF2-40B4-BE49-F238E27FC236}">
                <a16:creationId xmlns:a16="http://schemas.microsoft.com/office/drawing/2014/main" id="{FE54023A-2A39-194F-AB42-350EB80A6B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A3DD2E-9C99-FB4C-8A6F-1082B1D8BDEE}"/>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34746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4E59-687C-0F42-873F-57A8E1637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4318C-CE4F-E84B-8ED3-75E6E322E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3B4C3-E83E-F548-B88F-D698A7C038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D5863-5E37-A044-BD66-8944CBB464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55584-83A3-AB4F-A72C-AC5891283F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14865B-D1CE-AA49-8E03-E8D4065CFE7A}"/>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8" name="Footer Placeholder 7">
            <a:extLst>
              <a:ext uri="{FF2B5EF4-FFF2-40B4-BE49-F238E27FC236}">
                <a16:creationId xmlns:a16="http://schemas.microsoft.com/office/drawing/2014/main" id="{6BBD719D-64A3-D341-AF58-68E51AF2BD1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DB63D5E-1316-0E44-928D-D841839C0E55}"/>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381319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7FE3-5B10-8A4D-824F-0AC7DB64E2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765A3-9218-3044-8211-498EE632EBA3}"/>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4" name="Footer Placeholder 3">
            <a:extLst>
              <a:ext uri="{FF2B5EF4-FFF2-40B4-BE49-F238E27FC236}">
                <a16:creationId xmlns:a16="http://schemas.microsoft.com/office/drawing/2014/main" id="{D669B1D8-9DE5-594C-94BD-F8284D3B37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24346A-E107-6C41-B667-44BD27440F0F}"/>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317353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5C6413-74A9-9942-8085-675C9837CD66}"/>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3" name="Footer Placeholder 2">
            <a:extLst>
              <a:ext uri="{FF2B5EF4-FFF2-40B4-BE49-F238E27FC236}">
                <a16:creationId xmlns:a16="http://schemas.microsoft.com/office/drawing/2014/main" id="{1F7CDDC2-8495-E142-B625-6A5B5CDFFF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CCD3B0-03EF-DA4D-A7CB-6CDDB9C5B689}"/>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50336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9C72-0FF1-4C46-8250-9D93C1EB4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B16A4C-0812-1A4E-85AB-94AA74AB9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E17C3-D56D-F549-97A5-B296FED23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6FF78-4CBE-C54F-8062-C84BECFC26B1}"/>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6" name="Footer Placeholder 5">
            <a:extLst>
              <a:ext uri="{FF2B5EF4-FFF2-40B4-BE49-F238E27FC236}">
                <a16:creationId xmlns:a16="http://schemas.microsoft.com/office/drawing/2014/main" id="{236C755B-8380-2D49-8148-F48C5C25CC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17BE70-4ED8-D145-9E27-7CE4C3DC3521}"/>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41748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E546-0480-9E41-816E-250B84BB2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D98C4-F95B-E844-8470-D48CF07AB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1CBAAC-7771-974C-8E9D-1EC3E9CE9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B24C8-28CB-BA42-8824-81B29C01EE36}"/>
              </a:ext>
            </a:extLst>
          </p:cNvPr>
          <p:cNvSpPr>
            <a:spLocks noGrp="1"/>
          </p:cNvSpPr>
          <p:nvPr>
            <p:ph type="dt" sz="half" idx="10"/>
          </p:nvPr>
        </p:nvSpPr>
        <p:spPr/>
        <p:txBody>
          <a:bodyPr/>
          <a:lstStyle/>
          <a:p>
            <a:fld id="{9E5DA3D4-0004-A14D-AF36-CC81DBAFEF67}" type="datetimeFigureOut">
              <a:rPr lang="en-US" smtClean="0"/>
              <a:t>10/6/2021</a:t>
            </a:fld>
            <a:endParaRPr lang="en-US" dirty="0"/>
          </a:p>
        </p:txBody>
      </p:sp>
      <p:sp>
        <p:nvSpPr>
          <p:cNvPr id="6" name="Footer Placeholder 5">
            <a:extLst>
              <a:ext uri="{FF2B5EF4-FFF2-40B4-BE49-F238E27FC236}">
                <a16:creationId xmlns:a16="http://schemas.microsoft.com/office/drawing/2014/main" id="{D0F5C413-0B83-2747-80F1-BA238A3139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8277F3-2BB3-EC4C-97C6-262852D4D5D8}"/>
              </a:ext>
            </a:extLst>
          </p:cNvPr>
          <p:cNvSpPr>
            <a:spLocks noGrp="1"/>
          </p:cNvSpPr>
          <p:nvPr>
            <p:ph type="sldNum" sz="quarter" idx="12"/>
          </p:nvPr>
        </p:nvSpPr>
        <p:spPr/>
        <p:txBody>
          <a:bodyPr/>
          <a:lstStyle/>
          <a:p>
            <a:fld id="{3891B85C-773E-0840-8084-EC66DAC251D6}" type="slidenum">
              <a:rPr lang="en-US" smtClean="0"/>
              <a:t>‹#›</a:t>
            </a:fld>
            <a:endParaRPr lang="en-US" dirty="0"/>
          </a:p>
        </p:txBody>
      </p:sp>
    </p:spTree>
    <p:extLst>
      <p:ext uri="{BB962C8B-B14F-4D97-AF65-F5344CB8AC3E}">
        <p14:creationId xmlns:p14="http://schemas.microsoft.com/office/powerpoint/2010/main" val="112270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80270-39F8-8646-BF71-ADEEA74B8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2B107-C7BF-1140-A62B-3327F32B14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2DCA3-5C72-E249-929F-2A0529FAA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DA3D4-0004-A14D-AF36-CC81DBAFEF67}" type="datetimeFigureOut">
              <a:rPr lang="en-US" smtClean="0"/>
              <a:t>10/6/2021</a:t>
            </a:fld>
            <a:endParaRPr lang="en-US" dirty="0"/>
          </a:p>
        </p:txBody>
      </p:sp>
      <p:sp>
        <p:nvSpPr>
          <p:cNvPr id="5" name="Footer Placeholder 4">
            <a:extLst>
              <a:ext uri="{FF2B5EF4-FFF2-40B4-BE49-F238E27FC236}">
                <a16:creationId xmlns:a16="http://schemas.microsoft.com/office/drawing/2014/main" id="{DB5ADA90-3DCB-8C42-B082-619C6898D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9C5D86-C7B7-8D49-BB51-E5DDEAD48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1B85C-773E-0840-8084-EC66DAC251D6}" type="slidenum">
              <a:rPr lang="en-US" smtClean="0"/>
              <a:t>‹#›</a:t>
            </a:fld>
            <a:endParaRPr lang="en-US" dirty="0"/>
          </a:p>
        </p:txBody>
      </p:sp>
    </p:spTree>
    <p:extLst>
      <p:ext uri="{BB962C8B-B14F-4D97-AF65-F5344CB8AC3E}">
        <p14:creationId xmlns:p14="http://schemas.microsoft.com/office/powerpoint/2010/main" val="59490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nc-nd/3.0/nz/legalco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4.jpeg"/><Relationship Id="rId4" Type="http://schemas.openxmlformats.org/officeDocument/2006/relationships/hyperlink" Target="http://www.elsevier.com/termsandcondi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elsevier.com/termsandconditions" TargetMode="External"/><Relationship Id="rId5" Type="http://schemas.openxmlformats.org/officeDocument/2006/relationships/image" Target="../media/image4.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ermnetnz.org/topics/zika-virus" TargetMode="External"/><Relationship Id="rId4" Type="http://schemas.openxmlformats.org/officeDocument/2006/relationships/hyperlink" Target="https://www.cdc.gov/zika/index.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cdc.gov/zika/index.html" TargetMode="External"/><Relationship Id="rId4" Type="http://schemas.openxmlformats.org/officeDocument/2006/relationships/image" Target="../media/image9.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dermnetnz.org/topics/zika-virus" TargetMode="External"/><Relationship Id="rId4" Type="http://schemas.openxmlformats.org/officeDocument/2006/relationships/hyperlink" Target="https://www.cdc.gov/zika/index.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ermnetnz.org/topics/zika-virus" TargetMode="External"/><Relationship Id="rId4" Type="http://schemas.openxmlformats.org/officeDocument/2006/relationships/hyperlink" Target="https://www.cdc.gov/zika/index.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1.tif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hyperlink" Target="https://creativecommons.org/licenses/by-nc-nd/3.0/nz/legalcode" TargetMode="External"/><Relationship Id="rId4" Type="http://schemas.openxmlformats.org/officeDocument/2006/relationships/hyperlink" Target="https://dermnetnz.org/topics/zika-vir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creativecommons.org/licenses/by-nc-nd/3.0/nz/legalcod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ermnetnz.org/topics/zika-virus" TargetMode="External"/><Relationship Id="rId5" Type="http://schemas.openxmlformats.org/officeDocument/2006/relationships/image" Target="../media/image13.tiff"/><Relationship Id="rId4" Type="http://schemas.openxmlformats.org/officeDocument/2006/relationships/image" Target="../media/image12.tif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rmnetnz.org/topics/zika-virus" TargetMode="External"/><Relationship Id="rId4" Type="http://schemas.openxmlformats.org/officeDocument/2006/relationships/hyperlink" Target="https://www.cdc.gov/zika/index.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dermnetnz.org/topics/zika-viru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cdc.gov/zika/reporting/2021-case-counts.html" TargetMode="External"/><Relationship Id="rId5" Type="http://schemas.openxmlformats.org/officeDocument/2006/relationships/hyperlink" Target="https://www.cdc.gov/vaccines/hcp/vis/vis-statements/hpv.html" TargetMode="External"/><Relationship Id="rId4" Type="http://schemas.openxmlformats.org/officeDocument/2006/relationships/hyperlink" Target="https://www.cdc.gov/hpv/parents/index.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elsevier.com/termsandconditions"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28567F-EDB1-224D-B1DA-01AE15F3285D}"/>
              </a:ext>
            </a:extLst>
          </p:cNvPr>
          <p:cNvSpPr>
            <a:spLocks noGrp="1"/>
          </p:cNvSpPr>
          <p:nvPr>
            <p:ph type="ctrTitle"/>
          </p:nvPr>
        </p:nvSpPr>
        <p:spPr>
          <a:xfrm>
            <a:off x="921379" y="980656"/>
            <a:ext cx="10264175" cy="4293851"/>
          </a:xfrm>
          <a:ln>
            <a:noFill/>
          </a:ln>
        </p:spPr>
        <p:txBody>
          <a:bodyPr>
            <a:normAutofit fontScale="90000"/>
          </a:bodyPr>
          <a:lstStyle/>
          <a:p>
            <a:r>
              <a:rPr lang="en-US" sz="6700" dirty="0">
                <a:ln w="0"/>
                <a:effectLst>
                  <a:outerShdw blurRad="38100" dist="19050" dir="2700000" algn="tl" rotWithShape="0">
                    <a:schemeClr val="dk1">
                      <a:alpha val="40000"/>
                    </a:schemeClr>
                  </a:outerShdw>
                </a:effectLst>
              </a:rPr>
              <a:t>What’s New in Infectious Disease in Dermatology: </a:t>
            </a:r>
            <a:br>
              <a:rPr lang="en-US" sz="6700" dirty="0">
                <a:ln w="0"/>
                <a:effectLst>
                  <a:outerShdw blurRad="38100" dist="19050" dir="2700000" algn="tl" rotWithShape="0">
                    <a:schemeClr val="dk1">
                      <a:alpha val="40000"/>
                    </a:schemeClr>
                  </a:outerShdw>
                </a:effectLst>
              </a:rPr>
            </a:br>
            <a:r>
              <a:rPr lang="en-US" sz="5300" dirty="0">
                <a:ln w="0"/>
                <a:effectLst>
                  <a:outerShdw blurRad="38100" dist="19050" dir="2700000" algn="tl" rotWithShape="0">
                    <a:schemeClr val="dk1">
                      <a:alpha val="40000"/>
                    </a:schemeClr>
                  </a:outerShdw>
                </a:effectLst>
              </a:rPr>
              <a:t>From Acne to Zika</a:t>
            </a:r>
            <a:br>
              <a:rPr lang="en-US" sz="3600" b="1" dirty="0">
                <a:solidFill>
                  <a:srgbClr val="C00000"/>
                </a:solidFill>
              </a:rPr>
            </a:br>
            <a:br>
              <a:rPr lang="en-US" sz="3600" b="1" dirty="0">
                <a:solidFill>
                  <a:srgbClr val="C00000"/>
                </a:solidFill>
              </a:rPr>
            </a:br>
            <a:r>
              <a:rPr lang="en-US" sz="2000" b="1" dirty="0">
                <a:solidFill>
                  <a:srgbClr val="369EC4"/>
                </a:solidFill>
              </a:rPr>
              <a:t>Brooks Bahr, MD, MBA</a:t>
            </a:r>
            <a:br>
              <a:rPr lang="en-US" sz="2000" b="1" dirty="0">
                <a:solidFill>
                  <a:srgbClr val="369EC4"/>
                </a:solidFill>
              </a:rPr>
            </a:br>
            <a:r>
              <a:rPr lang="en-US" sz="2000" b="1" dirty="0">
                <a:solidFill>
                  <a:srgbClr val="369EC4"/>
                </a:solidFill>
              </a:rPr>
              <a:t>Private Practice at Bahr Dermatology, Bountiful</a:t>
            </a:r>
            <a:br>
              <a:rPr lang="en-US" sz="2000" b="1" dirty="0">
                <a:solidFill>
                  <a:srgbClr val="369EC4"/>
                </a:solidFill>
              </a:rPr>
            </a:br>
            <a:r>
              <a:rPr lang="en-US" sz="2000" b="1" dirty="0">
                <a:solidFill>
                  <a:srgbClr val="369EC4"/>
                </a:solidFill>
              </a:rPr>
              <a:t>Assistant Professor, Department of Dermatology</a:t>
            </a:r>
            <a:br>
              <a:rPr lang="en-US" sz="2000" b="1" dirty="0">
                <a:solidFill>
                  <a:srgbClr val="369EC4"/>
                </a:solidFill>
              </a:rPr>
            </a:br>
            <a:r>
              <a:rPr lang="en-US" sz="2000" b="1" dirty="0">
                <a:solidFill>
                  <a:srgbClr val="369EC4"/>
                </a:solidFill>
              </a:rPr>
              <a:t>University of Utah Eccles School of Medicine</a:t>
            </a:r>
            <a:br>
              <a:rPr lang="en-US" sz="2000" b="1" dirty="0">
                <a:solidFill>
                  <a:srgbClr val="369EC4"/>
                </a:solidFill>
              </a:rPr>
            </a:br>
            <a:r>
              <a:rPr lang="en-US" sz="2000" b="1" dirty="0">
                <a:solidFill>
                  <a:srgbClr val="369EC4"/>
                </a:solidFill>
              </a:rPr>
              <a:t>Adjunct faculty, Dermatology, Rocky Vista University, St. George</a:t>
            </a:r>
            <a:br>
              <a:rPr lang="en-US" sz="2000" b="1" dirty="0">
                <a:solidFill>
                  <a:srgbClr val="369EC4"/>
                </a:solidFill>
              </a:rPr>
            </a:br>
            <a:br>
              <a:rPr lang="en-US" sz="2000" b="1" dirty="0">
                <a:solidFill>
                  <a:srgbClr val="369EC4"/>
                </a:solidFill>
              </a:rPr>
            </a:br>
            <a:r>
              <a:rPr lang="en-US" sz="2000" b="1" dirty="0">
                <a:solidFill>
                  <a:srgbClr val="369EC4"/>
                </a:solidFill>
              </a:rPr>
              <a:t>I have no conflicts of interest to disclose</a:t>
            </a:r>
            <a:br>
              <a:rPr lang="en-US" sz="2000" b="1" dirty="0">
                <a:solidFill>
                  <a:srgbClr val="369EC4"/>
                </a:solidFill>
              </a:rPr>
            </a:br>
            <a:r>
              <a:rPr lang="en-US" sz="2000" b="1" dirty="0">
                <a:solidFill>
                  <a:srgbClr val="369EC4"/>
                </a:solidFill>
              </a:rPr>
              <a:t>I will be discussing some off-label uses of medications</a:t>
            </a:r>
          </a:p>
        </p:txBody>
      </p:sp>
      <p:cxnSp>
        <p:nvCxnSpPr>
          <p:cNvPr id="11" name="Straight Connector 10">
            <a:extLst>
              <a:ext uri="{FF2B5EF4-FFF2-40B4-BE49-F238E27FC236}">
                <a16:creationId xmlns:a16="http://schemas.microsoft.com/office/drawing/2014/main" id="{B7579F4C-61C4-8145-8F30-7F402323A564}"/>
              </a:ext>
            </a:extLst>
          </p:cNvPr>
          <p:cNvCxnSpPr/>
          <p:nvPr/>
        </p:nvCxnSpPr>
        <p:spPr>
          <a:xfrm>
            <a:off x="599723" y="527450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836C7E0-1F52-0A4F-838F-8F6D9F60C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529" y="5274507"/>
            <a:ext cx="2883877" cy="1583493"/>
          </a:xfrm>
          <a:prstGeom prst="rect">
            <a:avLst/>
          </a:prstGeom>
        </p:spPr>
      </p:pic>
    </p:spTree>
    <p:extLst>
      <p:ext uri="{BB962C8B-B14F-4D97-AF65-F5344CB8AC3E}">
        <p14:creationId xmlns:p14="http://schemas.microsoft.com/office/powerpoint/2010/main" val="139493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Microbiologic testing?</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DB1C37E-1EA1-FC41-880A-5951786342FD}"/>
              </a:ext>
            </a:extLst>
          </p:cNvPr>
          <p:cNvSpPr>
            <a:spLocks noGrp="1"/>
          </p:cNvSpPr>
          <p:nvPr>
            <p:ph idx="1"/>
          </p:nvPr>
        </p:nvSpPr>
        <p:spPr>
          <a:xfrm>
            <a:off x="642257" y="1604709"/>
            <a:ext cx="10907486" cy="4883375"/>
          </a:xfrm>
        </p:spPr>
        <p:txBody>
          <a:bodyPr>
            <a:normAutofit/>
          </a:bodyPr>
          <a:lstStyle/>
          <a:p>
            <a:r>
              <a:rPr lang="en-US" sz="3600" dirty="0">
                <a:solidFill>
                  <a:srgbClr val="369EC4"/>
                </a:solidFill>
              </a:rPr>
              <a:t>Not recommended except in cases not responding to conventional therapy, or when a mimicker is suspected</a:t>
            </a:r>
          </a:p>
          <a:p>
            <a:r>
              <a:rPr lang="en-US" sz="3600" dirty="0">
                <a:solidFill>
                  <a:srgbClr val="369EC4"/>
                </a:solidFill>
              </a:rPr>
              <a:t>Infectious acne mimickers:</a:t>
            </a:r>
          </a:p>
          <a:p>
            <a:pPr lvl="1"/>
            <a:r>
              <a:rPr lang="en-US" sz="3200" dirty="0">
                <a:solidFill>
                  <a:srgbClr val="369EC4"/>
                </a:solidFill>
              </a:rPr>
              <a:t>Gram-negative folliculitis</a:t>
            </a:r>
          </a:p>
          <a:p>
            <a:pPr lvl="1"/>
            <a:r>
              <a:rPr lang="en-US" sz="3200" dirty="0" err="1">
                <a:solidFill>
                  <a:srgbClr val="369EC4"/>
                </a:solidFill>
              </a:rPr>
              <a:t>Pityrosporum</a:t>
            </a:r>
            <a:r>
              <a:rPr lang="en-US" sz="3200" dirty="0">
                <a:solidFill>
                  <a:srgbClr val="369EC4"/>
                </a:solidFill>
              </a:rPr>
              <a:t> </a:t>
            </a:r>
            <a:r>
              <a:rPr lang="en-US" sz="3200" dirty="0" err="1">
                <a:solidFill>
                  <a:srgbClr val="369EC4"/>
                </a:solidFill>
              </a:rPr>
              <a:t>follicuilitis</a:t>
            </a:r>
            <a:r>
              <a:rPr lang="en-US" sz="3200" dirty="0">
                <a:solidFill>
                  <a:srgbClr val="369EC4"/>
                </a:solidFill>
              </a:rPr>
              <a:t> (not covered today)</a:t>
            </a:r>
          </a:p>
          <a:p>
            <a:pPr lvl="1"/>
            <a:r>
              <a:rPr lang="en-US" sz="3200" dirty="0">
                <a:solidFill>
                  <a:srgbClr val="369EC4"/>
                </a:solidFill>
              </a:rPr>
              <a:t>Staph Aureus folliculitis (not covered today)</a:t>
            </a:r>
          </a:p>
        </p:txBody>
      </p: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Tree>
    <p:extLst>
      <p:ext uri="{BB962C8B-B14F-4D97-AF65-F5344CB8AC3E}">
        <p14:creationId xmlns:p14="http://schemas.microsoft.com/office/powerpoint/2010/main" val="78498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Gram negative Folliculitis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369EC4"/>
                </a:solidFill>
              </a:rPr>
              <a:t>80% with superficial pustules, papules and </a:t>
            </a:r>
            <a:r>
              <a:rPr lang="en-US" sz="3600" dirty="0" err="1">
                <a:solidFill>
                  <a:srgbClr val="369EC4"/>
                </a:solidFill>
              </a:rPr>
              <a:t>comedones</a:t>
            </a:r>
            <a:endParaRPr lang="en-US" sz="3600" dirty="0">
              <a:solidFill>
                <a:srgbClr val="369EC4"/>
              </a:solidFill>
            </a:endParaRPr>
          </a:p>
          <a:p>
            <a:pPr lvl="1"/>
            <a:r>
              <a:rPr lang="en-US" sz="2800" dirty="0">
                <a:solidFill>
                  <a:srgbClr val="369EC4"/>
                </a:solidFill>
              </a:rPr>
              <a:t>caused by </a:t>
            </a:r>
            <a:r>
              <a:rPr lang="en-US" sz="2800" dirty="0" err="1">
                <a:solidFill>
                  <a:srgbClr val="369EC4"/>
                </a:solidFill>
              </a:rPr>
              <a:t>Klebsiella</a:t>
            </a:r>
            <a:r>
              <a:rPr lang="en-US" sz="2800" dirty="0">
                <a:solidFill>
                  <a:srgbClr val="369EC4"/>
                </a:solidFill>
              </a:rPr>
              <a:t>, Escherichia and Serratia species</a:t>
            </a:r>
          </a:p>
          <a:p>
            <a:r>
              <a:rPr lang="en-US" sz="3600" dirty="0">
                <a:solidFill>
                  <a:srgbClr val="369EC4"/>
                </a:solidFill>
              </a:rPr>
              <a:t>20% get deep, nodular and cyst-like lesions</a:t>
            </a:r>
          </a:p>
          <a:p>
            <a:pPr lvl="1"/>
            <a:r>
              <a:rPr lang="en-US" sz="2800" dirty="0">
                <a:solidFill>
                  <a:srgbClr val="369EC4"/>
                </a:solidFill>
              </a:rPr>
              <a:t>caused by Proteus which can cause deep abscesses and cysts</a:t>
            </a:r>
          </a:p>
          <a:p>
            <a:r>
              <a:rPr lang="en-US" sz="3600" dirty="0">
                <a:solidFill>
                  <a:srgbClr val="369EC4"/>
                </a:solidFill>
              </a:rPr>
              <a:t>Hot-tub folliculitis, usually caused by Pseudomonas</a:t>
            </a:r>
          </a:p>
          <a:p>
            <a:pPr lvl="1"/>
            <a:r>
              <a:rPr lang="en-US" sz="2800" dirty="0">
                <a:solidFill>
                  <a:srgbClr val="369EC4"/>
                </a:solidFill>
              </a:rPr>
              <a:t>Usually self limited and resolves within days, but persistent cases can be treated with dilute vinegar baths or as directed by culture</a:t>
            </a:r>
          </a:p>
          <a:p>
            <a:pPr marL="0" indent="0">
              <a:buNone/>
            </a:pPr>
            <a:endParaRPr lang="en-US" sz="3200" dirty="0">
              <a:solidFill>
                <a:srgbClr val="369EC4"/>
              </a:solidFill>
            </a:endParaRPr>
          </a:p>
        </p:txBody>
      </p:sp>
    </p:spTree>
    <p:extLst>
      <p:ext uri="{BB962C8B-B14F-4D97-AF65-F5344CB8AC3E}">
        <p14:creationId xmlns:p14="http://schemas.microsoft.com/office/powerpoint/2010/main" val="322087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Gram negative Folliculitis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DB1C37E-1EA1-FC41-880A-5951786342FD}"/>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Images from </a:t>
            </a:r>
            <a:r>
              <a:rPr lang="en-US" sz="1000" dirty="0" err="1">
                <a:solidFill>
                  <a:srgbClr val="369EC4"/>
                </a:solidFill>
              </a:rPr>
              <a:t>DermnetNZ</a:t>
            </a:r>
            <a:r>
              <a:rPr lang="en-US" sz="1000" dirty="0">
                <a:solidFill>
                  <a:srgbClr val="369EC4"/>
                </a:solidFill>
              </a:rPr>
              <a:t> https://</a:t>
            </a:r>
            <a:r>
              <a:rPr lang="en-US" sz="1000" dirty="0" err="1">
                <a:solidFill>
                  <a:srgbClr val="369EC4"/>
                </a:solidFill>
              </a:rPr>
              <a:t>dermnetnz.org</a:t>
            </a:r>
            <a:r>
              <a:rPr lang="en-US" sz="1000" dirty="0">
                <a:solidFill>
                  <a:srgbClr val="369EC4"/>
                </a:solidFill>
              </a:rPr>
              <a:t>/topics/gram-negative-folliculitis</a:t>
            </a:r>
          </a:p>
          <a:p>
            <a:pPr lvl="1"/>
            <a:r>
              <a:rPr lang="en-US" sz="1000" dirty="0">
                <a:solidFill>
                  <a:srgbClr val="369EC4"/>
                </a:solidFill>
                <a:hlinkClick r:id="rId3">
                  <a:extLst>
                    <a:ext uri="{A12FA001-AC4F-418D-AE19-62706E023703}">
                      <ahyp:hlinkClr xmlns:ahyp="http://schemas.microsoft.com/office/drawing/2018/hyperlinkcolor" val="tx"/>
                    </a:ext>
                  </a:extLst>
                </a:hlinkClick>
              </a:rPr>
              <a:t>https://creativecommons.org/licenses/by-nc-nd/3.0/nz/legalcode</a:t>
            </a:r>
            <a:r>
              <a:rPr lang="en-US" sz="1000" dirty="0">
                <a:solidFill>
                  <a:srgbClr val="369EC4"/>
                </a:solidFill>
              </a:rPr>
              <a:t>,</a:t>
            </a:r>
          </a:p>
        </p:txBody>
      </p: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pic>
        <p:nvPicPr>
          <p:cNvPr id="3" name="Picture 2">
            <a:extLst>
              <a:ext uri="{FF2B5EF4-FFF2-40B4-BE49-F238E27FC236}">
                <a16:creationId xmlns:a16="http://schemas.microsoft.com/office/drawing/2014/main" id="{05A023BA-F113-E846-8537-C3061AFD0A6C}"/>
              </a:ext>
            </a:extLst>
          </p:cNvPr>
          <p:cNvPicPr>
            <a:picLocks noChangeAspect="1"/>
          </p:cNvPicPr>
          <p:nvPr/>
        </p:nvPicPr>
        <p:blipFill>
          <a:blip r:embed="rId5"/>
          <a:stretch>
            <a:fillRect/>
          </a:stretch>
        </p:blipFill>
        <p:spPr>
          <a:xfrm>
            <a:off x="144527" y="1711838"/>
            <a:ext cx="5951471" cy="4463603"/>
          </a:xfrm>
          <a:prstGeom prst="rect">
            <a:avLst/>
          </a:prstGeom>
        </p:spPr>
      </p:pic>
      <p:pic>
        <p:nvPicPr>
          <p:cNvPr id="4" name="Picture 3">
            <a:extLst>
              <a:ext uri="{FF2B5EF4-FFF2-40B4-BE49-F238E27FC236}">
                <a16:creationId xmlns:a16="http://schemas.microsoft.com/office/drawing/2014/main" id="{A398E404-D110-4B45-B424-EE41752D9802}"/>
              </a:ext>
            </a:extLst>
          </p:cNvPr>
          <p:cNvPicPr>
            <a:picLocks noChangeAspect="1"/>
          </p:cNvPicPr>
          <p:nvPr/>
        </p:nvPicPr>
        <p:blipFill>
          <a:blip r:embed="rId6"/>
          <a:stretch>
            <a:fillRect/>
          </a:stretch>
        </p:blipFill>
        <p:spPr>
          <a:xfrm>
            <a:off x="6095998" y="1711838"/>
            <a:ext cx="5914016" cy="4442453"/>
          </a:xfrm>
          <a:prstGeom prst="rect">
            <a:avLst/>
          </a:prstGeom>
        </p:spPr>
      </p:pic>
    </p:spTree>
    <p:extLst>
      <p:ext uri="{BB962C8B-B14F-4D97-AF65-F5344CB8AC3E}">
        <p14:creationId xmlns:p14="http://schemas.microsoft.com/office/powerpoint/2010/main" val="161451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Gram negative Folliculitis—treatment </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369EC4"/>
                </a:solidFill>
              </a:rPr>
              <a:t>Directed by culture results</a:t>
            </a:r>
          </a:p>
          <a:p>
            <a:r>
              <a:rPr lang="en-US" sz="3600" dirty="0">
                <a:solidFill>
                  <a:srgbClr val="369EC4"/>
                </a:solidFill>
              </a:rPr>
              <a:t>Fluoroquinolones have fallen out of favor</a:t>
            </a:r>
          </a:p>
          <a:p>
            <a:pPr lvl="1"/>
            <a:r>
              <a:rPr lang="en-US" sz="3200" dirty="0">
                <a:solidFill>
                  <a:srgbClr val="369EC4"/>
                </a:solidFill>
              </a:rPr>
              <a:t>Black box warning for tendonitis and tendon rupture (Achilles), myasthenia gravis, and permanent peripheral neuropathy. </a:t>
            </a:r>
          </a:p>
          <a:p>
            <a:pPr lvl="1"/>
            <a:r>
              <a:rPr lang="en-US" sz="3200" dirty="0">
                <a:solidFill>
                  <a:srgbClr val="369EC4"/>
                </a:solidFill>
              </a:rPr>
              <a:t>Carries “risks of mental health side effects and serious blood sugar disturbances. . . disabling and potentially permanent side effects involving tendons, muscles, joints, nerves and the central nervous system” -FDA</a:t>
            </a:r>
          </a:p>
          <a:p>
            <a:r>
              <a:rPr lang="en-US" sz="3600" dirty="0">
                <a:solidFill>
                  <a:srgbClr val="369EC4"/>
                </a:solidFill>
              </a:rPr>
              <a:t>TMP-SMX or ampicillin are common choices</a:t>
            </a:r>
          </a:p>
          <a:p>
            <a:r>
              <a:rPr lang="en-US" sz="3600" dirty="0">
                <a:solidFill>
                  <a:srgbClr val="369EC4"/>
                </a:solidFill>
              </a:rPr>
              <a:t>Isotretinoin, suppresses sebum production and dries nasal mucous membranes, where causative bacteria are harbored</a:t>
            </a:r>
          </a:p>
          <a:p>
            <a:pPr marL="0" indent="0">
              <a:buNone/>
            </a:pPr>
            <a:endParaRPr lang="en-US" sz="3200" dirty="0">
              <a:solidFill>
                <a:srgbClr val="369EC4"/>
              </a:solidFill>
            </a:endParaRPr>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lnSpcReduction="10000"/>
          </a:bodyPr>
          <a:lstStyle/>
          <a:p>
            <a:pPr lvl="1"/>
            <a:r>
              <a:rPr lang="en-US" sz="1000" dirty="0">
                <a:solidFill>
                  <a:srgbClr val="369EC4"/>
                </a:solidFill>
              </a:rPr>
              <a:t>FDA news release on fluoroquinolones July 10, 2018</a:t>
            </a:r>
          </a:p>
          <a:p>
            <a:pPr lvl="1"/>
            <a:r>
              <a:rPr lang="en-US" sz="1000" dirty="0">
                <a:solidFill>
                  <a:srgbClr val="369EC4"/>
                </a:solidFill>
              </a:rPr>
              <a:t>https://</a:t>
            </a:r>
            <a:r>
              <a:rPr lang="en-US" sz="1000" dirty="0" err="1">
                <a:solidFill>
                  <a:srgbClr val="369EC4"/>
                </a:solidFill>
              </a:rPr>
              <a:t>dermnetnz.org</a:t>
            </a:r>
            <a:r>
              <a:rPr lang="en-US" sz="1000" dirty="0">
                <a:solidFill>
                  <a:srgbClr val="369EC4"/>
                </a:solidFill>
              </a:rPr>
              <a:t>/topics/gram-negative-folliculitis</a:t>
            </a:r>
          </a:p>
          <a:p>
            <a:pPr marL="457200" lvl="1" indent="0">
              <a:buNone/>
            </a:pPr>
            <a:r>
              <a:rPr lang="en-US" sz="1000" dirty="0">
                <a:solidFill>
                  <a:srgbClr val="369EC4"/>
                </a:solidFill>
              </a:rPr>
              <a:t> </a:t>
            </a:r>
          </a:p>
        </p:txBody>
      </p:sp>
    </p:spTree>
    <p:extLst>
      <p:ext uri="{BB962C8B-B14F-4D97-AF65-F5344CB8AC3E}">
        <p14:creationId xmlns:p14="http://schemas.microsoft.com/office/powerpoint/2010/main" val="356283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Viruses, common and recently worrisome</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369EC4"/>
                </a:solidFill>
              </a:rPr>
              <a:t>Human Papillomavirus</a:t>
            </a:r>
          </a:p>
          <a:p>
            <a:r>
              <a:rPr lang="en-US" sz="3600" dirty="0">
                <a:solidFill>
                  <a:srgbClr val="369EC4"/>
                </a:solidFill>
              </a:rPr>
              <a:t>Molluscum Contagiosum virus</a:t>
            </a:r>
          </a:p>
          <a:p>
            <a:r>
              <a:rPr lang="en-US" sz="3600" dirty="0">
                <a:solidFill>
                  <a:srgbClr val="369EC4"/>
                </a:solidFill>
              </a:rPr>
              <a:t>Zika Virus</a:t>
            </a:r>
          </a:p>
          <a:p>
            <a:pPr marL="0" indent="0">
              <a:buNone/>
            </a:pPr>
            <a:endParaRPr lang="en-US" sz="3200" dirty="0">
              <a:solidFill>
                <a:srgbClr val="369EC4"/>
              </a:solidFill>
            </a:endParaRPr>
          </a:p>
        </p:txBody>
      </p:sp>
    </p:spTree>
    <p:extLst>
      <p:ext uri="{BB962C8B-B14F-4D97-AF65-F5344CB8AC3E}">
        <p14:creationId xmlns:p14="http://schemas.microsoft.com/office/powerpoint/2010/main" val="187738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Human Papillomavirus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369EC4"/>
                </a:solidFill>
              </a:rPr>
              <a:t>Highly prevalent DNA virus </a:t>
            </a:r>
          </a:p>
          <a:p>
            <a:r>
              <a:rPr lang="en-US" sz="3600" dirty="0">
                <a:solidFill>
                  <a:srgbClr val="369EC4"/>
                </a:solidFill>
              </a:rPr>
              <a:t>&gt;200 total types</a:t>
            </a:r>
          </a:p>
          <a:p>
            <a:r>
              <a:rPr lang="en-US" sz="3600" dirty="0">
                <a:solidFill>
                  <a:srgbClr val="369EC4"/>
                </a:solidFill>
              </a:rPr>
              <a:t>Prevalence of more than 42 million people in the US with &gt;13 million new infections yearly</a:t>
            </a:r>
          </a:p>
          <a:p>
            <a:r>
              <a:rPr lang="en-US" sz="3600" dirty="0">
                <a:solidFill>
                  <a:srgbClr val="369EC4"/>
                </a:solidFill>
              </a:rPr>
              <a:t>Resists heat and desiccation, spreads via skin-to-skin or skin-to-surface</a:t>
            </a:r>
          </a:p>
          <a:p>
            <a:r>
              <a:rPr lang="en-US" dirty="0">
                <a:solidFill>
                  <a:srgbClr val="369EC4"/>
                </a:solidFill>
              </a:rPr>
              <a:t>90% of infections clear on their own within 2 years</a:t>
            </a:r>
          </a:p>
          <a:p>
            <a:r>
              <a:rPr lang="en-US" dirty="0">
                <a:solidFill>
                  <a:srgbClr val="369EC4"/>
                </a:solidFill>
              </a:rPr>
              <a:t>Some persist indefinitely without treatment, and can be associated with malignant changes</a:t>
            </a:r>
          </a:p>
          <a:p>
            <a:pPr marL="0" indent="0">
              <a:buNone/>
            </a:pPr>
            <a:endParaRPr lang="en-US" sz="3200" dirty="0">
              <a:solidFill>
                <a:srgbClr val="369EC4"/>
              </a:solidFill>
            </a:endParaRPr>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err="1">
                <a:solidFill>
                  <a:srgbClr val="369EC4"/>
                </a:solidFill>
              </a:rPr>
              <a:t>Bolognia</a:t>
            </a:r>
            <a:r>
              <a:rPr lang="en-US" sz="1000" dirty="0">
                <a:solidFill>
                  <a:srgbClr val="369EC4"/>
                </a:solidFill>
              </a:rPr>
              <a:t>, J. Dermatology, Ch 78: Human Papillomaviruses</a:t>
            </a:r>
          </a:p>
          <a:p>
            <a:pPr lvl="1"/>
            <a:r>
              <a:rPr lang="en-US" sz="1000" dirty="0">
                <a:solidFill>
                  <a:srgbClr val="369EC4"/>
                </a:solidFill>
              </a:rPr>
              <a:t>https://</a:t>
            </a:r>
            <a:r>
              <a:rPr lang="en-US" sz="1000" dirty="0" err="1">
                <a:solidFill>
                  <a:srgbClr val="369EC4"/>
                </a:solidFill>
              </a:rPr>
              <a:t>www.cdc.gov</a:t>
            </a:r>
            <a:r>
              <a:rPr lang="en-US" sz="1000" dirty="0">
                <a:solidFill>
                  <a:srgbClr val="369EC4"/>
                </a:solidFill>
              </a:rPr>
              <a:t>/</a:t>
            </a:r>
            <a:r>
              <a:rPr lang="en-US" sz="1000" dirty="0" err="1">
                <a:solidFill>
                  <a:srgbClr val="369EC4"/>
                </a:solidFill>
              </a:rPr>
              <a:t>hpv</a:t>
            </a:r>
            <a:r>
              <a:rPr lang="en-US" sz="1000" dirty="0">
                <a:solidFill>
                  <a:srgbClr val="369EC4"/>
                </a:solidFill>
              </a:rPr>
              <a:t>/parents/</a:t>
            </a:r>
            <a:r>
              <a:rPr lang="en-US" sz="1000" dirty="0" err="1">
                <a:solidFill>
                  <a:srgbClr val="369EC4"/>
                </a:solidFill>
              </a:rPr>
              <a:t>index.html</a:t>
            </a:r>
            <a:endParaRPr lang="en-US" sz="1000" dirty="0">
              <a:solidFill>
                <a:srgbClr val="369EC4"/>
              </a:solidFill>
            </a:endParaRPr>
          </a:p>
        </p:txBody>
      </p:sp>
    </p:spTree>
    <p:extLst>
      <p:ext uri="{BB962C8B-B14F-4D97-AF65-F5344CB8AC3E}">
        <p14:creationId xmlns:p14="http://schemas.microsoft.com/office/powerpoint/2010/main" val="189100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HPV: Cancers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Every year in the United States, HPV causes about 36,000 cases of cancer.</a:t>
            </a:r>
          </a:p>
          <a:p>
            <a:pPr lvl="1"/>
            <a:r>
              <a:rPr lang="en-US" dirty="0">
                <a:solidFill>
                  <a:srgbClr val="369EC4"/>
                </a:solidFill>
              </a:rPr>
              <a:t>Possibly a huge underestimate, as Beta-types (5, 8, 9, etc.) have been recently implicated in cutaneous squamous cell cancers, along with UV radiation</a:t>
            </a:r>
          </a:p>
          <a:p>
            <a:r>
              <a:rPr lang="en-US" dirty="0">
                <a:solidFill>
                  <a:srgbClr val="369EC4"/>
                </a:solidFill>
              </a:rPr>
              <a:t>Cervical, vaginal, and vulvar cancer in women</a:t>
            </a:r>
          </a:p>
          <a:p>
            <a:r>
              <a:rPr lang="en-US" dirty="0">
                <a:solidFill>
                  <a:srgbClr val="369EC4"/>
                </a:solidFill>
              </a:rPr>
              <a:t>Penile cancer in men</a:t>
            </a:r>
          </a:p>
          <a:p>
            <a:r>
              <a:rPr lang="en-US" dirty="0">
                <a:solidFill>
                  <a:srgbClr val="369EC4"/>
                </a:solidFill>
              </a:rPr>
              <a:t>Anal and oropharyngeal cancer in both sexes</a:t>
            </a:r>
            <a:endParaRPr lang="en-US" sz="3600" dirty="0">
              <a:solidFill>
                <a:srgbClr val="369EC4"/>
              </a:solidFill>
            </a:endParaRPr>
          </a:p>
          <a:p>
            <a:r>
              <a:rPr lang="en-US" dirty="0">
                <a:solidFill>
                  <a:srgbClr val="369EC4"/>
                </a:solidFill>
              </a:rPr>
              <a:t>Nearly 200,000 women are diagnosed with cervical precancer</a:t>
            </a:r>
          </a:p>
          <a:p>
            <a:r>
              <a:rPr lang="en-US" dirty="0">
                <a:solidFill>
                  <a:srgbClr val="369EC4"/>
                </a:solidFill>
              </a:rPr>
              <a:t>11,000 women are diagnosed with cervical cancer caused by HPV</a:t>
            </a:r>
          </a:p>
          <a:p>
            <a:r>
              <a:rPr lang="en-US" dirty="0">
                <a:solidFill>
                  <a:srgbClr val="369EC4"/>
                </a:solidFill>
              </a:rPr>
              <a:t>Over 4,000 women die from cervical cancer</a:t>
            </a:r>
          </a:p>
          <a:p>
            <a:endParaRPr lang="en-US" sz="3600" dirty="0">
              <a:solidFill>
                <a:srgbClr val="369EC4"/>
              </a:solidFill>
            </a:endParaRPr>
          </a:p>
          <a:p>
            <a:endParaRPr lang="en-US" sz="3600" dirty="0">
              <a:solidFill>
                <a:srgbClr val="369EC4"/>
              </a:solidFill>
            </a:endParaRPr>
          </a:p>
          <a:p>
            <a:pPr marL="0" indent="0">
              <a:buNone/>
            </a:pPr>
            <a:endParaRPr lang="en-US" sz="3200" dirty="0">
              <a:solidFill>
                <a:srgbClr val="369EC4"/>
              </a:solidFill>
            </a:endParaRPr>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https://</a:t>
            </a:r>
            <a:r>
              <a:rPr lang="en-US" sz="1000" dirty="0" err="1">
                <a:solidFill>
                  <a:srgbClr val="369EC4"/>
                </a:solidFill>
              </a:rPr>
              <a:t>www.cdc.gov</a:t>
            </a:r>
            <a:r>
              <a:rPr lang="en-US" sz="1000" dirty="0">
                <a:solidFill>
                  <a:srgbClr val="369EC4"/>
                </a:solidFill>
              </a:rPr>
              <a:t>/</a:t>
            </a:r>
            <a:r>
              <a:rPr lang="en-US" sz="1000" dirty="0" err="1">
                <a:solidFill>
                  <a:srgbClr val="369EC4"/>
                </a:solidFill>
              </a:rPr>
              <a:t>hpv</a:t>
            </a:r>
            <a:r>
              <a:rPr lang="en-US" sz="1000" dirty="0">
                <a:solidFill>
                  <a:srgbClr val="369EC4"/>
                </a:solidFill>
              </a:rPr>
              <a:t>/parents/</a:t>
            </a:r>
            <a:r>
              <a:rPr lang="en-US" sz="1000" dirty="0" err="1">
                <a:solidFill>
                  <a:srgbClr val="369EC4"/>
                </a:solidFill>
              </a:rPr>
              <a:t>index.html</a:t>
            </a:r>
            <a:endParaRPr lang="en-US" sz="1000" dirty="0">
              <a:solidFill>
                <a:srgbClr val="369EC4"/>
              </a:solidFill>
            </a:endParaRPr>
          </a:p>
        </p:txBody>
      </p:sp>
    </p:spTree>
    <p:extLst>
      <p:ext uri="{BB962C8B-B14F-4D97-AF65-F5344CB8AC3E}">
        <p14:creationId xmlns:p14="http://schemas.microsoft.com/office/powerpoint/2010/main" val="128895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HPV: Cancers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https://</a:t>
            </a:r>
            <a:r>
              <a:rPr lang="en-US" sz="1000" dirty="0" err="1">
                <a:solidFill>
                  <a:srgbClr val="369EC4"/>
                </a:solidFill>
              </a:rPr>
              <a:t>www.cdc.gov</a:t>
            </a:r>
            <a:r>
              <a:rPr lang="en-US" sz="1000" dirty="0">
                <a:solidFill>
                  <a:srgbClr val="369EC4"/>
                </a:solidFill>
              </a:rPr>
              <a:t>/</a:t>
            </a:r>
            <a:r>
              <a:rPr lang="en-US" sz="1000" dirty="0" err="1">
                <a:solidFill>
                  <a:srgbClr val="369EC4"/>
                </a:solidFill>
              </a:rPr>
              <a:t>hpv</a:t>
            </a:r>
            <a:r>
              <a:rPr lang="en-US" sz="1000" dirty="0">
                <a:solidFill>
                  <a:srgbClr val="369EC4"/>
                </a:solidFill>
              </a:rPr>
              <a:t>/parents/</a:t>
            </a:r>
            <a:r>
              <a:rPr lang="en-US" sz="1000" dirty="0" err="1">
                <a:solidFill>
                  <a:srgbClr val="369EC4"/>
                </a:solidFill>
              </a:rPr>
              <a:t>index.html</a:t>
            </a:r>
            <a:endParaRPr lang="en-US" sz="1000" dirty="0">
              <a:solidFill>
                <a:srgbClr val="369EC4"/>
              </a:solidFill>
            </a:endParaRPr>
          </a:p>
        </p:txBody>
      </p:sp>
      <p:graphicFrame>
        <p:nvGraphicFramePr>
          <p:cNvPr id="3" name="Table 2">
            <a:extLst>
              <a:ext uri="{FF2B5EF4-FFF2-40B4-BE49-F238E27FC236}">
                <a16:creationId xmlns:a16="http://schemas.microsoft.com/office/drawing/2014/main" id="{77D1D509-86D6-364F-A8D7-CF55E0ECF837}"/>
              </a:ext>
            </a:extLst>
          </p:cNvPr>
          <p:cNvGraphicFramePr>
            <a:graphicFrameLocks noGrp="1"/>
          </p:cNvGraphicFramePr>
          <p:nvPr>
            <p:extLst>
              <p:ext uri="{D42A27DB-BD31-4B8C-83A1-F6EECF244321}">
                <p14:modId xmlns:p14="http://schemas.microsoft.com/office/powerpoint/2010/main" val="1467567091"/>
              </p:ext>
            </p:extLst>
          </p:nvPr>
        </p:nvGraphicFramePr>
        <p:xfrm>
          <a:off x="838201" y="1653516"/>
          <a:ext cx="10736766" cy="4516794"/>
        </p:xfrm>
        <a:graphic>
          <a:graphicData uri="http://schemas.openxmlformats.org/drawingml/2006/table">
            <a:tbl>
              <a:tblPr/>
              <a:tblGrid>
                <a:gridCol w="3578922">
                  <a:extLst>
                    <a:ext uri="{9D8B030D-6E8A-4147-A177-3AD203B41FA5}">
                      <a16:colId xmlns:a16="http://schemas.microsoft.com/office/drawing/2014/main" val="3921324352"/>
                    </a:ext>
                  </a:extLst>
                </a:gridCol>
                <a:gridCol w="3578922">
                  <a:extLst>
                    <a:ext uri="{9D8B030D-6E8A-4147-A177-3AD203B41FA5}">
                      <a16:colId xmlns:a16="http://schemas.microsoft.com/office/drawing/2014/main" val="352452584"/>
                    </a:ext>
                  </a:extLst>
                </a:gridCol>
                <a:gridCol w="3578922">
                  <a:extLst>
                    <a:ext uri="{9D8B030D-6E8A-4147-A177-3AD203B41FA5}">
                      <a16:colId xmlns:a16="http://schemas.microsoft.com/office/drawing/2014/main" val="3834280"/>
                    </a:ext>
                  </a:extLst>
                </a:gridCol>
              </a:tblGrid>
              <a:tr h="501866">
                <a:tc gridSpan="3">
                  <a:txBody>
                    <a:bodyPr/>
                    <a:lstStyle/>
                    <a:p>
                      <a:r>
                        <a:rPr lang="en-US"/>
                        <a:t>Number of Cancers Caused by HPV in the United States Each Year</a:t>
                      </a:r>
                    </a:p>
                  </a:txBody>
                  <a:tcPr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6710245"/>
                  </a:ext>
                </a:extLst>
              </a:tr>
              <a:tr h="501866">
                <a:tc>
                  <a:txBody>
                    <a:bodyPr/>
                    <a:lstStyle/>
                    <a:p>
                      <a:pPr algn="l" fontAlgn="b"/>
                      <a:r>
                        <a:rPr lang="en-US">
                          <a:effectLst/>
                        </a:rPr>
                        <a:t>Cancer</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B w="9525" cap="flat" cmpd="sng" algn="ctr">
                      <a:solidFill>
                        <a:srgbClr val="DEE2E6"/>
                      </a:solidFill>
                      <a:prstDash val="solid"/>
                      <a:round/>
                      <a:headEnd type="none" w="med" len="med"/>
                      <a:tailEnd type="none" w="med" len="med"/>
                    </a:lnB>
                    <a:solidFill>
                      <a:srgbClr val="FFFFFF"/>
                    </a:solidFill>
                  </a:tcPr>
                </a:tc>
                <a:tc>
                  <a:txBody>
                    <a:bodyPr/>
                    <a:lstStyle/>
                    <a:p>
                      <a:pPr algn="l" fontAlgn="b"/>
                      <a:r>
                        <a:rPr lang="en-US">
                          <a:effectLst/>
                        </a:rPr>
                        <a:t>Cases in Women</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l" fontAlgn="b"/>
                      <a:r>
                        <a:rPr lang="en-US">
                          <a:effectLst/>
                        </a:rPr>
                        <a:t>Cases in Men</a:t>
                      </a:r>
                    </a:p>
                  </a:txBody>
                  <a:tcPr anchor="b">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833588694"/>
                  </a:ext>
                </a:extLst>
              </a:tr>
              <a:tr h="501866">
                <a:tc>
                  <a:txBody>
                    <a:bodyPr/>
                    <a:lstStyle/>
                    <a:p>
                      <a:pPr fontAlgn="t"/>
                      <a:r>
                        <a:rPr lang="en-US">
                          <a:effectLst/>
                        </a:rPr>
                        <a:t>Back of the Throat</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2,200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11,800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063346273"/>
                  </a:ext>
                </a:extLst>
              </a:tr>
              <a:tr h="501866">
                <a:tc>
                  <a:txBody>
                    <a:bodyPr/>
                    <a:lstStyle/>
                    <a:p>
                      <a:pPr fontAlgn="t"/>
                      <a:r>
                        <a:rPr lang="en-US">
                          <a:effectLst/>
                        </a:rPr>
                        <a:t>Cervical</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11,000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726543776"/>
                  </a:ext>
                </a:extLst>
              </a:tr>
              <a:tr h="501866">
                <a:tc>
                  <a:txBody>
                    <a:bodyPr/>
                    <a:lstStyle/>
                    <a:p>
                      <a:pPr fontAlgn="t"/>
                      <a:r>
                        <a:rPr lang="en-US">
                          <a:effectLst/>
                        </a:rPr>
                        <a:t>Anus</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4,400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2,100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334286911"/>
                  </a:ext>
                </a:extLst>
              </a:tr>
              <a:tr h="501866">
                <a:tc>
                  <a:txBody>
                    <a:bodyPr/>
                    <a:lstStyle/>
                    <a:p>
                      <a:pPr fontAlgn="t"/>
                      <a:r>
                        <a:rPr lang="en-US">
                          <a:effectLst/>
                        </a:rPr>
                        <a:t>Vulva</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2,800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939246790"/>
                  </a:ext>
                </a:extLst>
              </a:tr>
              <a:tr h="501866">
                <a:tc>
                  <a:txBody>
                    <a:bodyPr/>
                    <a:lstStyle/>
                    <a:p>
                      <a:pPr fontAlgn="t"/>
                      <a:r>
                        <a:rPr lang="en-US">
                          <a:effectLst/>
                        </a:rPr>
                        <a:t>Penis</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900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386842444"/>
                  </a:ext>
                </a:extLst>
              </a:tr>
              <a:tr h="501866">
                <a:tc>
                  <a:txBody>
                    <a:bodyPr/>
                    <a:lstStyle/>
                    <a:p>
                      <a:pPr fontAlgn="t"/>
                      <a:r>
                        <a:rPr lang="en-US">
                          <a:effectLst/>
                        </a:rPr>
                        <a:t>Vagina</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700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a:effectLst/>
                        </a:rPr>
                        <a:t>0</a:t>
                      </a: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41511023"/>
                  </a:ext>
                </a:extLst>
              </a:tr>
              <a:tr h="501866">
                <a:tc>
                  <a:txBody>
                    <a:bodyPr/>
                    <a:lstStyle/>
                    <a:p>
                      <a:pPr fontAlgn="t"/>
                      <a:r>
                        <a:rPr lang="en-US" b="1">
                          <a:effectLst/>
                        </a:rPr>
                        <a:t>Total</a:t>
                      </a:r>
                      <a:endParaRPr lang="en-US">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b="1">
                          <a:effectLst/>
                        </a:rPr>
                        <a:t>21,100</a:t>
                      </a:r>
                      <a:endParaRPr lang="en-US">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US" b="1" dirty="0">
                          <a:effectLst/>
                        </a:rPr>
                        <a:t>14,800</a:t>
                      </a:r>
                      <a:endParaRPr lang="en-US" dirty="0">
                        <a:effectLst/>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818748284"/>
                  </a:ext>
                </a:extLst>
              </a:tr>
            </a:tbl>
          </a:graphicData>
        </a:graphic>
      </p:graphicFrame>
    </p:spTree>
    <p:extLst>
      <p:ext uri="{BB962C8B-B14F-4D97-AF65-F5344CB8AC3E}">
        <p14:creationId xmlns:p14="http://schemas.microsoft.com/office/powerpoint/2010/main" val="1019999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HPV: Vaccine</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https://</a:t>
            </a:r>
            <a:r>
              <a:rPr lang="en-US" sz="1000" dirty="0" err="1">
                <a:solidFill>
                  <a:srgbClr val="369EC4"/>
                </a:solidFill>
              </a:rPr>
              <a:t>www.cdc.gov</a:t>
            </a:r>
            <a:r>
              <a:rPr lang="en-US" sz="1000" dirty="0">
                <a:solidFill>
                  <a:srgbClr val="369EC4"/>
                </a:solidFill>
              </a:rPr>
              <a:t>/</a:t>
            </a:r>
            <a:r>
              <a:rPr lang="en-US" sz="1000" dirty="0" err="1">
                <a:solidFill>
                  <a:srgbClr val="369EC4"/>
                </a:solidFill>
              </a:rPr>
              <a:t>hpv</a:t>
            </a:r>
            <a:r>
              <a:rPr lang="en-US" sz="1000" dirty="0">
                <a:solidFill>
                  <a:srgbClr val="369EC4"/>
                </a:solidFill>
              </a:rPr>
              <a:t>/parents/</a:t>
            </a:r>
            <a:r>
              <a:rPr lang="en-US" sz="1000" dirty="0" err="1">
                <a:solidFill>
                  <a:srgbClr val="369EC4"/>
                </a:solidFill>
              </a:rPr>
              <a:t>index.html</a:t>
            </a:r>
            <a:endParaRPr lang="en-US" sz="1000" dirty="0">
              <a:solidFill>
                <a:srgbClr val="369EC4"/>
              </a:solidFill>
            </a:endParaRP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Guardasil-9 (HPV types 6 and 11 (most common causes of genital warts, and the most common high risk types 16, 18, 31, 33, 45, 52, and 58</a:t>
            </a:r>
          </a:p>
          <a:p>
            <a:r>
              <a:rPr lang="en-US" dirty="0">
                <a:solidFill>
                  <a:srgbClr val="369EC4"/>
                </a:solidFill>
              </a:rPr>
              <a:t>Approved from ages 9-45</a:t>
            </a:r>
          </a:p>
          <a:p>
            <a:r>
              <a:rPr lang="en-US" dirty="0">
                <a:solidFill>
                  <a:srgbClr val="369EC4"/>
                </a:solidFill>
              </a:rPr>
              <a:t>Two doses 6-12 months apart if the first one is before the 15</a:t>
            </a:r>
            <a:r>
              <a:rPr lang="en-US" baseline="30000" dirty="0">
                <a:solidFill>
                  <a:srgbClr val="369EC4"/>
                </a:solidFill>
              </a:rPr>
              <a:t>th</a:t>
            </a:r>
            <a:r>
              <a:rPr lang="en-US" dirty="0">
                <a:solidFill>
                  <a:srgbClr val="369EC4"/>
                </a:solidFill>
              </a:rPr>
              <a:t> birthday</a:t>
            </a:r>
          </a:p>
          <a:p>
            <a:pPr lvl="1"/>
            <a:r>
              <a:rPr lang="en-US" dirty="0">
                <a:solidFill>
                  <a:srgbClr val="369EC4"/>
                </a:solidFill>
              </a:rPr>
              <a:t>3 doses if given on or after the 15</a:t>
            </a:r>
            <a:r>
              <a:rPr lang="en-US" baseline="30000" dirty="0">
                <a:solidFill>
                  <a:srgbClr val="369EC4"/>
                </a:solidFill>
              </a:rPr>
              <a:t>th</a:t>
            </a:r>
            <a:r>
              <a:rPr lang="en-US" dirty="0">
                <a:solidFill>
                  <a:srgbClr val="369EC4"/>
                </a:solidFill>
              </a:rPr>
              <a:t> birthday (0, 1-2, then 6 months)</a:t>
            </a:r>
          </a:p>
          <a:p>
            <a:r>
              <a:rPr lang="en-US" dirty="0">
                <a:solidFill>
                  <a:srgbClr val="369EC4"/>
                </a:solidFill>
              </a:rPr>
              <a:t>Everyone through age 26 years should get HPV vaccine if they were not fully vaccinated already</a:t>
            </a:r>
          </a:p>
          <a:p>
            <a:r>
              <a:rPr lang="en-US" dirty="0">
                <a:solidFill>
                  <a:srgbClr val="369EC4"/>
                </a:solidFill>
              </a:rPr>
              <a:t>Some adults age 27 through 45 years who were not already vaccinated might choose to get HPV vaccine after speaking with their doctor about their risk for new HPV infections and possible benefits of vaccination for them</a:t>
            </a:r>
          </a:p>
          <a:p>
            <a:r>
              <a:rPr lang="en-US" b="1" dirty="0">
                <a:solidFill>
                  <a:srgbClr val="369EC4"/>
                </a:solidFill>
              </a:rPr>
              <a:t>Health care workers who treat HPV-related conditions (Dermatologists, Obstetricians and Gynecologists, Emergency physicians, Family physicians, etc.)</a:t>
            </a:r>
          </a:p>
          <a:p>
            <a:endParaRPr lang="en-US" sz="3600" dirty="0">
              <a:solidFill>
                <a:srgbClr val="369EC4"/>
              </a:solidFill>
            </a:endParaRPr>
          </a:p>
          <a:p>
            <a:endParaRPr lang="en-US" sz="3600" dirty="0">
              <a:solidFill>
                <a:srgbClr val="369EC4"/>
              </a:solidFill>
            </a:endParaRPr>
          </a:p>
          <a:p>
            <a:pPr marL="0" indent="0">
              <a:buNone/>
            </a:pPr>
            <a:endParaRPr lang="en-US" sz="3200" dirty="0">
              <a:solidFill>
                <a:srgbClr val="369EC4"/>
              </a:solidFill>
            </a:endParaRPr>
          </a:p>
        </p:txBody>
      </p:sp>
    </p:spTree>
    <p:extLst>
      <p:ext uri="{BB962C8B-B14F-4D97-AF65-F5344CB8AC3E}">
        <p14:creationId xmlns:p14="http://schemas.microsoft.com/office/powerpoint/2010/main" val="309665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HPV: Vaccines for therapy</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err="1">
                <a:solidFill>
                  <a:srgbClr val="369EC4"/>
                </a:solidFill>
              </a:rPr>
              <a:t>Nofal</a:t>
            </a:r>
            <a:r>
              <a:rPr lang="en-US" sz="1000" dirty="0">
                <a:solidFill>
                  <a:srgbClr val="369EC4"/>
                </a:solidFill>
              </a:rPr>
              <a:t>, A. et. Al JAAD Jan 2020</a:t>
            </a: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Egypt: 44 adult patients with multiple recalcitrant common warts</a:t>
            </a:r>
          </a:p>
          <a:p>
            <a:pPr lvl="1"/>
            <a:r>
              <a:rPr lang="en-US" dirty="0">
                <a:solidFill>
                  <a:srgbClr val="369EC4"/>
                </a:solidFill>
              </a:rPr>
              <a:t>Present for &gt;2 years, non-responsive to at least 2 standard therapies</a:t>
            </a:r>
          </a:p>
          <a:p>
            <a:r>
              <a:rPr lang="en-US" dirty="0">
                <a:solidFill>
                  <a:srgbClr val="369EC4"/>
                </a:solidFill>
              </a:rPr>
              <a:t>22 patients received intramuscular injection of bivalent HPV vaccine at 0, 1, and 6 months or until complete clearance of warts</a:t>
            </a:r>
          </a:p>
          <a:p>
            <a:r>
              <a:rPr lang="en-US" dirty="0">
                <a:solidFill>
                  <a:srgbClr val="369EC4"/>
                </a:solidFill>
              </a:rPr>
              <a:t>22 patients received intralesional injection of 0.1 to 0.3 mL of bivalent HPV vaccine into the largest wart at 2-week intervals until complete clearance or for a maximum of 6 sessions</a:t>
            </a:r>
          </a:p>
          <a:p>
            <a:r>
              <a:rPr lang="en-US" dirty="0">
                <a:solidFill>
                  <a:srgbClr val="369EC4"/>
                </a:solidFill>
              </a:rPr>
              <a:t>Follow up every month for 6 months</a:t>
            </a:r>
          </a:p>
          <a:p>
            <a:r>
              <a:rPr lang="en-US" dirty="0">
                <a:solidFill>
                  <a:srgbClr val="369EC4"/>
                </a:solidFill>
              </a:rPr>
              <a:t>Complete clearance of warts was observed in 18 patients (81.8%) of the intralesional group and 14 patients (63.3%) of the intramuscular group; however, the difference was not statistically significant. Adverse effects were transient and insignificant, and no recurrence was reported in either group</a:t>
            </a:r>
            <a:endParaRPr lang="en-US" sz="3600" dirty="0">
              <a:solidFill>
                <a:srgbClr val="369EC4"/>
              </a:solidFill>
            </a:endParaRPr>
          </a:p>
        </p:txBody>
      </p:sp>
    </p:spTree>
    <p:extLst>
      <p:ext uri="{BB962C8B-B14F-4D97-AF65-F5344CB8AC3E}">
        <p14:creationId xmlns:p14="http://schemas.microsoft.com/office/powerpoint/2010/main" val="76473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Things I love about Fall in Utah</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DB1C37E-1EA1-FC41-880A-5951786342FD}"/>
              </a:ext>
            </a:extLst>
          </p:cNvPr>
          <p:cNvSpPr>
            <a:spLocks noGrp="1"/>
          </p:cNvSpPr>
          <p:nvPr>
            <p:ph idx="1"/>
          </p:nvPr>
        </p:nvSpPr>
        <p:spPr>
          <a:xfrm>
            <a:off x="642257" y="1604709"/>
            <a:ext cx="10907486" cy="4883375"/>
          </a:xfrm>
        </p:spPr>
        <p:txBody>
          <a:bodyPr>
            <a:normAutofit fontScale="92500" lnSpcReduction="20000"/>
          </a:bodyPr>
          <a:lstStyle/>
          <a:p>
            <a:r>
              <a:rPr lang="en-US" sz="3600" dirty="0">
                <a:solidFill>
                  <a:srgbClr val="369EC4"/>
                </a:solidFill>
              </a:rPr>
              <a:t>Two meteor showers this month (</a:t>
            </a:r>
            <a:r>
              <a:rPr lang="en-US" sz="3600" dirty="0" err="1">
                <a:solidFill>
                  <a:srgbClr val="369EC4"/>
                </a:solidFill>
              </a:rPr>
              <a:t>Draconid</a:t>
            </a:r>
            <a:r>
              <a:rPr lang="en-US" sz="3600" dirty="0">
                <a:solidFill>
                  <a:srgbClr val="369EC4"/>
                </a:solidFill>
              </a:rPr>
              <a:t> and Orionid)</a:t>
            </a:r>
          </a:p>
          <a:p>
            <a:pPr lvl="1"/>
            <a:r>
              <a:rPr lang="en-US" sz="3200" dirty="0">
                <a:solidFill>
                  <a:srgbClr val="369EC4"/>
                </a:solidFill>
              </a:rPr>
              <a:t>Both rhyme with COVID</a:t>
            </a:r>
          </a:p>
          <a:p>
            <a:pPr lvl="1"/>
            <a:r>
              <a:rPr lang="en-US" sz="3200" dirty="0">
                <a:solidFill>
                  <a:srgbClr val="369EC4"/>
                </a:solidFill>
              </a:rPr>
              <a:t>New moon yesterday</a:t>
            </a:r>
          </a:p>
          <a:p>
            <a:r>
              <a:rPr lang="en-US" sz="3600" dirty="0" err="1">
                <a:solidFill>
                  <a:srgbClr val="369EC4"/>
                </a:solidFill>
              </a:rPr>
              <a:t>Draconid</a:t>
            </a:r>
            <a:r>
              <a:rPr lang="en-US" sz="3600" dirty="0">
                <a:solidFill>
                  <a:srgbClr val="369EC4"/>
                </a:solidFill>
              </a:rPr>
              <a:t> shower peaks in early evening tomorrow with about ~10 meteors/</a:t>
            </a:r>
            <a:r>
              <a:rPr lang="en-US" sz="3600" dirty="0" err="1">
                <a:solidFill>
                  <a:srgbClr val="369EC4"/>
                </a:solidFill>
              </a:rPr>
              <a:t>hr</a:t>
            </a:r>
            <a:r>
              <a:rPr lang="en-US" sz="3600" dirty="0">
                <a:solidFill>
                  <a:srgbClr val="369EC4"/>
                </a:solidFill>
              </a:rPr>
              <a:t>, could be spectacular if its not cloudy</a:t>
            </a:r>
          </a:p>
          <a:p>
            <a:r>
              <a:rPr lang="en-US" sz="3600" dirty="0">
                <a:solidFill>
                  <a:srgbClr val="369EC4"/>
                </a:solidFill>
              </a:rPr>
              <a:t>Short-lived</a:t>
            </a:r>
          </a:p>
          <a:p>
            <a:pPr lvl="1"/>
            <a:r>
              <a:rPr lang="en-US" sz="2800" dirty="0">
                <a:solidFill>
                  <a:srgbClr val="369EC4"/>
                </a:solidFill>
              </a:rPr>
              <a:t>like the first and hopefully last Zika epidemic</a:t>
            </a:r>
          </a:p>
          <a:p>
            <a:pPr lvl="1"/>
            <a:r>
              <a:rPr lang="en-US" sz="2800" dirty="0">
                <a:solidFill>
                  <a:srgbClr val="369EC4"/>
                </a:solidFill>
              </a:rPr>
              <a:t>Don’t have to stay up late to enjoy most of it</a:t>
            </a:r>
          </a:p>
          <a:p>
            <a:r>
              <a:rPr lang="en-US" sz="3600" dirty="0">
                <a:solidFill>
                  <a:srgbClr val="369EC4"/>
                </a:solidFill>
              </a:rPr>
              <a:t>Football (Utah at USC 6 pm, BYU vs Boise State 1:3, USU (bye), WSU vs. Montana State, (Tomorrow at 8 pm)</a:t>
            </a:r>
          </a:p>
          <a:p>
            <a:r>
              <a:rPr lang="en-US" sz="3600" dirty="0">
                <a:solidFill>
                  <a:srgbClr val="369EC4"/>
                </a:solidFill>
              </a:rPr>
              <a:t>Autumn leaves—drive Ogden Canyon!</a:t>
            </a:r>
          </a:p>
        </p:txBody>
      </p: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Tree>
    <p:extLst>
      <p:ext uri="{BB962C8B-B14F-4D97-AF65-F5344CB8AC3E}">
        <p14:creationId xmlns:p14="http://schemas.microsoft.com/office/powerpoint/2010/main" val="244426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Main graphic"/>
          <p:cNvPicPr/>
          <p:nvPr/>
        </p:nvPicPr>
        <p:blipFill>
          <a:blip r:embed="rId3"/>
          <a:stretch/>
        </p:blipFill>
        <p:spPr>
          <a:xfrm>
            <a:off x="2920980" y="533160"/>
            <a:ext cx="6350040" cy="4688640"/>
          </a:xfrm>
          <a:prstGeom prst="rect">
            <a:avLst/>
          </a:prstGeom>
          <a:ln>
            <a:noFill/>
          </a:ln>
        </p:spPr>
      </p:pic>
      <p:sp>
        <p:nvSpPr>
          <p:cNvPr id="49" name="TextShape 2"/>
          <p:cNvSpPr txBox="1"/>
          <p:nvPr/>
        </p:nvSpPr>
        <p:spPr>
          <a:xfrm>
            <a:off x="2476560" y="6477120"/>
            <a:ext cx="8254800" cy="231120"/>
          </a:xfrm>
          <a:prstGeom prst="rect">
            <a:avLst/>
          </a:prstGeom>
          <a:noFill/>
          <a:ln>
            <a:noFill/>
          </a:ln>
        </p:spPr>
        <p:txBody>
          <a:bodyPr lIns="90000" tIns="45000" rIns="90000" bIns="45000">
            <a:spAutoFit/>
          </a:bodyPr>
          <a:lstStyle/>
          <a:p>
            <a:r>
              <a:rPr lang="en-US" sz="900" i="1" spc="-1" dirty="0">
                <a:solidFill>
                  <a:srgbClr val="369EC4"/>
                </a:solidFill>
                <a:latin typeface="Arial"/>
              </a:rPr>
              <a:t>Journal of the American Academy of Dermatology</a:t>
            </a:r>
            <a:r>
              <a:rPr lang="en-US" sz="900" spc="-1" dirty="0">
                <a:solidFill>
                  <a:srgbClr val="369EC4"/>
                </a:solidFill>
                <a:latin typeface="Arial"/>
              </a:rPr>
              <a:t> 2020 8294-100DOI: (10.1016/j.jaad.2019.07.070) </a:t>
            </a:r>
          </a:p>
        </p:txBody>
      </p:sp>
      <p:sp>
        <p:nvSpPr>
          <p:cNvPr id="50" name="TextShape 3"/>
          <p:cNvSpPr txBox="1"/>
          <p:nvPr/>
        </p:nvSpPr>
        <p:spPr>
          <a:xfrm>
            <a:off x="2476560" y="6624000"/>
            <a:ext cx="5556240" cy="231120"/>
          </a:xfrm>
          <a:prstGeom prst="rect">
            <a:avLst/>
          </a:prstGeom>
          <a:noFill/>
          <a:ln>
            <a:noFill/>
          </a:ln>
        </p:spPr>
        <p:txBody>
          <a:bodyPr lIns="90000" tIns="46800" rIns="90000" bIns="46800" anchor="ctr">
            <a:spAutoFit/>
          </a:bodyPr>
          <a:lstStyle/>
          <a:p>
            <a:r>
              <a:rPr lang="en-US" sz="900" spc="-1" dirty="0">
                <a:solidFill>
                  <a:srgbClr val="369EC4"/>
                </a:solidFill>
                <a:latin typeface="Arial"/>
              </a:rPr>
              <a:t>Copyright © 2019 American Academy of Dermatology, Inc.</a:t>
            </a:r>
            <a:r>
              <a:rPr lang="en-US" sz="900" spc="-1" dirty="0">
                <a:solidFill>
                  <a:srgbClr val="369EC4"/>
                </a:solidFill>
                <a:latin typeface="Arial"/>
                <a:hlinkClick r:id="rId4">
                  <a:extLst>
                    <a:ext uri="{A12FA001-AC4F-418D-AE19-62706E023703}">
                      <ahyp:hlinkClr xmlns:ahyp="http://schemas.microsoft.com/office/drawing/2018/hyperlinkcolor" val="tx"/>
                    </a:ext>
                  </a:extLst>
                </a:hlinkClick>
              </a:rPr>
              <a:t> Terms and Conditions</a:t>
            </a:r>
            <a:endParaRPr lang="en-US" sz="900" spc="-1" dirty="0">
              <a:solidFill>
                <a:srgbClr val="369EC4"/>
              </a:solidFill>
              <a:latin typeface="Arial"/>
            </a:endParaRPr>
          </a:p>
        </p:txBody>
      </p:sp>
      <p:pic>
        <p:nvPicPr>
          <p:cNvPr id="51" name="Logo"/>
          <p:cNvPicPr/>
          <p:nvPr/>
        </p:nvPicPr>
        <p:blipFill>
          <a:blip r:embed="rId5"/>
          <a:stretch/>
        </p:blipFill>
        <p:spPr>
          <a:xfrm>
            <a:off x="1603560" y="6064200"/>
            <a:ext cx="707760" cy="793800"/>
          </a:xfrm>
          <a:prstGeom prst="rect">
            <a:avLst/>
          </a:prstGeom>
          <a:ln>
            <a:noFill/>
          </a:ln>
        </p:spPr>
      </p:pic>
      <p:sp>
        <p:nvSpPr>
          <p:cNvPr id="2" name="Rectangle 1">
            <a:extLst>
              <a:ext uri="{FF2B5EF4-FFF2-40B4-BE49-F238E27FC236}">
                <a16:creationId xmlns:a16="http://schemas.microsoft.com/office/drawing/2014/main" id="{54E7487B-A39E-2140-9E34-8E6129C519B7}"/>
              </a:ext>
            </a:extLst>
          </p:cNvPr>
          <p:cNvSpPr/>
          <p:nvPr/>
        </p:nvSpPr>
        <p:spPr>
          <a:xfrm>
            <a:off x="3048000" y="5312384"/>
            <a:ext cx="6096000" cy="1200329"/>
          </a:xfrm>
          <a:prstGeom prst="rect">
            <a:avLst/>
          </a:prstGeom>
        </p:spPr>
        <p:txBody>
          <a:bodyPr>
            <a:spAutoFit/>
          </a:bodyPr>
          <a:lstStyle/>
          <a:p>
            <a:r>
              <a:rPr lang="en-US" spc="-1" dirty="0">
                <a:latin typeface="Arial"/>
              </a:rPr>
              <a:t>Recalcitrant multiple common warts on the dorsum of the right hand. </a:t>
            </a:r>
            <a:r>
              <a:rPr lang="en-US" b="1" spc="-1" dirty="0">
                <a:latin typeface="Arial"/>
              </a:rPr>
              <a:t>A,</a:t>
            </a:r>
            <a:r>
              <a:rPr lang="en-US" spc="-1" dirty="0">
                <a:latin typeface="Arial"/>
              </a:rPr>
              <a:t> Before therapy with intralesional bivalent human papillomavirus vaccine. </a:t>
            </a:r>
            <a:r>
              <a:rPr lang="en-US" b="1" spc="-1" dirty="0">
                <a:latin typeface="Arial"/>
              </a:rPr>
              <a:t>B,</a:t>
            </a:r>
            <a:r>
              <a:rPr lang="en-US" spc="-1" dirty="0">
                <a:latin typeface="Arial"/>
              </a:rPr>
              <a:t> Partial response after 2 sessions. </a:t>
            </a:r>
            <a:r>
              <a:rPr lang="en-US" b="1" spc="-1" dirty="0">
                <a:latin typeface="Arial"/>
              </a:rPr>
              <a:t>C,</a:t>
            </a:r>
            <a:r>
              <a:rPr lang="en-US" spc="-1" dirty="0">
                <a:latin typeface="Arial"/>
              </a:rPr>
              <a:t> Complete response after 4 sessions.</a:t>
            </a:r>
          </a:p>
        </p:txBody>
      </p:sp>
      <p:pic>
        <p:nvPicPr>
          <p:cNvPr id="8" name="Picture 7">
            <a:extLst>
              <a:ext uri="{FF2B5EF4-FFF2-40B4-BE49-F238E27FC236}">
                <a16:creationId xmlns:a16="http://schemas.microsoft.com/office/drawing/2014/main" id="{891441FE-592C-2C45-929D-2EEB7DB44C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Tree>
    <p:extLst>
      <p:ext uri="{BB962C8B-B14F-4D97-AF65-F5344CB8AC3E}">
        <p14:creationId xmlns:p14="http://schemas.microsoft.com/office/powerpoint/2010/main" val="3530563908"/>
      </p:ext>
    </p:extLst>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HPV: Vaccines for therapy</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Shin, J et. Al. JAAD in press</a:t>
            </a: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Korea: 45 patients, single arm (no control), with multiple recalcitrant warts were injected with a recombinant 9-valent HPV vaccine (0.5 mL) at 0, 2, and 6 months. A recalcitrant wart was defined as a lesion persisting for more than 1 year and not responding to at least 2 conventional therapies. Patients who received concomitant treatments for warts during vaccination were excluded</a:t>
            </a:r>
          </a:p>
          <a:p>
            <a:r>
              <a:rPr lang="en-US" dirty="0">
                <a:solidFill>
                  <a:srgbClr val="369EC4"/>
                </a:solidFill>
              </a:rPr>
              <a:t>At 3 months after the final dose of the HPV vaccine, 28 patients (62.2%) showed “complete response” (complete clearance of all warts), 4 patients (8.9%) showed “partial response” (decrease in the number or size of lesions but persistent lesions), and 13 (28.9%) showed “no response” (no change or increase in the number or size of lesions). The mean time to respond was 12.8 weeks (range 1-30 weeks) after the first injection, and the majority (81.3%) of the patients showed a clinical improvement after the first and second injections: 37.5% after the first injection and 43.8% after the second injection. No recurrence was observed in the complete response group</a:t>
            </a:r>
            <a:endParaRPr lang="en-US" sz="3600" dirty="0">
              <a:solidFill>
                <a:srgbClr val="369EC4"/>
              </a:solidFill>
            </a:endParaRPr>
          </a:p>
        </p:txBody>
      </p:sp>
    </p:spTree>
    <p:extLst>
      <p:ext uri="{BB962C8B-B14F-4D97-AF65-F5344CB8AC3E}">
        <p14:creationId xmlns:p14="http://schemas.microsoft.com/office/powerpoint/2010/main" val="1013660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Molluscum contagiosum</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err="1">
                <a:solidFill>
                  <a:srgbClr val="369EC4"/>
                </a:solidFill>
              </a:rPr>
              <a:t>Bolognia</a:t>
            </a:r>
            <a:r>
              <a:rPr lang="en-US" sz="1000" dirty="0">
                <a:solidFill>
                  <a:srgbClr val="369EC4"/>
                </a:solidFill>
              </a:rPr>
              <a:t>, J. Dermatology Ch 81: Other Viral Diseases; Poxvirus infections</a:t>
            </a: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A double-stranded DNA virus in the </a:t>
            </a:r>
            <a:r>
              <a:rPr lang="en-US" dirty="0" err="1">
                <a:solidFill>
                  <a:srgbClr val="369EC4"/>
                </a:solidFill>
              </a:rPr>
              <a:t>poxviridae</a:t>
            </a:r>
            <a:r>
              <a:rPr lang="en-US" dirty="0">
                <a:solidFill>
                  <a:srgbClr val="369EC4"/>
                </a:solidFill>
              </a:rPr>
              <a:t> family (smallpox, vaccinia, </a:t>
            </a:r>
            <a:r>
              <a:rPr lang="en-US" dirty="0" err="1">
                <a:solidFill>
                  <a:srgbClr val="369EC4"/>
                </a:solidFill>
              </a:rPr>
              <a:t>orf</a:t>
            </a:r>
            <a:r>
              <a:rPr lang="en-US" dirty="0">
                <a:solidFill>
                  <a:srgbClr val="369EC4"/>
                </a:solidFill>
              </a:rPr>
              <a:t>, </a:t>
            </a:r>
            <a:r>
              <a:rPr lang="en-US" dirty="0" err="1">
                <a:solidFill>
                  <a:srgbClr val="369EC4"/>
                </a:solidFill>
              </a:rPr>
              <a:t>monkeypox</a:t>
            </a:r>
            <a:r>
              <a:rPr lang="en-US" dirty="0">
                <a:solidFill>
                  <a:srgbClr val="369EC4"/>
                </a:solidFill>
              </a:rPr>
              <a:t>, </a:t>
            </a:r>
            <a:r>
              <a:rPr lang="en-US" dirty="0" err="1">
                <a:solidFill>
                  <a:srgbClr val="369EC4"/>
                </a:solidFill>
              </a:rPr>
              <a:t>etc</a:t>
            </a:r>
            <a:r>
              <a:rPr lang="en-US" dirty="0">
                <a:solidFill>
                  <a:srgbClr val="369EC4"/>
                </a:solidFill>
              </a:rPr>
              <a:t>)</a:t>
            </a:r>
          </a:p>
          <a:p>
            <a:r>
              <a:rPr lang="en-US" dirty="0">
                <a:solidFill>
                  <a:srgbClr val="369EC4"/>
                </a:solidFill>
              </a:rPr>
              <a:t>With eradication of smallpox in 1980, it is the only remaining poxvirus to specifically infect humans. </a:t>
            </a:r>
          </a:p>
          <a:p>
            <a:r>
              <a:rPr lang="en-US" dirty="0">
                <a:solidFill>
                  <a:srgbClr val="369EC4"/>
                </a:solidFill>
              </a:rPr>
              <a:t>Two types with indistinguishable lesions</a:t>
            </a:r>
          </a:p>
          <a:p>
            <a:r>
              <a:rPr lang="en-US" dirty="0">
                <a:solidFill>
                  <a:srgbClr val="369EC4"/>
                </a:solidFill>
              </a:rPr>
              <a:t>Spread by skin-to-skin contact or by fomites</a:t>
            </a:r>
          </a:p>
          <a:p>
            <a:r>
              <a:rPr lang="en-US" dirty="0">
                <a:solidFill>
                  <a:srgbClr val="369EC4"/>
                </a:solidFill>
              </a:rPr>
              <a:t>Very common in children, self limited, most cases clear within several months to several years, even without treatment</a:t>
            </a:r>
          </a:p>
          <a:p>
            <a:r>
              <a:rPr lang="en-US" dirty="0">
                <a:solidFill>
                  <a:srgbClr val="369EC4"/>
                </a:solidFill>
              </a:rPr>
              <a:t>also in adults, usually sexually transmitted, more often in immunocompromised, notably HIV-infected</a:t>
            </a:r>
          </a:p>
        </p:txBody>
      </p:sp>
    </p:spTree>
    <p:extLst>
      <p:ext uri="{BB962C8B-B14F-4D97-AF65-F5344CB8AC3E}">
        <p14:creationId xmlns:p14="http://schemas.microsoft.com/office/powerpoint/2010/main" val="2416064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Molluscum contagiosum—to treat or not?</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fontScale="47500" lnSpcReduction="20000"/>
          </a:bodyPr>
          <a:lstStyle/>
          <a:p>
            <a:r>
              <a:rPr lang="en-US" dirty="0" err="1">
                <a:solidFill>
                  <a:srgbClr val="369EC4"/>
                </a:solidFill>
              </a:rPr>
              <a:t>Basdag</a:t>
            </a:r>
            <a:r>
              <a:rPr lang="en-US" dirty="0">
                <a:solidFill>
                  <a:srgbClr val="369EC4"/>
                </a:solidFill>
              </a:rPr>
              <a:t> H, Rainer B, Cohen B. Molluscum contagiosum: to treat or not to treat? Experience with 170 children in an outpatient clinic setting in the northeastern United States. </a:t>
            </a:r>
            <a:r>
              <a:rPr lang="en-US" dirty="0" err="1">
                <a:solidFill>
                  <a:srgbClr val="369EC4"/>
                </a:solidFill>
              </a:rPr>
              <a:t>Pediatr</a:t>
            </a:r>
            <a:r>
              <a:rPr lang="en-US" dirty="0">
                <a:solidFill>
                  <a:srgbClr val="369EC4"/>
                </a:solidFill>
              </a:rPr>
              <a:t> Dermatol. May-Jun 2015;32(3):353-7.</a:t>
            </a: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Johns Hopkins: Telephone survey conducted 2-5 years after diagnosis of Molluscum Contagiosum (MC) in 170 children. 51.8% female, 77.1% Caucasian, median age 5 years, 46.5% had history of atopic dermatitis (AD), and those had significantly more MC lesions than those without AD</a:t>
            </a:r>
          </a:p>
          <a:p>
            <a:r>
              <a:rPr lang="en-US" dirty="0">
                <a:solidFill>
                  <a:srgbClr val="369EC4"/>
                </a:solidFill>
              </a:rPr>
              <a:t>73% were not treated, 27% were, with tretinoin (8%), imiquimod (7%), </a:t>
            </a:r>
            <a:r>
              <a:rPr lang="en-US" dirty="0" err="1">
                <a:solidFill>
                  <a:srgbClr val="369EC4"/>
                </a:solidFill>
              </a:rPr>
              <a:t>cantharidin</a:t>
            </a:r>
            <a:r>
              <a:rPr lang="en-US" dirty="0">
                <a:solidFill>
                  <a:srgbClr val="369EC4"/>
                </a:solidFill>
              </a:rPr>
              <a:t> (6%), cryotherapy (5%), and curettage (4%) (4 patients got 2 treatments)</a:t>
            </a:r>
          </a:p>
          <a:p>
            <a:r>
              <a:rPr lang="en-US" dirty="0">
                <a:solidFill>
                  <a:srgbClr val="369EC4"/>
                </a:solidFill>
              </a:rPr>
              <a:t>MC lesions completely resolved in 50% of children within 12 months and 70% of children within 18 months. Treatment did not shorten time to resolution</a:t>
            </a:r>
          </a:p>
        </p:txBody>
      </p:sp>
    </p:spTree>
    <p:extLst>
      <p:ext uri="{BB962C8B-B14F-4D97-AF65-F5344CB8AC3E}">
        <p14:creationId xmlns:p14="http://schemas.microsoft.com/office/powerpoint/2010/main" val="289362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Molluscum contagiosum--treatments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6674040" y="6502440"/>
            <a:ext cx="5596983" cy="609601"/>
          </a:xfrm>
        </p:spPr>
        <p:txBody>
          <a:bodyPr>
            <a:normAutofit/>
          </a:bodyPr>
          <a:lstStyle/>
          <a:p>
            <a:r>
              <a:rPr lang="en-US" sz="900" dirty="0" err="1">
                <a:solidFill>
                  <a:srgbClr val="369EC4"/>
                </a:solidFill>
              </a:rPr>
              <a:t>Jahnke</a:t>
            </a:r>
            <a:r>
              <a:rPr lang="en-US" sz="900" dirty="0">
                <a:solidFill>
                  <a:srgbClr val="369EC4"/>
                </a:solidFill>
              </a:rPr>
              <a:t> M, et al. </a:t>
            </a:r>
            <a:r>
              <a:rPr lang="en-US" sz="900" dirty="0" err="1">
                <a:solidFill>
                  <a:srgbClr val="369EC4"/>
                </a:solidFill>
              </a:rPr>
              <a:t>Cantharidin</a:t>
            </a:r>
            <a:r>
              <a:rPr lang="en-US" sz="900" dirty="0">
                <a:solidFill>
                  <a:srgbClr val="369EC4"/>
                </a:solidFill>
              </a:rPr>
              <a:t> for treatment of facial molluscum contagiosum: A retrospective review. J Amer. Acad. </a:t>
            </a:r>
            <a:r>
              <a:rPr lang="en-US" sz="900" dirty="0" err="1">
                <a:solidFill>
                  <a:srgbClr val="369EC4"/>
                </a:solidFill>
              </a:rPr>
              <a:t>Derm</a:t>
            </a:r>
            <a:r>
              <a:rPr lang="en-US" sz="900" dirty="0">
                <a:solidFill>
                  <a:srgbClr val="369EC4"/>
                </a:solidFill>
              </a:rPr>
              <a:t>, Jan 2018. 78:1: p198-200</a:t>
            </a: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When caregivers seek treatment, what reasons do they give?</a:t>
            </a:r>
          </a:p>
        </p:txBody>
      </p:sp>
      <p:pic>
        <p:nvPicPr>
          <p:cNvPr id="10" name="Main graphic">
            <a:extLst>
              <a:ext uri="{FF2B5EF4-FFF2-40B4-BE49-F238E27FC236}">
                <a16:creationId xmlns:a16="http://schemas.microsoft.com/office/drawing/2014/main" id="{9A4D1E14-F734-DF4C-9FE6-5CA9443B5B5E}"/>
              </a:ext>
            </a:extLst>
          </p:cNvPr>
          <p:cNvPicPr/>
          <p:nvPr/>
        </p:nvPicPr>
        <p:blipFill>
          <a:blip r:embed="rId4"/>
          <a:stretch/>
        </p:blipFill>
        <p:spPr>
          <a:xfrm>
            <a:off x="1613086" y="2442000"/>
            <a:ext cx="6350040" cy="3777120"/>
          </a:xfrm>
          <a:prstGeom prst="rect">
            <a:avLst/>
          </a:prstGeom>
          <a:ln>
            <a:noFill/>
          </a:ln>
        </p:spPr>
      </p:pic>
      <p:pic>
        <p:nvPicPr>
          <p:cNvPr id="11" name="Logo">
            <a:extLst>
              <a:ext uri="{FF2B5EF4-FFF2-40B4-BE49-F238E27FC236}">
                <a16:creationId xmlns:a16="http://schemas.microsoft.com/office/drawing/2014/main" id="{4CD02BC7-DE8A-C34E-A088-1977E7E0B2DA}"/>
              </a:ext>
            </a:extLst>
          </p:cNvPr>
          <p:cNvPicPr/>
          <p:nvPr/>
        </p:nvPicPr>
        <p:blipFill>
          <a:blip r:embed="rId5"/>
          <a:stretch/>
        </p:blipFill>
        <p:spPr>
          <a:xfrm>
            <a:off x="79560" y="6064200"/>
            <a:ext cx="707760" cy="793800"/>
          </a:xfrm>
          <a:prstGeom prst="rect">
            <a:avLst/>
          </a:prstGeom>
          <a:ln>
            <a:noFill/>
          </a:ln>
        </p:spPr>
      </p:pic>
      <p:sp>
        <p:nvSpPr>
          <p:cNvPr id="13" name="TextShape 2">
            <a:extLst>
              <a:ext uri="{FF2B5EF4-FFF2-40B4-BE49-F238E27FC236}">
                <a16:creationId xmlns:a16="http://schemas.microsoft.com/office/drawing/2014/main" id="{8FA35CE5-C1CB-7D4F-8987-AA1F7705DEB1}"/>
              </a:ext>
            </a:extLst>
          </p:cNvPr>
          <p:cNvSpPr txBox="1"/>
          <p:nvPr/>
        </p:nvSpPr>
        <p:spPr>
          <a:xfrm>
            <a:off x="952560" y="6477120"/>
            <a:ext cx="8254800" cy="231120"/>
          </a:xfrm>
          <a:prstGeom prst="rect">
            <a:avLst/>
          </a:prstGeom>
          <a:noFill/>
          <a:ln>
            <a:noFill/>
          </a:ln>
        </p:spPr>
        <p:txBody>
          <a:bodyPr lIns="90000" tIns="45000" rIns="90000" bIns="45000">
            <a:spAutoFit/>
          </a:bodyPr>
          <a:lstStyle/>
          <a:p>
            <a:r>
              <a:rPr lang="en-US" sz="900" b="0" i="1" strike="noStrike" spc="-1" dirty="0">
                <a:solidFill>
                  <a:srgbClr val="369EC4"/>
                </a:solidFill>
                <a:latin typeface="Arial"/>
              </a:rPr>
              <a:t>Journal of the American Academy of Dermatology</a:t>
            </a:r>
            <a:r>
              <a:rPr lang="en-US" sz="900" b="0" strike="noStrike" spc="-1" dirty="0">
                <a:solidFill>
                  <a:srgbClr val="369EC4"/>
                </a:solidFill>
                <a:latin typeface="Arial"/>
              </a:rPr>
              <a:t> 2018 78198-200DOI: (10.1016/j.jaad.2017.08.044) </a:t>
            </a:r>
          </a:p>
        </p:txBody>
      </p:sp>
      <p:sp>
        <p:nvSpPr>
          <p:cNvPr id="14" name="TextShape 3">
            <a:extLst>
              <a:ext uri="{FF2B5EF4-FFF2-40B4-BE49-F238E27FC236}">
                <a16:creationId xmlns:a16="http://schemas.microsoft.com/office/drawing/2014/main" id="{ECAB97F8-348F-BC4F-BA75-53020D2B4BF7}"/>
              </a:ext>
            </a:extLst>
          </p:cNvPr>
          <p:cNvSpPr txBox="1"/>
          <p:nvPr/>
        </p:nvSpPr>
        <p:spPr>
          <a:xfrm>
            <a:off x="952560" y="6624000"/>
            <a:ext cx="5556240" cy="231120"/>
          </a:xfrm>
          <a:prstGeom prst="rect">
            <a:avLst/>
          </a:prstGeom>
          <a:noFill/>
          <a:ln>
            <a:noFill/>
          </a:ln>
        </p:spPr>
        <p:txBody>
          <a:bodyPr lIns="90000" tIns="46800" rIns="90000" bIns="46800" anchor="ctr">
            <a:spAutoFit/>
          </a:bodyPr>
          <a:lstStyle/>
          <a:p>
            <a:r>
              <a:rPr lang="en-US" sz="900" b="0" strike="noStrike" spc="-1" dirty="0">
                <a:solidFill>
                  <a:srgbClr val="369EC4"/>
                </a:solidFill>
                <a:latin typeface="Arial"/>
              </a:rPr>
              <a:t>Copyright © 2017 American Academy of Dermatology, Inc.</a:t>
            </a:r>
            <a:r>
              <a:rPr lang="en-US" sz="900" b="0" strike="noStrike" spc="-1" dirty="0">
                <a:solidFill>
                  <a:srgbClr val="369EC4"/>
                </a:solidFill>
                <a:latin typeface="Arial"/>
                <a:hlinkClick r:id="rId6">
                  <a:extLst>
                    <a:ext uri="{A12FA001-AC4F-418D-AE19-62706E023703}">
                      <ahyp:hlinkClr xmlns:ahyp="http://schemas.microsoft.com/office/drawing/2018/hyperlinkcolor" val="tx"/>
                    </a:ext>
                  </a:extLst>
                </a:hlinkClick>
              </a:rPr>
              <a:t> Terms and Conditions</a:t>
            </a:r>
            <a:endParaRPr lang="en-US" sz="900" b="0" strike="noStrike" spc="-1" dirty="0">
              <a:solidFill>
                <a:srgbClr val="369EC4"/>
              </a:solidFill>
              <a:latin typeface="Arial"/>
            </a:endParaRPr>
          </a:p>
        </p:txBody>
      </p:sp>
    </p:spTree>
    <p:extLst>
      <p:ext uri="{BB962C8B-B14F-4D97-AF65-F5344CB8AC3E}">
        <p14:creationId xmlns:p14="http://schemas.microsoft.com/office/powerpoint/2010/main" val="3270739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Molluscum contagiosum--treatments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101565" y="6183283"/>
            <a:ext cx="6423435" cy="609601"/>
          </a:xfrm>
        </p:spPr>
        <p:txBody>
          <a:bodyPr>
            <a:normAutofit/>
          </a:bodyPr>
          <a:lstStyle/>
          <a:p>
            <a:r>
              <a:rPr lang="en-US" sz="900" dirty="0" err="1">
                <a:solidFill>
                  <a:srgbClr val="369EC4"/>
                </a:solidFill>
              </a:rPr>
              <a:t>Jahnke</a:t>
            </a:r>
            <a:r>
              <a:rPr lang="en-US" sz="900" dirty="0">
                <a:solidFill>
                  <a:srgbClr val="369EC4"/>
                </a:solidFill>
              </a:rPr>
              <a:t> M, et al. </a:t>
            </a:r>
            <a:r>
              <a:rPr lang="en-US" sz="900" dirty="0" err="1">
                <a:solidFill>
                  <a:srgbClr val="369EC4"/>
                </a:solidFill>
              </a:rPr>
              <a:t>Cantharidin</a:t>
            </a:r>
            <a:r>
              <a:rPr lang="en-US" sz="900" dirty="0">
                <a:solidFill>
                  <a:srgbClr val="369EC4"/>
                </a:solidFill>
              </a:rPr>
              <a:t> for treatment of facial molluscum contagiosum: A retrospective review. J Amer. Acad. </a:t>
            </a:r>
            <a:r>
              <a:rPr lang="en-US" sz="900" dirty="0" err="1">
                <a:solidFill>
                  <a:srgbClr val="369EC4"/>
                </a:solidFill>
              </a:rPr>
              <a:t>Derm</a:t>
            </a:r>
            <a:r>
              <a:rPr lang="en-US" sz="900" dirty="0">
                <a:solidFill>
                  <a:srgbClr val="369EC4"/>
                </a:solidFill>
              </a:rPr>
              <a:t>, Jan 2018. 78:1: p198-200</a:t>
            </a: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62 caregivers of children were contacted by phone survey in Detroit after treatment of molluscum on the face with 0.7% </a:t>
            </a:r>
            <a:r>
              <a:rPr lang="en-US" dirty="0" err="1">
                <a:solidFill>
                  <a:srgbClr val="369EC4"/>
                </a:solidFill>
              </a:rPr>
              <a:t>cantharidin</a:t>
            </a:r>
            <a:r>
              <a:rPr lang="en-US" dirty="0">
                <a:solidFill>
                  <a:srgbClr val="369EC4"/>
                </a:solidFill>
              </a:rPr>
              <a:t> solution</a:t>
            </a:r>
          </a:p>
          <a:p>
            <a:r>
              <a:rPr lang="en-US" dirty="0">
                <a:solidFill>
                  <a:srgbClr val="369EC4"/>
                </a:solidFill>
              </a:rPr>
              <a:t>Average age of children was 5 years</a:t>
            </a:r>
          </a:p>
          <a:p>
            <a:r>
              <a:rPr lang="en-US" dirty="0">
                <a:solidFill>
                  <a:srgbClr val="369EC4"/>
                </a:solidFill>
              </a:rPr>
              <a:t>Most common adverse events were discoloration (18%), severe blistering (10%), and severe pain (10%). “Severe” was defined as an excessive amount or an amount greater than what the caregiver expected. more than expected by the caregiver)</a:t>
            </a:r>
          </a:p>
          <a:p>
            <a:r>
              <a:rPr lang="en-US" dirty="0">
                <a:solidFill>
                  <a:srgbClr val="369EC4"/>
                </a:solidFill>
              </a:rPr>
              <a:t>Often could not confirm if they washed off the </a:t>
            </a:r>
            <a:r>
              <a:rPr lang="en-US" dirty="0" err="1">
                <a:solidFill>
                  <a:srgbClr val="369EC4"/>
                </a:solidFill>
              </a:rPr>
              <a:t>cantharidin</a:t>
            </a:r>
            <a:r>
              <a:rPr lang="en-US" dirty="0">
                <a:solidFill>
                  <a:srgbClr val="369EC4"/>
                </a:solidFill>
              </a:rPr>
              <a:t> as recommended (1.5-2 hours after in-office application)</a:t>
            </a:r>
          </a:p>
          <a:p>
            <a:r>
              <a:rPr lang="en-US" dirty="0">
                <a:solidFill>
                  <a:srgbClr val="369EC4"/>
                </a:solidFill>
              </a:rPr>
              <a:t>94% would recommend treatment again for facial lesions</a:t>
            </a:r>
          </a:p>
          <a:p>
            <a:r>
              <a:rPr lang="en-US" dirty="0">
                <a:solidFill>
                  <a:srgbClr val="369EC4"/>
                </a:solidFill>
              </a:rPr>
              <a:t>Most common reasons for incomplete satisfaction was related to time constraints: the need for multiple office visits and preference for at-home treatments</a:t>
            </a:r>
          </a:p>
        </p:txBody>
      </p:sp>
    </p:spTree>
    <p:extLst>
      <p:ext uri="{BB962C8B-B14F-4D97-AF65-F5344CB8AC3E}">
        <p14:creationId xmlns:p14="http://schemas.microsoft.com/office/powerpoint/2010/main" val="1832815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Molluscum contagiosum--treatments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1133169" y="6313624"/>
            <a:ext cx="6865619" cy="609601"/>
          </a:xfrm>
        </p:spPr>
        <p:txBody>
          <a:bodyPr>
            <a:noAutofit/>
          </a:bodyPr>
          <a:lstStyle/>
          <a:p>
            <a:r>
              <a:rPr lang="en-US" sz="900" dirty="0" err="1">
                <a:solidFill>
                  <a:srgbClr val="369EC4"/>
                </a:solidFill>
              </a:rPr>
              <a:t>Hancox</a:t>
            </a:r>
            <a:r>
              <a:rPr lang="en-US" sz="900" dirty="0">
                <a:solidFill>
                  <a:srgbClr val="369EC4"/>
                </a:solidFill>
              </a:rPr>
              <a:t> J, et al. Treatment of Molluscum contagiosum with the pulsed dye laser over a 28-month period. Cutis. 2003; 71:414-416</a:t>
            </a:r>
          </a:p>
          <a:p>
            <a:r>
              <a:rPr lang="en-US" sz="900" dirty="0">
                <a:solidFill>
                  <a:srgbClr val="369EC4"/>
                </a:solidFill>
              </a:rPr>
              <a:t>Omi T, et al. Recalcitrant molluscum contagiosum successfully </a:t>
            </a:r>
            <a:r>
              <a:rPr lang="en-US" sz="900" dirty="0" err="1">
                <a:solidFill>
                  <a:srgbClr val="369EC4"/>
                </a:solidFill>
              </a:rPr>
              <a:t>treatd</a:t>
            </a:r>
            <a:r>
              <a:rPr lang="en-US" sz="900" dirty="0">
                <a:solidFill>
                  <a:srgbClr val="369EC4"/>
                </a:solidFill>
              </a:rPr>
              <a:t> with the pulsed dye laser. Laser Therapy. 2013; 22.1:51-54</a:t>
            </a:r>
          </a:p>
        </p:txBody>
      </p:sp>
      <p:sp>
        <p:nvSpPr>
          <p:cNvPr id="8" name="Content Placeholder 2">
            <a:extLst>
              <a:ext uri="{FF2B5EF4-FFF2-40B4-BE49-F238E27FC236}">
                <a16:creationId xmlns:a16="http://schemas.microsoft.com/office/drawing/2014/main" id="{BE57DC66-AE3C-6444-A77F-1690FD410DD4}"/>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Pulsed dye laser is another effective alternative</a:t>
            </a:r>
          </a:p>
          <a:p>
            <a:r>
              <a:rPr lang="en-US" dirty="0">
                <a:solidFill>
                  <a:srgbClr val="369EC4"/>
                </a:solidFill>
              </a:rPr>
              <a:t>43 patients, mean age 8.9 </a:t>
            </a:r>
            <a:r>
              <a:rPr lang="en-US" dirty="0" err="1">
                <a:solidFill>
                  <a:srgbClr val="369EC4"/>
                </a:solidFill>
              </a:rPr>
              <a:t>yrs</a:t>
            </a:r>
            <a:r>
              <a:rPr lang="en-US" dirty="0">
                <a:solidFill>
                  <a:srgbClr val="369EC4"/>
                </a:solidFill>
              </a:rPr>
              <a:t>, (range 1-48), applied a topical anesthetic under occlusion 1-2 </a:t>
            </a:r>
            <a:r>
              <a:rPr lang="en-US" dirty="0" err="1">
                <a:solidFill>
                  <a:srgbClr val="369EC4"/>
                </a:solidFill>
              </a:rPr>
              <a:t>hrs</a:t>
            </a:r>
            <a:r>
              <a:rPr lang="en-US" dirty="0">
                <a:solidFill>
                  <a:srgbClr val="369EC4"/>
                </a:solidFill>
              </a:rPr>
              <a:t> before treatment. Spot size of 7 mm, fluence of 10 J/cm2, pulse width of 450 </a:t>
            </a:r>
            <a:r>
              <a:rPr lang="en-US" dirty="0" err="1">
                <a:solidFill>
                  <a:srgbClr val="369EC4"/>
                </a:solidFill>
              </a:rPr>
              <a:t>ms</a:t>
            </a:r>
            <a:endParaRPr lang="en-US" dirty="0">
              <a:solidFill>
                <a:srgbClr val="369EC4"/>
              </a:solidFill>
            </a:endParaRPr>
          </a:p>
          <a:p>
            <a:pPr lvl="1"/>
            <a:r>
              <a:rPr lang="en-US" dirty="0">
                <a:solidFill>
                  <a:srgbClr val="369EC4"/>
                </a:solidFill>
              </a:rPr>
              <a:t>1250 lesions, all lesions resolved and 35% had no new lesions after 2 treatments</a:t>
            </a:r>
          </a:p>
          <a:p>
            <a:pPr lvl="1"/>
            <a:r>
              <a:rPr lang="en-US" dirty="0">
                <a:solidFill>
                  <a:srgbClr val="369EC4"/>
                </a:solidFill>
              </a:rPr>
              <a:t>42 of 43 patients tolerated the procedure well enough to request a 2</a:t>
            </a:r>
            <a:r>
              <a:rPr lang="en-US" baseline="30000" dirty="0">
                <a:solidFill>
                  <a:srgbClr val="369EC4"/>
                </a:solidFill>
              </a:rPr>
              <a:t>nd</a:t>
            </a:r>
            <a:r>
              <a:rPr lang="en-US" dirty="0">
                <a:solidFill>
                  <a:srgbClr val="369EC4"/>
                </a:solidFill>
              </a:rPr>
              <a:t> treatment</a:t>
            </a:r>
          </a:p>
          <a:p>
            <a:r>
              <a:rPr lang="en-US" dirty="0">
                <a:solidFill>
                  <a:srgbClr val="369EC4"/>
                </a:solidFill>
              </a:rPr>
              <a:t>15 children aged 3-5 years, targeted once with 3 mm spot size, 8.0 J/cm2 and pulse width of 300 </a:t>
            </a:r>
            <a:r>
              <a:rPr lang="en-US" dirty="0" err="1">
                <a:solidFill>
                  <a:srgbClr val="369EC4"/>
                </a:solidFill>
              </a:rPr>
              <a:t>ms</a:t>
            </a:r>
            <a:endParaRPr lang="en-US" dirty="0">
              <a:solidFill>
                <a:srgbClr val="369EC4"/>
              </a:solidFill>
            </a:endParaRPr>
          </a:p>
          <a:p>
            <a:pPr lvl="1"/>
            <a:r>
              <a:rPr lang="en-US" dirty="0">
                <a:solidFill>
                  <a:srgbClr val="369EC4"/>
                </a:solidFill>
              </a:rPr>
              <a:t>Children remarked laser was less painful than curettage, and all 3 patients who had new lesions wished to get the laser treatment again</a:t>
            </a:r>
          </a:p>
          <a:p>
            <a:pPr lvl="1"/>
            <a:r>
              <a:rPr lang="en-US" dirty="0">
                <a:solidFill>
                  <a:srgbClr val="369EC4"/>
                </a:solidFill>
              </a:rPr>
              <a:t>Side effects of purpura lasting 2-3 weeks, and discoloration in some treated areas</a:t>
            </a:r>
          </a:p>
        </p:txBody>
      </p:sp>
    </p:spTree>
    <p:extLst>
      <p:ext uri="{BB962C8B-B14F-4D97-AF65-F5344CB8AC3E}">
        <p14:creationId xmlns:p14="http://schemas.microsoft.com/office/powerpoint/2010/main" val="59755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Epidemic 2015-2019</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369EC4"/>
                </a:solidFill>
              </a:rPr>
              <a:t>2015: 62 cases, 1-11 in Utah</a:t>
            </a:r>
          </a:p>
          <a:p>
            <a:r>
              <a:rPr lang="en-US" sz="3600" dirty="0">
                <a:solidFill>
                  <a:srgbClr val="369EC4"/>
                </a:solidFill>
              </a:rPr>
              <a:t>2016: 5168 total, 222 from local mosquitos (6 TX, 218 FL), 45 sex, 1 lab, 1 unknown person to person, 12-22 in Utah</a:t>
            </a:r>
          </a:p>
          <a:p>
            <a:r>
              <a:rPr lang="en-US" sz="3600" dirty="0">
                <a:solidFill>
                  <a:srgbClr val="369EC4"/>
                </a:solidFill>
              </a:rPr>
              <a:t>2017: 452 total, 7 from local mosquitos (5 TX, 2 FL), 8 from sex, 1 from laboratory transmission, 1-11 in Utah</a:t>
            </a:r>
          </a:p>
          <a:p>
            <a:r>
              <a:rPr lang="en-US" sz="3600" dirty="0">
                <a:solidFill>
                  <a:srgbClr val="369EC4"/>
                </a:solidFill>
              </a:rPr>
              <a:t>2018: 74 total, 1 from lab, 1-11 in Utah</a:t>
            </a:r>
          </a:p>
          <a:p>
            <a:r>
              <a:rPr lang="en-US" sz="3600" dirty="0">
                <a:solidFill>
                  <a:srgbClr val="369EC4"/>
                </a:solidFill>
              </a:rPr>
              <a:t>2019: 28 total, 1 from lab, 1-11 in Utah</a:t>
            </a:r>
          </a:p>
          <a:p>
            <a:r>
              <a:rPr lang="en-US" sz="3600" dirty="0">
                <a:solidFill>
                  <a:srgbClr val="369EC4"/>
                </a:solidFill>
              </a:rPr>
              <a:t>2020: 4 total (all east coast)</a:t>
            </a:r>
          </a:p>
          <a:p>
            <a:r>
              <a:rPr lang="en-US" sz="3600" dirty="0">
                <a:solidFill>
                  <a:srgbClr val="369EC4"/>
                </a:solidFill>
              </a:rPr>
              <a:t>2021: 1 total (is it over?)</a:t>
            </a:r>
          </a:p>
          <a:p>
            <a:endParaRPr lang="en-US" sz="3600" dirty="0">
              <a:solidFill>
                <a:srgbClr val="369EC4"/>
              </a:solidFill>
            </a:endParaRPr>
          </a:p>
          <a:p>
            <a:pPr marL="0" indent="0">
              <a:buNone/>
            </a:pPr>
            <a:endParaRPr lang="en-US" sz="3200" dirty="0">
              <a:solidFill>
                <a:srgbClr val="369EC4"/>
              </a:solidFill>
            </a:endParaRPr>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900" dirty="0">
                <a:solidFill>
                  <a:srgbClr val="369EC4"/>
                </a:solidFill>
              </a:rPr>
              <a:t>https://</a:t>
            </a:r>
            <a:r>
              <a:rPr lang="en-US" sz="900" dirty="0" err="1">
                <a:solidFill>
                  <a:srgbClr val="369EC4"/>
                </a:solidFill>
              </a:rPr>
              <a:t>www.cdc.gov</a:t>
            </a:r>
            <a:r>
              <a:rPr lang="en-US" sz="900" dirty="0">
                <a:solidFill>
                  <a:srgbClr val="369EC4"/>
                </a:solidFill>
              </a:rPr>
              <a:t>/zika/reporting/2021-case-counts.html</a:t>
            </a:r>
          </a:p>
        </p:txBody>
      </p:sp>
    </p:spTree>
    <p:extLst>
      <p:ext uri="{BB962C8B-B14F-4D97-AF65-F5344CB8AC3E}">
        <p14:creationId xmlns:p14="http://schemas.microsoft.com/office/powerpoint/2010/main" val="3988343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rgbClr val="369EC4"/>
                </a:solidFill>
              </a:rPr>
              <a:t>Zika virus is a small, spherical, single-stranded enveloped RNA virus belonging to family </a:t>
            </a:r>
            <a:r>
              <a:rPr lang="en-US" dirty="0" err="1">
                <a:solidFill>
                  <a:srgbClr val="369EC4"/>
                </a:solidFill>
              </a:rPr>
              <a:t>Flaviviridae</a:t>
            </a:r>
            <a:r>
              <a:rPr lang="en-US" dirty="0">
                <a:solidFill>
                  <a:srgbClr val="369EC4"/>
                </a:solidFill>
              </a:rPr>
              <a:t>, genus Flavivirus</a:t>
            </a:r>
          </a:p>
          <a:p>
            <a:pPr fontAlgn="base"/>
            <a:r>
              <a:rPr lang="en-US" dirty="0">
                <a:solidFill>
                  <a:srgbClr val="369EC4"/>
                </a:solidFill>
              </a:rPr>
              <a:t>Zika virus was first described in humans in the 1960s in Nigeria. It was first reported outside Africa in 2007 when a case was reported on the island of Yap in Micronesia</a:t>
            </a:r>
          </a:p>
          <a:p>
            <a:r>
              <a:rPr lang="en-US" dirty="0">
                <a:solidFill>
                  <a:srgbClr val="369EC4"/>
                </a:solidFill>
              </a:rPr>
              <a:t>The mosquito </a:t>
            </a:r>
            <a:r>
              <a:rPr lang="en-US" i="1" dirty="0" err="1">
                <a:solidFill>
                  <a:srgbClr val="369EC4"/>
                </a:solidFill>
              </a:rPr>
              <a:t>Aedes</a:t>
            </a:r>
            <a:r>
              <a:rPr lang="en-US" i="1" dirty="0">
                <a:solidFill>
                  <a:srgbClr val="369EC4"/>
                </a:solidFill>
              </a:rPr>
              <a:t> aegypti</a:t>
            </a:r>
            <a:r>
              <a:rPr lang="en-US" dirty="0">
                <a:solidFill>
                  <a:srgbClr val="369EC4"/>
                </a:solidFill>
              </a:rPr>
              <a:t> is the main </a:t>
            </a:r>
            <a:r>
              <a:rPr lang="en-US" dirty="0" err="1">
                <a:solidFill>
                  <a:srgbClr val="369EC4"/>
                </a:solidFill>
              </a:rPr>
              <a:t>Aedes</a:t>
            </a:r>
            <a:r>
              <a:rPr lang="en-US" dirty="0">
                <a:solidFill>
                  <a:srgbClr val="369EC4"/>
                </a:solidFill>
              </a:rPr>
              <a:t> species involved in transmitting the zika virus from infected individuals to healthy contacts. These mosquitoes breed in and around ponds of stagnant water where humans live and usually bite during daylight hours. When a human is infected the virus circulates the blood for 10 days before symptoms occur. It is during this time that the </a:t>
            </a:r>
            <a:r>
              <a:rPr lang="en-US" dirty="0" err="1">
                <a:solidFill>
                  <a:srgbClr val="369EC4"/>
                </a:solidFill>
              </a:rPr>
              <a:t>Aedes</a:t>
            </a:r>
            <a:r>
              <a:rPr lang="en-US" dirty="0">
                <a:solidFill>
                  <a:srgbClr val="369EC4"/>
                </a:solidFill>
              </a:rPr>
              <a:t> mosquito may acquire the virus, then bite and infect another unsuspecting victim</a:t>
            </a:r>
            <a:endParaRPr lang="en-US" sz="3600" dirty="0">
              <a:solidFill>
                <a:srgbClr val="369EC4"/>
              </a:solidFill>
            </a:endParaRPr>
          </a:p>
          <a:p>
            <a:endParaRPr lang="en-US" sz="3600" dirty="0">
              <a:solidFill>
                <a:srgbClr val="369EC4"/>
              </a:solidFill>
            </a:endParaRPr>
          </a:p>
          <a:p>
            <a:pPr marL="0" indent="0">
              <a:buNone/>
            </a:pPr>
            <a:endParaRPr lang="en-US" sz="3200" dirty="0">
              <a:solidFill>
                <a:srgbClr val="369EC4"/>
              </a:solidFill>
            </a:endParaRPr>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hlinkClick r:id="rId4">
                  <a:extLst>
                    <a:ext uri="{A12FA001-AC4F-418D-AE19-62706E023703}">
                      <ahyp:hlinkClr xmlns:ahyp="http://schemas.microsoft.com/office/drawing/2018/hyperlinkcolor" val="tx"/>
                    </a:ext>
                  </a:extLst>
                </a:hlinkClick>
              </a:rPr>
              <a:t>https://www.cdc.gov/zika/index.html</a:t>
            </a:r>
            <a:endParaRPr lang="en-US" sz="1000" dirty="0">
              <a:solidFill>
                <a:srgbClr val="369EC4"/>
              </a:solidFill>
            </a:endParaRPr>
          </a:p>
          <a:p>
            <a:pPr lvl="1"/>
            <a:r>
              <a:rPr lang="en-US" sz="1000" dirty="0">
                <a:solidFill>
                  <a:srgbClr val="369EC4"/>
                </a:solidFill>
                <a:hlinkClick r:id="rId5">
                  <a:extLst>
                    <a:ext uri="{A12FA001-AC4F-418D-AE19-62706E023703}">
                      <ahyp:hlinkClr xmlns:ahyp="http://schemas.microsoft.com/office/drawing/2018/hyperlinkcolor" val="tx"/>
                    </a:ext>
                  </a:extLst>
                </a:hlinkClick>
              </a:rPr>
              <a:t>https://dermnetnz.org/topics/zika-virus</a:t>
            </a:r>
            <a:endParaRPr lang="en-US" sz="1000" dirty="0">
              <a:solidFill>
                <a:srgbClr val="369EC4"/>
              </a:solidFill>
            </a:endParaRPr>
          </a:p>
          <a:p>
            <a:pPr lvl="1"/>
            <a:endParaRPr lang="en-US" sz="1000" dirty="0">
              <a:solidFill>
                <a:srgbClr val="369EC4"/>
              </a:solidFill>
            </a:endParaRPr>
          </a:p>
        </p:txBody>
      </p:sp>
    </p:spTree>
    <p:extLst>
      <p:ext uri="{BB962C8B-B14F-4D97-AF65-F5344CB8AC3E}">
        <p14:creationId xmlns:p14="http://schemas.microsoft.com/office/powerpoint/2010/main" val="225682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err="1">
                <a:solidFill>
                  <a:srgbClr val="369EC4"/>
                </a:solidFill>
              </a:rPr>
              <a:t>Aedes</a:t>
            </a:r>
            <a:r>
              <a:rPr lang="en-US" dirty="0">
                <a:solidFill>
                  <a:srgbClr val="369EC4"/>
                </a:solidFill>
              </a:rPr>
              <a:t> Mosquito</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solidFill>
                <a:srgbClr val="369EC4"/>
              </a:solidFill>
            </a:endParaRPr>
          </a:p>
          <a:p>
            <a:pPr marL="0" indent="0">
              <a:buNone/>
            </a:pPr>
            <a:endParaRPr lang="en-US" sz="3200" dirty="0">
              <a:solidFill>
                <a:srgbClr val="369EC4"/>
              </a:solidFill>
            </a:endParaRPr>
          </a:p>
        </p:txBody>
      </p:sp>
      <p:pic>
        <p:nvPicPr>
          <p:cNvPr id="3" name="Picture 2">
            <a:extLst>
              <a:ext uri="{FF2B5EF4-FFF2-40B4-BE49-F238E27FC236}">
                <a16:creationId xmlns:a16="http://schemas.microsoft.com/office/drawing/2014/main" id="{C16168B0-8173-F140-BE25-BB4F2246A433}"/>
              </a:ext>
            </a:extLst>
          </p:cNvPr>
          <p:cNvPicPr>
            <a:picLocks noChangeAspect="1"/>
          </p:cNvPicPr>
          <p:nvPr/>
        </p:nvPicPr>
        <p:blipFill>
          <a:blip r:embed="rId4"/>
          <a:stretch>
            <a:fillRect/>
          </a:stretch>
        </p:blipFill>
        <p:spPr>
          <a:xfrm>
            <a:off x="1174748" y="1539538"/>
            <a:ext cx="9842500" cy="4622800"/>
          </a:xfrm>
          <a:prstGeom prst="rect">
            <a:avLst/>
          </a:prstGeom>
        </p:spPr>
      </p:pic>
      <p:sp>
        <p:nvSpPr>
          <p:cNvPr id="5" name="Content Placeholder 4">
            <a:extLst>
              <a:ext uri="{FF2B5EF4-FFF2-40B4-BE49-F238E27FC236}">
                <a16:creationId xmlns:a16="http://schemas.microsoft.com/office/drawing/2014/main" id="{DB85AD5A-09BC-2845-8848-1D0095BAE7DD}"/>
              </a:ext>
            </a:extLst>
          </p:cNvPr>
          <p:cNvSpPr>
            <a:spLocks noGrp="1"/>
          </p:cNvSpPr>
          <p:nvPr>
            <p:ph idx="1"/>
          </p:nvPr>
        </p:nvSpPr>
        <p:spPr/>
        <p:txBody>
          <a:bodyPr/>
          <a:lstStyle/>
          <a:p>
            <a:endParaRPr lang="en-US"/>
          </a:p>
        </p:txBody>
      </p:sp>
      <p:sp>
        <p:nvSpPr>
          <p:cNvPr id="10" name="Content Placeholder 2">
            <a:extLst>
              <a:ext uri="{FF2B5EF4-FFF2-40B4-BE49-F238E27FC236}">
                <a16:creationId xmlns:a16="http://schemas.microsoft.com/office/drawing/2014/main" id="{0DAE7072-CBD2-AC45-9BEB-AAD2E9CF7DEF}"/>
              </a:ext>
            </a:extLst>
          </p:cNvPr>
          <p:cNvSpPr txBox="1">
            <a:spLocks/>
          </p:cNvSpPr>
          <p:nvPr/>
        </p:nvSpPr>
        <p:spPr>
          <a:xfrm>
            <a:off x="3297507" y="6349461"/>
            <a:ext cx="5596983"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a:solidFill>
                  <a:srgbClr val="369EC4"/>
                </a:solidFill>
                <a:hlinkClick r:id="rId5">
                  <a:extLst>
                    <a:ext uri="{A12FA001-AC4F-418D-AE19-62706E023703}">
                      <ahyp:hlinkClr xmlns:ahyp="http://schemas.microsoft.com/office/drawing/2018/hyperlinkcolor" val="tx"/>
                    </a:ext>
                  </a:extLst>
                </a:hlinkClick>
              </a:rPr>
              <a:t>Image from CDC Zika virus homepage https://www.cdc.gov/zika/index.html</a:t>
            </a:r>
            <a:endParaRPr lang="en-US" sz="1000" dirty="0">
              <a:solidFill>
                <a:srgbClr val="369EC4"/>
              </a:solidFill>
            </a:endParaRPr>
          </a:p>
          <a:p>
            <a:pPr lvl="1"/>
            <a:endParaRPr lang="en-US" sz="1000" dirty="0">
              <a:solidFill>
                <a:srgbClr val="369EC4"/>
              </a:solidFill>
            </a:endParaRPr>
          </a:p>
        </p:txBody>
      </p:sp>
    </p:spTree>
    <p:extLst>
      <p:ext uri="{BB962C8B-B14F-4D97-AF65-F5344CB8AC3E}">
        <p14:creationId xmlns:p14="http://schemas.microsoft.com/office/powerpoint/2010/main" val="233969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2347763" y="-278487"/>
            <a:ext cx="7496470" cy="1325563"/>
          </a:xfrm>
        </p:spPr>
        <p:txBody>
          <a:bodyPr/>
          <a:lstStyle/>
          <a:p>
            <a:r>
              <a:rPr lang="en-US" dirty="0">
                <a:solidFill>
                  <a:srgbClr val="369EC4"/>
                </a:solidFill>
              </a:rPr>
              <a:t>Pixelated but you get the picture</a:t>
            </a:r>
          </a:p>
        </p:txBody>
      </p:sp>
      <p:pic>
        <p:nvPicPr>
          <p:cNvPr id="3" name="Picture 2">
            <a:extLst>
              <a:ext uri="{FF2B5EF4-FFF2-40B4-BE49-F238E27FC236}">
                <a16:creationId xmlns:a16="http://schemas.microsoft.com/office/drawing/2014/main" id="{54C27C03-EFCE-D34D-B94C-2430110B3D1C}"/>
              </a:ext>
            </a:extLst>
          </p:cNvPr>
          <p:cNvPicPr>
            <a:picLocks noChangeAspect="1"/>
          </p:cNvPicPr>
          <p:nvPr/>
        </p:nvPicPr>
        <p:blipFill>
          <a:blip r:embed="rId3"/>
          <a:stretch>
            <a:fillRect/>
          </a:stretch>
        </p:blipFill>
        <p:spPr>
          <a:xfrm>
            <a:off x="1015998" y="634461"/>
            <a:ext cx="10160000" cy="5715000"/>
          </a:xfrm>
          <a:prstGeom prst="rect">
            <a:avLst/>
          </a:prstGeom>
        </p:spPr>
      </p:pic>
      <p:sp>
        <p:nvSpPr>
          <p:cNvPr id="8" name="Content Placeholder 2">
            <a:extLst>
              <a:ext uri="{FF2B5EF4-FFF2-40B4-BE49-F238E27FC236}">
                <a16:creationId xmlns:a16="http://schemas.microsoft.com/office/drawing/2014/main" id="{52A86D92-2A29-2241-BE2E-1622E8796814}"/>
              </a:ext>
            </a:extLst>
          </p:cNvPr>
          <p:cNvSpPr txBox="1">
            <a:spLocks/>
          </p:cNvSpPr>
          <p:nvPr/>
        </p:nvSpPr>
        <p:spPr>
          <a:xfrm>
            <a:off x="3610328" y="6553199"/>
            <a:ext cx="5596983"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err="1">
                <a:solidFill>
                  <a:srgbClr val="369EC4"/>
                </a:solidFill>
              </a:rPr>
              <a:t>Visitogden.com</a:t>
            </a:r>
            <a:r>
              <a:rPr lang="en-US" sz="1000" dirty="0">
                <a:solidFill>
                  <a:srgbClr val="369EC4"/>
                </a:solidFill>
              </a:rPr>
              <a:t> (Ogden Canyon scenic byway)</a:t>
            </a:r>
          </a:p>
        </p:txBody>
      </p:sp>
    </p:spTree>
    <p:extLst>
      <p:ext uri="{BB962C8B-B14F-4D97-AF65-F5344CB8AC3E}">
        <p14:creationId xmlns:p14="http://schemas.microsoft.com/office/powerpoint/2010/main" val="68473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transmission and symptoms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69EC4"/>
                </a:solidFill>
              </a:rPr>
              <a:t>Zika virus can be transmitted from an infected mother to a baby at the time of birth, or transmitted by sexual intercourse if the partner is infected</a:t>
            </a:r>
            <a:endParaRPr lang="en-US" sz="3600" dirty="0">
              <a:solidFill>
                <a:srgbClr val="369EC4"/>
              </a:solidFill>
            </a:endParaRPr>
          </a:p>
          <a:p>
            <a:pPr fontAlgn="base"/>
            <a:r>
              <a:rPr lang="en-US" dirty="0">
                <a:solidFill>
                  <a:srgbClr val="369EC4"/>
                </a:solidFill>
              </a:rPr>
              <a:t>Zika virus infection arises about 10 days after a bite from an infected mosquito. It results in headache, mild fever, chills, conjunctivitis (red eyes), joint and muscle aches and an itchy rash. Other non-specific symptoms may include headache, fatigue, malaise, abdominal pain and vomiting </a:t>
            </a:r>
          </a:p>
          <a:p>
            <a:pPr fontAlgn="base"/>
            <a:r>
              <a:rPr lang="en-US" dirty="0" err="1">
                <a:solidFill>
                  <a:srgbClr val="369EC4"/>
                </a:solidFill>
              </a:rPr>
              <a:t>Dysaesthesia</a:t>
            </a:r>
            <a:r>
              <a:rPr lang="en-US" dirty="0">
                <a:solidFill>
                  <a:srgbClr val="369EC4"/>
                </a:solidFill>
              </a:rPr>
              <a:t> (numbness, tingling) may occur, as well as autonomic symptoms such as dry mouth, dry skin, dry eyes and bladder incontinence</a:t>
            </a:r>
          </a:p>
          <a:p>
            <a:pPr fontAlgn="base"/>
            <a:r>
              <a:rPr lang="en-US" dirty="0">
                <a:solidFill>
                  <a:srgbClr val="369EC4"/>
                </a:solidFill>
              </a:rPr>
              <a:t>Zika virus infection usually recovers within a week</a:t>
            </a:r>
          </a:p>
          <a:p>
            <a:pPr marL="0" indent="0">
              <a:buNone/>
            </a:pPr>
            <a:endParaRPr lang="en-US" sz="3200" dirty="0">
              <a:solidFill>
                <a:srgbClr val="369EC4"/>
              </a:solidFill>
            </a:endParaRPr>
          </a:p>
        </p:txBody>
      </p:sp>
      <p:sp>
        <p:nvSpPr>
          <p:cNvPr id="10" name="Content Placeholder 2">
            <a:extLst>
              <a:ext uri="{FF2B5EF4-FFF2-40B4-BE49-F238E27FC236}">
                <a16:creationId xmlns:a16="http://schemas.microsoft.com/office/drawing/2014/main" id="{D0AABA7D-24C4-C348-96BB-298B58FB9D1C}"/>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hlinkClick r:id="rId4">
                  <a:extLst>
                    <a:ext uri="{A12FA001-AC4F-418D-AE19-62706E023703}">
                      <ahyp:hlinkClr xmlns:ahyp="http://schemas.microsoft.com/office/drawing/2018/hyperlinkcolor" val="tx"/>
                    </a:ext>
                  </a:extLst>
                </a:hlinkClick>
              </a:rPr>
              <a:t>https://www.cdc.gov/zika/index.html</a:t>
            </a:r>
            <a:endParaRPr lang="en-US" sz="1000" dirty="0">
              <a:solidFill>
                <a:srgbClr val="369EC4"/>
              </a:solidFill>
            </a:endParaRPr>
          </a:p>
          <a:p>
            <a:pPr lvl="1"/>
            <a:r>
              <a:rPr lang="en-US" sz="1000" dirty="0">
                <a:solidFill>
                  <a:srgbClr val="369EC4"/>
                </a:solidFill>
                <a:hlinkClick r:id="rId5">
                  <a:extLst>
                    <a:ext uri="{A12FA001-AC4F-418D-AE19-62706E023703}">
                      <ahyp:hlinkClr xmlns:ahyp="http://schemas.microsoft.com/office/drawing/2018/hyperlinkcolor" val="tx"/>
                    </a:ext>
                  </a:extLst>
                </a:hlinkClick>
              </a:rPr>
              <a:t>https://dermnetnz.org/topics/zika-virus</a:t>
            </a:r>
            <a:endParaRPr lang="en-US" sz="1000" dirty="0">
              <a:solidFill>
                <a:srgbClr val="369EC4"/>
              </a:solidFill>
            </a:endParaRPr>
          </a:p>
          <a:p>
            <a:pPr lvl="1"/>
            <a:endParaRPr lang="en-US" sz="1000" dirty="0">
              <a:solidFill>
                <a:srgbClr val="369EC4"/>
              </a:solidFill>
            </a:endParaRPr>
          </a:p>
        </p:txBody>
      </p:sp>
    </p:spTree>
    <p:extLst>
      <p:ext uri="{BB962C8B-B14F-4D97-AF65-F5344CB8AC3E}">
        <p14:creationId xmlns:p14="http://schemas.microsoft.com/office/powerpoint/2010/main" val="291871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the rash</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rgbClr val="369EC4"/>
                </a:solidFill>
              </a:rPr>
              <a:t>The rash associated with zika virus is either morbilliform (papules) or </a:t>
            </a:r>
            <a:r>
              <a:rPr lang="en-US" dirty="0" err="1">
                <a:solidFill>
                  <a:srgbClr val="369EC4"/>
                </a:solidFill>
              </a:rPr>
              <a:t>scarlatiniform</a:t>
            </a:r>
            <a:r>
              <a:rPr lang="en-US" dirty="0">
                <a:solidFill>
                  <a:srgbClr val="369EC4"/>
                </a:solidFill>
              </a:rPr>
              <a:t> (</a:t>
            </a:r>
            <a:r>
              <a:rPr lang="en-US" dirty="0" err="1">
                <a:solidFill>
                  <a:srgbClr val="369EC4"/>
                </a:solidFill>
              </a:rPr>
              <a:t>micropapules</a:t>
            </a:r>
            <a:r>
              <a:rPr lang="en-US" dirty="0">
                <a:solidFill>
                  <a:srgbClr val="369EC4"/>
                </a:solidFill>
              </a:rPr>
              <a:t>). It starts on the face on the first day of illness and spreads to trunk and limbs. The rash may affect palms and soles, which may be swollen. It begins to fade within 2–3 days and is gone completely within a week</a:t>
            </a:r>
          </a:p>
          <a:p>
            <a:pPr fontAlgn="base"/>
            <a:r>
              <a:rPr lang="en-US" dirty="0">
                <a:solidFill>
                  <a:srgbClr val="369EC4"/>
                </a:solidFill>
              </a:rPr>
              <a:t>At the same time, the eyes become sore and red and may be sensitive to the light. Small red dots, petechiae, may be observed inside the mouth on the palate</a:t>
            </a:r>
          </a:p>
          <a:p>
            <a:pPr marL="0" indent="0">
              <a:buNone/>
            </a:pPr>
            <a:endParaRPr lang="en-US" sz="3200" dirty="0">
              <a:solidFill>
                <a:srgbClr val="369EC4"/>
              </a:solidFill>
            </a:endParaRPr>
          </a:p>
        </p:txBody>
      </p:sp>
      <p:sp>
        <p:nvSpPr>
          <p:cNvPr id="10" name="Content Placeholder 2">
            <a:extLst>
              <a:ext uri="{FF2B5EF4-FFF2-40B4-BE49-F238E27FC236}">
                <a16:creationId xmlns:a16="http://schemas.microsoft.com/office/drawing/2014/main" id="{144D4409-151D-6142-8F8B-56C70346783E}"/>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hlinkClick r:id="rId4">
                  <a:extLst>
                    <a:ext uri="{A12FA001-AC4F-418D-AE19-62706E023703}">
                      <ahyp:hlinkClr xmlns:ahyp="http://schemas.microsoft.com/office/drawing/2018/hyperlinkcolor" val="tx"/>
                    </a:ext>
                  </a:extLst>
                </a:hlinkClick>
              </a:rPr>
              <a:t>https://www.cdc.gov/zika/index.html</a:t>
            </a:r>
            <a:endParaRPr lang="en-US" sz="1000" dirty="0">
              <a:solidFill>
                <a:srgbClr val="369EC4"/>
              </a:solidFill>
            </a:endParaRPr>
          </a:p>
          <a:p>
            <a:pPr lvl="1"/>
            <a:r>
              <a:rPr lang="en-US" sz="1000" dirty="0">
                <a:solidFill>
                  <a:srgbClr val="369EC4"/>
                </a:solidFill>
                <a:hlinkClick r:id="rId5">
                  <a:extLst>
                    <a:ext uri="{A12FA001-AC4F-418D-AE19-62706E023703}">
                      <ahyp:hlinkClr xmlns:ahyp="http://schemas.microsoft.com/office/drawing/2018/hyperlinkcolor" val="tx"/>
                    </a:ext>
                  </a:extLst>
                </a:hlinkClick>
              </a:rPr>
              <a:t>https://dermnetnz.org/topics/zika-virus</a:t>
            </a:r>
            <a:endParaRPr lang="en-US" sz="1000" dirty="0">
              <a:solidFill>
                <a:srgbClr val="369EC4"/>
              </a:solidFill>
            </a:endParaRPr>
          </a:p>
          <a:p>
            <a:pPr lvl="1"/>
            <a:endParaRPr lang="en-US" sz="1000" dirty="0">
              <a:solidFill>
                <a:srgbClr val="369EC4"/>
              </a:solidFill>
            </a:endParaRPr>
          </a:p>
        </p:txBody>
      </p:sp>
    </p:spTree>
    <p:extLst>
      <p:ext uri="{BB962C8B-B14F-4D97-AF65-F5344CB8AC3E}">
        <p14:creationId xmlns:p14="http://schemas.microsoft.com/office/powerpoint/2010/main" val="3776240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the rash</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rgbClr val="369EC4"/>
              </a:solidFill>
            </a:endParaRPr>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Images from </a:t>
            </a:r>
            <a:r>
              <a:rPr lang="en-US" sz="1000" dirty="0" err="1">
                <a:solidFill>
                  <a:srgbClr val="369EC4"/>
                </a:solidFill>
              </a:rPr>
              <a:t>DermnetNZ</a:t>
            </a:r>
            <a:r>
              <a:rPr lang="en-US" sz="1000" dirty="0">
                <a:solidFill>
                  <a:srgbClr val="369EC4"/>
                </a:solidFill>
              </a:rPr>
              <a:t> </a:t>
            </a:r>
            <a:r>
              <a:rPr lang="en-US" sz="1000" dirty="0">
                <a:solidFill>
                  <a:srgbClr val="369EC4"/>
                </a:solidFill>
                <a:hlinkClick r:id="rId4"/>
              </a:rPr>
              <a:t>https://dermnetnz.org/topics/zika-virus</a:t>
            </a:r>
            <a:endParaRPr lang="en-US" sz="1000" dirty="0">
              <a:solidFill>
                <a:srgbClr val="369EC4"/>
              </a:solidFill>
            </a:endParaRPr>
          </a:p>
          <a:p>
            <a:pPr lvl="1"/>
            <a:r>
              <a:rPr lang="en-US" sz="1000" dirty="0">
                <a:solidFill>
                  <a:srgbClr val="369EC4"/>
                </a:solidFill>
                <a:hlinkClick r:id="rId5">
                  <a:extLst>
                    <a:ext uri="{A12FA001-AC4F-418D-AE19-62706E023703}">
                      <ahyp:hlinkClr xmlns:ahyp="http://schemas.microsoft.com/office/drawing/2018/hyperlinkcolor" val="tx"/>
                    </a:ext>
                  </a:extLst>
                </a:hlinkClick>
              </a:rPr>
              <a:t>https://creativecommons.org/licenses/by-nc-nd/3.0/nz/legalcode</a:t>
            </a:r>
            <a:r>
              <a:rPr lang="en-US" sz="1000" dirty="0">
                <a:solidFill>
                  <a:srgbClr val="369EC4"/>
                </a:solidFill>
              </a:rPr>
              <a:t>,</a:t>
            </a:r>
          </a:p>
          <a:p>
            <a:pPr lvl="1"/>
            <a:endParaRPr lang="en-US" sz="1000" dirty="0">
              <a:solidFill>
                <a:srgbClr val="369EC4"/>
              </a:solidFill>
            </a:endParaRPr>
          </a:p>
        </p:txBody>
      </p:sp>
      <p:pic>
        <p:nvPicPr>
          <p:cNvPr id="3" name="Picture 2">
            <a:extLst>
              <a:ext uri="{FF2B5EF4-FFF2-40B4-BE49-F238E27FC236}">
                <a16:creationId xmlns:a16="http://schemas.microsoft.com/office/drawing/2014/main" id="{330AB491-CD04-4A4F-BC03-3D62484F6BBA}"/>
              </a:ext>
            </a:extLst>
          </p:cNvPr>
          <p:cNvPicPr>
            <a:picLocks noChangeAspect="1"/>
          </p:cNvPicPr>
          <p:nvPr/>
        </p:nvPicPr>
        <p:blipFill>
          <a:blip r:embed="rId6"/>
          <a:stretch>
            <a:fillRect/>
          </a:stretch>
        </p:blipFill>
        <p:spPr>
          <a:xfrm>
            <a:off x="159531" y="1718688"/>
            <a:ext cx="5936467" cy="4452351"/>
          </a:xfrm>
          <a:prstGeom prst="rect">
            <a:avLst/>
          </a:prstGeom>
        </p:spPr>
      </p:pic>
      <p:pic>
        <p:nvPicPr>
          <p:cNvPr id="4" name="Picture 3">
            <a:extLst>
              <a:ext uri="{FF2B5EF4-FFF2-40B4-BE49-F238E27FC236}">
                <a16:creationId xmlns:a16="http://schemas.microsoft.com/office/drawing/2014/main" id="{5CE48A64-E06F-7E4C-83C8-23D7C8B6CD01}"/>
              </a:ext>
            </a:extLst>
          </p:cNvPr>
          <p:cNvPicPr>
            <a:picLocks noChangeAspect="1"/>
          </p:cNvPicPr>
          <p:nvPr/>
        </p:nvPicPr>
        <p:blipFill>
          <a:blip r:embed="rId7"/>
          <a:stretch>
            <a:fillRect/>
          </a:stretch>
        </p:blipFill>
        <p:spPr>
          <a:xfrm>
            <a:off x="6228110" y="1701259"/>
            <a:ext cx="5959707" cy="4469780"/>
          </a:xfrm>
          <a:prstGeom prst="rect">
            <a:avLst/>
          </a:prstGeom>
        </p:spPr>
      </p:pic>
    </p:spTree>
    <p:extLst>
      <p:ext uri="{BB962C8B-B14F-4D97-AF65-F5344CB8AC3E}">
        <p14:creationId xmlns:p14="http://schemas.microsoft.com/office/powerpoint/2010/main" val="2157695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the rash</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rgbClr val="369EC4"/>
              </a:solidFill>
            </a:endParaRPr>
          </a:p>
        </p:txBody>
      </p:sp>
      <p:pic>
        <p:nvPicPr>
          <p:cNvPr id="5" name="Picture 4">
            <a:extLst>
              <a:ext uri="{FF2B5EF4-FFF2-40B4-BE49-F238E27FC236}">
                <a16:creationId xmlns:a16="http://schemas.microsoft.com/office/drawing/2014/main" id="{5FC51E30-F4D7-3746-83B3-62741F6DBA78}"/>
              </a:ext>
            </a:extLst>
          </p:cNvPr>
          <p:cNvPicPr>
            <a:picLocks noChangeAspect="1"/>
          </p:cNvPicPr>
          <p:nvPr/>
        </p:nvPicPr>
        <p:blipFill>
          <a:blip r:embed="rId4"/>
          <a:stretch>
            <a:fillRect/>
          </a:stretch>
        </p:blipFill>
        <p:spPr>
          <a:xfrm>
            <a:off x="39647" y="1665017"/>
            <a:ext cx="6056351" cy="4542263"/>
          </a:xfrm>
          <a:prstGeom prst="rect">
            <a:avLst/>
          </a:prstGeom>
        </p:spPr>
      </p:pic>
      <p:pic>
        <p:nvPicPr>
          <p:cNvPr id="6" name="Picture 5">
            <a:extLst>
              <a:ext uri="{FF2B5EF4-FFF2-40B4-BE49-F238E27FC236}">
                <a16:creationId xmlns:a16="http://schemas.microsoft.com/office/drawing/2014/main" id="{0A723480-7D98-A340-8253-6817317A5498}"/>
              </a:ext>
            </a:extLst>
          </p:cNvPr>
          <p:cNvPicPr>
            <a:picLocks noChangeAspect="1"/>
          </p:cNvPicPr>
          <p:nvPr/>
        </p:nvPicPr>
        <p:blipFill>
          <a:blip r:embed="rId5"/>
          <a:stretch>
            <a:fillRect/>
          </a:stretch>
        </p:blipFill>
        <p:spPr>
          <a:xfrm>
            <a:off x="6397279" y="1782491"/>
            <a:ext cx="5755074" cy="4307313"/>
          </a:xfrm>
          <a:prstGeom prst="rect">
            <a:avLst/>
          </a:prstGeom>
        </p:spPr>
      </p:pic>
      <p:pic>
        <p:nvPicPr>
          <p:cNvPr id="11" name="Picture 10">
            <a:extLst>
              <a:ext uri="{FF2B5EF4-FFF2-40B4-BE49-F238E27FC236}">
                <a16:creationId xmlns:a16="http://schemas.microsoft.com/office/drawing/2014/main" id="{BC220422-A3CF-B94D-A3C7-DA5C3805C1B2}"/>
              </a:ext>
            </a:extLst>
          </p:cNvPr>
          <p:cNvPicPr>
            <a:picLocks noChangeAspect="1"/>
          </p:cNvPicPr>
          <p:nvPr/>
        </p:nvPicPr>
        <p:blipFill>
          <a:blip r:embed="rId5"/>
          <a:stretch>
            <a:fillRect/>
          </a:stretch>
        </p:blipFill>
        <p:spPr>
          <a:xfrm>
            <a:off x="6204937" y="1665016"/>
            <a:ext cx="6084814" cy="4554103"/>
          </a:xfrm>
          <a:prstGeom prst="rect">
            <a:avLst/>
          </a:prstGeom>
        </p:spPr>
      </p:pic>
      <p:sp>
        <p:nvSpPr>
          <p:cNvPr id="13" name="Content Placeholder 2">
            <a:extLst>
              <a:ext uri="{FF2B5EF4-FFF2-40B4-BE49-F238E27FC236}">
                <a16:creationId xmlns:a16="http://schemas.microsoft.com/office/drawing/2014/main" id="{D6F7666C-148A-C643-A692-AD04835898D6}"/>
              </a:ext>
            </a:extLst>
          </p:cNvPr>
          <p:cNvSpPr txBox="1">
            <a:spLocks/>
          </p:cNvSpPr>
          <p:nvPr/>
        </p:nvSpPr>
        <p:spPr>
          <a:xfrm>
            <a:off x="3297506" y="6367888"/>
            <a:ext cx="5596983"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a:solidFill>
                  <a:srgbClr val="369EC4"/>
                </a:solidFill>
              </a:rPr>
              <a:t>Images from </a:t>
            </a:r>
            <a:r>
              <a:rPr lang="en-US" sz="1000" dirty="0" err="1">
                <a:solidFill>
                  <a:srgbClr val="369EC4"/>
                </a:solidFill>
              </a:rPr>
              <a:t>DermnetNZ</a:t>
            </a:r>
            <a:r>
              <a:rPr lang="en-US" sz="1000" dirty="0">
                <a:solidFill>
                  <a:srgbClr val="369EC4"/>
                </a:solidFill>
              </a:rPr>
              <a:t> </a:t>
            </a:r>
            <a:r>
              <a:rPr lang="en-US" sz="1000" dirty="0">
                <a:solidFill>
                  <a:srgbClr val="369EC4"/>
                </a:solidFill>
                <a:hlinkClick r:id="rId6"/>
              </a:rPr>
              <a:t>https://dermnetnz.org/topics/zika-virus</a:t>
            </a:r>
            <a:endParaRPr lang="en-US" sz="1000" dirty="0">
              <a:solidFill>
                <a:srgbClr val="369EC4"/>
              </a:solidFill>
            </a:endParaRPr>
          </a:p>
          <a:p>
            <a:pPr lvl="1"/>
            <a:r>
              <a:rPr lang="en-US" sz="1000" dirty="0">
                <a:solidFill>
                  <a:srgbClr val="369EC4"/>
                </a:solidFill>
                <a:hlinkClick r:id="rId7">
                  <a:extLst>
                    <a:ext uri="{A12FA001-AC4F-418D-AE19-62706E023703}">
                      <ahyp:hlinkClr xmlns:ahyp="http://schemas.microsoft.com/office/drawing/2018/hyperlinkcolor" val="tx"/>
                    </a:ext>
                  </a:extLst>
                </a:hlinkClick>
              </a:rPr>
              <a:t>https://creativecommons.org/licenses/by-nc-nd/3.0/nz/legalcode</a:t>
            </a:r>
            <a:r>
              <a:rPr lang="en-US" sz="1000" dirty="0">
                <a:solidFill>
                  <a:srgbClr val="369EC4"/>
                </a:solidFill>
              </a:rPr>
              <a:t>,</a:t>
            </a:r>
          </a:p>
          <a:p>
            <a:pPr lvl="1"/>
            <a:endParaRPr lang="en-US" sz="1000" dirty="0">
              <a:solidFill>
                <a:srgbClr val="369EC4"/>
              </a:solidFill>
            </a:endParaRPr>
          </a:p>
        </p:txBody>
      </p:sp>
      <p:sp>
        <p:nvSpPr>
          <p:cNvPr id="14" name="Content Placeholder 13">
            <a:extLst>
              <a:ext uri="{FF2B5EF4-FFF2-40B4-BE49-F238E27FC236}">
                <a16:creationId xmlns:a16="http://schemas.microsoft.com/office/drawing/2014/main" id="{BABD9C58-015A-BA48-9248-33A36A0B1B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136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complications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dirty="0">
                <a:solidFill>
                  <a:srgbClr val="369EC4"/>
                </a:solidFill>
              </a:rPr>
              <a:t>Birth Defects </a:t>
            </a:r>
          </a:p>
          <a:p>
            <a:pPr lvl="1" fontAlgn="base"/>
            <a:r>
              <a:rPr lang="en-US" dirty="0">
                <a:solidFill>
                  <a:srgbClr val="369EC4"/>
                </a:solidFill>
              </a:rPr>
              <a:t>fetal loss, growth retardation, microcephaly, Intracranial calcifications</a:t>
            </a:r>
          </a:p>
          <a:p>
            <a:pPr lvl="1" fontAlgn="base"/>
            <a:r>
              <a:rPr lang="en-US" dirty="0">
                <a:solidFill>
                  <a:srgbClr val="369EC4"/>
                </a:solidFill>
              </a:rPr>
              <a:t>CDC—serial ultrasound to monitor fetal growth and anatomy</a:t>
            </a:r>
            <a:endParaRPr lang="en-US" sz="3200" dirty="0">
              <a:solidFill>
                <a:srgbClr val="369EC4"/>
              </a:solidFill>
            </a:endParaRPr>
          </a:p>
          <a:p>
            <a:pPr fontAlgn="base"/>
            <a:r>
              <a:rPr lang="en-US" sz="3200" dirty="0" err="1">
                <a:solidFill>
                  <a:srgbClr val="369EC4"/>
                </a:solidFill>
              </a:rPr>
              <a:t>Guillian</a:t>
            </a:r>
            <a:r>
              <a:rPr lang="en-US" sz="3200" dirty="0">
                <a:solidFill>
                  <a:srgbClr val="369EC4"/>
                </a:solidFill>
              </a:rPr>
              <a:t>-Barré syndrome</a:t>
            </a:r>
            <a:endParaRPr lang="en-US" dirty="0">
              <a:solidFill>
                <a:srgbClr val="369EC4"/>
              </a:solidFill>
            </a:endParaRPr>
          </a:p>
        </p:txBody>
      </p:sp>
      <p:sp>
        <p:nvSpPr>
          <p:cNvPr id="10" name="Content Placeholder 2">
            <a:extLst>
              <a:ext uri="{FF2B5EF4-FFF2-40B4-BE49-F238E27FC236}">
                <a16:creationId xmlns:a16="http://schemas.microsoft.com/office/drawing/2014/main" id="{2092FEEE-7E70-2A48-B8F9-DC5B63139070}"/>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hlinkClick r:id="rId4">
                  <a:extLst>
                    <a:ext uri="{A12FA001-AC4F-418D-AE19-62706E023703}">
                      <ahyp:hlinkClr xmlns:ahyp="http://schemas.microsoft.com/office/drawing/2018/hyperlinkcolor" val="tx"/>
                    </a:ext>
                  </a:extLst>
                </a:hlinkClick>
              </a:rPr>
              <a:t>https://www.cdc.gov/zika/index.html</a:t>
            </a:r>
            <a:endParaRPr lang="en-US" sz="1000" dirty="0">
              <a:solidFill>
                <a:srgbClr val="369EC4"/>
              </a:solidFill>
            </a:endParaRPr>
          </a:p>
          <a:p>
            <a:pPr lvl="1"/>
            <a:r>
              <a:rPr lang="en-US" sz="1000" dirty="0">
                <a:solidFill>
                  <a:srgbClr val="369EC4"/>
                </a:solidFill>
                <a:hlinkClick r:id="rId5">
                  <a:extLst>
                    <a:ext uri="{A12FA001-AC4F-418D-AE19-62706E023703}">
                      <ahyp:hlinkClr xmlns:ahyp="http://schemas.microsoft.com/office/drawing/2018/hyperlinkcolor" val="tx"/>
                    </a:ext>
                  </a:extLst>
                </a:hlinkClick>
              </a:rPr>
              <a:t>https://dermnetnz.org/topics/zika-virus</a:t>
            </a:r>
            <a:endParaRPr lang="en-US" sz="1000" dirty="0">
              <a:solidFill>
                <a:srgbClr val="369EC4"/>
              </a:solidFill>
            </a:endParaRPr>
          </a:p>
          <a:p>
            <a:pPr lvl="1"/>
            <a:endParaRPr lang="en-US" sz="1000" dirty="0">
              <a:solidFill>
                <a:srgbClr val="369EC4"/>
              </a:solidFill>
            </a:endParaRPr>
          </a:p>
        </p:txBody>
      </p:sp>
    </p:spTree>
    <p:extLst>
      <p:ext uri="{BB962C8B-B14F-4D97-AF65-F5344CB8AC3E}">
        <p14:creationId xmlns:p14="http://schemas.microsoft.com/office/powerpoint/2010/main" val="387406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diagnosis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rgbClr val="369EC4"/>
                </a:solidFill>
              </a:rPr>
              <a:t>No current outbreaks, dengue cases outnumber Zika by 200:1</a:t>
            </a:r>
          </a:p>
          <a:p>
            <a:pPr fontAlgn="base"/>
            <a:r>
              <a:rPr lang="en-US" dirty="0">
                <a:solidFill>
                  <a:srgbClr val="369EC4"/>
                </a:solidFill>
              </a:rPr>
              <a:t>No testing recommended in non-pregnant patients, (just test for Dengue is they have symptoms and have traveled to an endemic area)</a:t>
            </a:r>
          </a:p>
          <a:p>
            <a:pPr fontAlgn="base"/>
            <a:r>
              <a:rPr lang="en-US" dirty="0">
                <a:solidFill>
                  <a:srgbClr val="369EC4"/>
                </a:solidFill>
              </a:rPr>
              <a:t>Symptomatic pregnant women, who have traveled to an area with a dengue outbreak and a risk of Zika, should get:</a:t>
            </a:r>
          </a:p>
          <a:p>
            <a:pPr lvl="1"/>
            <a:r>
              <a:rPr lang="en-US" dirty="0">
                <a:solidFill>
                  <a:srgbClr val="369EC4"/>
                </a:solidFill>
              </a:rPr>
              <a:t>Serum PCR (NAAT) for Dengue and Zika virus, and urine PCR (NAAT) for Zika virus</a:t>
            </a:r>
          </a:p>
          <a:p>
            <a:pPr lvl="1"/>
            <a:r>
              <a:rPr lang="en-US" dirty="0">
                <a:solidFill>
                  <a:srgbClr val="369EC4"/>
                </a:solidFill>
              </a:rPr>
              <a:t>IgM testing for dengue only</a:t>
            </a:r>
          </a:p>
          <a:p>
            <a:r>
              <a:rPr lang="en-US" dirty="0">
                <a:solidFill>
                  <a:srgbClr val="369EC4"/>
                </a:solidFill>
              </a:rPr>
              <a:t>Zika virus IgM testing is NOT recommended for symptomatic pregnant women</a:t>
            </a:r>
          </a:p>
          <a:p>
            <a:r>
              <a:rPr lang="en-US" dirty="0">
                <a:solidFill>
                  <a:srgbClr val="369EC4"/>
                </a:solidFill>
              </a:rPr>
              <a:t>If PCR is positive, repeat to rule out false positive, and if any dengue test is positive, no further testing is recommended</a:t>
            </a:r>
          </a:p>
          <a:p>
            <a:pPr lvl="1"/>
            <a:r>
              <a:rPr lang="en-US" dirty="0">
                <a:solidFill>
                  <a:srgbClr val="369EC4"/>
                </a:solidFill>
              </a:rPr>
              <a:t>Zika IgM antibodies can persist for months to years following infection. Therefore, detecting Zika IgM antibodies might not indicate a recent infection</a:t>
            </a:r>
          </a:p>
          <a:p>
            <a:pPr lvl="1"/>
            <a:r>
              <a:rPr lang="en-US" dirty="0">
                <a:solidFill>
                  <a:srgbClr val="369EC4"/>
                </a:solidFill>
              </a:rPr>
              <a:t>There is notable cross-reactivity between dengue IgM and Zika IgM antibodies in serologic tests. Antibodies generated by a recent dengue virus infection can cause the Zika IgM to be falsely positive</a:t>
            </a:r>
          </a:p>
          <a:p>
            <a:pPr fontAlgn="base"/>
            <a:endParaRPr lang="en-US" dirty="0"/>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https://</a:t>
            </a:r>
            <a:r>
              <a:rPr lang="en-US" sz="1000" dirty="0" err="1">
                <a:solidFill>
                  <a:srgbClr val="369EC4"/>
                </a:solidFill>
              </a:rPr>
              <a:t>www.cdc.gov</a:t>
            </a:r>
            <a:r>
              <a:rPr lang="en-US" sz="1000" dirty="0">
                <a:solidFill>
                  <a:srgbClr val="369EC4"/>
                </a:solidFill>
              </a:rPr>
              <a:t>/zika/</a:t>
            </a:r>
            <a:r>
              <a:rPr lang="en-US" sz="1000" dirty="0" err="1">
                <a:solidFill>
                  <a:srgbClr val="369EC4"/>
                </a:solidFill>
              </a:rPr>
              <a:t>hc</a:t>
            </a:r>
            <a:r>
              <a:rPr lang="en-US" sz="1000" dirty="0">
                <a:solidFill>
                  <a:srgbClr val="369EC4"/>
                </a:solidFill>
              </a:rPr>
              <a:t>-providers/testing-</a:t>
            </a:r>
            <a:r>
              <a:rPr lang="en-US" sz="1000" dirty="0" err="1">
                <a:solidFill>
                  <a:srgbClr val="369EC4"/>
                </a:solidFill>
              </a:rPr>
              <a:t>guidance.html</a:t>
            </a:r>
            <a:endParaRPr lang="en-US" sz="1000" dirty="0">
              <a:solidFill>
                <a:srgbClr val="369EC4"/>
              </a:solidFill>
            </a:endParaRPr>
          </a:p>
        </p:txBody>
      </p:sp>
    </p:spTree>
    <p:extLst>
      <p:ext uri="{BB962C8B-B14F-4D97-AF65-F5344CB8AC3E}">
        <p14:creationId xmlns:p14="http://schemas.microsoft.com/office/powerpoint/2010/main" val="2680744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Zika Virus, management</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rgbClr val="369EC4"/>
                </a:solidFill>
              </a:rPr>
              <a:t>No specific treatment </a:t>
            </a:r>
          </a:p>
          <a:p>
            <a:pPr fontAlgn="base"/>
            <a:r>
              <a:rPr lang="en-US" dirty="0">
                <a:solidFill>
                  <a:srgbClr val="369EC4"/>
                </a:solidFill>
              </a:rPr>
              <a:t>Usually self-limiting and resolves with supportive therapy. Acetaminophen may be used to treat patients with fever. Aspirin and nonsteroidal anti-inflammatory drugs (NSAIDs) are not recommended</a:t>
            </a:r>
          </a:p>
          <a:p>
            <a:pPr fontAlgn="base"/>
            <a:r>
              <a:rPr lang="en-US" dirty="0">
                <a:solidFill>
                  <a:srgbClr val="369EC4"/>
                </a:solidFill>
              </a:rPr>
              <a:t>Drink plenty of fluids, rest</a:t>
            </a:r>
          </a:p>
          <a:p>
            <a:pPr fontAlgn="base"/>
            <a:r>
              <a:rPr lang="en-US" dirty="0">
                <a:solidFill>
                  <a:srgbClr val="369EC4"/>
                </a:solidFill>
              </a:rPr>
              <a:t>Avoid blood donation</a:t>
            </a:r>
          </a:p>
          <a:p>
            <a:pPr fontAlgn="base"/>
            <a:r>
              <a:rPr lang="en-US" dirty="0">
                <a:solidFill>
                  <a:srgbClr val="369EC4"/>
                </a:solidFill>
              </a:rPr>
              <a:t>Wear DEET, protective clothing, </a:t>
            </a:r>
            <a:r>
              <a:rPr lang="en-US" dirty="0" err="1">
                <a:solidFill>
                  <a:srgbClr val="369EC4"/>
                </a:solidFill>
              </a:rPr>
              <a:t>etc</a:t>
            </a:r>
            <a:r>
              <a:rPr lang="en-US" dirty="0">
                <a:solidFill>
                  <a:srgbClr val="369EC4"/>
                </a:solidFill>
              </a:rPr>
              <a:t> to protect from getting mosquito bites and potentially spreading the virus to others</a:t>
            </a:r>
          </a:p>
          <a:p>
            <a:pPr fontAlgn="base"/>
            <a:endParaRPr lang="en-US" dirty="0"/>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https://</a:t>
            </a:r>
            <a:r>
              <a:rPr lang="en-US" sz="1000" dirty="0" err="1">
                <a:solidFill>
                  <a:srgbClr val="369EC4"/>
                </a:solidFill>
              </a:rPr>
              <a:t>dermnetnz.org</a:t>
            </a:r>
            <a:r>
              <a:rPr lang="en-US" sz="1000" dirty="0">
                <a:solidFill>
                  <a:srgbClr val="369EC4"/>
                </a:solidFill>
              </a:rPr>
              <a:t>/topics/zika-virus</a:t>
            </a:r>
          </a:p>
        </p:txBody>
      </p:sp>
    </p:spTree>
    <p:extLst>
      <p:ext uri="{BB962C8B-B14F-4D97-AF65-F5344CB8AC3E}">
        <p14:creationId xmlns:p14="http://schemas.microsoft.com/office/powerpoint/2010/main" val="3177630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a:xfrm>
            <a:off x="838200" y="213975"/>
            <a:ext cx="10515600" cy="1325563"/>
          </a:xfrm>
        </p:spPr>
        <p:txBody>
          <a:bodyPr/>
          <a:lstStyle/>
          <a:p>
            <a:r>
              <a:rPr lang="en-US" dirty="0">
                <a:solidFill>
                  <a:srgbClr val="369EC4"/>
                </a:solidFill>
              </a:rPr>
              <a:t>References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245D1C85-F5D3-2A47-9605-A060BCD5FA2D}"/>
              </a:ext>
            </a:extLst>
          </p:cNvPr>
          <p:cNvSpPr txBox="1">
            <a:spLocks/>
          </p:cNvSpPr>
          <p:nvPr/>
        </p:nvSpPr>
        <p:spPr>
          <a:xfrm>
            <a:off x="642257" y="1604709"/>
            <a:ext cx="10907486" cy="48833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solidFill>
                  <a:srgbClr val="369EC4"/>
                </a:solidFill>
              </a:rPr>
              <a:t>Zaenglein</a:t>
            </a:r>
            <a:r>
              <a:rPr lang="en-US" sz="2000" dirty="0">
                <a:solidFill>
                  <a:srgbClr val="369EC4"/>
                </a:solidFill>
              </a:rPr>
              <a:t> et al, Guidelines of care for the management of acne vulgaris. J Amer. Acad. </a:t>
            </a:r>
            <a:r>
              <a:rPr lang="en-US" sz="2000" dirty="0" err="1">
                <a:solidFill>
                  <a:srgbClr val="369EC4"/>
                </a:solidFill>
              </a:rPr>
              <a:t>Derm</a:t>
            </a:r>
            <a:r>
              <a:rPr lang="en-US" sz="2000" dirty="0">
                <a:solidFill>
                  <a:srgbClr val="369EC4"/>
                </a:solidFill>
              </a:rPr>
              <a:t> 2016;74:5: 945-973</a:t>
            </a:r>
          </a:p>
          <a:p>
            <a:r>
              <a:rPr lang="en-US" sz="2000" dirty="0">
                <a:solidFill>
                  <a:srgbClr val="369EC4"/>
                </a:solidFill>
              </a:rPr>
              <a:t>FDA news release on fluoroquinolones July 10, 2018</a:t>
            </a:r>
          </a:p>
          <a:p>
            <a:r>
              <a:rPr lang="en-US" sz="2000" dirty="0">
                <a:solidFill>
                  <a:srgbClr val="369EC4"/>
                </a:solidFill>
              </a:rPr>
              <a:t>https://</a:t>
            </a:r>
            <a:r>
              <a:rPr lang="en-US" sz="2000" dirty="0" err="1">
                <a:solidFill>
                  <a:srgbClr val="369EC4"/>
                </a:solidFill>
              </a:rPr>
              <a:t>dermnetnz.org</a:t>
            </a:r>
            <a:r>
              <a:rPr lang="en-US" sz="2000" dirty="0">
                <a:solidFill>
                  <a:srgbClr val="369EC4"/>
                </a:solidFill>
              </a:rPr>
              <a:t>/topics/gram-negative-folliculitis</a:t>
            </a:r>
          </a:p>
          <a:p>
            <a:r>
              <a:rPr lang="en-US" sz="2000" dirty="0">
                <a:solidFill>
                  <a:srgbClr val="369EC4"/>
                </a:solidFill>
              </a:rPr>
              <a:t>Dermatology. </a:t>
            </a:r>
            <a:r>
              <a:rPr lang="en-US" sz="2000" dirty="0" err="1">
                <a:solidFill>
                  <a:srgbClr val="369EC4"/>
                </a:solidFill>
              </a:rPr>
              <a:t>Bolognia</a:t>
            </a:r>
            <a:r>
              <a:rPr lang="en-US" sz="2000" dirty="0">
                <a:solidFill>
                  <a:srgbClr val="369EC4"/>
                </a:solidFill>
              </a:rPr>
              <a:t> Ch 79: Human Papillomaviruses</a:t>
            </a:r>
            <a:endParaRPr lang="en-US" sz="2000" dirty="0">
              <a:solidFill>
                <a:srgbClr val="369EC4"/>
              </a:solidFill>
              <a:hlinkClick r:id="rId4">
                <a:extLst>
                  <a:ext uri="{A12FA001-AC4F-418D-AE19-62706E023703}">
                    <ahyp:hlinkClr xmlns:ahyp="http://schemas.microsoft.com/office/drawing/2018/hyperlinkcolor" val="tx"/>
                  </a:ext>
                </a:extLst>
              </a:hlinkClick>
            </a:endParaRPr>
          </a:p>
          <a:p>
            <a:r>
              <a:rPr lang="en-US" sz="2000" dirty="0">
                <a:solidFill>
                  <a:srgbClr val="369EC4"/>
                </a:solidFill>
                <a:hlinkClick r:id="rId4">
                  <a:extLst>
                    <a:ext uri="{A12FA001-AC4F-418D-AE19-62706E023703}">
                      <ahyp:hlinkClr xmlns:ahyp="http://schemas.microsoft.com/office/drawing/2018/hyperlinkcolor" val="tx"/>
                    </a:ext>
                  </a:extLst>
                </a:hlinkClick>
              </a:rPr>
              <a:t>https://www.cdc.gov/hpv/parents/index.html</a:t>
            </a:r>
            <a:endParaRPr lang="en-US" sz="2000" dirty="0">
              <a:solidFill>
                <a:srgbClr val="369EC4"/>
              </a:solidFill>
            </a:endParaRPr>
          </a:p>
          <a:p>
            <a:r>
              <a:rPr lang="en-US" sz="2000" dirty="0">
                <a:solidFill>
                  <a:srgbClr val="369EC4"/>
                </a:solidFill>
                <a:hlinkClick r:id="rId5">
                  <a:extLst>
                    <a:ext uri="{A12FA001-AC4F-418D-AE19-62706E023703}">
                      <ahyp:hlinkClr xmlns:ahyp="http://schemas.microsoft.com/office/drawing/2018/hyperlinkcolor" val="tx"/>
                    </a:ext>
                  </a:extLst>
                </a:hlinkClick>
              </a:rPr>
              <a:t>https://www.cdc.gov/vaccines/hcp/vis/vis-statements/hpv.html</a:t>
            </a:r>
            <a:endParaRPr lang="en-US" sz="2000" dirty="0">
              <a:solidFill>
                <a:srgbClr val="369EC4"/>
              </a:solidFill>
            </a:endParaRPr>
          </a:p>
          <a:p>
            <a:r>
              <a:rPr lang="en-US" sz="2000" dirty="0" err="1">
                <a:solidFill>
                  <a:srgbClr val="369EC4"/>
                </a:solidFill>
              </a:rPr>
              <a:t>Nofal</a:t>
            </a:r>
            <a:r>
              <a:rPr lang="en-US" sz="2000" dirty="0">
                <a:solidFill>
                  <a:srgbClr val="369EC4"/>
                </a:solidFill>
              </a:rPr>
              <a:t> A, et al. Intralesional versus intramuscular bivalent human papillomavirus vaccine in the treatment of recalcitrant common warts. J. Amer. Acad. </a:t>
            </a:r>
            <a:r>
              <a:rPr lang="en-US" sz="2000" dirty="0" err="1">
                <a:solidFill>
                  <a:srgbClr val="369EC4"/>
                </a:solidFill>
              </a:rPr>
              <a:t>Derm</a:t>
            </a:r>
            <a:r>
              <a:rPr lang="en-US" sz="2000" dirty="0">
                <a:solidFill>
                  <a:srgbClr val="369EC4"/>
                </a:solidFill>
              </a:rPr>
              <a:t> Jan 2020. 82:1;p94-100</a:t>
            </a:r>
          </a:p>
          <a:p>
            <a:r>
              <a:rPr lang="en-US" sz="2000" dirty="0">
                <a:solidFill>
                  <a:srgbClr val="369EC4"/>
                </a:solidFill>
              </a:rPr>
              <a:t>Shin J, et al. </a:t>
            </a:r>
            <a:r>
              <a:rPr lang="en-US" sz="2000" dirty="0" err="1">
                <a:solidFill>
                  <a:srgbClr val="369EC4"/>
                </a:solidFill>
              </a:rPr>
              <a:t>Nonavalent</a:t>
            </a:r>
            <a:r>
              <a:rPr lang="en-US" sz="2000" dirty="0">
                <a:solidFill>
                  <a:srgbClr val="369EC4"/>
                </a:solidFill>
              </a:rPr>
              <a:t> human papilloma virus vaccine for the treatment of multiple recalcitrant warts: An open-label study. J. Amer. Acad. </a:t>
            </a:r>
            <a:r>
              <a:rPr lang="en-US" sz="2000" dirty="0" err="1">
                <a:solidFill>
                  <a:srgbClr val="369EC4"/>
                </a:solidFill>
              </a:rPr>
              <a:t>Derm</a:t>
            </a:r>
            <a:r>
              <a:rPr lang="en-US" sz="2000" dirty="0">
                <a:solidFill>
                  <a:srgbClr val="369EC4"/>
                </a:solidFill>
              </a:rPr>
              <a:t>, in press, published online March 27, 2021</a:t>
            </a:r>
          </a:p>
          <a:p>
            <a:r>
              <a:rPr lang="en-US" sz="2000" dirty="0" err="1">
                <a:solidFill>
                  <a:srgbClr val="369EC4"/>
                </a:solidFill>
              </a:rPr>
              <a:t>Basdag</a:t>
            </a:r>
            <a:r>
              <a:rPr lang="en-US" sz="2000" dirty="0">
                <a:solidFill>
                  <a:srgbClr val="369EC4"/>
                </a:solidFill>
              </a:rPr>
              <a:t> H, et al. Molluscum contagiosum: to treat or not to treat? Experience with 170 children in an outpatient clinic setting in the northeastern United States. </a:t>
            </a:r>
            <a:r>
              <a:rPr lang="en-US" sz="2000" dirty="0" err="1">
                <a:solidFill>
                  <a:srgbClr val="369EC4"/>
                </a:solidFill>
              </a:rPr>
              <a:t>Pediatr</a:t>
            </a:r>
            <a:r>
              <a:rPr lang="en-US" sz="2000" dirty="0">
                <a:solidFill>
                  <a:srgbClr val="369EC4"/>
                </a:solidFill>
              </a:rPr>
              <a:t> Dermatol. May-Jun 2015;32(3):353-7.</a:t>
            </a:r>
          </a:p>
          <a:p>
            <a:r>
              <a:rPr lang="en-US" sz="2000" dirty="0" err="1">
                <a:solidFill>
                  <a:srgbClr val="369EC4"/>
                </a:solidFill>
              </a:rPr>
              <a:t>Jahnke</a:t>
            </a:r>
            <a:r>
              <a:rPr lang="en-US" sz="2000" dirty="0">
                <a:solidFill>
                  <a:srgbClr val="369EC4"/>
                </a:solidFill>
              </a:rPr>
              <a:t> M, et al. </a:t>
            </a:r>
            <a:r>
              <a:rPr lang="en-US" sz="2000" dirty="0" err="1">
                <a:solidFill>
                  <a:srgbClr val="369EC4"/>
                </a:solidFill>
              </a:rPr>
              <a:t>Cantharidin</a:t>
            </a:r>
            <a:r>
              <a:rPr lang="en-US" sz="2000" dirty="0">
                <a:solidFill>
                  <a:srgbClr val="369EC4"/>
                </a:solidFill>
              </a:rPr>
              <a:t> for treatment of facial molluscum contagiosum: A retrospective review. J Amer. Acad. </a:t>
            </a:r>
            <a:r>
              <a:rPr lang="en-US" sz="2000" dirty="0" err="1">
                <a:solidFill>
                  <a:srgbClr val="369EC4"/>
                </a:solidFill>
              </a:rPr>
              <a:t>Derm</a:t>
            </a:r>
            <a:r>
              <a:rPr lang="en-US" sz="2000" dirty="0">
                <a:solidFill>
                  <a:srgbClr val="369EC4"/>
                </a:solidFill>
              </a:rPr>
              <a:t>, Jan 2018. 78:1: p198-200</a:t>
            </a:r>
          </a:p>
          <a:p>
            <a:r>
              <a:rPr lang="en-US" sz="2000" dirty="0">
                <a:solidFill>
                  <a:srgbClr val="369EC4"/>
                </a:solidFill>
              </a:rPr>
              <a:t>Dermatology. </a:t>
            </a:r>
            <a:r>
              <a:rPr lang="en-US" sz="2000" dirty="0" err="1">
                <a:solidFill>
                  <a:srgbClr val="369EC4"/>
                </a:solidFill>
              </a:rPr>
              <a:t>Bolognia</a:t>
            </a:r>
            <a:r>
              <a:rPr lang="en-US" sz="2000" dirty="0">
                <a:solidFill>
                  <a:srgbClr val="369EC4"/>
                </a:solidFill>
              </a:rPr>
              <a:t> Ch 81: Other Viral Infections</a:t>
            </a:r>
          </a:p>
          <a:p>
            <a:r>
              <a:rPr lang="en-US" sz="2000" dirty="0" err="1">
                <a:solidFill>
                  <a:srgbClr val="369EC4"/>
                </a:solidFill>
              </a:rPr>
              <a:t>Hancox</a:t>
            </a:r>
            <a:r>
              <a:rPr lang="en-US" sz="2000" dirty="0">
                <a:solidFill>
                  <a:srgbClr val="369EC4"/>
                </a:solidFill>
              </a:rPr>
              <a:t> J, et al. Treatment of Molluscum contagiosum with the pulsed dye laser over a 28-month period. Cutis. 2003; 71:414-416</a:t>
            </a:r>
            <a:endParaRPr lang="en-US" sz="2000" dirty="0">
              <a:solidFill>
                <a:srgbClr val="369EC4"/>
              </a:solidFill>
              <a:hlinkClick r:id="rId6">
                <a:extLst>
                  <a:ext uri="{A12FA001-AC4F-418D-AE19-62706E023703}">
                    <ahyp:hlinkClr xmlns:ahyp="http://schemas.microsoft.com/office/drawing/2018/hyperlinkcolor" val="tx"/>
                  </a:ext>
                </a:extLst>
              </a:hlinkClick>
            </a:endParaRPr>
          </a:p>
          <a:p>
            <a:r>
              <a:rPr lang="en-US" sz="2000" dirty="0">
                <a:solidFill>
                  <a:srgbClr val="369EC4"/>
                </a:solidFill>
                <a:hlinkClick r:id="rId6">
                  <a:extLst>
                    <a:ext uri="{A12FA001-AC4F-418D-AE19-62706E023703}">
                      <ahyp:hlinkClr xmlns:ahyp="http://schemas.microsoft.com/office/drawing/2018/hyperlinkcolor" val="tx"/>
                    </a:ext>
                  </a:extLst>
                </a:hlinkClick>
              </a:rPr>
              <a:t>https://www.cdc.gov/zika/reporting/2021-case-counts.html</a:t>
            </a:r>
            <a:endParaRPr lang="en-US" sz="2000" dirty="0">
              <a:solidFill>
                <a:srgbClr val="369EC4"/>
              </a:solidFill>
            </a:endParaRPr>
          </a:p>
          <a:p>
            <a:r>
              <a:rPr lang="en-US" sz="2000" dirty="0">
                <a:solidFill>
                  <a:srgbClr val="369EC4"/>
                </a:solidFill>
              </a:rPr>
              <a:t>https://</a:t>
            </a:r>
            <a:r>
              <a:rPr lang="en-US" sz="2000" dirty="0" err="1">
                <a:solidFill>
                  <a:srgbClr val="369EC4"/>
                </a:solidFill>
              </a:rPr>
              <a:t>www.cdc.gov</a:t>
            </a:r>
            <a:r>
              <a:rPr lang="en-US" sz="2000" dirty="0">
                <a:solidFill>
                  <a:srgbClr val="369EC4"/>
                </a:solidFill>
              </a:rPr>
              <a:t>/zika/</a:t>
            </a:r>
            <a:r>
              <a:rPr lang="en-US" sz="2000" dirty="0" err="1">
                <a:solidFill>
                  <a:srgbClr val="369EC4"/>
                </a:solidFill>
              </a:rPr>
              <a:t>hc</a:t>
            </a:r>
            <a:r>
              <a:rPr lang="en-US" sz="2000" dirty="0">
                <a:solidFill>
                  <a:srgbClr val="369EC4"/>
                </a:solidFill>
              </a:rPr>
              <a:t>-providers/testing-</a:t>
            </a:r>
            <a:r>
              <a:rPr lang="en-US" sz="2000" dirty="0" err="1">
                <a:solidFill>
                  <a:srgbClr val="369EC4"/>
                </a:solidFill>
              </a:rPr>
              <a:t>guidance.html</a:t>
            </a:r>
            <a:endParaRPr lang="en-US" sz="2000" dirty="0">
              <a:solidFill>
                <a:srgbClr val="369EC4"/>
              </a:solidFill>
            </a:endParaRPr>
          </a:p>
          <a:p>
            <a:r>
              <a:rPr lang="en-US" sz="2000" dirty="0">
                <a:solidFill>
                  <a:srgbClr val="369EC4"/>
                </a:solidFill>
                <a:hlinkClick r:id="rId7">
                  <a:extLst>
                    <a:ext uri="{A12FA001-AC4F-418D-AE19-62706E023703}">
                      <ahyp:hlinkClr xmlns:ahyp="http://schemas.microsoft.com/office/drawing/2018/hyperlinkcolor" val="tx"/>
                    </a:ext>
                  </a:extLst>
                </a:hlinkClick>
              </a:rPr>
              <a:t>https://dermnetnz.org/topics/zika-virus</a:t>
            </a:r>
            <a:endParaRPr lang="en-US" sz="2000" dirty="0">
              <a:solidFill>
                <a:srgbClr val="369EC4"/>
              </a:solidFill>
            </a:endParaRPr>
          </a:p>
          <a:p>
            <a:endParaRPr lang="en-US" dirty="0"/>
          </a:p>
          <a:p>
            <a:endParaRPr lang="en-US" sz="3200" dirty="0">
              <a:solidFill>
                <a:srgbClr val="369EC4"/>
              </a:solidFill>
            </a:endParaRPr>
          </a:p>
        </p:txBody>
      </p:sp>
      <p:sp>
        <p:nvSpPr>
          <p:cNvPr id="9" name="Content Placeholder 2">
            <a:extLst>
              <a:ext uri="{FF2B5EF4-FFF2-40B4-BE49-F238E27FC236}">
                <a16:creationId xmlns:a16="http://schemas.microsoft.com/office/drawing/2014/main" id="{DE271CF1-F94B-6244-81BC-9CC0232D89A7}"/>
              </a:ext>
            </a:extLst>
          </p:cNvPr>
          <p:cNvSpPr>
            <a:spLocks noGrp="1"/>
          </p:cNvSpPr>
          <p:nvPr>
            <p:ph idx="1"/>
          </p:nvPr>
        </p:nvSpPr>
        <p:spPr>
          <a:xfrm>
            <a:off x="3297507" y="6349461"/>
            <a:ext cx="5596983" cy="609601"/>
          </a:xfrm>
        </p:spPr>
        <p:txBody>
          <a:bodyPr>
            <a:normAutofit/>
          </a:bodyPr>
          <a:lstStyle/>
          <a:p>
            <a:pPr lvl="1"/>
            <a:r>
              <a:rPr lang="en-US" sz="1000" dirty="0">
                <a:solidFill>
                  <a:srgbClr val="369EC4"/>
                </a:solidFill>
              </a:rPr>
              <a:t>https://</a:t>
            </a:r>
            <a:r>
              <a:rPr lang="en-US" sz="1000" dirty="0" err="1">
                <a:solidFill>
                  <a:srgbClr val="369EC4"/>
                </a:solidFill>
              </a:rPr>
              <a:t>www.cdc.gov</a:t>
            </a:r>
            <a:r>
              <a:rPr lang="en-US" sz="1000">
                <a:solidFill>
                  <a:srgbClr val="369EC4"/>
                </a:solidFill>
              </a:rPr>
              <a:t>/zika/reporting/2021-case-counts.html</a:t>
            </a:r>
            <a:endParaRPr lang="en-US" sz="1000" dirty="0">
              <a:solidFill>
                <a:srgbClr val="369EC4"/>
              </a:solidFill>
            </a:endParaRPr>
          </a:p>
        </p:txBody>
      </p:sp>
    </p:spTree>
    <p:extLst>
      <p:ext uri="{BB962C8B-B14F-4D97-AF65-F5344CB8AC3E}">
        <p14:creationId xmlns:p14="http://schemas.microsoft.com/office/powerpoint/2010/main" val="1079219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28567F-EDB1-224D-B1DA-01AE15F3285D}"/>
              </a:ext>
            </a:extLst>
          </p:cNvPr>
          <p:cNvSpPr>
            <a:spLocks noGrp="1"/>
          </p:cNvSpPr>
          <p:nvPr>
            <p:ph type="ctrTitle"/>
          </p:nvPr>
        </p:nvSpPr>
        <p:spPr>
          <a:xfrm>
            <a:off x="1546676" y="1935131"/>
            <a:ext cx="9236150" cy="2231578"/>
          </a:xfrm>
        </p:spPr>
        <p:txBody>
          <a:bodyPr>
            <a:normAutofit/>
          </a:bodyPr>
          <a:lstStyle/>
          <a:p>
            <a:r>
              <a:rPr lang="en-US" dirty="0">
                <a:ln w="0"/>
                <a:effectLst>
                  <a:outerShdw blurRad="38100" dist="19050" dir="2700000" algn="tl" rotWithShape="0">
                    <a:schemeClr val="dk1">
                      <a:alpha val="40000"/>
                    </a:schemeClr>
                  </a:outerShdw>
                </a:effectLst>
              </a:rPr>
              <a:t>Thank You!</a:t>
            </a:r>
            <a:endParaRPr lang="en-US" b="1" dirty="0">
              <a:solidFill>
                <a:srgbClr val="C00000"/>
              </a:solidFill>
            </a:endParaRPr>
          </a:p>
        </p:txBody>
      </p:sp>
      <p:pic>
        <p:nvPicPr>
          <p:cNvPr id="5" name="Picture 4">
            <a:extLst>
              <a:ext uri="{FF2B5EF4-FFF2-40B4-BE49-F238E27FC236}">
                <a16:creationId xmlns:a16="http://schemas.microsoft.com/office/drawing/2014/main" id="{9596D7C4-1E7D-5C4D-85E9-28757738B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19" y="4701564"/>
            <a:ext cx="2779065" cy="1525942"/>
          </a:xfrm>
          <a:prstGeom prst="rect">
            <a:avLst/>
          </a:prstGeom>
        </p:spPr>
      </p:pic>
      <p:cxnSp>
        <p:nvCxnSpPr>
          <p:cNvPr id="6" name="Straight Connector 5">
            <a:extLst>
              <a:ext uri="{FF2B5EF4-FFF2-40B4-BE49-F238E27FC236}">
                <a16:creationId xmlns:a16="http://schemas.microsoft.com/office/drawing/2014/main" id="{570E8CFC-E469-8E43-AF9A-991C685D9A58}"/>
              </a:ext>
            </a:extLst>
          </p:cNvPr>
          <p:cNvCxnSpPr/>
          <p:nvPr/>
        </p:nvCxnSpPr>
        <p:spPr>
          <a:xfrm>
            <a:off x="711009" y="4434136"/>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44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Objectives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DB1C37E-1EA1-FC41-880A-5951786342FD}"/>
              </a:ext>
            </a:extLst>
          </p:cNvPr>
          <p:cNvSpPr>
            <a:spLocks noGrp="1"/>
          </p:cNvSpPr>
          <p:nvPr>
            <p:ph idx="1"/>
          </p:nvPr>
        </p:nvSpPr>
        <p:spPr>
          <a:xfrm>
            <a:off x="642257" y="1604709"/>
            <a:ext cx="10907486" cy="4883375"/>
          </a:xfrm>
        </p:spPr>
        <p:txBody>
          <a:bodyPr>
            <a:normAutofit/>
          </a:bodyPr>
          <a:lstStyle/>
          <a:p>
            <a:r>
              <a:rPr lang="en-US" sz="3600" dirty="0">
                <a:solidFill>
                  <a:srgbClr val="369EC4"/>
                </a:solidFill>
              </a:rPr>
              <a:t>Recognize some common skin conditions caused by infectious organisms</a:t>
            </a:r>
          </a:p>
          <a:p>
            <a:r>
              <a:rPr lang="en-US" sz="3600" dirty="0">
                <a:solidFill>
                  <a:srgbClr val="369EC4"/>
                </a:solidFill>
              </a:rPr>
              <a:t>Identify some of the latest developments in treating patients with these infectious skin conditions</a:t>
            </a:r>
          </a:p>
          <a:p>
            <a:r>
              <a:rPr lang="en-US" sz="3600" dirty="0">
                <a:solidFill>
                  <a:srgbClr val="369EC4"/>
                </a:solidFill>
              </a:rPr>
              <a:t>Discuss some referral criteria that a primary care clinician could use to refer to a dermatologist</a:t>
            </a:r>
          </a:p>
          <a:p>
            <a:pPr marL="0" indent="0">
              <a:buNone/>
            </a:pPr>
            <a:endParaRPr lang="en-US" sz="3600" dirty="0">
              <a:solidFill>
                <a:srgbClr val="369EC4"/>
              </a:solidFill>
            </a:endParaRPr>
          </a:p>
        </p:txBody>
      </p: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Tree>
    <p:extLst>
      <p:ext uri="{BB962C8B-B14F-4D97-AF65-F5344CB8AC3E}">
        <p14:creationId xmlns:p14="http://schemas.microsoft.com/office/powerpoint/2010/main" val="222172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Acne Vulgaris and infectious mimickers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DB1C37E-1EA1-FC41-880A-5951786342FD}"/>
              </a:ext>
            </a:extLst>
          </p:cNvPr>
          <p:cNvSpPr>
            <a:spLocks noGrp="1"/>
          </p:cNvSpPr>
          <p:nvPr>
            <p:ph idx="1"/>
          </p:nvPr>
        </p:nvSpPr>
        <p:spPr>
          <a:xfrm>
            <a:off x="642257" y="1604709"/>
            <a:ext cx="10907486" cy="4883375"/>
          </a:xfrm>
        </p:spPr>
        <p:txBody>
          <a:bodyPr>
            <a:normAutofit fontScale="92500" lnSpcReduction="10000"/>
          </a:bodyPr>
          <a:lstStyle/>
          <a:p>
            <a:r>
              <a:rPr lang="en-US" sz="3600" dirty="0">
                <a:solidFill>
                  <a:srgbClr val="369EC4"/>
                </a:solidFill>
              </a:rPr>
              <a:t>Influenced by colonization with </a:t>
            </a:r>
            <a:r>
              <a:rPr lang="en-US" sz="3600" dirty="0" err="1">
                <a:solidFill>
                  <a:srgbClr val="369EC4"/>
                </a:solidFill>
              </a:rPr>
              <a:t>Cutibacterium</a:t>
            </a:r>
            <a:r>
              <a:rPr lang="en-US" sz="3600" dirty="0">
                <a:solidFill>
                  <a:srgbClr val="369EC4"/>
                </a:solidFill>
              </a:rPr>
              <a:t> Acnes (formerly Propionibacterium Acnes) and can be both complicated and mimicked by infectious diseases</a:t>
            </a:r>
          </a:p>
          <a:p>
            <a:r>
              <a:rPr lang="en-US" sz="3600" dirty="0">
                <a:solidFill>
                  <a:srgbClr val="369EC4"/>
                </a:solidFill>
              </a:rPr>
              <a:t>Antibiotics are a common therapy, both oral and topical, and overuse is a big concern</a:t>
            </a:r>
          </a:p>
          <a:p>
            <a:r>
              <a:rPr lang="en-US" sz="3600" dirty="0">
                <a:solidFill>
                  <a:srgbClr val="369EC4"/>
                </a:solidFill>
              </a:rPr>
              <a:t>2016 Guidelines for management from the American Academy of Dermatology have important points regarding antibiotic stewardship, that have become the current standard of care, and are important for our ability as a society to offer appropriate and useful therapies for infectious disease to ourselves and future generations</a:t>
            </a:r>
          </a:p>
        </p:txBody>
      </p: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Tree>
    <p:extLst>
      <p:ext uri="{BB962C8B-B14F-4D97-AF65-F5344CB8AC3E}">
        <p14:creationId xmlns:p14="http://schemas.microsoft.com/office/powerpoint/2010/main" val="236146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Epidemiology</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DB1C37E-1EA1-FC41-880A-5951786342FD}"/>
              </a:ext>
            </a:extLst>
          </p:cNvPr>
          <p:cNvSpPr>
            <a:spLocks noGrp="1"/>
          </p:cNvSpPr>
          <p:nvPr>
            <p:ph idx="1"/>
          </p:nvPr>
        </p:nvSpPr>
        <p:spPr>
          <a:xfrm>
            <a:off x="642257" y="1604709"/>
            <a:ext cx="10907486" cy="4883375"/>
          </a:xfrm>
        </p:spPr>
        <p:txBody>
          <a:bodyPr>
            <a:normAutofit/>
          </a:bodyPr>
          <a:lstStyle/>
          <a:p>
            <a:r>
              <a:rPr lang="en-US" sz="3600" dirty="0">
                <a:solidFill>
                  <a:srgbClr val="369EC4"/>
                </a:solidFill>
              </a:rPr>
              <a:t>50 Million people in the U.S.</a:t>
            </a:r>
          </a:p>
          <a:p>
            <a:r>
              <a:rPr lang="en-US" sz="3600" dirty="0">
                <a:solidFill>
                  <a:srgbClr val="369EC4"/>
                </a:solidFill>
              </a:rPr>
              <a:t>85% of teens get it in some form, can persist to adulthood</a:t>
            </a:r>
          </a:p>
          <a:p>
            <a:r>
              <a:rPr lang="en-US" sz="3600" dirty="0">
                <a:solidFill>
                  <a:srgbClr val="369EC4"/>
                </a:solidFill>
              </a:rPr>
              <a:t>12% of adult women </a:t>
            </a:r>
          </a:p>
          <a:p>
            <a:r>
              <a:rPr lang="en-US" sz="3600" dirty="0">
                <a:solidFill>
                  <a:srgbClr val="369EC4"/>
                </a:solidFill>
              </a:rPr>
              <a:t>Can cause poor self image, scarring, depression, and anxiety</a:t>
            </a:r>
          </a:p>
          <a:p>
            <a:r>
              <a:rPr lang="en-US" sz="3600" dirty="0">
                <a:solidFill>
                  <a:srgbClr val="369EC4"/>
                </a:solidFill>
              </a:rPr>
              <a:t>Direct cost of the disease exceeds $3 billion per year</a:t>
            </a:r>
          </a:p>
        </p:txBody>
      </p: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6" name="Content Placeholder 2">
            <a:extLst>
              <a:ext uri="{FF2B5EF4-FFF2-40B4-BE49-F238E27FC236}">
                <a16:creationId xmlns:a16="http://schemas.microsoft.com/office/drawing/2014/main" id="{6783D5BB-6F0D-D849-BA96-CBDBAA7AE595}"/>
              </a:ext>
            </a:extLst>
          </p:cNvPr>
          <p:cNvSpPr txBox="1">
            <a:spLocks/>
          </p:cNvSpPr>
          <p:nvPr/>
        </p:nvSpPr>
        <p:spPr>
          <a:xfrm>
            <a:off x="3297507" y="6349461"/>
            <a:ext cx="5596983"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err="1">
                <a:solidFill>
                  <a:srgbClr val="369EC4"/>
                </a:solidFill>
              </a:rPr>
              <a:t>Zaenglein</a:t>
            </a:r>
            <a:r>
              <a:rPr lang="en-US" sz="1000" dirty="0">
                <a:solidFill>
                  <a:srgbClr val="369EC4"/>
                </a:solidFill>
              </a:rPr>
              <a:t> et al, Guidelines of care for the management of acne vulgaris. J Amer. Acad. </a:t>
            </a:r>
            <a:r>
              <a:rPr lang="en-US" sz="1000" dirty="0" err="1">
                <a:solidFill>
                  <a:srgbClr val="369EC4"/>
                </a:solidFill>
              </a:rPr>
              <a:t>Derm</a:t>
            </a:r>
            <a:r>
              <a:rPr lang="en-US" sz="1000" dirty="0">
                <a:solidFill>
                  <a:srgbClr val="369EC4"/>
                </a:solidFill>
              </a:rPr>
              <a:t> 2016;74:5: 945-973</a:t>
            </a:r>
          </a:p>
        </p:txBody>
      </p:sp>
    </p:spTree>
    <p:extLst>
      <p:ext uri="{BB962C8B-B14F-4D97-AF65-F5344CB8AC3E}">
        <p14:creationId xmlns:p14="http://schemas.microsoft.com/office/powerpoint/2010/main" val="387905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Causes and contributing factors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DB1C37E-1EA1-FC41-880A-5951786342FD}"/>
              </a:ext>
            </a:extLst>
          </p:cNvPr>
          <p:cNvSpPr>
            <a:spLocks noGrp="1"/>
          </p:cNvSpPr>
          <p:nvPr>
            <p:ph idx="1"/>
          </p:nvPr>
        </p:nvSpPr>
        <p:spPr>
          <a:xfrm>
            <a:off x="642257" y="1604709"/>
            <a:ext cx="10907486" cy="4883375"/>
          </a:xfrm>
        </p:spPr>
        <p:txBody>
          <a:bodyPr>
            <a:normAutofit lnSpcReduction="10000"/>
          </a:bodyPr>
          <a:lstStyle/>
          <a:p>
            <a:r>
              <a:rPr lang="en-US" sz="3600" dirty="0">
                <a:solidFill>
                  <a:srgbClr val="369EC4"/>
                </a:solidFill>
              </a:rPr>
              <a:t>microbial colonization with C. acnes</a:t>
            </a:r>
          </a:p>
          <a:p>
            <a:r>
              <a:rPr lang="en-US" sz="3600" dirty="0">
                <a:solidFill>
                  <a:srgbClr val="369EC4"/>
                </a:solidFill>
              </a:rPr>
              <a:t>follicular </a:t>
            </a:r>
            <a:r>
              <a:rPr lang="en-US" sz="3600" dirty="0" err="1">
                <a:solidFill>
                  <a:srgbClr val="369EC4"/>
                </a:solidFill>
              </a:rPr>
              <a:t>hyperkeratinization</a:t>
            </a:r>
            <a:endParaRPr lang="en-US" sz="3600" dirty="0">
              <a:solidFill>
                <a:srgbClr val="369EC4"/>
              </a:solidFill>
            </a:endParaRPr>
          </a:p>
          <a:p>
            <a:r>
              <a:rPr lang="en-US" sz="3600" dirty="0">
                <a:solidFill>
                  <a:srgbClr val="369EC4"/>
                </a:solidFill>
              </a:rPr>
              <a:t>sebum production</a:t>
            </a:r>
          </a:p>
          <a:p>
            <a:r>
              <a:rPr lang="en-US" sz="3600" dirty="0">
                <a:solidFill>
                  <a:srgbClr val="369EC4"/>
                </a:solidFill>
              </a:rPr>
              <a:t>genetic factors</a:t>
            </a:r>
          </a:p>
          <a:p>
            <a:r>
              <a:rPr lang="en-US" sz="3600" dirty="0">
                <a:solidFill>
                  <a:srgbClr val="369EC4"/>
                </a:solidFill>
              </a:rPr>
              <a:t>complex inflammatory mechanisms</a:t>
            </a:r>
          </a:p>
          <a:p>
            <a:r>
              <a:rPr lang="en-US" sz="3600" dirty="0">
                <a:solidFill>
                  <a:srgbClr val="369EC4"/>
                </a:solidFill>
              </a:rPr>
              <a:t>neuroendocrine regulatory mechanisms</a:t>
            </a:r>
          </a:p>
          <a:p>
            <a:r>
              <a:rPr lang="en-US" sz="3600" dirty="0">
                <a:solidFill>
                  <a:srgbClr val="369EC4"/>
                </a:solidFill>
              </a:rPr>
              <a:t>non-genetic factors</a:t>
            </a:r>
          </a:p>
          <a:p>
            <a:r>
              <a:rPr lang="en-US" sz="3600" dirty="0">
                <a:solidFill>
                  <a:srgbClr val="369EC4"/>
                </a:solidFill>
              </a:rPr>
              <a:t>diet</a:t>
            </a:r>
          </a:p>
          <a:p>
            <a:pPr marL="0" indent="0">
              <a:buNone/>
            </a:pPr>
            <a:endParaRPr lang="en-US" sz="4400" dirty="0">
              <a:solidFill>
                <a:srgbClr val="369EC4"/>
              </a:solidFill>
            </a:endParaRPr>
          </a:p>
        </p:txBody>
      </p: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6" name="Content Placeholder 2">
            <a:extLst>
              <a:ext uri="{FF2B5EF4-FFF2-40B4-BE49-F238E27FC236}">
                <a16:creationId xmlns:a16="http://schemas.microsoft.com/office/drawing/2014/main" id="{6368D123-DABC-A146-AD83-744B18C4A196}"/>
              </a:ext>
            </a:extLst>
          </p:cNvPr>
          <p:cNvSpPr txBox="1">
            <a:spLocks/>
          </p:cNvSpPr>
          <p:nvPr/>
        </p:nvSpPr>
        <p:spPr>
          <a:xfrm>
            <a:off x="3297507" y="6349461"/>
            <a:ext cx="5596983"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err="1">
                <a:solidFill>
                  <a:srgbClr val="369EC4"/>
                </a:solidFill>
              </a:rPr>
              <a:t>Zaenglein</a:t>
            </a:r>
            <a:r>
              <a:rPr lang="en-US" sz="1000" dirty="0">
                <a:solidFill>
                  <a:srgbClr val="369EC4"/>
                </a:solidFill>
              </a:rPr>
              <a:t> et al, Guidelines of care for the management of acne vulgaris. J Amer. Acad. </a:t>
            </a:r>
            <a:r>
              <a:rPr lang="en-US" sz="1000" dirty="0" err="1">
                <a:solidFill>
                  <a:srgbClr val="369EC4"/>
                </a:solidFill>
              </a:rPr>
              <a:t>Derm</a:t>
            </a:r>
            <a:r>
              <a:rPr lang="en-US" sz="1000" dirty="0">
                <a:solidFill>
                  <a:srgbClr val="369EC4"/>
                </a:solidFill>
              </a:rPr>
              <a:t> 2016;74:5: 945-973</a:t>
            </a:r>
          </a:p>
        </p:txBody>
      </p:sp>
    </p:spTree>
    <p:extLst>
      <p:ext uri="{BB962C8B-B14F-4D97-AF65-F5344CB8AC3E}">
        <p14:creationId xmlns:p14="http://schemas.microsoft.com/office/powerpoint/2010/main" val="44588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Management guidelines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pic>
        <p:nvPicPr>
          <p:cNvPr id="6" name="Main graphic">
            <a:extLst>
              <a:ext uri="{FF2B5EF4-FFF2-40B4-BE49-F238E27FC236}">
                <a16:creationId xmlns:a16="http://schemas.microsoft.com/office/drawing/2014/main" id="{02498258-90DC-8A4A-B672-615E04092F67}"/>
              </a:ext>
            </a:extLst>
          </p:cNvPr>
          <p:cNvPicPr/>
          <p:nvPr/>
        </p:nvPicPr>
        <p:blipFill>
          <a:blip r:embed="rId4"/>
          <a:stretch/>
        </p:blipFill>
        <p:spPr>
          <a:xfrm>
            <a:off x="3246060" y="1566360"/>
            <a:ext cx="5699880" cy="4984200"/>
          </a:xfrm>
          <a:prstGeom prst="rect">
            <a:avLst/>
          </a:prstGeom>
          <a:ln>
            <a:noFill/>
          </a:ln>
        </p:spPr>
      </p:pic>
      <p:sp>
        <p:nvSpPr>
          <p:cNvPr id="8" name="TextShape 3">
            <a:extLst>
              <a:ext uri="{FF2B5EF4-FFF2-40B4-BE49-F238E27FC236}">
                <a16:creationId xmlns:a16="http://schemas.microsoft.com/office/drawing/2014/main" id="{94D0C7D5-628D-C64A-9EED-5FA975E772CB}"/>
              </a:ext>
            </a:extLst>
          </p:cNvPr>
          <p:cNvSpPr txBox="1"/>
          <p:nvPr/>
        </p:nvSpPr>
        <p:spPr>
          <a:xfrm>
            <a:off x="952560" y="6624000"/>
            <a:ext cx="5556240" cy="231120"/>
          </a:xfrm>
          <a:prstGeom prst="rect">
            <a:avLst/>
          </a:prstGeom>
          <a:noFill/>
          <a:ln>
            <a:noFill/>
          </a:ln>
        </p:spPr>
        <p:txBody>
          <a:bodyPr lIns="90000" tIns="46800" rIns="90000" bIns="46800" anchor="ctr">
            <a:spAutoFit/>
          </a:bodyPr>
          <a:lstStyle/>
          <a:p>
            <a:r>
              <a:rPr lang="en-US" sz="900" b="0" strike="noStrike" spc="-1" dirty="0">
                <a:solidFill>
                  <a:srgbClr val="369EC4"/>
                </a:solidFill>
                <a:latin typeface="Arial"/>
              </a:rPr>
              <a:t>Copyright © 2016 American Academy of Dermatology, Inc.</a:t>
            </a:r>
            <a:r>
              <a:rPr lang="en-US" sz="900" b="0" strike="noStrike" spc="-1" dirty="0">
                <a:solidFill>
                  <a:srgbClr val="369EC4"/>
                </a:solidFill>
                <a:latin typeface="Arial"/>
                <a:hlinkClick r:id="rId5">
                  <a:extLst>
                    <a:ext uri="{A12FA001-AC4F-418D-AE19-62706E023703}">
                      <ahyp:hlinkClr xmlns:ahyp="http://schemas.microsoft.com/office/drawing/2018/hyperlinkcolor" val="tx"/>
                    </a:ext>
                  </a:extLst>
                </a:hlinkClick>
              </a:rPr>
              <a:t> Terms and Conditions</a:t>
            </a:r>
            <a:endParaRPr lang="en-US" sz="900" b="0" strike="noStrike" spc="-1" dirty="0">
              <a:solidFill>
                <a:srgbClr val="369EC4"/>
              </a:solidFill>
              <a:latin typeface="Arial"/>
            </a:endParaRPr>
          </a:p>
        </p:txBody>
      </p:sp>
      <p:sp>
        <p:nvSpPr>
          <p:cNvPr id="9" name="TextShape 2">
            <a:extLst>
              <a:ext uri="{FF2B5EF4-FFF2-40B4-BE49-F238E27FC236}">
                <a16:creationId xmlns:a16="http://schemas.microsoft.com/office/drawing/2014/main" id="{044AECC4-EA5F-0A41-98BB-094AF65892F0}"/>
              </a:ext>
            </a:extLst>
          </p:cNvPr>
          <p:cNvSpPr txBox="1"/>
          <p:nvPr/>
        </p:nvSpPr>
        <p:spPr>
          <a:xfrm>
            <a:off x="952560" y="6477120"/>
            <a:ext cx="8254800" cy="231120"/>
          </a:xfrm>
          <a:prstGeom prst="rect">
            <a:avLst/>
          </a:prstGeom>
          <a:noFill/>
          <a:ln>
            <a:noFill/>
          </a:ln>
        </p:spPr>
        <p:txBody>
          <a:bodyPr lIns="90000" tIns="45000" rIns="90000" bIns="45000">
            <a:spAutoFit/>
          </a:bodyPr>
          <a:lstStyle/>
          <a:p>
            <a:r>
              <a:rPr lang="en-US" sz="900" b="0" i="1" strike="noStrike" spc="-1" dirty="0">
                <a:solidFill>
                  <a:srgbClr val="369EC4"/>
                </a:solidFill>
                <a:latin typeface="Arial"/>
              </a:rPr>
              <a:t>Journal of the American Academy of Dermatology</a:t>
            </a:r>
            <a:r>
              <a:rPr lang="en-US" sz="900" b="0" strike="noStrike" spc="-1" dirty="0">
                <a:solidFill>
                  <a:srgbClr val="369EC4"/>
                </a:solidFill>
                <a:latin typeface="Arial"/>
              </a:rPr>
              <a:t> 2016 74945-973.e33DOI: (10.1016/j.jaad.2015.12.037) </a:t>
            </a:r>
          </a:p>
        </p:txBody>
      </p:sp>
      <p:pic>
        <p:nvPicPr>
          <p:cNvPr id="10" name="Logo">
            <a:extLst>
              <a:ext uri="{FF2B5EF4-FFF2-40B4-BE49-F238E27FC236}">
                <a16:creationId xmlns:a16="http://schemas.microsoft.com/office/drawing/2014/main" id="{B7988108-3E29-B343-B706-D0514DF05652}"/>
              </a:ext>
            </a:extLst>
          </p:cNvPr>
          <p:cNvPicPr/>
          <p:nvPr/>
        </p:nvPicPr>
        <p:blipFill>
          <a:blip r:embed="rId6"/>
          <a:stretch/>
        </p:blipFill>
        <p:spPr>
          <a:xfrm>
            <a:off x="79560" y="6064200"/>
            <a:ext cx="707760" cy="793800"/>
          </a:xfrm>
          <a:prstGeom prst="rect">
            <a:avLst/>
          </a:prstGeom>
          <a:ln>
            <a:noFill/>
          </a:ln>
        </p:spPr>
      </p:pic>
      <p:sp>
        <p:nvSpPr>
          <p:cNvPr id="15" name="Content Placeholder 2">
            <a:extLst>
              <a:ext uri="{FF2B5EF4-FFF2-40B4-BE49-F238E27FC236}">
                <a16:creationId xmlns:a16="http://schemas.microsoft.com/office/drawing/2014/main" id="{9D8B60B7-CC95-4A4C-AF2F-8FAA44BB4E2D}"/>
              </a:ext>
            </a:extLst>
          </p:cNvPr>
          <p:cNvSpPr txBox="1">
            <a:spLocks/>
          </p:cNvSpPr>
          <p:nvPr/>
        </p:nvSpPr>
        <p:spPr>
          <a:xfrm>
            <a:off x="6408868" y="6477120"/>
            <a:ext cx="5596983"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err="1">
                <a:solidFill>
                  <a:srgbClr val="369EC4"/>
                </a:solidFill>
              </a:rPr>
              <a:t>Zaenglein</a:t>
            </a:r>
            <a:r>
              <a:rPr lang="en-US" sz="1000" dirty="0">
                <a:solidFill>
                  <a:srgbClr val="369EC4"/>
                </a:solidFill>
              </a:rPr>
              <a:t> et al, Guidelines of care for the management of acne vulgaris. J Amer. Acad. </a:t>
            </a:r>
            <a:r>
              <a:rPr lang="en-US" sz="1000" dirty="0" err="1">
                <a:solidFill>
                  <a:srgbClr val="369EC4"/>
                </a:solidFill>
              </a:rPr>
              <a:t>Derm</a:t>
            </a:r>
            <a:r>
              <a:rPr lang="en-US" sz="1000" dirty="0">
                <a:solidFill>
                  <a:srgbClr val="369EC4"/>
                </a:solidFill>
              </a:rPr>
              <a:t> 2016;74:5: 945-973</a:t>
            </a:r>
          </a:p>
        </p:txBody>
      </p:sp>
    </p:spTree>
    <p:extLst>
      <p:ext uri="{BB962C8B-B14F-4D97-AF65-F5344CB8AC3E}">
        <p14:creationId xmlns:p14="http://schemas.microsoft.com/office/powerpoint/2010/main" val="3769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908-120E-9D45-A1A9-00BD5F688995}"/>
              </a:ext>
            </a:extLst>
          </p:cNvPr>
          <p:cNvSpPr>
            <a:spLocks noGrp="1"/>
          </p:cNvSpPr>
          <p:nvPr>
            <p:ph type="title"/>
          </p:nvPr>
        </p:nvSpPr>
        <p:spPr/>
        <p:txBody>
          <a:bodyPr/>
          <a:lstStyle/>
          <a:p>
            <a:r>
              <a:rPr lang="en-US" dirty="0">
                <a:solidFill>
                  <a:srgbClr val="369EC4"/>
                </a:solidFill>
              </a:rPr>
              <a:t>Management guidelines—highlights</a:t>
            </a:r>
          </a:p>
        </p:txBody>
      </p:sp>
      <p:cxnSp>
        <p:nvCxnSpPr>
          <p:cNvPr id="12" name="Straight Connector 11">
            <a:extLst>
              <a:ext uri="{FF2B5EF4-FFF2-40B4-BE49-F238E27FC236}">
                <a16:creationId xmlns:a16="http://schemas.microsoft.com/office/drawing/2014/main" id="{F07F0382-7647-A14E-886D-365920C8A57F}"/>
              </a:ext>
            </a:extLst>
          </p:cNvPr>
          <p:cNvCxnSpPr/>
          <p:nvPr/>
        </p:nvCxnSpPr>
        <p:spPr>
          <a:xfrm>
            <a:off x="446314" y="1474367"/>
            <a:ext cx="10907486" cy="0"/>
          </a:xfrm>
          <a:prstGeom prst="line">
            <a:avLst/>
          </a:prstGeom>
          <a:ln>
            <a:solidFill>
              <a:srgbClr val="369EC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36EA-4DF7-1F47-8F58-40878B7C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73" y="299221"/>
            <a:ext cx="1932613" cy="1061168"/>
          </a:xfrm>
          <a:prstGeom prst="rect">
            <a:avLst/>
          </a:prstGeom>
        </p:spPr>
      </p:pic>
      <p:sp>
        <p:nvSpPr>
          <p:cNvPr id="8" name="Content Placeholder 2">
            <a:extLst>
              <a:ext uri="{FF2B5EF4-FFF2-40B4-BE49-F238E27FC236}">
                <a16:creationId xmlns:a16="http://schemas.microsoft.com/office/drawing/2014/main" id="{7A011CAB-2B9F-0640-8D18-121C74E870F2}"/>
              </a:ext>
            </a:extLst>
          </p:cNvPr>
          <p:cNvSpPr>
            <a:spLocks noGrp="1"/>
          </p:cNvSpPr>
          <p:nvPr>
            <p:ph idx="1"/>
          </p:nvPr>
        </p:nvSpPr>
        <p:spPr>
          <a:xfrm>
            <a:off x="642257" y="1604709"/>
            <a:ext cx="10907486" cy="4883375"/>
          </a:xfrm>
        </p:spPr>
        <p:txBody>
          <a:bodyPr>
            <a:normAutofit fontScale="47500" lnSpcReduction="20000"/>
          </a:bodyPr>
          <a:lstStyle/>
          <a:p>
            <a:r>
              <a:rPr lang="en-US" sz="5100" dirty="0">
                <a:solidFill>
                  <a:srgbClr val="369EC4"/>
                </a:solidFill>
              </a:rPr>
              <a:t>Antibiotics</a:t>
            </a:r>
          </a:p>
          <a:p>
            <a:r>
              <a:rPr lang="en-US" sz="4400" dirty="0">
                <a:solidFill>
                  <a:srgbClr val="369EC4"/>
                </a:solidFill>
              </a:rPr>
              <a:t>Systemic antibiotics are recommended in the management of moderate and severe acne and forms of inflammatory acne that are resistant to topical treatments</a:t>
            </a:r>
          </a:p>
          <a:p>
            <a:r>
              <a:rPr lang="en-US" sz="4400" dirty="0">
                <a:solidFill>
                  <a:srgbClr val="369EC4"/>
                </a:solidFill>
              </a:rPr>
              <a:t>Doxycycline and minocycline are more effective than tetracycline, but neither is superior to each other, sub-microbial doses may be useful (doxy 20 mg bid or 40 mg daily) but are not superior to standard dosing</a:t>
            </a:r>
          </a:p>
          <a:p>
            <a:r>
              <a:rPr lang="en-US" sz="4400" dirty="0">
                <a:solidFill>
                  <a:srgbClr val="369EC4"/>
                </a:solidFill>
              </a:rPr>
              <a:t>Although oral erythromycin and azithromycin can be effective in treating acne, its use should be limited to those who cannot use the tetracyclines (i.e., pregnant women or children &lt;8 years of age). Erythromycin use should be restricted because of its increased risk of bacterial resistance</a:t>
            </a:r>
          </a:p>
          <a:p>
            <a:r>
              <a:rPr lang="en-US" sz="4400" dirty="0">
                <a:solidFill>
                  <a:srgbClr val="369EC4"/>
                </a:solidFill>
              </a:rPr>
              <a:t>Use of systemic antibiotics, other than the tetracyclines and macrolides, is discouraged because there are limited data for their use in acne. Trimethoprim-sulfamethoxazole and trimethoprim use should be restricted to patients who are unable to tolerate tetracyclines or in treatment-resistant patients</a:t>
            </a:r>
          </a:p>
          <a:p>
            <a:r>
              <a:rPr lang="en-US" sz="4400" dirty="0">
                <a:solidFill>
                  <a:srgbClr val="369EC4"/>
                </a:solidFill>
              </a:rPr>
              <a:t>Systemic antibiotic use should be limited to the shortest possible duration. </a:t>
            </a:r>
            <a:r>
              <a:rPr lang="en-US" sz="4400" b="1" dirty="0">
                <a:solidFill>
                  <a:srgbClr val="369EC4"/>
                </a:solidFill>
              </a:rPr>
              <a:t>Typically not more than 3 months</a:t>
            </a:r>
            <a:r>
              <a:rPr lang="en-US" sz="4400" dirty="0">
                <a:solidFill>
                  <a:srgbClr val="369EC4"/>
                </a:solidFill>
              </a:rPr>
              <a:t>. Re-evaluate at 3-4 months to minimize the development of bacterial resistance. Monotherapy with systemic antibiotics is not recommended. A subset of patients may require longer courses but should be monitored closely and re-evaluated frequently</a:t>
            </a:r>
          </a:p>
        </p:txBody>
      </p:sp>
      <p:sp>
        <p:nvSpPr>
          <p:cNvPr id="9" name="Content Placeholder 2">
            <a:extLst>
              <a:ext uri="{FF2B5EF4-FFF2-40B4-BE49-F238E27FC236}">
                <a16:creationId xmlns:a16="http://schemas.microsoft.com/office/drawing/2014/main" id="{813E2EB2-AAF7-8747-9199-D42C9270D4F6}"/>
              </a:ext>
            </a:extLst>
          </p:cNvPr>
          <p:cNvSpPr txBox="1">
            <a:spLocks/>
          </p:cNvSpPr>
          <p:nvPr/>
        </p:nvSpPr>
        <p:spPr>
          <a:xfrm>
            <a:off x="3297507" y="6349461"/>
            <a:ext cx="5596983" cy="60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err="1">
                <a:solidFill>
                  <a:srgbClr val="369EC4"/>
                </a:solidFill>
              </a:rPr>
              <a:t>Zaenglein</a:t>
            </a:r>
            <a:r>
              <a:rPr lang="en-US" sz="1000" dirty="0">
                <a:solidFill>
                  <a:srgbClr val="369EC4"/>
                </a:solidFill>
              </a:rPr>
              <a:t> et al, Guidelines of care for the management of acne vulgaris. J Amer. Acad. </a:t>
            </a:r>
            <a:r>
              <a:rPr lang="en-US" sz="1000" dirty="0" err="1">
                <a:solidFill>
                  <a:srgbClr val="369EC4"/>
                </a:solidFill>
              </a:rPr>
              <a:t>Derm</a:t>
            </a:r>
            <a:r>
              <a:rPr lang="en-US" sz="1000" dirty="0">
                <a:solidFill>
                  <a:srgbClr val="369EC4"/>
                </a:solidFill>
              </a:rPr>
              <a:t> 2016;74:5: 945-973</a:t>
            </a:r>
          </a:p>
        </p:txBody>
      </p:sp>
    </p:spTree>
    <p:extLst>
      <p:ext uri="{BB962C8B-B14F-4D97-AF65-F5344CB8AC3E}">
        <p14:creationId xmlns:p14="http://schemas.microsoft.com/office/powerpoint/2010/main" val="1740706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19964</TotalTime>
  <Words>3936</Words>
  <Application>Microsoft Office PowerPoint</Application>
  <PresentationFormat>Widescreen</PresentationFormat>
  <Paragraphs>303</Paragraphs>
  <Slides>38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What’s New in Infectious Disease in Dermatology:  From Acne to Zika  Brooks Bahr, MD, MBA Private Practice at Bahr Dermatology, Bountiful Assistant Professor, Department of Dermatology University of Utah Eccles School of Medicine Adjunct faculty, Dermatology, Rocky Vista University, St. George  I have no conflicts of interest to disclose I will be discussing some off-label uses of medications</vt:lpstr>
      <vt:lpstr>Things I love about Fall in Utah</vt:lpstr>
      <vt:lpstr>Pixelated but you get the picture</vt:lpstr>
      <vt:lpstr>Objectives</vt:lpstr>
      <vt:lpstr>Acne Vulgaris and infectious mimickers</vt:lpstr>
      <vt:lpstr>Epidemiology</vt:lpstr>
      <vt:lpstr>Causes and contributing factors</vt:lpstr>
      <vt:lpstr>Management guidelines</vt:lpstr>
      <vt:lpstr>Management guidelines—highlights</vt:lpstr>
      <vt:lpstr>Microbiologic testing?</vt:lpstr>
      <vt:lpstr>Gram negative Folliculitis</vt:lpstr>
      <vt:lpstr>Gram negative Folliculitis</vt:lpstr>
      <vt:lpstr>Gram negative Folliculitis—treatment </vt:lpstr>
      <vt:lpstr>Viruses, common and recently worrisome</vt:lpstr>
      <vt:lpstr>Human Papillomavirus</vt:lpstr>
      <vt:lpstr>HPV: Cancers</vt:lpstr>
      <vt:lpstr>HPV: Cancers</vt:lpstr>
      <vt:lpstr>HPV: Vaccine</vt:lpstr>
      <vt:lpstr>HPV: Vaccines for therapy</vt:lpstr>
      <vt:lpstr>PowerPoint Presentation</vt:lpstr>
      <vt:lpstr>HPV: Vaccines for therapy</vt:lpstr>
      <vt:lpstr>Molluscum contagiosum</vt:lpstr>
      <vt:lpstr>Molluscum contagiosum—to treat or not?</vt:lpstr>
      <vt:lpstr>Molluscum contagiosum--treatments</vt:lpstr>
      <vt:lpstr>Molluscum contagiosum--treatments</vt:lpstr>
      <vt:lpstr>Molluscum contagiosum--treatments</vt:lpstr>
      <vt:lpstr>Zika virus: Epidemic 2015-2019</vt:lpstr>
      <vt:lpstr>Zika Virus</vt:lpstr>
      <vt:lpstr>Aedes Mosquito</vt:lpstr>
      <vt:lpstr>Zika Virus, transmission and symptoms</vt:lpstr>
      <vt:lpstr>Zika Virus, the rash</vt:lpstr>
      <vt:lpstr>Zika Virus, the rash</vt:lpstr>
      <vt:lpstr>Zika Virus, the rash</vt:lpstr>
      <vt:lpstr>Zika Virus, complications</vt:lpstr>
      <vt:lpstr>Zika Virus, diagnosis</vt:lpstr>
      <vt:lpstr>Zika Virus, management</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  Intermountain Health Care Meeting</dc:title>
  <dc:creator>Chloe Ekelem</dc:creator>
  <cp:lastModifiedBy>Teresa Puskedra</cp:lastModifiedBy>
  <cp:revision>235</cp:revision>
  <dcterms:created xsi:type="dcterms:W3CDTF">2019-08-13T17:42:07Z</dcterms:created>
  <dcterms:modified xsi:type="dcterms:W3CDTF">2021-10-06T19:40:14Z</dcterms:modified>
</cp:coreProperties>
</file>