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24.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notesSlides/notesSlide25.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drawings/drawing2.xml" ContentType="application/vnd.openxmlformats-officedocument.drawingml.chartshapes+xml"/>
  <Override PartName="/ppt/notesSlides/notesSlide26.xml" ContentType="application/vnd.openxmlformats-officedocument.presentationml.notesSlide+xml"/>
  <Override PartName="/ppt/charts/chart5.xml" ContentType="application/vnd.openxmlformats-officedocument.drawingml.chart+xml"/>
  <Override PartName="/ppt/theme/themeOverride4.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89" r:id="rId1"/>
  </p:sldMasterIdLst>
  <p:notesMasterIdLst>
    <p:notesMasterId r:id="rId57"/>
  </p:notesMasterIdLst>
  <p:handoutMasterIdLst>
    <p:handoutMasterId r:id="rId58"/>
  </p:handoutMasterIdLst>
  <p:sldIdLst>
    <p:sldId id="256" r:id="rId2"/>
    <p:sldId id="263" r:id="rId3"/>
    <p:sldId id="259" r:id="rId4"/>
    <p:sldId id="382" r:id="rId5"/>
    <p:sldId id="383" r:id="rId6"/>
    <p:sldId id="390" r:id="rId7"/>
    <p:sldId id="391" r:id="rId8"/>
    <p:sldId id="375" r:id="rId9"/>
    <p:sldId id="2081" r:id="rId10"/>
    <p:sldId id="336" r:id="rId11"/>
    <p:sldId id="2089" r:id="rId12"/>
    <p:sldId id="2090" r:id="rId13"/>
    <p:sldId id="2091" r:id="rId14"/>
    <p:sldId id="279" r:id="rId15"/>
    <p:sldId id="389" r:id="rId16"/>
    <p:sldId id="285" r:id="rId17"/>
    <p:sldId id="286" r:id="rId18"/>
    <p:sldId id="287" r:id="rId19"/>
    <p:sldId id="288" r:id="rId20"/>
    <p:sldId id="289" r:id="rId21"/>
    <p:sldId id="284" r:id="rId22"/>
    <p:sldId id="291" r:id="rId23"/>
    <p:sldId id="290" r:id="rId24"/>
    <p:sldId id="294" r:id="rId25"/>
    <p:sldId id="312" r:id="rId26"/>
    <p:sldId id="313" r:id="rId27"/>
    <p:sldId id="1934" r:id="rId28"/>
    <p:sldId id="2087" r:id="rId29"/>
    <p:sldId id="314" r:id="rId30"/>
    <p:sldId id="2082" r:id="rId31"/>
    <p:sldId id="2086" r:id="rId32"/>
    <p:sldId id="2085" r:id="rId33"/>
    <p:sldId id="363" r:id="rId34"/>
    <p:sldId id="315" r:id="rId35"/>
    <p:sldId id="316" r:id="rId36"/>
    <p:sldId id="2092" r:id="rId37"/>
    <p:sldId id="2095" r:id="rId38"/>
    <p:sldId id="2093" r:id="rId39"/>
    <p:sldId id="2074" r:id="rId40"/>
    <p:sldId id="1870" r:id="rId41"/>
    <p:sldId id="2079" r:id="rId42"/>
    <p:sldId id="1156" r:id="rId43"/>
    <p:sldId id="1226" r:id="rId44"/>
    <p:sldId id="1207" r:id="rId45"/>
    <p:sldId id="1214" r:id="rId46"/>
    <p:sldId id="1206" r:id="rId47"/>
    <p:sldId id="1215" r:id="rId48"/>
    <p:sldId id="2094" r:id="rId49"/>
    <p:sldId id="2080" r:id="rId50"/>
    <p:sldId id="2076" r:id="rId51"/>
    <p:sldId id="345" r:id="rId52"/>
    <p:sldId id="343" r:id="rId53"/>
    <p:sldId id="266" r:id="rId54"/>
    <p:sldId id="269" r:id="rId55"/>
    <p:sldId id="262" r:id="rId56"/>
  </p:sldIdLst>
  <p:sldSz cx="9144000" cy="6858000" type="screen4x3"/>
  <p:notesSz cx="6858000" cy="102870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Geneva" pitchFamily="31" charset="0"/>
        <a:ea typeface="+mn-ea"/>
        <a:cs typeface="+mn-cs"/>
      </a:defRPr>
    </a:lvl1pPr>
    <a:lvl2pPr marL="457200" algn="l" rtl="0" eaLnBrk="0" fontAlgn="base" hangingPunct="0">
      <a:spcBef>
        <a:spcPct val="0"/>
      </a:spcBef>
      <a:spcAft>
        <a:spcPct val="0"/>
      </a:spcAft>
      <a:defRPr sz="2400" kern="1200">
        <a:solidFill>
          <a:schemeClr val="tx1"/>
        </a:solidFill>
        <a:latin typeface="Geneva" pitchFamily="31" charset="0"/>
        <a:ea typeface="+mn-ea"/>
        <a:cs typeface="+mn-cs"/>
      </a:defRPr>
    </a:lvl2pPr>
    <a:lvl3pPr marL="914400" algn="l" rtl="0" eaLnBrk="0" fontAlgn="base" hangingPunct="0">
      <a:spcBef>
        <a:spcPct val="0"/>
      </a:spcBef>
      <a:spcAft>
        <a:spcPct val="0"/>
      </a:spcAft>
      <a:defRPr sz="2400" kern="1200">
        <a:solidFill>
          <a:schemeClr val="tx1"/>
        </a:solidFill>
        <a:latin typeface="Geneva" pitchFamily="31" charset="0"/>
        <a:ea typeface="+mn-ea"/>
        <a:cs typeface="+mn-cs"/>
      </a:defRPr>
    </a:lvl3pPr>
    <a:lvl4pPr marL="1371600" algn="l" rtl="0" eaLnBrk="0" fontAlgn="base" hangingPunct="0">
      <a:spcBef>
        <a:spcPct val="0"/>
      </a:spcBef>
      <a:spcAft>
        <a:spcPct val="0"/>
      </a:spcAft>
      <a:defRPr sz="2400" kern="1200">
        <a:solidFill>
          <a:schemeClr val="tx1"/>
        </a:solidFill>
        <a:latin typeface="Geneva" pitchFamily="31" charset="0"/>
        <a:ea typeface="+mn-ea"/>
        <a:cs typeface="+mn-cs"/>
      </a:defRPr>
    </a:lvl4pPr>
    <a:lvl5pPr marL="1828800" algn="l" rtl="0" eaLnBrk="0" fontAlgn="base" hangingPunct="0">
      <a:spcBef>
        <a:spcPct val="0"/>
      </a:spcBef>
      <a:spcAft>
        <a:spcPct val="0"/>
      </a:spcAft>
      <a:defRPr sz="2400" kern="1200">
        <a:solidFill>
          <a:schemeClr val="tx1"/>
        </a:solidFill>
        <a:latin typeface="Geneva" pitchFamily="31" charset="0"/>
        <a:ea typeface="+mn-ea"/>
        <a:cs typeface="+mn-cs"/>
      </a:defRPr>
    </a:lvl5pPr>
    <a:lvl6pPr marL="2286000" algn="l" defTabSz="457200" rtl="0" eaLnBrk="1" latinLnBrk="0" hangingPunct="1">
      <a:defRPr sz="2400" kern="1200">
        <a:solidFill>
          <a:schemeClr val="tx1"/>
        </a:solidFill>
        <a:latin typeface="Geneva" pitchFamily="31" charset="0"/>
        <a:ea typeface="+mn-ea"/>
        <a:cs typeface="+mn-cs"/>
      </a:defRPr>
    </a:lvl6pPr>
    <a:lvl7pPr marL="2743200" algn="l" defTabSz="457200" rtl="0" eaLnBrk="1" latinLnBrk="0" hangingPunct="1">
      <a:defRPr sz="2400" kern="1200">
        <a:solidFill>
          <a:schemeClr val="tx1"/>
        </a:solidFill>
        <a:latin typeface="Geneva" pitchFamily="31" charset="0"/>
        <a:ea typeface="+mn-ea"/>
        <a:cs typeface="+mn-cs"/>
      </a:defRPr>
    </a:lvl7pPr>
    <a:lvl8pPr marL="3200400" algn="l" defTabSz="457200" rtl="0" eaLnBrk="1" latinLnBrk="0" hangingPunct="1">
      <a:defRPr sz="2400" kern="1200">
        <a:solidFill>
          <a:schemeClr val="tx1"/>
        </a:solidFill>
        <a:latin typeface="Geneva" pitchFamily="31" charset="0"/>
        <a:ea typeface="+mn-ea"/>
        <a:cs typeface="+mn-cs"/>
      </a:defRPr>
    </a:lvl8pPr>
    <a:lvl9pPr marL="3657600" algn="l" defTabSz="457200" rtl="0" eaLnBrk="1" latinLnBrk="0" hangingPunct="1">
      <a:defRPr sz="2400" kern="1200">
        <a:solidFill>
          <a:schemeClr val="tx1"/>
        </a:solidFill>
        <a:latin typeface="Geneva" pitchFamily="31" charset="0"/>
        <a:ea typeface="+mn-ea"/>
        <a:cs typeface="+mn-cs"/>
      </a:defRPr>
    </a:lvl9pPr>
  </p:defaultTextStyle>
  <p:extLst>
    <p:ext uri="{EFAFB233-063F-42B5-8137-9DF3F51BA10A}">
      <p15:sldGuideLst xmlns:p15="http://schemas.microsoft.com/office/powerpoint/2012/main">
        <p15:guide id="1" orient="horz" pos="4319">
          <p15:clr>
            <a:srgbClr val="A4A3A4"/>
          </p15:clr>
        </p15:guide>
        <p15:guide id="2" pos="2880">
          <p15:clr>
            <a:srgbClr val="A4A3A4"/>
          </p15:clr>
        </p15:guide>
      </p15:sldGuideLst>
    </p:ext>
    <p:ext uri="{2D200454-40CA-4A62-9FC3-DE9A4176ACB9}">
      <p15:notesGuideLst xmlns:p15="http://schemas.microsoft.com/office/powerpoint/2012/main">
        <p15:guide id="1" orient="horz" pos="324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3336"/>
    <a:srgbClr val="D73639"/>
    <a:srgbClr val="FF8881"/>
    <a:srgbClr val="8A2E2E"/>
    <a:srgbClr val="192028"/>
    <a:srgbClr val="000000"/>
    <a:srgbClr val="205992"/>
    <a:srgbClr val="59585C"/>
    <a:srgbClr val="1C2026"/>
    <a:srgbClr val="2446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411" autoAdjust="0"/>
    <p:restoredTop sz="93051" autoAdjust="0"/>
  </p:normalViewPr>
  <p:slideViewPr>
    <p:cSldViewPr snapToGrid="0" showGuides="1">
      <p:cViewPr varScale="1">
        <p:scale>
          <a:sx n="51" d="100"/>
          <a:sy n="51" d="100"/>
        </p:scale>
        <p:origin x="355" y="43"/>
      </p:cViewPr>
      <p:guideLst>
        <p:guide orient="horz" pos="4319"/>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howGuides="1">
      <p:cViewPr varScale="1">
        <p:scale>
          <a:sx n="76" d="100"/>
          <a:sy n="76" d="100"/>
        </p:scale>
        <p:origin x="-1416" y="-112"/>
      </p:cViewPr>
      <p:guideLst>
        <p:guide orient="horz" pos="324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100000" t="100000"/>
              </a:path>
              <a:tileRect r="-100000" b="-100000"/>
            </a:gra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2296-4384-8798-8177CA07FA7F}"/>
            </c:ext>
          </c:extLst>
        </c:ser>
        <c:ser>
          <c:idx val="1"/>
          <c:order val="1"/>
          <c:tx>
            <c:strRef>
              <c:f>Sheet1!$C$1</c:f>
              <c:strCache>
                <c:ptCount val="1"/>
                <c:pt idx="0">
                  <c:v>Series 2</c:v>
                </c:pt>
              </c:strCache>
            </c:strRef>
          </c:tx>
          <c:spPr>
            <a:gradFill flip="none" rotWithShape="1">
              <a:gsLst>
                <a:gs pos="0">
                  <a:schemeClr val="accent6">
                    <a:lumMod val="40000"/>
                    <a:lumOff val="60000"/>
                  </a:schemeClr>
                </a:gs>
                <a:gs pos="46000">
                  <a:schemeClr val="accent6">
                    <a:lumMod val="95000"/>
                    <a:lumOff val="5000"/>
                  </a:schemeClr>
                </a:gs>
                <a:gs pos="100000">
                  <a:srgbClr val="FF0000">
                    <a:lumMod val="60000"/>
                  </a:srgbClr>
                </a:gs>
              </a:gsLst>
              <a:path path="circle">
                <a:fillToRect l="50000" t="130000" r="50000" b="-30000"/>
              </a:path>
              <a:tileRect/>
            </a:gra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2</c:v>
                </c:pt>
                <c:pt idx="3">
                  <c:v>2.8</c:v>
                </c:pt>
              </c:numCache>
            </c:numRef>
          </c:val>
          <c:extLst>
            <c:ext xmlns:c16="http://schemas.microsoft.com/office/drawing/2014/chart" uri="{C3380CC4-5D6E-409C-BE32-E72D297353CC}">
              <c16:uniqueId val="{00000001-2296-4384-8798-8177CA07FA7F}"/>
            </c:ext>
          </c:extLst>
        </c:ser>
        <c:ser>
          <c:idx val="2"/>
          <c:order val="2"/>
          <c:tx>
            <c:strRef>
              <c:f>Sheet1!$D$1</c:f>
              <c:strCache>
                <c:ptCount val="1"/>
                <c:pt idx="0">
                  <c:v>Series 3</c:v>
                </c:pt>
              </c:strCache>
            </c:strRef>
          </c:tx>
          <c:spPr>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6</c:v>
                </c:pt>
                <c:pt idx="2">
                  <c:v>3</c:v>
                </c:pt>
                <c:pt idx="3">
                  <c:v>5</c:v>
                </c:pt>
              </c:numCache>
            </c:numRef>
          </c:val>
          <c:extLst>
            <c:ext xmlns:c16="http://schemas.microsoft.com/office/drawing/2014/chart" uri="{C3380CC4-5D6E-409C-BE32-E72D297353CC}">
              <c16:uniqueId val="{00000002-2296-4384-8798-8177CA07FA7F}"/>
            </c:ext>
          </c:extLst>
        </c:ser>
        <c:ser>
          <c:idx val="3"/>
          <c:order val="3"/>
          <c:tx>
            <c:strRef>
              <c:f>Sheet1!$E$1</c:f>
              <c:strCache>
                <c:ptCount val="1"/>
                <c:pt idx="0">
                  <c:v>Series 4</c:v>
                </c:pt>
              </c:strCache>
            </c:strRef>
          </c:tx>
          <c:spPr>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a:effectLst/>
          </c:spPr>
          <c:invertIfNegative val="0"/>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3</c:v>
                </c:pt>
                <c:pt idx="1">
                  <c:v>4</c:v>
                </c:pt>
                <c:pt idx="2">
                  <c:v>5</c:v>
                </c:pt>
                <c:pt idx="3">
                  <c:v>4</c:v>
                </c:pt>
              </c:numCache>
            </c:numRef>
          </c:val>
          <c:extLst>
            <c:ext xmlns:c16="http://schemas.microsoft.com/office/drawing/2014/chart" uri="{C3380CC4-5D6E-409C-BE32-E72D297353CC}">
              <c16:uniqueId val="{00000003-2296-4384-8798-8177CA07FA7F}"/>
            </c:ext>
          </c:extLst>
        </c:ser>
        <c:ser>
          <c:idx val="4"/>
          <c:order val="4"/>
          <c:tx>
            <c:strRef>
              <c:f>Sheet1!$F$1</c:f>
              <c:strCache>
                <c:ptCount val="1"/>
                <c:pt idx="0">
                  <c:v>Series 5</c:v>
                </c:pt>
              </c:strCache>
            </c:strRef>
          </c:tx>
          <c:sp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100000" t="100000"/>
              </a:path>
              <a:tileRect r="-100000" b="-100000"/>
            </a:gradFill>
            <a:ln>
              <a:noFill/>
            </a:ln>
            <a:effectLst/>
          </c:spPr>
          <c:invertIfNegative val="0"/>
          <c:cat>
            <c:strRef>
              <c:f>Sheet1!$A$2:$A$5</c:f>
              <c:strCache>
                <c:ptCount val="4"/>
                <c:pt idx="0">
                  <c:v>Category 1</c:v>
                </c:pt>
                <c:pt idx="1">
                  <c:v>Category 2</c:v>
                </c:pt>
                <c:pt idx="2">
                  <c:v>Category 3</c:v>
                </c:pt>
                <c:pt idx="3">
                  <c:v>Category 4</c:v>
                </c:pt>
              </c:strCache>
            </c:strRef>
          </c:cat>
          <c:val>
            <c:numRef>
              <c:f>Sheet1!$F$2:$F$5</c:f>
              <c:numCache>
                <c:formatCode>General</c:formatCode>
                <c:ptCount val="4"/>
                <c:pt idx="0">
                  <c:v>2</c:v>
                </c:pt>
                <c:pt idx="1">
                  <c:v>5</c:v>
                </c:pt>
                <c:pt idx="2">
                  <c:v>3</c:v>
                </c:pt>
                <c:pt idx="3">
                  <c:v>5</c:v>
                </c:pt>
              </c:numCache>
            </c:numRef>
          </c:val>
          <c:extLst>
            <c:ext xmlns:c16="http://schemas.microsoft.com/office/drawing/2014/chart" uri="{C3380CC4-5D6E-409C-BE32-E72D297353CC}">
              <c16:uniqueId val="{00000004-2296-4384-8798-8177CA07FA7F}"/>
            </c:ext>
          </c:extLst>
        </c:ser>
        <c:dLbls>
          <c:showLegendKey val="0"/>
          <c:showVal val="0"/>
          <c:showCatName val="0"/>
          <c:showSerName val="0"/>
          <c:showPercent val="0"/>
          <c:showBubbleSize val="0"/>
        </c:dLbls>
        <c:gapWidth val="219"/>
        <c:overlap val="-27"/>
        <c:axId val="-2112606696"/>
        <c:axId val="-2130311512"/>
      </c:barChart>
      <c:catAx>
        <c:axId val="-2112606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30311512"/>
        <c:crosses val="autoZero"/>
        <c:auto val="1"/>
        <c:lblAlgn val="ctr"/>
        <c:lblOffset val="100"/>
        <c:noMultiLvlLbl val="0"/>
      </c:catAx>
      <c:valAx>
        <c:axId val="-21303115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12606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495270122484701"/>
          <c:y val="5.1481554558035297E-2"/>
          <c:w val="0.87636482939632498"/>
          <c:h val="0.85057243391710746"/>
        </c:manualLayout>
      </c:layout>
      <c:barChart>
        <c:barDir val="col"/>
        <c:grouping val="clustered"/>
        <c:varyColors val="0"/>
        <c:ser>
          <c:idx val="0"/>
          <c:order val="0"/>
          <c:tx>
            <c:strRef>
              <c:f>Sheet1!$B$1</c:f>
              <c:strCache>
                <c:ptCount val="1"/>
                <c:pt idx="0">
                  <c:v>Regimen</c:v>
                </c:pt>
              </c:strCache>
            </c:strRef>
          </c:tx>
          <c:spPr>
            <a:gradFill>
              <a:gsLst>
                <a:gs pos="0">
                  <a:srgbClr val="005796"/>
                </a:gs>
                <a:gs pos="100000">
                  <a:srgbClr val="0074C9"/>
                </a:gs>
              </a:gsLst>
              <a:lin ang="0" scaled="1"/>
            </a:gradFill>
            <a:ln w="12700">
              <a:noFill/>
            </a:ln>
            <a:effectLst/>
            <a:scene3d>
              <a:camera prst="orthographicFront"/>
              <a:lightRig rig="threePt" dir="t"/>
            </a:scene3d>
            <a:sp3d>
              <a:bevelT/>
            </a:sp3d>
          </c:spPr>
          <c:invertIfNegative val="0"/>
          <c:dPt>
            <c:idx val="0"/>
            <c:invertIfNegative val="0"/>
            <c:bubble3D val="0"/>
            <c:spPr>
              <a:gradFill>
                <a:gsLst>
                  <a:gs pos="0">
                    <a:srgbClr val="AF8400"/>
                  </a:gs>
                  <a:gs pos="100000">
                    <a:srgbClr val="F1B600"/>
                  </a:gs>
                </a:gsLst>
                <a:lin ang="0" scaled="1"/>
              </a:gradFill>
              <a:ln w="12700">
                <a:noFill/>
              </a:ln>
              <a:effectLst/>
              <a:scene3d>
                <a:camera prst="orthographicFront"/>
                <a:lightRig rig="threePt" dir="t"/>
              </a:scene3d>
              <a:sp3d>
                <a:bevelT/>
              </a:sp3d>
            </c:spPr>
            <c:extLst>
              <c:ext xmlns:c16="http://schemas.microsoft.com/office/drawing/2014/chart" uri="{C3380CC4-5D6E-409C-BE32-E72D297353CC}">
                <c16:uniqueId val="{00000000-8423-244A-8511-59ABDB8B9594}"/>
              </c:ext>
            </c:extLst>
          </c:dPt>
          <c:dPt>
            <c:idx val="1"/>
            <c:invertIfNegative val="0"/>
            <c:bubble3D val="0"/>
            <c:spPr>
              <a:gradFill>
                <a:gsLst>
                  <a:gs pos="0">
                    <a:srgbClr val="326496"/>
                  </a:gs>
                  <a:gs pos="99000">
                    <a:srgbClr val="0082E3"/>
                  </a:gs>
                </a:gsLst>
                <a:lin ang="0" scaled="1"/>
              </a:gradFill>
              <a:ln w="12700">
                <a:noFill/>
              </a:ln>
              <a:effectLst/>
              <a:scene3d>
                <a:camera prst="orthographicFront"/>
                <a:lightRig rig="threePt" dir="t"/>
              </a:scene3d>
              <a:sp3d>
                <a:bevelT/>
              </a:sp3d>
            </c:spPr>
            <c:extLst>
              <c:ext xmlns:c16="http://schemas.microsoft.com/office/drawing/2014/chart" uri="{C3380CC4-5D6E-409C-BE32-E72D297353CC}">
                <c16:uniqueId val="{00000002-8423-244A-8511-59ABDB8B9594}"/>
              </c:ext>
            </c:extLst>
          </c:dPt>
          <c:dPt>
            <c:idx val="2"/>
            <c:invertIfNegative val="0"/>
            <c:bubble3D val="0"/>
            <c:spPr>
              <a:gradFill>
                <a:gsLst>
                  <a:gs pos="0">
                    <a:srgbClr val="53395F"/>
                  </a:gs>
                  <a:gs pos="100000">
                    <a:srgbClr val="9767AD"/>
                  </a:gs>
                </a:gsLst>
                <a:lin ang="0" scaled="1"/>
              </a:gradFill>
              <a:ln w="12700">
                <a:noFill/>
              </a:ln>
              <a:effectLst/>
              <a:scene3d>
                <a:camera prst="orthographicFront"/>
                <a:lightRig rig="threePt" dir="t"/>
              </a:scene3d>
              <a:sp3d>
                <a:bevelT/>
              </a:sp3d>
            </c:spPr>
            <c:extLst>
              <c:ext xmlns:c16="http://schemas.microsoft.com/office/drawing/2014/chart" uri="{C3380CC4-5D6E-409C-BE32-E72D297353CC}">
                <c16:uniqueId val="{00000004-8423-244A-8511-59ABDB8B9594}"/>
              </c:ext>
            </c:extLst>
          </c:dPt>
          <c:dPt>
            <c:idx val="3"/>
            <c:invertIfNegative val="0"/>
            <c:bubble3D val="0"/>
            <c:extLst>
              <c:ext xmlns:c16="http://schemas.microsoft.com/office/drawing/2014/chart" uri="{C3380CC4-5D6E-409C-BE32-E72D297353CC}">
                <c16:uniqueId val="{00000005-8423-244A-8511-59ABDB8B9594}"/>
              </c:ext>
            </c:extLst>
          </c:dPt>
          <c:dLbls>
            <c:spPr>
              <a:noFill/>
            </c:spPr>
            <c:txPr>
              <a:bodyPr/>
              <a:lstStyle/>
              <a:p>
                <a:pPr>
                  <a:defRPr sz="2000">
                    <a:solidFill>
                      <a:srgbClr val="000000"/>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IM Cabotegravir</c:v>
                </c:pt>
                <c:pt idx="1">
                  <c:v>Oral Tenofovir DF-Emtricitabine</c:v>
                </c:pt>
              </c:strCache>
            </c:strRef>
          </c:cat>
          <c:val>
            <c:numRef>
              <c:f>Sheet1!$B$2:$B$3</c:f>
              <c:numCache>
                <c:formatCode>0</c:formatCode>
                <c:ptCount val="2"/>
                <c:pt idx="0">
                  <c:v>13</c:v>
                </c:pt>
                <c:pt idx="1">
                  <c:v>39</c:v>
                </c:pt>
              </c:numCache>
            </c:numRef>
          </c:val>
          <c:extLst>
            <c:ext xmlns:c16="http://schemas.microsoft.com/office/drawing/2014/chart" uri="{C3380CC4-5D6E-409C-BE32-E72D297353CC}">
              <c16:uniqueId val="{00000006-8423-244A-8511-59ABDB8B9594}"/>
            </c:ext>
          </c:extLst>
        </c:ser>
        <c:dLbls>
          <c:showLegendKey val="0"/>
          <c:showVal val="1"/>
          <c:showCatName val="0"/>
          <c:showSerName val="0"/>
          <c:showPercent val="0"/>
          <c:showBubbleSize val="0"/>
        </c:dLbls>
        <c:gapWidth val="125"/>
        <c:axId val="-1992757816"/>
        <c:axId val="-1992767032"/>
      </c:barChart>
      <c:catAx>
        <c:axId val="-1992757816"/>
        <c:scaling>
          <c:orientation val="minMax"/>
        </c:scaling>
        <c:delete val="0"/>
        <c:axPos val="b"/>
        <c:numFmt formatCode="General" sourceLinked="0"/>
        <c:majorTickMark val="out"/>
        <c:minorTickMark val="none"/>
        <c:tickLblPos val="nextTo"/>
        <c:spPr>
          <a:ln w="12700" cap="flat" cmpd="sng" algn="ctr">
            <a:solidFill>
              <a:prstClr val="black"/>
            </a:solidFill>
            <a:prstDash val="solid"/>
            <a:round/>
            <a:headEnd type="none" w="med" len="med"/>
            <a:tailEnd type="none" w="med" len="med"/>
          </a:ln>
        </c:spPr>
        <c:txPr>
          <a:bodyPr/>
          <a:lstStyle/>
          <a:p>
            <a:pPr algn="l">
              <a:defRPr sz="1600" b="0" i="0">
                <a:latin typeface="Arial"/>
                <a:cs typeface="Arial"/>
              </a:defRPr>
            </a:pPr>
            <a:endParaRPr lang="en-US"/>
          </a:p>
        </c:txPr>
        <c:crossAx val="-1992767032"/>
        <c:crosses val="autoZero"/>
        <c:auto val="1"/>
        <c:lblAlgn val="ctr"/>
        <c:lblOffset val="1"/>
        <c:tickLblSkip val="1"/>
        <c:tickMarkSkip val="1"/>
        <c:noMultiLvlLbl val="0"/>
      </c:catAx>
      <c:valAx>
        <c:axId val="-1992767032"/>
        <c:scaling>
          <c:orientation val="minMax"/>
          <c:max val="50"/>
          <c:min val="0"/>
        </c:scaling>
        <c:delete val="0"/>
        <c:axPos val="l"/>
        <c:title>
          <c:tx>
            <c:rich>
              <a:bodyPr/>
              <a:lstStyle/>
              <a:p>
                <a:pPr>
                  <a:defRPr sz="1800">
                    <a:latin typeface="Arial"/>
                    <a:cs typeface="Arial"/>
                  </a:defRPr>
                </a:pPr>
                <a:r>
                  <a:rPr lang="en-US" sz="1800" dirty="0">
                    <a:latin typeface="Arial"/>
                    <a:cs typeface="Arial"/>
                  </a:rPr>
                  <a:t>HIV Infections (#)</a:t>
                </a:r>
              </a:p>
            </c:rich>
          </c:tx>
          <c:layout>
            <c:manualLayout>
              <c:xMode val="edge"/>
              <c:yMode val="edge"/>
              <c:x val="6.6104169044086866E-4"/>
              <c:y val="0.27238883742473369"/>
            </c:manualLayout>
          </c:layout>
          <c:overlay val="0"/>
        </c:title>
        <c:numFmt formatCode="0" sourceLinked="0"/>
        <c:majorTickMark val="out"/>
        <c:minorTickMark val="none"/>
        <c:tickLblPos val="nextTo"/>
        <c:spPr>
          <a:ln w="12700">
            <a:solidFill>
              <a:srgbClr val="000000"/>
            </a:solidFill>
          </a:ln>
        </c:spPr>
        <c:txPr>
          <a:bodyPr/>
          <a:lstStyle/>
          <a:p>
            <a:pPr>
              <a:defRPr sz="1600"/>
            </a:pPr>
            <a:endParaRPr lang="en-US"/>
          </a:p>
        </c:txPr>
        <c:crossAx val="-1992757816"/>
        <c:crosses val="autoZero"/>
        <c:crossBetween val="between"/>
        <c:majorUnit val="10"/>
      </c:valAx>
      <c:spPr>
        <a:solidFill>
          <a:srgbClr val="E6EBF2"/>
        </a:solidFill>
        <a:ln w="12700" cap="flat" cmpd="sng" algn="ctr">
          <a:solidFill>
            <a:srgbClr val="000000"/>
          </a:solidFill>
          <a:prstDash val="solid"/>
          <a:round/>
          <a:headEnd type="none" w="med" len="med"/>
          <a:tailEnd type="none" w="med" len="med"/>
        </a:ln>
        <a:effectLst/>
      </c:spPr>
    </c:plotArea>
    <c:plotVisOnly val="1"/>
    <c:dispBlanksAs val="gap"/>
    <c:showDLblsOverMax val="0"/>
  </c:chart>
  <c:spPr>
    <a:solidFill>
      <a:srgbClr val="FFFFFF"/>
    </a:solidFill>
    <a:ln w="25400" cap="flat" cmpd="sng" algn="ctr">
      <a:noFill/>
      <a:prstDash val="solid"/>
      <a:round/>
      <a:headEnd type="none" w="med" len="med"/>
      <a:tailEnd type="none" w="med" len="med"/>
    </a:ln>
    <a:effectLst/>
  </c:spPr>
  <c:txPr>
    <a:bodyPr/>
    <a:lstStyle/>
    <a:p>
      <a:pPr>
        <a:defRPr sz="1800"/>
      </a:pPr>
      <a:endParaRPr lang="en-US"/>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30686075925292"/>
          <c:y val="5.1481554558035297E-2"/>
          <c:w val="0.85824893491574439"/>
          <c:h val="0.85057243391710746"/>
        </c:manualLayout>
      </c:layout>
      <c:barChart>
        <c:barDir val="col"/>
        <c:grouping val="clustered"/>
        <c:varyColors val="0"/>
        <c:ser>
          <c:idx val="0"/>
          <c:order val="0"/>
          <c:tx>
            <c:strRef>
              <c:f>Sheet1!$B$1</c:f>
              <c:strCache>
                <c:ptCount val="1"/>
                <c:pt idx="0">
                  <c:v>Regimen</c:v>
                </c:pt>
              </c:strCache>
            </c:strRef>
          </c:tx>
          <c:spPr>
            <a:gradFill>
              <a:gsLst>
                <a:gs pos="0">
                  <a:srgbClr val="005796"/>
                </a:gs>
                <a:gs pos="100000">
                  <a:srgbClr val="0074C9"/>
                </a:gs>
              </a:gsLst>
              <a:lin ang="0" scaled="1"/>
            </a:gradFill>
            <a:ln w="12700">
              <a:noFill/>
            </a:ln>
            <a:effectLst/>
            <a:scene3d>
              <a:camera prst="orthographicFront"/>
              <a:lightRig rig="threePt" dir="t"/>
            </a:scene3d>
            <a:sp3d>
              <a:bevelT/>
            </a:sp3d>
          </c:spPr>
          <c:invertIfNegative val="0"/>
          <c:dPt>
            <c:idx val="0"/>
            <c:invertIfNegative val="0"/>
            <c:bubble3D val="0"/>
            <c:spPr>
              <a:gradFill>
                <a:gsLst>
                  <a:gs pos="0">
                    <a:srgbClr val="AF8400"/>
                  </a:gs>
                  <a:gs pos="100000">
                    <a:srgbClr val="F1B600"/>
                  </a:gs>
                </a:gsLst>
                <a:lin ang="0" scaled="1"/>
              </a:gradFill>
              <a:ln w="12700">
                <a:noFill/>
              </a:ln>
              <a:effectLst/>
              <a:scene3d>
                <a:camera prst="orthographicFront"/>
                <a:lightRig rig="threePt" dir="t"/>
              </a:scene3d>
              <a:sp3d>
                <a:bevelT/>
              </a:sp3d>
            </c:spPr>
            <c:extLst>
              <c:ext xmlns:c16="http://schemas.microsoft.com/office/drawing/2014/chart" uri="{C3380CC4-5D6E-409C-BE32-E72D297353CC}">
                <c16:uniqueId val="{00000000-8423-244A-8511-59ABDB8B9594}"/>
              </c:ext>
            </c:extLst>
          </c:dPt>
          <c:dPt>
            <c:idx val="1"/>
            <c:invertIfNegative val="0"/>
            <c:bubble3D val="0"/>
            <c:spPr>
              <a:gradFill>
                <a:gsLst>
                  <a:gs pos="0">
                    <a:srgbClr val="326496"/>
                  </a:gs>
                  <a:gs pos="99000">
                    <a:srgbClr val="0082E3"/>
                  </a:gs>
                </a:gsLst>
                <a:lin ang="0" scaled="1"/>
              </a:gradFill>
              <a:ln w="12700">
                <a:noFill/>
              </a:ln>
              <a:effectLst/>
              <a:scene3d>
                <a:camera prst="orthographicFront"/>
                <a:lightRig rig="threePt" dir="t"/>
              </a:scene3d>
              <a:sp3d>
                <a:bevelT/>
              </a:sp3d>
            </c:spPr>
            <c:extLst>
              <c:ext xmlns:c16="http://schemas.microsoft.com/office/drawing/2014/chart" uri="{C3380CC4-5D6E-409C-BE32-E72D297353CC}">
                <c16:uniqueId val="{00000002-8423-244A-8511-59ABDB8B9594}"/>
              </c:ext>
            </c:extLst>
          </c:dPt>
          <c:dPt>
            <c:idx val="2"/>
            <c:invertIfNegative val="0"/>
            <c:bubble3D val="0"/>
            <c:spPr>
              <a:gradFill>
                <a:gsLst>
                  <a:gs pos="0">
                    <a:srgbClr val="53395F"/>
                  </a:gs>
                  <a:gs pos="100000">
                    <a:srgbClr val="9767AD"/>
                  </a:gs>
                </a:gsLst>
                <a:lin ang="0" scaled="1"/>
              </a:gradFill>
              <a:ln w="12700">
                <a:noFill/>
              </a:ln>
              <a:effectLst/>
              <a:scene3d>
                <a:camera prst="orthographicFront"/>
                <a:lightRig rig="threePt" dir="t"/>
              </a:scene3d>
              <a:sp3d>
                <a:bevelT/>
              </a:sp3d>
            </c:spPr>
            <c:extLst>
              <c:ext xmlns:c16="http://schemas.microsoft.com/office/drawing/2014/chart" uri="{C3380CC4-5D6E-409C-BE32-E72D297353CC}">
                <c16:uniqueId val="{00000004-8423-244A-8511-59ABDB8B9594}"/>
              </c:ext>
            </c:extLst>
          </c:dPt>
          <c:dPt>
            <c:idx val="3"/>
            <c:invertIfNegative val="0"/>
            <c:bubble3D val="0"/>
            <c:extLst>
              <c:ext xmlns:c16="http://schemas.microsoft.com/office/drawing/2014/chart" uri="{C3380CC4-5D6E-409C-BE32-E72D297353CC}">
                <c16:uniqueId val="{00000005-8423-244A-8511-59ABDB8B9594}"/>
              </c:ext>
            </c:extLst>
          </c:dPt>
          <c:dLbls>
            <c:spPr>
              <a:noFill/>
            </c:spPr>
            <c:txPr>
              <a:bodyPr/>
              <a:lstStyle/>
              <a:p>
                <a:pPr>
                  <a:defRPr sz="2000">
                    <a:solidFill>
                      <a:srgbClr val="000000"/>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IM Cabotegravir</c:v>
                </c:pt>
                <c:pt idx="1">
                  <c:v>Oral Tenofovir DF-Emtricitabine</c:v>
                </c:pt>
              </c:strCache>
            </c:strRef>
          </c:cat>
          <c:val>
            <c:numRef>
              <c:f>Sheet1!$B$2:$B$3</c:f>
              <c:numCache>
                <c:formatCode>0</c:formatCode>
                <c:ptCount val="2"/>
                <c:pt idx="0">
                  <c:v>4</c:v>
                </c:pt>
                <c:pt idx="1">
                  <c:v>34</c:v>
                </c:pt>
              </c:numCache>
            </c:numRef>
          </c:val>
          <c:extLst>
            <c:ext xmlns:c16="http://schemas.microsoft.com/office/drawing/2014/chart" uri="{C3380CC4-5D6E-409C-BE32-E72D297353CC}">
              <c16:uniqueId val="{00000006-8423-244A-8511-59ABDB8B9594}"/>
            </c:ext>
          </c:extLst>
        </c:ser>
        <c:dLbls>
          <c:showLegendKey val="0"/>
          <c:showVal val="1"/>
          <c:showCatName val="0"/>
          <c:showSerName val="0"/>
          <c:showPercent val="0"/>
          <c:showBubbleSize val="0"/>
        </c:dLbls>
        <c:gapWidth val="125"/>
        <c:axId val="-1992757816"/>
        <c:axId val="-1992767032"/>
      </c:barChart>
      <c:catAx>
        <c:axId val="-1992757816"/>
        <c:scaling>
          <c:orientation val="minMax"/>
        </c:scaling>
        <c:delete val="0"/>
        <c:axPos val="b"/>
        <c:numFmt formatCode="General" sourceLinked="0"/>
        <c:majorTickMark val="out"/>
        <c:minorTickMark val="none"/>
        <c:tickLblPos val="nextTo"/>
        <c:spPr>
          <a:ln w="12700" cap="flat" cmpd="sng" algn="ctr">
            <a:solidFill>
              <a:prstClr val="black"/>
            </a:solidFill>
            <a:prstDash val="solid"/>
            <a:round/>
            <a:headEnd type="none" w="med" len="med"/>
            <a:tailEnd type="none" w="med" len="med"/>
          </a:ln>
        </c:spPr>
        <c:txPr>
          <a:bodyPr/>
          <a:lstStyle/>
          <a:p>
            <a:pPr algn="l">
              <a:defRPr sz="1600" b="0" i="0">
                <a:latin typeface="Arial"/>
                <a:cs typeface="Arial"/>
              </a:defRPr>
            </a:pPr>
            <a:endParaRPr lang="en-US"/>
          </a:p>
        </c:txPr>
        <c:crossAx val="-1992767032"/>
        <c:crosses val="autoZero"/>
        <c:auto val="1"/>
        <c:lblAlgn val="ctr"/>
        <c:lblOffset val="1"/>
        <c:tickLblSkip val="1"/>
        <c:tickMarkSkip val="1"/>
        <c:noMultiLvlLbl val="0"/>
      </c:catAx>
      <c:valAx>
        <c:axId val="-1992767032"/>
        <c:scaling>
          <c:orientation val="minMax"/>
          <c:max val="50"/>
          <c:min val="0"/>
        </c:scaling>
        <c:delete val="0"/>
        <c:axPos val="l"/>
        <c:title>
          <c:tx>
            <c:rich>
              <a:bodyPr/>
              <a:lstStyle/>
              <a:p>
                <a:pPr>
                  <a:defRPr sz="1800">
                    <a:latin typeface="Arial"/>
                    <a:cs typeface="Arial"/>
                  </a:defRPr>
                </a:pPr>
                <a:r>
                  <a:rPr lang="en-US" sz="1800" dirty="0">
                    <a:latin typeface="Arial"/>
                    <a:cs typeface="Arial"/>
                  </a:rPr>
                  <a:t>HIV Infections (#)</a:t>
                </a:r>
              </a:p>
            </c:rich>
          </c:tx>
          <c:layout>
            <c:manualLayout>
              <c:xMode val="edge"/>
              <c:yMode val="edge"/>
              <c:x val="6.6104169044086866E-4"/>
              <c:y val="0.27238883742473369"/>
            </c:manualLayout>
          </c:layout>
          <c:overlay val="0"/>
        </c:title>
        <c:numFmt formatCode="0" sourceLinked="0"/>
        <c:majorTickMark val="out"/>
        <c:minorTickMark val="none"/>
        <c:tickLblPos val="nextTo"/>
        <c:spPr>
          <a:ln w="12700">
            <a:solidFill>
              <a:srgbClr val="000000"/>
            </a:solidFill>
          </a:ln>
        </c:spPr>
        <c:txPr>
          <a:bodyPr/>
          <a:lstStyle/>
          <a:p>
            <a:pPr>
              <a:defRPr sz="1600"/>
            </a:pPr>
            <a:endParaRPr lang="en-US"/>
          </a:p>
        </c:txPr>
        <c:crossAx val="-1992757816"/>
        <c:crosses val="autoZero"/>
        <c:crossBetween val="between"/>
        <c:majorUnit val="10"/>
      </c:valAx>
      <c:spPr>
        <a:solidFill>
          <a:srgbClr val="E6EBF2"/>
        </a:solidFill>
        <a:ln w="12700" cap="flat" cmpd="sng" algn="ctr">
          <a:solidFill>
            <a:srgbClr val="000000"/>
          </a:solidFill>
          <a:prstDash val="solid"/>
          <a:round/>
          <a:headEnd type="none" w="med" len="med"/>
          <a:tailEnd type="none" w="med" len="med"/>
        </a:ln>
        <a:effectLst/>
      </c:spPr>
    </c:plotArea>
    <c:plotVisOnly val="1"/>
    <c:dispBlanksAs val="gap"/>
    <c:showDLblsOverMax val="0"/>
  </c:chart>
  <c:spPr>
    <a:solidFill>
      <a:srgbClr val="FFFFFF"/>
    </a:solidFill>
    <a:ln w="25400" cap="flat" cmpd="sng" algn="ctr">
      <a:noFill/>
      <a:prstDash val="solid"/>
      <a:round/>
      <a:headEnd type="none" w="med" len="med"/>
      <a:tailEnd type="none" w="med" len="med"/>
    </a:ln>
    <a:effectLst/>
  </c:spPr>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628005059150215"/>
          <c:y val="5.9651459008800381E-2"/>
          <c:w val="0.8431523165582564"/>
          <c:h val="0.78521306160259374"/>
        </c:manualLayout>
      </c:layout>
      <c:barChart>
        <c:barDir val="col"/>
        <c:grouping val="clustered"/>
        <c:varyColors val="0"/>
        <c:ser>
          <c:idx val="0"/>
          <c:order val="0"/>
          <c:tx>
            <c:strRef>
              <c:f>Sheet1!$B$1</c:f>
              <c:strCache>
                <c:ptCount val="1"/>
                <c:pt idx="0">
                  <c:v>Regimen</c:v>
                </c:pt>
              </c:strCache>
            </c:strRef>
          </c:tx>
          <c:spPr>
            <a:gradFill>
              <a:gsLst>
                <a:gs pos="0">
                  <a:srgbClr val="005796"/>
                </a:gs>
                <a:gs pos="100000">
                  <a:srgbClr val="0074C9"/>
                </a:gs>
              </a:gsLst>
              <a:lin ang="0" scaled="1"/>
            </a:gradFill>
            <a:ln w="12700">
              <a:noFill/>
            </a:ln>
            <a:effectLst/>
            <a:scene3d>
              <a:camera prst="orthographicFront"/>
              <a:lightRig rig="threePt" dir="t"/>
            </a:scene3d>
            <a:sp3d>
              <a:bevelT/>
            </a:sp3d>
          </c:spPr>
          <c:invertIfNegative val="0"/>
          <c:dPt>
            <c:idx val="0"/>
            <c:invertIfNegative val="0"/>
            <c:bubble3D val="0"/>
            <c:spPr>
              <a:gradFill>
                <a:gsLst>
                  <a:gs pos="0">
                    <a:srgbClr val="AF8400"/>
                  </a:gs>
                  <a:gs pos="100000">
                    <a:srgbClr val="F1B600"/>
                  </a:gs>
                </a:gsLst>
                <a:lin ang="0" scaled="1"/>
              </a:gradFill>
              <a:ln w="12700">
                <a:noFill/>
              </a:ln>
              <a:effectLst/>
              <a:scene3d>
                <a:camera prst="orthographicFront"/>
                <a:lightRig rig="threePt" dir="t"/>
              </a:scene3d>
              <a:sp3d>
                <a:bevelT/>
              </a:sp3d>
            </c:spPr>
            <c:extLst>
              <c:ext xmlns:c16="http://schemas.microsoft.com/office/drawing/2014/chart" uri="{C3380CC4-5D6E-409C-BE32-E72D297353CC}">
                <c16:uniqueId val="{00000000-8423-244A-8511-59ABDB8B9594}"/>
              </c:ext>
            </c:extLst>
          </c:dPt>
          <c:dPt>
            <c:idx val="1"/>
            <c:invertIfNegative val="0"/>
            <c:bubble3D val="0"/>
            <c:spPr>
              <a:gradFill>
                <a:gsLst>
                  <a:gs pos="0">
                    <a:srgbClr val="326496"/>
                  </a:gs>
                  <a:gs pos="99000">
                    <a:srgbClr val="0082E3"/>
                  </a:gs>
                </a:gsLst>
                <a:lin ang="0" scaled="1"/>
              </a:gradFill>
              <a:ln w="12700">
                <a:noFill/>
              </a:ln>
              <a:effectLst/>
              <a:scene3d>
                <a:camera prst="orthographicFront"/>
                <a:lightRig rig="threePt" dir="t"/>
              </a:scene3d>
              <a:sp3d>
                <a:bevelT/>
              </a:sp3d>
            </c:spPr>
            <c:extLst>
              <c:ext xmlns:c16="http://schemas.microsoft.com/office/drawing/2014/chart" uri="{C3380CC4-5D6E-409C-BE32-E72D297353CC}">
                <c16:uniqueId val="{00000002-8423-244A-8511-59ABDB8B9594}"/>
              </c:ext>
            </c:extLst>
          </c:dPt>
          <c:dPt>
            <c:idx val="2"/>
            <c:invertIfNegative val="0"/>
            <c:bubble3D val="0"/>
            <c:spPr>
              <a:gradFill>
                <a:gsLst>
                  <a:gs pos="0">
                    <a:srgbClr val="53395F"/>
                  </a:gs>
                  <a:gs pos="100000">
                    <a:srgbClr val="9767AD"/>
                  </a:gs>
                </a:gsLst>
                <a:lin ang="0" scaled="1"/>
              </a:gradFill>
              <a:ln w="12700">
                <a:noFill/>
              </a:ln>
              <a:effectLst/>
              <a:scene3d>
                <a:camera prst="orthographicFront"/>
                <a:lightRig rig="threePt" dir="t"/>
              </a:scene3d>
              <a:sp3d>
                <a:bevelT/>
              </a:sp3d>
            </c:spPr>
            <c:extLst>
              <c:ext xmlns:c16="http://schemas.microsoft.com/office/drawing/2014/chart" uri="{C3380CC4-5D6E-409C-BE32-E72D297353CC}">
                <c16:uniqueId val="{00000004-8423-244A-8511-59ABDB8B9594}"/>
              </c:ext>
            </c:extLst>
          </c:dPt>
          <c:dPt>
            <c:idx val="3"/>
            <c:invertIfNegative val="0"/>
            <c:bubble3D val="0"/>
            <c:extLst>
              <c:ext xmlns:c16="http://schemas.microsoft.com/office/drawing/2014/chart" uri="{C3380CC4-5D6E-409C-BE32-E72D297353CC}">
                <c16:uniqueId val="{00000005-8423-244A-8511-59ABDB8B9594}"/>
              </c:ext>
            </c:extLst>
          </c:dPt>
          <c:dLbls>
            <c:spPr>
              <a:noFill/>
            </c:spPr>
            <c:txPr>
              <a:bodyPr/>
              <a:lstStyle/>
              <a:p>
                <a:pPr>
                  <a:defRPr sz="2000">
                    <a:solidFill>
                      <a:srgbClr val="000000"/>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IM Cabotegravir
   (n = 2,244)</c:v>
                </c:pt>
                <c:pt idx="1">
                  <c:v>Oral Tenofovir DF-Emtricitabine
             (n = 2,250)</c:v>
                </c:pt>
              </c:strCache>
            </c:strRef>
          </c:cat>
          <c:val>
            <c:numRef>
              <c:f>Sheet1!$B$2:$B$3</c:f>
              <c:numCache>
                <c:formatCode>0.00</c:formatCode>
                <c:ptCount val="2"/>
                <c:pt idx="0">
                  <c:v>0.41</c:v>
                </c:pt>
                <c:pt idx="1">
                  <c:v>1.22</c:v>
                </c:pt>
              </c:numCache>
            </c:numRef>
          </c:val>
          <c:extLst>
            <c:ext xmlns:c16="http://schemas.microsoft.com/office/drawing/2014/chart" uri="{C3380CC4-5D6E-409C-BE32-E72D297353CC}">
              <c16:uniqueId val="{00000006-8423-244A-8511-59ABDB8B9594}"/>
            </c:ext>
          </c:extLst>
        </c:ser>
        <c:dLbls>
          <c:showLegendKey val="0"/>
          <c:showVal val="1"/>
          <c:showCatName val="0"/>
          <c:showSerName val="0"/>
          <c:showPercent val="0"/>
          <c:showBubbleSize val="0"/>
        </c:dLbls>
        <c:gapWidth val="125"/>
        <c:axId val="-1992757816"/>
        <c:axId val="-1992767032"/>
      </c:barChart>
      <c:catAx>
        <c:axId val="-1992757816"/>
        <c:scaling>
          <c:orientation val="minMax"/>
        </c:scaling>
        <c:delete val="0"/>
        <c:axPos val="b"/>
        <c:numFmt formatCode="General" sourceLinked="0"/>
        <c:majorTickMark val="out"/>
        <c:minorTickMark val="none"/>
        <c:tickLblPos val="nextTo"/>
        <c:spPr>
          <a:ln w="12700" cap="flat" cmpd="sng" algn="ctr">
            <a:solidFill>
              <a:prstClr val="black"/>
            </a:solidFill>
            <a:prstDash val="solid"/>
            <a:round/>
            <a:headEnd type="none" w="med" len="med"/>
            <a:tailEnd type="none" w="med" len="med"/>
          </a:ln>
        </c:spPr>
        <c:txPr>
          <a:bodyPr/>
          <a:lstStyle/>
          <a:p>
            <a:pPr algn="l">
              <a:defRPr sz="1600" b="0" i="0">
                <a:latin typeface="Arial"/>
                <a:cs typeface="Arial"/>
              </a:defRPr>
            </a:pPr>
            <a:endParaRPr lang="en-US"/>
          </a:p>
        </c:txPr>
        <c:crossAx val="-1992767032"/>
        <c:crosses val="autoZero"/>
        <c:auto val="1"/>
        <c:lblAlgn val="ctr"/>
        <c:lblOffset val="1"/>
        <c:tickLblSkip val="1"/>
        <c:tickMarkSkip val="1"/>
        <c:noMultiLvlLbl val="0"/>
      </c:catAx>
      <c:valAx>
        <c:axId val="-1992767032"/>
        <c:scaling>
          <c:orientation val="minMax"/>
          <c:max val="1.6"/>
          <c:min val="0"/>
        </c:scaling>
        <c:delete val="0"/>
        <c:axPos val="l"/>
        <c:title>
          <c:tx>
            <c:rich>
              <a:bodyPr/>
              <a:lstStyle/>
              <a:p>
                <a:pPr>
                  <a:defRPr sz="1600">
                    <a:latin typeface="Arial"/>
                    <a:cs typeface="Arial"/>
                  </a:defRPr>
                </a:pPr>
                <a:r>
                  <a:rPr lang="en-US" sz="1600" dirty="0">
                    <a:latin typeface="Arial"/>
                    <a:cs typeface="Arial"/>
                  </a:rPr>
                  <a:t>HIV Incidence Rate/100</a:t>
                </a:r>
                <a:r>
                  <a:rPr lang="en-US" sz="1600" baseline="0" dirty="0">
                    <a:latin typeface="Arial"/>
                    <a:cs typeface="Arial"/>
                  </a:rPr>
                  <a:t> Person Years</a:t>
                </a:r>
                <a:endParaRPr lang="en-US" sz="1600" dirty="0">
                  <a:latin typeface="Arial"/>
                  <a:cs typeface="Arial"/>
                </a:endParaRPr>
              </a:p>
            </c:rich>
          </c:tx>
          <c:layout>
            <c:manualLayout>
              <c:xMode val="edge"/>
              <c:yMode val="edge"/>
              <c:x val="2.1707035261896617E-3"/>
              <c:y val="6.5417159864820829E-2"/>
            </c:manualLayout>
          </c:layout>
          <c:overlay val="0"/>
        </c:title>
        <c:numFmt formatCode="0.0" sourceLinked="0"/>
        <c:majorTickMark val="out"/>
        <c:minorTickMark val="none"/>
        <c:tickLblPos val="nextTo"/>
        <c:spPr>
          <a:ln w="12700">
            <a:solidFill>
              <a:srgbClr val="000000"/>
            </a:solidFill>
          </a:ln>
        </c:spPr>
        <c:txPr>
          <a:bodyPr/>
          <a:lstStyle/>
          <a:p>
            <a:pPr>
              <a:defRPr sz="1600"/>
            </a:pPr>
            <a:endParaRPr lang="en-US"/>
          </a:p>
        </c:txPr>
        <c:crossAx val="-1992757816"/>
        <c:crosses val="autoZero"/>
        <c:crossBetween val="between"/>
        <c:majorUnit val="0.2"/>
      </c:valAx>
      <c:spPr>
        <a:solidFill>
          <a:srgbClr val="E6EBF2"/>
        </a:solidFill>
        <a:ln w="12700" cap="flat" cmpd="sng" algn="ctr">
          <a:solidFill>
            <a:srgbClr val="000000"/>
          </a:solidFill>
          <a:prstDash val="solid"/>
          <a:round/>
          <a:headEnd type="none" w="med" len="med"/>
          <a:tailEnd type="none" w="med" len="med"/>
        </a:ln>
        <a:effectLst/>
      </c:spPr>
    </c:plotArea>
    <c:plotVisOnly val="1"/>
    <c:dispBlanksAs val="gap"/>
    <c:showDLblsOverMax val="0"/>
  </c:chart>
  <c:spPr>
    <a:solidFill>
      <a:srgbClr val="FFFFFF"/>
    </a:solidFill>
    <a:ln w="25400" cap="flat" cmpd="sng" algn="ctr">
      <a:noFill/>
      <a:prstDash val="solid"/>
      <a:round/>
      <a:headEnd type="none" w="med" len="med"/>
      <a:tailEnd type="none" w="med" len="med"/>
    </a:ln>
    <a:effectLst/>
  </c:spPr>
  <c:txPr>
    <a:bodyPr/>
    <a:lstStyle/>
    <a:p>
      <a:pPr>
        <a:defRPr sz="1800"/>
      </a:pPr>
      <a:endParaRPr lang="en-US"/>
    </a:p>
  </c:tx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628005059150215"/>
          <c:y val="5.9651459008800381E-2"/>
          <c:w val="0.8431523165582564"/>
          <c:h val="0.83150935789889002"/>
        </c:manualLayout>
      </c:layout>
      <c:barChart>
        <c:barDir val="col"/>
        <c:grouping val="clustered"/>
        <c:varyColors val="0"/>
        <c:ser>
          <c:idx val="0"/>
          <c:order val="0"/>
          <c:tx>
            <c:strRef>
              <c:f>Sheet1!$B$1</c:f>
              <c:strCache>
                <c:ptCount val="1"/>
                <c:pt idx="0">
                  <c:v>Regimen</c:v>
                </c:pt>
              </c:strCache>
            </c:strRef>
          </c:tx>
          <c:spPr>
            <a:gradFill>
              <a:gsLst>
                <a:gs pos="0">
                  <a:srgbClr val="005796"/>
                </a:gs>
                <a:gs pos="100000">
                  <a:srgbClr val="0074C9"/>
                </a:gs>
              </a:gsLst>
              <a:lin ang="0" scaled="1"/>
            </a:gradFill>
            <a:ln w="12700">
              <a:noFill/>
            </a:ln>
            <a:effectLst/>
            <a:scene3d>
              <a:camera prst="orthographicFront"/>
              <a:lightRig rig="threePt" dir="t"/>
            </a:scene3d>
            <a:sp3d>
              <a:bevelT/>
            </a:sp3d>
          </c:spPr>
          <c:invertIfNegative val="0"/>
          <c:dPt>
            <c:idx val="0"/>
            <c:invertIfNegative val="0"/>
            <c:bubble3D val="0"/>
            <c:spPr>
              <a:gradFill>
                <a:gsLst>
                  <a:gs pos="0">
                    <a:srgbClr val="AF8400"/>
                  </a:gs>
                  <a:gs pos="100000">
                    <a:srgbClr val="F1B600"/>
                  </a:gs>
                </a:gsLst>
                <a:lin ang="0" scaled="1"/>
              </a:gradFill>
              <a:ln w="12700">
                <a:noFill/>
              </a:ln>
              <a:effectLst/>
              <a:scene3d>
                <a:camera prst="orthographicFront"/>
                <a:lightRig rig="threePt" dir="t"/>
              </a:scene3d>
              <a:sp3d>
                <a:bevelT/>
              </a:sp3d>
            </c:spPr>
            <c:extLst>
              <c:ext xmlns:c16="http://schemas.microsoft.com/office/drawing/2014/chart" uri="{C3380CC4-5D6E-409C-BE32-E72D297353CC}">
                <c16:uniqueId val="{00000000-8423-244A-8511-59ABDB8B9594}"/>
              </c:ext>
            </c:extLst>
          </c:dPt>
          <c:dPt>
            <c:idx val="1"/>
            <c:invertIfNegative val="0"/>
            <c:bubble3D val="0"/>
            <c:spPr>
              <a:gradFill>
                <a:gsLst>
                  <a:gs pos="0">
                    <a:srgbClr val="326496"/>
                  </a:gs>
                  <a:gs pos="99000">
                    <a:srgbClr val="0082E3"/>
                  </a:gs>
                </a:gsLst>
                <a:lin ang="0" scaled="1"/>
              </a:gradFill>
              <a:ln w="12700">
                <a:noFill/>
              </a:ln>
              <a:effectLst/>
              <a:scene3d>
                <a:camera prst="orthographicFront"/>
                <a:lightRig rig="threePt" dir="t"/>
              </a:scene3d>
              <a:sp3d>
                <a:bevelT/>
              </a:sp3d>
            </c:spPr>
            <c:extLst>
              <c:ext xmlns:c16="http://schemas.microsoft.com/office/drawing/2014/chart" uri="{C3380CC4-5D6E-409C-BE32-E72D297353CC}">
                <c16:uniqueId val="{00000002-8423-244A-8511-59ABDB8B9594}"/>
              </c:ext>
            </c:extLst>
          </c:dPt>
          <c:dPt>
            <c:idx val="2"/>
            <c:invertIfNegative val="0"/>
            <c:bubble3D val="0"/>
            <c:spPr>
              <a:gradFill>
                <a:gsLst>
                  <a:gs pos="0">
                    <a:srgbClr val="53395F"/>
                  </a:gs>
                  <a:gs pos="100000">
                    <a:srgbClr val="9767AD"/>
                  </a:gs>
                </a:gsLst>
                <a:lin ang="0" scaled="1"/>
              </a:gradFill>
              <a:ln w="12700">
                <a:noFill/>
              </a:ln>
              <a:effectLst/>
              <a:scene3d>
                <a:camera prst="orthographicFront"/>
                <a:lightRig rig="threePt" dir="t"/>
              </a:scene3d>
              <a:sp3d>
                <a:bevelT/>
              </a:sp3d>
            </c:spPr>
            <c:extLst>
              <c:ext xmlns:c16="http://schemas.microsoft.com/office/drawing/2014/chart" uri="{C3380CC4-5D6E-409C-BE32-E72D297353CC}">
                <c16:uniqueId val="{00000004-8423-244A-8511-59ABDB8B9594}"/>
              </c:ext>
            </c:extLst>
          </c:dPt>
          <c:dPt>
            <c:idx val="3"/>
            <c:invertIfNegative val="0"/>
            <c:bubble3D val="0"/>
            <c:extLst>
              <c:ext xmlns:c16="http://schemas.microsoft.com/office/drawing/2014/chart" uri="{C3380CC4-5D6E-409C-BE32-E72D297353CC}">
                <c16:uniqueId val="{00000005-8423-244A-8511-59ABDB8B9594}"/>
              </c:ext>
            </c:extLst>
          </c:dPt>
          <c:dLbls>
            <c:spPr>
              <a:noFill/>
            </c:spPr>
            <c:txPr>
              <a:bodyPr/>
              <a:lstStyle/>
              <a:p>
                <a:pPr>
                  <a:defRPr sz="2000">
                    <a:solidFill>
                      <a:srgbClr val="000000"/>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IM Cabotegravir</c:v>
                </c:pt>
                <c:pt idx="1">
                  <c:v>Oral Tenofovir DF-Emtricitabine</c:v>
                </c:pt>
              </c:strCache>
            </c:strRef>
          </c:cat>
          <c:val>
            <c:numRef>
              <c:f>Sheet1!$B$2:$B$3</c:f>
              <c:numCache>
                <c:formatCode>0.00</c:formatCode>
                <c:ptCount val="2"/>
                <c:pt idx="0">
                  <c:v>0.21</c:v>
                </c:pt>
                <c:pt idx="1">
                  <c:v>1.79</c:v>
                </c:pt>
              </c:numCache>
            </c:numRef>
          </c:val>
          <c:extLst>
            <c:ext xmlns:c16="http://schemas.microsoft.com/office/drawing/2014/chart" uri="{C3380CC4-5D6E-409C-BE32-E72D297353CC}">
              <c16:uniqueId val="{00000006-8423-244A-8511-59ABDB8B9594}"/>
            </c:ext>
          </c:extLst>
        </c:ser>
        <c:dLbls>
          <c:showLegendKey val="0"/>
          <c:showVal val="1"/>
          <c:showCatName val="0"/>
          <c:showSerName val="0"/>
          <c:showPercent val="0"/>
          <c:showBubbleSize val="0"/>
        </c:dLbls>
        <c:gapWidth val="125"/>
        <c:axId val="-1992757816"/>
        <c:axId val="-1992767032"/>
      </c:barChart>
      <c:catAx>
        <c:axId val="-1992757816"/>
        <c:scaling>
          <c:orientation val="minMax"/>
        </c:scaling>
        <c:delete val="0"/>
        <c:axPos val="b"/>
        <c:numFmt formatCode="General" sourceLinked="0"/>
        <c:majorTickMark val="out"/>
        <c:minorTickMark val="none"/>
        <c:tickLblPos val="nextTo"/>
        <c:spPr>
          <a:ln w="12700" cap="flat" cmpd="sng" algn="ctr">
            <a:solidFill>
              <a:prstClr val="black"/>
            </a:solidFill>
            <a:prstDash val="solid"/>
            <a:round/>
            <a:headEnd type="none" w="med" len="med"/>
            <a:tailEnd type="none" w="med" len="med"/>
          </a:ln>
        </c:spPr>
        <c:txPr>
          <a:bodyPr/>
          <a:lstStyle/>
          <a:p>
            <a:pPr algn="l">
              <a:defRPr sz="1600" b="0" i="0">
                <a:latin typeface="Arial"/>
                <a:cs typeface="Arial"/>
              </a:defRPr>
            </a:pPr>
            <a:endParaRPr lang="en-US"/>
          </a:p>
        </c:txPr>
        <c:crossAx val="-1992767032"/>
        <c:crosses val="autoZero"/>
        <c:auto val="1"/>
        <c:lblAlgn val="ctr"/>
        <c:lblOffset val="1"/>
        <c:tickLblSkip val="1"/>
        <c:tickMarkSkip val="1"/>
        <c:noMultiLvlLbl val="0"/>
      </c:catAx>
      <c:valAx>
        <c:axId val="-1992767032"/>
        <c:scaling>
          <c:orientation val="minMax"/>
          <c:max val="2"/>
          <c:min val="0"/>
        </c:scaling>
        <c:delete val="0"/>
        <c:axPos val="l"/>
        <c:title>
          <c:tx>
            <c:rich>
              <a:bodyPr/>
              <a:lstStyle/>
              <a:p>
                <a:pPr>
                  <a:defRPr sz="1800">
                    <a:latin typeface="Arial"/>
                    <a:cs typeface="Arial"/>
                  </a:defRPr>
                </a:pPr>
                <a:r>
                  <a:rPr lang="en-US" sz="1800" dirty="0">
                    <a:latin typeface="Arial"/>
                    <a:cs typeface="Arial"/>
                  </a:rPr>
                  <a:t>HIV Incidence (%)</a:t>
                </a:r>
              </a:p>
            </c:rich>
          </c:tx>
          <c:layout>
            <c:manualLayout>
              <c:xMode val="edge"/>
              <c:yMode val="edge"/>
              <c:x val="9.7190127049336227E-3"/>
              <c:y val="0.25604896814368794"/>
            </c:manualLayout>
          </c:layout>
          <c:overlay val="0"/>
        </c:title>
        <c:numFmt formatCode="0.0" sourceLinked="0"/>
        <c:majorTickMark val="out"/>
        <c:minorTickMark val="none"/>
        <c:tickLblPos val="nextTo"/>
        <c:spPr>
          <a:ln w="12700">
            <a:solidFill>
              <a:srgbClr val="000000"/>
            </a:solidFill>
          </a:ln>
        </c:spPr>
        <c:txPr>
          <a:bodyPr/>
          <a:lstStyle/>
          <a:p>
            <a:pPr>
              <a:defRPr sz="1600"/>
            </a:pPr>
            <a:endParaRPr lang="en-US"/>
          </a:p>
        </c:txPr>
        <c:crossAx val="-1992757816"/>
        <c:crosses val="autoZero"/>
        <c:crossBetween val="between"/>
        <c:majorUnit val="0.5"/>
      </c:valAx>
      <c:spPr>
        <a:solidFill>
          <a:srgbClr val="E6EBF2"/>
        </a:solidFill>
        <a:ln w="12700" cap="flat" cmpd="sng" algn="ctr">
          <a:solidFill>
            <a:srgbClr val="000000"/>
          </a:solidFill>
          <a:prstDash val="solid"/>
          <a:round/>
          <a:headEnd type="none" w="med" len="med"/>
          <a:tailEnd type="none" w="med" len="med"/>
        </a:ln>
        <a:effectLst/>
      </c:spPr>
    </c:plotArea>
    <c:plotVisOnly val="1"/>
    <c:dispBlanksAs val="gap"/>
    <c:showDLblsOverMax val="0"/>
  </c:chart>
  <c:spPr>
    <a:solidFill>
      <a:srgbClr val="FFFFFF"/>
    </a:solidFill>
    <a:ln w="25400" cap="flat" cmpd="sng" algn="ctr">
      <a:noFill/>
      <a:prstDash val="solid"/>
      <a:round/>
      <a:headEnd type="none" w="med" len="med"/>
      <a:tailEnd type="none" w="med" len="med"/>
    </a:ln>
    <a:effectLst/>
  </c:spPr>
  <c:txPr>
    <a:bodyPr/>
    <a:lstStyle/>
    <a:p>
      <a:pPr>
        <a:defRPr sz="18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0.47886</cdr:x>
      <cdr:y>0.09394</cdr:y>
    </cdr:from>
    <cdr:to>
      <cdr:x>0.63104</cdr:x>
      <cdr:y>0.17237</cdr:y>
    </cdr:to>
    <cdr:sp macro="" textlink="">
      <cdr:nvSpPr>
        <cdr:cNvPr id="3" name="Rounded Rectangle 2">
          <a:extLst xmlns:a="http://schemas.openxmlformats.org/drawingml/2006/main">
            <a:ext uri="{FF2B5EF4-FFF2-40B4-BE49-F238E27FC236}">
              <a16:creationId xmlns:a16="http://schemas.microsoft.com/office/drawing/2014/main" id="{022250B2-F060-6942-AE2D-34EC478B58B5}"/>
            </a:ext>
          </a:extLst>
        </cdr:cNvPr>
        <cdr:cNvSpPr/>
      </cdr:nvSpPr>
      <cdr:spPr>
        <a:xfrm xmlns:a="http://schemas.openxmlformats.org/drawingml/2006/main">
          <a:off x="4028439" y="438075"/>
          <a:ext cx="1280160" cy="365760"/>
        </a:xfrm>
        <a:prstGeom xmlns:a="http://schemas.openxmlformats.org/drawingml/2006/main" prst="roundRect">
          <a:avLst/>
        </a:prstGeom>
        <a:solidFill xmlns:a="http://schemas.openxmlformats.org/drawingml/2006/main">
          <a:schemeClr val="tx1">
            <a:lumMod val="65000"/>
            <a:lumOff val="35000"/>
            <a:alpha val="84000"/>
          </a:schemeClr>
        </a:solidFill>
        <a:ln xmlns:a="http://schemas.openxmlformats.org/drawingml/2006/main">
          <a:solidFill>
            <a:schemeClr val="tx1">
              <a:lumMod val="65000"/>
              <a:lumOff val="35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1600" dirty="0"/>
            <a:t>P = 0.0005</a:t>
          </a:r>
        </a:p>
      </cdr:txBody>
    </cdr:sp>
  </cdr:relSizeAnchor>
</c:userShapes>
</file>

<file path=ppt/drawings/drawing2.xml><?xml version="1.0" encoding="utf-8"?>
<c:userShapes xmlns:c="http://schemas.openxmlformats.org/drawingml/2006/chart">
  <cdr:relSizeAnchor xmlns:cdr="http://schemas.openxmlformats.org/drawingml/2006/chartDrawing">
    <cdr:from>
      <cdr:x>0.47283</cdr:x>
      <cdr:y>0.08304</cdr:y>
    </cdr:from>
    <cdr:to>
      <cdr:x>0.625</cdr:x>
      <cdr:y>0.16148</cdr:y>
    </cdr:to>
    <cdr:sp macro="" textlink="">
      <cdr:nvSpPr>
        <cdr:cNvPr id="2" name="Rounded Rectangle 1">
          <a:extLst xmlns:a="http://schemas.openxmlformats.org/drawingml/2006/main">
            <a:ext uri="{FF2B5EF4-FFF2-40B4-BE49-F238E27FC236}">
              <a16:creationId xmlns:a16="http://schemas.microsoft.com/office/drawing/2014/main" id="{3FDB8107-25A9-4545-A1E8-E8B5DBB8126E}"/>
            </a:ext>
          </a:extLst>
        </cdr:cNvPr>
        <cdr:cNvSpPr/>
      </cdr:nvSpPr>
      <cdr:spPr>
        <a:xfrm xmlns:a="http://schemas.openxmlformats.org/drawingml/2006/main">
          <a:off x="3977639" y="387275"/>
          <a:ext cx="1280160" cy="365760"/>
        </a:xfrm>
        <a:prstGeom xmlns:a="http://schemas.openxmlformats.org/drawingml/2006/main" prst="roundRect">
          <a:avLst/>
        </a:prstGeom>
        <a:solidFill xmlns:a="http://schemas.openxmlformats.org/drawingml/2006/main">
          <a:schemeClr val="tx1">
            <a:lumMod val="65000"/>
            <a:lumOff val="35000"/>
            <a:alpha val="84000"/>
          </a:schemeClr>
        </a:solidFill>
        <a:ln xmlns:a="http://schemas.openxmlformats.org/drawingml/2006/main">
          <a:solidFill>
            <a:schemeClr val="tx1">
              <a:lumMod val="65000"/>
              <a:lumOff val="35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ctr"/>
          <a:r>
            <a:rPr lang="en-US" sz="1600" dirty="0"/>
            <a:t>P = 0.0005</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715000" y="533400"/>
            <a:ext cx="375104" cy="274434"/>
          </a:xfrm>
          <a:prstGeom prst="rect">
            <a:avLst/>
          </a:prstGeom>
          <a:noFill/>
          <a:ln w="12700">
            <a:noFill/>
            <a:miter lim="800000"/>
            <a:headEnd/>
            <a:tailEnd/>
          </a:ln>
          <a:effectLst/>
        </p:spPr>
        <p:txBody>
          <a:bodyPr wrap="none" lIns="90488" tIns="44450" rIns="90488" bIns="44450">
            <a:prstTxWarp prst="textNoShape">
              <a:avLst/>
            </a:prstTxWarp>
            <a:spAutoFit/>
          </a:bodyPr>
          <a:lstStyle/>
          <a:p>
            <a:pPr>
              <a:defRPr/>
            </a:pPr>
            <a:fld id="{AFADDE07-A3B2-714E-914F-4081EC661B9E}" type="slidenum">
              <a:rPr lang="en-US" sz="1200">
                <a:latin typeface="Arial"/>
                <a:cs typeface="Arial"/>
              </a:rPr>
              <a:pPr>
                <a:defRPr/>
              </a:pPr>
              <a:t>‹#›</a:t>
            </a:fld>
            <a:endParaRPr lang="en-US" sz="1200" dirty="0">
              <a:latin typeface="Arial"/>
              <a:cs typeface="Arial"/>
            </a:endParaRPr>
          </a:p>
        </p:txBody>
      </p:sp>
      <p:sp>
        <p:nvSpPr>
          <p:cNvPr id="3083" name="Rectangle 11"/>
          <p:cNvSpPr>
            <a:spLocks noChangeArrowheads="1"/>
          </p:cNvSpPr>
          <p:nvPr/>
        </p:nvSpPr>
        <p:spPr bwMode="auto">
          <a:xfrm>
            <a:off x="390525" y="282575"/>
            <a:ext cx="915988" cy="307975"/>
          </a:xfrm>
          <a:prstGeom prst="rect">
            <a:avLst/>
          </a:prstGeom>
          <a:noFill/>
          <a:ln w="12700">
            <a:noFill/>
            <a:miter lim="800000"/>
            <a:headEnd/>
            <a:tailEnd/>
          </a:ln>
          <a:effectLst/>
        </p:spPr>
        <p:txBody>
          <a:bodyPr>
            <a:prstTxWarp prst="textNoShape">
              <a:avLst/>
            </a:prstTxWarp>
          </a:bodyPr>
          <a:lstStyle/>
          <a:p>
            <a:pPr>
              <a:defRPr/>
            </a:pPr>
            <a:endParaRPr lang="en-US" dirty="0">
              <a:latin typeface="Arial"/>
            </a:endParaRPr>
          </a:p>
        </p:txBody>
      </p:sp>
    </p:spTree>
    <p:extLst>
      <p:ext uri="{BB962C8B-B14F-4D97-AF65-F5344CB8AC3E}">
        <p14:creationId xmlns:p14="http://schemas.microsoft.com/office/powerpoint/2010/main" val="16118730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idx="2"/>
          </p:nvPr>
        </p:nvSpPr>
        <p:spPr bwMode="auto">
          <a:xfrm>
            <a:off x="917575" y="857250"/>
            <a:ext cx="5024438" cy="3768725"/>
          </a:xfrm>
          <a:prstGeom prst="rect">
            <a:avLst/>
          </a:prstGeom>
          <a:noFill/>
          <a:ln w="12700">
            <a:solidFill>
              <a:srgbClr val="000000"/>
            </a:solidFill>
            <a:miter lim="800000"/>
            <a:headEnd/>
            <a:tailEnd/>
          </a:ln>
        </p:spPr>
      </p:sp>
      <p:sp>
        <p:nvSpPr>
          <p:cNvPr id="2051" name="Rectangle 3"/>
          <p:cNvSpPr>
            <a:spLocks noGrp="1" noChangeArrowheads="1"/>
          </p:cNvSpPr>
          <p:nvPr>
            <p:ph type="body" sz="quarter" idx="3"/>
          </p:nvPr>
        </p:nvSpPr>
        <p:spPr bwMode="auto">
          <a:xfrm>
            <a:off x="966788" y="4897438"/>
            <a:ext cx="5013325" cy="4645025"/>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798078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file:///\\cdn.hiv.uw.edu\doc\10-2\2014-cdcaphl-recommended-hiv-testing-algorithm.jp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50AABE56-054A-964C-83AA-7E651FC0EA55}"/>
              </a:ext>
            </a:extLst>
          </p:cNvPr>
          <p:cNvSpPr>
            <a:spLocks noGrp="1" noRot="1" noChangeAspect="1" noChangeArrowheads="1" noTextEdit="1"/>
          </p:cNvSpPr>
          <p:nvPr>
            <p:ph type="sldImg"/>
          </p:nvPr>
        </p:nvSpPr>
        <p:spPr>
          <a:ln/>
        </p:spPr>
      </p:sp>
      <p:sp>
        <p:nvSpPr>
          <p:cNvPr id="36866" name="Notes Placeholder 2">
            <a:extLst>
              <a:ext uri="{FF2B5EF4-FFF2-40B4-BE49-F238E27FC236}">
                <a16:creationId xmlns:a16="http://schemas.microsoft.com/office/drawing/2014/main" id="{0E68AAB9-66F5-AF4C-BF0F-A0C540F69AD9}"/>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859679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B750AAE6-DE6F-9445-9BEE-DA797346314C}"/>
              </a:ext>
            </a:extLst>
          </p:cNvPr>
          <p:cNvSpPr>
            <a:spLocks noGrp="1" noRot="1" noChangeAspect="1" noChangeArrowheads="1" noTextEdit="1"/>
          </p:cNvSpPr>
          <p:nvPr>
            <p:ph type="sldImg"/>
          </p:nvPr>
        </p:nvSpPr>
        <p:spPr>
          <a:ln/>
        </p:spPr>
      </p:sp>
      <p:sp>
        <p:nvSpPr>
          <p:cNvPr id="69634" name="Notes Placeholder 2">
            <a:extLst>
              <a:ext uri="{FF2B5EF4-FFF2-40B4-BE49-F238E27FC236}">
                <a16:creationId xmlns:a16="http://schemas.microsoft.com/office/drawing/2014/main" id="{AE99DC30-1C0B-BC4F-95F5-21AA3CABFDEE}"/>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dirty="0">
                <a:latin typeface="Times New Roman" panose="02020603050405020304" pitchFamily="18" charset="0"/>
                <a:ea typeface="ＭＳ Ｐゴシック" panose="020B0600070205080204" pitchFamily="34" charset="-128"/>
              </a:rPr>
              <a:t>GOOD  Social history including SEXUAL/Social HISTORY</a:t>
            </a:r>
          </a:p>
          <a:p>
            <a:endParaRPr lang="en-US" altLang="en-US" i="1" dirty="0">
              <a:latin typeface="Times New Roman" panose="02020603050405020304" pitchFamily="18" charset="0"/>
              <a:ea typeface="ＭＳ Ｐゴシック" panose="020B0600070205080204" pitchFamily="34" charset="-128"/>
            </a:endParaRPr>
          </a:p>
          <a:p>
            <a:r>
              <a:rPr lang="en-US" altLang="en-US" i="1" dirty="0">
                <a:latin typeface="Times New Roman" panose="02020603050405020304" pitchFamily="18" charset="0"/>
                <a:ea typeface="ＭＳ Ｐゴシック" panose="020B0600070205080204" pitchFamily="34" charset="-128"/>
              </a:rPr>
              <a:t>CDC, Centers for Disease Control and Prevention; MSM, men who have sex with men; </a:t>
            </a:r>
            <a:r>
              <a:rPr lang="en-US" altLang="en-US" i="1" dirty="0" err="1">
                <a:latin typeface="Times New Roman" panose="02020603050405020304" pitchFamily="18" charset="0"/>
                <a:ea typeface="ＭＳ Ｐゴシック" panose="020B0600070205080204" pitchFamily="34" charset="-128"/>
              </a:rPr>
              <a:t>PrEP</a:t>
            </a:r>
            <a:r>
              <a:rPr lang="en-US" altLang="en-US" i="1" dirty="0">
                <a:latin typeface="Times New Roman" panose="02020603050405020304" pitchFamily="18" charset="0"/>
                <a:ea typeface="ＭＳ Ｐゴシック" panose="020B0600070205080204" pitchFamily="34" charset="-128"/>
              </a:rPr>
              <a:t>, pre-exposure prophylaxis; STI, sexually transmitted infection.</a:t>
            </a:r>
          </a:p>
          <a:p>
            <a:endParaRPr lang="en-US" altLang="en-US" i="1" dirty="0">
              <a:latin typeface="Times New Roman" panose="02020603050405020304" pitchFamily="18" charset="0"/>
              <a:ea typeface="ＭＳ Ｐゴシック" panose="020B0600070205080204" pitchFamily="34" charset="-128"/>
            </a:endParaRPr>
          </a:p>
        </p:txBody>
      </p:sp>
      <p:sp>
        <p:nvSpPr>
          <p:cNvPr id="69635" name="Slide Number Placeholder 3">
            <a:extLst>
              <a:ext uri="{FF2B5EF4-FFF2-40B4-BE49-F238E27FC236}">
                <a16:creationId xmlns:a16="http://schemas.microsoft.com/office/drawing/2014/main" id="{D1A85615-3164-094E-850E-2F7BA24E64CB}"/>
              </a:ext>
            </a:extLst>
          </p:cNvPr>
          <p:cNvSpPr>
            <a:spLocks noGrp="1"/>
          </p:cNvSpPr>
          <p:nvPr>
            <p:ph type="sldNum" sz="quarter" idx="429496729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eneva" panose="020B0503030404040204" pitchFamily="34" charset="0"/>
                <a:ea typeface="ＭＳ Ｐゴシック" panose="020B0600070205080204" pitchFamily="34" charset="-128"/>
              </a:defRPr>
            </a:lvl1pPr>
            <a:lvl2pPr marL="742950" indent="-285750">
              <a:defRPr sz="2400">
                <a:solidFill>
                  <a:schemeClr val="tx1"/>
                </a:solidFill>
                <a:latin typeface="Geneva" panose="020B0503030404040204" pitchFamily="34" charset="0"/>
                <a:ea typeface="ＭＳ Ｐゴシック" panose="020B0600070205080204" pitchFamily="34" charset="-128"/>
              </a:defRPr>
            </a:lvl2pPr>
            <a:lvl3pPr marL="1143000" indent="-228600">
              <a:defRPr sz="2400">
                <a:solidFill>
                  <a:schemeClr val="tx1"/>
                </a:solidFill>
                <a:latin typeface="Geneva" panose="020B0503030404040204" pitchFamily="34" charset="0"/>
                <a:ea typeface="ＭＳ Ｐゴシック" panose="020B0600070205080204" pitchFamily="34" charset="-128"/>
              </a:defRPr>
            </a:lvl3pPr>
            <a:lvl4pPr marL="1600200" indent="-228600">
              <a:defRPr sz="2400">
                <a:solidFill>
                  <a:schemeClr val="tx1"/>
                </a:solidFill>
                <a:latin typeface="Geneva" panose="020B0503030404040204" pitchFamily="34" charset="0"/>
                <a:ea typeface="ＭＳ Ｐゴシック" panose="020B0600070205080204" pitchFamily="34" charset="-128"/>
              </a:defRPr>
            </a:lvl4pPr>
            <a:lvl5pPr marL="2057400" indent="-228600">
              <a:defRPr sz="2400">
                <a:solidFill>
                  <a:schemeClr val="tx1"/>
                </a:solidFill>
                <a:latin typeface="Geneva" panose="020B05030304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9pPr>
          </a:lstStyle>
          <a:p>
            <a:fld id="{5BB262F7-CE6C-5B42-93CB-64EE62EAD9D0}" type="slidenum">
              <a:rPr lang="en-US" altLang="en-US">
                <a:latin typeface="Arial" panose="020B0604020202020204" pitchFamily="34" charset="0"/>
              </a:rPr>
              <a:pPr/>
              <a:t>20</a:t>
            </a:fld>
            <a:endParaRPr lang="en-US" altLang="en-US">
              <a:latin typeface="Arial" panose="020B0604020202020204" pitchFamily="34" charset="0"/>
            </a:endParaRPr>
          </a:p>
        </p:txBody>
      </p:sp>
    </p:spTree>
    <p:extLst>
      <p:ext uri="{BB962C8B-B14F-4D97-AF65-F5344CB8AC3E}">
        <p14:creationId xmlns:p14="http://schemas.microsoft.com/office/powerpoint/2010/main" val="2905260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a:extLst>
              <a:ext uri="{FF2B5EF4-FFF2-40B4-BE49-F238E27FC236}">
                <a16:creationId xmlns:a16="http://schemas.microsoft.com/office/drawing/2014/main" id="{3F353E98-3FE1-3B4A-A5E9-1FBA311BDA25}"/>
              </a:ext>
            </a:extLst>
          </p:cNvPr>
          <p:cNvSpPr>
            <a:spLocks noGrp="1" noRot="1" noChangeAspect="1" noChangeArrowheads="1" noTextEdit="1"/>
          </p:cNvSpPr>
          <p:nvPr>
            <p:ph type="sldImg"/>
          </p:nvPr>
        </p:nvSpPr>
        <p:spPr>
          <a:ln/>
        </p:spPr>
      </p:sp>
      <p:sp>
        <p:nvSpPr>
          <p:cNvPr id="71682" name="Notes Placeholder 2">
            <a:extLst>
              <a:ext uri="{FF2B5EF4-FFF2-40B4-BE49-F238E27FC236}">
                <a16:creationId xmlns:a16="http://schemas.microsoft.com/office/drawing/2014/main" id="{B283CD03-27A1-524E-8EBD-FA7E928F6D95}"/>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Both the FDA labeling information6 and the perinatal antiretroviral treatment guidelines124 permit off-label use in pregnancy. However, data directly related to the safety of PrEP use for a developing fetus are limited. </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In the PrEP trials with heterosexual women, medication was promptly discontinued for those who became pregnant, so the safety for exposed fetuses could not be adequately assessed </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Additionally, TDF and FTC are widely used for the treatment of HIV infection and continued during pregnancies that occur126-128. The data on pregnancy outcomes in the Antiretroviral Pregnancy Registry provide no evidence of adverse effects among fetuses exposed to these medications. </a:t>
            </a:r>
          </a:p>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9561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a:extLst>
              <a:ext uri="{FF2B5EF4-FFF2-40B4-BE49-F238E27FC236}">
                <a16:creationId xmlns:a16="http://schemas.microsoft.com/office/drawing/2014/main" id="{5CAE486E-62B3-574E-AF41-7743E6F4A1EC}"/>
              </a:ext>
            </a:extLst>
          </p:cNvPr>
          <p:cNvSpPr>
            <a:spLocks noGrp="1" noRot="1" noChangeAspect="1" noChangeArrowheads="1" noTextEdit="1"/>
          </p:cNvSpPr>
          <p:nvPr>
            <p:ph type="sldImg"/>
          </p:nvPr>
        </p:nvSpPr>
        <p:spPr>
          <a:ln/>
        </p:spPr>
      </p:sp>
      <p:sp>
        <p:nvSpPr>
          <p:cNvPr id="77826" name="Notes Placeholder 2">
            <a:extLst>
              <a:ext uri="{FF2B5EF4-FFF2-40B4-BE49-F238E27FC236}">
                <a16:creationId xmlns:a16="http://schemas.microsoft.com/office/drawing/2014/main" id="{44BB5521-8A60-1948-BBC3-AE72FE024D13}"/>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25568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a:extLst>
              <a:ext uri="{FF2B5EF4-FFF2-40B4-BE49-F238E27FC236}">
                <a16:creationId xmlns:a16="http://schemas.microsoft.com/office/drawing/2014/main" id="{F65A46FC-D455-CF4B-A848-3CBD57165B2B}"/>
              </a:ext>
            </a:extLst>
          </p:cNvPr>
          <p:cNvSpPr>
            <a:spLocks noGrp="1" noRot="1" noChangeAspect="1" noChangeArrowheads="1" noTextEdit="1"/>
          </p:cNvSpPr>
          <p:nvPr>
            <p:ph type="sldImg"/>
          </p:nvPr>
        </p:nvSpPr>
        <p:spPr>
          <a:ln/>
        </p:spPr>
      </p:sp>
      <p:sp>
        <p:nvSpPr>
          <p:cNvPr id="73730" name="Notes Placeholder 2">
            <a:extLst>
              <a:ext uri="{FF2B5EF4-FFF2-40B4-BE49-F238E27FC236}">
                <a16:creationId xmlns:a16="http://schemas.microsoft.com/office/drawing/2014/main" id="{271EAC06-AC16-0241-B383-00863E59F66B}"/>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142695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CAC1F794-82FE-EF4E-A480-9289B7A14D18}"/>
              </a:ext>
            </a:extLst>
          </p:cNvPr>
          <p:cNvSpPr>
            <a:spLocks noGrp="1" noRot="1" noChangeAspect="1" noChangeArrowheads="1" noTextEdit="1"/>
          </p:cNvSpPr>
          <p:nvPr>
            <p:ph type="sldImg"/>
          </p:nvPr>
        </p:nvSpPr>
        <p:spPr>
          <a:ln/>
        </p:spPr>
      </p:sp>
      <p:sp>
        <p:nvSpPr>
          <p:cNvPr id="79874" name="Notes Placeholder 2">
            <a:extLst>
              <a:ext uri="{FF2B5EF4-FFF2-40B4-BE49-F238E27FC236}">
                <a16:creationId xmlns:a16="http://schemas.microsoft.com/office/drawing/2014/main" id="{9A0FBA53-5CF7-1F48-9EC5-48E83F8E7DEF}"/>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918441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C90EE830-E3D4-3144-B96C-23B836F22DAB}"/>
              </a:ext>
            </a:extLst>
          </p:cNvPr>
          <p:cNvSpPr>
            <a:spLocks noGrp="1" noRot="1" noChangeAspect="1" noChangeArrowheads="1" noTextEdit="1"/>
          </p:cNvSpPr>
          <p:nvPr>
            <p:ph type="sldImg"/>
          </p:nvPr>
        </p:nvSpPr>
        <p:spPr>
          <a:ln/>
        </p:spPr>
      </p:sp>
      <p:sp>
        <p:nvSpPr>
          <p:cNvPr id="81922" name="Notes Placeholder 2">
            <a:extLst>
              <a:ext uri="{FF2B5EF4-FFF2-40B4-BE49-F238E27FC236}">
                <a16:creationId xmlns:a16="http://schemas.microsoft.com/office/drawing/2014/main" id="{AAA9CC8D-1FF1-454F-824E-B07B07621B58}"/>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latin typeface="Arial" panose="020B0604020202020204" pitchFamily="34" charset="0"/>
                <a:ea typeface="ＭＳ Ｐゴシック" panose="020B0600070205080204" pitchFamily="34" charset="-128"/>
              </a:rPr>
              <a:t>AE, adverse event; FTC, emtricitabine; PrEP, pre-exposure prophylaxis; TDF, tenofovir. 2001</a:t>
            </a:r>
          </a:p>
          <a:p>
            <a:endParaRPr lang="en-US" altLang="en-US" i="1">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We must encourage our patients to think about the risk and benefit of PrEP because that conversation is likely going to evolve as their risks change and their health changes. We want to inform patients about adverse events observed in HIV-uninfected participants in PrEP trials. </a:t>
            </a:r>
          </a:p>
          <a:p>
            <a:r>
              <a:rPr lang="en-US" altLang="en-US">
                <a:latin typeface="Arial" panose="020B0604020202020204" pitchFamily="34" charset="0"/>
                <a:ea typeface="ＭＳ Ｐゴシック" panose="020B0600070205080204" pitchFamily="34" charset="-128"/>
              </a:rPr>
              <a:t> </a:t>
            </a:r>
          </a:p>
          <a:p>
            <a:r>
              <a:rPr lang="en-US" altLang="en-US">
                <a:latin typeface="Arial" panose="020B0604020202020204" pitchFamily="34" charset="0"/>
                <a:ea typeface="ＭＳ Ｐゴシック" panose="020B0600070205080204" pitchFamily="34" charset="-128"/>
              </a:rPr>
              <a:t>Fortunately, these adverse events have been mild and not frequently reported. In the iPrEx trial, for example, there was a small but statistically significant side effect of early nausea which likely led to some small weight loss. As we know, tenofovir is associated with bone and renal toxicity, and there is the potential for other serious adverse effects with long-term use. </a:t>
            </a:r>
          </a:p>
          <a:p>
            <a:r>
              <a:rPr lang="en-US" altLang="en-US">
                <a:latin typeface="Arial" panose="020B0604020202020204" pitchFamily="34" charset="0"/>
                <a:ea typeface="ＭＳ Ｐゴシック" panose="020B0600070205080204" pitchFamily="34" charset="-128"/>
              </a:rPr>
              <a:t> </a:t>
            </a:r>
          </a:p>
          <a:p>
            <a:r>
              <a:rPr lang="en-US" altLang="en-US">
                <a:latin typeface="Arial" panose="020B0604020202020204" pitchFamily="34" charset="0"/>
                <a:ea typeface="ＭＳ Ｐゴシック" panose="020B0600070205080204" pitchFamily="34" charset="-128"/>
              </a:rPr>
              <a:t>When counseling my patients, I often tell them about my experience with HIV therapy. I reassure them that tenofovir and FTC has been prescribed for many years in people living with HIV, and we have a lot of confidence in our knowledge of the medication. But I do explain that there are some areas where understanding is lacking. For example, I’ll say that men and women living with HIV often have many chronic health problems, and while HIV is likely the cause for that, we’re uncertain how much medications such as tenofovir and FTC contribute to that. So there is some acceptance on the part of the patient as to the potential for other adverse effects, especially with long-term use, and as was shown earlier, the potential for drug-resistant HIV infection if somebody had unrecognized acute HIV infection when they started taking PrEP. </a:t>
            </a:r>
          </a:p>
          <a:p>
            <a:endParaRPr lang="en-US" altLang="en-US" i="1">
              <a:latin typeface="Arial" panose="020B0604020202020204" pitchFamily="34" charset="0"/>
              <a:ea typeface="ＭＳ Ｐゴシック" panose="020B0600070205080204" pitchFamily="34" charset="-128"/>
            </a:endParaRPr>
          </a:p>
        </p:txBody>
      </p:sp>
      <p:sp>
        <p:nvSpPr>
          <p:cNvPr id="81923" name="Slide Number Placeholder 3">
            <a:extLst>
              <a:ext uri="{FF2B5EF4-FFF2-40B4-BE49-F238E27FC236}">
                <a16:creationId xmlns:a16="http://schemas.microsoft.com/office/drawing/2014/main" id="{AE229366-5398-2C41-8CEF-059BEC2F58E5}"/>
              </a:ext>
            </a:extLst>
          </p:cNvPr>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eneva" panose="020B0503030404040204" pitchFamily="34" charset="0"/>
                <a:ea typeface="ＭＳ Ｐゴシック" panose="020B0600070205080204" pitchFamily="34" charset="-128"/>
              </a:defRPr>
            </a:lvl1pPr>
            <a:lvl2pPr marL="742950" indent="-285750">
              <a:defRPr sz="2400">
                <a:solidFill>
                  <a:schemeClr val="tx1"/>
                </a:solidFill>
                <a:latin typeface="Geneva" panose="020B0503030404040204" pitchFamily="34" charset="0"/>
                <a:ea typeface="ＭＳ Ｐゴシック" panose="020B0600070205080204" pitchFamily="34" charset="-128"/>
              </a:defRPr>
            </a:lvl2pPr>
            <a:lvl3pPr marL="1143000" indent="-228600">
              <a:defRPr sz="2400">
                <a:solidFill>
                  <a:schemeClr val="tx1"/>
                </a:solidFill>
                <a:latin typeface="Geneva" panose="020B0503030404040204" pitchFamily="34" charset="0"/>
                <a:ea typeface="ＭＳ Ｐゴシック" panose="020B0600070205080204" pitchFamily="34" charset="-128"/>
              </a:defRPr>
            </a:lvl3pPr>
            <a:lvl4pPr marL="1600200" indent="-228600">
              <a:defRPr sz="2400">
                <a:solidFill>
                  <a:schemeClr val="tx1"/>
                </a:solidFill>
                <a:latin typeface="Geneva" panose="020B0503030404040204" pitchFamily="34" charset="0"/>
                <a:ea typeface="ＭＳ Ｐゴシック" panose="020B0600070205080204" pitchFamily="34" charset="-128"/>
              </a:defRPr>
            </a:lvl4pPr>
            <a:lvl5pPr marL="2057400" indent="-228600">
              <a:defRPr sz="2400">
                <a:solidFill>
                  <a:schemeClr val="tx1"/>
                </a:solidFill>
                <a:latin typeface="Geneva" panose="020B05030304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9pPr>
          </a:lstStyle>
          <a:p>
            <a:fld id="{8DE38C2A-284D-BB47-8250-C3C967759948}" type="slidenum">
              <a:rPr lang="en-US" altLang="en-US" sz="1200">
                <a:latin typeface="Arial" panose="020B0604020202020204" pitchFamily="34" charset="0"/>
              </a:rPr>
              <a:pPr/>
              <a:t>25</a:t>
            </a:fld>
            <a:endParaRPr lang="en-US" altLang="en-US" sz="1200">
              <a:latin typeface="Arial" panose="020B0604020202020204" pitchFamily="34" charset="0"/>
            </a:endParaRPr>
          </a:p>
        </p:txBody>
      </p:sp>
    </p:spTree>
    <p:extLst>
      <p:ext uri="{BB962C8B-B14F-4D97-AF65-F5344CB8AC3E}">
        <p14:creationId xmlns:p14="http://schemas.microsoft.com/office/powerpoint/2010/main" val="2137394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a:extLst>
              <a:ext uri="{FF2B5EF4-FFF2-40B4-BE49-F238E27FC236}">
                <a16:creationId xmlns:a16="http://schemas.microsoft.com/office/drawing/2014/main" id="{DCC42849-743B-9E4C-8E24-B68F9FD752DA}"/>
              </a:ext>
            </a:extLst>
          </p:cNvPr>
          <p:cNvSpPr>
            <a:spLocks noGrp="1" noRot="1" noChangeAspect="1" noChangeArrowheads="1" noTextEdit="1"/>
          </p:cNvSpPr>
          <p:nvPr>
            <p:ph type="sldImg"/>
          </p:nvPr>
        </p:nvSpPr>
        <p:spPr>
          <a:ln/>
        </p:spPr>
      </p:sp>
      <p:sp>
        <p:nvSpPr>
          <p:cNvPr id="83970" name="Notes Placeholder 2">
            <a:extLst>
              <a:ext uri="{FF2B5EF4-FFF2-40B4-BE49-F238E27FC236}">
                <a16:creationId xmlns:a16="http://schemas.microsoft.com/office/drawing/2014/main" id="{3EC12D82-B681-2740-9BDA-FB703FF694CF}"/>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Competition for active renal tubular secretion which can increase the concentration of TFV in the kidneys (MRP2, MRP4, OAT1)</a:t>
            </a:r>
          </a:p>
          <a:p>
            <a:r>
              <a:rPr lang="en-US" altLang="en-US">
                <a:latin typeface="Times New Roman" panose="02020603050405020304" pitchFamily="18" charset="0"/>
                <a:ea typeface="ＭＳ Ｐゴシック" panose="020B0600070205080204" pitchFamily="34" charset="-128"/>
              </a:rPr>
              <a:t>Creatine  is used to improve athletic performance and increase muscle strength</a:t>
            </a:r>
          </a:p>
        </p:txBody>
      </p:sp>
    </p:spTree>
    <p:extLst>
      <p:ext uri="{BB962C8B-B14F-4D97-AF65-F5344CB8AC3E}">
        <p14:creationId xmlns:p14="http://schemas.microsoft.com/office/powerpoint/2010/main" val="1113341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a:extLst>
              <a:ext uri="{FF2B5EF4-FFF2-40B4-BE49-F238E27FC236}">
                <a16:creationId xmlns:a16="http://schemas.microsoft.com/office/drawing/2014/main" id="{373886FC-E4ED-B241-9651-1B06EC011173}"/>
              </a:ext>
            </a:extLst>
          </p:cNvPr>
          <p:cNvSpPr>
            <a:spLocks noGrp="1" noRot="1" noChangeAspect="1" noChangeArrowheads="1" noTextEdit="1"/>
          </p:cNvSpPr>
          <p:nvPr>
            <p:ph type="sldImg"/>
          </p:nvPr>
        </p:nvSpPr>
        <p:spPr>
          <a:ln/>
        </p:spPr>
      </p:sp>
      <p:sp>
        <p:nvSpPr>
          <p:cNvPr id="86018" name="Notes Placeholder 2">
            <a:extLst>
              <a:ext uri="{FF2B5EF4-FFF2-40B4-BE49-F238E27FC236}">
                <a16:creationId xmlns:a16="http://schemas.microsoft.com/office/drawing/2014/main" id="{0D547C11-DE42-8D44-8042-C419BBD283B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86019" name="Slide Number Placeholder 3">
            <a:extLst>
              <a:ext uri="{FF2B5EF4-FFF2-40B4-BE49-F238E27FC236}">
                <a16:creationId xmlns:a16="http://schemas.microsoft.com/office/drawing/2014/main" id="{43E8F41E-415E-C24B-A215-7CAC66EE402F}"/>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eneva" panose="020B0503030404040204" pitchFamily="34" charset="0"/>
                <a:ea typeface="ＭＳ Ｐゴシック" panose="020B0600070205080204" pitchFamily="34" charset="-128"/>
              </a:defRPr>
            </a:lvl1pPr>
            <a:lvl2pPr marL="742950" indent="-285750">
              <a:defRPr sz="2400">
                <a:solidFill>
                  <a:schemeClr val="tx1"/>
                </a:solidFill>
                <a:latin typeface="Geneva" panose="020B0503030404040204" pitchFamily="34" charset="0"/>
                <a:ea typeface="ＭＳ Ｐゴシック" panose="020B0600070205080204" pitchFamily="34" charset="-128"/>
              </a:defRPr>
            </a:lvl2pPr>
            <a:lvl3pPr marL="1143000" indent="-228600">
              <a:defRPr sz="2400">
                <a:solidFill>
                  <a:schemeClr val="tx1"/>
                </a:solidFill>
                <a:latin typeface="Geneva" panose="020B0503030404040204" pitchFamily="34" charset="0"/>
                <a:ea typeface="ＭＳ Ｐゴシック" panose="020B0600070205080204" pitchFamily="34" charset="-128"/>
              </a:defRPr>
            </a:lvl3pPr>
            <a:lvl4pPr marL="1600200" indent="-228600">
              <a:defRPr sz="2400">
                <a:solidFill>
                  <a:schemeClr val="tx1"/>
                </a:solidFill>
                <a:latin typeface="Geneva" panose="020B0503030404040204" pitchFamily="34" charset="0"/>
                <a:ea typeface="ＭＳ Ｐゴシック" panose="020B0600070205080204" pitchFamily="34" charset="-128"/>
              </a:defRPr>
            </a:lvl4pPr>
            <a:lvl5pPr marL="2057400" indent="-228600">
              <a:defRPr sz="2400">
                <a:solidFill>
                  <a:schemeClr val="tx1"/>
                </a:solidFill>
                <a:latin typeface="Geneva" panose="020B05030304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9pPr>
          </a:lstStyle>
          <a:p>
            <a:fld id="{B58FB5C1-E844-0947-9A1A-871CF90F7ACE}" type="slidenum">
              <a:rPr lang="en-US" altLang="en-US"/>
              <a:pPr/>
              <a:t>27</a:t>
            </a:fld>
            <a:endParaRPr lang="en-US" altLang="en-US"/>
          </a:p>
        </p:txBody>
      </p:sp>
    </p:spTree>
    <p:extLst>
      <p:ext uri="{BB962C8B-B14F-4D97-AF65-F5344CB8AC3E}">
        <p14:creationId xmlns:p14="http://schemas.microsoft.com/office/powerpoint/2010/main" val="1145044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a:extLst>
              <a:ext uri="{FF2B5EF4-FFF2-40B4-BE49-F238E27FC236}">
                <a16:creationId xmlns:a16="http://schemas.microsoft.com/office/drawing/2014/main" id="{0F8977D8-8662-264A-A5E3-FB2FE7E9120A}"/>
              </a:ext>
            </a:extLst>
          </p:cNvPr>
          <p:cNvSpPr>
            <a:spLocks noGrp="1" noRot="1" noChangeAspect="1" noChangeArrowheads="1" noTextEdit="1"/>
          </p:cNvSpPr>
          <p:nvPr>
            <p:ph type="sldImg"/>
          </p:nvPr>
        </p:nvSpPr>
        <p:spPr>
          <a:ln/>
        </p:spPr>
      </p:sp>
      <p:sp>
        <p:nvSpPr>
          <p:cNvPr id="88066" name="Notes Placeholder 2">
            <a:extLst>
              <a:ext uri="{FF2B5EF4-FFF2-40B4-BE49-F238E27FC236}">
                <a16:creationId xmlns:a16="http://schemas.microsoft.com/office/drawing/2014/main" id="{4A6B3685-E86F-3D43-A36A-5AB8A789F831}"/>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latin typeface="Arial" panose="020B0604020202020204" pitchFamily="34" charset="0"/>
                <a:ea typeface="ＭＳ Ｐゴシック" panose="020B0600070205080204" pitchFamily="34" charset="-128"/>
              </a:rPr>
              <a:t>FTC, emtricitabine; NR, not reported; PrEP, pre-exposure prophylaxis; TDF, tenofovir disoproxil fumarate; TFV, tenofovir.</a:t>
            </a:r>
          </a:p>
          <a:p>
            <a:endParaRPr lang="en-US" altLang="en-US" i="1">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Oral PrEP works, but adherence is critical. For IPrEx, when you analyze efficacy with the detection of tenofovir in the person’s blood, it showed that if you took tenofovir as instructed, the efficacy of PrEP was 92%. </a:t>
            </a:r>
          </a:p>
          <a:p>
            <a:endParaRPr lang="en-US" altLang="en-US">
              <a:latin typeface="Arial" panose="020B0604020202020204" pitchFamily="34" charset="0"/>
              <a:ea typeface="ＭＳ Ｐゴシック" panose="020B0600070205080204" pitchFamily="34" charset="-128"/>
            </a:endParaRPr>
          </a:p>
        </p:txBody>
      </p:sp>
      <p:sp>
        <p:nvSpPr>
          <p:cNvPr id="88067" name="Slide Number Placeholder 3">
            <a:extLst>
              <a:ext uri="{FF2B5EF4-FFF2-40B4-BE49-F238E27FC236}">
                <a16:creationId xmlns:a16="http://schemas.microsoft.com/office/drawing/2014/main" id="{50110127-14F3-5142-A1B9-59C0C245F4C1}"/>
              </a:ext>
            </a:extLst>
          </p:cNvPr>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eneva" panose="020B0503030404040204" pitchFamily="34" charset="0"/>
                <a:ea typeface="ＭＳ Ｐゴシック" panose="020B0600070205080204" pitchFamily="34" charset="-128"/>
              </a:defRPr>
            </a:lvl1pPr>
            <a:lvl2pPr marL="742950" indent="-285750">
              <a:defRPr sz="2400">
                <a:solidFill>
                  <a:schemeClr val="tx1"/>
                </a:solidFill>
                <a:latin typeface="Geneva" panose="020B0503030404040204" pitchFamily="34" charset="0"/>
                <a:ea typeface="ＭＳ Ｐゴシック" panose="020B0600070205080204" pitchFamily="34" charset="-128"/>
              </a:defRPr>
            </a:lvl2pPr>
            <a:lvl3pPr marL="1143000" indent="-228600">
              <a:defRPr sz="2400">
                <a:solidFill>
                  <a:schemeClr val="tx1"/>
                </a:solidFill>
                <a:latin typeface="Geneva" panose="020B0503030404040204" pitchFamily="34" charset="0"/>
                <a:ea typeface="ＭＳ Ｐゴシック" panose="020B0600070205080204" pitchFamily="34" charset="-128"/>
              </a:defRPr>
            </a:lvl3pPr>
            <a:lvl4pPr marL="1600200" indent="-228600">
              <a:defRPr sz="2400">
                <a:solidFill>
                  <a:schemeClr val="tx1"/>
                </a:solidFill>
                <a:latin typeface="Geneva" panose="020B0503030404040204" pitchFamily="34" charset="0"/>
                <a:ea typeface="ＭＳ Ｐゴシック" panose="020B0600070205080204" pitchFamily="34" charset="-128"/>
              </a:defRPr>
            </a:lvl4pPr>
            <a:lvl5pPr marL="2057400" indent="-228600">
              <a:defRPr sz="2400">
                <a:solidFill>
                  <a:schemeClr val="tx1"/>
                </a:solidFill>
                <a:latin typeface="Geneva" panose="020B05030304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9pPr>
          </a:lstStyle>
          <a:p>
            <a:fld id="{F91745EF-AFFF-8247-B531-64F101CC173C}" type="slidenum">
              <a:rPr lang="en-US" altLang="en-US" sz="1200">
                <a:solidFill>
                  <a:srgbClr val="000000"/>
                </a:solidFill>
                <a:latin typeface="Arial" panose="020B0604020202020204" pitchFamily="34" charset="0"/>
              </a:rPr>
              <a:pPr/>
              <a:t>29</a:t>
            </a:fld>
            <a:endParaRPr lang="en-US" altLang="en-US" sz="1200">
              <a:solidFill>
                <a:srgbClr val="000000"/>
              </a:solidFill>
              <a:latin typeface="Arial" panose="020B0604020202020204" pitchFamily="34" charset="0"/>
            </a:endParaRPr>
          </a:p>
        </p:txBody>
      </p:sp>
    </p:spTree>
    <p:extLst>
      <p:ext uri="{BB962C8B-B14F-4D97-AF65-F5344CB8AC3E}">
        <p14:creationId xmlns:p14="http://schemas.microsoft.com/office/powerpoint/2010/main" val="1420053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9A420071-F3F0-AF47-9A2B-499CBD2B04CD}"/>
              </a:ext>
            </a:extLst>
          </p:cNvPr>
          <p:cNvSpPr>
            <a:spLocks noGrp="1" noRot="1" noChangeAspect="1" noChangeArrowheads="1" noTextEdit="1"/>
          </p:cNvSpPr>
          <p:nvPr>
            <p:ph type="sldImg"/>
          </p:nvPr>
        </p:nvSpPr>
        <p:spPr>
          <a:ln/>
        </p:spPr>
      </p:sp>
      <p:sp>
        <p:nvSpPr>
          <p:cNvPr id="90114" name="Notes Placeholder 2">
            <a:extLst>
              <a:ext uri="{FF2B5EF4-FFF2-40B4-BE49-F238E27FC236}">
                <a16:creationId xmlns:a16="http://schemas.microsoft.com/office/drawing/2014/main" id="{9F798DB4-8A09-0F46-AD64-61668ED269CE}"/>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Competition for active renal tubular secretion which can increase the concentration of TFV in the kidneys (MRP2, MRP4, OAT1)</a:t>
            </a:r>
          </a:p>
          <a:p>
            <a:r>
              <a:rPr lang="en-US" altLang="en-US">
                <a:latin typeface="Times New Roman" panose="02020603050405020304" pitchFamily="18" charset="0"/>
                <a:ea typeface="ＭＳ Ｐゴシック" panose="020B0600070205080204" pitchFamily="34" charset="-128"/>
              </a:rPr>
              <a:t>Creatine  is used to improve athletic performance and increase muscle strength</a:t>
            </a:r>
          </a:p>
        </p:txBody>
      </p:sp>
    </p:spTree>
    <p:extLst>
      <p:ext uri="{BB962C8B-B14F-4D97-AF65-F5344CB8AC3E}">
        <p14:creationId xmlns:p14="http://schemas.microsoft.com/office/powerpoint/2010/main" val="3377833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a:extLst>
              <a:ext uri="{FF2B5EF4-FFF2-40B4-BE49-F238E27FC236}">
                <a16:creationId xmlns:a16="http://schemas.microsoft.com/office/drawing/2014/main" id="{0320F7E9-F00B-9D41-B87C-2D52FA8B3104}"/>
              </a:ext>
            </a:extLst>
          </p:cNvPr>
          <p:cNvSpPr>
            <a:spLocks noGrp="1" noRot="1" noChangeAspect="1" noChangeArrowheads="1" noTextEdit="1"/>
          </p:cNvSpPr>
          <p:nvPr>
            <p:ph type="sldImg"/>
          </p:nvPr>
        </p:nvSpPr>
        <p:spPr>
          <a:ln/>
        </p:spPr>
      </p:sp>
      <p:sp>
        <p:nvSpPr>
          <p:cNvPr id="45058" name="Notes Placeholder 2">
            <a:extLst>
              <a:ext uri="{FF2B5EF4-FFF2-40B4-BE49-F238E27FC236}">
                <a16:creationId xmlns:a16="http://schemas.microsoft.com/office/drawing/2014/main" id="{A73EA0A8-AE3F-DB41-8CE3-76785094EC75}"/>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Acute HIV is defined as the phase of HIV disease that occurs immediately after HIV acquisition and is characterized by detectable HIV RNA or HIV p24 antigen in the absence of anti-HIV antibodies</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The laboratory diagnosis of acute HIV-1 infection is most reliably made with a positive HIV RNA (or HIV-1 p24 antigen) with a concomitant negative (or indeterminate) HIV antibody assay </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Since HIV p24 antigen is detected approximately 1 week prior to HIV antibody, the fourth-generation HIV antigen-antibody tests have become an attractive initial screening test that has improved diagnosis of persons with acute HIV infection</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Regardless of what immunoassay is used, initial laboratory testing will fail to detect some individuals with very recent HIV infection. Thus, for individuals in whom initial HIV testing is nonreactive but acute HIV infection is strongly suspected, HIV RNA testing should be performed</a:t>
            </a:r>
          </a:p>
          <a:p>
            <a:endParaRPr lang="en-US" altLang="en-US">
              <a:latin typeface="Times New Roman" panose="02020603050405020304" pitchFamily="18" charset="0"/>
              <a:ea typeface="ＭＳ Ｐゴシック" panose="020B0600070205080204" pitchFamily="34" charset="-128"/>
            </a:endParaRPr>
          </a:p>
          <a:p>
            <a:r>
              <a:rPr lang="en-US" altLang="en-US" b="1">
                <a:latin typeface="Times New Roman" panose="02020603050405020304" pitchFamily="18" charset="0"/>
                <a:ea typeface="ＭＳ Ｐゴシック" panose="020B0600070205080204" pitchFamily="34" charset="-128"/>
              </a:rPr>
              <a:t>Initial immune response</a:t>
            </a:r>
          </a:p>
          <a:p>
            <a:r>
              <a:rPr lang="en-US" altLang="en-US">
                <a:latin typeface="Times New Roman" panose="02020603050405020304" pitchFamily="18" charset="0"/>
                <a:ea typeface="ＭＳ Ｐゴシック" panose="020B0600070205080204" pitchFamily="34" charset="-128"/>
              </a:rPr>
              <a:t>The uncontrolled initial burst of viremia in the acute phase typically causes very high plasma HIV RNA levels, often greater than 100,000 copies/mL, and is associated with a surge of inflammatory cytokines</a:t>
            </a:r>
          </a:p>
        </p:txBody>
      </p:sp>
    </p:spTree>
    <p:extLst>
      <p:ext uri="{BB962C8B-B14F-4D97-AF65-F5344CB8AC3E}">
        <p14:creationId xmlns:p14="http://schemas.microsoft.com/office/powerpoint/2010/main" val="25973927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a:extLst>
              <a:ext uri="{FF2B5EF4-FFF2-40B4-BE49-F238E27FC236}">
                <a16:creationId xmlns:a16="http://schemas.microsoft.com/office/drawing/2014/main" id="{AC109245-E60C-E743-ADC9-905521DEF8C4}"/>
              </a:ext>
            </a:extLst>
          </p:cNvPr>
          <p:cNvSpPr>
            <a:spLocks noGrp="1" noRot="1" noChangeAspect="1" noChangeArrowheads="1" noTextEdit="1"/>
          </p:cNvSpPr>
          <p:nvPr>
            <p:ph type="sldImg"/>
          </p:nvPr>
        </p:nvSpPr>
        <p:spPr>
          <a:ln/>
        </p:spPr>
      </p:sp>
      <p:sp>
        <p:nvSpPr>
          <p:cNvPr id="92162" name="Notes Placeholder 2">
            <a:extLst>
              <a:ext uri="{FF2B5EF4-FFF2-40B4-BE49-F238E27FC236}">
                <a16:creationId xmlns:a16="http://schemas.microsoft.com/office/drawing/2014/main" id="{3237D593-D74A-9347-A912-970E97078835}"/>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Key components of medication adherence counseling include addressing adverse effects. So if somebody’s having persistent nausea, altered bowel movements, we want to try and identify ways in which we can reduce that adverse effect burden. We want to identify barriers to adherence, which may include shift work issues such as our case or logistical issues—getting to the pharmacy—financial issues with copayments, etc. </a:t>
            </a:r>
          </a:p>
          <a:p>
            <a:r>
              <a:rPr lang="en-US" altLang="en-US">
                <a:latin typeface="Arial" panose="020B0604020202020204" pitchFamily="34" charset="0"/>
                <a:ea typeface="ＭＳ Ｐゴシック" panose="020B0600070205080204" pitchFamily="34" charset="-128"/>
              </a:rPr>
              <a:t> </a:t>
            </a:r>
          </a:p>
          <a:p>
            <a:r>
              <a:rPr lang="en-US" altLang="en-US">
                <a:latin typeface="Arial" panose="020B0604020202020204" pitchFamily="34" charset="0"/>
                <a:ea typeface="ＭＳ Ｐゴシック" panose="020B0600070205080204" pitchFamily="34" charset="-128"/>
              </a:rPr>
              <a:t>Respond to missed doses with normalization, nonjudgment, and emphasize the importance of adherence. Keep in mind, patient self-reporting of adherence may not reflect actual adherence. We can use other methods for this, although many are not available in the clinical realm, and that includes therapeutic drug monitoring, and also pharmacy reporting of prescription refills.</a:t>
            </a:r>
          </a:p>
          <a:p>
            <a:endParaRPr lang="en-US" altLang="en-US">
              <a:latin typeface="Arial" panose="020B0604020202020204" pitchFamily="34" charset="0"/>
              <a:ea typeface="ＭＳ Ｐゴシック" panose="020B0600070205080204" pitchFamily="34" charset="-128"/>
            </a:endParaRPr>
          </a:p>
        </p:txBody>
      </p:sp>
      <p:sp>
        <p:nvSpPr>
          <p:cNvPr id="92163" name="Slide Number Placeholder 3">
            <a:extLst>
              <a:ext uri="{FF2B5EF4-FFF2-40B4-BE49-F238E27FC236}">
                <a16:creationId xmlns:a16="http://schemas.microsoft.com/office/drawing/2014/main" id="{A45197E8-0861-4948-8DE9-54113E75FC0A}"/>
              </a:ext>
            </a:extLst>
          </p:cNvPr>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eneva" panose="020B0503030404040204" pitchFamily="34" charset="0"/>
                <a:ea typeface="ＭＳ Ｐゴシック" panose="020B0600070205080204" pitchFamily="34" charset="-128"/>
              </a:defRPr>
            </a:lvl1pPr>
            <a:lvl2pPr marL="742950" indent="-285750">
              <a:defRPr sz="2400">
                <a:solidFill>
                  <a:schemeClr val="tx1"/>
                </a:solidFill>
                <a:latin typeface="Geneva" panose="020B0503030404040204" pitchFamily="34" charset="0"/>
                <a:ea typeface="ＭＳ Ｐゴシック" panose="020B0600070205080204" pitchFamily="34" charset="-128"/>
              </a:defRPr>
            </a:lvl2pPr>
            <a:lvl3pPr marL="1143000" indent="-228600">
              <a:defRPr sz="2400">
                <a:solidFill>
                  <a:schemeClr val="tx1"/>
                </a:solidFill>
                <a:latin typeface="Geneva" panose="020B0503030404040204" pitchFamily="34" charset="0"/>
                <a:ea typeface="ＭＳ Ｐゴシック" panose="020B0600070205080204" pitchFamily="34" charset="-128"/>
              </a:defRPr>
            </a:lvl3pPr>
            <a:lvl4pPr marL="1600200" indent="-228600">
              <a:defRPr sz="2400">
                <a:solidFill>
                  <a:schemeClr val="tx1"/>
                </a:solidFill>
                <a:latin typeface="Geneva" panose="020B0503030404040204" pitchFamily="34" charset="0"/>
                <a:ea typeface="ＭＳ Ｐゴシック" panose="020B0600070205080204" pitchFamily="34" charset="-128"/>
              </a:defRPr>
            </a:lvl4pPr>
            <a:lvl5pPr marL="2057400" indent="-228600">
              <a:defRPr sz="2400">
                <a:solidFill>
                  <a:schemeClr val="tx1"/>
                </a:solidFill>
                <a:latin typeface="Geneva" panose="020B05030304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9pPr>
          </a:lstStyle>
          <a:p>
            <a:fld id="{304C0820-7F4C-2F46-8E06-C3C0A00B2EB5}" type="slidenum">
              <a:rPr lang="en-US" altLang="en-US" sz="1200">
                <a:latin typeface="Arial" panose="020B0604020202020204" pitchFamily="34" charset="0"/>
              </a:rPr>
              <a:pPr/>
              <a:t>34</a:t>
            </a:fld>
            <a:endParaRPr lang="en-US" altLang="en-US" sz="1200">
              <a:latin typeface="Arial" panose="020B0604020202020204" pitchFamily="34" charset="0"/>
            </a:endParaRPr>
          </a:p>
        </p:txBody>
      </p:sp>
    </p:spTree>
    <p:extLst>
      <p:ext uri="{BB962C8B-B14F-4D97-AF65-F5344CB8AC3E}">
        <p14:creationId xmlns:p14="http://schemas.microsoft.com/office/powerpoint/2010/main" val="20983319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a:extLst>
              <a:ext uri="{FF2B5EF4-FFF2-40B4-BE49-F238E27FC236}">
                <a16:creationId xmlns:a16="http://schemas.microsoft.com/office/drawing/2014/main" id="{CEE3CEEF-159B-7946-AC3A-65EEF34D497F}"/>
              </a:ext>
            </a:extLst>
          </p:cNvPr>
          <p:cNvSpPr>
            <a:spLocks noGrp="1" noRot="1" noChangeAspect="1" noChangeArrowheads="1" noTextEdit="1"/>
          </p:cNvSpPr>
          <p:nvPr>
            <p:ph type="sldImg"/>
          </p:nvPr>
        </p:nvSpPr>
        <p:spPr>
          <a:ln/>
        </p:spPr>
      </p:sp>
      <p:sp>
        <p:nvSpPr>
          <p:cNvPr id="94210" name="Notes Placeholder 2">
            <a:extLst>
              <a:ext uri="{FF2B5EF4-FFF2-40B4-BE49-F238E27FC236}">
                <a16:creationId xmlns:a16="http://schemas.microsoft.com/office/drawing/2014/main" id="{3045D2E3-5829-A043-82B1-D8AF8CB14691}"/>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1052880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a:extLst>
              <a:ext uri="{FF2B5EF4-FFF2-40B4-BE49-F238E27FC236}">
                <a16:creationId xmlns:a16="http://schemas.microsoft.com/office/drawing/2014/main" id="{2604377A-02CB-7446-B076-261A26DAD2E7}"/>
              </a:ext>
            </a:extLst>
          </p:cNvPr>
          <p:cNvSpPr>
            <a:spLocks noGrp="1" noRot="1" noChangeAspect="1" noChangeArrowheads="1" noTextEdit="1"/>
          </p:cNvSpPr>
          <p:nvPr>
            <p:ph type="sldImg"/>
          </p:nvPr>
        </p:nvSpPr>
        <p:spPr>
          <a:ln/>
        </p:spPr>
      </p:sp>
      <p:sp>
        <p:nvSpPr>
          <p:cNvPr id="102402" name="Notes Placeholder 2">
            <a:extLst>
              <a:ext uri="{FF2B5EF4-FFF2-40B4-BE49-F238E27FC236}">
                <a16:creationId xmlns:a16="http://schemas.microsoft.com/office/drawing/2014/main" id="{F070BCAD-C18F-8B42-BE53-01D967E056EE}"/>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02403" name="Footer Placeholder 3">
            <a:extLst>
              <a:ext uri="{FF2B5EF4-FFF2-40B4-BE49-F238E27FC236}">
                <a16:creationId xmlns:a16="http://schemas.microsoft.com/office/drawing/2014/main" id="{09A345E9-D250-1241-BCDC-ADB9022F0C8A}"/>
              </a:ext>
            </a:extLst>
          </p:cNvPr>
          <p:cNvSpPr>
            <a:spLocks noGrp="1" noChangeArrowheads="1"/>
          </p:cNvSpPr>
          <p:nvPr>
            <p:ph type="ftr"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eneva" panose="020B0503030404040204" pitchFamily="34" charset="0"/>
                <a:ea typeface="ＭＳ Ｐゴシック" panose="020B0600070205080204" pitchFamily="34" charset="-128"/>
              </a:defRPr>
            </a:lvl1pPr>
            <a:lvl2pPr marL="742950" indent="-285750">
              <a:defRPr sz="2400">
                <a:solidFill>
                  <a:schemeClr val="tx1"/>
                </a:solidFill>
                <a:latin typeface="Geneva" panose="020B0503030404040204" pitchFamily="34" charset="0"/>
                <a:ea typeface="ＭＳ Ｐゴシック" panose="020B0600070205080204" pitchFamily="34" charset="-128"/>
              </a:defRPr>
            </a:lvl2pPr>
            <a:lvl3pPr marL="1143000" indent="-228600">
              <a:defRPr sz="2400">
                <a:solidFill>
                  <a:schemeClr val="tx1"/>
                </a:solidFill>
                <a:latin typeface="Geneva" panose="020B0503030404040204" pitchFamily="34" charset="0"/>
                <a:ea typeface="ＭＳ Ｐゴシック" panose="020B0600070205080204" pitchFamily="34" charset="-128"/>
              </a:defRPr>
            </a:lvl3pPr>
            <a:lvl4pPr marL="1600200" indent="-228600">
              <a:defRPr sz="2400">
                <a:solidFill>
                  <a:schemeClr val="tx1"/>
                </a:solidFill>
                <a:latin typeface="Geneva" panose="020B0503030404040204" pitchFamily="34" charset="0"/>
                <a:ea typeface="ＭＳ Ｐゴシック" panose="020B0600070205080204" pitchFamily="34" charset="-128"/>
              </a:defRPr>
            </a:lvl4pPr>
            <a:lvl5pPr marL="2057400" indent="-228600">
              <a:defRPr sz="2400">
                <a:solidFill>
                  <a:schemeClr val="tx1"/>
                </a:solidFill>
                <a:latin typeface="Geneva" panose="020B05030304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9pPr>
          </a:lstStyle>
          <a:p>
            <a:r>
              <a:rPr lang="en-US" altLang="en-US"/>
              <a:t>https://artherworldblog.wordpress.com/2012/06/25/internet-memes-and-copyright/</a:t>
            </a:r>
          </a:p>
        </p:txBody>
      </p:sp>
      <p:sp>
        <p:nvSpPr>
          <p:cNvPr id="102404" name="Slide Number Placeholder 4">
            <a:extLst>
              <a:ext uri="{FF2B5EF4-FFF2-40B4-BE49-F238E27FC236}">
                <a16:creationId xmlns:a16="http://schemas.microsoft.com/office/drawing/2014/main" id="{FDA2F42A-9E96-F545-84FA-83E9E467CA25}"/>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eneva" panose="020B0503030404040204" pitchFamily="34" charset="0"/>
                <a:ea typeface="ＭＳ Ｐゴシック" panose="020B0600070205080204" pitchFamily="34" charset="-128"/>
              </a:defRPr>
            </a:lvl1pPr>
            <a:lvl2pPr marL="742950" indent="-285750">
              <a:defRPr sz="2400">
                <a:solidFill>
                  <a:schemeClr val="tx1"/>
                </a:solidFill>
                <a:latin typeface="Geneva" panose="020B0503030404040204" pitchFamily="34" charset="0"/>
                <a:ea typeface="ＭＳ Ｐゴシック" panose="020B0600070205080204" pitchFamily="34" charset="-128"/>
              </a:defRPr>
            </a:lvl2pPr>
            <a:lvl3pPr marL="1143000" indent="-228600">
              <a:defRPr sz="2400">
                <a:solidFill>
                  <a:schemeClr val="tx1"/>
                </a:solidFill>
                <a:latin typeface="Geneva" panose="020B0503030404040204" pitchFamily="34" charset="0"/>
                <a:ea typeface="ＭＳ Ｐゴシック" panose="020B0600070205080204" pitchFamily="34" charset="-128"/>
              </a:defRPr>
            </a:lvl3pPr>
            <a:lvl4pPr marL="1600200" indent="-228600">
              <a:defRPr sz="2400">
                <a:solidFill>
                  <a:schemeClr val="tx1"/>
                </a:solidFill>
                <a:latin typeface="Geneva" panose="020B0503030404040204" pitchFamily="34" charset="0"/>
                <a:ea typeface="ＭＳ Ｐゴシック" panose="020B0600070205080204" pitchFamily="34" charset="-128"/>
              </a:defRPr>
            </a:lvl4pPr>
            <a:lvl5pPr marL="2057400" indent="-228600">
              <a:defRPr sz="2400">
                <a:solidFill>
                  <a:schemeClr val="tx1"/>
                </a:solidFill>
                <a:latin typeface="Geneva" panose="020B05030304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9pPr>
          </a:lstStyle>
          <a:p>
            <a:fld id="{A85626C2-85B9-6E46-8A81-A3B00C6E0DB1}" type="slidenum">
              <a:rPr lang="en-US" altLang="en-US"/>
              <a:pPr/>
              <a:t>40</a:t>
            </a:fld>
            <a:endParaRPr lang="en-US" altLang="en-US"/>
          </a:p>
        </p:txBody>
      </p:sp>
    </p:spTree>
    <p:extLst>
      <p:ext uri="{BB962C8B-B14F-4D97-AF65-F5344CB8AC3E}">
        <p14:creationId xmlns:p14="http://schemas.microsoft.com/office/powerpoint/2010/main" val="34398396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754562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23822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509101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78975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a:extLst>
              <a:ext uri="{FF2B5EF4-FFF2-40B4-BE49-F238E27FC236}">
                <a16:creationId xmlns:a16="http://schemas.microsoft.com/office/drawing/2014/main" id="{39B0A60A-3A14-F943-A03C-DD3C3776CD31}"/>
              </a:ext>
            </a:extLst>
          </p:cNvPr>
          <p:cNvSpPr>
            <a:spLocks noGrp="1" noRot="1" noChangeAspect="1" noChangeArrowheads="1" noTextEdit="1"/>
          </p:cNvSpPr>
          <p:nvPr>
            <p:ph type="sldImg"/>
          </p:nvPr>
        </p:nvSpPr>
        <p:spPr>
          <a:ln/>
        </p:spPr>
      </p:sp>
      <p:sp>
        <p:nvSpPr>
          <p:cNvPr id="109570" name="Notes Placeholder 2">
            <a:extLst>
              <a:ext uri="{FF2B5EF4-FFF2-40B4-BE49-F238E27FC236}">
                <a16:creationId xmlns:a16="http://schemas.microsoft.com/office/drawing/2014/main" id="{F9FBAB84-C574-5A48-88D9-FBD7EAC6D79E}"/>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992312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a:extLst>
              <a:ext uri="{FF2B5EF4-FFF2-40B4-BE49-F238E27FC236}">
                <a16:creationId xmlns:a16="http://schemas.microsoft.com/office/drawing/2014/main" id="{C130D8C0-3881-FF47-BA26-62EF39719A66}"/>
              </a:ext>
            </a:extLst>
          </p:cNvPr>
          <p:cNvSpPr>
            <a:spLocks noGrp="1" noRot="1" noChangeAspect="1" noChangeArrowheads="1" noTextEdit="1"/>
          </p:cNvSpPr>
          <p:nvPr>
            <p:ph type="sldImg"/>
          </p:nvPr>
        </p:nvSpPr>
        <p:spPr>
          <a:ln/>
        </p:spPr>
      </p:sp>
      <p:sp>
        <p:nvSpPr>
          <p:cNvPr id="126978" name="Notes Placeholder 2">
            <a:extLst>
              <a:ext uri="{FF2B5EF4-FFF2-40B4-BE49-F238E27FC236}">
                <a16:creationId xmlns:a16="http://schemas.microsoft.com/office/drawing/2014/main" id="{E65C9BA1-3428-C043-A68E-EFED6112F93B}"/>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1436225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a:extLst>
              <a:ext uri="{FF2B5EF4-FFF2-40B4-BE49-F238E27FC236}">
                <a16:creationId xmlns:a16="http://schemas.microsoft.com/office/drawing/2014/main" id="{8298BC18-7F59-084C-8DA1-F9C2817E00C8}"/>
              </a:ext>
            </a:extLst>
          </p:cNvPr>
          <p:cNvSpPr>
            <a:spLocks noGrp="1" noRot="1" noChangeAspect="1" noChangeArrowheads="1" noTextEdit="1"/>
          </p:cNvSpPr>
          <p:nvPr>
            <p:ph type="sldImg"/>
          </p:nvPr>
        </p:nvSpPr>
        <p:spPr>
          <a:ln/>
        </p:spPr>
      </p:sp>
      <p:sp>
        <p:nvSpPr>
          <p:cNvPr id="116738" name="Notes Placeholder 2">
            <a:extLst>
              <a:ext uri="{FF2B5EF4-FFF2-40B4-BE49-F238E27FC236}">
                <a16:creationId xmlns:a16="http://schemas.microsoft.com/office/drawing/2014/main" id="{B0B33137-6E96-D446-BA6B-3252D2450A88}"/>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055390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5754654C-8079-CE49-A3E3-2B9118269A5E}"/>
              </a:ext>
            </a:extLst>
          </p:cNvPr>
          <p:cNvSpPr>
            <a:spLocks noGrp="1" noRot="1" noChangeAspect="1" noChangeArrowheads="1" noTextEdit="1"/>
          </p:cNvSpPr>
          <p:nvPr>
            <p:ph type="sldImg"/>
          </p:nvPr>
        </p:nvSpPr>
        <p:spPr>
          <a:ln/>
        </p:spPr>
      </p:sp>
      <p:sp>
        <p:nvSpPr>
          <p:cNvPr id="49154" name="Notes Placeholder 2">
            <a:extLst>
              <a:ext uri="{FF2B5EF4-FFF2-40B4-BE49-F238E27FC236}">
                <a16:creationId xmlns:a16="http://schemas.microsoft.com/office/drawing/2014/main" id="{C35166EE-D4D2-FE42-AD06-947F75697538}"/>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847284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a:extLst>
              <a:ext uri="{FF2B5EF4-FFF2-40B4-BE49-F238E27FC236}">
                <a16:creationId xmlns:a16="http://schemas.microsoft.com/office/drawing/2014/main" id="{A4C20DE1-1A4C-F44D-9BB3-735A203CA602}"/>
              </a:ext>
            </a:extLst>
          </p:cNvPr>
          <p:cNvSpPr>
            <a:spLocks noGrp="1" noRot="1" noChangeAspect="1" noChangeArrowheads="1" noTextEdit="1"/>
          </p:cNvSpPr>
          <p:nvPr>
            <p:ph type="sldImg"/>
          </p:nvPr>
        </p:nvSpPr>
        <p:spPr>
          <a:ln/>
        </p:spPr>
      </p:sp>
      <p:sp>
        <p:nvSpPr>
          <p:cNvPr id="122882" name="Notes Placeholder 2">
            <a:extLst>
              <a:ext uri="{FF2B5EF4-FFF2-40B4-BE49-F238E27FC236}">
                <a16:creationId xmlns:a16="http://schemas.microsoft.com/office/drawing/2014/main" id="{8C33341B-A13C-184F-92DF-845BEA00E088}"/>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882987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a:extLst>
              <a:ext uri="{FF2B5EF4-FFF2-40B4-BE49-F238E27FC236}">
                <a16:creationId xmlns:a16="http://schemas.microsoft.com/office/drawing/2014/main" id="{AFC0A435-1820-BF46-BCA0-5BA6713F8663}"/>
              </a:ext>
            </a:extLst>
          </p:cNvPr>
          <p:cNvSpPr>
            <a:spLocks noGrp="1" noRot="1" noChangeAspect="1" noChangeArrowheads="1" noTextEdit="1"/>
          </p:cNvSpPr>
          <p:nvPr>
            <p:ph type="sldImg"/>
          </p:nvPr>
        </p:nvSpPr>
        <p:spPr>
          <a:ln/>
        </p:spPr>
      </p:sp>
      <p:sp>
        <p:nvSpPr>
          <p:cNvPr id="53250" name="Notes Placeholder 2">
            <a:extLst>
              <a:ext uri="{FF2B5EF4-FFF2-40B4-BE49-F238E27FC236}">
                <a16:creationId xmlns:a16="http://schemas.microsoft.com/office/drawing/2014/main" id="{75E8DDBD-1465-CF47-8011-681E4754779B}"/>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a:solidFill>
                  <a:srgbClr val="333333"/>
                </a:solidFill>
                <a:latin typeface="Open Sans" charset="0"/>
                <a:ea typeface="ＭＳ Ｐゴシック" panose="020B0600070205080204" pitchFamily="34" charset="-128"/>
              </a:rPr>
              <a:t>The traditional HIV testing algorithm previously recommended by the Centers for Disease Control and Prevention (CDC) involved using an HIV enzyme immunoassay (EIA) as the screening assay and HIV Western immunoblot (or indirect HIV immunofluorescence assay) as the supplemental (confirmatory) test.</a:t>
            </a:r>
          </a:p>
          <a:p>
            <a:endParaRPr lang="en-US" altLang="en-US">
              <a:solidFill>
                <a:srgbClr val="333333"/>
              </a:solidFill>
              <a:latin typeface="Open Sans" charset="0"/>
              <a:ea typeface="ＭＳ Ｐゴシック" panose="020B0600070205080204" pitchFamily="34" charset="-128"/>
            </a:endParaRPr>
          </a:p>
          <a:p>
            <a:r>
              <a:rPr lang="en-US" altLang="en-US">
                <a:solidFill>
                  <a:srgbClr val="333333"/>
                </a:solidFill>
                <a:latin typeface="Open Sans" charset="0"/>
                <a:ea typeface="ＭＳ Ｐゴシック" panose="020B0600070205080204" pitchFamily="34" charset="-128"/>
              </a:rPr>
              <a:t> In </a:t>
            </a:r>
            <a:r>
              <a:rPr lang="en-US" altLang="en-US" b="1">
                <a:solidFill>
                  <a:srgbClr val="333333"/>
                </a:solidFill>
                <a:latin typeface="Open Sans" charset="0"/>
                <a:ea typeface="ＭＳ Ｐゴシック" panose="020B0600070205080204" pitchFamily="34" charset="-128"/>
              </a:rPr>
              <a:t>June 2014</a:t>
            </a:r>
            <a:r>
              <a:rPr lang="en-US" altLang="en-US">
                <a:solidFill>
                  <a:srgbClr val="333333"/>
                </a:solidFill>
                <a:latin typeface="Open Sans" charset="0"/>
                <a:ea typeface="ＭＳ Ｐゴシック" panose="020B0600070205080204" pitchFamily="34" charset="-128"/>
              </a:rPr>
              <a:t>, the </a:t>
            </a:r>
            <a:r>
              <a:rPr lang="en-US" altLang="en-US" b="1">
                <a:solidFill>
                  <a:srgbClr val="333333"/>
                </a:solidFill>
                <a:latin typeface="Open Sans" charset="0"/>
                <a:ea typeface="ＭＳ Ｐゴシック" panose="020B0600070205080204" pitchFamily="34" charset="-128"/>
              </a:rPr>
              <a:t>CDC and the Association of Public Health Laboratories </a:t>
            </a:r>
            <a:r>
              <a:rPr lang="en-US" altLang="en-US">
                <a:solidFill>
                  <a:srgbClr val="333333"/>
                </a:solidFill>
                <a:latin typeface="Open Sans" charset="0"/>
                <a:ea typeface="ＭＳ Ｐゴシック" panose="020B0600070205080204" pitchFamily="34" charset="-128"/>
              </a:rPr>
              <a:t>(APHL) published </a:t>
            </a:r>
            <a:r>
              <a:rPr lang="en-US" altLang="en-US" b="1">
                <a:solidFill>
                  <a:srgbClr val="333333"/>
                </a:solidFill>
                <a:latin typeface="Open Sans" charset="0"/>
                <a:ea typeface="ＭＳ Ｐゴシック" panose="020B0600070205080204" pitchFamily="34" charset="-128"/>
              </a:rPr>
              <a:t>new HIV testing recommendations</a:t>
            </a:r>
            <a:r>
              <a:rPr lang="en-US" altLang="en-US">
                <a:solidFill>
                  <a:srgbClr val="333333"/>
                </a:solidFill>
                <a:latin typeface="Open Sans" charset="0"/>
                <a:ea typeface="ＭＳ Ｐゴシック" panose="020B0600070205080204" pitchFamily="34" charset="-128"/>
              </a:rPr>
              <a:t> that use a </a:t>
            </a:r>
            <a:r>
              <a:rPr lang="en-US" altLang="en-US" b="1">
                <a:solidFill>
                  <a:srgbClr val="333333"/>
                </a:solidFill>
                <a:latin typeface="Open Sans" charset="0"/>
                <a:ea typeface="ＭＳ Ｐゴシック" panose="020B0600070205080204" pitchFamily="34" charset="-128"/>
              </a:rPr>
              <a:t>fourth-generation HIV-1/2 antigen </a:t>
            </a:r>
            <a:r>
              <a:rPr lang="en-US" altLang="en-US">
                <a:solidFill>
                  <a:srgbClr val="333333"/>
                </a:solidFill>
                <a:latin typeface="Open Sans" charset="0"/>
                <a:ea typeface="ＭＳ Ｐゴシック" panose="020B0600070205080204" pitchFamily="34" charset="-128"/>
              </a:rPr>
              <a:t>(</a:t>
            </a:r>
            <a:r>
              <a:rPr lang="en-US" altLang="en-US" b="1">
                <a:solidFill>
                  <a:srgbClr val="333333"/>
                </a:solidFill>
                <a:latin typeface="Open Sans" charset="0"/>
                <a:ea typeface="ＭＳ Ｐゴシック" panose="020B0600070205080204" pitchFamily="34" charset="-128"/>
              </a:rPr>
              <a:t>p24</a:t>
            </a:r>
            <a:r>
              <a:rPr lang="en-US" altLang="en-US">
                <a:solidFill>
                  <a:srgbClr val="333333"/>
                </a:solidFill>
                <a:latin typeface="Open Sans" charset="0"/>
                <a:ea typeface="ＭＳ Ｐゴシック" panose="020B0600070205080204" pitchFamily="34" charset="-128"/>
              </a:rPr>
              <a:t>)/</a:t>
            </a:r>
            <a:r>
              <a:rPr lang="en-US" altLang="en-US" b="1">
                <a:solidFill>
                  <a:srgbClr val="333333"/>
                </a:solidFill>
                <a:latin typeface="Open Sans" charset="0"/>
                <a:ea typeface="ＭＳ Ｐゴシック" panose="020B0600070205080204" pitchFamily="34" charset="-128"/>
              </a:rPr>
              <a:t>antibody combination assay </a:t>
            </a:r>
            <a:r>
              <a:rPr lang="en-US" altLang="en-US">
                <a:solidFill>
                  <a:srgbClr val="333333"/>
                </a:solidFill>
                <a:latin typeface="Open Sans" charset="0"/>
                <a:ea typeface="ＭＳ Ｐゴシック" panose="020B0600070205080204" pitchFamily="34" charset="-128"/>
              </a:rPr>
              <a:t>as the screening test and an </a:t>
            </a:r>
            <a:r>
              <a:rPr lang="en-US" altLang="en-US" b="1">
                <a:solidFill>
                  <a:srgbClr val="333333"/>
                </a:solidFill>
                <a:latin typeface="Open Sans" charset="0"/>
                <a:ea typeface="ＭＳ Ｐゴシック" panose="020B0600070205080204" pitchFamily="34" charset="-128"/>
              </a:rPr>
              <a:t>HIV-1/2 differentiation immunoassay as a follow-up differentiation assay for all positive screening tests </a:t>
            </a:r>
            <a:r>
              <a:rPr lang="en-US" altLang="en-US">
                <a:solidFill>
                  <a:srgbClr val="333333"/>
                </a:solidFill>
                <a:latin typeface="Open Sans" charset="0"/>
                <a:ea typeface="ＭＳ Ｐゴシック" panose="020B0600070205080204" pitchFamily="34" charset="-128"/>
              </a:rPr>
              <a:t>(</a:t>
            </a:r>
            <a:r>
              <a:rPr lang="en-US" altLang="en-US">
                <a:solidFill>
                  <a:srgbClr val="4B75C7"/>
                </a:solidFill>
                <a:latin typeface="Open Sans" charset="0"/>
                <a:ea typeface="ＭＳ Ｐゴシック" panose="020B0600070205080204" pitchFamily="34" charset="-128"/>
                <a:hlinkClick r:id="rId3" action="ppaction://hlinkfile" tooltip="Figure 1 - 2014 CDC/APHL Recommended HIV Testing Algorithm"/>
              </a:rPr>
              <a:t>Figure 1</a:t>
            </a:r>
            <a:r>
              <a:rPr lang="en-US" altLang="en-US">
                <a:solidFill>
                  <a:srgbClr val="333333"/>
                </a:solidFill>
                <a:latin typeface="Open Sans" charset="0"/>
                <a:ea typeface="ＭＳ Ｐゴシック" panose="020B0600070205080204" pitchFamily="34" charset="-128"/>
              </a:rPr>
              <a:t>). </a:t>
            </a:r>
          </a:p>
          <a:p>
            <a:endParaRPr lang="en-US" altLang="en-US">
              <a:solidFill>
                <a:srgbClr val="333333"/>
              </a:solidFill>
              <a:latin typeface="Open Sans" charset="0"/>
              <a:ea typeface="ＭＳ Ｐゴシック" panose="020B0600070205080204" pitchFamily="34" charset="-128"/>
            </a:endParaRPr>
          </a:p>
          <a:p>
            <a:r>
              <a:rPr lang="en-US" altLang="en-US">
                <a:solidFill>
                  <a:srgbClr val="333333"/>
                </a:solidFill>
                <a:latin typeface="Open Sans" charset="0"/>
                <a:ea typeface="ＭＳ Ｐゴシック" panose="020B0600070205080204" pitchFamily="34" charset="-128"/>
              </a:rPr>
              <a:t>When the initial antigen-antibody screening test is positive, but the HIV-1/2 differentiation test is negative, an HIV-1 RNA assay is performed to determine whether the individual has acute HIV infection or a false-positive screening test.</a:t>
            </a:r>
          </a:p>
          <a:p>
            <a:endParaRPr lang="en-US" altLang="en-US">
              <a:solidFill>
                <a:srgbClr val="333333"/>
              </a:solidFill>
              <a:latin typeface="Open Sans" charset="0"/>
              <a:ea typeface="ＭＳ Ｐゴシック" panose="020B0600070205080204" pitchFamily="34" charset="-128"/>
            </a:endParaRPr>
          </a:p>
          <a:p>
            <a:r>
              <a:rPr lang="en-US" altLang="en-US" b="1">
                <a:solidFill>
                  <a:srgbClr val="FF0000"/>
                </a:solidFill>
                <a:latin typeface="Open Sans" charset="0"/>
                <a:ea typeface="ＭＳ Ｐゴシック" panose="020B0600070205080204" pitchFamily="34" charset="-128"/>
              </a:rPr>
              <a:t>The major advantage of the new testing algorithm is improved detection of persons with acute HIV infection (when compared with conventional third-generation EIA tests). </a:t>
            </a:r>
          </a:p>
          <a:p>
            <a:endParaRPr lang="en-US" altLang="en-US" b="1">
              <a:solidFill>
                <a:srgbClr val="333333"/>
              </a:solidFill>
              <a:latin typeface="Open Sans" charset="0"/>
              <a:ea typeface="ＭＳ Ｐゴシック" panose="020B0600070205080204" pitchFamily="34" charset="-128"/>
            </a:endParaRPr>
          </a:p>
          <a:p>
            <a:r>
              <a:rPr lang="en-US" altLang="en-US" b="1">
                <a:solidFill>
                  <a:srgbClr val="333333"/>
                </a:solidFill>
                <a:latin typeface="Open Sans" charset="0"/>
                <a:ea typeface="ＭＳ Ｐゴシック" panose="020B0600070205080204" pitchFamily="34" charset="-128"/>
              </a:rPr>
              <a:t>Nevertheless, </a:t>
            </a:r>
            <a:r>
              <a:rPr lang="en-US" altLang="en-US" b="1">
                <a:solidFill>
                  <a:srgbClr val="FF0000"/>
                </a:solidFill>
                <a:latin typeface="Open Sans" charset="0"/>
                <a:ea typeface="ＭＳ Ｐゴシック" panose="020B0600070205080204" pitchFamily="34" charset="-128"/>
              </a:rPr>
              <a:t>persons with very early acute infection likely will not be detected using the p24/antibody combination assay</a:t>
            </a:r>
            <a:r>
              <a:rPr lang="en-US" altLang="en-US" b="1">
                <a:solidFill>
                  <a:srgbClr val="333333"/>
                </a:solidFill>
                <a:latin typeface="Open Sans" charset="0"/>
                <a:ea typeface="ＭＳ Ｐゴシック" panose="020B0600070205080204" pitchFamily="34" charset="-128"/>
              </a:rPr>
              <a:t>, </a:t>
            </a:r>
            <a:r>
              <a:rPr lang="en-US" altLang="en-US" b="1">
                <a:solidFill>
                  <a:srgbClr val="FF0000"/>
                </a:solidFill>
                <a:latin typeface="Open Sans" charset="0"/>
                <a:ea typeface="ＭＳ Ｐゴシック" panose="020B0600070205080204" pitchFamily="34" charset="-128"/>
              </a:rPr>
              <a:t>but may be detected with an HIV-1 RNA assay</a:t>
            </a:r>
            <a:r>
              <a:rPr lang="en-US" altLang="en-US">
                <a:solidFill>
                  <a:srgbClr val="333333"/>
                </a:solidFill>
                <a:latin typeface="Open Sans" charset="0"/>
                <a:ea typeface="ＭＳ Ｐゴシック" panose="020B0600070205080204" pitchFamily="34" charset="-128"/>
              </a:rPr>
              <a:t>. </a:t>
            </a:r>
            <a:r>
              <a:rPr lang="en-US" altLang="en-US" b="1">
                <a:solidFill>
                  <a:srgbClr val="333333"/>
                </a:solidFill>
                <a:latin typeface="Open Sans" charset="0"/>
                <a:ea typeface="ＭＳ Ｐゴシック" panose="020B0600070205080204" pitchFamily="34" charset="-128"/>
              </a:rPr>
              <a:t>Accordingly, if acute HIV infection is clinically suspected, an HIV RNA test should be ordered as part of the diagnostic evaluation. </a:t>
            </a:r>
          </a:p>
          <a:p>
            <a:endParaRPr lang="en-US" altLang="en-US" b="1">
              <a:solidFill>
                <a:srgbClr val="333333"/>
              </a:solidFill>
              <a:latin typeface="Open Sans" charset="0"/>
              <a:ea typeface="ＭＳ Ｐゴシック" panose="020B0600070205080204" pitchFamily="34" charset="-128"/>
            </a:endParaRPr>
          </a:p>
          <a:p>
            <a:r>
              <a:rPr lang="en-US" altLang="en-US" b="1">
                <a:solidFill>
                  <a:srgbClr val="0070C0"/>
                </a:solidFill>
                <a:latin typeface="Open Sans" charset="0"/>
                <a:ea typeface="ＭＳ Ｐゴシック" panose="020B0600070205080204" pitchFamily="34" charset="-128"/>
              </a:rPr>
              <a:t>The second major advantage of this new testing algorithm is the ability of the HIV-1/2 differentiation assay to detect unsuspected HIV-2 infection</a:t>
            </a:r>
            <a:r>
              <a:rPr lang="en-US" altLang="en-US">
                <a:solidFill>
                  <a:srgbClr val="333333"/>
                </a:solidFill>
                <a:latin typeface="Open Sans" charset="0"/>
                <a:ea typeface="ＭＳ Ｐゴシック" panose="020B0600070205080204" pitchFamily="34" charset="-128"/>
              </a:rPr>
              <a:t>. The fourth-generation antigen/antibody combination assay and the HIV-1/2 differentiation assay are commercially available and can be performed rapidly.</a:t>
            </a:r>
          </a:p>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183394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8340281C-8C3A-844B-AD0F-79DC5F101941}"/>
              </a:ext>
            </a:extLst>
          </p:cNvPr>
          <p:cNvSpPr>
            <a:spLocks noGrp="1" noRot="1" noChangeAspect="1" noChangeArrowheads="1" noTextEdit="1"/>
          </p:cNvSpPr>
          <p:nvPr>
            <p:ph type="sldImg"/>
          </p:nvPr>
        </p:nvSpPr>
        <p:spPr>
          <a:ln/>
        </p:spPr>
      </p:sp>
      <p:sp>
        <p:nvSpPr>
          <p:cNvPr id="57346" name="Notes Placeholder 2">
            <a:extLst>
              <a:ext uri="{FF2B5EF4-FFF2-40B4-BE49-F238E27FC236}">
                <a16:creationId xmlns:a16="http://schemas.microsoft.com/office/drawing/2014/main" id="{724C05AB-D516-1344-8782-B4D6DC9E6F08}"/>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eaLnBrk="1" hangingPunct="1">
              <a:buFontTx/>
              <a:buChar char="•"/>
            </a:pPr>
            <a:r>
              <a:rPr lang="en-US" altLang="en-US">
                <a:latin typeface="Times New Roman" panose="02020603050405020304" pitchFamily="18" charset="0"/>
                <a:ea typeface="ＭＳ Ｐゴシック" panose="020B0600070205080204" pitchFamily="34" charset="-128"/>
              </a:rPr>
              <a:t>A prevention strategy in which individuals at </a:t>
            </a:r>
            <a:r>
              <a:rPr lang="en-US" altLang="en-US" b="1">
                <a:latin typeface="Times New Roman" panose="02020603050405020304" pitchFamily="18" charset="0"/>
                <a:ea typeface="ＭＳ Ｐゴシック" panose="020B0600070205080204" pitchFamily="34" charset="-128"/>
              </a:rPr>
              <a:t>highest risk </a:t>
            </a:r>
            <a:r>
              <a:rPr lang="en-US" altLang="en-US">
                <a:latin typeface="Times New Roman" panose="02020603050405020304" pitchFamily="18" charset="0"/>
                <a:ea typeface="ＭＳ Ｐゴシック" panose="020B0600070205080204" pitchFamily="34" charset="-128"/>
              </a:rPr>
              <a:t>of HIV infection take a medication </a:t>
            </a:r>
            <a:r>
              <a:rPr lang="en-US" altLang="en-US" b="1">
                <a:latin typeface="Times New Roman" panose="02020603050405020304" pitchFamily="18" charset="0"/>
                <a:ea typeface="ＭＳ Ｐゴシック" panose="020B0600070205080204" pitchFamily="34" charset="-128"/>
              </a:rPr>
              <a:t>regularly</a:t>
            </a:r>
            <a:r>
              <a:rPr lang="en-US" altLang="en-US">
                <a:latin typeface="Times New Roman" panose="02020603050405020304" pitchFamily="18" charset="0"/>
                <a:ea typeface="ＭＳ Ｐゴシック" panose="020B0600070205080204" pitchFamily="34" charset="-128"/>
              </a:rPr>
              <a:t> (along with continued behavioral </a:t>
            </a:r>
            <a:r>
              <a:rPr lang="en-US" altLang="en-US" b="1">
                <a:latin typeface="Times New Roman" panose="02020603050405020304" pitchFamily="18" charset="0"/>
                <a:ea typeface="ＭＳ Ｐゴシック" panose="020B0600070205080204" pitchFamily="34" charset="-128"/>
              </a:rPr>
              <a:t>risk-reduction </a:t>
            </a:r>
            <a:r>
              <a:rPr lang="en-US" altLang="en-US">
                <a:latin typeface="Times New Roman" panose="02020603050405020304" pitchFamily="18" charset="0"/>
                <a:ea typeface="ＭＳ Ｐゴシック" panose="020B0600070205080204" pitchFamily="34" charset="-128"/>
              </a:rPr>
              <a:t>strategies) to prevent HIV infection.</a:t>
            </a:r>
          </a:p>
          <a:p>
            <a:pPr eaLnBrk="1" hangingPunct="1">
              <a:buFontTx/>
              <a:buChar char="•"/>
            </a:pPr>
            <a:r>
              <a:rPr lang="en-US" altLang="en-US">
                <a:latin typeface="Times New Roman" panose="02020603050405020304" pitchFamily="18" charset="0"/>
                <a:ea typeface="ＭＳ Ｐゴシック" panose="020B0600070205080204" pitchFamily="34" charset="-128"/>
              </a:rPr>
              <a:t>Truvada</a:t>
            </a:r>
            <a:r>
              <a:rPr lang="en-US" altLang="en-US" i="1">
                <a:latin typeface="Times New Roman" panose="02020603050405020304" pitchFamily="18" charset="0"/>
                <a:ea typeface="ＭＳ Ｐゴシック" panose="020B0600070205080204" pitchFamily="34" charset="-128"/>
              </a:rPr>
              <a:t> </a:t>
            </a:r>
            <a:r>
              <a:rPr lang="en-US" altLang="en-US">
                <a:latin typeface="Times New Roman" panose="02020603050405020304" pitchFamily="18" charset="0"/>
                <a:ea typeface="ＭＳ Ｐゴシック" panose="020B0600070205080204" pitchFamily="34" charset="-128"/>
              </a:rPr>
              <a:t>was approved for HIV PrEP by the FDA in July 2012 and is a fixed dose combination of tenofovir and emtricitabine.</a:t>
            </a:r>
          </a:p>
          <a:p>
            <a:pPr eaLnBrk="1" hangingPunct="1">
              <a:buFontTx/>
              <a:buChar char="•"/>
            </a:pPr>
            <a:r>
              <a:rPr lang="en-US" altLang="en-US">
                <a:latin typeface="Times New Roman" panose="02020603050405020304" pitchFamily="18" charset="0"/>
                <a:ea typeface="ＭＳ Ｐゴシック" panose="020B0600070205080204" pitchFamily="34" charset="-128"/>
              </a:rPr>
              <a:t>Truvada is modestly effective at reducing Herpes Simplex (HSV) acquisition and has reduced the rate of Hepatitis B acquisition in certain populations.</a:t>
            </a:r>
            <a:r>
              <a:rPr lang="en-US" altLang="en-US" baseline="30000">
                <a:latin typeface="Times New Roman" panose="02020603050405020304" pitchFamily="18" charset="0"/>
                <a:ea typeface="ＭＳ Ｐゴシック" panose="020B0600070205080204" pitchFamily="34" charset="-128"/>
              </a:rPr>
              <a:t>1, 2, 3</a:t>
            </a:r>
          </a:p>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402161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00B6478E-926B-D344-A647-805EB7555B92}"/>
              </a:ext>
            </a:extLst>
          </p:cNvPr>
          <p:cNvSpPr>
            <a:spLocks noGrp="1" noRot="1" noChangeAspect="1" noChangeArrowheads="1" noTextEdit="1"/>
          </p:cNvSpPr>
          <p:nvPr>
            <p:ph type="sldImg"/>
          </p:nvPr>
        </p:nvSpPr>
        <p:spPr>
          <a:ln/>
        </p:spPr>
      </p:sp>
      <p:sp>
        <p:nvSpPr>
          <p:cNvPr id="59394" name="Notes Placeholder 2">
            <a:extLst>
              <a:ext uri="{FF2B5EF4-FFF2-40B4-BE49-F238E27FC236}">
                <a16:creationId xmlns:a16="http://schemas.microsoft.com/office/drawing/2014/main" id="{FAE8A441-ECB5-8248-A0D7-97867A9E9165}"/>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132265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a:extLst>
              <a:ext uri="{FF2B5EF4-FFF2-40B4-BE49-F238E27FC236}">
                <a16:creationId xmlns:a16="http://schemas.microsoft.com/office/drawing/2014/main" id="{9AA505F9-A030-FE43-BDCE-27C75E929368}"/>
              </a:ext>
            </a:extLst>
          </p:cNvPr>
          <p:cNvSpPr>
            <a:spLocks noGrp="1" noRot="1" noChangeAspect="1" noChangeArrowheads="1" noTextEdit="1"/>
          </p:cNvSpPr>
          <p:nvPr>
            <p:ph type="sldImg"/>
          </p:nvPr>
        </p:nvSpPr>
        <p:spPr>
          <a:ln/>
        </p:spPr>
      </p:sp>
      <p:sp>
        <p:nvSpPr>
          <p:cNvPr id="61442" name="Notes Placeholder 2">
            <a:extLst>
              <a:ext uri="{FF2B5EF4-FFF2-40B4-BE49-F238E27FC236}">
                <a16:creationId xmlns:a16="http://schemas.microsoft.com/office/drawing/2014/main" id="{47EE3F3C-518E-6242-B18F-B06B0544006F}"/>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34851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a:extLst>
              <a:ext uri="{FF2B5EF4-FFF2-40B4-BE49-F238E27FC236}">
                <a16:creationId xmlns:a16="http://schemas.microsoft.com/office/drawing/2014/main" id="{1E11A683-8438-434E-B718-3BA177AB4690}"/>
              </a:ext>
            </a:extLst>
          </p:cNvPr>
          <p:cNvSpPr>
            <a:spLocks noGrp="1" noRot="1" noChangeAspect="1" noChangeArrowheads="1" noTextEdit="1"/>
          </p:cNvSpPr>
          <p:nvPr>
            <p:ph type="sldImg"/>
          </p:nvPr>
        </p:nvSpPr>
        <p:spPr>
          <a:ln/>
        </p:spPr>
      </p:sp>
      <p:sp>
        <p:nvSpPr>
          <p:cNvPr id="65538" name="Notes Placeholder 2">
            <a:extLst>
              <a:ext uri="{FF2B5EF4-FFF2-40B4-BE49-F238E27FC236}">
                <a16:creationId xmlns:a16="http://schemas.microsoft.com/office/drawing/2014/main" id="{C3E9E602-5F22-A240-AA02-3EE51E948C87}"/>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92654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E225179A-14A3-2548-94DD-25719542E8C4}"/>
              </a:ext>
            </a:extLst>
          </p:cNvPr>
          <p:cNvSpPr>
            <a:spLocks noGrp="1" noRot="1" noChangeAspect="1" noChangeArrowheads="1" noTextEdit="1"/>
          </p:cNvSpPr>
          <p:nvPr>
            <p:ph type="sldImg"/>
          </p:nvPr>
        </p:nvSpPr>
        <p:spPr>
          <a:ln/>
        </p:spPr>
      </p:sp>
      <p:sp>
        <p:nvSpPr>
          <p:cNvPr id="67586" name="Notes Placeholder 2">
            <a:extLst>
              <a:ext uri="{FF2B5EF4-FFF2-40B4-BE49-F238E27FC236}">
                <a16:creationId xmlns:a16="http://schemas.microsoft.com/office/drawing/2014/main" id="{0444516E-2FB6-624E-8A6B-F20033D523E7}"/>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So, if we put this information in the context of other studies, if </a:t>
            </a:r>
            <a:r>
              <a:rPr lang="en-US" altLang="en-US" dirty="0" err="1">
                <a:latin typeface="Times New Roman" panose="02020603050405020304" pitchFamily="18" charset="0"/>
                <a:ea typeface="ＭＳ Ｐゴシック" panose="020B0600070205080204" pitchFamily="34" charset="-128"/>
              </a:rPr>
              <a:t>PrEP</a:t>
            </a:r>
            <a:r>
              <a:rPr lang="en-US" altLang="en-US" dirty="0">
                <a:latin typeface="Times New Roman" panose="02020603050405020304" pitchFamily="18" charset="0"/>
                <a:ea typeface="ＭＳ Ｐゴシック" panose="020B0600070205080204" pitchFamily="34" charset="-128"/>
              </a:rPr>
              <a:t> is taken as prescribed, the efficacy is huge, approaching almost 100% efficacy at preventing HIV infection. </a:t>
            </a:r>
          </a:p>
          <a:p>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00449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www.nccc.ucsf.edu/" TargetMode="External"/><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280" name="Picture 27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920403"/>
            <a:ext cx="9154751" cy="4982073"/>
          </a:xfrm>
          <a:prstGeom prst="rect">
            <a:avLst/>
          </a:prstGeom>
          <a:noFill/>
          <a:ln>
            <a:noFill/>
          </a:ln>
          <a:effectLst/>
        </p:spPr>
      </p:pic>
      <p:sp>
        <p:nvSpPr>
          <p:cNvPr id="282" name="Title 1"/>
          <p:cNvSpPr>
            <a:spLocks noGrp="1"/>
          </p:cNvSpPr>
          <p:nvPr>
            <p:ph type="ctrTitle" hasCustomPrompt="1"/>
          </p:nvPr>
        </p:nvSpPr>
        <p:spPr>
          <a:xfrm>
            <a:off x="438219" y="1242188"/>
            <a:ext cx="8222726" cy="1828800"/>
          </a:xfrm>
          <a:prstGeom prst="rect">
            <a:avLst/>
          </a:prstGeom>
        </p:spPr>
        <p:txBody>
          <a:bodyPr lIns="91440" anchor="ctr" anchorCtr="0">
            <a:normAutofit/>
          </a:bodyPr>
          <a:lstStyle>
            <a:lvl1pPr algn="l">
              <a:lnSpc>
                <a:spcPts val="4000"/>
              </a:lnSpc>
              <a:defRPr sz="3200" b="0">
                <a:solidFill>
                  <a:schemeClr val="bg1"/>
                </a:solidFill>
              </a:defRPr>
            </a:lvl1pPr>
          </a:lstStyle>
          <a:p>
            <a:r>
              <a:rPr lang="en-US" dirty="0"/>
              <a:t>Click and Add Title of Talk</a:t>
            </a:r>
          </a:p>
        </p:txBody>
      </p:sp>
      <p:sp>
        <p:nvSpPr>
          <p:cNvPr id="272" name="Text Placeholder 15"/>
          <p:cNvSpPr>
            <a:spLocks noGrp="1"/>
          </p:cNvSpPr>
          <p:nvPr>
            <p:ph type="body" sz="quarter" idx="18" hasCustomPrompt="1"/>
          </p:nvPr>
        </p:nvSpPr>
        <p:spPr>
          <a:xfrm>
            <a:off x="443736" y="3194041"/>
            <a:ext cx="8221886" cy="1645920"/>
          </a:xfrm>
          <a:prstGeom prst="rect">
            <a:avLst/>
          </a:prstGeom>
        </p:spPr>
        <p:txBody>
          <a:bodyPr lIns="91440" tIns="91440" rIns="91440" bIns="91440" anchor="ctr" anchorCtr="0">
            <a:noAutofit/>
          </a:bodyPr>
          <a:lstStyle>
            <a:lvl1pPr marL="0" indent="0" algn="l">
              <a:lnSpc>
                <a:spcPts val="2600"/>
              </a:lnSpc>
              <a:spcBef>
                <a:spcPts val="0"/>
              </a:spcBef>
              <a:spcAft>
                <a:spcPts val="0"/>
              </a:spcAft>
              <a:buNone/>
              <a:defRPr sz="2200" baseline="0">
                <a:solidFill>
                  <a:schemeClr val="bg1">
                    <a:lumMod val="95000"/>
                  </a:schemeClr>
                </a:solidFill>
                <a:latin typeface="Arial"/>
              </a:defRPr>
            </a:lvl1pPr>
            <a:lvl2pPr marL="0" indent="0" algn="l">
              <a:spcBef>
                <a:spcPts val="0"/>
              </a:spcBef>
              <a:buNone/>
              <a:defRPr sz="1800" i="1">
                <a:solidFill>
                  <a:schemeClr val="accent2"/>
                </a:solidFill>
                <a:latin typeface="Arial"/>
              </a:defRPr>
            </a:lvl2pPr>
            <a:lvl3pPr marL="0" indent="0" algn="l">
              <a:spcBef>
                <a:spcPts val="0"/>
              </a:spcBef>
              <a:buNone/>
              <a:defRPr sz="1600" i="1">
                <a:solidFill>
                  <a:schemeClr val="accent2"/>
                </a:solidFill>
                <a:latin typeface="Arial"/>
              </a:defRPr>
            </a:lvl3pPr>
            <a:lvl4pPr marL="628650" indent="0" algn="ctr">
              <a:buNone/>
              <a:defRPr/>
            </a:lvl4pPr>
            <a:lvl5pPr marL="803275" indent="0" algn="ctr">
              <a:buNone/>
              <a:defRPr/>
            </a:lvl5pPr>
          </a:lstStyle>
          <a:p>
            <a:pPr lvl="0"/>
            <a:r>
              <a:rPr lang="en-US" dirty="0"/>
              <a:t>Click and Add Speaker Info</a:t>
            </a:r>
          </a:p>
        </p:txBody>
      </p:sp>
      <p:sp>
        <p:nvSpPr>
          <p:cNvPr id="273" name="Date"/>
          <p:cNvSpPr>
            <a:spLocks noGrp="1"/>
          </p:cNvSpPr>
          <p:nvPr>
            <p:ph type="body" sz="quarter" idx="14" hasCustomPrompt="1"/>
          </p:nvPr>
        </p:nvSpPr>
        <p:spPr>
          <a:xfrm>
            <a:off x="462320" y="5289933"/>
            <a:ext cx="8229600" cy="292606"/>
          </a:xfrm>
          <a:prstGeom prst="rect">
            <a:avLst/>
          </a:prstGeom>
        </p:spPr>
        <p:txBody>
          <a:bodyPr anchor="ctr">
            <a:noAutofit/>
          </a:bodyPr>
          <a:lstStyle>
            <a:lvl1pPr marL="0" indent="0" algn="l">
              <a:lnSpc>
                <a:spcPts val="1600"/>
              </a:lnSpc>
              <a:buNone/>
              <a:defRPr sz="1400" b="0" baseline="0">
                <a:solidFill>
                  <a:srgbClr val="6FC5FF"/>
                </a:solidFill>
                <a:latin typeface="Arial"/>
              </a:defRPr>
            </a:lvl1pPr>
          </a:lstStyle>
          <a:p>
            <a:pPr lvl="0"/>
            <a:r>
              <a:rPr lang="en-US" dirty="0"/>
              <a:t>Click and Add Last Updated Info</a:t>
            </a:r>
          </a:p>
        </p:txBody>
      </p:sp>
      <p:cxnSp>
        <p:nvCxnSpPr>
          <p:cNvPr id="30" name="Straight Connector 29"/>
          <p:cNvCxnSpPr/>
          <p:nvPr/>
        </p:nvCxnSpPr>
        <p:spPr>
          <a:xfrm>
            <a:off x="1" y="925122"/>
            <a:ext cx="9162862" cy="0"/>
          </a:xfrm>
          <a:prstGeom prst="line">
            <a:avLst/>
          </a:prstGeom>
          <a:ln w="12700">
            <a:solidFill>
              <a:srgbClr val="CE372B"/>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 y="5905327"/>
            <a:ext cx="9162862" cy="0"/>
          </a:xfrm>
          <a:prstGeom prst="line">
            <a:avLst/>
          </a:prstGeom>
          <a:ln w="12700">
            <a:solidFill>
              <a:srgbClr val="CE372B"/>
            </a:solidFill>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2320" y="92597"/>
            <a:ext cx="2241111" cy="759423"/>
          </a:xfrm>
          <a:prstGeom prst="rect">
            <a:avLst/>
          </a:prstGeom>
        </p:spPr>
      </p:pic>
    </p:spTree>
    <p:extLst>
      <p:ext uri="{BB962C8B-B14F-4D97-AF65-F5344CB8AC3E}">
        <p14:creationId xmlns:p14="http://schemas.microsoft.com/office/powerpoint/2010/main" val="3444683897"/>
      </p:ext>
    </p:extLst>
  </p:cSld>
  <p:clrMapOvr>
    <a:masterClrMapping/>
  </p:clrMapOvr>
  <p:transition spd="slow"/>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igures + Bar">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1231392"/>
          </a:xfrm>
          <a:prstGeom prst="rect">
            <a:avLst/>
          </a:prstGeom>
        </p:spPr>
      </p:pic>
      <p:sp>
        <p:nvSpPr>
          <p:cNvPr id="2" name="Title 1"/>
          <p:cNvSpPr>
            <a:spLocks noGrp="1"/>
          </p:cNvSpPr>
          <p:nvPr>
            <p:ph type="title" hasCustomPrompt="1"/>
          </p:nvPr>
        </p:nvSpPr>
        <p:spPr>
          <a:xfrm>
            <a:off x="323850" y="119172"/>
            <a:ext cx="8497062" cy="1091184"/>
          </a:xfrm>
          <a:prstGeom prst="rect">
            <a:avLst/>
          </a:prstGeom>
        </p:spPr>
        <p:txBody>
          <a:bodyPr anchor="ctr" anchorCtr="0">
            <a:normAutofit/>
          </a:bodyPr>
          <a:lstStyle>
            <a:lvl1pPr algn="l">
              <a:defRPr sz="3200">
                <a:solidFill>
                  <a:schemeClr val="bg1"/>
                </a:solidFill>
                <a:latin typeface="Arial"/>
                <a:cs typeface="Arial"/>
              </a:defRPr>
            </a:lvl1pPr>
          </a:lstStyle>
          <a:p>
            <a:r>
              <a:rPr lang="en-US" dirty="0"/>
              <a:t>Data Slide: click to add title</a:t>
            </a:r>
          </a:p>
        </p:txBody>
      </p:sp>
      <p:sp>
        <p:nvSpPr>
          <p:cNvPr id="3" name="Rectangle 2"/>
          <p:cNvSpPr/>
          <p:nvPr/>
        </p:nvSpPr>
        <p:spPr>
          <a:xfrm>
            <a:off x="0" y="1227668"/>
            <a:ext cx="9162288" cy="502920"/>
          </a:xfrm>
          <a:prstGeom prst="rect">
            <a:avLst/>
          </a:prstGeom>
          <a:solidFill>
            <a:srgbClr val="6868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cxnSp>
        <p:nvCxnSpPr>
          <p:cNvPr id="32" name="Straight Connector 31"/>
          <p:cNvCxnSpPr/>
          <p:nvPr/>
        </p:nvCxnSpPr>
        <p:spPr>
          <a:xfrm>
            <a:off x="1" y="1227648"/>
            <a:ext cx="9162862" cy="0"/>
          </a:xfrm>
          <a:prstGeom prst="line">
            <a:avLst/>
          </a:prstGeom>
          <a:ln w="19050">
            <a:solidFill>
              <a:srgbClr val="CE372B"/>
            </a:solidFill>
          </a:ln>
          <a:effectLst/>
        </p:spPr>
        <p:style>
          <a:lnRef idx="2">
            <a:schemeClr val="accent1"/>
          </a:lnRef>
          <a:fillRef idx="0">
            <a:schemeClr val="accent1"/>
          </a:fillRef>
          <a:effectRef idx="1">
            <a:schemeClr val="accent1"/>
          </a:effectRef>
          <a:fontRef idx="minor">
            <a:schemeClr val="tx1"/>
          </a:fontRef>
        </p:style>
      </p:cxnSp>
      <p:sp>
        <p:nvSpPr>
          <p:cNvPr id="34" name="Text Placeholder 5"/>
          <p:cNvSpPr>
            <a:spLocks noGrp="1"/>
          </p:cNvSpPr>
          <p:nvPr>
            <p:ph type="body" sz="quarter" idx="15" hasCustomPrompt="1"/>
          </p:nvPr>
        </p:nvSpPr>
        <p:spPr>
          <a:xfrm>
            <a:off x="318914" y="1254758"/>
            <a:ext cx="8503916" cy="457195"/>
          </a:xfrm>
          <a:prstGeom prst="rect">
            <a:avLst/>
          </a:prstGeom>
        </p:spPr>
        <p:txBody>
          <a:bodyPr vert="horz" anchor="ctr"/>
          <a:lstStyle>
            <a:lvl1pPr marL="0" indent="0" algn="l">
              <a:spcBef>
                <a:spcPts val="0"/>
              </a:spcBef>
              <a:buNone/>
              <a:defRPr sz="2000" b="0" baseline="0">
                <a:solidFill>
                  <a:schemeClr val="bg1"/>
                </a:solidFill>
                <a:latin typeface="Arial"/>
                <a:cs typeface="Arial"/>
              </a:defRPr>
            </a:lvl1pPr>
          </a:lstStyle>
          <a:p>
            <a:pPr lvl="0"/>
            <a:r>
              <a:rPr lang="en-US" dirty="0"/>
              <a:t>Click to Add Title </a:t>
            </a:r>
          </a:p>
        </p:txBody>
      </p:sp>
      <p:sp>
        <p:nvSpPr>
          <p:cNvPr id="37" name="Text Placeholder 5"/>
          <p:cNvSpPr>
            <a:spLocks noGrp="1"/>
          </p:cNvSpPr>
          <p:nvPr>
            <p:ph type="body" sz="quarter" idx="16" hasCustomPrompt="1"/>
          </p:nvPr>
        </p:nvSpPr>
        <p:spPr>
          <a:xfrm>
            <a:off x="323891" y="6461765"/>
            <a:ext cx="7360835" cy="320034"/>
          </a:xfrm>
          <a:prstGeom prst="rect">
            <a:avLst/>
          </a:prstGeom>
        </p:spPr>
        <p:txBody>
          <a:bodyPr vert="horz" anchor="ctr"/>
          <a:lstStyle>
            <a:lvl1pPr marL="0" indent="0" algn="l">
              <a:spcBef>
                <a:spcPts val="0"/>
              </a:spcBef>
              <a:buNone/>
              <a:defRPr sz="1400" b="1" baseline="0">
                <a:solidFill>
                  <a:srgbClr val="285078"/>
                </a:solidFill>
                <a:latin typeface="Arial"/>
                <a:cs typeface="Arial"/>
              </a:defRPr>
            </a:lvl1pPr>
          </a:lstStyle>
          <a:p>
            <a:pPr lvl="0"/>
            <a:r>
              <a:rPr lang="en-US" dirty="0"/>
              <a:t>Click to Add Source</a:t>
            </a:r>
          </a:p>
        </p:txBody>
      </p:sp>
      <p:graphicFrame>
        <p:nvGraphicFramePr>
          <p:cNvPr id="4" name="Chart 3"/>
          <p:cNvGraphicFramePr/>
          <p:nvPr userDrawn="1">
            <p:extLst>
              <p:ext uri="{D42A27DB-BD31-4B8C-83A1-F6EECF244321}">
                <p14:modId xmlns:p14="http://schemas.microsoft.com/office/powerpoint/2010/main" val="809355522"/>
              </p:ext>
            </p:extLst>
          </p:nvPr>
        </p:nvGraphicFramePr>
        <p:xfrm>
          <a:off x="1143000" y="1905000"/>
          <a:ext cx="6858000" cy="4431041"/>
        </p:xfrm>
        <a:graphic>
          <a:graphicData uri="http://schemas.openxmlformats.org/drawingml/2006/chart">
            <c:chart xmlns:c="http://schemas.openxmlformats.org/drawingml/2006/chart" xmlns:r="http://schemas.openxmlformats.org/officeDocument/2006/relationships" r:id="rId3"/>
          </a:graphicData>
        </a:graphic>
      </p:graphicFrame>
      <p:pic>
        <p:nvPicPr>
          <p:cNvPr id="12" name="Picture 11">
            <a:extLst>
              <a:ext uri="{FF2B5EF4-FFF2-40B4-BE49-F238E27FC236}">
                <a16:creationId xmlns:a16="http://schemas.microsoft.com/office/drawing/2014/main" id="{76DF92B9-B56F-1043-803F-B103D00B4C5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10144" y="6354676"/>
            <a:ext cx="856870" cy="499608"/>
          </a:xfrm>
          <a:prstGeom prst="rect">
            <a:avLst/>
          </a:prstGeom>
        </p:spPr>
      </p:pic>
    </p:spTree>
    <p:extLst>
      <p:ext uri="{BB962C8B-B14F-4D97-AF65-F5344CB8AC3E}">
        <p14:creationId xmlns:p14="http://schemas.microsoft.com/office/powerpoint/2010/main" val="428485266"/>
      </p:ext>
    </p:extLst>
  </p:cSld>
  <p:clrMapOvr>
    <a:masterClrMapping/>
  </p:clrMapOvr>
  <p:transition spd="slow"/>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ic Blu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7200" y="6354676"/>
            <a:ext cx="838200" cy="488722"/>
          </a:xfrm>
          <a:prstGeom prst="rect">
            <a:avLst/>
          </a:prstGeom>
        </p:spPr>
      </p:pic>
      <p:pic>
        <p:nvPicPr>
          <p:cNvPr id="10" name="Picture 9" descr="background.jpg"/>
          <p:cNvPicPr>
            <a:picLocks/>
          </p:cNvPicPr>
          <p:nvPr/>
        </p:nvPicPr>
        <p:blipFill>
          <a:blip r:embed="rId3" cstate="screen">
            <a:extLst>
              <a:ext uri="{28A0092B-C50C-407E-A947-70E740481C1C}">
                <a14:useLocalDpi xmlns:a14="http://schemas.microsoft.com/office/drawing/2010/main"/>
              </a:ext>
            </a:extLst>
          </a:blip>
          <a:srcRect/>
          <a:stretch>
            <a:fillRect/>
          </a:stretch>
        </p:blipFill>
        <p:spPr bwMode="invGray">
          <a:xfrm>
            <a:off x="-1" y="0"/>
            <a:ext cx="9162288" cy="1231392"/>
          </a:xfrm>
          <a:prstGeom prst="rect">
            <a:avLst/>
          </a:prstGeom>
        </p:spPr>
      </p:pic>
      <p:sp>
        <p:nvSpPr>
          <p:cNvPr id="2" name="Title 1"/>
          <p:cNvSpPr>
            <a:spLocks noGrp="1"/>
          </p:cNvSpPr>
          <p:nvPr>
            <p:ph type="title" hasCustomPrompt="1"/>
          </p:nvPr>
        </p:nvSpPr>
        <p:spPr>
          <a:xfrm>
            <a:off x="323850" y="119172"/>
            <a:ext cx="8497062" cy="1091184"/>
          </a:xfrm>
          <a:prstGeom prst="rect">
            <a:avLst/>
          </a:prstGeom>
        </p:spPr>
        <p:txBody>
          <a:bodyPr anchor="ctr" anchorCtr="0">
            <a:normAutofit/>
          </a:bodyPr>
          <a:lstStyle>
            <a:lvl1pPr algn="l">
              <a:defRPr sz="3200" baseline="0">
                <a:solidFill>
                  <a:schemeClr val="bg1"/>
                </a:solidFill>
                <a:latin typeface="Arial"/>
                <a:cs typeface="Arial"/>
              </a:defRPr>
            </a:lvl1pPr>
          </a:lstStyle>
          <a:p>
            <a:r>
              <a:rPr lang="en-US" dirty="0"/>
              <a:t>Graph/Image/Table/Blue: click to add title</a:t>
            </a:r>
          </a:p>
        </p:txBody>
      </p:sp>
      <p:sp>
        <p:nvSpPr>
          <p:cNvPr id="66" name="Rectangle 65"/>
          <p:cNvSpPr/>
          <p:nvPr/>
        </p:nvSpPr>
        <p:spPr>
          <a:xfrm>
            <a:off x="0" y="1248369"/>
            <a:ext cx="9162288" cy="56174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1" y="1227648"/>
            <a:ext cx="9162862" cy="0"/>
          </a:xfrm>
          <a:prstGeom prst="line">
            <a:avLst/>
          </a:prstGeom>
          <a:ln w="19050">
            <a:solidFill>
              <a:srgbClr val="CE372B"/>
            </a:solidFill>
          </a:ln>
          <a:effectLst/>
        </p:spPr>
        <p:style>
          <a:lnRef idx="2">
            <a:schemeClr val="accent1"/>
          </a:lnRef>
          <a:fillRef idx="0">
            <a:schemeClr val="accent1"/>
          </a:fillRef>
          <a:effectRef idx="1">
            <a:schemeClr val="accent1"/>
          </a:effectRef>
          <a:fontRef idx="minor">
            <a:schemeClr val="tx1"/>
          </a:fontRef>
        </p:style>
      </p:cxnSp>
      <p:sp>
        <p:nvSpPr>
          <p:cNvPr id="11" name="Text Placeholder 5"/>
          <p:cNvSpPr>
            <a:spLocks noGrp="1"/>
          </p:cNvSpPr>
          <p:nvPr>
            <p:ph type="body" sz="quarter" idx="14" hasCustomPrompt="1"/>
          </p:nvPr>
        </p:nvSpPr>
        <p:spPr>
          <a:xfrm>
            <a:off x="323850" y="6461760"/>
            <a:ext cx="7357838" cy="320039"/>
          </a:xfrm>
          <a:prstGeom prst="rect">
            <a:avLst/>
          </a:prstGeom>
        </p:spPr>
        <p:txBody>
          <a:bodyPr vert="horz" anchor="ctr"/>
          <a:lstStyle>
            <a:lvl1pPr marL="0" indent="0" algn="l">
              <a:spcBef>
                <a:spcPts val="0"/>
              </a:spcBef>
              <a:buNone/>
              <a:defRPr sz="1400" b="1" baseline="0">
                <a:solidFill>
                  <a:schemeClr val="bg1"/>
                </a:solidFill>
                <a:latin typeface="Arial"/>
                <a:cs typeface="Arial"/>
              </a:defRPr>
            </a:lvl1pPr>
          </a:lstStyle>
          <a:p>
            <a:pPr lvl="0"/>
            <a:r>
              <a:rPr lang="en-US" dirty="0"/>
              <a:t>Click to Add Source</a:t>
            </a:r>
          </a:p>
        </p:txBody>
      </p:sp>
      <p:sp>
        <p:nvSpPr>
          <p:cNvPr id="9" name="Content Placeholder 3"/>
          <p:cNvSpPr>
            <a:spLocks noGrp="1"/>
          </p:cNvSpPr>
          <p:nvPr>
            <p:ph sz="half" idx="2" hasCustomPrompt="1"/>
          </p:nvPr>
        </p:nvSpPr>
        <p:spPr>
          <a:xfrm>
            <a:off x="323849" y="1514139"/>
            <a:ext cx="8497063" cy="4800600"/>
          </a:xfrm>
          <a:prstGeom prst="rect">
            <a:avLst/>
          </a:prstGeom>
        </p:spPr>
        <p:txBody>
          <a:bodyPr anchor="t" anchorCtr="0">
            <a:normAutofit/>
          </a:bodyPr>
          <a:lstStyle>
            <a:lvl1pPr marL="274320" indent="-228600">
              <a:lnSpc>
                <a:spcPct val="100000"/>
              </a:lnSpc>
              <a:spcBef>
                <a:spcPts val="1600"/>
              </a:spcBef>
              <a:buClr>
                <a:schemeClr val="bg1"/>
              </a:buClr>
              <a:buSzPct val="110000"/>
              <a:buFont typeface="Arial"/>
              <a:buChar char="•"/>
              <a:defRPr sz="2400" baseline="0">
                <a:solidFill>
                  <a:schemeClr val="bg1"/>
                </a:solidFill>
              </a:defRPr>
            </a:lvl1pPr>
            <a:lvl2pPr marL="617220" marR="0" indent="-228600" algn="l" defTabSz="914400" rtl="0" eaLnBrk="1" fontAlgn="auto" latinLnBrk="0" hangingPunct="1">
              <a:lnSpc>
                <a:spcPct val="100000"/>
              </a:lnSpc>
              <a:spcBef>
                <a:spcPts val="400"/>
              </a:spcBef>
              <a:spcAft>
                <a:spcPts val="0"/>
              </a:spcAft>
              <a:buClr>
                <a:schemeClr val="bg2"/>
              </a:buClr>
              <a:buSzPct val="85000"/>
              <a:buFont typeface="Lucida Grande"/>
              <a:buChar char="-"/>
              <a:tabLst/>
              <a:defRPr sz="2200" baseline="0">
                <a:solidFill>
                  <a:srgbClr val="000000"/>
                </a:solidFill>
              </a:defRPr>
            </a:lvl2pPr>
            <a:lvl3pPr marL="960120" indent="-137160">
              <a:lnSpc>
                <a:spcPct val="100000"/>
              </a:lnSpc>
              <a:spcBef>
                <a:spcPts val="400"/>
              </a:spcBef>
              <a:buClr>
                <a:schemeClr val="bg2"/>
              </a:buClr>
              <a:buSzPct val="70000"/>
              <a:defRPr sz="2000">
                <a:solidFill>
                  <a:srgbClr val="000000"/>
                </a:solidFill>
              </a:defRPr>
            </a:lvl3pPr>
            <a:lvl4pPr>
              <a:defRPr sz="2000"/>
            </a:lvl4pPr>
            <a:lvl5pPr>
              <a:defRPr sz="2000"/>
            </a:lvl5pPr>
            <a:lvl6pPr>
              <a:defRPr sz="1600"/>
            </a:lvl6pPr>
            <a:lvl7pPr>
              <a:defRPr sz="1600"/>
            </a:lvl7pPr>
            <a:lvl8pPr>
              <a:defRPr sz="1600"/>
            </a:lvl8pPr>
            <a:lvl9pPr>
              <a:defRPr sz="1600"/>
            </a:lvl9pPr>
          </a:lstStyle>
          <a:p>
            <a:pPr lvl="0"/>
            <a:r>
              <a:rPr lang="en-US" dirty="0"/>
              <a:t>Click to enter first level text</a:t>
            </a:r>
          </a:p>
        </p:txBody>
      </p:sp>
      <p:pic>
        <p:nvPicPr>
          <p:cNvPr id="12" name="Picture 11">
            <a:extLst>
              <a:ext uri="{FF2B5EF4-FFF2-40B4-BE49-F238E27FC236}">
                <a16:creationId xmlns:a16="http://schemas.microsoft.com/office/drawing/2014/main" id="{1DA4A951-EAE4-8845-9F08-00F0AB866A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14009" y="6352160"/>
            <a:ext cx="906968" cy="483538"/>
          </a:xfrm>
          <a:prstGeom prst="rect">
            <a:avLst/>
          </a:prstGeom>
        </p:spPr>
      </p:pic>
    </p:spTree>
    <p:extLst>
      <p:ext uri="{BB962C8B-B14F-4D97-AF65-F5344CB8AC3E}">
        <p14:creationId xmlns:p14="http://schemas.microsoft.com/office/powerpoint/2010/main" val="3488979905"/>
      </p:ext>
    </p:extLst>
  </p:cSld>
  <p:clrMapOvr>
    <a:masterClrMapping/>
  </p:clrMapOvr>
  <p:transition spd="slow"/>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pen Blue ">
    <p:spTree>
      <p:nvGrpSpPr>
        <p:cNvPr id="1" name=""/>
        <p:cNvGrpSpPr/>
        <p:nvPr/>
      </p:nvGrpSpPr>
      <p:grpSpPr>
        <a:xfrm>
          <a:off x="0" y="0"/>
          <a:ext cx="0" cy="0"/>
          <a:chOff x="0" y="0"/>
          <a:chExt cx="0" cy="0"/>
        </a:xfrm>
      </p:grpSpPr>
      <p:pic>
        <p:nvPicPr>
          <p:cNvPr id="17" name="Picture 16" descr="background.jpg"/>
          <p:cNvPicPr>
            <a:picLocks/>
          </p:cNvPicPr>
          <p:nvPr userDrawn="1"/>
        </p:nvPicPr>
        <p:blipFill>
          <a:blip r:embed="rId2" cstate="screen">
            <a:extLst>
              <a:ext uri="{28A0092B-C50C-407E-A947-70E740481C1C}">
                <a14:useLocalDpi xmlns:a14="http://schemas.microsoft.com/office/drawing/2010/main"/>
              </a:ext>
            </a:extLst>
          </a:blip>
          <a:srcRect/>
          <a:stretch>
            <a:fillRect/>
          </a:stretch>
        </p:blipFill>
        <p:spPr bwMode="invGray">
          <a:xfrm>
            <a:off x="0" y="-76199"/>
            <a:ext cx="9156413" cy="6952487"/>
          </a:xfrm>
          <a:prstGeom prst="rect">
            <a:avLst/>
          </a:prstGeom>
          <a:noFill/>
          <a:ln>
            <a:noFill/>
          </a:ln>
          <a:effectLst/>
        </p:spPr>
      </p:pic>
      <p:sp>
        <p:nvSpPr>
          <p:cNvPr id="98" name="Title 1"/>
          <p:cNvSpPr>
            <a:spLocks noGrp="1"/>
          </p:cNvSpPr>
          <p:nvPr>
            <p:ph type="title" hasCustomPrompt="1"/>
          </p:nvPr>
        </p:nvSpPr>
        <p:spPr>
          <a:xfrm>
            <a:off x="323850" y="153200"/>
            <a:ext cx="8497062" cy="1091184"/>
          </a:xfrm>
          <a:prstGeom prst="rect">
            <a:avLst/>
          </a:prstGeom>
        </p:spPr>
        <p:txBody>
          <a:bodyPr anchor="ctr" anchorCtr="0">
            <a:normAutofit/>
          </a:bodyPr>
          <a:lstStyle>
            <a:lvl1pPr algn="l">
              <a:defRPr sz="3200" baseline="0">
                <a:solidFill>
                  <a:schemeClr val="bg1"/>
                </a:solidFill>
                <a:latin typeface="Arial"/>
                <a:cs typeface="Arial"/>
              </a:defRPr>
            </a:lvl1pPr>
          </a:lstStyle>
          <a:p>
            <a:r>
              <a:rPr lang="en-US" dirty="0"/>
              <a:t>Open Blue Layout: click to add title</a:t>
            </a:r>
          </a:p>
        </p:txBody>
      </p:sp>
      <p:sp>
        <p:nvSpPr>
          <p:cNvPr id="14" name="Text Placeholder 5"/>
          <p:cNvSpPr>
            <a:spLocks noGrp="1"/>
          </p:cNvSpPr>
          <p:nvPr>
            <p:ph type="body" sz="quarter" idx="14" hasCustomPrompt="1"/>
          </p:nvPr>
        </p:nvSpPr>
        <p:spPr>
          <a:xfrm>
            <a:off x="323850" y="6461760"/>
            <a:ext cx="7357838" cy="320039"/>
          </a:xfrm>
          <a:prstGeom prst="rect">
            <a:avLst/>
          </a:prstGeom>
        </p:spPr>
        <p:txBody>
          <a:bodyPr vert="horz" anchor="ctr"/>
          <a:lstStyle>
            <a:lvl1pPr marL="0" indent="0" algn="l">
              <a:spcBef>
                <a:spcPts val="0"/>
              </a:spcBef>
              <a:buNone/>
              <a:defRPr sz="1400" b="1" baseline="0">
                <a:solidFill>
                  <a:srgbClr val="FFFFFF"/>
                </a:solidFill>
                <a:latin typeface="Arial"/>
                <a:cs typeface="Arial"/>
              </a:defRPr>
            </a:lvl1pPr>
          </a:lstStyle>
          <a:p>
            <a:pPr lvl="0"/>
            <a:r>
              <a:rPr lang="en-US" dirty="0"/>
              <a:t>Click to Add Source</a:t>
            </a:r>
          </a:p>
        </p:txBody>
      </p:sp>
      <p:pic>
        <p:nvPicPr>
          <p:cNvPr id="25" name="Picture 24">
            <a:extLst>
              <a:ext uri="{FF2B5EF4-FFF2-40B4-BE49-F238E27FC236}">
                <a16:creationId xmlns:a16="http://schemas.microsoft.com/office/drawing/2014/main" id="{675DE910-BA0B-244E-A63C-A657345E4D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4009" y="6352160"/>
            <a:ext cx="906968" cy="483538"/>
          </a:xfrm>
          <a:prstGeom prst="rect">
            <a:avLst/>
          </a:prstGeom>
        </p:spPr>
      </p:pic>
    </p:spTree>
    <p:extLst>
      <p:ext uri="{BB962C8B-B14F-4D97-AF65-F5344CB8AC3E}">
        <p14:creationId xmlns:p14="http://schemas.microsoft.com/office/powerpoint/2010/main" val="518541844"/>
      </p:ext>
    </p:extLst>
  </p:cSld>
  <p:clrMapOvr>
    <a:masterClrMapping/>
  </p:clrMapOvr>
  <p:transition spd="slow"/>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Figures + Images">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1231392"/>
          </a:xfrm>
          <a:prstGeom prst="rect">
            <a:avLst/>
          </a:prstGeom>
        </p:spPr>
      </p:pic>
      <p:cxnSp>
        <p:nvCxnSpPr>
          <p:cNvPr id="35" name="Straight Connector 34"/>
          <p:cNvCxnSpPr/>
          <p:nvPr/>
        </p:nvCxnSpPr>
        <p:spPr>
          <a:xfrm>
            <a:off x="1" y="1227648"/>
            <a:ext cx="9162862" cy="0"/>
          </a:xfrm>
          <a:prstGeom prst="line">
            <a:avLst/>
          </a:prstGeom>
          <a:ln w="19050">
            <a:solidFill>
              <a:srgbClr val="CE372B"/>
            </a:solidFill>
          </a:ln>
          <a:effectLst/>
        </p:spPr>
        <p:style>
          <a:lnRef idx="2">
            <a:schemeClr val="accent1"/>
          </a:lnRef>
          <a:fillRef idx="0">
            <a:schemeClr val="accent1"/>
          </a:fillRef>
          <a:effectRef idx="1">
            <a:schemeClr val="accent1"/>
          </a:effectRef>
          <a:fontRef idx="minor">
            <a:schemeClr val="tx1"/>
          </a:fontRef>
        </p:style>
      </p:cxnSp>
      <p:sp>
        <p:nvSpPr>
          <p:cNvPr id="36" name="Text Placeholder 5"/>
          <p:cNvSpPr>
            <a:spLocks noGrp="1"/>
          </p:cNvSpPr>
          <p:nvPr>
            <p:ph type="body" sz="quarter" idx="14" hasCustomPrompt="1"/>
          </p:nvPr>
        </p:nvSpPr>
        <p:spPr>
          <a:xfrm>
            <a:off x="323850" y="6461760"/>
            <a:ext cx="7357838" cy="320039"/>
          </a:xfrm>
          <a:prstGeom prst="rect">
            <a:avLst/>
          </a:prstGeom>
        </p:spPr>
        <p:txBody>
          <a:bodyPr vert="horz" anchor="ctr"/>
          <a:lstStyle>
            <a:lvl1pPr marL="0" indent="0" algn="l">
              <a:spcBef>
                <a:spcPts val="0"/>
              </a:spcBef>
              <a:buNone/>
              <a:defRPr sz="1400" b="1" baseline="0">
                <a:solidFill>
                  <a:srgbClr val="285078"/>
                </a:solidFill>
                <a:latin typeface="Arial"/>
                <a:cs typeface="Arial"/>
              </a:defRPr>
            </a:lvl1pPr>
          </a:lstStyle>
          <a:p>
            <a:pPr lvl="0"/>
            <a:r>
              <a:rPr lang="en-US" dirty="0"/>
              <a:t>Click to Add Source</a:t>
            </a:r>
          </a:p>
        </p:txBody>
      </p:sp>
      <p:sp>
        <p:nvSpPr>
          <p:cNvPr id="7" name="TextBox 6">
            <a:extLst>
              <a:ext uri="{FF2B5EF4-FFF2-40B4-BE49-F238E27FC236}">
                <a16:creationId xmlns:a16="http://schemas.microsoft.com/office/drawing/2014/main" id="{72B2931C-D345-254E-BF05-8F2700703447}"/>
              </a:ext>
            </a:extLst>
          </p:cNvPr>
          <p:cNvSpPr txBox="1"/>
          <p:nvPr userDrawn="1"/>
        </p:nvSpPr>
        <p:spPr>
          <a:xfrm>
            <a:off x="436598" y="4091845"/>
            <a:ext cx="8209381" cy="1154162"/>
          </a:xfrm>
          <a:prstGeom prst="rect">
            <a:avLst/>
          </a:prstGeom>
          <a:solidFill>
            <a:schemeClr val="bg1">
              <a:lumMod val="95000"/>
            </a:schemeClr>
          </a:solidFill>
        </p:spPr>
        <p:txBody>
          <a:bodyPr wrap="square" lIns="91440" tIns="91440" rIns="91440" bIns="137160" rtlCol="0">
            <a:spAutoFit/>
          </a:bodyPr>
          <a:lstStyle/>
          <a:p>
            <a:pPr algn="l">
              <a:lnSpc>
                <a:spcPts val="2400"/>
              </a:lnSpc>
            </a:pPr>
            <a:r>
              <a:rPr lang="en-US" sz="2000" i="0" dirty="0">
                <a:solidFill>
                  <a:schemeClr val="tx1"/>
                </a:solidFill>
                <a:latin typeface="Arial"/>
              </a:rPr>
              <a:t>The content in this presentation are those of the author(s) and do not necessarily represent the official views of, nor an endorsement, by HRSA, HHS, or the U.S. Government. </a:t>
            </a:r>
          </a:p>
        </p:txBody>
      </p:sp>
      <p:sp>
        <p:nvSpPr>
          <p:cNvPr id="8" name="Rectangle 7">
            <a:extLst>
              <a:ext uri="{FF2B5EF4-FFF2-40B4-BE49-F238E27FC236}">
                <a16:creationId xmlns:a16="http://schemas.microsoft.com/office/drawing/2014/main" id="{863BC9B1-3364-7B4B-958D-F109BCD60A96}"/>
              </a:ext>
            </a:extLst>
          </p:cNvPr>
          <p:cNvSpPr>
            <a:spLocks noChangeArrowheads="1"/>
          </p:cNvSpPr>
          <p:nvPr userDrawn="1"/>
        </p:nvSpPr>
        <p:spPr bwMode="auto">
          <a:xfrm>
            <a:off x="436598" y="1814373"/>
            <a:ext cx="820938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Geneva" panose="020B0503030404040204" pitchFamily="34" charset="0"/>
              </a:defRPr>
            </a:lvl1pPr>
            <a:lvl2pPr marL="742950" indent="-285750">
              <a:defRPr sz="2400">
                <a:solidFill>
                  <a:schemeClr val="tx1"/>
                </a:solidFill>
                <a:latin typeface="Geneva" panose="020B0503030404040204" pitchFamily="34" charset="0"/>
              </a:defRPr>
            </a:lvl2pPr>
            <a:lvl3pPr marL="1143000" indent="-228600">
              <a:defRPr sz="2400">
                <a:solidFill>
                  <a:schemeClr val="tx1"/>
                </a:solidFill>
                <a:latin typeface="Geneva" panose="020B0503030404040204" pitchFamily="34" charset="0"/>
              </a:defRPr>
            </a:lvl3pPr>
            <a:lvl4pPr marL="1600200" indent="-228600">
              <a:defRPr sz="2400">
                <a:solidFill>
                  <a:schemeClr val="tx1"/>
                </a:solidFill>
                <a:latin typeface="Geneva" panose="020B0503030404040204" pitchFamily="34" charset="0"/>
              </a:defRPr>
            </a:lvl4pPr>
            <a:lvl5pPr marL="2057400" indent="-228600">
              <a:defRPr sz="2400">
                <a:solidFill>
                  <a:schemeClr val="tx1"/>
                </a:solidFill>
                <a:latin typeface="Geneva" panose="020B0503030404040204" pitchFamily="34" charset="0"/>
              </a:defRPr>
            </a:lvl5pPr>
            <a:lvl6pPr marL="2514600" indent="-228600" eaLnBrk="0" fontAlgn="base" hangingPunct="0">
              <a:spcBef>
                <a:spcPct val="0"/>
              </a:spcBef>
              <a:spcAft>
                <a:spcPct val="0"/>
              </a:spcAft>
              <a:defRPr sz="2400">
                <a:solidFill>
                  <a:schemeClr val="tx1"/>
                </a:solidFill>
                <a:latin typeface="Geneva" panose="020B0503030404040204" pitchFamily="34" charset="0"/>
              </a:defRPr>
            </a:lvl6pPr>
            <a:lvl7pPr marL="2971800" indent="-228600" eaLnBrk="0" fontAlgn="base" hangingPunct="0">
              <a:spcBef>
                <a:spcPct val="0"/>
              </a:spcBef>
              <a:spcAft>
                <a:spcPct val="0"/>
              </a:spcAft>
              <a:defRPr sz="2400">
                <a:solidFill>
                  <a:schemeClr val="tx1"/>
                </a:solidFill>
                <a:latin typeface="Geneva" panose="020B0503030404040204" pitchFamily="34" charset="0"/>
              </a:defRPr>
            </a:lvl7pPr>
            <a:lvl8pPr marL="3429000" indent="-228600" eaLnBrk="0" fontAlgn="base" hangingPunct="0">
              <a:spcBef>
                <a:spcPct val="0"/>
              </a:spcBef>
              <a:spcAft>
                <a:spcPct val="0"/>
              </a:spcAft>
              <a:defRPr sz="2400">
                <a:solidFill>
                  <a:schemeClr val="tx1"/>
                </a:solidFill>
                <a:latin typeface="Geneva" panose="020B0503030404040204" pitchFamily="34" charset="0"/>
              </a:defRPr>
            </a:lvl8pPr>
            <a:lvl9pPr marL="3886200" indent="-228600" eaLnBrk="0" fontAlgn="base" hangingPunct="0">
              <a:spcBef>
                <a:spcPct val="0"/>
              </a:spcBef>
              <a:spcAft>
                <a:spcPct val="0"/>
              </a:spcAft>
              <a:defRPr sz="2400">
                <a:solidFill>
                  <a:schemeClr val="tx1"/>
                </a:solidFill>
                <a:latin typeface="Geneva" panose="020B0503030404040204" pitchFamily="34" charset="0"/>
              </a:defRPr>
            </a:lvl9pPr>
          </a:lstStyle>
          <a:p>
            <a:pPr>
              <a:defRPr/>
            </a:pPr>
            <a:r>
              <a:rPr lang="en-US" sz="2200" baseline="0" dirty="0">
                <a:latin typeface="Arial" panose="020B0604020202020204" pitchFamily="34" charset="0"/>
              </a:rPr>
              <a:t>This Mountain West AIDS Education and Training (MWAETC) program is supported  by the Health Resources and Services Administration (HRSA) of the U.S. Department of Health and Human Services (HHS) as part of an award totaling </a:t>
            </a:r>
            <a:r>
              <a:rPr lang="en-US" sz="2200" kern="1200" dirty="0">
                <a:solidFill>
                  <a:schemeClr val="tx1"/>
                </a:solidFill>
                <a:effectLst/>
                <a:latin typeface="+mj-lt"/>
                <a:ea typeface="+mn-ea"/>
                <a:cs typeface="+mn-cs"/>
              </a:rPr>
              <a:t>$2,886,754 </a:t>
            </a:r>
            <a:r>
              <a:rPr lang="en-US" sz="2200" baseline="0" dirty="0">
                <a:latin typeface="+mj-lt"/>
              </a:rPr>
              <a:t> </a:t>
            </a:r>
            <a:r>
              <a:rPr lang="en-US" sz="2200" baseline="0" dirty="0">
                <a:latin typeface="Arial" panose="020B0604020202020204" pitchFamily="34" charset="0"/>
              </a:rPr>
              <a:t>with 0% financed with non-governmental sources. </a:t>
            </a:r>
            <a:endParaRPr lang="en-US" altLang="en-US" sz="2200" baseline="0" dirty="0">
              <a:latin typeface="Arial" panose="020B0604020202020204" pitchFamily="34" charset="0"/>
            </a:endParaRPr>
          </a:p>
        </p:txBody>
      </p:sp>
      <p:pic>
        <p:nvPicPr>
          <p:cNvPr id="9" name="Picture 8">
            <a:extLst>
              <a:ext uri="{FF2B5EF4-FFF2-40B4-BE49-F238E27FC236}">
                <a16:creationId xmlns:a16="http://schemas.microsoft.com/office/drawing/2014/main" id="{399A51B4-8E4E-BE46-91BE-E2A1CB6C64C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18191" y="5921213"/>
            <a:ext cx="2280880" cy="772899"/>
          </a:xfrm>
          <a:prstGeom prst="rect">
            <a:avLst/>
          </a:prstGeom>
        </p:spPr>
      </p:pic>
      <p:sp>
        <p:nvSpPr>
          <p:cNvPr id="11" name="Rectangle 10">
            <a:extLst>
              <a:ext uri="{FF2B5EF4-FFF2-40B4-BE49-F238E27FC236}">
                <a16:creationId xmlns:a16="http://schemas.microsoft.com/office/drawing/2014/main" id="{9B9560B1-7680-0745-A762-D6933EB9FA5F}"/>
              </a:ext>
            </a:extLst>
          </p:cNvPr>
          <p:cNvSpPr/>
          <p:nvPr userDrawn="1"/>
        </p:nvSpPr>
        <p:spPr>
          <a:xfrm>
            <a:off x="323850" y="374417"/>
            <a:ext cx="8503918" cy="584775"/>
          </a:xfrm>
          <a:prstGeom prst="rect">
            <a:avLst/>
          </a:prstGeom>
        </p:spPr>
        <p:txBody>
          <a:bodyPr wrap="square" lIns="91440" anchor="ctr">
            <a:spAutoFit/>
          </a:bodyPr>
          <a:lstStyle/>
          <a:p>
            <a:pPr defTabSz="457200">
              <a:spcAft>
                <a:spcPts val="0"/>
              </a:spcAft>
            </a:pPr>
            <a:r>
              <a:rPr lang="en-US" sz="3200" cap="none" baseline="0" dirty="0">
                <a:solidFill>
                  <a:schemeClr val="bg1"/>
                </a:solidFill>
                <a:latin typeface="Arial" pitchFamily="-108" charset="0"/>
                <a:ea typeface="ＭＳ Ｐゴシック" pitchFamily="-108" charset="-128"/>
                <a:cs typeface="ＭＳ Ｐゴシック" pitchFamily="-108" charset="-128"/>
              </a:rPr>
              <a:t>Acknowledgment</a:t>
            </a:r>
          </a:p>
        </p:txBody>
      </p:sp>
    </p:spTree>
    <p:extLst>
      <p:ext uri="{BB962C8B-B14F-4D97-AF65-F5344CB8AC3E}">
        <p14:creationId xmlns:p14="http://schemas.microsoft.com/office/powerpoint/2010/main" val="266886141"/>
      </p:ext>
    </p:extLst>
  </p:cSld>
  <p:clrMapOvr>
    <a:masterClrMapping/>
  </p:clrMapOvr>
  <p:transition spd="slow"/>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ETC Consultation Resources">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1231392"/>
          </a:xfrm>
          <a:prstGeom prst="rect">
            <a:avLst/>
          </a:prstGeom>
        </p:spPr>
      </p:pic>
      <p:sp>
        <p:nvSpPr>
          <p:cNvPr id="35" name="Rectangle 34"/>
          <p:cNvSpPr/>
          <p:nvPr/>
        </p:nvSpPr>
        <p:spPr>
          <a:xfrm>
            <a:off x="295189" y="119196"/>
            <a:ext cx="8503918" cy="1096832"/>
          </a:xfrm>
          <a:prstGeom prst="rect">
            <a:avLst/>
          </a:prstGeom>
        </p:spPr>
        <p:txBody>
          <a:bodyPr wrap="square" lIns="91440" anchor="ctr">
            <a:normAutofit/>
          </a:bodyPr>
          <a:lstStyle/>
          <a:p>
            <a:pPr defTabSz="457200">
              <a:spcAft>
                <a:spcPts val="0"/>
              </a:spcAft>
            </a:pPr>
            <a:r>
              <a:rPr lang="en-US" sz="3200" cap="none" baseline="0" dirty="0">
                <a:solidFill>
                  <a:schemeClr val="bg1"/>
                </a:solidFill>
                <a:latin typeface="Arial" pitchFamily="-108" charset="0"/>
                <a:ea typeface="ＭＳ Ｐゴシック" pitchFamily="-108" charset="-128"/>
                <a:cs typeface="ＭＳ Ｐゴシック" pitchFamily="-108" charset="-128"/>
              </a:rPr>
              <a:t>National HIV/AIDS Consultation Resources</a:t>
            </a:r>
          </a:p>
        </p:txBody>
      </p:sp>
      <p:cxnSp>
        <p:nvCxnSpPr>
          <p:cNvPr id="9" name="Straight Connector 8"/>
          <p:cNvCxnSpPr/>
          <p:nvPr/>
        </p:nvCxnSpPr>
        <p:spPr>
          <a:xfrm>
            <a:off x="1" y="1227648"/>
            <a:ext cx="9162862" cy="0"/>
          </a:xfrm>
          <a:prstGeom prst="line">
            <a:avLst/>
          </a:prstGeom>
          <a:ln w="19050">
            <a:solidFill>
              <a:srgbClr val="CE372B"/>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userDrawn="1"/>
        </p:nvSpPr>
        <p:spPr>
          <a:xfrm>
            <a:off x="295190" y="1416308"/>
            <a:ext cx="8503918" cy="4483279"/>
          </a:xfrm>
          <a:prstGeom prst="rect">
            <a:avLst/>
          </a:prstGeom>
          <a:noFill/>
        </p:spPr>
        <p:txBody>
          <a:bodyPr wrap="square" rtlCol="0">
            <a:spAutoFit/>
          </a:bodyPr>
          <a:lstStyle/>
          <a:p>
            <a:pPr marL="274320" marR="0" lvl="0" indent="-228600" algn="l" defTabSz="914400" rtl="0" eaLnBrk="1" fontAlgn="auto" latinLnBrk="0" hangingPunct="1">
              <a:lnSpc>
                <a:spcPct val="100000"/>
              </a:lnSpc>
              <a:spcBef>
                <a:spcPts val="1600"/>
              </a:spcBef>
              <a:spcAft>
                <a:spcPts val="0"/>
              </a:spcAft>
              <a:buClr>
                <a:srgbClr val="003A78"/>
              </a:buClr>
              <a:buSzPct val="110000"/>
              <a:buFont typeface="Arial"/>
              <a:buChar char="•"/>
              <a:tabLst/>
              <a:defRPr/>
            </a:pPr>
            <a:r>
              <a:rPr kumimoji="0" lang="en-US" sz="2000" b="1" i="0" u="none" strike="noStrike" kern="1200" cap="none" spc="0" normalizeH="0" baseline="0" noProof="0" dirty="0">
                <a:ln>
                  <a:noFill/>
                </a:ln>
                <a:solidFill>
                  <a:srgbClr val="003A78"/>
                </a:solidFill>
                <a:effectLst/>
                <a:uLnTx/>
                <a:uFillTx/>
                <a:latin typeface="Arial"/>
                <a:ea typeface="+mn-ea"/>
                <a:cs typeface="+mn-cs"/>
              </a:rPr>
              <a:t>Clinician Consultation Center</a:t>
            </a:r>
            <a:r>
              <a:rPr kumimoji="0" lang="en-US" sz="2000" b="1" i="0" u="none" strike="noStrike" kern="1200" cap="none" spc="0" normalizeH="0" baseline="0" noProof="0" dirty="0">
                <a:ln>
                  <a:noFill/>
                </a:ln>
                <a:solidFill>
                  <a:srgbClr val="000000"/>
                </a:solidFill>
                <a:effectLst/>
                <a:uLnTx/>
                <a:uFillTx/>
                <a:latin typeface="Arial"/>
                <a:ea typeface="+mn-ea"/>
                <a:cs typeface="+mn-cs"/>
              </a:rPr>
              <a:t>             	</a:t>
            </a:r>
            <a:r>
              <a:rPr kumimoji="0" lang="en-US" sz="2000" b="0" i="0" u="none" strike="noStrike" kern="1200" cap="none" spc="0" normalizeH="0" baseline="0" noProof="0" dirty="0">
                <a:ln>
                  <a:noFill/>
                </a:ln>
                <a:solidFill>
                  <a:srgbClr val="FF0000"/>
                </a:solidFill>
                <a:effectLst/>
                <a:uLnTx/>
                <a:uFillTx/>
                <a:latin typeface="Arial"/>
                <a:ea typeface="+mn-ea"/>
                <a:cs typeface="+mn-cs"/>
                <a:hlinkClick r:id="rId3"/>
              </a:rPr>
              <a:t>www.nccc.ucsf.edu</a:t>
            </a:r>
            <a:endParaRPr kumimoji="0" lang="en-US" sz="2000" b="0" i="0" u="none" strike="noStrike" kern="1200" cap="none" spc="0" normalizeH="0" baseline="0" noProof="0" dirty="0">
              <a:ln>
                <a:noFill/>
              </a:ln>
              <a:solidFill>
                <a:srgbClr val="FF0000"/>
              </a:solidFill>
              <a:effectLst/>
              <a:uLnTx/>
              <a:uFillTx/>
              <a:latin typeface="Arial"/>
              <a:ea typeface="+mn-ea"/>
              <a:cs typeface="+mn-cs"/>
            </a:endParaRPr>
          </a:p>
          <a:p>
            <a:pPr marL="274320" marR="0" lvl="0" indent="-228600" algn="l" defTabSz="914400" rtl="0" eaLnBrk="1" fontAlgn="auto" latinLnBrk="0" hangingPunct="1">
              <a:lnSpc>
                <a:spcPct val="100000"/>
              </a:lnSpc>
              <a:spcBef>
                <a:spcPts val="1600"/>
              </a:spcBef>
              <a:spcAft>
                <a:spcPts val="0"/>
              </a:spcAft>
              <a:buClr>
                <a:srgbClr val="003A78"/>
              </a:buClr>
              <a:buSzPct val="110000"/>
              <a:buFont typeface="Arial"/>
              <a:buChar char="•"/>
              <a:tabLst/>
              <a:defRPr/>
            </a:pPr>
            <a:r>
              <a:rPr kumimoji="0" lang="en-US" sz="2000" b="1" i="0" u="none" strike="noStrike" kern="1200" cap="none" spc="0" normalizeH="0" baseline="0" noProof="0" dirty="0">
                <a:ln>
                  <a:noFill/>
                </a:ln>
                <a:solidFill>
                  <a:srgbClr val="003A78"/>
                </a:solidFill>
                <a:effectLst/>
                <a:uLnTx/>
                <a:uFillTx/>
                <a:latin typeface="Arial"/>
                <a:ea typeface="+mn-ea"/>
                <a:cs typeface="+mn-cs"/>
              </a:rPr>
              <a:t>HIV/AIDS Management (</a:t>
            </a:r>
            <a:r>
              <a:rPr kumimoji="0" lang="en-US" sz="2000" b="1" i="0" u="none" strike="noStrike" kern="1200" cap="none" spc="0" normalizeH="0" baseline="0" noProof="0" dirty="0" err="1">
                <a:ln>
                  <a:noFill/>
                </a:ln>
                <a:solidFill>
                  <a:srgbClr val="003A78"/>
                </a:solidFill>
                <a:effectLst/>
                <a:uLnTx/>
                <a:uFillTx/>
                <a:latin typeface="Arial"/>
                <a:ea typeface="+mn-ea"/>
                <a:cs typeface="+mn-cs"/>
              </a:rPr>
              <a:t>Warmline</a:t>
            </a:r>
            <a:r>
              <a:rPr kumimoji="0" lang="en-US" sz="2000" b="1" i="0" u="none" strike="noStrike" kern="1200" cap="none" spc="0" normalizeH="0" baseline="0" noProof="0" dirty="0">
                <a:ln>
                  <a:noFill/>
                </a:ln>
                <a:solidFill>
                  <a:srgbClr val="003A78"/>
                </a:solidFill>
                <a:effectLst/>
                <a:uLnTx/>
                <a:uFillTx/>
                <a:latin typeface="Arial"/>
                <a:ea typeface="+mn-ea"/>
                <a:cs typeface="+mn-cs"/>
              </a:rPr>
              <a:t>)		</a:t>
            </a:r>
            <a:r>
              <a:rPr kumimoji="0" lang="en-US" sz="2000" b="0" i="0" u="none" strike="noStrike" kern="1200" cap="none" spc="0" normalizeH="0" baseline="0" noProof="0" dirty="0">
                <a:ln>
                  <a:noFill/>
                </a:ln>
                <a:solidFill>
                  <a:srgbClr val="003A78"/>
                </a:solidFill>
                <a:effectLst/>
                <a:uLnTx/>
                <a:uFillTx/>
                <a:latin typeface="Arial"/>
                <a:ea typeface="+mn-ea"/>
                <a:cs typeface="+mn-cs"/>
              </a:rPr>
              <a:t>1-800-933-3413</a:t>
            </a:r>
            <a:br>
              <a:rPr kumimoji="0" lang="en-US" sz="2000" b="0" i="0" u="none" strike="noStrike" kern="1200" cap="none" spc="0" normalizeH="0" baseline="0" noProof="0" dirty="0">
                <a:ln>
                  <a:noFill/>
                </a:ln>
                <a:solidFill>
                  <a:srgbClr val="003A78"/>
                </a:solidFill>
                <a:effectLst/>
                <a:uLnTx/>
                <a:uFillTx/>
                <a:latin typeface="Arial"/>
                <a:ea typeface="+mn-ea"/>
                <a:cs typeface="+mn-cs"/>
              </a:rPr>
            </a:br>
            <a:r>
              <a:rPr kumimoji="0" lang="en-US" sz="2000" b="0" i="0" u="none" strike="noStrike" kern="1200" cap="none" spc="0" normalizeH="0" baseline="0" noProof="0" dirty="0">
                <a:ln>
                  <a:noFill/>
                </a:ln>
                <a:solidFill>
                  <a:srgbClr val="003A78"/>
                </a:solidFill>
                <a:effectLst/>
                <a:uLnTx/>
                <a:uFillTx/>
                <a:latin typeface="Arial"/>
                <a:ea typeface="+mn-ea"/>
                <a:cs typeface="+mn-cs"/>
              </a:rPr>
              <a:t>M-F, 6am - 5pm PST</a:t>
            </a:r>
          </a:p>
          <a:p>
            <a:pPr marL="274320" marR="0" lvl="0" indent="-228600" algn="l" defTabSz="914400" rtl="0" eaLnBrk="1" fontAlgn="auto" latinLnBrk="0" hangingPunct="1">
              <a:lnSpc>
                <a:spcPct val="100000"/>
              </a:lnSpc>
              <a:spcBef>
                <a:spcPts val="1600"/>
              </a:spcBef>
              <a:spcAft>
                <a:spcPts val="0"/>
              </a:spcAft>
              <a:buClr>
                <a:srgbClr val="003A78"/>
              </a:buClr>
              <a:buSzPct val="110000"/>
              <a:buFont typeface="Arial"/>
              <a:buChar char="•"/>
              <a:tabLst/>
              <a:defRPr/>
            </a:pPr>
            <a:r>
              <a:rPr kumimoji="0" lang="en-US" sz="2000" b="1" i="0" u="none" strike="noStrike" kern="1200" cap="none" spc="0" normalizeH="0" baseline="0" noProof="0" dirty="0" err="1">
                <a:ln>
                  <a:noFill/>
                </a:ln>
                <a:solidFill>
                  <a:srgbClr val="003A78"/>
                </a:solidFill>
                <a:effectLst/>
                <a:uLnTx/>
                <a:uFillTx/>
                <a:latin typeface="Arial"/>
                <a:ea typeface="+mn-ea"/>
                <a:cs typeface="+mn-cs"/>
              </a:rPr>
              <a:t>PEPline</a:t>
            </a:r>
            <a:r>
              <a:rPr kumimoji="0" lang="en-US" sz="2000" b="1" i="0" u="none" strike="noStrike" kern="1200" cap="none" spc="0" normalizeH="0" baseline="0" noProof="0" dirty="0">
                <a:ln>
                  <a:noFill/>
                </a:ln>
                <a:solidFill>
                  <a:srgbClr val="003A78"/>
                </a:solidFill>
                <a:effectLst/>
                <a:uLnTx/>
                <a:uFillTx/>
                <a:latin typeface="Arial"/>
                <a:ea typeface="+mn-ea"/>
                <a:cs typeface="+mn-cs"/>
              </a:rPr>
              <a:t> 					</a:t>
            </a:r>
            <a:r>
              <a:rPr kumimoji="0" lang="en-US" sz="2000" b="0" i="0" u="none" strike="noStrike" kern="1200" cap="none" spc="0" normalizeH="0" baseline="0" noProof="0" dirty="0">
                <a:ln>
                  <a:noFill/>
                </a:ln>
                <a:solidFill>
                  <a:srgbClr val="003A78"/>
                </a:solidFill>
                <a:effectLst/>
                <a:uLnTx/>
                <a:uFillTx/>
                <a:latin typeface="Arial"/>
                <a:ea typeface="+mn-ea"/>
                <a:cs typeface="+mn-cs"/>
              </a:rPr>
              <a:t>1-888-HIV-4911 </a:t>
            </a:r>
            <a:br>
              <a:rPr kumimoji="0" lang="en-US" sz="2000" b="0" i="0" u="none" strike="noStrike" kern="1200" cap="none" spc="0" normalizeH="0" baseline="0" noProof="0" dirty="0">
                <a:ln>
                  <a:noFill/>
                </a:ln>
                <a:solidFill>
                  <a:srgbClr val="003A78"/>
                </a:solidFill>
                <a:effectLst/>
                <a:uLnTx/>
                <a:uFillTx/>
                <a:latin typeface="Arial"/>
                <a:ea typeface="+mn-ea"/>
                <a:cs typeface="+mn-cs"/>
              </a:rPr>
            </a:br>
            <a:r>
              <a:rPr kumimoji="0" lang="en-US" sz="2000" b="0" i="0" u="none" strike="noStrike" kern="1200" cap="none" spc="0" normalizeH="0" baseline="0" noProof="0" dirty="0">
                <a:ln>
                  <a:noFill/>
                </a:ln>
                <a:solidFill>
                  <a:srgbClr val="003A78"/>
                </a:solidFill>
                <a:effectLst/>
                <a:uLnTx/>
                <a:uFillTx/>
                <a:latin typeface="Arial"/>
                <a:ea typeface="+mn-ea"/>
                <a:cs typeface="+mn-cs"/>
              </a:rPr>
              <a:t>Every day, 6am - 6pm PST</a:t>
            </a:r>
          </a:p>
          <a:p>
            <a:pPr marL="274320" marR="0" lvl="0" indent="-228600" algn="l" defTabSz="914400" rtl="0" eaLnBrk="1" fontAlgn="auto" latinLnBrk="0" hangingPunct="1">
              <a:lnSpc>
                <a:spcPct val="100000"/>
              </a:lnSpc>
              <a:spcBef>
                <a:spcPts val="1600"/>
              </a:spcBef>
              <a:spcAft>
                <a:spcPts val="0"/>
              </a:spcAft>
              <a:buClr>
                <a:srgbClr val="003A78"/>
              </a:buClr>
              <a:buSzPct val="110000"/>
              <a:buFont typeface="Arial"/>
              <a:buChar char="•"/>
              <a:tabLst/>
              <a:defRPr/>
            </a:pPr>
            <a:r>
              <a:rPr kumimoji="0" lang="en-US" sz="2000" b="1" i="0" u="none" strike="noStrike" kern="1200" cap="none" spc="0" normalizeH="0" baseline="0" noProof="0" dirty="0" err="1">
                <a:ln>
                  <a:noFill/>
                </a:ln>
                <a:solidFill>
                  <a:srgbClr val="003A78"/>
                </a:solidFill>
                <a:effectLst/>
                <a:uLnTx/>
                <a:uFillTx/>
                <a:latin typeface="Arial"/>
                <a:ea typeface="+mn-ea"/>
                <a:cs typeface="+mn-cs"/>
              </a:rPr>
              <a:t>PrEPline</a:t>
            </a:r>
            <a:r>
              <a:rPr kumimoji="0" lang="en-US" sz="2000" b="1" i="0" u="none" strike="noStrike" kern="1200" cap="none" spc="0" normalizeH="0" baseline="0" noProof="0" dirty="0">
                <a:ln>
                  <a:noFill/>
                </a:ln>
                <a:solidFill>
                  <a:srgbClr val="003A78"/>
                </a:solidFill>
                <a:effectLst/>
                <a:uLnTx/>
                <a:uFillTx/>
                <a:latin typeface="Arial"/>
                <a:ea typeface="+mn-ea"/>
                <a:cs typeface="+mn-cs"/>
              </a:rPr>
              <a:t>					</a:t>
            </a:r>
            <a:r>
              <a:rPr kumimoji="0" lang="en-US" sz="2000" b="0" i="0" u="none" strike="noStrike" kern="1200" cap="none" spc="0" normalizeH="0" baseline="0" noProof="0" dirty="0">
                <a:ln>
                  <a:noFill/>
                </a:ln>
                <a:solidFill>
                  <a:srgbClr val="003A78"/>
                </a:solidFill>
                <a:effectLst/>
                <a:uLnTx/>
                <a:uFillTx/>
                <a:latin typeface="Arial"/>
                <a:ea typeface="+mn-ea"/>
                <a:cs typeface="+mn-cs"/>
              </a:rPr>
              <a:t>1-855-HIV-PrEP</a:t>
            </a:r>
            <a:br>
              <a:rPr kumimoji="0" lang="en-US" sz="2000" b="0" i="0" u="none" strike="noStrike" kern="1200" cap="none" spc="0" normalizeH="0" baseline="0" noProof="0" dirty="0">
                <a:ln>
                  <a:noFill/>
                </a:ln>
                <a:solidFill>
                  <a:srgbClr val="003A78"/>
                </a:solidFill>
                <a:effectLst/>
                <a:uLnTx/>
                <a:uFillTx/>
                <a:latin typeface="Arial"/>
                <a:ea typeface="+mn-ea"/>
                <a:cs typeface="+mn-cs"/>
              </a:rPr>
            </a:br>
            <a:r>
              <a:rPr kumimoji="0" lang="en-US" sz="2000" b="0" i="0" u="none" strike="noStrike" kern="1200" cap="none" spc="0" normalizeH="0" baseline="0" noProof="0" dirty="0">
                <a:ln>
                  <a:noFill/>
                </a:ln>
                <a:solidFill>
                  <a:srgbClr val="003A78"/>
                </a:solidFill>
                <a:effectLst/>
                <a:uLnTx/>
                <a:uFillTx/>
                <a:latin typeface="Arial"/>
                <a:ea typeface="+mn-ea"/>
                <a:cs typeface="+mn-cs"/>
              </a:rPr>
              <a:t>M-F, 8am - 3pm PST</a:t>
            </a:r>
          </a:p>
          <a:p>
            <a:pPr marL="274320" marR="0" lvl="0" indent="-228600" algn="l" defTabSz="914400" rtl="0" eaLnBrk="1" fontAlgn="auto" latinLnBrk="0" hangingPunct="1">
              <a:lnSpc>
                <a:spcPct val="100000"/>
              </a:lnSpc>
              <a:spcBef>
                <a:spcPts val="1600"/>
              </a:spcBef>
              <a:spcAft>
                <a:spcPts val="0"/>
              </a:spcAft>
              <a:buClr>
                <a:srgbClr val="003A78"/>
              </a:buClr>
              <a:buSzPct val="110000"/>
              <a:buFont typeface="Arial"/>
              <a:buChar char="•"/>
              <a:tabLst/>
              <a:defRPr/>
            </a:pPr>
            <a:r>
              <a:rPr kumimoji="0" lang="en-US" sz="2000" b="1" i="0" u="none" strike="noStrike" kern="1200" cap="none" spc="0" normalizeH="0" baseline="0" noProof="0" dirty="0">
                <a:ln>
                  <a:noFill/>
                </a:ln>
                <a:solidFill>
                  <a:srgbClr val="003A78"/>
                </a:solidFill>
                <a:effectLst/>
                <a:uLnTx/>
                <a:uFillTx/>
                <a:latin typeface="Arial"/>
                <a:ea typeface="+mn-ea"/>
                <a:cs typeface="+mn-cs"/>
              </a:rPr>
              <a:t>Perinatal HIV Hotline			</a:t>
            </a:r>
            <a:r>
              <a:rPr kumimoji="0" lang="en-US" sz="2000" b="0" i="0" u="none" strike="noStrike" kern="1200" cap="none" spc="0" normalizeH="0" baseline="0" noProof="0" dirty="0">
                <a:ln>
                  <a:noFill/>
                </a:ln>
                <a:solidFill>
                  <a:srgbClr val="003A78"/>
                </a:solidFill>
                <a:effectLst/>
                <a:uLnTx/>
                <a:uFillTx/>
                <a:latin typeface="Arial"/>
                <a:ea typeface="+mn-ea"/>
                <a:cs typeface="+mn-cs"/>
              </a:rPr>
              <a:t>1-888-HIV-8765</a:t>
            </a:r>
            <a:br>
              <a:rPr kumimoji="0" lang="en-US" sz="2000" b="0" i="0" u="none" strike="noStrike" kern="1200" cap="none" spc="0" normalizeH="0" baseline="0" noProof="0" dirty="0">
                <a:ln>
                  <a:noFill/>
                </a:ln>
                <a:solidFill>
                  <a:srgbClr val="003A78"/>
                </a:solidFill>
                <a:effectLst/>
                <a:uLnTx/>
                <a:uFillTx/>
                <a:latin typeface="Arial"/>
                <a:ea typeface="+mn-ea"/>
                <a:cs typeface="+mn-cs"/>
              </a:rPr>
            </a:br>
            <a:r>
              <a:rPr kumimoji="0" lang="en-US" sz="2000" b="0" i="0" u="none" strike="noStrike" kern="1200" cap="none" spc="0" normalizeH="0" baseline="0" noProof="0" dirty="0">
                <a:ln>
                  <a:noFill/>
                </a:ln>
                <a:solidFill>
                  <a:srgbClr val="003A78"/>
                </a:solidFill>
                <a:effectLst/>
                <a:uLnTx/>
                <a:uFillTx/>
                <a:latin typeface="Arial"/>
                <a:ea typeface="+mn-ea"/>
                <a:cs typeface="+mn-cs"/>
              </a:rPr>
              <a:t>24/7</a:t>
            </a:r>
            <a:endParaRPr kumimoji="0" lang="en-US" sz="2000" b="1" i="0" u="none" strike="noStrike" kern="1200" cap="none" spc="0" normalizeH="0" baseline="0" noProof="0" dirty="0">
              <a:ln>
                <a:noFill/>
              </a:ln>
              <a:solidFill>
                <a:srgbClr val="003A78"/>
              </a:solidFill>
              <a:effectLst/>
              <a:uLnTx/>
              <a:uFillTx/>
              <a:latin typeface="Arial"/>
              <a:ea typeface="+mn-ea"/>
              <a:cs typeface="+mn-cs"/>
            </a:endParaRPr>
          </a:p>
          <a:p>
            <a:pPr marL="45720" marR="0" lvl="0" indent="0" algn="l" defTabSz="914400" rtl="0" eaLnBrk="0" fontAlgn="base" latinLnBrk="0" hangingPunct="0">
              <a:lnSpc>
                <a:spcPct val="100000"/>
              </a:lnSpc>
              <a:spcBef>
                <a:spcPct val="0"/>
              </a:spcBef>
              <a:spcAft>
                <a:spcPct val="0"/>
              </a:spcAft>
              <a:buClrTx/>
              <a:buSzTx/>
              <a:buFontTx/>
              <a:buNone/>
              <a:tabLst/>
              <a:defRPr/>
            </a:pPr>
            <a:endParaRPr lang="en-US" b="1" dirty="0">
              <a:solidFill>
                <a:schemeClr val="bg2"/>
              </a:solidFill>
            </a:endParaRPr>
          </a:p>
          <a:p>
            <a:pPr marL="45720" indent="0">
              <a:buNone/>
            </a:pPr>
            <a:endParaRPr lang="en-US" sz="1400" baseline="0" dirty="0">
              <a:solidFill>
                <a:schemeClr val="tx1"/>
              </a:solidFill>
              <a:latin typeface="+mj-lt"/>
            </a:endParaRPr>
          </a:p>
          <a:p>
            <a:pPr marL="45720" indent="0">
              <a:buNone/>
            </a:pPr>
            <a:r>
              <a:rPr lang="en-US" sz="1400" baseline="0" dirty="0">
                <a:solidFill>
                  <a:schemeClr val="tx1"/>
                </a:solidFill>
                <a:latin typeface="+mj-lt"/>
              </a:rPr>
              <a:t> </a:t>
            </a:r>
          </a:p>
        </p:txBody>
      </p:sp>
      <p:pic>
        <p:nvPicPr>
          <p:cNvPr id="7" name="Picture 6">
            <a:extLst>
              <a:ext uri="{FF2B5EF4-FFF2-40B4-BE49-F238E27FC236}">
                <a16:creationId xmlns:a16="http://schemas.microsoft.com/office/drawing/2014/main" id="{C51EC617-D615-294C-98C3-A0F10C41072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10144" y="6354676"/>
            <a:ext cx="856870" cy="499608"/>
          </a:xfrm>
          <a:prstGeom prst="rect">
            <a:avLst/>
          </a:prstGeom>
        </p:spPr>
      </p:pic>
    </p:spTree>
  </p:cSld>
  <p:clrMapOvr>
    <a:masterClrMapping/>
  </p:clrMapOvr>
  <p:transition spd="slow"/>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690564" y="578735"/>
            <a:ext cx="7996238" cy="549537"/>
          </a:xfrm>
          <a:prstGeom prst="rect">
            <a:avLst/>
          </a:prstGeom>
        </p:spPr>
        <p:txBody>
          <a:bodyPr/>
          <a:lstStyle/>
          <a:p>
            <a:r>
              <a:rPr lang="en-US"/>
              <a:t>Click to edit Master title style</a:t>
            </a:r>
            <a:endParaRPr lang="en-US" dirty="0"/>
          </a:p>
        </p:txBody>
      </p:sp>
      <p:sp>
        <p:nvSpPr>
          <p:cNvPr id="4" name="Rectangle 3"/>
          <p:cNvSpPr/>
          <p:nvPr userDrawn="1"/>
        </p:nvSpPr>
        <p:spPr>
          <a:xfrm>
            <a:off x="0" y="0"/>
            <a:ext cx="79375" cy="6918854"/>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59" eaLnBrk="1" fontAlgn="auto" hangingPunct="1">
              <a:spcBef>
                <a:spcPts val="0"/>
              </a:spcBef>
              <a:spcAft>
                <a:spcPts val="0"/>
              </a:spcAft>
              <a:defRPr/>
            </a:pPr>
            <a:endParaRPr lang="en-US" sz="2880"/>
          </a:p>
        </p:txBody>
      </p:sp>
      <p:sp>
        <p:nvSpPr>
          <p:cNvPr id="5" name="Content Placeholder 2"/>
          <p:cNvSpPr>
            <a:spLocks noGrp="1"/>
          </p:cNvSpPr>
          <p:nvPr>
            <p:ph sz="half" idx="1"/>
          </p:nvPr>
        </p:nvSpPr>
        <p:spPr>
          <a:xfrm>
            <a:off x="690566" y="1762390"/>
            <a:ext cx="7922759" cy="445900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Box 9"/>
          <p:cNvSpPr txBox="1"/>
          <p:nvPr userDrawn="1"/>
        </p:nvSpPr>
        <p:spPr>
          <a:xfrm>
            <a:off x="7869043" y="6561671"/>
            <a:ext cx="2231429" cy="207749"/>
          </a:xfrm>
          <a:prstGeom prst="rect">
            <a:avLst/>
          </a:prstGeom>
          <a:noFill/>
        </p:spPr>
        <p:txBody>
          <a:bodyPr>
            <a:spAutoFit/>
          </a:bodyPr>
          <a:lstStyle/>
          <a:p>
            <a:pPr eaLnBrk="1" hangingPunct="1">
              <a:defRPr/>
            </a:pPr>
            <a:r>
              <a:rPr lang="en-US" sz="750" b="1" spc="187" dirty="0">
                <a:solidFill>
                  <a:srgbClr val="A21727"/>
                </a:solidFill>
                <a:latin typeface="Century Gothic" charset="0"/>
                <a:ea typeface="Century Gothic" charset="0"/>
                <a:cs typeface="Century Gothic" charset="0"/>
              </a:rPr>
              <a:t>CONFIDENTIAL</a:t>
            </a:r>
          </a:p>
        </p:txBody>
      </p:sp>
      <p:sp>
        <p:nvSpPr>
          <p:cNvPr id="11" name="Text Placeholder 17"/>
          <p:cNvSpPr>
            <a:spLocks noGrp="1"/>
          </p:cNvSpPr>
          <p:nvPr>
            <p:ph type="body" sz="quarter" idx="11" hasCustomPrompt="1"/>
          </p:nvPr>
        </p:nvSpPr>
        <p:spPr>
          <a:xfrm>
            <a:off x="1620480" y="6555771"/>
            <a:ext cx="744471" cy="254000"/>
          </a:xfrm>
          <a:prstGeom prst="rect">
            <a:avLst/>
          </a:prstGeom>
        </p:spPr>
        <p:txBody>
          <a:bodyPr/>
          <a:lstStyle>
            <a:lvl1pPr marL="0" indent="0">
              <a:buNone/>
              <a:defRPr sz="750" b="1" i="0" spc="125" baseline="0">
                <a:solidFill>
                  <a:srgbClr val="A21727"/>
                </a:solidFill>
              </a:defRPr>
            </a:lvl1pPr>
          </a:lstStyle>
          <a:p>
            <a:pPr lvl="0"/>
            <a:r>
              <a:rPr lang="en-US" dirty="0"/>
              <a:t>@HANDLE</a:t>
            </a:r>
          </a:p>
        </p:txBody>
      </p:sp>
      <p:sp>
        <p:nvSpPr>
          <p:cNvPr id="12" name="Text Placeholder 17"/>
          <p:cNvSpPr>
            <a:spLocks noGrp="1"/>
          </p:cNvSpPr>
          <p:nvPr>
            <p:ph type="body" sz="quarter" idx="12" hasCustomPrompt="1"/>
          </p:nvPr>
        </p:nvSpPr>
        <p:spPr>
          <a:xfrm>
            <a:off x="2589756" y="6555771"/>
            <a:ext cx="744471" cy="254000"/>
          </a:xfrm>
          <a:prstGeom prst="rect">
            <a:avLst/>
          </a:prstGeom>
        </p:spPr>
        <p:txBody>
          <a:bodyPr/>
          <a:lstStyle>
            <a:lvl1pPr marL="0" indent="0">
              <a:buNone/>
              <a:defRPr sz="750" b="1" i="0" spc="125" baseline="0">
                <a:solidFill>
                  <a:srgbClr val="A21727"/>
                </a:solidFill>
              </a:defRPr>
            </a:lvl1pPr>
          </a:lstStyle>
          <a:p>
            <a:pPr lvl="0"/>
            <a:r>
              <a:rPr lang="en-US" dirty="0"/>
              <a:t>HASHTAG</a:t>
            </a:r>
          </a:p>
        </p:txBody>
      </p:sp>
      <p:sp>
        <p:nvSpPr>
          <p:cNvPr id="13" name="Text Placeholder 17"/>
          <p:cNvSpPr>
            <a:spLocks noGrp="1"/>
          </p:cNvSpPr>
          <p:nvPr>
            <p:ph type="body" sz="quarter" idx="13" hasCustomPrompt="1"/>
          </p:nvPr>
        </p:nvSpPr>
        <p:spPr>
          <a:xfrm>
            <a:off x="3559033" y="6555771"/>
            <a:ext cx="744471" cy="254000"/>
          </a:xfrm>
          <a:prstGeom prst="rect">
            <a:avLst/>
          </a:prstGeom>
        </p:spPr>
        <p:txBody>
          <a:bodyPr/>
          <a:lstStyle>
            <a:lvl1pPr marL="0" indent="0">
              <a:buNone/>
              <a:defRPr sz="750" b="1" i="0" spc="125" baseline="0">
                <a:solidFill>
                  <a:srgbClr val="A21727"/>
                </a:solidFill>
              </a:defRPr>
            </a:lvl1pPr>
          </a:lstStyle>
          <a:p>
            <a:pPr lvl="0"/>
            <a:r>
              <a:rPr lang="en-US" dirty="0"/>
              <a:t>MISC</a:t>
            </a:r>
          </a:p>
        </p:txBody>
      </p:sp>
      <p:cxnSp>
        <p:nvCxnSpPr>
          <p:cNvPr id="15" name="Straight Connector 14"/>
          <p:cNvCxnSpPr/>
          <p:nvPr userDrawn="1"/>
        </p:nvCxnSpPr>
        <p:spPr>
          <a:xfrm>
            <a:off x="1610321" y="6547115"/>
            <a:ext cx="7954367"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16" name="Text Placeholder 16"/>
          <p:cNvSpPr>
            <a:spLocks noGrp="1"/>
          </p:cNvSpPr>
          <p:nvPr>
            <p:ph type="body" sz="quarter" idx="15" hasCustomPrompt="1"/>
          </p:nvPr>
        </p:nvSpPr>
        <p:spPr>
          <a:xfrm>
            <a:off x="4303501" y="6238875"/>
            <a:ext cx="4840500" cy="308240"/>
          </a:xfrm>
          <a:prstGeom prst="rect">
            <a:avLst/>
          </a:prstGeom>
        </p:spPr>
        <p:txBody>
          <a:bodyPr/>
          <a:lstStyle>
            <a:lvl1pPr marL="0" indent="0">
              <a:buNone/>
              <a:defRPr sz="750" baseline="0">
                <a:solidFill>
                  <a:srgbClr val="A31527"/>
                </a:solidFill>
              </a:defRPr>
            </a:lvl1pPr>
          </a:lstStyle>
          <a:p>
            <a:pPr lvl="0"/>
            <a:r>
              <a:rPr lang="en-US" dirty="0"/>
              <a:t>Source:</a:t>
            </a:r>
          </a:p>
        </p:txBody>
      </p: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1351" y="6431280"/>
            <a:ext cx="1114639" cy="292593"/>
          </a:xfrm>
          <a:prstGeom prst="rect">
            <a:avLst/>
          </a:prstGeom>
        </p:spPr>
      </p:pic>
      <p:sp>
        <p:nvSpPr>
          <p:cNvPr id="3" name="Slide Number Placeholder 2"/>
          <p:cNvSpPr>
            <a:spLocks noGrp="1"/>
          </p:cNvSpPr>
          <p:nvPr>
            <p:ph type="sldNum" sz="quarter" idx="16"/>
          </p:nvPr>
        </p:nvSpPr>
        <p:spPr>
          <a:xfrm>
            <a:off x="6458480" y="6175190"/>
            <a:ext cx="2057136" cy="365125"/>
          </a:xfrm>
        </p:spPr>
        <p:txBody>
          <a:bodyPr/>
          <a:lstStyle/>
          <a:p>
            <a:fld id="{209531B1-D927-BE4B-811A-378B1672C23A}" type="slidenum">
              <a:rPr lang="en-US" smtClean="0"/>
              <a:t>‹#›</a:t>
            </a:fld>
            <a:endParaRPr lang="en-US"/>
          </a:p>
        </p:txBody>
      </p:sp>
    </p:spTree>
    <p:extLst>
      <p:ext uri="{BB962C8B-B14F-4D97-AF65-F5344CB8AC3E}">
        <p14:creationId xmlns:p14="http://schemas.microsoft.com/office/powerpoint/2010/main" val="392495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Open White ">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7887B33A-0A60-684E-A401-B84D169F692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77200" y="6354763"/>
            <a:ext cx="8382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97645B53-8D5C-5243-ABCC-2571D9DF567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77200" y="6354763"/>
            <a:ext cx="85725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323850" y="129685"/>
            <a:ext cx="8497062" cy="1091184"/>
          </a:xfrm>
          <a:prstGeom prst="rect">
            <a:avLst/>
          </a:prstGeom>
        </p:spPr>
        <p:txBody>
          <a:bodyPr anchor="ctr" anchorCtr="0">
            <a:normAutofit/>
          </a:bodyPr>
          <a:lstStyle>
            <a:lvl1pPr algn="l">
              <a:defRPr sz="3200" baseline="0">
                <a:solidFill>
                  <a:schemeClr val="tx1"/>
                </a:solidFill>
                <a:latin typeface="Arial"/>
                <a:cs typeface="Arial"/>
              </a:defRPr>
            </a:lvl1pPr>
          </a:lstStyle>
          <a:p>
            <a:r>
              <a:rPr lang="en-US"/>
              <a:t>Click to edit Master title style</a:t>
            </a:r>
            <a:endParaRPr lang="en-US" dirty="0"/>
          </a:p>
        </p:txBody>
      </p:sp>
      <p:sp>
        <p:nvSpPr>
          <p:cNvPr id="52" name="Text Placeholder 5"/>
          <p:cNvSpPr>
            <a:spLocks noGrp="1"/>
          </p:cNvSpPr>
          <p:nvPr>
            <p:ph type="body" sz="quarter" idx="14"/>
          </p:nvPr>
        </p:nvSpPr>
        <p:spPr>
          <a:xfrm>
            <a:off x="323850" y="6461765"/>
            <a:ext cx="7357838" cy="320039"/>
          </a:xfrm>
          <a:prstGeom prst="rect">
            <a:avLst/>
          </a:prstGeom>
        </p:spPr>
        <p:txBody>
          <a:bodyPr vert="horz" anchor="ctr"/>
          <a:lstStyle>
            <a:lvl1pPr marL="0" indent="0" algn="l">
              <a:spcBef>
                <a:spcPts val="0"/>
              </a:spcBef>
              <a:buNone/>
              <a:defRPr sz="1400" b="1" baseline="0">
                <a:solidFill>
                  <a:srgbClr val="285078"/>
                </a:solidFill>
                <a:latin typeface="Arial"/>
                <a:cs typeface="Arial"/>
              </a:defRPr>
            </a:lvl1pPr>
          </a:lstStyle>
          <a:p>
            <a:pPr lvl="0"/>
            <a:r>
              <a:rPr lang="en-US"/>
              <a:t>Click to edit Master text styles</a:t>
            </a:r>
          </a:p>
        </p:txBody>
      </p:sp>
    </p:spTree>
    <p:extLst>
      <p:ext uri="{BB962C8B-B14F-4D97-AF65-F5344CB8AC3E}">
        <p14:creationId xmlns:p14="http://schemas.microsoft.com/office/powerpoint/2010/main" val="794401337"/>
      </p:ext>
    </p:extLst>
  </p:cSld>
  <p:clrMapOvr>
    <a:masterClrMapping/>
  </p:clrMapOvr>
  <p:transition spd="slow"/>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9"/>
            <a:ext cx="78867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CA83ACC-11D7-204F-AEBF-278BCC8681E0}"/>
              </a:ext>
            </a:extLst>
          </p:cNvPr>
          <p:cNvSpPr>
            <a:spLocks noGrp="1"/>
          </p:cNvSpPr>
          <p:nvPr>
            <p:ph type="dt" sz="half" idx="10"/>
          </p:nvPr>
        </p:nvSpPr>
        <p:spPr>
          <a:xfrm>
            <a:off x="628650" y="6356351"/>
            <a:ext cx="2057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EC8F04C-BE99-2E47-963A-486CA43A9E2B}" type="datetimeFigureOut">
              <a:rPr lang="en-US" altLang="en-US"/>
              <a:pPr>
                <a:defRPr/>
              </a:pPr>
              <a:t>10/5/2021</a:t>
            </a:fld>
            <a:endParaRPr lang="en-US" altLang="en-US"/>
          </a:p>
        </p:txBody>
      </p:sp>
      <p:sp>
        <p:nvSpPr>
          <p:cNvPr id="4" name="Footer Placeholder 3">
            <a:extLst>
              <a:ext uri="{FF2B5EF4-FFF2-40B4-BE49-F238E27FC236}">
                <a16:creationId xmlns:a16="http://schemas.microsoft.com/office/drawing/2014/main" id="{08283694-F63B-BE4E-9F08-2B6011B084A2}"/>
              </a:ext>
            </a:extLst>
          </p:cNvPr>
          <p:cNvSpPr>
            <a:spLocks noGrp="1"/>
          </p:cNvSpPr>
          <p:nvPr>
            <p:ph type="ftr" sz="quarter" idx="11"/>
          </p:nvPr>
        </p:nvSpPr>
        <p:spPr>
          <a:xfrm>
            <a:off x="3028950" y="6356351"/>
            <a:ext cx="3086100" cy="365125"/>
          </a:xfrm>
          <a:prstGeom prst="rect">
            <a:avLst/>
          </a:prstGeom>
        </p:spPr>
        <p:txBody>
          <a:bodyPr/>
          <a:lstStyle>
            <a:lvl1pPr eaLnBrk="0" hangingPunct="0">
              <a:defRPr>
                <a:latin typeface="Geneva" pitchFamily="31" charset="0"/>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8C53D828-1875-9F48-8C7A-04D8DABCCCA5}"/>
              </a:ext>
            </a:extLst>
          </p:cNvPr>
          <p:cNvSpPr>
            <a:spLocks noGrp="1"/>
          </p:cNvSpPr>
          <p:nvPr>
            <p:ph type="sldNum" sz="quarter" idx="12"/>
          </p:nvPr>
        </p:nvSpPr>
        <p:spPr>
          <a:xfrm>
            <a:off x="6457950" y="6356351"/>
            <a:ext cx="2057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93850833-660D-8B4E-8CB5-9173634D9D67}" type="slidenum">
              <a:rPr lang="en-US" altLang="en-US"/>
              <a:pPr/>
              <a:t>‹#›</a:t>
            </a:fld>
            <a:endParaRPr lang="en-US" altLang="en-US"/>
          </a:p>
        </p:txBody>
      </p:sp>
    </p:spTree>
    <p:extLst>
      <p:ext uri="{BB962C8B-B14F-4D97-AF65-F5344CB8AC3E}">
        <p14:creationId xmlns:p14="http://schemas.microsoft.com/office/powerpoint/2010/main" val="2523675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lank No Footer">
    <p:spTree>
      <p:nvGrpSpPr>
        <p:cNvPr id="1" name=""/>
        <p:cNvGrpSpPr/>
        <p:nvPr/>
      </p:nvGrpSpPr>
      <p:grpSpPr>
        <a:xfrm>
          <a:off x="0" y="0"/>
          <a:ext cx="0" cy="0"/>
          <a:chOff x="0" y="0"/>
          <a:chExt cx="0" cy="0"/>
        </a:xfrm>
      </p:grpSpPr>
      <p:sp>
        <p:nvSpPr>
          <p:cNvPr id="3" name="Rectangle 2"/>
          <p:cNvSpPr/>
          <p:nvPr userDrawn="1"/>
        </p:nvSpPr>
        <p:spPr>
          <a:xfrm>
            <a:off x="0" y="1"/>
            <a:ext cx="79375" cy="6858000"/>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59" eaLnBrk="1" fontAlgn="auto" hangingPunct="1">
              <a:spcBef>
                <a:spcPts val="0"/>
              </a:spcBef>
              <a:spcAft>
                <a:spcPts val="0"/>
              </a:spcAft>
              <a:defRPr/>
            </a:pPr>
            <a:endParaRPr lang="en-US" sz="2880"/>
          </a:p>
        </p:txBody>
      </p:sp>
      <p:sp>
        <p:nvSpPr>
          <p:cNvPr id="2" name="Slide Number Placeholder 1"/>
          <p:cNvSpPr>
            <a:spLocks noGrp="1"/>
          </p:cNvSpPr>
          <p:nvPr>
            <p:ph type="sldNum" sz="quarter" idx="10"/>
          </p:nvPr>
        </p:nvSpPr>
        <p:spPr>
          <a:xfrm>
            <a:off x="6458480" y="6175190"/>
            <a:ext cx="2057136" cy="365125"/>
          </a:xfrm>
        </p:spPr>
        <p:txBody>
          <a:bodyPr/>
          <a:lstStyle/>
          <a:p>
            <a:fld id="{209531B1-D927-BE4B-811A-378B1672C23A}" type="slidenum">
              <a:rPr lang="en-US" smtClean="0"/>
              <a:t>‹#›</a:t>
            </a:fld>
            <a:endParaRPr lang="en-US"/>
          </a:p>
        </p:txBody>
      </p:sp>
    </p:spTree>
    <p:extLst>
      <p:ext uri="{BB962C8B-B14F-4D97-AF65-F5344CB8AC3E}">
        <p14:creationId xmlns:p14="http://schemas.microsoft.com/office/powerpoint/2010/main" val="74044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ext">
    <p:spTree>
      <p:nvGrpSpPr>
        <p:cNvPr id="1" name=""/>
        <p:cNvGrpSpPr/>
        <p:nvPr/>
      </p:nvGrpSpPr>
      <p:grpSpPr>
        <a:xfrm>
          <a:off x="0" y="0"/>
          <a:ext cx="0" cy="0"/>
          <a:chOff x="0" y="0"/>
          <a:chExt cx="0" cy="0"/>
        </a:xfrm>
      </p:grpSpPr>
      <p:pic>
        <p:nvPicPr>
          <p:cNvPr id="6" name="Picture 1" descr="background.jpg">
            <a:extLst>
              <a:ext uri="{FF2B5EF4-FFF2-40B4-BE49-F238E27FC236}">
                <a16:creationId xmlns:a16="http://schemas.microsoft.com/office/drawing/2014/main" id="{1A4C0F55-54E8-3842-99DB-4A9B00DEAA95}"/>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91630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9">
            <a:extLst>
              <a:ext uri="{FF2B5EF4-FFF2-40B4-BE49-F238E27FC236}">
                <a16:creationId xmlns:a16="http://schemas.microsoft.com/office/drawing/2014/main" id="{F89AA90A-CFE9-CF45-90CF-0163592326DF}"/>
              </a:ext>
            </a:extLst>
          </p:cNvPr>
          <p:cNvSpPr>
            <a:spLocks noChangeArrowheads="1"/>
          </p:cNvSpPr>
          <p:nvPr/>
        </p:nvSpPr>
        <p:spPr bwMode="invGray">
          <a:xfrm>
            <a:off x="0" y="-12700"/>
            <a:ext cx="9163050" cy="317500"/>
          </a:xfrm>
          <a:prstGeom prst="rect">
            <a:avLst/>
          </a:prstGeom>
          <a:solidFill>
            <a:srgbClr val="001D4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341313" indent="-341313" defTabSz="455613">
              <a:defRPr sz="2400">
                <a:solidFill>
                  <a:schemeClr val="tx1"/>
                </a:solidFill>
                <a:latin typeface="Geneva" panose="020B0503030404040204" pitchFamily="34" charset="0"/>
                <a:ea typeface="ＭＳ Ｐゴシック" panose="020B0600070205080204" pitchFamily="34" charset="-128"/>
              </a:defRPr>
            </a:lvl1pPr>
            <a:lvl2pPr marL="742950" indent="-285750" defTabSz="455613">
              <a:defRPr sz="2400">
                <a:solidFill>
                  <a:schemeClr val="tx1"/>
                </a:solidFill>
                <a:latin typeface="Geneva" panose="020B0503030404040204" pitchFamily="34" charset="0"/>
                <a:ea typeface="ＭＳ Ｐゴシック" panose="020B0600070205080204" pitchFamily="34" charset="-128"/>
              </a:defRPr>
            </a:lvl2pPr>
            <a:lvl3pPr marL="1143000" indent="-228600" defTabSz="455613">
              <a:defRPr sz="2400">
                <a:solidFill>
                  <a:schemeClr val="tx1"/>
                </a:solidFill>
                <a:latin typeface="Geneva" panose="020B0503030404040204" pitchFamily="34" charset="0"/>
                <a:ea typeface="ＭＳ Ｐゴシック" panose="020B0600070205080204" pitchFamily="34" charset="-128"/>
              </a:defRPr>
            </a:lvl3pPr>
            <a:lvl4pPr marL="1600200" indent="-228600" defTabSz="455613">
              <a:defRPr sz="2400">
                <a:solidFill>
                  <a:schemeClr val="tx1"/>
                </a:solidFill>
                <a:latin typeface="Geneva" panose="020B0503030404040204" pitchFamily="34" charset="0"/>
                <a:ea typeface="ＭＳ Ｐゴシック" panose="020B0600070205080204" pitchFamily="34" charset="-128"/>
              </a:defRPr>
            </a:lvl4pPr>
            <a:lvl5pPr marL="2057400" indent="-228600" defTabSz="455613">
              <a:defRPr sz="2400">
                <a:solidFill>
                  <a:schemeClr val="tx1"/>
                </a:solidFill>
                <a:latin typeface="Geneva" panose="020B0503030404040204" pitchFamily="34" charset="0"/>
                <a:ea typeface="ＭＳ Ｐゴシック"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9pPr>
          </a:lstStyle>
          <a:p>
            <a:pPr>
              <a:lnSpc>
                <a:spcPct val="60000"/>
              </a:lnSpc>
              <a:buClr>
                <a:srgbClr val="7592A4"/>
              </a:buClr>
              <a:buFont typeface="Arial" panose="020B0604020202020204" pitchFamily="34" charset="0"/>
              <a:buNone/>
              <a:defRPr/>
            </a:pPr>
            <a:endParaRPr lang="en-US" altLang="en-US" sz="1400">
              <a:solidFill>
                <a:schemeClr val="bg1"/>
              </a:solidFill>
              <a:latin typeface="Arial" panose="020B0604020202020204" pitchFamily="34" charset="0"/>
            </a:endParaRPr>
          </a:p>
        </p:txBody>
      </p:sp>
      <p:cxnSp>
        <p:nvCxnSpPr>
          <p:cNvPr id="8" name="Straight Connector 7">
            <a:extLst>
              <a:ext uri="{FF2B5EF4-FFF2-40B4-BE49-F238E27FC236}">
                <a16:creationId xmlns:a16="http://schemas.microsoft.com/office/drawing/2014/main" id="{E1896F6C-5883-0244-B870-DA2E7279F117}"/>
              </a:ext>
            </a:extLst>
          </p:cNvPr>
          <p:cNvCxnSpPr/>
          <p:nvPr/>
        </p:nvCxnSpPr>
        <p:spPr>
          <a:xfrm>
            <a:off x="0" y="1282700"/>
            <a:ext cx="9158288" cy="1588"/>
          </a:xfrm>
          <a:prstGeom prst="line">
            <a:avLst/>
          </a:prstGeom>
          <a:ln w="25400" cap="flat" cmpd="sng" algn="ctr">
            <a:solidFill>
              <a:srgbClr val="81AE2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23850" y="304800"/>
            <a:ext cx="8515350" cy="990600"/>
          </a:xfrm>
          <a:prstGeom prst="rect">
            <a:avLst/>
          </a:prstGeom>
        </p:spPr>
        <p:txBody>
          <a:bodyPr anchor="ctr" anchorCtr="0">
            <a:normAutofit/>
          </a:bodyPr>
          <a:lstStyle>
            <a:lvl1pPr>
              <a:defRPr sz="280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3850" y="-9525"/>
            <a:ext cx="8515350" cy="304800"/>
          </a:xfrm>
          <a:prstGeom prst="rect">
            <a:avLst/>
          </a:prstGeom>
        </p:spPr>
        <p:txBody>
          <a:bodyPr anchor="b">
            <a:normAutofit/>
          </a:bodyPr>
          <a:lstStyle>
            <a:lvl1pPr marL="0" indent="0">
              <a:buNone/>
              <a:defRPr sz="1200" b="0" baseline="0">
                <a:solidFill>
                  <a:srgbClr val="81AE28"/>
                </a:solidFill>
              </a:defRPr>
            </a:lvl1pPr>
            <a:lvl2pPr marL="457171" indent="0">
              <a:buNone/>
              <a:defRPr sz="2000" b="1"/>
            </a:lvl2pPr>
            <a:lvl3pPr marL="914340" indent="0">
              <a:buNone/>
              <a:defRPr sz="1800" b="1"/>
            </a:lvl3pPr>
            <a:lvl4pPr marL="1371511" indent="0">
              <a:buNone/>
              <a:defRPr sz="1600" b="1"/>
            </a:lvl4pPr>
            <a:lvl5pPr marL="1828681" indent="0">
              <a:buNone/>
              <a:defRPr sz="1600" b="1"/>
            </a:lvl5pPr>
            <a:lvl6pPr marL="2285852" indent="0">
              <a:buNone/>
              <a:defRPr sz="1600" b="1"/>
            </a:lvl6pPr>
            <a:lvl7pPr marL="2743021" indent="0">
              <a:buNone/>
              <a:defRPr sz="1600" b="1"/>
            </a:lvl7pPr>
            <a:lvl8pPr marL="3200192" indent="0">
              <a:buNone/>
              <a:defRPr sz="1600" b="1"/>
            </a:lvl8pPr>
            <a:lvl9pPr marL="3657363" indent="0">
              <a:buNone/>
              <a:defRPr sz="1600" b="1"/>
            </a:lvl9pPr>
          </a:lstStyle>
          <a:p>
            <a:pPr lvl="0"/>
            <a:r>
              <a:rPr lang="en-US"/>
              <a:t>Edit Master text styles</a:t>
            </a:r>
          </a:p>
        </p:txBody>
      </p:sp>
      <p:sp>
        <p:nvSpPr>
          <p:cNvPr id="4" name="Content Placeholder 3"/>
          <p:cNvSpPr>
            <a:spLocks noGrp="1"/>
          </p:cNvSpPr>
          <p:nvPr>
            <p:ph sz="half" idx="2"/>
          </p:nvPr>
        </p:nvSpPr>
        <p:spPr>
          <a:xfrm>
            <a:off x="323850" y="1447800"/>
            <a:ext cx="8515350" cy="4648200"/>
          </a:xfrm>
          <a:prstGeom prst="rect">
            <a:avLst/>
          </a:prstGeom>
        </p:spPr>
        <p:txBody>
          <a:bodyPr anchor="t" anchorCtr="0">
            <a:normAutofit/>
          </a:bodyPr>
          <a:lstStyle>
            <a:lvl1pPr marL="228585" indent="-228585">
              <a:buClr>
                <a:schemeClr val="tx2"/>
              </a:buClr>
              <a:defRPr sz="2400">
                <a:solidFill>
                  <a:srgbClr val="000000"/>
                </a:solidFill>
              </a:defRPr>
            </a:lvl1pPr>
            <a:lvl2pPr marL="400025" indent="-171439">
              <a:buClr>
                <a:schemeClr val="tx2"/>
              </a:buClr>
              <a:buFont typeface="Arial" pitchFamily="34" charset="0"/>
              <a:buChar char="-"/>
              <a:defRPr sz="2000">
                <a:solidFill>
                  <a:srgbClr val="000000"/>
                </a:solidFill>
              </a:defRPr>
            </a:lvl2pPr>
            <a:lvl3pPr>
              <a:defRPr sz="1600">
                <a:solidFill>
                  <a:srgbClr val="000000"/>
                </a:solidFill>
              </a:defRPr>
            </a:lvl3pPr>
            <a:lvl4pPr>
              <a:defRPr sz="2000"/>
            </a:lvl4pPr>
            <a:lvl5pPr>
              <a:defRPr sz="20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9" name="Content Placeholder 4"/>
          <p:cNvSpPr>
            <a:spLocks noGrp="1"/>
          </p:cNvSpPr>
          <p:nvPr>
            <p:ph sz="quarter" idx="13"/>
          </p:nvPr>
        </p:nvSpPr>
        <p:spPr>
          <a:xfrm>
            <a:off x="304800" y="6477000"/>
            <a:ext cx="7162800" cy="320040"/>
          </a:xfrm>
          <a:prstGeom prst="rect">
            <a:avLst/>
          </a:prstGeom>
        </p:spPr>
        <p:txBody>
          <a:bodyPr vert="horz" anchor="ctr"/>
          <a:lstStyle>
            <a:lvl1pPr marL="0" indent="0">
              <a:buNone/>
              <a:defRPr sz="1400" b="1">
                <a:solidFill>
                  <a:srgbClr val="285078"/>
                </a:solidFill>
                <a:latin typeface="Arial"/>
                <a:cs typeface="Arial"/>
              </a:defRPr>
            </a:lvl1pPr>
          </a:lstStyle>
          <a:p>
            <a:pPr lvl="0"/>
            <a:r>
              <a:rPr lang="en-US"/>
              <a:t>Edit Master text styles</a:t>
            </a:r>
          </a:p>
        </p:txBody>
      </p:sp>
    </p:spTree>
    <p:extLst>
      <p:ext uri="{BB962C8B-B14F-4D97-AF65-F5344CB8AC3E}">
        <p14:creationId xmlns:p14="http://schemas.microsoft.com/office/powerpoint/2010/main" val="1716094785"/>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 Disclosure">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1231392"/>
          </a:xfrm>
          <a:prstGeom prst="rect">
            <a:avLst/>
          </a:prstGeom>
        </p:spPr>
      </p:pic>
      <p:sp>
        <p:nvSpPr>
          <p:cNvPr id="66" name="Rectangle 65"/>
          <p:cNvSpPr/>
          <p:nvPr/>
        </p:nvSpPr>
        <p:spPr>
          <a:xfrm>
            <a:off x="0" y="1234258"/>
            <a:ext cx="9162288" cy="56174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323850" y="118389"/>
            <a:ext cx="8503918" cy="1096832"/>
          </a:xfrm>
          <a:prstGeom prst="rect">
            <a:avLst/>
          </a:prstGeom>
        </p:spPr>
        <p:txBody>
          <a:bodyPr wrap="square" lIns="91440" anchor="ctr">
            <a:spAutoFit/>
          </a:bodyPr>
          <a:lstStyle/>
          <a:p>
            <a:pPr defTabSz="457200">
              <a:spcAft>
                <a:spcPts val="0"/>
              </a:spcAft>
            </a:pPr>
            <a:r>
              <a:rPr lang="en-US" sz="3200" cap="none" baseline="0" dirty="0">
                <a:solidFill>
                  <a:schemeClr val="bg1"/>
                </a:solidFill>
                <a:latin typeface="Arial" pitchFamily="-108" charset="0"/>
                <a:ea typeface="ＭＳ Ｐゴシック" pitchFamily="-108" charset="-128"/>
                <a:cs typeface="ＭＳ Ｐゴシック" pitchFamily="-108" charset="-128"/>
              </a:rPr>
              <a:t>Disclosures</a:t>
            </a:r>
          </a:p>
        </p:txBody>
      </p:sp>
      <p:sp>
        <p:nvSpPr>
          <p:cNvPr id="2" name="Title 1"/>
          <p:cNvSpPr>
            <a:spLocks noGrp="1"/>
          </p:cNvSpPr>
          <p:nvPr>
            <p:ph type="title" hasCustomPrompt="1"/>
          </p:nvPr>
        </p:nvSpPr>
        <p:spPr>
          <a:xfrm>
            <a:off x="323850" y="1688442"/>
            <a:ext cx="8515350" cy="3739896"/>
          </a:xfrm>
          <a:prstGeom prst="rect">
            <a:avLst/>
          </a:prstGeom>
        </p:spPr>
        <p:txBody>
          <a:bodyPr anchor="t" anchorCtr="0">
            <a:normAutofit/>
          </a:bodyPr>
          <a:lstStyle>
            <a:lvl1pPr algn="l">
              <a:defRPr sz="2800" baseline="0">
                <a:solidFill>
                  <a:schemeClr val="bg1"/>
                </a:solidFill>
                <a:latin typeface="Arial"/>
                <a:cs typeface="Arial"/>
              </a:defRPr>
            </a:lvl1pPr>
          </a:lstStyle>
          <a:p>
            <a:r>
              <a:rPr lang="en-US" dirty="0"/>
              <a:t>List any potential conflicts of interest or relationships </a:t>
            </a:r>
            <a:br>
              <a:rPr lang="en-US" dirty="0"/>
            </a:br>
            <a:r>
              <a:rPr lang="en-US" dirty="0"/>
              <a:t>(such as affiliation with a pharmaceutical company via a speakers bureau or grant funding, etc.).</a:t>
            </a:r>
            <a:br>
              <a:rPr lang="en-US" dirty="0"/>
            </a:br>
            <a:br>
              <a:rPr lang="en-US" dirty="0"/>
            </a:br>
            <a:r>
              <a:rPr lang="en-US" dirty="0"/>
              <a:t>If none, list: “No conflicts of interest or relationships to disclose.” </a:t>
            </a:r>
          </a:p>
        </p:txBody>
      </p:sp>
      <p:cxnSp>
        <p:nvCxnSpPr>
          <p:cNvPr id="9" name="Straight Connector 8"/>
          <p:cNvCxnSpPr/>
          <p:nvPr/>
        </p:nvCxnSpPr>
        <p:spPr>
          <a:xfrm>
            <a:off x="1" y="1227648"/>
            <a:ext cx="9162862" cy="0"/>
          </a:xfrm>
          <a:prstGeom prst="line">
            <a:avLst/>
          </a:prstGeom>
          <a:ln w="19050">
            <a:solidFill>
              <a:srgbClr val="CE372B"/>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35AE71E0-7809-AD40-8C5F-40F990FD4EA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4009" y="6352160"/>
            <a:ext cx="906968" cy="483538"/>
          </a:xfrm>
          <a:prstGeom prst="rect">
            <a:avLst/>
          </a:prstGeom>
        </p:spPr>
      </p:pic>
    </p:spTree>
  </p:cSld>
  <p:clrMapOvr>
    <a:masterClrMapping/>
  </p:clrMapOvr>
  <p:transition spd="slow"/>
  <p:hf sldNum="0" hd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Open Blue_No_Title">
    <p:spTree>
      <p:nvGrpSpPr>
        <p:cNvPr id="1" name=""/>
        <p:cNvGrpSpPr/>
        <p:nvPr/>
      </p:nvGrpSpPr>
      <p:grpSpPr>
        <a:xfrm>
          <a:off x="0" y="0"/>
          <a:ext cx="0" cy="0"/>
          <a:chOff x="0" y="0"/>
          <a:chExt cx="0" cy="0"/>
        </a:xfrm>
      </p:grpSpPr>
      <p:pic>
        <p:nvPicPr>
          <p:cNvPr id="12" name="Picture 11" descr="Blue_Background.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605" y="2"/>
            <a:ext cx="9155137" cy="6880688"/>
          </a:xfrm>
          <a:prstGeom prst="rect">
            <a:avLst/>
          </a:prstGeom>
        </p:spPr>
      </p:pic>
      <p:pic>
        <p:nvPicPr>
          <p:cNvPr id="15" name="Picture 14" descr="NatHIVcurriculum_logo_white_thik.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69746" y="6394247"/>
            <a:ext cx="1414549" cy="459025"/>
          </a:xfrm>
          <a:prstGeom prst="rect">
            <a:avLst/>
          </a:prstGeom>
        </p:spPr>
      </p:pic>
      <p:sp>
        <p:nvSpPr>
          <p:cNvPr id="4" name="Rounded Rectangle 3">
            <a:extLst>
              <a:ext uri="{FF2B5EF4-FFF2-40B4-BE49-F238E27FC236}">
                <a16:creationId xmlns:a16="http://schemas.microsoft.com/office/drawing/2014/main" id="{822F3A07-CE15-C041-B288-FF097C0D2028}"/>
              </a:ext>
            </a:extLst>
          </p:cNvPr>
          <p:cNvSpPr/>
          <p:nvPr userDrawn="1"/>
        </p:nvSpPr>
        <p:spPr>
          <a:xfrm>
            <a:off x="7740531" y="40640"/>
            <a:ext cx="1371600" cy="228600"/>
          </a:xfrm>
          <a:prstGeom prst="roundRect">
            <a:avLst>
              <a:gd name="adj" fmla="val 7150"/>
            </a:avLst>
          </a:prstGeom>
          <a:solidFill>
            <a:srgbClr val="3689AA"/>
          </a:solidFill>
          <a:ln>
            <a:solidFill>
              <a:srgbClr val="3A91B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500"/>
              </a:lnSpc>
            </a:pPr>
            <a:r>
              <a:rPr lang="en-US" sz="1400" dirty="0">
                <a:solidFill>
                  <a:schemeClr val="bg1"/>
                </a:solidFill>
              </a:rPr>
              <a:t>Investigational</a:t>
            </a:r>
          </a:p>
        </p:txBody>
      </p:sp>
    </p:spTree>
    <p:extLst>
      <p:ext uri="{BB962C8B-B14F-4D97-AF65-F5344CB8AC3E}">
        <p14:creationId xmlns:p14="http://schemas.microsoft.com/office/powerpoint/2010/main" val="3888124069"/>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Figures_Images">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1231392"/>
          </a:xfrm>
          <a:prstGeom prst="rect">
            <a:avLst/>
          </a:prstGeom>
        </p:spPr>
      </p:pic>
      <p:sp>
        <p:nvSpPr>
          <p:cNvPr id="2" name="Title 1"/>
          <p:cNvSpPr>
            <a:spLocks noGrp="1"/>
          </p:cNvSpPr>
          <p:nvPr>
            <p:ph type="title" hasCustomPrompt="1"/>
          </p:nvPr>
        </p:nvSpPr>
        <p:spPr>
          <a:xfrm>
            <a:off x="323850" y="119172"/>
            <a:ext cx="8497062" cy="1091184"/>
          </a:xfrm>
          <a:prstGeom prst="rect">
            <a:avLst/>
          </a:prstGeom>
        </p:spPr>
        <p:txBody>
          <a:bodyPr anchor="ctr" anchorCtr="0">
            <a:normAutofit/>
          </a:bodyPr>
          <a:lstStyle>
            <a:lvl1pPr algn="l">
              <a:defRPr sz="3200" baseline="0">
                <a:solidFill>
                  <a:schemeClr val="bg1"/>
                </a:solidFill>
                <a:latin typeface="Arial"/>
                <a:cs typeface="Arial"/>
              </a:defRPr>
            </a:lvl1pPr>
          </a:lstStyle>
          <a:p>
            <a:r>
              <a:rPr lang="en-US" dirty="0"/>
              <a:t>Graph/Table/Image: click to add title</a:t>
            </a:r>
          </a:p>
        </p:txBody>
      </p:sp>
      <p:grpSp>
        <p:nvGrpSpPr>
          <p:cNvPr id="8" name="Logo Stacked V2"/>
          <p:cNvGrpSpPr>
            <a:grpSpLocks noChangeAspect="1"/>
          </p:cNvGrpSpPr>
          <p:nvPr/>
        </p:nvGrpSpPr>
        <p:grpSpPr>
          <a:xfrm>
            <a:off x="7725251" y="6495425"/>
            <a:ext cx="1324004" cy="301752"/>
            <a:chOff x="680865" y="3439338"/>
            <a:chExt cx="4686473" cy="1068091"/>
          </a:xfrm>
        </p:grpSpPr>
        <p:pic>
          <p:nvPicPr>
            <p:cNvPr id="9" name="Logomark V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13" name="Nat HIV Cur logo type stacked"/>
            <p:cNvGrpSpPr>
              <a:grpSpLocks noChangeAspect="1"/>
            </p:cNvGrpSpPr>
            <p:nvPr/>
          </p:nvGrpSpPr>
          <p:grpSpPr bwMode="auto">
            <a:xfrm>
              <a:off x="1898650" y="3455065"/>
              <a:ext cx="3468688" cy="1036638"/>
              <a:chOff x="1196" y="1585"/>
              <a:chExt cx="2185" cy="653"/>
            </a:xfrm>
          </p:grpSpPr>
          <p:sp>
            <p:nvSpPr>
              <p:cNvPr id="14" name="Freeform 5"/>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880"/>
              </a:p>
            </p:txBody>
          </p:sp>
          <p:sp>
            <p:nvSpPr>
              <p:cNvPr id="15" name="Freeform 6"/>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880"/>
              </a:p>
            </p:txBody>
          </p:sp>
          <p:sp>
            <p:nvSpPr>
              <p:cNvPr id="16" name="Freeform 7"/>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880"/>
              </a:p>
            </p:txBody>
          </p:sp>
          <p:sp>
            <p:nvSpPr>
              <p:cNvPr id="17" name="Freeform 8"/>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880"/>
              </a:p>
            </p:txBody>
          </p:sp>
          <p:sp>
            <p:nvSpPr>
              <p:cNvPr id="18" name="Freeform 9"/>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880"/>
              </a:p>
            </p:txBody>
          </p:sp>
          <p:sp>
            <p:nvSpPr>
              <p:cNvPr id="19" name="Freeform 10"/>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880"/>
              </a:p>
            </p:txBody>
          </p:sp>
          <p:sp>
            <p:nvSpPr>
              <p:cNvPr id="20" name="Freeform 11"/>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880"/>
              </a:p>
            </p:txBody>
          </p:sp>
          <p:sp>
            <p:nvSpPr>
              <p:cNvPr id="21" name="Freeform 12"/>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880"/>
              </a:p>
            </p:txBody>
          </p:sp>
          <p:sp>
            <p:nvSpPr>
              <p:cNvPr id="22" name="Freeform 13"/>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880"/>
              </a:p>
            </p:txBody>
          </p:sp>
          <p:sp>
            <p:nvSpPr>
              <p:cNvPr id="23" name="Freeform 14"/>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880"/>
              </a:p>
            </p:txBody>
          </p:sp>
          <p:sp>
            <p:nvSpPr>
              <p:cNvPr id="24" name="Freeform 15"/>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880"/>
              </a:p>
            </p:txBody>
          </p:sp>
          <p:sp>
            <p:nvSpPr>
              <p:cNvPr id="25" name="Freeform 16"/>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880"/>
              </a:p>
            </p:txBody>
          </p:sp>
          <p:sp>
            <p:nvSpPr>
              <p:cNvPr id="26" name="Freeform 17"/>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880"/>
              </a:p>
            </p:txBody>
          </p:sp>
          <p:sp>
            <p:nvSpPr>
              <p:cNvPr id="27" name="Freeform 18"/>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880"/>
              </a:p>
            </p:txBody>
          </p:sp>
          <p:sp>
            <p:nvSpPr>
              <p:cNvPr id="28" name="Freeform 19"/>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880"/>
              </a:p>
            </p:txBody>
          </p:sp>
          <p:sp>
            <p:nvSpPr>
              <p:cNvPr id="29" name="Freeform 20"/>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880"/>
              </a:p>
            </p:txBody>
          </p:sp>
          <p:sp>
            <p:nvSpPr>
              <p:cNvPr id="30" name="Freeform 21"/>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880"/>
              </a:p>
            </p:txBody>
          </p:sp>
          <p:sp>
            <p:nvSpPr>
              <p:cNvPr id="31" name="Freeform 22"/>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880"/>
              </a:p>
            </p:txBody>
          </p:sp>
          <p:sp>
            <p:nvSpPr>
              <p:cNvPr id="32" name="Freeform 23"/>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880"/>
              </a:p>
            </p:txBody>
          </p:sp>
          <p:sp>
            <p:nvSpPr>
              <p:cNvPr id="33" name="Freeform 24"/>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880"/>
              </a:p>
            </p:txBody>
          </p:sp>
          <p:sp>
            <p:nvSpPr>
              <p:cNvPr id="34" name="Freeform 25"/>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880"/>
              </a:p>
            </p:txBody>
          </p:sp>
        </p:grpSp>
      </p:grpSp>
      <p:cxnSp>
        <p:nvCxnSpPr>
          <p:cNvPr id="35" name="Straight Connector 34"/>
          <p:cNvCxnSpPr/>
          <p:nvPr/>
        </p:nvCxnSpPr>
        <p:spPr>
          <a:xfrm>
            <a:off x="1" y="1227648"/>
            <a:ext cx="9162862" cy="0"/>
          </a:xfrm>
          <a:prstGeom prst="line">
            <a:avLst/>
          </a:prstGeom>
          <a:ln w="19050">
            <a:solidFill>
              <a:srgbClr val="CE372B"/>
            </a:solidFill>
          </a:ln>
          <a:effectLst/>
        </p:spPr>
        <p:style>
          <a:lnRef idx="2">
            <a:schemeClr val="accent1"/>
          </a:lnRef>
          <a:fillRef idx="0">
            <a:schemeClr val="accent1"/>
          </a:fillRef>
          <a:effectRef idx="1">
            <a:schemeClr val="accent1"/>
          </a:effectRef>
          <a:fontRef idx="minor">
            <a:schemeClr val="tx1"/>
          </a:fontRef>
        </p:style>
      </p:cxnSp>
      <p:sp>
        <p:nvSpPr>
          <p:cNvPr id="36" name="Text Placeholder 5"/>
          <p:cNvSpPr>
            <a:spLocks noGrp="1"/>
          </p:cNvSpPr>
          <p:nvPr>
            <p:ph type="body" sz="quarter" idx="14" hasCustomPrompt="1"/>
          </p:nvPr>
        </p:nvSpPr>
        <p:spPr>
          <a:xfrm>
            <a:off x="323850" y="6461761"/>
            <a:ext cx="7357838" cy="320039"/>
          </a:xfrm>
          <a:prstGeom prst="rect">
            <a:avLst/>
          </a:prstGeom>
        </p:spPr>
        <p:txBody>
          <a:bodyPr vert="horz" anchor="ctr"/>
          <a:lstStyle>
            <a:lvl1pPr marL="0" indent="0" algn="l">
              <a:spcBef>
                <a:spcPts val="0"/>
              </a:spcBef>
              <a:buNone/>
              <a:defRPr sz="1400" b="1" baseline="0">
                <a:solidFill>
                  <a:srgbClr val="285078"/>
                </a:solidFill>
                <a:latin typeface="Arial"/>
                <a:cs typeface="Arial"/>
              </a:defRPr>
            </a:lvl1pPr>
          </a:lstStyle>
          <a:p>
            <a:pPr lvl="0"/>
            <a:r>
              <a:rPr lang="en-US" dirty="0"/>
              <a:t>Click to Add Source</a:t>
            </a:r>
          </a:p>
        </p:txBody>
      </p:sp>
      <p:sp>
        <p:nvSpPr>
          <p:cNvPr id="37" name="Rounded Rectangle 36">
            <a:extLst>
              <a:ext uri="{FF2B5EF4-FFF2-40B4-BE49-F238E27FC236}">
                <a16:creationId xmlns:a16="http://schemas.microsoft.com/office/drawing/2014/main" id="{421B454D-12B2-EB40-98A3-FE6D4C4FCD3B}"/>
              </a:ext>
            </a:extLst>
          </p:cNvPr>
          <p:cNvSpPr/>
          <p:nvPr userDrawn="1"/>
        </p:nvSpPr>
        <p:spPr>
          <a:xfrm>
            <a:off x="7740531" y="40640"/>
            <a:ext cx="1371600" cy="228600"/>
          </a:xfrm>
          <a:prstGeom prst="roundRect">
            <a:avLst>
              <a:gd name="adj" fmla="val 7150"/>
            </a:avLst>
          </a:prstGeom>
          <a:solidFill>
            <a:srgbClr val="3689AA"/>
          </a:solidFill>
          <a:ln>
            <a:solidFill>
              <a:srgbClr val="3A91B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500"/>
              </a:lnSpc>
            </a:pPr>
            <a:r>
              <a:rPr lang="en-US" sz="1400" dirty="0">
                <a:solidFill>
                  <a:schemeClr val="bg1"/>
                </a:solidFill>
              </a:rPr>
              <a:t>Investigational</a:t>
            </a:r>
          </a:p>
        </p:txBody>
      </p:sp>
    </p:spTree>
    <p:extLst>
      <p:ext uri="{BB962C8B-B14F-4D97-AF65-F5344CB8AC3E}">
        <p14:creationId xmlns:p14="http://schemas.microsoft.com/office/powerpoint/2010/main" val="2971440633"/>
      </p:ext>
    </p:extLst>
  </p:cSld>
  <p:clrMapOvr>
    <a:masterClrMapping/>
  </p:clrMapOvr>
  <p:transition spd="slow"/>
  <p:hf sldNum="0"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HIV Curriculum">
    <p:spTree>
      <p:nvGrpSpPr>
        <p:cNvPr id="1" name=""/>
        <p:cNvGrpSpPr/>
        <p:nvPr/>
      </p:nvGrpSpPr>
      <p:grpSpPr>
        <a:xfrm>
          <a:off x="0" y="0"/>
          <a:ext cx="0" cy="0"/>
          <a:chOff x="0" y="0"/>
          <a:chExt cx="0" cy="0"/>
        </a:xfrm>
      </p:grpSpPr>
      <p:pic>
        <p:nvPicPr>
          <p:cNvPr id="2" name="Picture 1" descr="background.jpg">
            <a:extLst>
              <a:ext uri="{FF2B5EF4-FFF2-40B4-BE49-F238E27FC236}">
                <a16:creationId xmlns:a16="http://schemas.microsoft.com/office/drawing/2014/main" id="{32B7DB0C-E3A2-5B47-8220-C61E32972D6F}"/>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916305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28430E9-2EE9-6F49-8696-97B955D991E2}"/>
              </a:ext>
            </a:extLst>
          </p:cNvPr>
          <p:cNvSpPr>
            <a:spLocks noChangeArrowheads="1"/>
          </p:cNvSpPr>
          <p:nvPr/>
        </p:nvSpPr>
        <p:spPr bwMode="auto">
          <a:xfrm>
            <a:off x="295275" y="119063"/>
            <a:ext cx="8504238" cy="1096962"/>
          </a:xfrm>
          <a:prstGeom prst="rect">
            <a:avLst/>
          </a:prstGeom>
          <a:noFill/>
          <a:ln>
            <a:noFill/>
          </a:ln>
          <a:extLst>
            <a:ext uri="{909E8E84-426E-40dd-AFC4-6F175D3DCCD1}"/>
            <a:ext uri="{91240B29-F687-4f45-9708-019B960494DF}"/>
          </a:extLst>
        </p:spPr>
        <p:txBody>
          <a:bodyPr anchor="ctr"/>
          <a:lstStyle>
            <a:lvl1pPr defTabSz="457200" eaLnBrk="0" hangingPunct="0">
              <a:defRPr sz="2400">
                <a:solidFill>
                  <a:schemeClr val="tx1"/>
                </a:solidFill>
                <a:latin typeface="Geneva" pitchFamily="6" charset="0"/>
                <a:ea typeface="MS PGothic" panose="020B0600070205080204" pitchFamily="34" charset="-128"/>
              </a:defRPr>
            </a:lvl1pPr>
            <a:lvl2pPr marL="742950" indent="-285750" defTabSz="457200" eaLnBrk="0" hangingPunct="0">
              <a:defRPr sz="2400">
                <a:solidFill>
                  <a:schemeClr val="tx1"/>
                </a:solidFill>
                <a:latin typeface="Geneva" pitchFamily="6" charset="0"/>
                <a:ea typeface="MS PGothic" panose="020B0600070205080204" pitchFamily="34" charset="-128"/>
              </a:defRPr>
            </a:lvl2pPr>
            <a:lvl3pPr marL="1143000" indent="-228600" defTabSz="457200" eaLnBrk="0" hangingPunct="0">
              <a:defRPr sz="2400">
                <a:solidFill>
                  <a:schemeClr val="tx1"/>
                </a:solidFill>
                <a:latin typeface="Geneva" pitchFamily="6" charset="0"/>
                <a:ea typeface="MS PGothic" panose="020B0600070205080204" pitchFamily="34" charset="-128"/>
              </a:defRPr>
            </a:lvl3pPr>
            <a:lvl4pPr marL="1600200" indent="-228600" defTabSz="457200" eaLnBrk="0" hangingPunct="0">
              <a:defRPr sz="2400">
                <a:solidFill>
                  <a:schemeClr val="tx1"/>
                </a:solidFill>
                <a:latin typeface="Geneva" pitchFamily="6" charset="0"/>
                <a:ea typeface="MS PGothic" panose="020B0600070205080204" pitchFamily="34" charset="-128"/>
              </a:defRPr>
            </a:lvl4pPr>
            <a:lvl5pPr marL="2057400" indent="-228600" defTabSz="457200" eaLnBrk="0" hangingPunct="0">
              <a:defRPr sz="2400">
                <a:solidFill>
                  <a:schemeClr val="tx1"/>
                </a:solidFill>
                <a:latin typeface="Geneva" pitchFamily="6"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Geneva" pitchFamily="6"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Geneva" pitchFamily="6"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Geneva" pitchFamily="6"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Geneva" pitchFamily="6" charset="0"/>
                <a:ea typeface="MS PGothic" panose="020B0600070205080204" pitchFamily="34" charset="-128"/>
              </a:defRPr>
            </a:lvl9pPr>
          </a:lstStyle>
          <a:p>
            <a:pPr>
              <a:defRPr/>
            </a:pPr>
            <a:r>
              <a:rPr lang="en-US" altLang="en-US" sz="3200">
                <a:solidFill>
                  <a:schemeClr val="bg1"/>
                </a:solidFill>
                <a:latin typeface="Arial" panose="020B0604020202020204" pitchFamily="34" charset="0"/>
              </a:rPr>
              <a:t>National HIV Curriculum</a:t>
            </a:r>
          </a:p>
        </p:txBody>
      </p:sp>
      <p:cxnSp>
        <p:nvCxnSpPr>
          <p:cNvPr id="4" name="Straight Connector 3">
            <a:extLst>
              <a:ext uri="{FF2B5EF4-FFF2-40B4-BE49-F238E27FC236}">
                <a16:creationId xmlns:a16="http://schemas.microsoft.com/office/drawing/2014/main" id="{086AEFCF-0746-B64A-8E17-A5ACD9C00A94}"/>
              </a:ext>
            </a:extLst>
          </p:cNvPr>
          <p:cNvCxnSpPr/>
          <p:nvPr/>
        </p:nvCxnSpPr>
        <p:spPr>
          <a:xfrm>
            <a:off x="0" y="1227138"/>
            <a:ext cx="9163050" cy="0"/>
          </a:xfrm>
          <a:prstGeom prst="line">
            <a:avLst/>
          </a:prstGeom>
          <a:ln w="19050">
            <a:solidFill>
              <a:srgbClr val="CE372B"/>
            </a:solidFill>
          </a:ln>
          <a:effectLst/>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73450016-236C-044F-97AC-2CB44AAF2D0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4525" y="1350963"/>
            <a:ext cx="7804150" cy="5202237"/>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37401"/>
      </p:ext>
    </p:extLst>
  </p:cSld>
  <p:clrMapOvr>
    <a:masterClrMapping/>
  </p:clrMapOvr>
  <p:transition spd="slow"/>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Online Curricula">
    <p:spTree>
      <p:nvGrpSpPr>
        <p:cNvPr id="1" name=""/>
        <p:cNvGrpSpPr/>
        <p:nvPr/>
      </p:nvGrpSpPr>
      <p:grpSpPr>
        <a:xfrm>
          <a:off x="0" y="0"/>
          <a:ext cx="0" cy="0"/>
          <a:chOff x="0" y="0"/>
          <a:chExt cx="0" cy="0"/>
        </a:xfrm>
      </p:grpSpPr>
      <p:pic>
        <p:nvPicPr>
          <p:cNvPr id="2" name="Picture 1" descr="background.jpg">
            <a:extLst>
              <a:ext uri="{FF2B5EF4-FFF2-40B4-BE49-F238E27FC236}">
                <a16:creationId xmlns:a16="http://schemas.microsoft.com/office/drawing/2014/main" id="{660F7D79-FEBF-A449-94B4-1C34AF35CB6A}"/>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916305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93520B0F-1B14-8240-8BFA-6552CD493569}"/>
              </a:ext>
            </a:extLst>
          </p:cNvPr>
          <p:cNvSpPr>
            <a:spLocks noChangeArrowheads="1"/>
          </p:cNvSpPr>
          <p:nvPr/>
        </p:nvSpPr>
        <p:spPr bwMode="auto">
          <a:xfrm>
            <a:off x="295275" y="119063"/>
            <a:ext cx="8504238" cy="1096962"/>
          </a:xfrm>
          <a:prstGeom prst="rect">
            <a:avLst/>
          </a:prstGeom>
          <a:noFill/>
          <a:ln>
            <a:noFill/>
          </a:ln>
          <a:extLst>
            <a:ext uri="{909E8E84-426E-40dd-AFC4-6F175D3DCCD1}"/>
            <a:ext uri="{91240B29-F687-4f45-9708-019B960494DF}"/>
          </a:extLst>
        </p:spPr>
        <p:txBody>
          <a:bodyPr anchor="ctr"/>
          <a:lstStyle>
            <a:lvl1pPr defTabSz="457200" eaLnBrk="0" hangingPunct="0">
              <a:defRPr sz="2400">
                <a:solidFill>
                  <a:schemeClr val="tx1"/>
                </a:solidFill>
                <a:latin typeface="Geneva" pitchFamily="6" charset="0"/>
                <a:ea typeface="MS PGothic" panose="020B0600070205080204" pitchFamily="34" charset="-128"/>
              </a:defRPr>
            </a:lvl1pPr>
            <a:lvl2pPr marL="742950" indent="-285750" defTabSz="457200" eaLnBrk="0" hangingPunct="0">
              <a:defRPr sz="2400">
                <a:solidFill>
                  <a:schemeClr val="tx1"/>
                </a:solidFill>
                <a:latin typeface="Geneva" pitchFamily="6" charset="0"/>
                <a:ea typeface="MS PGothic" panose="020B0600070205080204" pitchFamily="34" charset="-128"/>
              </a:defRPr>
            </a:lvl2pPr>
            <a:lvl3pPr marL="1143000" indent="-228600" defTabSz="457200" eaLnBrk="0" hangingPunct="0">
              <a:defRPr sz="2400">
                <a:solidFill>
                  <a:schemeClr val="tx1"/>
                </a:solidFill>
                <a:latin typeface="Geneva" pitchFamily="6" charset="0"/>
                <a:ea typeface="MS PGothic" panose="020B0600070205080204" pitchFamily="34" charset="-128"/>
              </a:defRPr>
            </a:lvl3pPr>
            <a:lvl4pPr marL="1600200" indent="-228600" defTabSz="457200" eaLnBrk="0" hangingPunct="0">
              <a:defRPr sz="2400">
                <a:solidFill>
                  <a:schemeClr val="tx1"/>
                </a:solidFill>
                <a:latin typeface="Geneva" pitchFamily="6" charset="0"/>
                <a:ea typeface="MS PGothic" panose="020B0600070205080204" pitchFamily="34" charset="-128"/>
              </a:defRPr>
            </a:lvl4pPr>
            <a:lvl5pPr marL="2057400" indent="-228600" defTabSz="457200" eaLnBrk="0" hangingPunct="0">
              <a:defRPr sz="2400">
                <a:solidFill>
                  <a:schemeClr val="tx1"/>
                </a:solidFill>
                <a:latin typeface="Geneva" pitchFamily="6"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Geneva" pitchFamily="6"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Geneva" pitchFamily="6"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Geneva" pitchFamily="6"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Geneva" pitchFamily="6" charset="0"/>
                <a:ea typeface="MS PGothic" panose="020B0600070205080204" pitchFamily="34" charset="-128"/>
              </a:defRPr>
            </a:lvl9pPr>
          </a:lstStyle>
          <a:p>
            <a:pPr>
              <a:defRPr/>
            </a:pPr>
            <a:r>
              <a:rPr lang="en-US" altLang="en-US" sz="3200">
                <a:solidFill>
                  <a:schemeClr val="bg1"/>
                </a:solidFill>
                <a:latin typeface="Arial" panose="020B0604020202020204" pitchFamily="34" charset="0"/>
              </a:rPr>
              <a:t>Online Curricula with Free CME/CNE</a:t>
            </a:r>
          </a:p>
        </p:txBody>
      </p:sp>
      <p:cxnSp>
        <p:nvCxnSpPr>
          <p:cNvPr id="4" name="Straight Connector 3">
            <a:extLst>
              <a:ext uri="{FF2B5EF4-FFF2-40B4-BE49-F238E27FC236}">
                <a16:creationId xmlns:a16="http://schemas.microsoft.com/office/drawing/2014/main" id="{1EADD5DC-8892-5F4D-B375-224894329B41}"/>
              </a:ext>
            </a:extLst>
          </p:cNvPr>
          <p:cNvCxnSpPr/>
          <p:nvPr/>
        </p:nvCxnSpPr>
        <p:spPr>
          <a:xfrm>
            <a:off x="0" y="1227138"/>
            <a:ext cx="9163050" cy="0"/>
          </a:xfrm>
          <a:prstGeom prst="line">
            <a:avLst/>
          </a:prstGeom>
          <a:ln w="19050">
            <a:solidFill>
              <a:srgbClr val="CE372B"/>
            </a:solidFill>
          </a:ln>
          <a:effectLst/>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FF58B19E-2CE8-7F45-9CCA-7D6B6983013C}"/>
              </a:ext>
            </a:extLst>
          </p:cNvPr>
          <p:cNvSpPr txBox="1"/>
          <p:nvPr userDrawn="1"/>
        </p:nvSpPr>
        <p:spPr>
          <a:xfrm>
            <a:off x="533400" y="1371600"/>
            <a:ext cx="8504238" cy="6096028"/>
          </a:xfrm>
          <a:prstGeom prst="rect">
            <a:avLst/>
          </a:prstGeom>
          <a:noFill/>
        </p:spPr>
        <p:txBody>
          <a:bodyPr>
            <a:spAutoFit/>
          </a:bodyPr>
          <a:lstStyle/>
          <a:p>
            <a:pPr marL="274302" indent="-228585" eaLnBrk="1" fontAlgn="auto" hangingPunct="1">
              <a:spcBef>
                <a:spcPts val="1600"/>
              </a:spcBef>
              <a:spcAft>
                <a:spcPts val="0"/>
              </a:spcAft>
              <a:buClr>
                <a:srgbClr val="003A78"/>
              </a:buClr>
              <a:buSzPct val="110000"/>
              <a:buFont typeface="Arial"/>
              <a:buChar char="•"/>
              <a:defRPr/>
            </a:pPr>
            <a:endParaRPr lang="en-US" sz="2880" dirty="0">
              <a:solidFill>
                <a:srgbClr val="000000"/>
              </a:solidFill>
              <a:latin typeface="Arial"/>
              <a:ea typeface="+mn-ea"/>
            </a:endParaRPr>
          </a:p>
          <a:p>
            <a:pPr marL="274302" indent="-228585" eaLnBrk="1" fontAlgn="auto" hangingPunct="1">
              <a:spcBef>
                <a:spcPts val="1600"/>
              </a:spcBef>
              <a:spcAft>
                <a:spcPts val="0"/>
              </a:spcAft>
              <a:buClr>
                <a:srgbClr val="003A78"/>
              </a:buClr>
              <a:buSzPct val="110000"/>
              <a:buFont typeface="Arial"/>
              <a:buChar char="•"/>
              <a:defRPr/>
            </a:pPr>
            <a:endParaRPr lang="en-US" sz="2880" dirty="0">
              <a:solidFill>
                <a:srgbClr val="000000"/>
              </a:solidFill>
              <a:latin typeface="Arial"/>
              <a:ea typeface="+mn-ea"/>
              <a:hlinkClick r:id="" action="ppaction://noaction"/>
            </a:endParaRPr>
          </a:p>
          <a:p>
            <a:pPr marL="45717" eaLnBrk="1" fontAlgn="auto" hangingPunct="1">
              <a:spcBef>
                <a:spcPts val="1600"/>
              </a:spcBef>
              <a:spcAft>
                <a:spcPts val="0"/>
              </a:spcAft>
              <a:buClr>
                <a:srgbClr val="003A78"/>
              </a:buClr>
              <a:buSzPct val="110000"/>
              <a:defRPr/>
            </a:pPr>
            <a:r>
              <a:rPr lang="en-US" sz="2880" dirty="0">
                <a:solidFill>
                  <a:srgbClr val="000000"/>
                </a:solidFill>
                <a:latin typeface="Arial"/>
                <a:ea typeface="+mn-ea"/>
                <a:hlinkClick r:id="" action="ppaction://noaction"/>
              </a:rPr>
              <a:t>www.std.uw.edu</a:t>
            </a:r>
            <a:r>
              <a:rPr lang="en-US" sz="2880" dirty="0">
                <a:solidFill>
                  <a:srgbClr val="000000"/>
                </a:solidFill>
                <a:latin typeface="Arial"/>
                <a:ea typeface="+mn-ea"/>
              </a:rPr>
              <a:t> features self-study modules and Question Bank (board-review style) on a variety of STDs. </a:t>
            </a:r>
            <a:br>
              <a:rPr lang="en-US" sz="2880" dirty="0">
                <a:solidFill>
                  <a:srgbClr val="000000"/>
                </a:solidFill>
                <a:latin typeface="Arial"/>
                <a:ea typeface="+mn-ea"/>
              </a:rPr>
            </a:br>
            <a:br>
              <a:rPr lang="en-US" sz="2880" dirty="0">
                <a:solidFill>
                  <a:srgbClr val="000000"/>
                </a:solidFill>
                <a:latin typeface="Arial"/>
                <a:ea typeface="+mn-ea"/>
              </a:rPr>
            </a:br>
            <a:endParaRPr lang="en-US" sz="2000" dirty="0">
              <a:solidFill>
                <a:srgbClr val="000000"/>
              </a:solidFill>
              <a:latin typeface="Arial"/>
              <a:ea typeface="+mn-ea"/>
            </a:endParaRPr>
          </a:p>
          <a:p>
            <a:pPr marL="45717" eaLnBrk="1" fontAlgn="auto" hangingPunct="1">
              <a:spcBef>
                <a:spcPts val="1600"/>
              </a:spcBef>
              <a:spcAft>
                <a:spcPts val="0"/>
              </a:spcAft>
              <a:buClr>
                <a:srgbClr val="003A78"/>
              </a:buClr>
              <a:buSzPct val="110000"/>
              <a:defRPr/>
            </a:pPr>
            <a:endParaRPr lang="en-US" sz="2880" dirty="0">
              <a:solidFill>
                <a:srgbClr val="000000"/>
              </a:solidFill>
              <a:latin typeface="Arial"/>
              <a:ea typeface="+mn-ea"/>
              <a:hlinkClick r:id="" action="ppaction://noaction"/>
            </a:endParaRPr>
          </a:p>
          <a:p>
            <a:pPr marL="45717" eaLnBrk="1" fontAlgn="auto" hangingPunct="1">
              <a:spcBef>
                <a:spcPts val="1600"/>
              </a:spcBef>
              <a:spcAft>
                <a:spcPts val="0"/>
              </a:spcAft>
              <a:buClr>
                <a:srgbClr val="003A78"/>
              </a:buClr>
              <a:buSzPct val="110000"/>
              <a:defRPr/>
            </a:pPr>
            <a:r>
              <a:rPr lang="en-US" sz="2880" dirty="0">
                <a:solidFill>
                  <a:srgbClr val="000000"/>
                </a:solidFill>
                <a:latin typeface="Arial"/>
                <a:ea typeface="+mn-ea"/>
                <a:hlinkClick r:id="" action="ppaction://noaction"/>
              </a:rPr>
              <a:t>www.hepatitisc.uw.edu</a:t>
            </a:r>
            <a:r>
              <a:rPr lang="en-US" sz="2880" dirty="0">
                <a:solidFill>
                  <a:srgbClr val="000000"/>
                </a:solidFill>
                <a:latin typeface="Arial"/>
                <a:ea typeface="+mn-ea"/>
              </a:rPr>
              <a:t> features self-study modules for diagnosis, monitoring, and management of HCV infection; tools and calculators; HCV medications; and a resource library.</a:t>
            </a:r>
          </a:p>
        </p:txBody>
      </p:sp>
      <p:pic>
        <p:nvPicPr>
          <p:cNvPr id="6" name="Picture 5">
            <a:extLst>
              <a:ext uri="{FF2B5EF4-FFF2-40B4-BE49-F238E27FC236}">
                <a16:creationId xmlns:a16="http://schemas.microsoft.com/office/drawing/2014/main" id="{1699233F-E4AE-824B-8587-567EDB80D0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77200" y="6354763"/>
            <a:ext cx="85725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95F1C052-CE86-DD45-ACBB-E12494E2C7F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9601" y="1590675"/>
            <a:ext cx="77120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EB74106B-2858-0148-BAD9-CA15AF7C329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09600" y="3829050"/>
            <a:ext cx="631825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452757"/>
      </p:ext>
    </p:extLst>
  </p:cSld>
  <p:clrMapOvr>
    <a:masterClrMapping/>
  </p:clrMapOvr>
  <p:transition spd="slow"/>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Divider White">
    <p:spTree>
      <p:nvGrpSpPr>
        <p:cNvPr id="1" name=""/>
        <p:cNvGrpSpPr/>
        <p:nvPr/>
      </p:nvGrpSpPr>
      <p:grpSpPr>
        <a:xfrm>
          <a:off x="0" y="0"/>
          <a:ext cx="0" cy="0"/>
          <a:chOff x="0" y="0"/>
          <a:chExt cx="0" cy="0"/>
        </a:xfrm>
      </p:grpSpPr>
      <p:pic>
        <p:nvPicPr>
          <p:cNvPr id="7" name="Picture 6"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flipH="1">
            <a:off x="-1" y="5029199"/>
            <a:ext cx="9162289" cy="1832458"/>
          </a:xfrm>
          <a:prstGeom prst="rect">
            <a:avLst/>
          </a:prstGeom>
        </p:spPr>
      </p:pic>
      <p:pic>
        <p:nvPicPr>
          <p:cNvPr id="8" name="Picture 7"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1"/>
            <a:ext cx="9162289" cy="1832458"/>
          </a:xfrm>
          <a:prstGeom prst="rect">
            <a:avLst/>
          </a:prstGeom>
        </p:spPr>
      </p:pic>
      <p:sp>
        <p:nvSpPr>
          <p:cNvPr id="2" name="Title 1"/>
          <p:cNvSpPr>
            <a:spLocks noGrp="1"/>
          </p:cNvSpPr>
          <p:nvPr>
            <p:ph type="title" hasCustomPrompt="1"/>
          </p:nvPr>
        </p:nvSpPr>
        <p:spPr>
          <a:xfrm>
            <a:off x="452332" y="3098977"/>
            <a:ext cx="8223499" cy="1137666"/>
          </a:xfrm>
          <a:prstGeom prst="rect">
            <a:avLst/>
          </a:prstGeom>
        </p:spPr>
        <p:txBody>
          <a:bodyPr lIns="91440" tIns="45720" rIns="91440" bIns="45720" anchor="t">
            <a:normAutofit/>
          </a:bodyPr>
          <a:lstStyle>
            <a:lvl1pPr algn="ctr">
              <a:defRPr sz="3200" b="1" cap="none">
                <a:solidFill>
                  <a:srgbClr val="003A78"/>
                </a:solidFill>
              </a:defRPr>
            </a:lvl1pPr>
          </a:lstStyle>
          <a:p>
            <a:r>
              <a:rPr lang="en-US" dirty="0"/>
              <a:t>Click To Edit Section Title</a:t>
            </a:r>
          </a:p>
        </p:txBody>
      </p:sp>
      <p:sp>
        <p:nvSpPr>
          <p:cNvPr id="3" name="Text Placeholder 2"/>
          <p:cNvSpPr>
            <a:spLocks noGrp="1"/>
          </p:cNvSpPr>
          <p:nvPr>
            <p:ph type="body" idx="1" hasCustomPrompt="1"/>
          </p:nvPr>
        </p:nvSpPr>
        <p:spPr>
          <a:xfrm>
            <a:off x="452332" y="2542817"/>
            <a:ext cx="8223499" cy="543683"/>
          </a:xfrm>
          <a:prstGeom prst="rect">
            <a:avLst/>
          </a:prstGeom>
        </p:spPr>
        <p:txBody>
          <a:bodyPr tIns="91440" bIns="91440" anchor="t"/>
          <a:lstStyle>
            <a:lvl1pPr marL="0" indent="0" algn="ctr">
              <a:lnSpc>
                <a:spcPct val="100000"/>
              </a:lnSpc>
              <a:spcBef>
                <a:spcPts val="0"/>
              </a:spcBef>
              <a:buNone/>
              <a:defRPr sz="1800" cap="all" baseline="0">
                <a:solidFill>
                  <a:schemeClr val="accent1">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Add Header Text</a:t>
            </a:r>
          </a:p>
        </p:txBody>
      </p:sp>
      <p:cxnSp>
        <p:nvCxnSpPr>
          <p:cNvPr id="9" name="Straight Connector 8"/>
          <p:cNvCxnSpPr/>
          <p:nvPr/>
        </p:nvCxnSpPr>
        <p:spPr>
          <a:xfrm>
            <a:off x="1" y="1834421"/>
            <a:ext cx="9162862" cy="0"/>
          </a:xfrm>
          <a:prstGeom prst="line">
            <a:avLst/>
          </a:prstGeom>
          <a:ln w="19050">
            <a:solidFill>
              <a:srgbClr val="CE372B"/>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 y="5037619"/>
            <a:ext cx="9162862" cy="0"/>
          </a:xfrm>
          <a:prstGeom prst="line">
            <a:avLst/>
          </a:prstGeom>
          <a:ln w="19050">
            <a:solidFill>
              <a:srgbClr val="CE372B"/>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background.jpg">
            <a:extLst>
              <a:ext uri="{FF2B5EF4-FFF2-40B4-BE49-F238E27FC236}">
                <a16:creationId xmlns:a16="http://schemas.microsoft.com/office/drawing/2014/main" id="{E7866DBB-7583-3B4A-AE24-CCEB521FE90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invGray">
          <a:xfrm flipH="1">
            <a:off x="-1" y="5025542"/>
            <a:ext cx="9162289" cy="1832458"/>
          </a:xfrm>
          <a:prstGeom prst="rect">
            <a:avLst/>
          </a:prstGeom>
        </p:spPr>
      </p:pic>
      <p:pic>
        <p:nvPicPr>
          <p:cNvPr id="12" name="Picture 11">
            <a:extLst>
              <a:ext uri="{FF2B5EF4-FFF2-40B4-BE49-F238E27FC236}">
                <a16:creationId xmlns:a16="http://schemas.microsoft.com/office/drawing/2014/main" id="{7AE2D489-6A0E-914C-86F3-144575F411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4009" y="6352160"/>
            <a:ext cx="906968" cy="483538"/>
          </a:xfrm>
          <a:prstGeom prst="rect">
            <a:avLst/>
          </a:prstGeom>
        </p:spPr>
      </p:pic>
    </p:spTree>
    <p:extLst>
      <p:ext uri="{BB962C8B-B14F-4D97-AF65-F5344CB8AC3E}">
        <p14:creationId xmlns:p14="http://schemas.microsoft.com/office/powerpoint/2010/main" val="11549561"/>
      </p:ext>
    </p:extLst>
  </p:cSld>
  <p:clrMapOvr>
    <a:masterClrMapping/>
  </p:clrMapOvr>
  <p:transition spd="slow"/>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ext Slide">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1231392"/>
          </a:xfrm>
          <a:prstGeom prst="rect">
            <a:avLst/>
          </a:prstGeom>
        </p:spPr>
      </p:pic>
      <p:sp>
        <p:nvSpPr>
          <p:cNvPr id="2" name="Title 1"/>
          <p:cNvSpPr>
            <a:spLocks noGrp="1"/>
          </p:cNvSpPr>
          <p:nvPr>
            <p:ph type="title" hasCustomPrompt="1"/>
          </p:nvPr>
        </p:nvSpPr>
        <p:spPr>
          <a:xfrm>
            <a:off x="323850" y="119172"/>
            <a:ext cx="8497062" cy="1091184"/>
          </a:xfrm>
          <a:prstGeom prst="rect">
            <a:avLst/>
          </a:prstGeom>
        </p:spPr>
        <p:txBody>
          <a:bodyPr anchor="ctr" anchorCtr="0">
            <a:normAutofit/>
          </a:bodyPr>
          <a:lstStyle>
            <a:lvl1pPr algn="l">
              <a:defRPr sz="3200" baseline="0">
                <a:solidFill>
                  <a:schemeClr val="bg1"/>
                </a:solidFill>
                <a:latin typeface="Arial"/>
                <a:cs typeface="Arial"/>
              </a:defRPr>
            </a:lvl1pPr>
          </a:lstStyle>
          <a:p>
            <a:r>
              <a:rPr lang="en-US" dirty="0"/>
              <a:t>Text Slide: click to enter title</a:t>
            </a:r>
          </a:p>
        </p:txBody>
      </p:sp>
      <p:sp>
        <p:nvSpPr>
          <p:cNvPr id="13" name="Text Placeholder 5"/>
          <p:cNvSpPr>
            <a:spLocks noGrp="1"/>
          </p:cNvSpPr>
          <p:nvPr>
            <p:ph type="body" sz="quarter" idx="14" hasCustomPrompt="1"/>
          </p:nvPr>
        </p:nvSpPr>
        <p:spPr>
          <a:xfrm>
            <a:off x="323850" y="6461760"/>
            <a:ext cx="7357838" cy="320039"/>
          </a:xfrm>
          <a:prstGeom prst="rect">
            <a:avLst/>
          </a:prstGeom>
        </p:spPr>
        <p:txBody>
          <a:bodyPr vert="horz" anchor="ctr"/>
          <a:lstStyle>
            <a:lvl1pPr marL="0" indent="0" algn="l">
              <a:spcBef>
                <a:spcPts val="0"/>
              </a:spcBef>
              <a:buNone/>
              <a:defRPr sz="1400" b="1" baseline="0">
                <a:solidFill>
                  <a:srgbClr val="285078"/>
                </a:solidFill>
                <a:latin typeface="Arial"/>
                <a:cs typeface="Arial"/>
              </a:defRPr>
            </a:lvl1pPr>
          </a:lstStyle>
          <a:p>
            <a:pPr lvl="0"/>
            <a:r>
              <a:rPr lang="en-US" dirty="0"/>
              <a:t>Click to Add Source</a:t>
            </a:r>
          </a:p>
        </p:txBody>
      </p:sp>
      <p:sp>
        <p:nvSpPr>
          <p:cNvPr id="31" name="Content Placeholder 3"/>
          <p:cNvSpPr>
            <a:spLocks noGrp="1"/>
          </p:cNvSpPr>
          <p:nvPr>
            <p:ph sz="half" idx="2" hasCustomPrompt="1"/>
          </p:nvPr>
        </p:nvSpPr>
        <p:spPr>
          <a:xfrm>
            <a:off x="323850" y="1514139"/>
            <a:ext cx="8515350" cy="4800600"/>
          </a:xfrm>
          <a:prstGeom prst="rect">
            <a:avLst/>
          </a:prstGeom>
        </p:spPr>
        <p:txBody>
          <a:bodyPr anchor="t" anchorCtr="0">
            <a:normAutofit/>
          </a:bodyPr>
          <a:lstStyle>
            <a:lvl1pPr marL="274320" indent="-228600">
              <a:lnSpc>
                <a:spcPct val="100000"/>
              </a:lnSpc>
              <a:spcBef>
                <a:spcPts val="1600"/>
              </a:spcBef>
              <a:buClr>
                <a:schemeClr val="bg2"/>
              </a:buClr>
              <a:buSzPct val="110000"/>
              <a:buFont typeface="Arial"/>
              <a:buChar char="•"/>
              <a:defRPr sz="2400" baseline="0">
                <a:solidFill>
                  <a:srgbClr val="000000"/>
                </a:solidFill>
              </a:defRPr>
            </a:lvl1pPr>
            <a:lvl2pPr marL="617220" marR="0" indent="-228600" algn="l" defTabSz="914400" rtl="0" eaLnBrk="1" fontAlgn="auto" latinLnBrk="0" hangingPunct="1">
              <a:lnSpc>
                <a:spcPct val="100000"/>
              </a:lnSpc>
              <a:spcBef>
                <a:spcPts val="400"/>
              </a:spcBef>
              <a:spcAft>
                <a:spcPts val="0"/>
              </a:spcAft>
              <a:buClr>
                <a:schemeClr val="bg2"/>
              </a:buClr>
              <a:buSzPct val="85000"/>
              <a:buFont typeface="Lucida Grande"/>
              <a:buChar char="-"/>
              <a:tabLst/>
              <a:defRPr sz="2200" baseline="0">
                <a:solidFill>
                  <a:srgbClr val="000000"/>
                </a:solidFill>
              </a:defRPr>
            </a:lvl2pPr>
            <a:lvl3pPr marL="960120" indent="-137160">
              <a:lnSpc>
                <a:spcPct val="100000"/>
              </a:lnSpc>
              <a:spcBef>
                <a:spcPts val="400"/>
              </a:spcBef>
              <a:buClr>
                <a:schemeClr val="bg2"/>
              </a:buClr>
              <a:buSzPct val="70000"/>
              <a:defRPr sz="2000">
                <a:solidFill>
                  <a:srgbClr val="000000"/>
                </a:solidFill>
              </a:defRPr>
            </a:lvl3pPr>
            <a:lvl4pPr>
              <a:defRPr sz="2000"/>
            </a:lvl4pPr>
            <a:lvl5pPr>
              <a:defRPr sz="2000"/>
            </a:lvl5pPr>
            <a:lvl6pPr>
              <a:defRPr sz="1600"/>
            </a:lvl6pPr>
            <a:lvl7pPr>
              <a:defRPr sz="1600"/>
            </a:lvl7pPr>
            <a:lvl8pPr>
              <a:defRPr sz="1600"/>
            </a:lvl8pPr>
            <a:lvl9pPr>
              <a:defRPr sz="1600"/>
            </a:lvl9pPr>
          </a:lstStyle>
          <a:p>
            <a:pPr lvl="0"/>
            <a:r>
              <a:rPr lang="en-US" dirty="0"/>
              <a:t>Click to enter first level text; hit return then tab for 2nd level</a:t>
            </a:r>
          </a:p>
        </p:txBody>
      </p:sp>
      <p:cxnSp>
        <p:nvCxnSpPr>
          <p:cNvPr id="32" name="Straight Connector 31"/>
          <p:cNvCxnSpPr/>
          <p:nvPr/>
        </p:nvCxnSpPr>
        <p:spPr>
          <a:xfrm>
            <a:off x="1" y="1227648"/>
            <a:ext cx="9162862" cy="0"/>
          </a:xfrm>
          <a:prstGeom prst="line">
            <a:avLst/>
          </a:prstGeom>
          <a:ln w="19050">
            <a:solidFill>
              <a:srgbClr val="CE372B"/>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9F34515A-E8A4-2D4C-ABEC-B30F18A162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77200" y="6354676"/>
            <a:ext cx="856870" cy="499608"/>
          </a:xfrm>
          <a:prstGeom prst="rect">
            <a:avLst/>
          </a:prstGeom>
        </p:spPr>
      </p:pic>
    </p:spTree>
    <p:extLst>
      <p:ext uri="{BB962C8B-B14F-4D97-AF65-F5344CB8AC3E}">
        <p14:creationId xmlns:p14="http://schemas.microsoft.com/office/powerpoint/2010/main" val="268866368"/>
      </p:ext>
    </p:extLst>
  </p:cSld>
  <p:clrMapOvr>
    <a:masterClrMapping/>
  </p:clrMapOvr>
  <p:transition spd="slow"/>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 Blue_Text Slide">
    <p:spTree>
      <p:nvGrpSpPr>
        <p:cNvPr id="1" name=""/>
        <p:cNvGrpSpPr/>
        <p:nvPr/>
      </p:nvGrpSpPr>
      <p:grpSpPr>
        <a:xfrm>
          <a:off x="0" y="0"/>
          <a:ext cx="0" cy="0"/>
          <a:chOff x="0" y="0"/>
          <a:chExt cx="0" cy="0"/>
        </a:xfrm>
      </p:grpSpPr>
      <p:sp>
        <p:nvSpPr>
          <p:cNvPr id="9" name="Rectangle 8"/>
          <p:cNvSpPr/>
          <p:nvPr userDrawn="1"/>
        </p:nvSpPr>
        <p:spPr>
          <a:xfrm>
            <a:off x="0" y="1248369"/>
            <a:ext cx="9162288" cy="56174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1231392"/>
          </a:xfrm>
          <a:prstGeom prst="rect">
            <a:avLst/>
          </a:prstGeom>
        </p:spPr>
      </p:pic>
      <p:sp>
        <p:nvSpPr>
          <p:cNvPr id="2" name="Title 1"/>
          <p:cNvSpPr>
            <a:spLocks noGrp="1"/>
          </p:cNvSpPr>
          <p:nvPr>
            <p:ph type="title" hasCustomPrompt="1"/>
          </p:nvPr>
        </p:nvSpPr>
        <p:spPr>
          <a:xfrm>
            <a:off x="323850" y="119172"/>
            <a:ext cx="8497062" cy="1091184"/>
          </a:xfrm>
          <a:prstGeom prst="rect">
            <a:avLst/>
          </a:prstGeom>
        </p:spPr>
        <p:txBody>
          <a:bodyPr anchor="ctr" anchorCtr="0">
            <a:normAutofit/>
          </a:bodyPr>
          <a:lstStyle>
            <a:lvl1pPr algn="l">
              <a:defRPr sz="3200" baseline="0">
                <a:solidFill>
                  <a:schemeClr val="bg1"/>
                </a:solidFill>
                <a:latin typeface="Arial"/>
                <a:cs typeface="Arial"/>
              </a:defRPr>
            </a:lvl1pPr>
          </a:lstStyle>
          <a:p>
            <a:r>
              <a:rPr lang="en-US" dirty="0"/>
              <a:t>Text Slide: click to enter title</a:t>
            </a:r>
          </a:p>
        </p:txBody>
      </p:sp>
      <p:sp>
        <p:nvSpPr>
          <p:cNvPr id="13" name="Text Placeholder 5"/>
          <p:cNvSpPr>
            <a:spLocks noGrp="1"/>
          </p:cNvSpPr>
          <p:nvPr>
            <p:ph type="body" sz="quarter" idx="14" hasCustomPrompt="1"/>
          </p:nvPr>
        </p:nvSpPr>
        <p:spPr>
          <a:xfrm>
            <a:off x="323850" y="6461760"/>
            <a:ext cx="7357838" cy="320039"/>
          </a:xfrm>
          <a:prstGeom prst="rect">
            <a:avLst/>
          </a:prstGeom>
        </p:spPr>
        <p:txBody>
          <a:bodyPr vert="horz" anchor="ctr"/>
          <a:lstStyle>
            <a:lvl1pPr marL="0" indent="0" algn="l">
              <a:spcBef>
                <a:spcPts val="0"/>
              </a:spcBef>
              <a:buNone/>
              <a:defRPr sz="1400" b="1" baseline="0">
                <a:solidFill>
                  <a:srgbClr val="285078"/>
                </a:solidFill>
                <a:latin typeface="Arial"/>
                <a:cs typeface="Arial"/>
              </a:defRPr>
            </a:lvl1pPr>
          </a:lstStyle>
          <a:p>
            <a:pPr lvl="0"/>
            <a:r>
              <a:rPr lang="en-US" dirty="0"/>
              <a:t>Click to Add Source</a:t>
            </a:r>
          </a:p>
        </p:txBody>
      </p:sp>
      <p:sp>
        <p:nvSpPr>
          <p:cNvPr id="31" name="Content Placeholder 3"/>
          <p:cNvSpPr>
            <a:spLocks noGrp="1"/>
          </p:cNvSpPr>
          <p:nvPr>
            <p:ph sz="half" idx="2" hasCustomPrompt="1"/>
          </p:nvPr>
        </p:nvSpPr>
        <p:spPr>
          <a:xfrm>
            <a:off x="323850" y="1514139"/>
            <a:ext cx="8515350" cy="4800600"/>
          </a:xfrm>
          <a:prstGeom prst="rect">
            <a:avLst/>
          </a:prstGeom>
        </p:spPr>
        <p:txBody>
          <a:bodyPr anchor="t" anchorCtr="0">
            <a:normAutofit/>
          </a:bodyPr>
          <a:lstStyle>
            <a:lvl1pPr marL="274320" indent="-228600">
              <a:lnSpc>
                <a:spcPct val="100000"/>
              </a:lnSpc>
              <a:spcBef>
                <a:spcPts val="1600"/>
              </a:spcBef>
              <a:buClr>
                <a:schemeClr val="bg2"/>
              </a:buClr>
              <a:buSzPct val="110000"/>
              <a:buFont typeface="Arial"/>
              <a:buChar char="•"/>
              <a:defRPr sz="2400" baseline="0">
                <a:solidFill>
                  <a:schemeClr val="bg1"/>
                </a:solidFill>
              </a:defRPr>
            </a:lvl1pPr>
            <a:lvl2pPr marL="617220" marR="0" indent="-228600" algn="l" defTabSz="914400" rtl="0" eaLnBrk="1" fontAlgn="auto" latinLnBrk="0" hangingPunct="1">
              <a:lnSpc>
                <a:spcPct val="100000"/>
              </a:lnSpc>
              <a:spcBef>
                <a:spcPts val="400"/>
              </a:spcBef>
              <a:spcAft>
                <a:spcPts val="0"/>
              </a:spcAft>
              <a:buClr>
                <a:schemeClr val="bg2"/>
              </a:buClr>
              <a:buSzPct val="85000"/>
              <a:buFont typeface="Lucida Grande"/>
              <a:buChar char="-"/>
              <a:tabLst/>
              <a:defRPr sz="2200" baseline="0">
                <a:solidFill>
                  <a:srgbClr val="000000"/>
                </a:solidFill>
              </a:defRPr>
            </a:lvl2pPr>
            <a:lvl3pPr marL="960120" indent="-137160">
              <a:lnSpc>
                <a:spcPct val="100000"/>
              </a:lnSpc>
              <a:spcBef>
                <a:spcPts val="400"/>
              </a:spcBef>
              <a:buClr>
                <a:schemeClr val="bg2"/>
              </a:buClr>
              <a:buSzPct val="70000"/>
              <a:defRPr sz="2000">
                <a:solidFill>
                  <a:srgbClr val="000000"/>
                </a:solidFill>
              </a:defRPr>
            </a:lvl3pPr>
            <a:lvl4pPr>
              <a:defRPr sz="2000"/>
            </a:lvl4pPr>
            <a:lvl5pPr>
              <a:defRPr sz="2000"/>
            </a:lvl5pPr>
            <a:lvl6pPr>
              <a:defRPr sz="1600"/>
            </a:lvl6pPr>
            <a:lvl7pPr>
              <a:defRPr sz="1600"/>
            </a:lvl7pPr>
            <a:lvl8pPr>
              <a:defRPr sz="1600"/>
            </a:lvl8pPr>
            <a:lvl9pPr>
              <a:defRPr sz="1600"/>
            </a:lvl9pPr>
          </a:lstStyle>
          <a:p>
            <a:pPr lvl="0"/>
            <a:r>
              <a:rPr lang="en-US" dirty="0"/>
              <a:t>Click to enter first level text; hit return then tab for 2nd level</a:t>
            </a:r>
          </a:p>
        </p:txBody>
      </p:sp>
      <p:cxnSp>
        <p:nvCxnSpPr>
          <p:cNvPr id="32" name="Straight Connector 31"/>
          <p:cNvCxnSpPr/>
          <p:nvPr/>
        </p:nvCxnSpPr>
        <p:spPr>
          <a:xfrm>
            <a:off x="1" y="1227648"/>
            <a:ext cx="9162862" cy="0"/>
          </a:xfrm>
          <a:prstGeom prst="line">
            <a:avLst/>
          </a:prstGeom>
          <a:ln w="19050">
            <a:solidFill>
              <a:srgbClr val="CE372B"/>
            </a:solidFill>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A6B98C43-CD95-164D-BACC-C09A36D27B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4009" y="6352160"/>
            <a:ext cx="906968" cy="483538"/>
          </a:xfrm>
          <a:prstGeom prst="rect">
            <a:avLst/>
          </a:prstGeom>
        </p:spPr>
      </p:pic>
    </p:spTree>
    <p:extLst>
      <p:ext uri="{BB962C8B-B14F-4D97-AF65-F5344CB8AC3E}">
        <p14:creationId xmlns:p14="http://schemas.microsoft.com/office/powerpoint/2010/main" val="4015403217"/>
      </p:ext>
    </p:extLst>
  </p:cSld>
  <p:clrMapOvr>
    <a:masterClrMapping/>
  </p:clrMapOvr>
  <p:transition spd="slow"/>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Text + Figure">
    <p:spTree>
      <p:nvGrpSpPr>
        <p:cNvPr id="1" name=""/>
        <p:cNvGrpSpPr/>
        <p:nvPr/>
      </p:nvGrpSpPr>
      <p:grpSpPr>
        <a:xfrm>
          <a:off x="0" y="0"/>
          <a:ext cx="0" cy="0"/>
          <a:chOff x="0" y="0"/>
          <a:chExt cx="0" cy="0"/>
        </a:xfrm>
      </p:grpSpPr>
      <p:sp>
        <p:nvSpPr>
          <p:cNvPr id="11" name="Rectangle 10"/>
          <p:cNvSpPr/>
          <p:nvPr userDrawn="1"/>
        </p:nvSpPr>
        <p:spPr>
          <a:xfrm>
            <a:off x="0" y="1248369"/>
            <a:ext cx="9162288" cy="56174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1231392"/>
          </a:xfrm>
          <a:prstGeom prst="rect">
            <a:avLst/>
          </a:prstGeom>
        </p:spPr>
      </p:pic>
      <p:sp>
        <p:nvSpPr>
          <p:cNvPr id="2" name="Title 1"/>
          <p:cNvSpPr>
            <a:spLocks noGrp="1"/>
          </p:cNvSpPr>
          <p:nvPr>
            <p:ph type="title" hasCustomPrompt="1"/>
          </p:nvPr>
        </p:nvSpPr>
        <p:spPr>
          <a:xfrm>
            <a:off x="323850" y="119172"/>
            <a:ext cx="8497062" cy="1091184"/>
          </a:xfrm>
          <a:prstGeom prst="rect">
            <a:avLst/>
          </a:prstGeom>
        </p:spPr>
        <p:txBody>
          <a:bodyPr anchor="ctr" anchorCtr="0">
            <a:normAutofit/>
          </a:bodyPr>
          <a:lstStyle>
            <a:lvl1pPr algn="l">
              <a:defRPr sz="3200" baseline="0">
                <a:solidFill>
                  <a:schemeClr val="bg1"/>
                </a:solidFill>
                <a:latin typeface="Arial"/>
                <a:cs typeface="Arial"/>
              </a:defRPr>
            </a:lvl1pPr>
          </a:lstStyle>
          <a:p>
            <a:r>
              <a:rPr lang="en-US" dirty="0"/>
              <a:t>Text and Figure Slide: click to enter title</a:t>
            </a:r>
          </a:p>
        </p:txBody>
      </p:sp>
      <p:sp>
        <p:nvSpPr>
          <p:cNvPr id="31" name="Content Placeholder 3"/>
          <p:cNvSpPr>
            <a:spLocks noGrp="1"/>
          </p:cNvSpPr>
          <p:nvPr>
            <p:ph sz="half" idx="2" hasCustomPrompt="1"/>
          </p:nvPr>
        </p:nvSpPr>
        <p:spPr>
          <a:xfrm>
            <a:off x="323849" y="1514139"/>
            <a:ext cx="4171951" cy="4800600"/>
          </a:xfrm>
          <a:prstGeom prst="rect">
            <a:avLst/>
          </a:prstGeom>
        </p:spPr>
        <p:txBody>
          <a:bodyPr anchor="t" anchorCtr="0">
            <a:normAutofit/>
          </a:bodyPr>
          <a:lstStyle>
            <a:lvl1pPr marL="274320" indent="-228600">
              <a:lnSpc>
                <a:spcPct val="100000"/>
              </a:lnSpc>
              <a:spcBef>
                <a:spcPts val="1600"/>
              </a:spcBef>
              <a:buClr>
                <a:schemeClr val="bg2"/>
              </a:buClr>
              <a:buSzPct val="110000"/>
              <a:buFont typeface="Arial"/>
              <a:buChar char="•"/>
              <a:defRPr sz="2400" baseline="0">
                <a:solidFill>
                  <a:schemeClr val="bg1"/>
                </a:solidFill>
              </a:defRPr>
            </a:lvl1pPr>
            <a:lvl2pPr marL="617220" marR="0" indent="-228600" algn="l" defTabSz="914400" rtl="0" eaLnBrk="1" fontAlgn="auto" latinLnBrk="0" hangingPunct="1">
              <a:lnSpc>
                <a:spcPct val="100000"/>
              </a:lnSpc>
              <a:spcBef>
                <a:spcPts val="400"/>
              </a:spcBef>
              <a:spcAft>
                <a:spcPts val="0"/>
              </a:spcAft>
              <a:buClr>
                <a:schemeClr val="bg2"/>
              </a:buClr>
              <a:buSzPct val="85000"/>
              <a:buFont typeface="Lucida Grande"/>
              <a:buChar char="-"/>
              <a:tabLst/>
              <a:defRPr sz="2200" baseline="0">
                <a:solidFill>
                  <a:srgbClr val="000000"/>
                </a:solidFill>
              </a:defRPr>
            </a:lvl2pPr>
            <a:lvl3pPr marL="960120" indent="-137160">
              <a:lnSpc>
                <a:spcPct val="100000"/>
              </a:lnSpc>
              <a:spcBef>
                <a:spcPts val="400"/>
              </a:spcBef>
              <a:buClr>
                <a:schemeClr val="bg2"/>
              </a:buClr>
              <a:buSzPct val="70000"/>
              <a:defRPr sz="2000">
                <a:solidFill>
                  <a:srgbClr val="000000"/>
                </a:solidFill>
              </a:defRPr>
            </a:lvl3pPr>
            <a:lvl4pPr>
              <a:defRPr sz="2000"/>
            </a:lvl4pPr>
            <a:lvl5pPr>
              <a:defRPr sz="2000"/>
            </a:lvl5pPr>
            <a:lvl6pPr>
              <a:defRPr sz="1600"/>
            </a:lvl6pPr>
            <a:lvl7pPr>
              <a:defRPr sz="1600"/>
            </a:lvl7pPr>
            <a:lvl8pPr>
              <a:defRPr sz="1600"/>
            </a:lvl8pPr>
            <a:lvl9pPr>
              <a:defRPr sz="1600"/>
            </a:lvl9pPr>
          </a:lstStyle>
          <a:p>
            <a:pPr lvl="0"/>
            <a:r>
              <a:rPr lang="en-US" dirty="0"/>
              <a:t>Click to enter first level text</a:t>
            </a:r>
          </a:p>
        </p:txBody>
      </p:sp>
      <p:cxnSp>
        <p:nvCxnSpPr>
          <p:cNvPr id="32" name="Straight Connector 31"/>
          <p:cNvCxnSpPr/>
          <p:nvPr/>
        </p:nvCxnSpPr>
        <p:spPr>
          <a:xfrm>
            <a:off x="1" y="1227648"/>
            <a:ext cx="9162862" cy="0"/>
          </a:xfrm>
          <a:prstGeom prst="line">
            <a:avLst/>
          </a:prstGeom>
          <a:ln w="19050">
            <a:solidFill>
              <a:srgbClr val="CE372B"/>
            </a:solidFill>
          </a:ln>
          <a:effectLst/>
        </p:spPr>
        <p:style>
          <a:lnRef idx="2">
            <a:schemeClr val="accent1"/>
          </a:lnRef>
          <a:fillRef idx="0">
            <a:schemeClr val="accent1"/>
          </a:fillRef>
          <a:effectRef idx="1">
            <a:schemeClr val="accent1"/>
          </a:effectRef>
          <a:fontRef idx="minor">
            <a:schemeClr val="tx1"/>
          </a:fontRef>
        </p:style>
      </p:cxnSp>
      <p:sp>
        <p:nvSpPr>
          <p:cNvPr id="33" name="Text Placeholder 5"/>
          <p:cNvSpPr>
            <a:spLocks noGrp="1"/>
          </p:cNvSpPr>
          <p:nvPr>
            <p:ph type="body" sz="quarter" idx="14" hasCustomPrompt="1"/>
          </p:nvPr>
        </p:nvSpPr>
        <p:spPr>
          <a:xfrm>
            <a:off x="323850" y="6461760"/>
            <a:ext cx="7357838" cy="320039"/>
          </a:xfrm>
          <a:prstGeom prst="rect">
            <a:avLst/>
          </a:prstGeom>
        </p:spPr>
        <p:txBody>
          <a:bodyPr vert="horz" anchor="ctr"/>
          <a:lstStyle>
            <a:lvl1pPr marL="0" indent="0" algn="l">
              <a:spcBef>
                <a:spcPts val="0"/>
              </a:spcBef>
              <a:buNone/>
              <a:defRPr sz="1400" b="1" baseline="0">
                <a:solidFill>
                  <a:srgbClr val="285078"/>
                </a:solidFill>
                <a:latin typeface="Arial"/>
                <a:cs typeface="Arial"/>
              </a:defRPr>
            </a:lvl1pPr>
          </a:lstStyle>
          <a:p>
            <a:pPr lvl="0"/>
            <a:r>
              <a:rPr lang="en-US" dirty="0"/>
              <a:t>Click to Add Source</a:t>
            </a:r>
          </a:p>
        </p:txBody>
      </p:sp>
      <p:sp>
        <p:nvSpPr>
          <p:cNvPr id="8" name="Content Placeholder 3"/>
          <p:cNvSpPr>
            <a:spLocks noGrp="1"/>
          </p:cNvSpPr>
          <p:nvPr>
            <p:ph sz="half" idx="15" hasCustomPrompt="1"/>
          </p:nvPr>
        </p:nvSpPr>
        <p:spPr>
          <a:xfrm>
            <a:off x="4572000" y="1514139"/>
            <a:ext cx="4244975" cy="4800600"/>
          </a:xfrm>
          <a:prstGeom prst="rect">
            <a:avLst/>
          </a:prstGeom>
        </p:spPr>
        <p:txBody>
          <a:bodyPr anchor="t" anchorCtr="0">
            <a:normAutofit/>
          </a:bodyPr>
          <a:lstStyle>
            <a:lvl1pPr marL="274320" indent="-228600">
              <a:lnSpc>
                <a:spcPct val="100000"/>
              </a:lnSpc>
              <a:spcBef>
                <a:spcPts val="1600"/>
              </a:spcBef>
              <a:buClr>
                <a:schemeClr val="bg2"/>
              </a:buClr>
              <a:buSzPct val="110000"/>
              <a:buFont typeface="Arial"/>
              <a:buChar char="•"/>
              <a:defRPr sz="2400" baseline="0">
                <a:solidFill>
                  <a:schemeClr val="bg1"/>
                </a:solidFill>
              </a:defRPr>
            </a:lvl1pPr>
            <a:lvl2pPr marL="617220" marR="0" indent="-228600" algn="l" defTabSz="914400" rtl="0" eaLnBrk="1" fontAlgn="auto" latinLnBrk="0" hangingPunct="1">
              <a:lnSpc>
                <a:spcPct val="100000"/>
              </a:lnSpc>
              <a:spcBef>
                <a:spcPts val="400"/>
              </a:spcBef>
              <a:spcAft>
                <a:spcPts val="0"/>
              </a:spcAft>
              <a:buClr>
                <a:schemeClr val="bg2"/>
              </a:buClr>
              <a:buSzPct val="85000"/>
              <a:buFont typeface="Lucida Grande"/>
              <a:buChar char="-"/>
              <a:tabLst/>
              <a:defRPr sz="2200" baseline="0">
                <a:solidFill>
                  <a:srgbClr val="000000"/>
                </a:solidFill>
              </a:defRPr>
            </a:lvl2pPr>
            <a:lvl3pPr marL="960120" indent="-137160">
              <a:lnSpc>
                <a:spcPct val="100000"/>
              </a:lnSpc>
              <a:spcBef>
                <a:spcPts val="400"/>
              </a:spcBef>
              <a:buClr>
                <a:schemeClr val="bg2"/>
              </a:buClr>
              <a:buSzPct val="70000"/>
              <a:defRPr sz="2000">
                <a:solidFill>
                  <a:srgbClr val="000000"/>
                </a:solidFill>
              </a:defRPr>
            </a:lvl3pPr>
            <a:lvl4pPr>
              <a:defRPr sz="2000"/>
            </a:lvl4pPr>
            <a:lvl5pPr>
              <a:defRPr sz="2000"/>
            </a:lvl5pPr>
            <a:lvl6pPr>
              <a:defRPr sz="1600"/>
            </a:lvl6pPr>
            <a:lvl7pPr>
              <a:defRPr sz="1600"/>
            </a:lvl7pPr>
            <a:lvl8pPr>
              <a:defRPr sz="1600"/>
            </a:lvl8pPr>
            <a:lvl9pPr>
              <a:defRPr sz="1600"/>
            </a:lvl9pPr>
          </a:lstStyle>
          <a:p>
            <a:pPr lvl="0"/>
            <a:r>
              <a:rPr lang="en-US" dirty="0"/>
              <a:t>Click to enter first level text</a:t>
            </a:r>
          </a:p>
        </p:txBody>
      </p:sp>
      <p:pic>
        <p:nvPicPr>
          <p:cNvPr id="12" name="Picture 11">
            <a:extLst>
              <a:ext uri="{FF2B5EF4-FFF2-40B4-BE49-F238E27FC236}">
                <a16:creationId xmlns:a16="http://schemas.microsoft.com/office/drawing/2014/main" id="{F2C5A0E0-BEEB-6E47-B565-C2ECB5218C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4009" y="6352160"/>
            <a:ext cx="906968" cy="483538"/>
          </a:xfrm>
          <a:prstGeom prst="rect">
            <a:avLst/>
          </a:prstGeom>
        </p:spPr>
      </p:pic>
    </p:spTree>
    <p:extLst>
      <p:ext uri="{BB962C8B-B14F-4D97-AF65-F5344CB8AC3E}">
        <p14:creationId xmlns:p14="http://schemas.microsoft.com/office/powerpoint/2010/main" val="2067622040"/>
      </p:ext>
    </p:extLst>
  </p:cSld>
  <p:clrMapOvr>
    <a:masterClrMapping/>
  </p:clrMapOvr>
  <p:transition spd="slow"/>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 Figure">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1231392"/>
          </a:xfrm>
          <a:prstGeom prst="rect">
            <a:avLst/>
          </a:prstGeom>
        </p:spPr>
      </p:pic>
      <p:sp>
        <p:nvSpPr>
          <p:cNvPr id="2" name="Title 1"/>
          <p:cNvSpPr>
            <a:spLocks noGrp="1"/>
          </p:cNvSpPr>
          <p:nvPr>
            <p:ph type="title" hasCustomPrompt="1"/>
          </p:nvPr>
        </p:nvSpPr>
        <p:spPr>
          <a:xfrm>
            <a:off x="323850" y="119172"/>
            <a:ext cx="8497062" cy="1091184"/>
          </a:xfrm>
          <a:prstGeom prst="rect">
            <a:avLst/>
          </a:prstGeom>
        </p:spPr>
        <p:txBody>
          <a:bodyPr anchor="ctr" anchorCtr="0">
            <a:normAutofit/>
          </a:bodyPr>
          <a:lstStyle>
            <a:lvl1pPr algn="l">
              <a:defRPr sz="3200" baseline="0">
                <a:solidFill>
                  <a:schemeClr val="bg1"/>
                </a:solidFill>
                <a:latin typeface="Arial"/>
                <a:cs typeface="Arial"/>
              </a:defRPr>
            </a:lvl1pPr>
          </a:lstStyle>
          <a:p>
            <a:r>
              <a:rPr lang="en-US" dirty="0"/>
              <a:t>Text and Figure Slide: click to enter title</a:t>
            </a:r>
          </a:p>
        </p:txBody>
      </p:sp>
      <p:sp>
        <p:nvSpPr>
          <p:cNvPr id="31" name="Content Placeholder 3"/>
          <p:cNvSpPr>
            <a:spLocks noGrp="1"/>
          </p:cNvSpPr>
          <p:nvPr>
            <p:ph sz="half" idx="2" hasCustomPrompt="1"/>
          </p:nvPr>
        </p:nvSpPr>
        <p:spPr>
          <a:xfrm>
            <a:off x="323849" y="1514139"/>
            <a:ext cx="4171951" cy="4800600"/>
          </a:xfrm>
          <a:prstGeom prst="rect">
            <a:avLst/>
          </a:prstGeom>
        </p:spPr>
        <p:txBody>
          <a:bodyPr anchor="t" anchorCtr="0">
            <a:normAutofit/>
          </a:bodyPr>
          <a:lstStyle>
            <a:lvl1pPr marL="274320" indent="-228600">
              <a:lnSpc>
                <a:spcPct val="100000"/>
              </a:lnSpc>
              <a:spcBef>
                <a:spcPts val="1600"/>
              </a:spcBef>
              <a:buClr>
                <a:schemeClr val="bg2"/>
              </a:buClr>
              <a:buSzPct val="110000"/>
              <a:buFont typeface="Arial"/>
              <a:buChar char="•"/>
              <a:defRPr sz="2400" baseline="0">
                <a:solidFill>
                  <a:srgbClr val="000000"/>
                </a:solidFill>
              </a:defRPr>
            </a:lvl1pPr>
            <a:lvl2pPr marL="617220" marR="0" indent="-228600" algn="l" defTabSz="914400" rtl="0" eaLnBrk="1" fontAlgn="auto" latinLnBrk="0" hangingPunct="1">
              <a:lnSpc>
                <a:spcPct val="100000"/>
              </a:lnSpc>
              <a:spcBef>
                <a:spcPts val="400"/>
              </a:spcBef>
              <a:spcAft>
                <a:spcPts val="0"/>
              </a:spcAft>
              <a:buClr>
                <a:schemeClr val="bg2"/>
              </a:buClr>
              <a:buSzPct val="85000"/>
              <a:buFont typeface="Lucida Grande"/>
              <a:buChar char="-"/>
              <a:tabLst/>
              <a:defRPr sz="2200" baseline="0">
                <a:solidFill>
                  <a:srgbClr val="000000"/>
                </a:solidFill>
              </a:defRPr>
            </a:lvl2pPr>
            <a:lvl3pPr marL="960120" indent="-137160">
              <a:lnSpc>
                <a:spcPct val="100000"/>
              </a:lnSpc>
              <a:spcBef>
                <a:spcPts val="400"/>
              </a:spcBef>
              <a:buClr>
                <a:schemeClr val="bg2"/>
              </a:buClr>
              <a:buSzPct val="70000"/>
              <a:defRPr sz="2000">
                <a:solidFill>
                  <a:srgbClr val="000000"/>
                </a:solidFill>
              </a:defRPr>
            </a:lvl3pPr>
            <a:lvl4pPr>
              <a:defRPr sz="2000"/>
            </a:lvl4pPr>
            <a:lvl5pPr>
              <a:defRPr sz="2000"/>
            </a:lvl5pPr>
            <a:lvl6pPr>
              <a:defRPr sz="1600"/>
            </a:lvl6pPr>
            <a:lvl7pPr>
              <a:defRPr sz="1600"/>
            </a:lvl7pPr>
            <a:lvl8pPr>
              <a:defRPr sz="1600"/>
            </a:lvl8pPr>
            <a:lvl9pPr>
              <a:defRPr sz="1600"/>
            </a:lvl9pPr>
          </a:lstStyle>
          <a:p>
            <a:pPr lvl="0"/>
            <a:r>
              <a:rPr lang="en-US" dirty="0"/>
              <a:t>Click to enter first level text</a:t>
            </a:r>
          </a:p>
        </p:txBody>
      </p:sp>
      <p:cxnSp>
        <p:nvCxnSpPr>
          <p:cNvPr id="32" name="Straight Connector 31"/>
          <p:cNvCxnSpPr/>
          <p:nvPr/>
        </p:nvCxnSpPr>
        <p:spPr>
          <a:xfrm>
            <a:off x="1" y="1227648"/>
            <a:ext cx="9162862" cy="0"/>
          </a:xfrm>
          <a:prstGeom prst="line">
            <a:avLst/>
          </a:prstGeom>
          <a:ln w="19050">
            <a:solidFill>
              <a:srgbClr val="CE372B"/>
            </a:solidFill>
          </a:ln>
          <a:effectLst/>
        </p:spPr>
        <p:style>
          <a:lnRef idx="2">
            <a:schemeClr val="accent1"/>
          </a:lnRef>
          <a:fillRef idx="0">
            <a:schemeClr val="accent1"/>
          </a:fillRef>
          <a:effectRef idx="1">
            <a:schemeClr val="accent1"/>
          </a:effectRef>
          <a:fontRef idx="minor">
            <a:schemeClr val="tx1"/>
          </a:fontRef>
        </p:style>
      </p:cxnSp>
      <p:sp>
        <p:nvSpPr>
          <p:cNvPr id="33" name="Text Placeholder 5"/>
          <p:cNvSpPr>
            <a:spLocks noGrp="1"/>
          </p:cNvSpPr>
          <p:nvPr>
            <p:ph type="body" sz="quarter" idx="14" hasCustomPrompt="1"/>
          </p:nvPr>
        </p:nvSpPr>
        <p:spPr>
          <a:xfrm>
            <a:off x="323850" y="6461760"/>
            <a:ext cx="7357838" cy="320039"/>
          </a:xfrm>
          <a:prstGeom prst="rect">
            <a:avLst/>
          </a:prstGeom>
        </p:spPr>
        <p:txBody>
          <a:bodyPr vert="horz" anchor="ctr"/>
          <a:lstStyle>
            <a:lvl1pPr marL="0" indent="0" algn="l">
              <a:spcBef>
                <a:spcPts val="0"/>
              </a:spcBef>
              <a:buNone/>
              <a:defRPr sz="1400" b="1" baseline="0">
                <a:solidFill>
                  <a:srgbClr val="285078"/>
                </a:solidFill>
                <a:latin typeface="Arial"/>
                <a:cs typeface="Arial"/>
              </a:defRPr>
            </a:lvl1pPr>
          </a:lstStyle>
          <a:p>
            <a:pPr lvl="0"/>
            <a:r>
              <a:rPr lang="en-US" dirty="0"/>
              <a:t>Click to Add Source</a:t>
            </a:r>
          </a:p>
        </p:txBody>
      </p:sp>
      <p:sp>
        <p:nvSpPr>
          <p:cNvPr id="8" name="Content Placeholder 3"/>
          <p:cNvSpPr>
            <a:spLocks noGrp="1"/>
          </p:cNvSpPr>
          <p:nvPr>
            <p:ph sz="half" idx="15" hasCustomPrompt="1"/>
          </p:nvPr>
        </p:nvSpPr>
        <p:spPr>
          <a:xfrm>
            <a:off x="4572000" y="1514139"/>
            <a:ext cx="4244975" cy="4800600"/>
          </a:xfrm>
          <a:prstGeom prst="rect">
            <a:avLst/>
          </a:prstGeom>
        </p:spPr>
        <p:txBody>
          <a:bodyPr anchor="t" anchorCtr="0">
            <a:normAutofit/>
          </a:bodyPr>
          <a:lstStyle>
            <a:lvl1pPr marL="274320" indent="-228600">
              <a:lnSpc>
                <a:spcPct val="100000"/>
              </a:lnSpc>
              <a:spcBef>
                <a:spcPts val="1600"/>
              </a:spcBef>
              <a:buClr>
                <a:schemeClr val="bg2"/>
              </a:buClr>
              <a:buSzPct val="110000"/>
              <a:buFont typeface="Arial"/>
              <a:buChar char="•"/>
              <a:defRPr sz="2400" baseline="0">
                <a:solidFill>
                  <a:srgbClr val="000000"/>
                </a:solidFill>
              </a:defRPr>
            </a:lvl1pPr>
            <a:lvl2pPr marL="617220" marR="0" indent="-228600" algn="l" defTabSz="914400" rtl="0" eaLnBrk="1" fontAlgn="auto" latinLnBrk="0" hangingPunct="1">
              <a:lnSpc>
                <a:spcPct val="100000"/>
              </a:lnSpc>
              <a:spcBef>
                <a:spcPts val="400"/>
              </a:spcBef>
              <a:spcAft>
                <a:spcPts val="0"/>
              </a:spcAft>
              <a:buClr>
                <a:schemeClr val="bg2"/>
              </a:buClr>
              <a:buSzPct val="85000"/>
              <a:buFont typeface="Lucida Grande"/>
              <a:buChar char="-"/>
              <a:tabLst/>
              <a:defRPr sz="2200" baseline="0">
                <a:solidFill>
                  <a:srgbClr val="000000"/>
                </a:solidFill>
              </a:defRPr>
            </a:lvl2pPr>
            <a:lvl3pPr marL="960120" indent="-137160">
              <a:lnSpc>
                <a:spcPct val="100000"/>
              </a:lnSpc>
              <a:spcBef>
                <a:spcPts val="400"/>
              </a:spcBef>
              <a:buClr>
                <a:schemeClr val="bg2"/>
              </a:buClr>
              <a:buSzPct val="70000"/>
              <a:defRPr sz="2000">
                <a:solidFill>
                  <a:srgbClr val="000000"/>
                </a:solidFill>
              </a:defRPr>
            </a:lvl3pPr>
            <a:lvl4pPr>
              <a:defRPr sz="2000"/>
            </a:lvl4pPr>
            <a:lvl5pPr>
              <a:defRPr sz="2000"/>
            </a:lvl5pPr>
            <a:lvl6pPr>
              <a:defRPr sz="1600"/>
            </a:lvl6pPr>
            <a:lvl7pPr>
              <a:defRPr sz="1600"/>
            </a:lvl7pPr>
            <a:lvl8pPr>
              <a:defRPr sz="1600"/>
            </a:lvl8pPr>
            <a:lvl9pPr>
              <a:defRPr sz="1600"/>
            </a:lvl9pPr>
          </a:lstStyle>
          <a:p>
            <a:pPr lvl="0"/>
            <a:r>
              <a:rPr lang="en-US" dirty="0"/>
              <a:t>Click to enter first level text</a:t>
            </a:r>
          </a:p>
        </p:txBody>
      </p:sp>
      <p:pic>
        <p:nvPicPr>
          <p:cNvPr id="11" name="Picture 10">
            <a:extLst>
              <a:ext uri="{FF2B5EF4-FFF2-40B4-BE49-F238E27FC236}">
                <a16:creationId xmlns:a16="http://schemas.microsoft.com/office/drawing/2014/main" id="{232A3B59-71CB-A94B-93CC-65BDFBAD08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0144" y="6354676"/>
            <a:ext cx="856870" cy="499608"/>
          </a:xfrm>
          <a:prstGeom prst="rect">
            <a:avLst/>
          </a:prstGeom>
        </p:spPr>
      </p:pic>
    </p:spTree>
    <p:extLst>
      <p:ext uri="{BB962C8B-B14F-4D97-AF65-F5344CB8AC3E}">
        <p14:creationId xmlns:p14="http://schemas.microsoft.com/office/powerpoint/2010/main" val="3867978143"/>
      </p:ext>
    </p:extLst>
  </p:cSld>
  <p:clrMapOvr>
    <a:masterClrMapping/>
  </p:clrMapOvr>
  <p:transition spd="slow"/>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igures + Images">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1231392"/>
          </a:xfrm>
          <a:prstGeom prst="rect">
            <a:avLst/>
          </a:prstGeom>
        </p:spPr>
      </p:pic>
      <p:sp>
        <p:nvSpPr>
          <p:cNvPr id="2" name="Title 1"/>
          <p:cNvSpPr>
            <a:spLocks noGrp="1"/>
          </p:cNvSpPr>
          <p:nvPr>
            <p:ph type="title" hasCustomPrompt="1"/>
          </p:nvPr>
        </p:nvSpPr>
        <p:spPr>
          <a:xfrm>
            <a:off x="323850" y="119172"/>
            <a:ext cx="8497062" cy="1091184"/>
          </a:xfrm>
          <a:prstGeom prst="rect">
            <a:avLst/>
          </a:prstGeom>
        </p:spPr>
        <p:txBody>
          <a:bodyPr anchor="ctr" anchorCtr="0">
            <a:normAutofit/>
          </a:bodyPr>
          <a:lstStyle>
            <a:lvl1pPr algn="l">
              <a:defRPr sz="3200" baseline="0">
                <a:solidFill>
                  <a:schemeClr val="bg1"/>
                </a:solidFill>
                <a:latin typeface="Arial"/>
                <a:cs typeface="Arial"/>
              </a:defRPr>
            </a:lvl1pPr>
          </a:lstStyle>
          <a:p>
            <a:r>
              <a:rPr lang="en-US" dirty="0"/>
              <a:t>Graph/Table/Image: click to add title</a:t>
            </a:r>
          </a:p>
        </p:txBody>
      </p:sp>
      <p:cxnSp>
        <p:nvCxnSpPr>
          <p:cNvPr id="35" name="Straight Connector 34"/>
          <p:cNvCxnSpPr/>
          <p:nvPr/>
        </p:nvCxnSpPr>
        <p:spPr>
          <a:xfrm>
            <a:off x="1" y="1227648"/>
            <a:ext cx="9162862" cy="0"/>
          </a:xfrm>
          <a:prstGeom prst="line">
            <a:avLst/>
          </a:prstGeom>
          <a:ln w="19050">
            <a:solidFill>
              <a:srgbClr val="CE372B"/>
            </a:solidFill>
          </a:ln>
          <a:effectLst/>
        </p:spPr>
        <p:style>
          <a:lnRef idx="2">
            <a:schemeClr val="accent1"/>
          </a:lnRef>
          <a:fillRef idx="0">
            <a:schemeClr val="accent1"/>
          </a:fillRef>
          <a:effectRef idx="1">
            <a:schemeClr val="accent1"/>
          </a:effectRef>
          <a:fontRef idx="minor">
            <a:schemeClr val="tx1"/>
          </a:fontRef>
        </p:style>
      </p:cxnSp>
      <p:sp>
        <p:nvSpPr>
          <p:cNvPr id="36" name="Text Placeholder 5"/>
          <p:cNvSpPr>
            <a:spLocks noGrp="1"/>
          </p:cNvSpPr>
          <p:nvPr>
            <p:ph type="body" sz="quarter" idx="14" hasCustomPrompt="1"/>
          </p:nvPr>
        </p:nvSpPr>
        <p:spPr>
          <a:xfrm>
            <a:off x="323850" y="6461760"/>
            <a:ext cx="7357838" cy="320039"/>
          </a:xfrm>
          <a:prstGeom prst="rect">
            <a:avLst/>
          </a:prstGeom>
        </p:spPr>
        <p:txBody>
          <a:bodyPr vert="horz" anchor="ctr"/>
          <a:lstStyle>
            <a:lvl1pPr marL="0" indent="0" algn="l">
              <a:spcBef>
                <a:spcPts val="0"/>
              </a:spcBef>
              <a:buNone/>
              <a:defRPr sz="1400" b="1" baseline="0">
                <a:solidFill>
                  <a:srgbClr val="285078"/>
                </a:solidFill>
                <a:latin typeface="Arial"/>
                <a:cs typeface="Arial"/>
              </a:defRPr>
            </a:lvl1pPr>
          </a:lstStyle>
          <a:p>
            <a:pPr lvl="0"/>
            <a:r>
              <a:rPr lang="en-US" dirty="0"/>
              <a:t>Click to Add Source</a:t>
            </a:r>
          </a:p>
        </p:txBody>
      </p:sp>
      <p:sp>
        <p:nvSpPr>
          <p:cNvPr id="7" name="Content Placeholder 3"/>
          <p:cNvSpPr>
            <a:spLocks noGrp="1"/>
          </p:cNvSpPr>
          <p:nvPr>
            <p:ph sz="half" idx="2" hasCustomPrompt="1"/>
          </p:nvPr>
        </p:nvSpPr>
        <p:spPr>
          <a:xfrm>
            <a:off x="323849" y="1514139"/>
            <a:ext cx="8497063" cy="4800600"/>
          </a:xfrm>
          <a:prstGeom prst="rect">
            <a:avLst/>
          </a:prstGeom>
        </p:spPr>
        <p:txBody>
          <a:bodyPr anchor="t" anchorCtr="0">
            <a:normAutofit/>
          </a:bodyPr>
          <a:lstStyle>
            <a:lvl1pPr marL="274320" indent="-228600">
              <a:lnSpc>
                <a:spcPct val="100000"/>
              </a:lnSpc>
              <a:spcBef>
                <a:spcPts val="1600"/>
              </a:spcBef>
              <a:buClr>
                <a:schemeClr val="bg2"/>
              </a:buClr>
              <a:buSzPct val="110000"/>
              <a:buFont typeface="Arial"/>
              <a:buChar char="•"/>
              <a:defRPr sz="2400" baseline="0">
                <a:solidFill>
                  <a:srgbClr val="000000"/>
                </a:solidFill>
              </a:defRPr>
            </a:lvl1pPr>
            <a:lvl2pPr marL="617220" marR="0" indent="-228600" algn="l" defTabSz="914400" rtl="0" eaLnBrk="1" fontAlgn="auto" latinLnBrk="0" hangingPunct="1">
              <a:lnSpc>
                <a:spcPct val="100000"/>
              </a:lnSpc>
              <a:spcBef>
                <a:spcPts val="400"/>
              </a:spcBef>
              <a:spcAft>
                <a:spcPts val="0"/>
              </a:spcAft>
              <a:buClr>
                <a:schemeClr val="bg2"/>
              </a:buClr>
              <a:buSzPct val="85000"/>
              <a:buFont typeface="Lucida Grande"/>
              <a:buChar char="-"/>
              <a:tabLst/>
              <a:defRPr sz="2200" baseline="0">
                <a:solidFill>
                  <a:srgbClr val="000000"/>
                </a:solidFill>
              </a:defRPr>
            </a:lvl2pPr>
            <a:lvl3pPr marL="960120" indent="-137160">
              <a:lnSpc>
                <a:spcPct val="100000"/>
              </a:lnSpc>
              <a:spcBef>
                <a:spcPts val="400"/>
              </a:spcBef>
              <a:buClr>
                <a:schemeClr val="bg2"/>
              </a:buClr>
              <a:buSzPct val="70000"/>
              <a:defRPr sz="2000">
                <a:solidFill>
                  <a:srgbClr val="000000"/>
                </a:solidFill>
              </a:defRPr>
            </a:lvl3pPr>
            <a:lvl4pPr>
              <a:defRPr sz="2000"/>
            </a:lvl4pPr>
            <a:lvl5pPr>
              <a:defRPr sz="2000"/>
            </a:lvl5pPr>
            <a:lvl6pPr>
              <a:defRPr sz="1600"/>
            </a:lvl6pPr>
            <a:lvl7pPr>
              <a:defRPr sz="1600"/>
            </a:lvl7pPr>
            <a:lvl8pPr>
              <a:defRPr sz="1600"/>
            </a:lvl8pPr>
            <a:lvl9pPr>
              <a:defRPr sz="1600"/>
            </a:lvl9pPr>
          </a:lstStyle>
          <a:p>
            <a:pPr lvl="0"/>
            <a:r>
              <a:rPr lang="en-US" dirty="0"/>
              <a:t>Click to enter first level text</a:t>
            </a:r>
          </a:p>
        </p:txBody>
      </p:sp>
      <p:pic>
        <p:nvPicPr>
          <p:cNvPr id="9" name="Picture 8">
            <a:extLst>
              <a:ext uri="{FF2B5EF4-FFF2-40B4-BE49-F238E27FC236}">
                <a16:creationId xmlns:a16="http://schemas.microsoft.com/office/drawing/2014/main" id="{980AC5E4-D185-C240-B95F-00E078F8DF7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0144" y="6354676"/>
            <a:ext cx="856870" cy="499608"/>
          </a:xfrm>
          <a:prstGeom prst="rect">
            <a:avLst/>
          </a:prstGeom>
        </p:spPr>
      </p:pic>
    </p:spTree>
  </p:cSld>
  <p:clrMapOvr>
    <a:masterClrMapping/>
  </p:clrMapOvr>
  <p:transition spd="slow"/>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Figures + Images">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1231392"/>
          </a:xfrm>
          <a:prstGeom prst="rect">
            <a:avLst/>
          </a:prstGeom>
        </p:spPr>
      </p:pic>
      <p:sp>
        <p:nvSpPr>
          <p:cNvPr id="2" name="Title 1"/>
          <p:cNvSpPr>
            <a:spLocks noGrp="1"/>
          </p:cNvSpPr>
          <p:nvPr>
            <p:ph type="title" hasCustomPrompt="1"/>
          </p:nvPr>
        </p:nvSpPr>
        <p:spPr>
          <a:xfrm>
            <a:off x="323850" y="119172"/>
            <a:ext cx="8497062" cy="1091184"/>
          </a:xfrm>
          <a:prstGeom prst="rect">
            <a:avLst/>
          </a:prstGeom>
        </p:spPr>
        <p:txBody>
          <a:bodyPr anchor="ctr" anchorCtr="0">
            <a:normAutofit/>
          </a:bodyPr>
          <a:lstStyle>
            <a:lvl1pPr algn="l">
              <a:defRPr sz="3200" baseline="0">
                <a:solidFill>
                  <a:schemeClr val="bg1"/>
                </a:solidFill>
                <a:latin typeface="Arial"/>
                <a:cs typeface="Arial"/>
              </a:defRPr>
            </a:lvl1pPr>
          </a:lstStyle>
          <a:p>
            <a:r>
              <a:rPr lang="en-US" dirty="0"/>
              <a:t>Graph/Table/Image: click to add title</a:t>
            </a:r>
          </a:p>
        </p:txBody>
      </p:sp>
      <p:cxnSp>
        <p:nvCxnSpPr>
          <p:cNvPr id="35" name="Straight Connector 34"/>
          <p:cNvCxnSpPr/>
          <p:nvPr/>
        </p:nvCxnSpPr>
        <p:spPr>
          <a:xfrm>
            <a:off x="1" y="1227648"/>
            <a:ext cx="9162862" cy="0"/>
          </a:xfrm>
          <a:prstGeom prst="line">
            <a:avLst/>
          </a:prstGeom>
          <a:ln w="19050">
            <a:solidFill>
              <a:srgbClr val="CE372B"/>
            </a:solidFill>
          </a:ln>
          <a:effectLst/>
        </p:spPr>
        <p:style>
          <a:lnRef idx="2">
            <a:schemeClr val="accent1"/>
          </a:lnRef>
          <a:fillRef idx="0">
            <a:schemeClr val="accent1"/>
          </a:fillRef>
          <a:effectRef idx="1">
            <a:schemeClr val="accent1"/>
          </a:effectRef>
          <a:fontRef idx="minor">
            <a:schemeClr val="tx1"/>
          </a:fontRef>
        </p:style>
      </p:cxnSp>
      <p:sp>
        <p:nvSpPr>
          <p:cNvPr id="36" name="Text Placeholder 5"/>
          <p:cNvSpPr>
            <a:spLocks noGrp="1"/>
          </p:cNvSpPr>
          <p:nvPr>
            <p:ph type="body" sz="quarter" idx="14" hasCustomPrompt="1"/>
          </p:nvPr>
        </p:nvSpPr>
        <p:spPr>
          <a:xfrm>
            <a:off x="323850" y="6461760"/>
            <a:ext cx="7357838" cy="320039"/>
          </a:xfrm>
          <a:prstGeom prst="rect">
            <a:avLst/>
          </a:prstGeom>
        </p:spPr>
        <p:txBody>
          <a:bodyPr vert="horz" anchor="ctr"/>
          <a:lstStyle>
            <a:lvl1pPr marL="0" indent="0" algn="l">
              <a:spcBef>
                <a:spcPts val="0"/>
              </a:spcBef>
              <a:buNone/>
              <a:defRPr sz="1400" b="1" baseline="0">
                <a:solidFill>
                  <a:srgbClr val="285078"/>
                </a:solidFill>
                <a:latin typeface="Arial"/>
                <a:cs typeface="Arial"/>
              </a:defRPr>
            </a:lvl1pPr>
          </a:lstStyle>
          <a:p>
            <a:pPr lvl="0"/>
            <a:r>
              <a:rPr lang="en-US" dirty="0"/>
              <a:t>Click to Add Source</a:t>
            </a:r>
          </a:p>
        </p:txBody>
      </p:sp>
      <p:pic>
        <p:nvPicPr>
          <p:cNvPr id="34" name="Picture 33">
            <a:extLst>
              <a:ext uri="{FF2B5EF4-FFF2-40B4-BE49-F238E27FC236}">
                <a16:creationId xmlns:a16="http://schemas.microsoft.com/office/drawing/2014/main" id="{F6B3C679-CEC6-674E-9B82-025EB89ACD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77200" y="6354676"/>
            <a:ext cx="856870" cy="499608"/>
          </a:xfrm>
          <a:prstGeom prst="rect">
            <a:avLst/>
          </a:prstGeom>
        </p:spPr>
      </p:pic>
    </p:spTree>
    <p:extLst>
      <p:ext uri="{BB962C8B-B14F-4D97-AF65-F5344CB8AC3E}">
        <p14:creationId xmlns:p14="http://schemas.microsoft.com/office/powerpoint/2010/main" val="888714058"/>
      </p:ext>
    </p:extLst>
  </p:cSld>
  <p:clrMapOvr>
    <a:masterClrMapping/>
  </p:clrMapOvr>
  <p:transition spd="slow"/>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0" r:id="rId1"/>
    <p:sldLayoutId id="2147483703" r:id="rId2"/>
    <p:sldLayoutId id="2147483738" r:id="rId3"/>
    <p:sldLayoutId id="2147483694" r:id="rId4"/>
    <p:sldLayoutId id="2147483730" r:id="rId5"/>
    <p:sldLayoutId id="2147483695" r:id="rId6"/>
    <p:sldLayoutId id="2147483729" r:id="rId7"/>
    <p:sldLayoutId id="2147483696" r:id="rId8"/>
    <p:sldLayoutId id="2147483736" r:id="rId9"/>
    <p:sldLayoutId id="2147483697" r:id="rId10"/>
    <p:sldLayoutId id="2147483698" r:id="rId11"/>
    <p:sldLayoutId id="2147483699" r:id="rId12"/>
    <p:sldLayoutId id="2147483740" r:id="rId13"/>
    <p:sldLayoutId id="2147483725"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Lst>
  <p:transition spd="slow"/>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20.jp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www.clinicaloptions.com/oncology"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www.hiv.uw.edu/page/clinical-calculators/crcl"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 Id="rId5" Type="http://schemas.openxmlformats.org/officeDocument/2006/relationships/image" Target="../media/image20.jp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s://locator.hiv.gov/" TargetMode="External"/><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44.tif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20.jpg"/></Relationships>
</file>

<file path=ppt/slides/_rels/slide4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46.pn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21.xml"/><Relationship Id="rId4" Type="http://schemas.openxmlformats.org/officeDocument/2006/relationships/image" Target="../media/image20.jpg"/></Relationships>
</file>

<file path=ppt/slides/_rels/slide4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21.xml"/><Relationship Id="rId4" Type="http://schemas.openxmlformats.org/officeDocument/2006/relationships/image" Target="../media/image20.jpg"/></Relationships>
</file>

<file path=ppt/slides/_rels/slide4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5.xml"/><Relationship Id="rId1" Type="http://schemas.openxmlformats.org/officeDocument/2006/relationships/slideLayout" Target="../slideLayouts/slideLayout21.xml"/><Relationship Id="rId4" Type="http://schemas.openxmlformats.org/officeDocument/2006/relationships/image" Target="../media/image20.jpg"/></Relationships>
</file>

<file path=ppt/slides/_rels/slide4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6.xml"/><Relationship Id="rId1" Type="http://schemas.openxmlformats.org/officeDocument/2006/relationships/slideLayout" Target="../slideLayouts/slideLayout21.xml"/><Relationship Id="rId4" Type="http://schemas.openxmlformats.org/officeDocument/2006/relationships/image" Target="../media/image20.jpg"/></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4.xml"/><Relationship Id="rId5" Type="http://schemas.openxmlformats.org/officeDocument/2006/relationships/image" Target="../media/image20.jpg"/><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hyperlink" Target="mailto:harry.rosado@hsc.utah.edu?subject=Ogden%20Surgical-Medical%20Society%20Conf."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3.tif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4.tif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5.tif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a:t>HIV Prevention (</a:t>
            </a:r>
            <a:r>
              <a:rPr lang="en-US" b="1" dirty="0" err="1"/>
              <a:t>PrEP</a:t>
            </a:r>
            <a:r>
              <a:rPr lang="en-US" b="1" dirty="0"/>
              <a:t>)</a:t>
            </a:r>
            <a:br>
              <a:rPr lang="en-US" b="1" dirty="0"/>
            </a:br>
            <a:r>
              <a:rPr lang="en-US" b="1" dirty="0"/>
              <a:t>Prevention is Key in Decreasing HIV</a:t>
            </a:r>
          </a:p>
        </p:txBody>
      </p:sp>
      <p:sp>
        <p:nvSpPr>
          <p:cNvPr id="3" name="Text Placeholder 2"/>
          <p:cNvSpPr>
            <a:spLocks noGrp="1"/>
          </p:cNvSpPr>
          <p:nvPr>
            <p:ph type="body" sz="quarter" idx="18"/>
          </p:nvPr>
        </p:nvSpPr>
        <p:spPr/>
        <p:txBody>
          <a:bodyPr/>
          <a:lstStyle/>
          <a:p>
            <a:r>
              <a:rPr lang="en-US" sz="2000" b="1" dirty="0"/>
              <a:t>Harry Rosado-Santos, MD, FACP, AAHIVM</a:t>
            </a:r>
          </a:p>
          <a:p>
            <a:r>
              <a:rPr lang="en-US" sz="2000" dirty="0"/>
              <a:t>Associate Professor (clinical), University of Utah</a:t>
            </a:r>
            <a:endParaRPr lang="en-US" sz="2000" b="1" dirty="0"/>
          </a:p>
        </p:txBody>
      </p:sp>
      <p:sp>
        <p:nvSpPr>
          <p:cNvPr id="4" name="Text Placeholder 3">
            <a:extLst>
              <a:ext uri="{FF2B5EF4-FFF2-40B4-BE49-F238E27FC236}">
                <a16:creationId xmlns:a16="http://schemas.microsoft.com/office/drawing/2014/main" id="{1F25142C-168B-8648-8E96-0D2DEB8BE044}"/>
              </a:ext>
            </a:extLst>
          </p:cNvPr>
          <p:cNvSpPr>
            <a:spLocks noGrp="1"/>
          </p:cNvSpPr>
          <p:nvPr>
            <p:ph type="body" sz="quarter" idx="14"/>
          </p:nvPr>
        </p:nvSpPr>
        <p:spPr/>
        <p:txBody>
          <a:bodyPr/>
          <a:lstStyle/>
          <a:p>
            <a:r>
              <a:rPr lang="en-US" dirty="0"/>
              <a:t>Last Updated: Jul 2021</a:t>
            </a:r>
          </a:p>
        </p:txBody>
      </p:sp>
      <p:sp>
        <p:nvSpPr>
          <p:cNvPr id="5" name="Rectangle 2">
            <a:extLst>
              <a:ext uri="{FF2B5EF4-FFF2-40B4-BE49-F238E27FC236}">
                <a16:creationId xmlns:a16="http://schemas.microsoft.com/office/drawing/2014/main" id="{F8D59FC9-7927-264E-B1EF-B0CD8C463CF7}"/>
              </a:ext>
            </a:extLst>
          </p:cNvPr>
          <p:cNvSpPr>
            <a:spLocks noChangeArrowheads="1"/>
          </p:cNvSpPr>
          <p:nvPr/>
        </p:nvSpPr>
        <p:spPr bwMode="auto">
          <a:xfrm>
            <a:off x="6376282" y="-128755"/>
            <a:ext cx="7908449" cy="457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036818162"/>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a:extLst>
              <a:ext uri="{FF2B5EF4-FFF2-40B4-BE49-F238E27FC236}">
                <a16:creationId xmlns:a16="http://schemas.microsoft.com/office/drawing/2014/main" id="{829D19E4-D8E5-614F-8C40-D23F4EE07D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70657" y="406398"/>
            <a:ext cx="8882063" cy="56179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email&#10;&#10;Description automatically generated">
            <a:extLst>
              <a:ext uri="{FF2B5EF4-FFF2-40B4-BE49-F238E27FC236}">
                <a16:creationId xmlns:a16="http://schemas.microsoft.com/office/drawing/2014/main" id="{78769676-DF3D-4D44-9030-D3D206B8CE08}"/>
              </a:ext>
            </a:extLst>
          </p:cNvPr>
          <p:cNvPicPr>
            <a:picLocks noChangeAspect="1"/>
          </p:cNvPicPr>
          <p:nvPr/>
        </p:nvPicPr>
        <p:blipFill>
          <a:blip r:embed="rId4"/>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2161954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Title 1">
            <a:extLst>
              <a:ext uri="{FF2B5EF4-FFF2-40B4-BE49-F238E27FC236}">
                <a16:creationId xmlns:a16="http://schemas.microsoft.com/office/drawing/2014/main" id="{69E45DE1-63CE-4B81-ADED-5C9F406B2741}"/>
              </a:ext>
            </a:extLst>
          </p:cNvPr>
          <p:cNvSpPr>
            <a:spLocks noGrp="1"/>
          </p:cNvSpPr>
          <p:nvPr>
            <p:ph type="title"/>
          </p:nvPr>
        </p:nvSpPr>
        <p:spPr>
          <a:xfrm>
            <a:off x="685801" y="310885"/>
            <a:ext cx="8001002" cy="817387"/>
          </a:xfrm>
        </p:spPr>
        <p:txBody>
          <a:bodyPr/>
          <a:lstStyle/>
          <a:p>
            <a:r>
              <a:rPr lang="en-US" b="1" dirty="0"/>
              <a:t> </a:t>
            </a:r>
            <a:r>
              <a:rPr lang="en-US" sz="3200" b="1" dirty="0" err="1"/>
              <a:t>Fiebig</a:t>
            </a:r>
            <a:r>
              <a:rPr lang="en-US" sz="3200" b="1" dirty="0"/>
              <a:t> Laboratory Staging of Early HIV Infection</a:t>
            </a:r>
            <a:endParaRPr lang="en-US" sz="3200" dirty="0"/>
          </a:p>
        </p:txBody>
      </p:sp>
      <p:pic>
        <p:nvPicPr>
          <p:cNvPr id="43010" name="Picture 2" descr="&lt;div&gt;Source: Fiebig EW, Wright DJ, Rawal BD, et al. Dynamics of HIV viremia and antibody seroconversion in plasma donors: implications for diagnosis and staging of primary HIV infection. AIDS. 2003;17:1871-9.&lt;/div&gt;">
            <a:extLst>
              <a:ext uri="{FF2B5EF4-FFF2-40B4-BE49-F238E27FC236}">
                <a16:creationId xmlns:a16="http://schemas.microsoft.com/office/drawing/2014/main" id="{39B0801B-E01A-084B-9260-748A8D510EF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41415" y="1762390"/>
            <a:ext cx="7221061" cy="4459003"/>
          </a:xfrm>
          <a:prstGeom prst="rect">
            <a:avLst/>
          </a:prstGeom>
          <a:solidFill>
            <a:srgbClr val="FFFFFF"/>
          </a:solidFill>
        </p:spPr>
      </p:pic>
      <p:sp>
        <p:nvSpPr>
          <p:cNvPr id="43013" name="Text Placeholder 3">
            <a:extLst>
              <a:ext uri="{FF2B5EF4-FFF2-40B4-BE49-F238E27FC236}">
                <a16:creationId xmlns:a16="http://schemas.microsoft.com/office/drawing/2014/main" id="{0212B917-BFAF-4523-851F-689A788871C4}"/>
              </a:ext>
            </a:extLst>
          </p:cNvPr>
          <p:cNvSpPr>
            <a:spLocks noGrp="1"/>
          </p:cNvSpPr>
          <p:nvPr>
            <p:ph type="body" sz="quarter" idx="11"/>
          </p:nvPr>
        </p:nvSpPr>
        <p:spPr>
          <a:xfrm>
            <a:off x="1620480" y="6555771"/>
            <a:ext cx="744471" cy="254000"/>
          </a:xfrm>
        </p:spPr>
        <p:txBody>
          <a:bodyPr/>
          <a:lstStyle/>
          <a:p>
            <a:endParaRPr lang="en-US"/>
          </a:p>
        </p:txBody>
      </p:sp>
      <p:sp>
        <p:nvSpPr>
          <p:cNvPr id="75" name="Text Placeholder 4">
            <a:extLst>
              <a:ext uri="{FF2B5EF4-FFF2-40B4-BE49-F238E27FC236}">
                <a16:creationId xmlns:a16="http://schemas.microsoft.com/office/drawing/2014/main" id="{5C4FA6B3-4D2A-4272-972B-98F948C9AC3E}"/>
              </a:ext>
            </a:extLst>
          </p:cNvPr>
          <p:cNvSpPr>
            <a:spLocks noGrp="1"/>
          </p:cNvSpPr>
          <p:nvPr>
            <p:ph type="body" sz="quarter" idx="12"/>
          </p:nvPr>
        </p:nvSpPr>
        <p:spPr>
          <a:xfrm>
            <a:off x="2589756" y="6555771"/>
            <a:ext cx="744471" cy="254000"/>
          </a:xfrm>
        </p:spPr>
        <p:txBody>
          <a:bodyPr/>
          <a:lstStyle/>
          <a:p>
            <a:endParaRPr lang="en-US"/>
          </a:p>
        </p:txBody>
      </p:sp>
      <p:sp>
        <p:nvSpPr>
          <p:cNvPr id="77" name="Text Placeholder 5">
            <a:extLst>
              <a:ext uri="{FF2B5EF4-FFF2-40B4-BE49-F238E27FC236}">
                <a16:creationId xmlns:a16="http://schemas.microsoft.com/office/drawing/2014/main" id="{F818D4EC-9222-4E1C-AC5E-D6091E14EE46}"/>
              </a:ext>
            </a:extLst>
          </p:cNvPr>
          <p:cNvSpPr>
            <a:spLocks noGrp="1"/>
          </p:cNvSpPr>
          <p:nvPr>
            <p:ph type="body" sz="quarter" idx="13"/>
          </p:nvPr>
        </p:nvSpPr>
        <p:spPr>
          <a:xfrm>
            <a:off x="3559033" y="6555771"/>
            <a:ext cx="744471" cy="254000"/>
          </a:xfrm>
        </p:spPr>
        <p:txBody>
          <a:bodyPr/>
          <a:lstStyle/>
          <a:p>
            <a:endParaRPr lang="en-US"/>
          </a:p>
        </p:txBody>
      </p:sp>
      <p:sp>
        <p:nvSpPr>
          <p:cNvPr id="79" name="Text Placeholder 6">
            <a:extLst>
              <a:ext uri="{FF2B5EF4-FFF2-40B4-BE49-F238E27FC236}">
                <a16:creationId xmlns:a16="http://schemas.microsoft.com/office/drawing/2014/main" id="{94E03843-BC72-4D1D-BD24-10E1462D2D5D}"/>
              </a:ext>
            </a:extLst>
          </p:cNvPr>
          <p:cNvSpPr>
            <a:spLocks noGrp="1"/>
          </p:cNvSpPr>
          <p:nvPr>
            <p:ph type="body" sz="quarter" idx="15"/>
          </p:nvPr>
        </p:nvSpPr>
        <p:spPr>
          <a:xfrm>
            <a:off x="4303501" y="6238875"/>
            <a:ext cx="4840500" cy="308240"/>
          </a:xfrm>
        </p:spPr>
        <p:txBody>
          <a:bodyPr/>
          <a:lstStyle/>
          <a:p>
            <a:endParaRPr lang="en-US"/>
          </a:p>
        </p:txBody>
      </p:sp>
      <p:pic>
        <p:nvPicPr>
          <p:cNvPr id="9" name="Picture 8" descr="A picture containing email&#10;&#10;Description automatically generated">
            <a:extLst>
              <a:ext uri="{FF2B5EF4-FFF2-40B4-BE49-F238E27FC236}">
                <a16:creationId xmlns:a16="http://schemas.microsoft.com/office/drawing/2014/main" id="{614FEB0E-471F-FB47-9CE4-61EC04993410}"/>
              </a:ext>
            </a:extLst>
          </p:cNvPr>
          <p:cNvPicPr>
            <a:picLocks noChangeAspect="1"/>
          </p:cNvPicPr>
          <p:nvPr/>
        </p:nvPicPr>
        <p:blipFill>
          <a:blip r:embed="rId3"/>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171070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Title 1">
            <a:extLst>
              <a:ext uri="{FF2B5EF4-FFF2-40B4-BE49-F238E27FC236}">
                <a16:creationId xmlns:a16="http://schemas.microsoft.com/office/drawing/2014/main" id="{7A732D2E-3D89-4BE9-BFE8-BA2385AEC72B}"/>
              </a:ext>
            </a:extLst>
          </p:cNvPr>
          <p:cNvSpPr>
            <a:spLocks noGrp="1"/>
          </p:cNvSpPr>
          <p:nvPr>
            <p:ph type="title"/>
          </p:nvPr>
        </p:nvSpPr>
        <p:spPr>
          <a:xfrm>
            <a:off x="323850" y="119172"/>
            <a:ext cx="8497062" cy="1091184"/>
          </a:xfrm>
        </p:spPr>
        <p:txBody>
          <a:bodyPr/>
          <a:lstStyle/>
          <a:p>
            <a:r>
              <a:rPr lang="en-US" dirty="0"/>
              <a:t> Acute HIV Infection </a:t>
            </a:r>
          </a:p>
        </p:txBody>
      </p:sp>
      <p:sp>
        <p:nvSpPr>
          <p:cNvPr id="45061" name="Text Placeholder 2">
            <a:extLst>
              <a:ext uri="{FF2B5EF4-FFF2-40B4-BE49-F238E27FC236}">
                <a16:creationId xmlns:a16="http://schemas.microsoft.com/office/drawing/2014/main" id="{4CA1DCB1-56D4-4C42-BFFD-619B130C9B13}"/>
              </a:ext>
            </a:extLst>
          </p:cNvPr>
          <p:cNvSpPr>
            <a:spLocks noGrp="1"/>
          </p:cNvSpPr>
          <p:nvPr>
            <p:ph type="body" sz="quarter" idx="14"/>
          </p:nvPr>
        </p:nvSpPr>
        <p:spPr>
          <a:xfrm>
            <a:off x="323850" y="6461765"/>
            <a:ext cx="7357838" cy="320039"/>
          </a:xfrm>
        </p:spPr>
        <p:txBody>
          <a:bodyPr/>
          <a:lstStyle/>
          <a:p>
            <a:r>
              <a:rPr lang="en-US" dirty="0"/>
              <a:t>Skin rash </a:t>
            </a:r>
          </a:p>
        </p:txBody>
      </p:sp>
      <p:pic>
        <p:nvPicPr>
          <p:cNvPr id="45058" name="Picture 2" descr="HIV and AIDS | Oncohema Key">
            <a:extLst>
              <a:ext uri="{FF2B5EF4-FFF2-40B4-BE49-F238E27FC236}">
                <a16:creationId xmlns:a16="http://schemas.microsoft.com/office/drawing/2014/main" id="{7348BEA9-488A-C64E-90DC-1287F06B5E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6170"/>
          <a:stretch/>
        </p:blipFill>
        <p:spPr bwMode="auto">
          <a:xfrm>
            <a:off x="323850" y="1514139"/>
            <a:ext cx="8515350" cy="4800600"/>
          </a:xfrm>
          <a:prstGeom prst="rect">
            <a:avLst/>
          </a:prstGeom>
          <a:solidFill>
            <a:srgbClr val="FFFFFF"/>
          </a:solidFill>
        </p:spPr>
      </p:pic>
      <p:pic>
        <p:nvPicPr>
          <p:cNvPr id="5" name="Picture 4" descr="A picture containing email&#10;&#10;Description automatically generated">
            <a:extLst>
              <a:ext uri="{FF2B5EF4-FFF2-40B4-BE49-F238E27FC236}">
                <a16:creationId xmlns:a16="http://schemas.microsoft.com/office/drawing/2014/main" id="{E38B4D5A-04C5-824A-8EC4-5AFF5EB6F819}"/>
              </a:ext>
            </a:extLst>
          </p:cNvPr>
          <p:cNvPicPr>
            <a:picLocks noChangeAspect="1"/>
          </p:cNvPicPr>
          <p:nvPr/>
        </p:nvPicPr>
        <p:blipFill>
          <a:blip r:embed="rId3"/>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689680146"/>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849AEEEF-6518-1343-A48B-5A0AE2677C2F}"/>
              </a:ext>
            </a:extLst>
          </p:cNvPr>
          <p:cNvSpPr>
            <a:spLocks noGrp="1" noChangeArrowheads="1"/>
          </p:cNvSpPr>
          <p:nvPr>
            <p:ph type="title"/>
          </p:nvPr>
        </p:nvSpPr>
        <p:spPr bwMode="auto">
          <a:xfrm>
            <a:off x="323850" y="130175"/>
            <a:ext cx="8496300" cy="1090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48130" name="Text Placeholder 2">
            <a:extLst>
              <a:ext uri="{FF2B5EF4-FFF2-40B4-BE49-F238E27FC236}">
                <a16:creationId xmlns:a16="http://schemas.microsoft.com/office/drawing/2014/main" id="{944C2948-5FF9-D040-AF1E-14147D538DD5}"/>
              </a:ext>
            </a:extLst>
          </p:cNvPr>
          <p:cNvSpPr>
            <a:spLocks noGrp="1" noChangeArrowheads="1"/>
          </p:cNvSpPr>
          <p:nvPr>
            <p:ph type="body" sz="quarter" idx="14"/>
          </p:nvPr>
        </p:nvSpPr>
        <p:spPr bwMode="auto">
          <a:xfrm>
            <a:off x="323850" y="6461126"/>
            <a:ext cx="7358063" cy="32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spcBef>
                <a:spcPct val="0"/>
              </a:spcBef>
            </a:pPr>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pic>
        <p:nvPicPr>
          <p:cNvPr id="48131" name="Picture 4">
            <a:extLst>
              <a:ext uri="{FF2B5EF4-FFF2-40B4-BE49-F238E27FC236}">
                <a16:creationId xmlns:a16="http://schemas.microsoft.com/office/drawing/2014/main" id="{86527481-E7D4-6747-8340-9ED05A00A9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0"/>
            <a:ext cx="9001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icture containing email&#10;&#10;Description automatically generated">
            <a:extLst>
              <a:ext uri="{FF2B5EF4-FFF2-40B4-BE49-F238E27FC236}">
                <a16:creationId xmlns:a16="http://schemas.microsoft.com/office/drawing/2014/main" id="{B78FC5DC-3B97-4F43-BA29-C98576143D1D}"/>
              </a:ext>
            </a:extLst>
          </p:cNvPr>
          <p:cNvPicPr>
            <a:picLocks noChangeAspect="1"/>
          </p:cNvPicPr>
          <p:nvPr/>
        </p:nvPicPr>
        <p:blipFill>
          <a:blip r:embed="rId4"/>
          <a:stretch>
            <a:fillRect/>
          </a:stretch>
        </p:blipFill>
        <p:spPr>
          <a:xfrm>
            <a:off x="7762240" y="6407319"/>
            <a:ext cx="1381759" cy="466568"/>
          </a:xfrm>
          <a:prstGeom prst="rect">
            <a:avLst/>
          </a:prstGeom>
        </p:spPr>
      </p:pic>
    </p:spTree>
    <p:extLst>
      <p:ext uri="{BB962C8B-B14F-4D97-AF65-F5344CB8AC3E}">
        <p14:creationId xmlns:p14="http://schemas.microsoft.com/office/powerpoint/2010/main" val="2992729255"/>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Placeholder 2">
            <a:extLst>
              <a:ext uri="{FF2B5EF4-FFF2-40B4-BE49-F238E27FC236}">
                <a16:creationId xmlns:a16="http://schemas.microsoft.com/office/drawing/2014/main" id="{5488DC61-3B79-C34B-8101-800AA7B6546E}"/>
              </a:ext>
            </a:extLst>
          </p:cNvPr>
          <p:cNvSpPr>
            <a:spLocks noGrp="1"/>
          </p:cNvSpPr>
          <p:nvPr>
            <p:ph type="body" sz="quarter" idx="14"/>
          </p:nvPr>
        </p:nvSpPr>
        <p:spPr bwMode="auto">
          <a:xfrm>
            <a:off x="323850" y="6461126"/>
            <a:ext cx="7358063" cy="32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spcBef>
                <a:spcPct val="0"/>
              </a:spcBef>
            </a:pPr>
            <a:r>
              <a:rPr lang="en-US" altLang="en-US">
                <a:latin typeface="Arial" panose="020B0604020202020204" pitchFamily="34" charset="0"/>
                <a:ea typeface="ＭＳ Ｐゴシック" panose="020B0600070205080204" pitchFamily="34" charset="-128"/>
                <a:cs typeface="Arial" panose="020B0604020202020204" pitchFamily="34" charset="0"/>
              </a:rPr>
              <a:t>https://stacks.cdc.gov/view/cdc/50872</a:t>
            </a:r>
          </a:p>
        </p:txBody>
      </p:sp>
      <p:pic>
        <p:nvPicPr>
          <p:cNvPr id="52226" name="Picture 3">
            <a:extLst>
              <a:ext uri="{FF2B5EF4-FFF2-40B4-BE49-F238E27FC236}">
                <a16:creationId xmlns:a16="http://schemas.microsoft.com/office/drawing/2014/main" id="{839C4B4A-C0B6-0242-A259-D219837BAC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00271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email&#10;&#10;Description automatically generated">
            <a:extLst>
              <a:ext uri="{FF2B5EF4-FFF2-40B4-BE49-F238E27FC236}">
                <a16:creationId xmlns:a16="http://schemas.microsoft.com/office/drawing/2014/main" id="{7A6E6A0D-CCDD-C64D-A5BA-A7B91851CF93}"/>
              </a:ext>
            </a:extLst>
          </p:cNvPr>
          <p:cNvPicPr>
            <a:picLocks noChangeAspect="1"/>
          </p:cNvPicPr>
          <p:nvPr/>
        </p:nvPicPr>
        <p:blipFill>
          <a:blip r:embed="rId4"/>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1213234121"/>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1F82943B-DF12-7145-A3D6-0E1D3C3E0055}"/>
              </a:ext>
            </a:extLst>
          </p:cNvPr>
          <p:cNvSpPr>
            <a:spLocks noGrp="1" noChangeArrowheads="1"/>
          </p:cNvSpPr>
          <p:nvPr>
            <p:ph type="title"/>
          </p:nvPr>
        </p:nvSpPr>
        <p:spPr bwMode="auto">
          <a:xfrm>
            <a:off x="323850" y="119063"/>
            <a:ext cx="8496300" cy="1090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Prevent</a:t>
            </a:r>
          </a:p>
        </p:txBody>
      </p:sp>
      <p:sp>
        <p:nvSpPr>
          <p:cNvPr id="56322" name="Text Placeholder 2">
            <a:extLst>
              <a:ext uri="{FF2B5EF4-FFF2-40B4-BE49-F238E27FC236}">
                <a16:creationId xmlns:a16="http://schemas.microsoft.com/office/drawing/2014/main" id="{A06CB8CE-F7A9-194B-A308-6DCD0336AD39}"/>
              </a:ext>
            </a:extLst>
          </p:cNvPr>
          <p:cNvSpPr>
            <a:spLocks noGrp="1" noChangeArrowheads="1"/>
          </p:cNvSpPr>
          <p:nvPr>
            <p:ph type="body" sz="quarter" idx="14"/>
          </p:nvPr>
        </p:nvSpPr>
        <p:spPr bwMode="auto">
          <a:xfrm>
            <a:off x="323850" y="6461126"/>
            <a:ext cx="7358063" cy="32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spcBef>
                <a:spcPct val="0"/>
              </a:spcBef>
            </a:pPr>
            <a:r>
              <a:rPr lang="en-US" altLang="en-US">
                <a:latin typeface="Arial" panose="020B0604020202020204" pitchFamily="34" charset="0"/>
                <a:ea typeface="ＭＳ Ｐゴシック" panose="020B0600070205080204" pitchFamily="34" charset="-128"/>
                <a:cs typeface="Arial" panose="020B0604020202020204" pitchFamily="34" charset="0"/>
              </a:rPr>
              <a:t>https://www.cdc.gov/mmwr/volumes/68/wr/mm6827a1.htm</a:t>
            </a:r>
          </a:p>
        </p:txBody>
      </p:sp>
      <p:pic>
        <p:nvPicPr>
          <p:cNvPr id="56323" name="Content Placeholder 5">
            <a:extLst>
              <a:ext uri="{FF2B5EF4-FFF2-40B4-BE49-F238E27FC236}">
                <a16:creationId xmlns:a16="http://schemas.microsoft.com/office/drawing/2014/main" id="{782D282A-D9AD-C54A-BB18-431A642FB4C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57201" y="1447800"/>
            <a:ext cx="8150225"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icture containing email&#10;&#10;Description automatically generated">
            <a:extLst>
              <a:ext uri="{FF2B5EF4-FFF2-40B4-BE49-F238E27FC236}">
                <a16:creationId xmlns:a16="http://schemas.microsoft.com/office/drawing/2014/main" id="{1A7F4841-4CD3-8C45-AB0D-DE7067105ED1}"/>
              </a:ext>
            </a:extLst>
          </p:cNvPr>
          <p:cNvPicPr>
            <a:picLocks noChangeAspect="1"/>
          </p:cNvPicPr>
          <p:nvPr/>
        </p:nvPicPr>
        <p:blipFill>
          <a:blip r:embed="rId4"/>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3044793265"/>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Placeholder 2">
            <a:extLst>
              <a:ext uri="{FF2B5EF4-FFF2-40B4-BE49-F238E27FC236}">
                <a16:creationId xmlns:a16="http://schemas.microsoft.com/office/drawing/2014/main" id="{B127A540-7812-1A4E-A5DC-ED07FCEC5589}"/>
              </a:ext>
            </a:extLst>
          </p:cNvPr>
          <p:cNvSpPr>
            <a:spLocks noGrp="1"/>
          </p:cNvSpPr>
          <p:nvPr>
            <p:ph type="body" sz="quarter" idx="14"/>
          </p:nvPr>
        </p:nvSpPr>
        <p:spPr bwMode="auto">
          <a:xfrm>
            <a:off x="323850" y="6461126"/>
            <a:ext cx="7358063" cy="32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pic>
        <p:nvPicPr>
          <p:cNvPr id="58370" name="Picture 3">
            <a:extLst>
              <a:ext uri="{FF2B5EF4-FFF2-40B4-BE49-F238E27FC236}">
                <a16:creationId xmlns:a16="http://schemas.microsoft.com/office/drawing/2014/main" id="{C2EF4FE1-ACE6-4545-846A-866D9721526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0"/>
            <a:ext cx="6858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email&#10;&#10;Description automatically generated">
            <a:extLst>
              <a:ext uri="{FF2B5EF4-FFF2-40B4-BE49-F238E27FC236}">
                <a16:creationId xmlns:a16="http://schemas.microsoft.com/office/drawing/2014/main" id="{DA40F480-52CE-DA43-9F06-037175F7969B}"/>
              </a:ext>
            </a:extLst>
          </p:cNvPr>
          <p:cNvPicPr>
            <a:picLocks noChangeAspect="1"/>
          </p:cNvPicPr>
          <p:nvPr/>
        </p:nvPicPr>
        <p:blipFill>
          <a:blip r:embed="rId4"/>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332054471"/>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Placeholder 2">
            <a:extLst>
              <a:ext uri="{FF2B5EF4-FFF2-40B4-BE49-F238E27FC236}">
                <a16:creationId xmlns:a16="http://schemas.microsoft.com/office/drawing/2014/main" id="{21EC5BA2-ED3D-7948-AE22-837BF0126229}"/>
              </a:ext>
            </a:extLst>
          </p:cNvPr>
          <p:cNvSpPr>
            <a:spLocks noGrp="1"/>
          </p:cNvSpPr>
          <p:nvPr>
            <p:ph type="body" sz="quarter" idx="14"/>
          </p:nvPr>
        </p:nvSpPr>
        <p:spPr bwMode="auto">
          <a:xfrm>
            <a:off x="323850" y="6461126"/>
            <a:ext cx="7358063" cy="32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pic>
        <p:nvPicPr>
          <p:cNvPr id="60418" name="Picture 3">
            <a:extLst>
              <a:ext uri="{FF2B5EF4-FFF2-40B4-BE49-F238E27FC236}">
                <a16:creationId xmlns:a16="http://schemas.microsoft.com/office/drawing/2014/main" id="{D7C3852C-589C-0A40-A0CD-2BC066206F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
            <a:ext cx="5872163" cy="643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email&#10;&#10;Description automatically generated">
            <a:extLst>
              <a:ext uri="{FF2B5EF4-FFF2-40B4-BE49-F238E27FC236}">
                <a16:creationId xmlns:a16="http://schemas.microsoft.com/office/drawing/2014/main" id="{56F7F924-A5DA-8E47-AC5C-7DF46BA307E5}"/>
              </a:ext>
            </a:extLst>
          </p:cNvPr>
          <p:cNvPicPr>
            <a:picLocks noChangeAspect="1"/>
          </p:cNvPicPr>
          <p:nvPr/>
        </p:nvPicPr>
        <p:blipFill>
          <a:blip r:embed="rId4"/>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465254021"/>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 Placeholder 2">
            <a:extLst>
              <a:ext uri="{FF2B5EF4-FFF2-40B4-BE49-F238E27FC236}">
                <a16:creationId xmlns:a16="http://schemas.microsoft.com/office/drawing/2014/main" id="{7FA18B67-2E79-7F4D-BA13-7082D7F5ACEF}"/>
              </a:ext>
            </a:extLst>
          </p:cNvPr>
          <p:cNvSpPr>
            <a:spLocks noGrp="1"/>
          </p:cNvSpPr>
          <p:nvPr>
            <p:ph type="body" sz="quarter" idx="14"/>
          </p:nvPr>
        </p:nvSpPr>
        <p:spPr bwMode="auto">
          <a:xfrm>
            <a:off x="323850" y="6461126"/>
            <a:ext cx="7358063" cy="32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pic>
        <p:nvPicPr>
          <p:cNvPr id="64514" name="Picture 3">
            <a:extLst>
              <a:ext uri="{FF2B5EF4-FFF2-40B4-BE49-F238E27FC236}">
                <a16:creationId xmlns:a16="http://schemas.microsoft.com/office/drawing/2014/main" id="{F1D90CBF-7AE7-AC49-A90C-E81B3D87EE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23812"/>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email&#10;&#10;Description automatically generated">
            <a:extLst>
              <a:ext uri="{FF2B5EF4-FFF2-40B4-BE49-F238E27FC236}">
                <a16:creationId xmlns:a16="http://schemas.microsoft.com/office/drawing/2014/main" id="{6FE57A5D-06D6-334B-9A9B-369706010367}"/>
              </a:ext>
            </a:extLst>
          </p:cNvPr>
          <p:cNvPicPr>
            <a:picLocks noChangeAspect="1"/>
          </p:cNvPicPr>
          <p:nvPr/>
        </p:nvPicPr>
        <p:blipFill>
          <a:blip r:embed="rId4"/>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2308586089"/>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BE1FB6-B992-954D-B07F-31509D6010ED}"/>
              </a:ext>
            </a:extLst>
          </p:cNvPr>
          <p:cNvSpPr>
            <a:spLocks noGrp="1"/>
          </p:cNvSpPr>
          <p:nvPr>
            <p:ph type="title"/>
          </p:nvPr>
        </p:nvSpPr>
        <p:spPr/>
        <p:txBody>
          <a:bodyPr/>
          <a:lstStyle/>
          <a:p>
            <a:r>
              <a:rPr lang="en-US" altLang="en-US" dirty="0">
                <a:ea typeface="ＭＳ Ｐゴシック" panose="020B0600070205080204" pitchFamily="34" charset="-128"/>
                <a:cs typeface="Arial" panose="020B0604020202020204" pitchFamily="34" charset="0"/>
              </a:rPr>
              <a:t>Prevention Science Overview: Biomedical Intervention Efficacy</a:t>
            </a:r>
            <a:endParaRPr lang="en-US" dirty="0"/>
          </a:p>
        </p:txBody>
      </p:sp>
      <p:sp>
        <p:nvSpPr>
          <p:cNvPr id="66562" name="Text Placeholder 2">
            <a:extLst>
              <a:ext uri="{FF2B5EF4-FFF2-40B4-BE49-F238E27FC236}">
                <a16:creationId xmlns:a16="http://schemas.microsoft.com/office/drawing/2014/main" id="{19673511-54F4-A347-BECF-F79035FF8817}"/>
              </a:ext>
            </a:extLst>
          </p:cNvPr>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spcBef>
                <a:spcPct val="0"/>
              </a:spcBef>
            </a:pPr>
            <a:r>
              <a:rPr lang="en-US" altLang="en-US" sz="1600">
                <a:solidFill>
                  <a:srgbClr val="3D4242"/>
                </a:solidFill>
                <a:latin typeface="Corbel" panose="020B0503020204020204" pitchFamily="34" charset="0"/>
                <a:ea typeface="ＭＳ Ｐゴシック" panose="020B0600070205080204" pitchFamily="34" charset="-128"/>
                <a:cs typeface="Arial" panose="020B0604020202020204" pitchFamily="34" charset="0"/>
              </a:rPr>
              <a:t>Modified from Abdool Karim, Lancet, 2011</a:t>
            </a:r>
          </a:p>
        </p:txBody>
      </p:sp>
      <p:sp>
        <p:nvSpPr>
          <p:cNvPr id="6" name="Content Placeholder 5">
            <a:extLst>
              <a:ext uri="{FF2B5EF4-FFF2-40B4-BE49-F238E27FC236}">
                <a16:creationId xmlns:a16="http://schemas.microsoft.com/office/drawing/2014/main" id="{A0CB341F-4CC3-8944-B31D-5D0B16BF93E2}"/>
              </a:ext>
            </a:extLst>
          </p:cNvPr>
          <p:cNvSpPr>
            <a:spLocks noGrp="1"/>
          </p:cNvSpPr>
          <p:nvPr>
            <p:ph sz="half" idx="2"/>
          </p:nvPr>
        </p:nvSpPr>
        <p:spPr/>
        <p:txBody>
          <a:bodyPr/>
          <a:lstStyle/>
          <a:p>
            <a:endParaRPr lang="en-US"/>
          </a:p>
        </p:txBody>
      </p:sp>
      <p:graphicFrame>
        <p:nvGraphicFramePr>
          <p:cNvPr id="66563" name="Content Placeholder 3">
            <a:extLst>
              <a:ext uri="{FF2B5EF4-FFF2-40B4-BE49-F238E27FC236}">
                <a16:creationId xmlns:a16="http://schemas.microsoft.com/office/drawing/2014/main" id="{73B82E32-32D8-0348-9D30-E01CE78A1596}"/>
              </a:ext>
            </a:extLst>
          </p:cNvPr>
          <p:cNvGraphicFramePr>
            <a:graphicFrameLocks/>
          </p:cNvGraphicFramePr>
          <p:nvPr/>
        </p:nvGraphicFramePr>
        <p:xfrm>
          <a:off x="330201" y="1320800"/>
          <a:ext cx="8239125" cy="4643438"/>
        </p:xfrm>
        <a:graphic>
          <a:graphicData uri="http://schemas.openxmlformats.org/presentationml/2006/ole">
            <mc:AlternateContent xmlns:mc="http://schemas.openxmlformats.org/markup-compatibility/2006">
              <mc:Choice xmlns:v="urn:schemas-microsoft-com:vml" Requires="v">
                <p:oleObj r:id="rId3" imgW="17170400" imgH="9664700" progId="Excel.Chart.8">
                  <p:embed/>
                </p:oleObj>
              </mc:Choice>
              <mc:Fallback>
                <p:oleObj r:id="rId3" imgW="17170400" imgH="9664700" progId="Excel.Chart.8">
                  <p:embed/>
                  <p:pic>
                    <p:nvPicPr>
                      <p:cNvPr id="66563" name="Content Placeholder 3">
                        <a:extLst>
                          <a:ext uri="{FF2B5EF4-FFF2-40B4-BE49-F238E27FC236}">
                            <a16:creationId xmlns:a16="http://schemas.microsoft.com/office/drawing/2014/main" id="{73B82E32-32D8-0348-9D30-E01CE78A1596}"/>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201" y="1320800"/>
                        <a:ext cx="8239125"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Picture 4" descr="A picture containing email&#10;&#10;Description automatically generated">
            <a:extLst>
              <a:ext uri="{FF2B5EF4-FFF2-40B4-BE49-F238E27FC236}">
                <a16:creationId xmlns:a16="http://schemas.microsoft.com/office/drawing/2014/main" id="{22053D3A-7DD4-E84D-ACAC-77F724E69A3C}"/>
              </a:ext>
            </a:extLst>
          </p:cNvPr>
          <p:cNvPicPr>
            <a:picLocks noChangeAspect="1"/>
          </p:cNvPicPr>
          <p:nvPr/>
        </p:nvPicPr>
        <p:blipFill>
          <a:blip r:embed="rId5"/>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3948917395"/>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C6459-8A4B-0C4D-8A2D-C16ABA602EBE}"/>
              </a:ext>
            </a:extLst>
          </p:cNvPr>
          <p:cNvSpPr>
            <a:spLocks noGrp="1"/>
          </p:cNvSpPr>
          <p:nvPr>
            <p:ph type="title"/>
          </p:nvPr>
        </p:nvSpPr>
        <p:spPr/>
        <p:txBody>
          <a:bodyPr/>
          <a:lstStyle/>
          <a:p>
            <a:r>
              <a:rPr lang="en-US" dirty="0"/>
              <a:t>Land Acknowledgement</a:t>
            </a:r>
          </a:p>
        </p:txBody>
      </p:sp>
      <p:sp>
        <p:nvSpPr>
          <p:cNvPr id="3" name="Text Placeholder 2">
            <a:extLst>
              <a:ext uri="{FF2B5EF4-FFF2-40B4-BE49-F238E27FC236}">
                <a16:creationId xmlns:a16="http://schemas.microsoft.com/office/drawing/2014/main" id="{66E0E8C3-84C9-3242-B72B-9626E90C926A}"/>
              </a:ext>
            </a:extLst>
          </p:cNvPr>
          <p:cNvSpPr>
            <a:spLocks noGrp="1"/>
          </p:cNvSpPr>
          <p:nvPr>
            <p:ph type="body" sz="quarter" idx="14"/>
          </p:nvPr>
        </p:nvSpPr>
        <p:spPr/>
        <p:txBody>
          <a:bodyPr/>
          <a:lstStyle/>
          <a:p>
            <a:r>
              <a:rPr lang="en-US" dirty="0"/>
              <a:t>diversity/</a:t>
            </a:r>
            <a:r>
              <a:rPr lang="en-US" dirty="0" err="1"/>
              <a:t>utah.edu</a:t>
            </a:r>
            <a:r>
              <a:rPr lang="en-US" dirty="0"/>
              <a:t>/centers/</a:t>
            </a:r>
            <a:r>
              <a:rPr lang="en-US" dirty="0" err="1"/>
              <a:t>airc</a:t>
            </a:r>
            <a:r>
              <a:rPr lang="en-US" dirty="0"/>
              <a:t>/</a:t>
            </a:r>
          </a:p>
        </p:txBody>
      </p:sp>
      <p:sp>
        <p:nvSpPr>
          <p:cNvPr id="4" name="Content Placeholder 3">
            <a:extLst>
              <a:ext uri="{FF2B5EF4-FFF2-40B4-BE49-F238E27FC236}">
                <a16:creationId xmlns:a16="http://schemas.microsoft.com/office/drawing/2014/main" id="{94F40C7C-800D-4044-9CD7-99A810DBF2B4}"/>
              </a:ext>
            </a:extLst>
          </p:cNvPr>
          <p:cNvSpPr>
            <a:spLocks noGrp="1"/>
          </p:cNvSpPr>
          <p:nvPr>
            <p:ph sz="half" idx="2"/>
          </p:nvPr>
        </p:nvSpPr>
        <p:spPr/>
        <p:txBody>
          <a:bodyPr/>
          <a:lstStyle/>
          <a:p>
            <a:r>
              <a:rPr lang="en-US" dirty="0"/>
              <a:t>We acknowledge that this land, which is named for the Ute Tribe, is the traditional and ancestral homeland of the Shoshone, Paiute, Goshute, and Ute Tribes. We recognize and respect the enduring relationship that exists between many Indigenous peoples and their traditional homelands. </a:t>
            </a:r>
          </a:p>
          <a:p>
            <a:r>
              <a:rPr lang="en-US" dirty="0"/>
              <a:t>We respect the sovereign relationship between tribes, states, and the federal government, and we affirm our commitment to a partnership with Native Nations and Urban Indian communities through research, education, and community outreach activities.</a:t>
            </a:r>
          </a:p>
        </p:txBody>
      </p:sp>
      <p:pic>
        <p:nvPicPr>
          <p:cNvPr id="7" name="Picture 6" descr="A picture containing email&#10;&#10;Description automatically generated">
            <a:extLst>
              <a:ext uri="{FF2B5EF4-FFF2-40B4-BE49-F238E27FC236}">
                <a16:creationId xmlns:a16="http://schemas.microsoft.com/office/drawing/2014/main" id="{E496D282-C518-384A-B97E-A3DF68CD95C5}"/>
              </a:ext>
            </a:extLst>
          </p:cNvPr>
          <p:cNvPicPr>
            <a:picLocks noChangeAspect="1"/>
          </p:cNvPicPr>
          <p:nvPr/>
        </p:nvPicPr>
        <p:blipFill>
          <a:blip r:embed="rId2"/>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2654231688"/>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5F455B20-1358-D449-B0C6-F3FAA7EA74F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200" dirty="0" err="1">
                <a:ea typeface="ＭＳ Ｐゴシック" panose="020B0600070205080204" pitchFamily="34" charset="-128"/>
              </a:rPr>
              <a:t>PrEP</a:t>
            </a:r>
            <a:r>
              <a:rPr lang="en-US" altLang="en-US" sz="3200" dirty="0">
                <a:ea typeface="ＭＳ Ｐゴシック" panose="020B0600070205080204" pitchFamily="34" charset="-128"/>
              </a:rPr>
              <a:t> for HIV Prevention: Candidates</a:t>
            </a:r>
          </a:p>
        </p:txBody>
      </p:sp>
      <p:sp>
        <p:nvSpPr>
          <p:cNvPr id="3" name="Text Placeholder 2">
            <a:extLst>
              <a:ext uri="{FF2B5EF4-FFF2-40B4-BE49-F238E27FC236}">
                <a16:creationId xmlns:a16="http://schemas.microsoft.com/office/drawing/2014/main" id="{7826F536-34BF-E643-A921-ED054BAD568B}"/>
              </a:ext>
            </a:extLst>
          </p:cNvPr>
          <p:cNvSpPr>
            <a:spLocks noGrp="1"/>
          </p:cNvSpPr>
          <p:nvPr>
            <p:ph type="body" sz="quarter" idx="14"/>
          </p:nvPr>
        </p:nvSpPr>
        <p:spPr/>
        <p:txBody>
          <a:bodyPr/>
          <a:lstStyle/>
          <a:p>
            <a:endParaRPr lang="en-US"/>
          </a:p>
        </p:txBody>
      </p:sp>
      <p:sp>
        <p:nvSpPr>
          <p:cNvPr id="2" name="Content Placeholder 1">
            <a:extLst>
              <a:ext uri="{FF2B5EF4-FFF2-40B4-BE49-F238E27FC236}">
                <a16:creationId xmlns:a16="http://schemas.microsoft.com/office/drawing/2014/main" id="{7A0467A2-B965-6746-B9B0-877B804F918C}"/>
              </a:ext>
            </a:extLst>
          </p:cNvPr>
          <p:cNvSpPr>
            <a:spLocks noGrp="1"/>
          </p:cNvSpPr>
          <p:nvPr>
            <p:ph sz="half" idx="2"/>
          </p:nvPr>
        </p:nvSpPr>
        <p:spPr/>
        <p:txBody>
          <a:bodyPr/>
          <a:lstStyle/>
          <a:p>
            <a:endParaRPr lang="en-US"/>
          </a:p>
        </p:txBody>
      </p:sp>
      <p:sp>
        <p:nvSpPr>
          <p:cNvPr id="68610" name="Text Box 11">
            <a:extLst>
              <a:ext uri="{FF2B5EF4-FFF2-40B4-BE49-F238E27FC236}">
                <a16:creationId xmlns:a16="http://schemas.microsoft.com/office/drawing/2014/main" id="{E0D8D033-C5D5-4F4A-AE2E-5077327E2B34}"/>
              </a:ext>
            </a:extLst>
          </p:cNvPr>
          <p:cNvSpPr txBox="1">
            <a:spLocks noChangeArrowheads="1"/>
          </p:cNvSpPr>
          <p:nvPr/>
        </p:nvSpPr>
        <p:spPr bwMode="auto">
          <a:xfrm>
            <a:off x="457200" y="6334781"/>
            <a:ext cx="5715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sz="2400">
                <a:solidFill>
                  <a:schemeClr val="tx1"/>
                </a:solidFill>
                <a:latin typeface="Geneva" panose="020B0503030404040204" pitchFamily="34" charset="0"/>
                <a:ea typeface="ＭＳ Ｐゴシック" panose="020B0600070205080204" pitchFamily="34" charset="-128"/>
              </a:defRPr>
            </a:lvl1pPr>
            <a:lvl2pPr marL="742950" indent="-285750">
              <a:defRPr sz="2400">
                <a:solidFill>
                  <a:schemeClr val="tx1"/>
                </a:solidFill>
                <a:latin typeface="Geneva" panose="020B0503030404040204" pitchFamily="34" charset="0"/>
                <a:ea typeface="ＭＳ Ｐゴシック" panose="020B0600070205080204" pitchFamily="34" charset="-128"/>
              </a:defRPr>
            </a:lvl2pPr>
            <a:lvl3pPr marL="1143000" indent="-228600">
              <a:defRPr sz="2400">
                <a:solidFill>
                  <a:schemeClr val="tx1"/>
                </a:solidFill>
                <a:latin typeface="Geneva" panose="020B0503030404040204" pitchFamily="34" charset="0"/>
                <a:ea typeface="ＭＳ Ｐゴシック" panose="020B0600070205080204" pitchFamily="34" charset="-128"/>
              </a:defRPr>
            </a:lvl3pPr>
            <a:lvl4pPr marL="1600200" indent="-228600">
              <a:defRPr sz="2400">
                <a:solidFill>
                  <a:schemeClr val="tx1"/>
                </a:solidFill>
                <a:latin typeface="Geneva" panose="020B0503030404040204" pitchFamily="34" charset="0"/>
                <a:ea typeface="ＭＳ Ｐゴシック" panose="020B0600070205080204" pitchFamily="34" charset="-128"/>
              </a:defRPr>
            </a:lvl4pPr>
            <a:lvl5pPr marL="2057400" indent="-228600">
              <a:defRPr sz="2400">
                <a:solidFill>
                  <a:schemeClr val="tx1"/>
                </a:solidFill>
                <a:latin typeface="Geneva" panose="020B05030304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9pPr>
          </a:lstStyle>
          <a:p>
            <a:pPr eaLnBrk="1" hangingPunct="1">
              <a:spcBef>
                <a:spcPct val="35000"/>
              </a:spcBef>
              <a:spcAft>
                <a:spcPct val="25000"/>
              </a:spcAft>
              <a:buClr>
                <a:schemeClr val="folHlink"/>
              </a:buClr>
              <a:buFont typeface="Arial" panose="020B0604020202020204" pitchFamily="34" charset="0"/>
              <a:buNone/>
            </a:pPr>
            <a:r>
              <a:rPr lang="en-US" altLang="en-US" sz="1400" b="1">
                <a:solidFill>
                  <a:srgbClr val="000000"/>
                </a:solidFill>
                <a:latin typeface="Arial" panose="020B0604020202020204" pitchFamily="34" charset="0"/>
              </a:rPr>
              <a:t>https://www.cdc.gov/hiv/pdf/risk/prep/cdc-hiv-prep-guidelines-2017.pdf</a:t>
            </a:r>
          </a:p>
        </p:txBody>
      </p:sp>
      <p:graphicFrame>
        <p:nvGraphicFramePr>
          <p:cNvPr id="5" name="Table 4">
            <a:extLst>
              <a:ext uri="{FF2B5EF4-FFF2-40B4-BE49-F238E27FC236}">
                <a16:creationId xmlns:a16="http://schemas.microsoft.com/office/drawing/2014/main" id="{3029FDDD-4BFF-AC4D-AFB8-5571432180FA}"/>
              </a:ext>
            </a:extLst>
          </p:cNvPr>
          <p:cNvGraphicFramePr>
            <a:graphicFrameLocks noGrp="1"/>
          </p:cNvGraphicFramePr>
          <p:nvPr/>
        </p:nvGraphicFramePr>
        <p:xfrm>
          <a:off x="762000" y="1600200"/>
          <a:ext cx="7620000" cy="4716463"/>
        </p:xfrm>
        <a:graphic>
          <a:graphicData uri="http://schemas.openxmlformats.org/drawingml/2006/table">
            <a:tbl>
              <a:tblPr/>
              <a:tblGrid>
                <a:gridCol w="1270000">
                  <a:extLst>
                    <a:ext uri="{9D8B030D-6E8A-4147-A177-3AD203B41FA5}">
                      <a16:colId xmlns:a16="http://schemas.microsoft.com/office/drawing/2014/main" val="4148496517"/>
                    </a:ext>
                  </a:extLst>
                </a:gridCol>
                <a:gridCol w="1957388">
                  <a:extLst>
                    <a:ext uri="{9D8B030D-6E8A-4147-A177-3AD203B41FA5}">
                      <a16:colId xmlns:a16="http://schemas.microsoft.com/office/drawing/2014/main" val="683990441"/>
                    </a:ext>
                  </a:extLst>
                </a:gridCol>
                <a:gridCol w="2568575">
                  <a:extLst>
                    <a:ext uri="{9D8B030D-6E8A-4147-A177-3AD203B41FA5}">
                      <a16:colId xmlns:a16="http://schemas.microsoft.com/office/drawing/2014/main" val="3913600508"/>
                    </a:ext>
                  </a:extLst>
                </a:gridCol>
                <a:gridCol w="1824037">
                  <a:extLst>
                    <a:ext uri="{9D8B030D-6E8A-4147-A177-3AD203B41FA5}">
                      <a16:colId xmlns:a16="http://schemas.microsoft.com/office/drawing/2014/main" val="73492494"/>
                    </a:ext>
                  </a:extLst>
                </a:gridCol>
              </a:tblGrid>
              <a:tr h="579072">
                <a:tc>
                  <a:txBody>
                    <a:bodyPr/>
                    <a:lstStyle>
                      <a:lvl1pPr>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L="51440" marR="51440" marT="45689" marB="45689"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2B85B8"/>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MSM</a:t>
                      </a:r>
                    </a:p>
                  </a:txBody>
                  <a:tcPr marL="51440" marR="51440" marT="45689" marB="45689"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B85B8"/>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Heterosexual Women </a:t>
                      </a:r>
                      <a:br>
                        <a:rPr kumimoji="0" lang="en-US" altLang="en-US" sz="16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br>
                      <a:r>
                        <a:rPr kumimoji="0" lang="en-US" altLang="en-US" sz="16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and Men </a:t>
                      </a:r>
                    </a:p>
                  </a:txBody>
                  <a:tcPr marL="51440" marR="51440" marT="45689" marB="45689"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B85B8"/>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Injection </a:t>
                      </a:r>
                      <a:br>
                        <a:rPr kumimoji="0" lang="en-US" altLang="en-US" sz="16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br>
                      <a:r>
                        <a:rPr kumimoji="0" lang="en-US" altLang="en-US" sz="16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Drug Users </a:t>
                      </a:r>
                    </a:p>
                  </a:txBody>
                  <a:tcPr marL="51440" marR="51440" marT="45689" marB="45689"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B85B8"/>
                    </a:solidFill>
                  </a:tcPr>
                </a:tc>
                <a:extLst>
                  <a:ext uri="{0D108BD9-81ED-4DB2-BD59-A6C34878D82A}">
                    <a16:rowId xmlns:a16="http://schemas.microsoft.com/office/drawing/2014/main" val="2048675109"/>
                  </a:ext>
                </a:extLst>
              </a:tr>
              <a:tr h="2773691">
                <a:tc>
                  <a:txBody>
                    <a:bodyPr/>
                    <a:lstStyle>
                      <a:lvl1pPr>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Potential indicators of substantial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risk of acquiring HIV infection</a:t>
                      </a:r>
                    </a:p>
                  </a:txBody>
                  <a:tcPr marL="51440" marR="51440" marT="45689" marB="4568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2B85B8"/>
                    </a:solidFill>
                  </a:tcPr>
                </a:tc>
                <a:tc>
                  <a:txBody>
                    <a:bodyPr/>
                    <a:lstStyle>
                      <a:lvl1pPr marL="171450" indent="-17145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171450" marR="0" lvl="0" indent="-171450" algn="l" defTabSz="914400" rtl="0" eaLnBrk="1" fontAlgn="base" latinLnBrk="0" hangingPunct="1">
                        <a:lnSpc>
                          <a:spcPct val="100000"/>
                        </a:lnSpc>
                        <a:spcBef>
                          <a:spcPct val="0"/>
                        </a:spcBef>
                        <a:spcAft>
                          <a:spcPct val="0"/>
                        </a:spcAft>
                        <a:buClrTx/>
                        <a:buSzTx/>
                        <a:buFont typeface="Wingdings" pitchFamily="2" charset="2"/>
                        <a:buChar char="§"/>
                        <a:tabLst/>
                      </a:pPr>
                      <a:r>
                        <a:rPr kumimoji="0" lang="en-US" altLang="en-US" sz="1600" b="0" i="0" u="none" strike="noStrike" cap="none" normalizeH="0" baseline="0">
                          <a:ln>
                            <a:noFill/>
                          </a:ln>
                          <a:solidFill>
                            <a:srgbClr val="141415"/>
                          </a:solidFill>
                          <a:effectLst/>
                          <a:latin typeface="Arial" panose="020B0604020202020204" pitchFamily="34" charset="0"/>
                          <a:ea typeface="ＭＳ Ｐゴシック" panose="020B0600070205080204" pitchFamily="34" charset="-128"/>
                        </a:rPr>
                        <a:t>HIV-positive sexual partner </a:t>
                      </a:r>
                    </a:p>
                    <a:p>
                      <a:pPr marL="171450" marR="0" lvl="0" indent="-171450" algn="l" defTabSz="914400" rtl="0" eaLnBrk="1" fontAlgn="base" latinLnBrk="0" hangingPunct="1">
                        <a:lnSpc>
                          <a:spcPct val="100000"/>
                        </a:lnSpc>
                        <a:spcBef>
                          <a:spcPct val="0"/>
                        </a:spcBef>
                        <a:spcAft>
                          <a:spcPct val="0"/>
                        </a:spcAft>
                        <a:buClrTx/>
                        <a:buSzTx/>
                        <a:buFont typeface="Wingdings" pitchFamily="2" charset="2"/>
                        <a:buChar char="§"/>
                        <a:tabLst/>
                      </a:pPr>
                      <a:r>
                        <a:rPr kumimoji="0" lang="en-US" altLang="en-US" sz="1600" b="0" i="0" u="none" strike="noStrike" cap="none" normalizeH="0" baseline="0">
                          <a:ln>
                            <a:noFill/>
                          </a:ln>
                          <a:solidFill>
                            <a:srgbClr val="141415"/>
                          </a:solidFill>
                          <a:effectLst/>
                          <a:latin typeface="Arial" panose="020B0604020202020204" pitchFamily="34" charset="0"/>
                          <a:ea typeface="ＭＳ Ｐゴシック" panose="020B0600070205080204" pitchFamily="34" charset="-128"/>
                        </a:rPr>
                        <a:t>Recent bacterial STI </a:t>
                      </a:r>
                    </a:p>
                    <a:p>
                      <a:pPr marL="171450" marR="0" lvl="0" indent="-171450" algn="l" defTabSz="914400" rtl="0" eaLnBrk="1" fontAlgn="base" latinLnBrk="0" hangingPunct="1">
                        <a:lnSpc>
                          <a:spcPct val="100000"/>
                        </a:lnSpc>
                        <a:spcBef>
                          <a:spcPct val="0"/>
                        </a:spcBef>
                        <a:spcAft>
                          <a:spcPct val="0"/>
                        </a:spcAft>
                        <a:buClrTx/>
                        <a:buSzTx/>
                        <a:buFont typeface="Wingdings" pitchFamily="2" charset="2"/>
                        <a:buChar char="§"/>
                        <a:tabLst/>
                      </a:pPr>
                      <a:r>
                        <a:rPr kumimoji="0" lang="en-US" altLang="en-US" sz="1600" b="0" i="0" u="none" strike="noStrike" cap="none" normalizeH="0" baseline="0">
                          <a:ln>
                            <a:noFill/>
                          </a:ln>
                          <a:solidFill>
                            <a:srgbClr val="141415"/>
                          </a:solidFill>
                          <a:effectLst/>
                          <a:latin typeface="Arial" panose="020B0604020202020204" pitchFamily="34" charset="0"/>
                          <a:ea typeface="ＭＳ Ｐゴシック" panose="020B0600070205080204" pitchFamily="34" charset="-128"/>
                        </a:rPr>
                        <a:t>High number of sex partners </a:t>
                      </a:r>
                    </a:p>
                    <a:p>
                      <a:pPr marL="171450" marR="0" lvl="0" indent="-171450" algn="l" defTabSz="914400" rtl="0" eaLnBrk="1" fontAlgn="base" latinLnBrk="0" hangingPunct="1">
                        <a:lnSpc>
                          <a:spcPct val="100000"/>
                        </a:lnSpc>
                        <a:spcBef>
                          <a:spcPct val="0"/>
                        </a:spcBef>
                        <a:spcAft>
                          <a:spcPct val="0"/>
                        </a:spcAft>
                        <a:buClrTx/>
                        <a:buSzTx/>
                        <a:buFont typeface="Wingdings" pitchFamily="2" charset="2"/>
                        <a:buChar char="§"/>
                        <a:tabLst/>
                      </a:pPr>
                      <a:r>
                        <a:rPr kumimoji="0" lang="en-US" altLang="en-US" sz="1600" b="0" i="0" u="none" strike="noStrike" cap="none" normalizeH="0" baseline="0">
                          <a:ln>
                            <a:noFill/>
                          </a:ln>
                          <a:solidFill>
                            <a:srgbClr val="141415"/>
                          </a:solidFill>
                          <a:effectLst/>
                          <a:latin typeface="Arial" panose="020B0604020202020204" pitchFamily="34" charset="0"/>
                          <a:ea typeface="ＭＳ Ｐゴシック" panose="020B0600070205080204" pitchFamily="34" charset="-128"/>
                        </a:rPr>
                        <a:t>History of inconsistent or no condom use </a:t>
                      </a:r>
                    </a:p>
                    <a:p>
                      <a:pPr marL="171450" marR="0" lvl="0" indent="-171450" algn="l" defTabSz="914400" rtl="0" eaLnBrk="1" fontAlgn="base" latinLnBrk="0" hangingPunct="1">
                        <a:lnSpc>
                          <a:spcPct val="100000"/>
                        </a:lnSpc>
                        <a:spcBef>
                          <a:spcPct val="0"/>
                        </a:spcBef>
                        <a:spcAft>
                          <a:spcPct val="0"/>
                        </a:spcAft>
                        <a:buClrTx/>
                        <a:buSzTx/>
                        <a:buFont typeface="Wingdings" pitchFamily="2" charset="2"/>
                        <a:buChar char="§"/>
                        <a:tabLst/>
                      </a:pPr>
                      <a:r>
                        <a:rPr kumimoji="0" lang="en-US" altLang="en-US" sz="1600" b="0" i="0" u="none" strike="noStrike" cap="none" normalizeH="0" baseline="0">
                          <a:ln>
                            <a:noFill/>
                          </a:ln>
                          <a:solidFill>
                            <a:srgbClr val="141415"/>
                          </a:solidFill>
                          <a:effectLst/>
                          <a:latin typeface="Arial" panose="020B0604020202020204" pitchFamily="34" charset="0"/>
                          <a:ea typeface="ＭＳ Ｐゴシック" panose="020B0600070205080204" pitchFamily="34" charset="-128"/>
                        </a:rPr>
                        <a:t>Commercial sex work</a:t>
                      </a:r>
                    </a:p>
                  </a:txBody>
                  <a:tcPr marL="51440" marR="51440" marT="45689" marB="456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lvl1pPr marL="171450" indent="-17145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171450" marR="0" lvl="0" indent="-171450" algn="l" defTabSz="914400" rtl="0" eaLnBrk="1" fontAlgn="base" latinLnBrk="0" hangingPunct="1">
                        <a:lnSpc>
                          <a:spcPct val="100000"/>
                        </a:lnSpc>
                        <a:spcBef>
                          <a:spcPct val="0"/>
                        </a:spcBef>
                        <a:spcAft>
                          <a:spcPct val="0"/>
                        </a:spcAft>
                        <a:buClrTx/>
                        <a:buSzTx/>
                        <a:buFont typeface="Wingdings" pitchFamily="2" charset="2"/>
                        <a:buChar char="§"/>
                        <a:tabLst/>
                      </a:pPr>
                      <a:r>
                        <a:rPr kumimoji="0" lang="en-US" altLang="en-US" sz="1600" b="0" i="0" u="none" strike="noStrike" cap="none" normalizeH="0" baseline="0">
                          <a:ln>
                            <a:noFill/>
                          </a:ln>
                          <a:solidFill>
                            <a:srgbClr val="141415"/>
                          </a:solidFill>
                          <a:effectLst/>
                          <a:latin typeface="Arial" panose="020B0604020202020204" pitchFamily="34" charset="0"/>
                          <a:ea typeface="ＭＳ Ｐゴシック" panose="020B0600070205080204" pitchFamily="34" charset="-128"/>
                        </a:rPr>
                        <a:t>HIV-positive sexual partner </a:t>
                      </a:r>
                    </a:p>
                    <a:p>
                      <a:pPr marL="171450" marR="0" lvl="0" indent="-171450" algn="l" defTabSz="914400" rtl="0" eaLnBrk="1" fontAlgn="base" latinLnBrk="0" hangingPunct="1">
                        <a:lnSpc>
                          <a:spcPct val="100000"/>
                        </a:lnSpc>
                        <a:spcBef>
                          <a:spcPct val="0"/>
                        </a:spcBef>
                        <a:spcAft>
                          <a:spcPct val="0"/>
                        </a:spcAft>
                        <a:buClrTx/>
                        <a:buSzTx/>
                        <a:buFont typeface="Wingdings" pitchFamily="2" charset="2"/>
                        <a:buChar char="§"/>
                        <a:tabLst/>
                      </a:pPr>
                      <a:r>
                        <a:rPr kumimoji="0" lang="en-US" altLang="en-US" sz="1600" b="0" i="0" u="none" strike="noStrike" cap="none" normalizeH="0" baseline="0">
                          <a:ln>
                            <a:noFill/>
                          </a:ln>
                          <a:solidFill>
                            <a:srgbClr val="141415"/>
                          </a:solidFill>
                          <a:effectLst/>
                          <a:latin typeface="Arial" panose="020B0604020202020204" pitchFamily="34" charset="0"/>
                          <a:ea typeface="ＭＳ Ｐゴシック" panose="020B0600070205080204" pitchFamily="34" charset="-128"/>
                        </a:rPr>
                        <a:t>Recent bacterial STI </a:t>
                      </a:r>
                    </a:p>
                    <a:p>
                      <a:pPr marL="171450" marR="0" lvl="0" indent="-171450" algn="l" defTabSz="914400" rtl="0" eaLnBrk="1" fontAlgn="base" latinLnBrk="0" hangingPunct="1">
                        <a:lnSpc>
                          <a:spcPct val="100000"/>
                        </a:lnSpc>
                        <a:spcBef>
                          <a:spcPct val="0"/>
                        </a:spcBef>
                        <a:spcAft>
                          <a:spcPct val="0"/>
                        </a:spcAft>
                        <a:buClrTx/>
                        <a:buSzTx/>
                        <a:buFont typeface="Wingdings" pitchFamily="2" charset="2"/>
                        <a:buChar char="§"/>
                        <a:tabLst/>
                      </a:pPr>
                      <a:r>
                        <a:rPr kumimoji="0" lang="en-US" altLang="en-US" sz="1600" b="0" i="0" u="none" strike="noStrike" cap="none" normalizeH="0" baseline="0">
                          <a:ln>
                            <a:noFill/>
                          </a:ln>
                          <a:solidFill>
                            <a:srgbClr val="141415"/>
                          </a:solidFill>
                          <a:effectLst/>
                          <a:latin typeface="Arial" panose="020B0604020202020204" pitchFamily="34" charset="0"/>
                          <a:ea typeface="ＭＳ Ｐゴシック" panose="020B0600070205080204" pitchFamily="34" charset="-128"/>
                        </a:rPr>
                        <a:t>High number of sex partners </a:t>
                      </a:r>
                    </a:p>
                    <a:p>
                      <a:pPr marL="171450" marR="0" lvl="0" indent="-171450" algn="l" defTabSz="914400" rtl="0" eaLnBrk="1" fontAlgn="base" latinLnBrk="0" hangingPunct="1">
                        <a:lnSpc>
                          <a:spcPct val="100000"/>
                        </a:lnSpc>
                        <a:spcBef>
                          <a:spcPct val="0"/>
                        </a:spcBef>
                        <a:spcAft>
                          <a:spcPct val="0"/>
                        </a:spcAft>
                        <a:buClrTx/>
                        <a:buSzTx/>
                        <a:buFont typeface="Wingdings" pitchFamily="2" charset="2"/>
                        <a:buChar char="§"/>
                        <a:tabLst/>
                      </a:pPr>
                      <a:r>
                        <a:rPr kumimoji="0" lang="en-US" altLang="en-US" sz="1600" b="0" i="0" u="none" strike="noStrike" cap="none" normalizeH="0" baseline="0">
                          <a:ln>
                            <a:noFill/>
                          </a:ln>
                          <a:solidFill>
                            <a:srgbClr val="141415"/>
                          </a:solidFill>
                          <a:effectLst/>
                          <a:latin typeface="Arial" panose="020B0604020202020204" pitchFamily="34" charset="0"/>
                          <a:ea typeface="ＭＳ Ｐゴシック" panose="020B0600070205080204" pitchFamily="34" charset="-128"/>
                        </a:rPr>
                        <a:t>History of inconsistent or no condom use </a:t>
                      </a:r>
                    </a:p>
                    <a:p>
                      <a:pPr marL="171450" marR="0" lvl="0" indent="-171450" algn="l" defTabSz="914400" rtl="0" eaLnBrk="1" fontAlgn="base" latinLnBrk="0" hangingPunct="1">
                        <a:lnSpc>
                          <a:spcPct val="100000"/>
                        </a:lnSpc>
                        <a:spcBef>
                          <a:spcPct val="0"/>
                        </a:spcBef>
                        <a:spcAft>
                          <a:spcPct val="0"/>
                        </a:spcAft>
                        <a:buClrTx/>
                        <a:buSzTx/>
                        <a:buFont typeface="Wingdings" pitchFamily="2" charset="2"/>
                        <a:buChar char="§"/>
                        <a:tabLst/>
                      </a:pPr>
                      <a:r>
                        <a:rPr kumimoji="0" lang="en-US" altLang="en-US" sz="1600" b="0" i="0" u="none" strike="noStrike" cap="none" normalizeH="0" baseline="0">
                          <a:ln>
                            <a:noFill/>
                          </a:ln>
                          <a:solidFill>
                            <a:srgbClr val="141415"/>
                          </a:solidFill>
                          <a:effectLst/>
                          <a:latin typeface="Arial" panose="020B0604020202020204" pitchFamily="34" charset="0"/>
                          <a:ea typeface="ＭＳ Ｐゴシック" panose="020B0600070205080204" pitchFamily="34" charset="-128"/>
                        </a:rPr>
                        <a:t>Commercial sex work </a:t>
                      </a:r>
                    </a:p>
                    <a:p>
                      <a:pPr marL="171450" marR="0" lvl="0" indent="-171450" algn="l" defTabSz="914400" rtl="0" eaLnBrk="1" fontAlgn="base" latinLnBrk="0" hangingPunct="1">
                        <a:lnSpc>
                          <a:spcPct val="100000"/>
                        </a:lnSpc>
                        <a:spcBef>
                          <a:spcPct val="0"/>
                        </a:spcBef>
                        <a:spcAft>
                          <a:spcPct val="0"/>
                        </a:spcAft>
                        <a:buClrTx/>
                        <a:buSzTx/>
                        <a:buFont typeface="Wingdings" pitchFamily="2" charset="2"/>
                        <a:buChar char="§"/>
                        <a:tabLst/>
                      </a:pPr>
                      <a:r>
                        <a:rPr kumimoji="0" lang="en-US" altLang="en-US" sz="1600" b="0" i="0" u="none" strike="noStrike" cap="none" normalizeH="0" baseline="0">
                          <a:ln>
                            <a:noFill/>
                          </a:ln>
                          <a:solidFill>
                            <a:srgbClr val="141415"/>
                          </a:solidFill>
                          <a:effectLst/>
                          <a:latin typeface="Arial" panose="020B0604020202020204" pitchFamily="34" charset="0"/>
                          <a:ea typeface="ＭＳ Ｐゴシック" panose="020B0600070205080204" pitchFamily="34" charset="-128"/>
                        </a:rPr>
                        <a:t>In high-prevalence area or network</a:t>
                      </a:r>
                    </a:p>
                  </a:txBody>
                  <a:tcPr marL="51440" marR="51440" marT="45689" marB="456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lvl1pPr marL="171450" indent="-17145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171450" marR="0" lvl="0" indent="-171450" algn="l" defTabSz="914400" rtl="0" eaLnBrk="1" fontAlgn="base" latinLnBrk="0" hangingPunct="1">
                        <a:lnSpc>
                          <a:spcPct val="100000"/>
                        </a:lnSpc>
                        <a:spcBef>
                          <a:spcPct val="0"/>
                        </a:spcBef>
                        <a:spcAft>
                          <a:spcPct val="0"/>
                        </a:spcAft>
                        <a:buClrTx/>
                        <a:buSzTx/>
                        <a:buFont typeface="Wingdings" pitchFamily="2" charset="2"/>
                        <a:buChar char="§"/>
                        <a:tabLst/>
                      </a:pPr>
                      <a:r>
                        <a:rPr kumimoji="0" lang="en-US" altLang="en-US" sz="1600" b="0" i="0" u="none" strike="noStrike" cap="none" normalizeH="0" baseline="0">
                          <a:ln>
                            <a:noFill/>
                          </a:ln>
                          <a:solidFill>
                            <a:srgbClr val="141415"/>
                          </a:solidFill>
                          <a:effectLst/>
                          <a:latin typeface="Arial" panose="020B0604020202020204" pitchFamily="34" charset="0"/>
                          <a:ea typeface="ＭＳ Ｐゴシック" panose="020B0600070205080204" pitchFamily="34" charset="-128"/>
                        </a:rPr>
                        <a:t>HIV-positive injecting partner </a:t>
                      </a:r>
                    </a:p>
                    <a:p>
                      <a:pPr marL="171450" marR="0" lvl="0" indent="-171450" algn="l" defTabSz="914400" rtl="0" eaLnBrk="1" fontAlgn="base" latinLnBrk="0" hangingPunct="1">
                        <a:lnSpc>
                          <a:spcPct val="100000"/>
                        </a:lnSpc>
                        <a:spcBef>
                          <a:spcPct val="0"/>
                        </a:spcBef>
                        <a:spcAft>
                          <a:spcPct val="0"/>
                        </a:spcAft>
                        <a:buClrTx/>
                        <a:buSzTx/>
                        <a:buFont typeface="Wingdings" pitchFamily="2" charset="2"/>
                        <a:buChar char="§"/>
                        <a:tabLst/>
                      </a:pPr>
                      <a:r>
                        <a:rPr kumimoji="0" lang="en-US" altLang="en-US" sz="1600" b="0" i="0" u="none" strike="noStrike" cap="none" normalizeH="0" baseline="0">
                          <a:ln>
                            <a:noFill/>
                          </a:ln>
                          <a:solidFill>
                            <a:srgbClr val="141415"/>
                          </a:solidFill>
                          <a:effectLst/>
                          <a:latin typeface="Arial" panose="020B0604020202020204" pitchFamily="34" charset="0"/>
                          <a:ea typeface="ＭＳ Ｐゴシック" panose="020B0600070205080204" pitchFamily="34" charset="-128"/>
                        </a:rPr>
                        <a:t>Sharing injection equipment </a:t>
                      </a:r>
                    </a:p>
                    <a:p>
                      <a:pPr marL="171450" marR="0" lvl="0" indent="-171450" algn="l" defTabSz="914400" rtl="0" eaLnBrk="1" fontAlgn="base" latinLnBrk="0" hangingPunct="1">
                        <a:lnSpc>
                          <a:spcPct val="100000"/>
                        </a:lnSpc>
                        <a:spcBef>
                          <a:spcPct val="0"/>
                        </a:spcBef>
                        <a:spcAft>
                          <a:spcPct val="0"/>
                        </a:spcAft>
                        <a:buClrTx/>
                        <a:buSzTx/>
                        <a:buFont typeface="Wingdings" pitchFamily="2" charset="2"/>
                        <a:buChar char="§"/>
                        <a:tabLst/>
                      </a:pPr>
                      <a:r>
                        <a:rPr kumimoji="0" lang="en-US" altLang="en-US" sz="1600" b="0" i="0" u="none" strike="noStrike" cap="none" normalizeH="0" baseline="0">
                          <a:ln>
                            <a:noFill/>
                          </a:ln>
                          <a:solidFill>
                            <a:srgbClr val="141415"/>
                          </a:solidFill>
                          <a:effectLst/>
                          <a:latin typeface="Arial" panose="020B0604020202020204" pitchFamily="34" charset="0"/>
                          <a:ea typeface="ＭＳ Ｐゴシック" panose="020B0600070205080204" pitchFamily="34" charset="-128"/>
                        </a:rPr>
                        <a:t>Recent drug treatment (but currently injecting) </a:t>
                      </a:r>
                    </a:p>
                  </a:txBody>
                  <a:tcPr marL="51440" marR="51440" marT="45689" marB="456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66146306"/>
                  </a:ext>
                </a:extLst>
              </a:tr>
              <a:tr h="1363700">
                <a:tc>
                  <a:txBody>
                    <a:bodyPr/>
                    <a:lstStyle>
                      <a:lvl1pPr>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Clinically eligible</a:t>
                      </a:r>
                    </a:p>
                  </a:txBody>
                  <a:tcPr marL="51440" marR="51440" marT="45689" marB="4568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2B85B8"/>
                    </a:solidFill>
                  </a:tcPr>
                </a:tc>
                <a:tc gridSpan="3">
                  <a:txBody>
                    <a:bodyPr/>
                    <a:lstStyle>
                      <a:lvl1pPr marL="171450" indent="-17145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marL="171450" marR="0" lvl="0" indent="-171450" algn="l" defTabSz="914400" rtl="0" eaLnBrk="1" fontAlgn="base" latinLnBrk="0" hangingPunct="1">
                        <a:lnSpc>
                          <a:spcPct val="100000"/>
                        </a:lnSpc>
                        <a:spcBef>
                          <a:spcPct val="0"/>
                        </a:spcBef>
                        <a:spcAft>
                          <a:spcPct val="0"/>
                        </a:spcAft>
                        <a:buClrTx/>
                        <a:buSzTx/>
                        <a:buFont typeface="Wingdings" pitchFamily="2" charset="2"/>
                        <a:buChar char="§"/>
                        <a:tabLst/>
                      </a:pPr>
                      <a:r>
                        <a:rPr kumimoji="0" lang="en-US" altLang="en-US"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Documented negative HIV test result; no signs/symptoms of acute HIV infection</a:t>
                      </a:r>
                    </a:p>
                    <a:p>
                      <a:pPr marL="171450" marR="0" lvl="0" indent="-171450" algn="l" defTabSz="914400" rtl="0" eaLnBrk="1" fontAlgn="base" latinLnBrk="0" hangingPunct="1">
                        <a:lnSpc>
                          <a:spcPct val="100000"/>
                        </a:lnSpc>
                        <a:spcBef>
                          <a:spcPct val="0"/>
                        </a:spcBef>
                        <a:spcAft>
                          <a:spcPct val="0"/>
                        </a:spcAft>
                        <a:buClrTx/>
                        <a:buSzTx/>
                        <a:buFont typeface="Wingdings" pitchFamily="2" charset="2"/>
                        <a:buChar char="§"/>
                        <a:tabLst/>
                      </a:pPr>
                      <a:r>
                        <a:rPr kumimoji="0" lang="en-US" altLang="en-US"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Creatinine clearance ≥ 60 mL/min; no contraindicated medications </a:t>
                      </a:r>
                    </a:p>
                    <a:p>
                      <a:pPr marL="171450" marR="0" lvl="0" indent="-171450" algn="l" defTabSz="914400" rtl="0" eaLnBrk="1" fontAlgn="base" latinLnBrk="0" hangingPunct="1">
                        <a:lnSpc>
                          <a:spcPct val="100000"/>
                        </a:lnSpc>
                        <a:spcBef>
                          <a:spcPct val="0"/>
                        </a:spcBef>
                        <a:spcAft>
                          <a:spcPct val="0"/>
                        </a:spcAft>
                        <a:buClrTx/>
                        <a:buSzTx/>
                        <a:buFont typeface="Wingdings" pitchFamily="2" charset="2"/>
                        <a:buChar char="§"/>
                        <a:tabLst/>
                      </a:pPr>
                      <a:r>
                        <a:rPr kumimoji="0" lang="en-US" altLang="en-US"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Documented hepatitis B virus infection and vaccination status</a:t>
                      </a:r>
                      <a:r>
                        <a:rPr kumimoji="0" lang="en-US" altLang="en-US" sz="1600" b="1" i="0" u="none" strike="noStrike" cap="none" normalizeH="0" baseline="0">
                          <a:ln>
                            <a:noFill/>
                          </a:ln>
                          <a:solidFill>
                            <a:srgbClr val="FF0000"/>
                          </a:solidFill>
                          <a:effectLst/>
                          <a:latin typeface="Arial" panose="020B0604020202020204" pitchFamily="34" charset="0"/>
                          <a:ea typeface="ＭＳ Ｐゴシック" panose="020B0600070205080204" pitchFamily="34" charset="-128"/>
                        </a:rPr>
                        <a:t> </a:t>
                      </a:r>
                    </a:p>
                  </a:txBody>
                  <a:tcPr marL="51440" marR="51440" marT="45689" marB="456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2F2F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5610296"/>
                  </a:ext>
                </a:extLst>
              </a:tr>
            </a:tbl>
          </a:graphicData>
        </a:graphic>
      </p:graphicFrame>
      <p:sp>
        <p:nvSpPr>
          <p:cNvPr id="68631" name="Rectangle 1">
            <a:extLst>
              <a:ext uri="{FF2B5EF4-FFF2-40B4-BE49-F238E27FC236}">
                <a16:creationId xmlns:a16="http://schemas.microsoft.com/office/drawing/2014/main" id="{34EA71DD-8032-A840-8610-BBB3C6C56605}"/>
              </a:ext>
            </a:extLst>
          </p:cNvPr>
          <p:cNvSpPr>
            <a:spLocks noChangeArrowheads="1"/>
          </p:cNvSpPr>
          <p:nvPr/>
        </p:nvSpPr>
        <p:spPr bwMode="auto">
          <a:xfrm>
            <a:off x="2978150" y="1754188"/>
            <a:ext cx="1306513"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Geneva" panose="020B0503030404040204" pitchFamily="34" charset="0"/>
                <a:ea typeface="ＭＳ Ｐゴシック" panose="020B0600070205080204" pitchFamily="34" charset="-128"/>
              </a:defRPr>
            </a:lvl1pPr>
            <a:lvl2pPr marL="742950" indent="-285750">
              <a:defRPr sz="2400">
                <a:solidFill>
                  <a:schemeClr val="tx1"/>
                </a:solidFill>
                <a:latin typeface="Geneva" panose="020B0503030404040204" pitchFamily="34" charset="0"/>
                <a:ea typeface="ＭＳ Ｐゴシック" panose="020B0600070205080204" pitchFamily="34" charset="-128"/>
              </a:defRPr>
            </a:lvl2pPr>
            <a:lvl3pPr marL="1143000" indent="-228600">
              <a:defRPr sz="2400">
                <a:solidFill>
                  <a:schemeClr val="tx1"/>
                </a:solidFill>
                <a:latin typeface="Geneva" panose="020B0503030404040204" pitchFamily="34" charset="0"/>
                <a:ea typeface="ＭＳ Ｐゴシック" panose="020B0600070205080204" pitchFamily="34" charset="-128"/>
              </a:defRPr>
            </a:lvl3pPr>
            <a:lvl4pPr marL="1600200" indent="-228600">
              <a:defRPr sz="2400">
                <a:solidFill>
                  <a:schemeClr val="tx1"/>
                </a:solidFill>
                <a:latin typeface="Geneva" panose="020B0503030404040204" pitchFamily="34" charset="0"/>
                <a:ea typeface="ＭＳ Ｐゴシック" panose="020B0600070205080204" pitchFamily="34" charset="-128"/>
              </a:defRPr>
            </a:lvl4pPr>
            <a:lvl5pPr marL="2057400" indent="-228600">
              <a:defRPr sz="2400">
                <a:solidFill>
                  <a:schemeClr val="tx1"/>
                </a:solidFill>
                <a:latin typeface="Geneva" panose="020B05030304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9pPr>
          </a:lstStyle>
          <a:p>
            <a:pPr eaLnBrk="1" hangingPunct="1">
              <a:lnSpc>
                <a:spcPct val="90000"/>
              </a:lnSpc>
              <a:spcBef>
                <a:spcPct val="35000"/>
              </a:spcBef>
              <a:spcAft>
                <a:spcPct val="25000"/>
              </a:spcAft>
              <a:buClr>
                <a:schemeClr val="folHlink"/>
              </a:buClr>
              <a:buFont typeface="Arial" panose="020B0604020202020204" pitchFamily="34" charset="0"/>
              <a:buChar char="•"/>
            </a:pPr>
            <a:endParaRPr lang="en-US" altLang="en-US"/>
          </a:p>
        </p:txBody>
      </p:sp>
      <p:grpSp>
        <p:nvGrpSpPr>
          <p:cNvPr id="68632" name="Group 1">
            <a:extLst>
              <a:ext uri="{FF2B5EF4-FFF2-40B4-BE49-F238E27FC236}">
                <a16:creationId xmlns:a16="http://schemas.microsoft.com/office/drawing/2014/main" id="{18EC3698-2DAF-0643-B915-23932BCD8C13}"/>
              </a:ext>
            </a:extLst>
          </p:cNvPr>
          <p:cNvGrpSpPr>
            <a:grpSpLocks/>
          </p:cNvGrpSpPr>
          <p:nvPr/>
        </p:nvGrpSpPr>
        <p:grpSpPr bwMode="auto">
          <a:xfrm>
            <a:off x="6096001" y="6392867"/>
            <a:ext cx="2888932" cy="464887"/>
            <a:chOff x="4226457" y="6212112"/>
            <a:chExt cx="5136371" cy="463709"/>
          </a:xfrm>
        </p:grpSpPr>
        <p:pic>
          <p:nvPicPr>
            <p:cNvPr id="68634" name="Picture 10">
              <a:extLst>
                <a:ext uri="{FF2B5EF4-FFF2-40B4-BE49-F238E27FC236}">
                  <a16:creationId xmlns:a16="http://schemas.microsoft.com/office/drawing/2014/main" id="{509AE217-9708-6C46-B0B1-CCCE1F664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7225" y="6212112"/>
              <a:ext cx="569913" cy="185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35" name="Rectangle 8">
              <a:extLst>
                <a:ext uri="{FF2B5EF4-FFF2-40B4-BE49-F238E27FC236}">
                  <a16:creationId xmlns:a16="http://schemas.microsoft.com/office/drawing/2014/main" id="{A6D7AC74-8C43-434B-82C2-87DC7D9B55ED}"/>
                </a:ext>
              </a:extLst>
            </p:cNvPr>
            <p:cNvSpPr>
              <a:spLocks noChangeArrowheads="1"/>
            </p:cNvSpPr>
            <p:nvPr/>
          </p:nvSpPr>
          <p:spPr bwMode="auto">
            <a:xfrm>
              <a:off x="4226457" y="6368824"/>
              <a:ext cx="5136371" cy="30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eneva" panose="020B0503030404040204" pitchFamily="34" charset="0"/>
                  <a:ea typeface="ＭＳ Ｐゴシック" panose="020B0600070205080204" pitchFamily="34" charset="-128"/>
                </a:defRPr>
              </a:lvl1pPr>
              <a:lvl2pPr marL="742950" indent="-285750">
                <a:defRPr sz="2400">
                  <a:solidFill>
                    <a:schemeClr val="tx1"/>
                  </a:solidFill>
                  <a:latin typeface="Geneva" panose="020B0503030404040204" pitchFamily="34" charset="0"/>
                  <a:ea typeface="ＭＳ Ｐゴシック" panose="020B0600070205080204" pitchFamily="34" charset="-128"/>
                </a:defRPr>
              </a:lvl2pPr>
              <a:lvl3pPr marL="1143000" indent="-228600">
                <a:defRPr sz="2400">
                  <a:solidFill>
                    <a:schemeClr val="tx1"/>
                  </a:solidFill>
                  <a:latin typeface="Geneva" panose="020B0503030404040204" pitchFamily="34" charset="0"/>
                  <a:ea typeface="ＭＳ Ｐゴシック" panose="020B0600070205080204" pitchFamily="34" charset="-128"/>
                </a:defRPr>
              </a:lvl3pPr>
              <a:lvl4pPr marL="1600200" indent="-228600">
                <a:defRPr sz="2400">
                  <a:solidFill>
                    <a:schemeClr val="tx1"/>
                  </a:solidFill>
                  <a:latin typeface="Geneva" panose="020B0503030404040204" pitchFamily="34" charset="0"/>
                  <a:ea typeface="ＭＳ Ｐゴシック" panose="020B0600070205080204" pitchFamily="34" charset="-128"/>
                </a:defRPr>
              </a:lvl4pPr>
              <a:lvl5pPr marL="2057400" indent="-228600">
                <a:defRPr sz="2400">
                  <a:solidFill>
                    <a:schemeClr val="tx1"/>
                  </a:solidFill>
                  <a:latin typeface="Geneva" panose="020B05030304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eneva" panose="020B0503030404040204" pitchFamily="34" charset="0"/>
                  <a:ea typeface="ＭＳ Ｐゴシック" panose="020B0600070205080204" pitchFamily="34" charset="-128"/>
                </a:defRPr>
              </a:lvl9pPr>
            </a:lstStyle>
            <a:p>
              <a:pPr eaLnBrk="1" hangingPunct="1"/>
              <a:r>
                <a:rPr lang="en-US" altLang="en-US" sz="1400">
                  <a:solidFill>
                    <a:srgbClr val="000000"/>
                  </a:solidFill>
                </a:rPr>
                <a:t>Slide credit: </a:t>
              </a:r>
              <a:r>
                <a:rPr lang="en-US" altLang="en-US" sz="1400">
                  <a:solidFill>
                    <a:srgbClr val="000000"/>
                  </a:solidFill>
                  <a:hlinkClick r:id="rId4"/>
                </a:rPr>
                <a:t>clinicaloptions.com</a:t>
              </a:r>
              <a:endParaRPr lang="en-US" altLang="en-US" sz="1400">
                <a:solidFill>
                  <a:srgbClr val="000000"/>
                </a:solidFill>
              </a:endParaRPr>
            </a:p>
          </p:txBody>
        </p:sp>
      </p:grpSp>
      <p:sp>
        <p:nvSpPr>
          <p:cNvPr id="68633" name="Line 4">
            <a:extLst>
              <a:ext uri="{FF2B5EF4-FFF2-40B4-BE49-F238E27FC236}">
                <a16:creationId xmlns:a16="http://schemas.microsoft.com/office/drawing/2014/main" id="{A73A39E4-8A4F-5140-94BB-C8531C0D5E9E}"/>
              </a:ext>
            </a:extLst>
          </p:cNvPr>
          <p:cNvSpPr>
            <a:spLocks noChangeShapeType="1"/>
          </p:cNvSpPr>
          <p:nvPr/>
        </p:nvSpPr>
        <p:spPr bwMode="auto">
          <a:xfrm flipV="1">
            <a:off x="2152915" y="1489187"/>
            <a:ext cx="4829175" cy="11112"/>
          </a:xfrm>
          <a:prstGeom prst="line">
            <a:avLst/>
          </a:prstGeom>
          <a:noFill/>
          <a:ln w="412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880"/>
          </a:p>
        </p:txBody>
      </p:sp>
    </p:spTree>
    <p:extLst>
      <p:ext uri="{BB962C8B-B14F-4D97-AF65-F5344CB8AC3E}">
        <p14:creationId xmlns:p14="http://schemas.microsoft.com/office/powerpoint/2010/main" val="239506356"/>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03ABE9DE-CE80-FE48-8E50-2E2E691E3A13}"/>
              </a:ext>
            </a:extLst>
          </p:cNvPr>
          <p:cNvSpPr>
            <a:spLocks noGrp="1"/>
          </p:cNvSpPr>
          <p:nvPr>
            <p:ph type="title"/>
          </p:nvPr>
        </p:nvSpPr>
        <p:spPr bwMode="auto">
          <a:xfrm>
            <a:off x="323850" y="119063"/>
            <a:ext cx="8496300" cy="1090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Laboratory Tests and Other Diagnostic Procedures </a:t>
            </a:r>
          </a:p>
        </p:txBody>
      </p:sp>
      <p:sp>
        <p:nvSpPr>
          <p:cNvPr id="70658" name="Text Placeholder 2">
            <a:extLst>
              <a:ext uri="{FF2B5EF4-FFF2-40B4-BE49-F238E27FC236}">
                <a16:creationId xmlns:a16="http://schemas.microsoft.com/office/drawing/2014/main" id="{47D8762F-6C16-EE48-B43C-91CAE72E4C4B}"/>
              </a:ext>
            </a:extLst>
          </p:cNvPr>
          <p:cNvSpPr>
            <a:spLocks noGrp="1"/>
          </p:cNvSpPr>
          <p:nvPr>
            <p:ph type="body" sz="quarter" idx="14"/>
          </p:nvPr>
        </p:nvSpPr>
        <p:spPr bwMode="auto">
          <a:xfrm>
            <a:off x="323850" y="6461126"/>
            <a:ext cx="7358063" cy="32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70659" name="Content Placeholder 3">
            <a:extLst>
              <a:ext uri="{FF2B5EF4-FFF2-40B4-BE49-F238E27FC236}">
                <a16:creationId xmlns:a16="http://schemas.microsoft.com/office/drawing/2014/main" id="{7D650155-174C-6440-81EE-77FA3BFEFD08}"/>
              </a:ext>
            </a:extLst>
          </p:cNvPr>
          <p:cNvSpPr>
            <a:spLocks noGrp="1" noChangeArrowheads="1"/>
          </p:cNvSpPr>
          <p:nvPr>
            <p:ph sz="half" idx="2"/>
          </p:nvPr>
        </p:nvSpPr>
        <p:spPr bwMode="auto">
          <a:xfrm>
            <a:off x="323850" y="1514475"/>
            <a:ext cx="8515350"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73039" indent="-227004">
              <a:buFont typeface="Arial" panose="020B0604020202020204" pitchFamily="34" charset="0"/>
              <a:buChar char="•"/>
            </a:pPr>
            <a:r>
              <a:rPr lang="en-US" altLang="en-US" dirty="0">
                <a:ea typeface="ＭＳ Ｐゴシック" panose="020B0600070205080204" pitchFamily="34" charset="-128"/>
              </a:rPr>
              <a:t>HIV serology</a:t>
            </a:r>
          </a:p>
          <a:p>
            <a:pPr marL="615925" lvl="1" indent="-227004" defTabSz="914363" fontAlgn="base">
              <a:spcAft>
                <a:spcPct val="0"/>
              </a:spcAft>
              <a:buFont typeface="Lucida Grande" panose="020B0600040502020204" pitchFamily="34" charset="0"/>
              <a:buChar char="-"/>
            </a:pPr>
            <a:r>
              <a:rPr lang="en-US" altLang="en-US" dirty="0">
                <a:solidFill>
                  <a:schemeClr val="tx1"/>
                </a:solidFill>
              </a:rPr>
              <a:t>HIV 1 / 2-  Ag/Ab with reflex to confirmation -</a:t>
            </a:r>
          </a:p>
          <a:p>
            <a:pPr marL="273039" indent="-227004">
              <a:buFont typeface="Arial" panose="020B0604020202020204" pitchFamily="34" charset="0"/>
              <a:buChar char="•"/>
            </a:pPr>
            <a:r>
              <a:rPr lang="en-US" altLang="en-US" dirty="0">
                <a:ea typeface="ＭＳ Ｐゴシック" panose="020B0600070205080204" pitchFamily="34" charset="-128"/>
              </a:rPr>
              <a:t>STD testing</a:t>
            </a:r>
          </a:p>
          <a:p>
            <a:pPr marL="615925" lvl="1" indent="-227004" defTabSz="914363" fontAlgn="base">
              <a:spcAft>
                <a:spcPct val="0"/>
              </a:spcAft>
              <a:buFont typeface="Lucida Grande" panose="020B0600040502020204" pitchFamily="34" charset="0"/>
              <a:buChar char="-"/>
            </a:pPr>
            <a:r>
              <a:rPr lang="en-US" altLang="en-US" dirty="0"/>
              <a:t>GC/CT- throat, urine and rectal </a:t>
            </a:r>
          </a:p>
          <a:p>
            <a:pPr marL="958812" lvl="2" indent="-136520"/>
            <a:r>
              <a:rPr lang="en-US" altLang="en-US" dirty="0"/>
              <a:t>Baseline and every 3 months for MSM and heterosexual if Hx STD</a:t>
            </a:r>
          </a:p>
          <a:p>
            <a:pPr marL="615925" lvl="1" indent="-227004" defTabSz="914363" fontAlgn="base">
              <a:spcAft>
                <a:spcPct val="0"/>
              </a:spcAft>
              <a:buFont typeface="Lucida Grande" panose="020B0600040502020204" pitchFamily="34" charset="0"/>
              <a:buChar char="-"/>
            </a:pPr>
            <a:r>
              <a:rPr lang="en-US" altLang="en-US" dirty="0"/>
              <a:t>Syphilis </a:t>
            </a:r>
          </a:p>
          <a:p>
            <a:pPr marL="958812" lvl="2" indent="-136520"/>
            <a:r>
              <a:rPr lang="en-US" altLang="en-US" dirty="0"/>
              <a:t>Baseline and every 3 months for MSM and heterosexual if Hx STD</a:t>
            </a:r>
          </a:p>
          <a:p>
            <a:pPr marL="273039" indent="-227004">
              <a:buFont typeface="Arial" panose="020B0604020202020204" pitchFamily="34" charset="0"/>
              <a:buChar char="•"/>
            </a:pPr>
            <a:r>
              <a:rPr lang="en-US" altLang="en-US" dirty="0">
                <a:ea typeface="ＭＳ Ｐゴシック" panose="020B0600070205080204" pitchFamily="34" charset="-128"/>
              </a:rPr>
              <a:t>Other testing</a:t>
            </a:r>
          </a:p>
          <a:p>
            <a:pPr marL="615925" lvl="1" indent="-227004" defTabSz="914363" fontAlgn="base">
              <a:spcAft>
                <a:spcPct val="0"/>
              </a:spcAft>
              <a:buFont typeface="Lucida Grande" panose="020B0600040502020204" pitchFamily="34" charset="0"/>
              <a:buChar char="-"/>
            </a:pPr>
            <a:r>
              <a:rPr lang="en-US" altLang="en-US" dirty="0"/>
              <a:t>Pregnancy test </a:t>
            </a:r>
          </a:p>
          <a:p>
            <a:pPr marL="273039" indent="-227004">
              <a:buNone/>
            </a:pPr>
            <a:endParaRPr lang="en-US" altLang="en-US" dirty="0">
              <a:ea typeface="ＭＳ Ｐゴシック" panose="020B0600070205080204" pitchFamily="34" charset="-128"/>
            </a:endParaRPr>
          </a:p>
        </p:txBody>
      </p:sp>
      <p:pic>
        <p:nvPicPr>
          <p:cNvPr id="5" name="Picture 4" descr="A picture containing email&#10;&#10;Description automatically generated">
            <a:extLst>
              <a:ext uri="{FF2B5EF4-FFF2-40B4-BE49-F238E27FC236}">
                <a16:creationId xmlns:a16="http://schemas.microsoft.com/office/drawing/2014/main" id="{7079E20B-7D5D-2C4A-8E99-33E35053C547}"/>
              </a:ext>
            </a:extLst>
          </p:cNvPr>
          <p:cNvPicPr>
            <a:picLocks noChangeAspect="1"/>
          </p:cNvPicPr>
          <p:nvPr/>
        </p:nvPicPr>
        <p:blipFill>
          <a:blip r:embed="rId3"/>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2748501725"/>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0BD2C90E-B19A-9C42-A1C0-3D393F670EB0}"/>
              </a:ext>
            </a:extLst>
          </p:cNvPr>
          <p:cNvSpPr>
            <a:spLocks noGrp="1"/>
          </p:cNvSpPr>
          <p:nvPr>
            <p:ph type="title"/>
          </p:nvPr>
        </p:nvSpPr>
        <p:spPr bwMode="auto">
          <a:xfrm>
            <a:off x="323850" y="119063"/>
            <a:ext cx="8496300" cy="1090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Patients with </a:t>
            </a:r>
            <a:r>
              <a:rPr lang="en-US"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Chronic Active Hepatitis B Virus Infection </a:t>
            </a:r>
          </a:p>
        </p:txBody>
      </p:sp>
      <p:sp>
        <p:nvSpPr>
          <p:cNvPr id="76802" name="Text Placeholder 2">
            <a:extLst>
              <a:ext uri="{FF2B5EF4-FFF2-40B4-BE49-F238E27FC236}">
                <a16:creationId xmlns:a16="http://schemas.microsoft.com/office/drawing/2014/main" id="{D40C7C38-FE55-C948-A0BF-22D1D2E0E275}"/>
              </a:ext>
            </a:extLst>
          </p:cNvPr>
          <p:cNvSpPr>
            <a:spLocks noGrp="1"/>
          </p:cNvSpPr>
          <p:nvPr>
            <p:ph type="body" sz="quarter" idx="14"/>
          </p:nvPr>
        </p:nvSpPr>
        <p:spPr bwMode="auto">
          <a:xfrm>
            <a:off x="323850" y="6461126"/>
            <a:ext cx="7358063" cy="32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76803" name="Content Placeholder 3">
            <a:extLst>
              <a:ext uri="{FF2B5EF4-FFF2-40B4-BE49-F238E27FC236}">
                <a16:creationId xmlns:a16="http://schemas.microsoft.com/office/drawing/2014/main" id="{A8E018A6-4F4D-BD42-8571-AA182EB9C3D5}"/>
              </a:ext>
            </a:extLst>
          </p:cNvPr>
          <p:cNvSpPr>
            <a:spLocks noGrp="1" noChangeArrowheads="1"/>
          </p:cNvSpPr>
          <p:nvPr>
            <p:ph sz="half" idx="2"/>
          </p:nvPr>
        </p:nvSpPr>
        <p:spPr bwMode="auto">
          <a:xfrm>
            <a:off x="323850" y="1514475"/>
            <a:ext cx="8515350"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71452" indent="-227004">
              <a:lnSpc>
                <a:spcPct val="90000"/>
              </a:lnSpc>
              <a:spcBef>
                <a:spcPts val="600"/>
              </a:spcBef>
              <a:spcAft>
                <a:spcPts val="600"/>
              </a:spcAft>
              <a:buFont typeface="Arial" panose="020B0604020202020204" pitchFamily="34" charset="0"/>
              <a:buChar char="•"/>
            </a:pPr>
            <a:r>
              <a:rPr lang="en-US" altLang="en-US" sz="2200" dirty="0">
                <a:solidFill>
                  <a:schemeClr val="tx1"/>
                </a:solidFill>
                <a:ea typeface="ＭＳ Ｐゴシック" panose="020B0600070205080204" pitchFamily="34" charset="-128"/>
              </a:rPr>
              <a:t>Hepatitis Serology (HB S Ab/Ag, HB core Ab)</a:t>
            </a:r>
          </a:p>
          <a:p>
            <a:pPr marL="614339" lvl="1" indent="-227004" defTabSz="914363" fontAlgn="base">
              <a:lnSpc>
                <a:spcPct val="90000"/>
              </a:lnSpc>
              <a:spcBef>
                <a:spcPts val="600"/>
              </a:spcBef>
              <a:spcAft>
                <a:spcPts val="600"/>
              </a:spcAft>
              <a:buFont typeface="Lucida Grande" panose="020B0600040502020204" pitchFamily="34" charset="0"/>
              <a:buChar char="-"/>
            </a:pPr>
            <a:r>
              <a:rPr lang="en-US" altLang="en-US" sz="1900" b="1" dirty="0">
                <a:solidFill>
                  <a:schemeClr val="tx1"/>
                </a:solidFill>
              </a:rPr>
              <a:t>HBV</a:t>
            </a:r>
            <a:r>
              <a:rPr lang="en-US" altLang="en-US" sz="1900" dirty="0"/>
              <a:t> and </a:t>
            </a:r>
            <a:r>
              <a:rPr lang="en-US" altLang="en-US" sz="1900" b="1" dirty="0">
                <a:solidFill>
                  <a:schemeClr val="tx1"/>
                </a:solidFill>
              </a:rPr>
              <a:t>HCV</a:t>
            </a:r>
            <a:r>
              <a:rPr lang="en-US" altLang="en-US" sz="1900" dirty="0"/>
              <a:t> infection status should be documented by screening serology before TDF/FTC or FTC/TAF are prescribed as </a:t>
            </a:r>
            <a:r>
              <a:rPr lang="en-US" altLang="en-US" sz="1900" dirty="0" err="1"/>
              <a:t>PrEP</a:t>
            </a:r>
            <a:endParaRPr lang="en-US" altLang="en-US" sz="1900" dirty="0"/>
          </a:p>
          <a:p>
            <a:pPr marL="614339" lvl="1" indent="-227004" defTabSz="914363" fontAlgn="base">
              <a:lnSpc>
                <a:spcPct val="90000"/>
              </a:lnSpc>
              <a:spcBef>
                <a:spcPts val="600"/>
              </a:spcBef>
              <a:spcAft>
                <a:spcPts val="600"/>
              </a:spcAft>
              <a:buFont typeface="Lucida Grande" panose="020B0600040502020204" pitchFamily="34" charset="0"/>
              <a:buChar char="-"/>
            </a:pPr>
            <a:r>
              <a:rPr lang="en-US" altLang="en-US" sz="1900" dirty="0"/>
              <a:t>Patients  susceptible to HBV infection should be vaccinated</a:t>
            </a:r>
          </a:p>
          <a:p>
            <a:pPr marL="614339" lvl="1" indent="-227004" defTabSz="914363" fontAlgn="base">
              <a:lnSpc>
                <a:spcPct val="90000"/>
              </a:lnSpc>
              <a:spcBef>
                <a:spcPts val="600"/>
              </a:spcBef>
              <a:spcAft>
                <a:spcPts val="600"/>
              </a:spcAft>
              <a:buNone/>
            </a:pPr>
            <a:endParaRPr lang="en-US" altLang="en-US" sz="2000" dirty="0">
              <a:solidFill>
                <a:schemeClr val="tx1"/>
              </a:solidFill>
            </a:endParaRPr>
          </a:p>
          <a:p>
            <a:pPr marL="271452" indent="-227004">
              <a:spcBef>
                <a:spcPct val="0"/>
              </a:spcBef>
              <a:spcAft>
                <a:spcPts val="600"/>
              </a:spcAft>
              <a:buFont typeface="Arial" panose="020B0604020202020204" pitchFamily="34" charset="0"/>
              <a:buChar char="•"/>
            </a:pPr>
            <a:r>
              <a:rPr lang="en-US" altLang="en-US" sz="2200" dirty="0">
                <a:solidFill>
                  <a:schemeClr val="tx1"/>
                </a:solidFill>
                <a:ea typeface="ＭＳ Ｐゴシック" panose="020B0600070205080204" pitchFamily="34" charset="-128"/>
              </a:rPr>
              <a:t>Both Tenofovir DF/TAF &amp; Emtricitabine are </a:t>
            </a:r>
            <a:r>
              <a:rPr lang="en-US" altLang="en-US" sz="2200" b="1" i="1" dirty="0">
                <a:solidFill>
                  <a:schemeClr val="tx1"/>
                </a:solidFill>
                <a:ea typeface="ＭＳ Ｐゴシック" panose="020B0600070205080204" pitchFamily="34" charset="-128"/>
              </a:rPr>
              <a:t>active</a:t>
            </a:r>
            <a:r>
              <a:rPr lang="en-US" altLang="en-US" sz="2200" dirty="0">
                <a:solidFill>
                  <a:schemeClr val="tx1"/>
                </a:solidFill>
                <a:ea typeface="ＭＳ Ｐゴシック" panose="020B0600070205080204" pitchFamily="34" charset="-128"/>
              </a:rPr>
              <a:t> against HIV infection and HBV infection </a:t>
            </a:r>
          </a:p>
          <a:p>
            <a:pPr marL="271452" indent="-227004">
              <a:spcBef>
                <a:spcPct val="0"/>
              </a:spcBef>
              <a:spcAft>
                <a:spcPts val="600"/>
              </a:spcAft>
              <a:buFont typeface="Arial" panose="020B0604020202020204" pitchFamily="34" charset="0"/>
              <a:buChar char="•"/>
            </a:pPr>
            <a:r>
              <a:rPr lang="en-US" altLang="en-US" sz="2200" dirty="0">
                <a:solidFill>
                  <a:schemeClr val="tx1"/>
                </a:solidFill>
                <a:ea typeface="ＭＳ Ｐゴシック" panose="020B0600070205080204" pitchFamily="34" charset="-128"/>
              </a:rPr>
              <a:t>POSITIVE for hepatitis B surface antigen (HBsAg) </a:t>
            </a:r>
          </a:p>
          <a:p>
            <a:pPr marL="614339" lvl="1" indent="-227004" defTabSz="914363" fontAlgn="base">
              <a:spcBef>
                <a:spcPct val="0"/>
              </a:spcBef>
              <a:spcAft>
                <a:spcPts val="600"/>
              </a:spcAft>
              <a:buFont typeface="Lucida Grande" panose="020B0600040502020204" pitchFamily="34" charset="0"/>
              <a:buChar char="-"/>
            </a:pPr>
            <a:r>
              <a:rPr lang="en-US" altLang="en-US" sz="2000" dirty="0">
                <a:solidFill>
                  <a:schemeClr val="tx1"/>
                </a:solidFill>
              </a:rPr>
              <a:t>Consider referral to GI clinic </a:t>
            </a:r>
          </a:p>
          <a:p>
            <a:pPr marL="271452" indent="-227004">
              <a:spcBef>
                <a:spcPct val="0"/>
              </a:spcBef>
              <a:spcAft>
                <a:spcPts val="600"/>
              </a:spcAft>
              <a:buFont typeface="Arial" panose="020B0604020202020204" pitchFamily="34" charset="0"/>
              <a:buChar char="•"/>
            </a:pPr>
            <a:r>
              <a:rPr lang="en-US" altLang="en-US" sz="2200" dirty="0">
                <a:solidFill>
                  <a:schemeClr val="tx1"/>
                </a:solidFill>
                <a:ea typeface="ＭＳ Ｐゴシック" panose="020B0600070205080204" pitchFamily="34" charset="-128"/>
              </a:rPr>
              <a:t>HBV DNA Quantitative testing for the level of HBV replication before </a:t>
            </a:r>
            <a:r>
              <a:rPr lang="en-US" altLang="en-US" sz="2200" dirty="0" err="1">
                <a:solidFill>
                  <a:schemeClr val="tx1"/>
                </a:solidFill>
                <a:ea typeface="ＭＳ Ｐゴシック" panose="020B0600070205080204" pitchFamily="34" charset="-128"/>
              </a:rPr>
              <a:t>PrEP</a:t>
            </a:r>
            <a:r>
              <a:rPr lang="en-US" altLang="en-US" sz="2200" dirty="0">
                <a:solidFill>
                  <a:schemeClr val="tx1"/>
                </a:solidFill>
                <a:ea typeface="ＭＳ Ｐゴシック" panose="020B0600070205080204" pitchFamily="34" charset="-128"/>
              </a:rPr>
              <a:t> is prescribed and every 6-12 months while taking </a:t>
            </a:r>
            <a:r>
              <a:rPr lang="en-US" altLang="en-US" sz="2200" dirty="0" err="1">
                <a:solidFill>
                  <a:schemeClr val="tx1"/>
                </a:solidFill>
                <a:ea typeface="ＭＳ Ｐゴシック" panose="020B0600070205080204" pitchFamily="34" charset="-128"/>
              </a:rPr>
              <a:t>PrEP</a:t>
            </a:r>
            <a:endParaRPr lang="en-US" altLang="en-US" sz="2200" dirty="0">
              <a:solidFill>
                <a:schemeClr val="tx1"/>
              </a:solidFill>
              <a:ea typeface="ＭＳ Ｐゴシック" panose="020B0600070205080204" pitchFamily="34" charset="-128"/>
            </a:endParaRPr>
          </a:p>
          <a:p>
            <a:pPr marL="271452" indent="-227004">
              <a:lnSpc>
                <a:spcPct val="80000"/>
              </a:lnSpc>
              <a:buNone/>
            </a:pPr>
            <a:endParaRPr lang="en-US" altLang="en-US" sz="2200" dirty="0">
              <a:ea typeface="ＭＳ Ｐゴシック" panose="020B0600070205080204" pitchFamily="34" charset="-128"/>
            </a:endParaRPr>
          </a:p>
        </p:txBody>
      </p:sp>
      <p:pic>
        <p:nvPicPr>
          <p:cNvPr id="5" name="Picture 4" descr="A picture containing email&#10;&#10;Description automatically generated">
            <a:extLst>
              <a:ext uri="{FF2B5EF4-FFF2-40B4-BE49-F238E27FC236}">
                <a16:creationId xmlns:a16="http://schemas.microsoft.com/office/drawing/2014/main" id="{FBBC074A-62B8-7048-BFE3-04CC8917F6E9}"/>
              </a:ext>
            </a:extLst>
          </p:cNvPr>
          <p:cNvPicPr>
            <a:picLocks noChangeAspect="1"/>
          </p:cNvPicPr>
          <p:nvPr/>
        </p:nvPicPr>
        <p:blipFill>
          <a:blip r:embed="rId3"/>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2958916453"/>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a:extLst>
              <a:ext uri="{FF2B5EF4-FFF2-40B4-BE49-F238E27FC236}">
                <a16:creationId xmlns:a16="http://schemas.microsoft.com/office/drawing/2014/main" id="{023F50F8-550F-D946-935C-DC681EC5AC90}"/>
              </a:ext>
            </a:extLst>
          </p:cNvPr>
          <p:cNvSpPr>
            <a:spLocks noGrp="1"/>
          </p:cNvSpPr>
          <p:nvPr>
            <p:ph type="title"/>
          </p:nvPr>
        </p:nvSpPr>
        <p:spPr bwMode="auto">
          <a:xfrm>
            <a:off x="323850" y="119063"/>
            <a:ext cx="8496300" cy="1090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Laboratory Tests and Other Diagnostic Procedures (cont.)</a:t>
            </a:r>
          </a:p>
        </p:txBody>
      </p:sp>
      <p:sp>
        <p:nvSpPr>
          <p:cNvPr id="72706" name="Text Placeholder 2">
            <a:extLst>
              <a:ext uri="{FF2B5EF4-FFF2-40B4-BE49-F238E27FC236}">
                <a16:creationId xmlns:a16="http://schemas.microsoft.com/office/drawing/2014/main" id="{E8AAFE63-DC92-EB4B-99CA-9FDABBA15099}"/>
              </a:ext>
            </a:extLst>
          </p:cNvPr>
          <p:cNvSpPr>
            <a:spLocks noGrp="1"/>
          </p:cNvSpPr>
          <p:nvPr>
            <p:ph type="body" sz="quarter" idx="14"/>
          </p:nvPr>
        </p:nvSpPr>
        <p:spPr bwMode="auto">
          <a:xfrm>
            <a:off x="323850" y="6461126"/>
            <a:ext cx="7358063" cy="32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72707" name="Content Placeholder 3">
            <a:extLst>
              <a:ext uri="{FF2B5EF4-FFF2-40B4-BE49-F238E27FC236}">
                <a16:creationId xmlns:a16="http://schemas.microsoft.com/office/drawing/2014/main" id="{AE695092-D3C2-3F4C-9B59-D3E10B1DC221}"/>
              </a:ext>
            </a:extLst>
          </p:cNvPr>
          <p:cNvSpPr>
            <a:spLocks noGrp="1"/>
          </p:cNvSpPr>
          <p:nvPr>
            <p:ph sz="half" idx="2"/>
          </p:nvPr>
        </p:nvSpPr>
        <p:spPr bwMode="auto">
          <a:xfrm>
            <a:off x="323850" y="1514475"/>
            <a:ext cx="8515350"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10000"/>
          </a:bodyPr>
          <a:lstStyle/>
          <a:p>
            <a:pPr marL="271452" indent="-227004">
              <a:spcBef>
                <a:spcPts val="600"/>
              </a:spcBef>
              <a:spcAft>
                <a:spcPts val="600"/>
              </a:spcAft>
              <a:buFont typeface="Arial" panose="020B0604020202020204" pitchFamily="34" charset="0"/>
              <a:buChar char="•"/>
            </a:pPr>
            <a:r>
              <a:rPr lang="en-US" altLang="en-US" dirty="0">
                <a:solidFill>
                  <a:schemeClr val="tx1"/>
                </a:solidFill>
                <a:ea typeface="ＭＳ Ｐゴシック" panose="020B0600070205080204" pitchFamily="34" charset="-128"/>
              </a:rPr>
              <a:t>Renal Function Testing</a:t>
            </a:r>
          </a:p>
          <a:p>
            <a:pPr marL="614339" lvl="1" indent="-227004" defTabSz="914363" fontAlgn="base">
              <a:spcBef>
                <a:spcPts val="600"/>
              </a:spcBef>
              <a:spcAft>
                <a:spcPts val="600"/>
              </a:spcAft>
              <a:buFont typeface="Lucida Grande" panose="020B0600040502020204" pitchFamily="34" charset="0"/>
              <a:buChar char="-"/>
            </a:pPr>
            <a:r>
              <a:rPr lang="en-US" altLang="en-US" sz="2400" dirty="0"/>
              <a:t>FTC/TDF (Truvada) </a:t>
            </a:r>
            <a:r>
              <a:rPr lang="en-US" altLang="en-US" sz="2400" dirty="0" err="1"/>
              <a:t>PrEP</a:t>
            </a:r>
            <a:r>
              <a:rPr lang="en-US" altLang="en-US" sz="2400" dirty="0"/>
              <a:t> and HBV can decrease renal function </a:t>
            </a:r>
          </a:p>
          <a:p>
            <a:pPr marL="614339" lvl="1" indent="-227004" defTabSz="914363" fontAlgn="base">
              <a:spcBef>
                <a:spcPts val="600"/>
              </a:spcBef>
              <a:spcAft>
                <a:spcPts val="600"/>
              </a:spcAft>
              <a:buFont typeface="Lucida Grande" panose="020B0600040502020204" pitchFamily="34" charset="0"/>
              <a:buChar char="-"/>
            </a:pPr>
            <a:r>
              <a:rPr lang="en-US" altLang="en-US" sz="2400" dirty="0"/>
              <a:t>FTC/TAF (</a:t>
            </a:r>
            <a:r>
              <a:rPr lang="en-US" altLang="en-US" sz="2400" dirty="0" err="1"/>
              <a:t>Descovy</a:t>
            </a:r>
            <a:r>
              <a:rPr lang="en-US" altLang="en-US" sz="2400" dirty="0"/>
              <a:t>) less renal toxicity </a:t>
            </a:r>
          </a:p>
          <a:p>
            <a:pPr marL="614339" lvl="1" indent="-227004" defTabSz="914363" fontAlgn="base">
              <a:spcBef>
                <a:spcPts val="600"/>
              </a:spcBef>
              <a:spcAft>
                <a:spcPts val="600"/>
              </a:spcAft>
              <a:buFont typeface="Lucida Grande" panose="020B0600040502020204" pitchFamily="34" charset="0"/>
              <a:buChar char="-"/>
            </a:pPr>
            <a:r>
              <a:rPr lang="en-US" altLang="en-US" sz="2400" dirty="0"/>
              <a:t>Any person with an </a:t>
            </a:r>
            <a:r>
              <a:rPr lang="en-US" altLang="en-US" sz="2400" dirty="0" err="1"/>
              <a:t>eCrCl</a:t>
            </a:r>
            <a:r>
              <a:rPr lang="en-US" altLang="en-US" sz="2400" dirty="0"/>
              <a:t> of &lt;60 ml/min should </a:t>
            </a:r>
            <a:r>
              <a:rPr lang="en-US" altLang="en-US" sz="2400" b="1" dirty="0">
                <a:solidFill>
                  <a:schemeClr val="tx1"/>
                </a:solidFill>
              </a:rPr>
              <a:t>NOT</a:t>
            </a:r>
            <a:r>
              <a:rPr lang="en-US" altLang="en-US" sz="2400" b="1" dirty="0">
                <a:solidFill>
                  <a:srgbClr val="FF0000"/>
                </a:solidFill>
              </a:rPr>
              <a:t> </a:t>
            </a:r>
            <a:r>
              <a:rPr lang="en-US" altLang="en-US" sz="2400" dirty="0"/>
              <a:t>be prescribed  Tenofovir DF/Emtricitabine (</a:t>
            </a:r>
            <a:r>
              <a:rPr lang="en-US" altLang="en-US" sz="2400" dirty="0" err="1"/>
              <a:t>Descovy</a:t>
            </a:r>
            <a:r>
              <a:rPr lang="en-US" altLang="en-US" sz="2400" dirty="0"/>
              <a:t> should be used)</a:t>
            </a:r>
          </a:p>
          <a:p>
            <a:pPr marL="614339" lvl="1" indent="-227004" defTabSz="914363" fontAlgn="base">
              <a:spcBef>
                <a:spcPts val="600"/>
              </a:spcBef>
              <a:spcAft>
                <a:spcPts val="600"/>
              </a:spcAft>
              <a:buFont typeface="Lucida Grande" panose="020B0600040502020204" pitchFamily="34" charset="0"/>
              <a:buChar char="-"/>
            </a:pPr>
            <a:r>
              <a:rPr lang="en-US" altLang="en-US" sz="2400" dirty="0"/>
              <a:t>Any person with an </a:t>
            </a:r>
            <a:r>
              <a:rPr lang="en-US" altLang="en-US" sz="2400" dirty="0" err="1"/>
              <a:t>eCrCl</a:t>
            </a:r>
            <a:r>
              <a:rPr lang="en-US" altLang="en-US" sz="2400" dirty="0"/>
              <a:t> &lt; 30 should not be prescribe </a:t>
            </a:r>
            <a:r>
              <a:rPr lang="en-US" altLang="en-US" sz="2400" dirty="0" err="1"/>
              <a:t>Descovy</a:t>
            </a:r>
            <a:r>
              <a:rPr lang="en-US" altLang="en-US" sz="2400" dirty="0"/>
              <a:t> </a:t>
            </a:r>
          </a:p>
          <a:p>
            <a:pPr marL="271452" indent="-227004">
              <a:buNone/>
            </a:pPr>
            <a:r>
              <a:rPr lang="en-US" altLang="en-US" dirty="0">
                <a:ea typeface="ＭＳ Ｐゴシック" panose="020B0600070205080204" pitchFamily="34" charset="-128"/>
              </a:rPr>
              <a:t>Cockcroft-Gault Formula</a:t>
            </a:r>
          </a:p>
          <a:p>
            <a:pPr marL="271452" indent="-227004">
              <a:buFont typeface="Arial" panose="020B0604020202020204" pitchFamily="34" charset="0"/>
              <a:buChar char="•"/>
            </a:pPr>
            <a:r>
              <a:rPr lang="en-US" altLang="en-US" dirty="0">
                <a:ea typeface="ＭＳ Ｐゴシック" panose="020B0600070205080204" pitchFamily="34" charset="-128"/>
              </a:rPr>
              <a:t>Cockcroft-Gault </a:t>
            </a:r>
            <a:r>
              <a:rPr lang="en-US" altLang="en-US" dirty="0" err="1">
                <a:ea typeface="ＭＳ Ｐゴシック" panose="020B0600070205080204" pitchFamily="34" charset="-128"/>
              </a:rPr>
              <a:t>CrCl</a:t>
            </a:r>
            <a:r>
              <a:rPr lang="en-US" altLang="en-US" dirty="0">
                <a:ea typeface="ＭＳ Ｐゴシック" panose="020B0600070205080204" pitchFamily="34" charset="-128"/>
              </a:rPr>
              <a:t> = [(140-age) x (</a:t>
            </a:r>
            <a:r>
              <a:rPr lang="en-US" altLang="en-US" dirty="0" err="1">
                <a:ea typeface="ＭＳ Ｐゴシック" panose="020B0600070205080204" pitchFamily="34" charset="-128"/>
              </a:rPr>
              <a:t>Wt</a:t>
            </a:r>
            <a:r>
              <a:rPr lang="en-US" altLang="en-US" dirty="0">
                <a:ea typeface="ＭＳ Ｐゴシック" panose="020B0600070205080204" pitchFamily="34" charset="-128"/>
              </a:rPr>
              <a:t> in kg) x (0.85 if female)] / (72 x Cr)</a:t>
            </a:r>
          </a:p>
          <a:p>
            <a:pPr marL="271452" indent="-227004">
              <a:buNone/>
            </a:pPr>
            <a:r>
              <a:rPr lang="en-US" altLang="en-US" dirty="0">
                <a:ea typeface="ＭＳ Ｐゴシック" panose="020B0600070205080204" pitchFamily="34" charset="-128"/>
                <a:hlinkClick r:id="rId3"/>
              </a:rPr>
              <a:t>https://www.hiv.uw.edu/page/clinical-calculators/crcl</a:t>
            </a:r>
            <a:endParaRPr lang="en-US" altLang="en-US" dirty="0">
              <a:ea typeface="ＭＳ Ｐゴシック" panose="020B0600070205080204" pitchFamily="34" charset="-128"/>
            </a:endParaRPr>
          </a:p>
          <a:p>
            <a:pPr marL="271452" indent="-227004">
              <a:buNone/>
            </a:pPr>
            <a:endParaRPr lang="en-US" altLang="en-US" dirty="0">
              <a:ea typeface="ＭＳ Ｐゴシック" panose="020B0600070205080204" pitchFamily="34" charset="-128"/>
            </a:endParaRPr>
          </a:p>
          <a:p>
            <a:pPr marL="614339" lvl="1" indent="-227004" defTabSz="914363" fontAlgn="base">
              <a:spcBef>
                <a:spcPts val="600"/>
              </a:spcBef>
              <a:spcAft>
                <a:spcPts val="600"/>
              </a:spcAft>
              <a:buNone/>
            </a:pPr>
            <a:endParaRPr lang="en-US" altLang="en-US" sz="2000" dirty="0"/>
          </a:p>
        </p:txBody>
      </p:sp>
      <p:pic>
        <p:nvPicPr>
          <p:cNvPr id="5" name="Picture 4" descr="A picture containing email&#10;&#10;Description automatically generated">
            <a:extLst>
              <a:ext uri="{FF2B5EF4-FFF2-40B4-BE49-F238E27FC236}">
                <a16:creationId xmlns:a16="http://schemas.microsoft.com/office/drawing/2014/main" id="{3C32C632-CB23-034A-B018-0999E42A0F11}"/>
              </a:ext>
            </a:extLst>
          </p:cNvPr>
          <p:cNvPicPr>
            <a:picLocks noChangeAspect="1"/>
          </p:cNvPicPr>
          <p:nvPr/>
        </p:nvPicPr>
        <p:blipFill>
          <a:blip r:embed="rId4"/>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3586032750"/>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6CC72E57-6C17-3B49-8BB8-7362E2A514EF}"/>
              </a:ext>
            </a:extLst>
          </p:cNvPr>
          <p:cNvSpPr>
            <a:spLocks noGrp="1"/>
          </p:cNvSpPr>
          <p:nvPr>
            <p:ph type="title"/>
          </p:nvPr>
        </p:nvSpPr>
        <p:spPr bwMode="auto">
          <a:xfrm>
            <a:off x="323850" y="119063"/>
            <a:ext cx="8496300" cy="1090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Clinical Follow-up &amp; Monitoring: </a:t>
            </a:r>
            <a:r>
              <a:rPr lang="en-US" altLang="en-US" b="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3 months</a:t>
            </a:r>
            <a:endParaRPr lang="en-US"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8850" name="Text Placeholder 2">
            <a:extLst>
              <a:ext uri="{FF2B5EF4-FFF2-40B4-BE49-F238E27FC236}">
                <a16:creationId xmlns:a16="http://schemas.microsoft.com/office/drawing/2014/main" id="{5CD0A305-D20B-2F47-B382-5D5E0E312EA1}"/>
              </a:ext>
            </a:extLst>
          </p:cNvPr>
          <p:cNvSpPr>
            <a:spLocks noGrp="1"/>
          </p:cNvSpPr>
          <p:nvPr>
            <p:ph type="body" sz="quarter" idx="14"/>
          </p:nvPr>
        </p:nvSpPr>
        <p:spPr bwMode="auto">
          <a:xfrm>
            <a:off x="323850" y="6461126"/>
            <a:ext cx="7358063" cy="32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78851" name="Content Placeholder 3">
            <a:extLst>
              <a:ext uri="{FF2B5EF4-FFF2-40B4-BE49-F238E27FC236}">
                <a16:creationId xmlns:a16="http://schemas.microsoft.com/office/drawing/2014/main" id="{6BA5C32F-E65F-D749-B7E2-B88D2CF55C3B}"/>
              </a:ext>
            </a:extLst>
          </p:cNvPr>
          <p:cNvSpPr>
            <a:spLocks noGrp="1"/>
          </p:cNvSpPr>
          <p:nvPr>
            <p:ph sz="half" idx="2"/>
          </p:nvPr>
        </p:nvSpPr>
        <p:spPr bwMode="auto">
          <a:xfrm>
            <a:off x="323850" y="1514475"/>
            <a:ext cx="8515350"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71452" indent="-227004">
              <a:spcBef>
                <a:spcPct val="0"/>
              </a:spcBef>
              <a:spcAft>
                <a:spcPts val="600"/>
              </a:spcAft>
              <a:buFont typeface="Arial" panose="020B0604020202020204" pitchFamily="34" charset="0"/>
              <a:buChar char="•"/>
            </a:pPr>
            <a:r>
              <a:rPr lang="en-US" altLang="en-US">
                <a:solidFill>
                  <a:schemeClr val="tx1"/>
                </a:solidFill>
                <a:ea typeface="ＭＳ Ｐゴシック" panose="020B0600070205080204" pitchFamily="34" charset="-128"/>
              </a:rPr>
              <a:t>Repeat HIV testing </a:t>
            </a:r>
          </a:p>
          <a:p>
            <a:pPr marL="614339" lvl="1" indent="-227004" defTabSz="914363" fontAlgn="base">
              <a:spcBef>
                <a:spcPct val="0"/>
              </a:spcBef>
              <a:spcAft>
                <a:spcPts val="600"/>
              </a:spcAft>
              <a:buFont typeface="Arial" panose="020B0604020202020204" pitchFamily="34" charset="0"/>
              <a:buChar char="•"/>
            </a:pPr>
            <a:r>
              <a:rPr lang="en-US" altLang="en-US">
                <a:solidFill>
                  <a:schemeClr val="tx1"/>
                </a:solidFill>
              </a:rPr>
              <a:t>assess for signs or symptoms of acute HIV Infection</a:t>
            </a:r>
          </a:p>
          <a:p>
            <a:pPr marL="271452" indent="-227004">
              <a:spcBef>
                <a:spcPct val="0"/>
              </a:spcBef>
              <a:spcAft>
                <a:spcPts val="600"/>
              </a:spcAft>
              <a:buFont typeface="Arial" panose="020B0604020202020204" pitchFamily="34" charset="0"/>
              <a:buChar char="•"/>
            </a:pPr>
            <a:r>
              <a:rPr lang="en-US" altLang="en-US">
                <a:solidFill>
                  <a:schemeClr val="tx1"/>
                </a:solidFill>
                <a:ea typeface="ＭＳ Ｐゴシック" panose="020B0600070205080204" pitchFamily="34" charset="-128"/>
              </a:rPr>
              <a:t>Repeat pregnancy testing </a:t>
            </a:r>
          </a:p>
          <a:p>
            <a:pPr marL="614339" lvl="1" indent="-227004" defTabSz="914363" fontAlgn="base">
              <a:spcBef>
                <a:spcPct val="0"/>
              </a:spcBef>
              <a:spcAft>
                <a:spcPts val="600"/>
              </a:spcAft>
              <a:buFont typeface="Arial" panose="020B0604020202020204" pitchFamily="34" charset="0"/>
              <a:buChar char="•"/>
            </a:pPr>
            <a:r>
              <a:rPr lang="en-US" altLang="en-US">
                <a:solidFill>
                  <a:schemeClr val="tx1"/>
                </a:solidFill>
              </a:rPr>
              <a:t>women who may become pregnant</a:t>
            </a:r>
          </a:p>
          <a:p>
            <a:pPr marL="271452" indent="-227004">
              <a:spcBef>
                <a:spcPct val="0"/>
              </a:spcBef>
              <a:spcAft>
                <a:spcPts val="600"/>
              </a:spcAft>
              <a:buFont typeface="Arial" panose="020B0604020202020204" pitchFamily="34" charset="0"/>
              <a:buChar char="•"/>
            </a:pPr>
            <a:r>
              <a:rPr lang="en-US" altLang="en-US">
                <a:solidFill>
                  <a:schemeClr val="tx1"/>
                </a:solidFill>
                <a:ea typeface="ＭＳ Ｐゴシック" panose="020B0600070205080204" pitchFamily="34" charset="-128"/>
              </a:rPr>
              <a:t>Prescription or refill for 90 day prescription</a:t>
            </a:r>
          </a:p>
          <a:p>
            <a:pPr marL="271452" indent="-227004">
              <a:spcBef>
                <a:spcPct val="0"/>
              </a:spcBef>
              <a:spcAft>
                <a:spcPts val="600"/>
              </a:spcAft>
              <a:buFont typeface="Arial" panose="020B0604020202020204" pitchFamily="34" charset="0"/>
              <a:buChar char="•"/>
            </a:pPr>
            <a:r>
              <a:rPr lang="en-US" altLang="en-US">
                <a:solidFill>
                  <a:schemeClr val="tx1"/>
                </a:solidFill>
                <a:ea typeface="ＭＳ Ｐゴシック" panose="020B0600070205080204" pitchFamily="34" charset="-128"/>
              </a:rPr>
              <a:t>Assess side effects, adherence, and HIV acquisition risk behaviors</a:t>
            </a:r>
          </a:p>
          <a:p>
            <a:pPr marL="271452" indent="-227004">
              <a:spcBef>
                <a:spcPct val="0"/>
              </a:spcBef>
              <a:spcAft>
                <a:spcPts val="600"/>
              </a:spcAft>
              <a:buFont typeface="Arial" panose="020B0604020202020204" pitchFamily="34" charset="0"/>
              <a:buChar char="•"/>
            </a:pPr>
            <a:r>
              <a:rPr lang="en-US" altLang="en-US">
                <a:solidFill>
                  <a:schemeClr val="tx1"/>
                </a:solidFill>
                <a:ea typeface="ＭＳ Ｐゴシック" panose="020B0600070205080204" pitchFamily="34" charset="-128"/>
              </a:rPr>
              <a:t>Provide support for medication adherence and risk-reduction behaviors</a:t>
            </a:r>
          </a:p>
        </p:txBody>
      </p:sp>
      <p:pic>
        <p:nvPicPr>
          <p:cNvPr id="5" name="Picture 4" descr="A picture containing email&#10;&#10;Description automatically generated">
            <a:extLst>
              <a:ext uri="{FF2B5EF4-FFF2-40B4-BE49-F238E27FC236}">
                <a16:creationId xmlns:a16="http://schemas.microsoft.com/office/drawing/2014/main" id="{356293CA-B076-8044-961E-3F128398FC82}"/>
              </a:ext>
            </a:extLst>
          </p:cNvPr>
          <p:cNvPicPr>
            <a:picLocks noChangeAspect="1"/>
          </p:cNvPicPr>
          <p:nvPr/>
        </p:nvPicPr>
        <p:blipFill>
          <a:blip r:embed="rId3"/>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2711391918"/>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BD182B0D-25B8-CD44-8F03-01A94DADE51E}"/>
              </a:ext>
            </a:extLst>
          </p:cNvPr>
          <p:cNvSpPr>
            <a:spLocks noGrp="1"/>
          </p:cNvSpPr>
          <p:nvPr>
            <p:ph type="title"/>
          </p:nvPr>
        </p:nvSpPr>
        <p:spPr bwMode="auto">
          <a:xfrm>
            <a:off x="323850" y="119063"/>
            <a:ext cx="8496300" cy="1090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Adverse Events</a:t>
            </a:r>
          </a:p>
        </p:txBody>
      </p:sp>
      <p:sp>
        <p:nvSpPr>
          <p:cNvPr id="80898" name="Text Placeholder 2">
            <a:extLst>
              <a:ext uri="{FF2B5EF4-FFF2-40B4-BE49-F238E27FC236}">
                <a16:creationId xmlns:a16="http://schemas.microsoft.com/office/drawing/2014/main" id="{2B7CFAFA-52EC-694C-9A0F-5EEC4FF36655}"/>
              </a:ext>
            </a:extLst>
          </p:cNvPr>
          <p:cNvSpPr>
            <a:spLocks noGrp="1"/>
          </p:cNvSpPr>
          <p:nvPr>
            <p:ph type="body" sz="quarter" idx="14"/>
          </p:nvPr>
        </p:nvSpPr>
        <p:spPr bwMode="auto">
          <a:xfrm>
            <a:off x="323850" y="6461126"/>
            <a:ext cx="7358063" cy="32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80899" name="Content Placeholder 1">
            <a:extLst>
              <a:ext uri="{FF2B5EF4-FFF2-40B4-BE49-F238E27FC236}">
                <a16:creationId xmlns:a16="http://schemas.microsoft.com/office/drawing/2014/main" id="{61A7EDFA-7C41-AF43-8575-99AB66CB16AF}"/>
              </a:ext>
            </a:extLst>
          </p:cNvPr>
          <p:cNvSpPr>
            <a:spLocks noGrp="1"/>
          </p:cNvSpPr>
          <p:nvPr>
            <p:ph sz="half" idx="2"/>
          </p:nvPr>
        </p:nvSpPr>
        <p:spPr bwMode="auto">
          <a:xfrm>
            <a:off x="342900" y="1331976"/>
            <a:ext cx="8496300" cy="49830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71452" indent="-227004">
              <a:buFont typeface="Arial" panose="020B0604020202020204" pitchFamily="34" charset="0"/>
              <a:buChar char="•"/>
            </a:pPr>
            <a:r>
              <a:rPr lang="en-US" altLang="en-US" dirty="0">
                <a:ea typeface="ＭＳ Ｐゴシック" panose="020B0600070205080204" pitchFamily="34" charset="-128"/>
              </a:rPr>
              <a:t>AEs observed in HIV-uninfected participants in </a:t>
            </a:r>
            <a:r>
              <a:rPr lang="en-US" altLang="en-US" dirty="0" err="1">
                <a:ea typeface="ＭＳ Ｐゴシック" panose="020B0600070205080204" pitchFamily="34" charset="-128"/>
              </a:rPr>
              <a:t>PrEP</a:t>
            </a:r>
            <a:r>
              <a:rPr lang="en-US" altLang="en-US" dirty="0">
                <a:ea typeface="ＭＳ Ｐゴシック" panose="020B0600070205080204" pitchFamily="34" charset="-128"/>
              </a:rPr>
              <a:t> trials</a:t>
            </a:r>
            <a:endParaRPr lang="en-US" altLang="en-US" baseline="30000" dirty="0">
              <a:ea typeface="ＭＳ Ｐゴシック" panose="020B0600070205080204" pitchFamily="34" charset="-128"/>
            </a:endParaRPr>
          </a:p>
          <a:p>
            <a:pPr marL="614339" lvl="1" indent="-227004" defTabSz="914363" fontAlgn="base">
              <a:spcAft>
                <a:spcPct val="0"/>
              </a:spcAft>
              <a:buFont typeface="Arial" panose="020B0604020202020204" pitchFamily="34" charset="0"/>
              <a:buChar char="–"/>
            </a:pPr>
            <a:r>
              <a:rPr lang="en-US" altLang="en-US" dirty="0"/>
              <a:t>Nausea, flatulence, headaches</a:t>
            </a:r>
            <a:endParaRPr lang="en-US" altLang="en-US" baseline="30000" dirty="0"/>
          </a:p>
          <a:p>
            <a:pPr marL="271452" indent="-227004">
              <a:buFont typeface="Arial" panose="020B0604020202020204" pitchFamily="34" charset="0"/>
              <a:buChar char="•"/>
            </a:pPr>
            <a:r>
              <a:rPr lang="en-US" altLang="en-US" dirty="0">
                <a:ea typeface="ＭＳ Ｐゴシック" panose="020B0600070205080204" pitchFamily="34" charset="-128"/>
              </a:rPr>
              <a:t>Potential bone and renal toxicity</a:t>
            </a:r>
          </a:p>
          <a:p>
            <a:pPr marL="614339" lvl="1" indent="-227004" defTabSz="914363" fontAlgn="base">
              <a:spcAft>
                <a:spcPct val="0"/>
              </a:spcAft>
              <a:buFont typeface="Arial" panose="020B0604020202020204" pitchFamily="34" charset="0"/>
              <a:buChar char="–"/>
            </a:pPr>
            <a:r>
              <a:rPr lang="en-US" altLang="en-US" dirty="0"/>
              <a:t>Known risk associated with Tenofovir DF</a:t>
            </a:r>
          </a:p>
          <a:p>
            <a:pPr marL="271452" indent="-227004">
              <a:buFont typeface="Arial" panose="020B0604020202020204" pitchFamily="34" charset="0"/>
              <a:buChar char="•"/>
            </a:pPr>
            <a:r>
              <a:rPr lang="en-US" altLang="en-US" dirty="0">
                <a:ea typeface="ＭＳ Ｐゴシック" panose="020B0600070205080204" pitchFamily="34" charset="-128"/>
              </a:rPr>
              <a:t>Potential for other serious AEs with long-term use</a:t>
            </a:r>
          </a:p>
          <a:p>
            <a:pPr marL="614339" lvl="1" indent="-227004" defTabSz="914363" fontAlgn="base">
              <a:spcAft>
                <a:spcPct val="0"/>
              </a:spcAft>
              <a:buFont typeface="Arial" panose="020B0604020202020204" pitchFamily="34" charset="0"/>
              <a:buChar char="–"/>
            </a:pPr>
            <a:r>
              <a:rPr lang="en-US" altLang="en-US" dirty="0"/>
              <a:t>Tenofovir DF/Emtricitabine commonly used in HIV infection</a:t>
            </a:r>
          </a:p>
          <a:p>
            <a:pPr marL="271452" indent="-227004">
              <a:buFont typeface="Arial" panose="020B0604020202020204" pitchFamily="34" charset="0"/>
              <a:buChar char="•"/>
            </a:pPr>
            <a:r>
              <a:rPr lang="en-US" altLang="en-US" dirty="0">
                <a:ea typeface="ＭＳ Ｐゴシック" panose="020B0600070205080204" pitchFamily="34" charset="-128"/>
              </a:rPr>
              <a:t>Potential for drug-resistant HIV infection</a:t>
            </a:r>
          </a:p>
          <a:p>
            <a:pPr marL="614339" lvl="1" indent="-227004" defTabSz="914363" fontAlgn="base">
              <a:spcAft>
                <a:spcPct val="0"/>
              </a:spcAft>
              <a:buFont typeface="Arial" panose="020B0604020202020204" pitchFamily="34" charset="0"/>
              <a:buChar char="–"/>
            </a:pPr>
            <a:r>
              <a:rPr lang="en-US" altLang="en-US" dirty="0"/>
              <a:t>Infrequent in clinical trials but must exclude HIV infection</a:t>
            </a:r>
          </a:p>
          <a:p>
            <a:pPr marL="271452" indent="-227004">
              <a:buFont typeface="Arial" panose="020B0604020202020204" pitchFamily="34" charset="0"/>
              <a:buChar char="•"/>
            </a:pPr>
            <a:endParaRPr lang="en-US" altLang="en-US" dirty="0">
              <a:ea typeface="ＭＳ Ｐゴシック" panose="020B0600070205080204" pitchFamily="34" charset="-128"/>
            </a:endParaRPr>
          </a:p>
        </p:txBody>
      </p:sp>
      <p:sp>
        <p:nvSpPr>
          <p:cNvPr id="32771" name="Content Placeholder 2">
            <a:extLst>
              <a:ext uri="{FF2B5EF4-FFF2-40B4-BE49-F238E27FC236}">
                <a16:creationId xmlns:a16="http://schemas.microsoft.com/office/drawing/2014/main" id="{31660E85-63EF-1C4A-969A-D24A7D7FD99C}"/>
              </a:ext>
            </a:extLst>
          </p:cNvPr>
          <p:cNvSpPr>
            <a:spLocks noGrp="1"/>
          </p:cNvSpPr>
          <p:nvPr>
            <p:ph idx="4294967295"/>
          </p:nvPr>
        </p:nvSpPr>
        <p:spPr>
          <a:xfrm>
            <a:off x="0" y="0"/>
            <a:ext cx="0" cy="0"/>
          </a:xfrm>
        </p:spPr>
        <p:txBody>
          <a:bodyPr>
            <a:normAutofit fontScale="25000" lnSpcReduction="20000"/>
          </a:bodyPr>
          <a:lstStyle/>
          <a:p>
            <a:pPr marL="342877" indent="-342877">
              <a:buFont typeface="Arial" charset="0"/>
              <a:buChar char="•"/>
              <a:defRPr/>
            </a:pPr>
            <a:endParaRPr lang="en-US" dirty="0">
              <a:ea typeface="MS PGothic" charset="0"/>
              <a:cs typeface="+mn-cs"/>
            </a:endParaRPr>
          </a:p>
        </p:txBody>
      </p:sp>
      <p:sp>
        <p:nvSpPr>
          <p:cNvPr id="308227" name="TextBox 3">
            <a:extLst>
              <a:ext uri="{FF2B5EF4-FFF2-40B4-BE49-F238E27FC236}">
                <a16:creationId xmlns:a16="http://schemas.microsoft.com/office/drawing/2014/main" id="{E7D3403A-BCF1-A84F-BF54-87B5BA5DB913}"/>
              </a:ext>
            </a:extLst>
          </p:cNvPr>
          <p:cNvSpPr txBox="1">
            <a:spLocks noChangeArrowheads="1"/>
          </p:cNvSpPr>
          <p:nvPr/>
        </p:nvSpPr>
        <p:spPr bwMode="auto">
          <a:xfrm>
            <a:off x="1121834" y="6100192"/>
            <a:ext cx="6790268" cy="254044"/>
          </a:xfrm>
          <a:prstGeom prst="rect">
            <a:avLst/>
          </a:prstGeom>
          <a:noFill/>
          <a:ln>
            <a:noFill/>
          </a:ln>
        </p:spPr>
        <p:txBody>
          <a:bodyPr wrap="square">
            <a:spAutoFit/>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20000"/>
              </a:spcBef>
              <a:spcAft>
                <a:spcPct val="0"/>
              </a:spcAft>
              <a:buClr>
                <a:schemeClr val="hlink"/>
              </a:buClr>
              <a:buSzPct val="65000"/>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20000"/>
              </a:spcBef>
              <a:spcAft>
                <a:spcPct val="0"/>
              </a:spcAft>
              <a:buClr>
                <a:schemeClr val="hlink"/>
              </a:buClr>
              <a:buSzPct val="65000"/>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20000"/>
              </a:spcBef>
              <a:spcAft>
                <a:spcPct val="0"/>
              </a:spcAft>
              <a:buClr>
                <a:schemeClr val="hlink"/>
              </a:buClr>
              <a:buSzPct val="65000"/>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20000"/>
              </a:spcBef>
              <a:spcAft>
                <a:spcPct val="0"/>
              </a:spcAft>
              <a:buClr>
                <a:schemeClr val="hlink"/>
              </a:buClr>
              <a:buSzPct val="65000"/>
              <a:defRPr sz="2400" b="1">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fr-FR" altLang="en-US" sz="1051" b="0" dirty="0">
                <a:solidFill>
                  <a:srgbClr val="008000"/>
                </a:solidFill>
              </a:rPr>
              <a:t>1. </a:t>
            </a:r>
            <a:r>
              <a:rPr lang="en-US" altLang="en-US" sz="1051" b="0" dirty="0">
                <a:solidFill>
                  <a:srgbClr val="008000"/>
                </a:solidFill>
              </a:rPr>
              <a:t>CDC. </a:t>
            </a:r>
            <a:r>
              <a:rPr lang="en-US" altLang="en-US" sz="1051" b="0" dirty="0" err="1">
                <a:solidFill>
                  <a:srgbClr val="008000"/>
                </a:solidFill>
              </a:rPr>
              <a:t>PrEP</a:t>
            </a:r>
            <a:r>
              <a:rPr lang="en-US" altLang="en-US" sz="1051" b="0" dirty="0">
                <a:solidFill>
                  <a:srgbClr val="008000"/>
                </a:solidFill>
              </a:rPr>
              <a:t> Guideline. 2014. 2. </a:t>
            </a:r>
            <a:r>
              <a:rPr lang="fr-FR" altLang="en-US" sz="1051" b="0" dirty="0">
                <a:solidFill>
                  <a:srgbClr val="008000"/>
                </a:solidFill>
              </a:rPr>
              <a:t>Grant RM, et al. N </a:t>
            </a:r>
            <a:r>
              <a:rPr lang="fr-FR" altLang="en-US" sz="1051" b="0" dirty="0" err="1">
                <a:solidFill>
                  <a:srgbClr val="008000"/>
                </a:solidFill>
              </a:rPr>
              <a:t>Engl</a:t>
            </a:r>
            <a:r>
              <a:rPr lang="fr-FR" altLang="en-US" sz="1051" b="0" dirty="0">
                <a:solidFill>
                  <a:srgbClr val="008000"/>
                </a:solidFill>
              </a:rPr>
              <a:t> J Med. 2010;363:2587-2599.</a:t>
            </a:r>
            <a:endParaRPr lang="en-US" altLang="en-US" sz="1051" b="0" dirty="0">
              <a:solidFill>
                <a:srgbClr val="008000"/>
              </a:solidFill>
            </a:endParaRPr>
          </a:p>
        </p:txBody>
      </p:sp>
      <p:pic>
        <p:nvPicPr>
          <p:cNvPr id="7" name="Picture 6" descr="A picture containing email&#10;&#10;Description automatically generated">
            <a:extLst>
              <a:ext uri="{FF2B5EF4-FFF2-40B4-BE49-F238E27FC236}">
                <a16:creationId xmlns:a16="http://schemas.microsoft.com/office/drawing/2014/main" id="{C3E52DAC-3BC2-054E-B777-EA6DB1F14AB5}"/>
              </a:ext>
            </a:extLst>
          </p:cNvPr>
          <p:cNvPicPr>
            <a:picLocks noChangeAspect="1"/>
          </p:cNvPicPr>
          <p:nvPr/>
        </p:nvPicPr>
        <p:blipFill>
          <a:blip r:embed="rId3"/>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4174133673"/>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295AD394-7643-4440-B2E1-724B00013DD4}"/>
              </a:ext>
            </a:extLst>
          </p:cNvPr>
          <p:cNvSpPr>
            <a:spLocks noGrp="1"/>
          </p:cNvSpPr>
          <p:nvPr>
            <p:ph type="title"/>
          </p:nvPr>
        </p:nvSpPr>
        <p:spPr bwMode="auto">
          <a:xfrm>
            <a:off x="323850" y="119063"/>
            <a:ext cx="8496300" cy="1090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Drug Interactions</a:t>
            </a:r>
          </a:p>
        </p:txBody>
      </p:sp>
      <p:sp>
        <p:nvSpPr>
          <p:cNvPr id="82946" name="Text Placeholder 4">
            <a:extLst>
              <a:ext uri="{FF2B5EF4-FFF2-40B4-BE49-F238E27FC236}">
                <a16:creationId xmlns:a16="http://schemas.microsoft.com/office/drawing/2014/main" id="{D78208FE-BF8E-DB4B-B208-44EDF18E3A52}"/>
              </a:ext>
            </a:extLst>
          </p:cNvPr>
          <p:cNvSpPr>
            <a:spLocks noGrp="1"/>
          </p:cNvSpPr>
          <p:nvPr>
            <p:ph type="body" sz="quarter" idx="14"/>
          </p:nvPr>
        </p:nvSpPr>
        <p:spPr bwMode="auto">
          <a:xfrm>
            <a:off x="196850" y="6418262"/>
            <a:ext cx="7358063" cy="32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82947" name="Content Placeholder 3">
            <a:extLst>
              <a:ext uri="{FF2B5EF4-FFF2-40B4-BE49-F238E27FC236}">
                <a16:creationId xmlns:a16="http://schemas.microsoft.com/office/drawing/2014/main" id="{AA404C2B-DC31-CE41-AECF-00A577B5EE2A}"/>
              </a:ext>
            </a:extLst>
          </p:cNvPr>
          <p:cNvSpPr>
            <a:spLocks noGrp="1"/>
          </p:cNvSpPr>
          <p:nvPr>
            <p:ph sz="half" idx="2"/>
          </p:nvPr>
        </p:nvSpPr>
        <p:spPr bwMode="auto">
          <a:xfrm>
            <a:off x="323850" y="1514475"/>
            <a:ext cx="8515350"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71452" indent="-227004">
              <a:buFont typeface="Arial" panose="020B0604020202020204" pitchFamily="34" charset="0"/>
              <a:buChar char="•"/>
            </a:pPr>
            <a:r>
              <a:rPr lang="en-US" altLang="en-US" dirty="0">
                <a:ea typeface="ＭＳ Ｐゴシック" panose="020B0600070205080204" pitchFamily="34" charset="-128"/>
              </a:rPr>
              <a:t>Tenofovir disoproxil fumarate </a:t>
            </a:r>
          </a:p>
          <a:p>
            <a:pPr marL="614339" lvl="1" indent="-227004" defTabSz="914363" fontAlgn="base">
              <a:spcAft>
                <a:spcPct val="0"/>
              </a:spcAft>
              <a:buFont typeface="Lucida Grande" panose="020B0600040502020204" pitchFamily="34" charset="0"/>
              <a:buChar char="-"/>
            </a:pPr>
            <a:r>
              <a:rPr lang="en-US" altLang="en-US" dirty="0"/>
              <a:t>Drugs that reduce renal function or compete for active renal tubular secretion </a:t>
            </a:r>
          </a:p>
          <a:p>
            <a:pPr marL="957225" lvl="2" indent="-134933"/>
            <a:r>
              <a:rPr lang="en-US" altLang="en-US" dirty="0"/>
              <a:t>Acyclovir, valacyclovir, cidofovir, ganciclovir, valganciclovir</a:t>
            </a:r>
          </a:p>
          <a:p>
            <a:pPr marL="957225" lvl="2" indent="-134933"/>
            <a:r>
              <a:rPr lang="en-US" altLang="en-US" dirty="0"/>
              <a:t>Aminoglycosides</a:t>
            </a:r>
          </a:p>
          <a:p>
            <a:pPr marL="614339" lvl="1" indent="-227004" defTabSz="914363" fontAlgn="base">
              <a:spcAft>
                <a:spcPct val="0"/>
              </a:spcAft>
              <a:buFont typeface="Lucida Grande" panose="020B0600040502020204" pitchFamily="34" charset="0"/>
              <a:buChar char="-"/>
            </a:pPr>
            <a:r>
              <a:rPr lang="en-US" altLang="en-US" dirty="0"/>
              <a:t>Ledipasvir/sofosbuvir</a:t>
            </a:r>
          </a:p>
          <a:p>
            <a:pPr marL="614339" lvl="1" indent="-227004" defTabSz="914363" fontAlgn="base">
              <a:spcAft>
                <a:spcPct val="0"/>
              </a:spcAft>
              <a:buFont typeface="Lucida Grande" panose="020B0600040502020204" pitchFamily="34" charset="0"/>
              <a:buChar char="-"/>
            </a:pPr>
            <a:r>
              <a:rPr lang="en-US" altLang="en-US" dirty="0"/>
              <a:t>High dose or multiple NSAIDS</a:t>
            </a:r>
          </a:p>
          <a:p>
            <a:pPr marL="614339" lvl="1" indent="-227004" defTabSz="914363" fontAlgn="base">
              <a:spcAft>
                <a:spcPct val="0"/>
              </a:spcAft>
              <a:buFont typeface="Lucida Grande" panose="020B0600040502020204" pitchFamily="34" charset="0"/>
              <a:buChar char="-"/>
            </a:pPr>
            <a:r>
              <a:rPr lang="en-US" altLang="en-US" dirty="0"/>
              <a:t>Creatine supplement</a:t>
            </a:r>
          </a:p>
          <a:p>
            <a:pPr marL="614339" lvl="1" indent="-227004" defTabSz="914363" fontAlgn="base">
              <a:spcAft>
                <a:spcPct val="0"/>
              </a:spcAft>
              <a:buFont typeface="Lucida Grande" panose="020B0600040502020204" pitchFamily="34" charset="0"/>
              <a:buChar char="-"/>
            </a:pPr>
            <a:endParaRPr lang="en-US" altLang="en-US" dirty="0"/>
          </a:p>
          <a:p>
            <a:pPr marL="271452" indent="-227004">
              <a:buFont typeface="Arial" panose="020B0604020202020204" pitchFamily="34" charset="0"/>
              <a:buChar char="•"/>
            </a:pPr>
            <a:r>
              <a:rPr lang="en-US" altLang="en-US" dirty="0">
                <a:ea typeface="ＭＳ Ｐゴシック" panose="020B0600070205080204" pitchFamily="34" charset="-128"/>
              </a:rPr>
              <a:t>Emtricitabine</a:t>
            </a:r>
          </a:p>
          <a:p>
            <a:pPr marL="614339" lvl="1" indent="-227004" defTabSz="914363" fontAlgn="base">
              <a:spcAft>
                <a:spcPct val="0"/>
              </a:spcAft>
              <a:buFont typeface="Lucida Grande" panose="020B0600040502020204" pitchFamily="34" charset="0"/>
              <a:buChar char="-"/>
            </a:pPr>
            <a:r>
              <a:rPr lang="en-US" altLang="en-US" dirty="0"/>
              <a:t>No significant interactions</a:t>
            </a:r>
          </a:p>
          <a:p>
            <a:pPr marL="271452" indent="-227004">
              <a:buFont typeface="Arial" panose="020B0604020202020204" pitchFamily="34" charset="0"/>
              <a:buChar char="•"/>
            </a:pPr>
            <a:endParaRPr lang="en-US" altLang="en-US" dirty="0">
              <a:ea typeface="ＭＳ Ｐゴシック" panose="020B0600070205080204" pitchFamily="34" charset="-128"/>
            </a:endParaRPr>
          </a:p>
        </p:txBody>
      </p:sp>
      <p:pic>
        <p:nvPicPr>
          <p:cNvPr id="5" name="Picture 4" descr="A picture containing email&#10;&#10;Description automatically generated">
            <a:extLst>
              <a:ext uri="{FF2B5EF4-FFF2-40B4-BE49-F238E27FC236}">
                <a16:creationId xmlns:a16="http://schemas.microsoft.com/office/drawing/2014/main" id="{30AED819-DEB5-4A4B-8C5A-6C9B2290000F}"/>
              </a:ext>
            </a:extLst>
          </p:cNvPr>
          <p:cNvPicPr>
            <a:picLocks noChangeAspect="1"/>
          </p:cNvPicPr>
          <p:nvPr/>
        </p:nvPicPr>
        <p:blipFill>
          <a:blip r:embed="rId3"/>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196209705"/>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2">
            <a:extLst>
              <a:ext uri="{FF2B5EF4-FFF2-40B4-BE49-F238E27FC236}">
                <a16:creationId xmlns:a16="http://schemas.microsoft.com/office/drawing/2014/main" id="{CECDF8C3-009E-B148-BC8E-214EDC09BB5D}"/>
              </a:ext>
            </a:extLst>
          </p:cNvPr>
          <p:cNvSpPr>
            <a:spLocks noGrp="1" noChangeArrowheads="1"/>
          </p:cNvSpPr>
          <p:nvPr>
            <p:ph type="title"/>
          </p:nvPr>
        </p:nvSpPr>
        <p:spPr bwMode="auto">
          <a:xfrm>
            <a:off x="323850" y="119063"/>
            <a:ext cx="8496300" cy="1090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Key Considerations with HIV </a:t>
            </a:r>
            <a:r>
              <a:rPr lang="en-US" altLang="en-US" dirty="0" err="1">
                <a:latin typeface="Arial" panose="020B0604020202020204" pitchFamily="34" charset="0"/>
                <a:ea typeface="ＭＳ Ｐゴシック" panose="020B0600070205080204" pitchFamily="34" charset="-128"/>
                <a:cs typeface="Arial" panose="020B0604020202020204" pitchFamily="34" charset="0"/>
              </a:rPr>
              <a:t>PrEP</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84994" name="Content Placeholder 5">
            <a:extLst>
              <a:ext uri="{FF2B5EF4-FFF2-40B4-BE49-F238E27FC236}">
                <a16:creationId xmlns:a16="http://schemas.microsoft.com/office/drawing/2014/main" id="{7B257A24-535F-614E-BA88-93CFA6E47E6A}"/>
              </a:ext>
            </a:extLst>
          </p:cNvPr>
          <p:cNvSpPr>
            <a:spLocks noGrp="1" noChangeArrowheads="1"/>
          </p:cNvSpPr>
          <p:nvPr>
            <p:ph sz="half" idx="2"/>
          </p:nvPr>
        </p:nvSpPr>
        <p:spPr bwMode="auto">
          <a:xfrm>
            <a:off x="323850" y="1514476"/>
            <a:ext cx="8515350" cy="5038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73039" indent="-227004">
              <a:spcBef>
                <a:spcPts val="2400"/>
              </a:spcBef>
              <a:buFont typeface="Arial" panose="020B0604020202020204" pitchFamily="34" charset="0"/>
              <a:buChar char="•"/>
            </a:pPr>
            <a:r>
              <a:rPr lang="en-US" altLang="en-US" dirty="0">
                <a:ea typeface="ＭＳ Ｐゴシック" panose="020B0600070205080204" pitchFamily="34" charset="-128"/>
              </a:rPr>
              <a:t>HIV </a:t>
            </a:r>
            <a:r>
              <a:rPr lang="en-US" altLang="en-US" dirty="0" err="1">
                <a:ea typeface="ＭＳ Ｐゴシック" panose="020B0600070205080204" pitchFamily="34" charset="-128"/>
              </a:rPr>
              <a:t>PrEP</a:t>
            </a:r>
            <a:r>
              <a:rPr lang="en-US" altLang="en-US" dirty="0">
                <a:ea typeface="ＭＳ Ｐゴシック" panose="020B0600070205080204" pitchFamily="34" charset="-128"/>
              </a:rPr>
              <a:t> with TDF/FTC (Truvada) is &gt;80-90% effective, assuming excellent adherence</a:t>
            </a:r>
          </a:p>
          <a:p>
            <a:pPr marL="273039" indent="-227004">
              <a:spcBef>
                <a:spcPts val="2400"/>
              </a:spcBef>
              <a:buFont typeface="Arial" panose="020B0604020202020204" pitchFamily="34" charset="0"/>
              <a:buChar char="•"/>
            </a:pPr>
            <a:r>
              <a:rPr lang="en-US" altLang="en-US" dirty="0">
                <a:ea typeface="ＭＳ Ｐゴシック" panose="020B0600070205080204" pitchFamily="34" charset="-128"/>
              </a:rPr>
              <a:t>Failures with good adherence are quite rare</a:t>
            </a:r>
          </a:p>
          <a:p>
            <a:pPr marL="273039" indent="-227004">
              <a:spcBef>
                <a:spcPts val="2400"/>
              </a:spcBef>
              <a:buFont typeface="Arial" panose="020B0604020202020204" pitchFamily="34" charset="0"/>
              <a:buChar char="•"/>
            </a:pPr>
            <a:r>
              <a:rPr lang="en-US" altLang="en-US" dirty="0">
                <a:ea typeface="ＭＳ Ｐゴシック" panose="020B0600070205080204" pitchFamily="34" charset="-128"/>
              </a:rPr>
              <a:t>Side effects are generally mild and transient</a:t>
            </a:r>
          </a:p>
          <a:p>
            <a:pPr marL="273039" indent="-227004">
              <a:spcBef>
                <a:spcPts val="2400"/>
              </a:spcBef>
              <a:buFont typeface="Arial" panose="020B0604020202020204" pitchFamily="34" charset="0"/>
              <a:buChar char="•"/>
            </a:pPr>
            <a:r>
              <a:rPr lang="en-US" altLang="en-US" dirty="0">
                <a:ea typeface="ＭＳ Ｐゴシック" panose="020B0600070205080204" pitchFamily="34" charset="-128"/>
              </a:rPr>
              <a:t>Screen for HIV (Ag/Ab test)  before starting</a:t>
            </a:r>
          </a:p>
          <a:p>
            <a:pPr marL="273039" indent="-227004">
              <a:spcBef>
                <a:spcPts val="2400"/>
              </a:spcBef>
              <a:buFont typeface="Arial" panose="020B0604020202020204" pitchFamily="34" charset="0"/>
              <a:buChar char="•"/>
            </a:pPr>
            <a:r>
              <a:rPr lang="en-US" altLang="en-US" dirty="0">
                <a:ea typeface="ＭＳ Ｐゴシック" panose="020B0600070205080204" pitchFamily="34" charset="-128"/>
              </a:rPr>
              <a:t>Individuals continue to have high risk of STI’s after starting HIV </a:t>
            </a:r>
            <a:r>
              <a:rPr lang="en-US" altLang="en-US" dirty="0" err="1">
                <a:ea typeface="ＭＳ Ｐゴシック" panose="020B0600070205080204" pitchFamily="34" charset="-128"/>
              </a:rPr>
              <a:t>PrEP</a:t>
            </a:r>
            <a:r>
              <a:rPr lang="en-US" altLang="en-US" dirty="0">
                <a:ea typeface="ＭＳ Ｐゴシック" panose="020B0600070205080204" pitchFamily="34" charset="-128"/>
              </a:rPr>
              <a:t> – regular screening is important  (every 3 months) </a:t>
            </a:r>
          </a:p>
        </p:txBody>
      </p:sp>
      <p:sp>
        <p:nvSpPr>
          <p:cNvPr id="84995" name="Text Placeholder 2">
            <a:extLst>
              <a:ext uri="{FF2B5EF4-FFF2-40B4-BE49-F238E27FC236}">
                <a16:creationId xmlns:a16="http://schemas.microsoft.com/office/drawing/2014/main" id="{5BAAF8B9-12DA-B54B-BDCD-8637DD9ACBEA}"/>
              </a:ext>
            </a:extLst>
          </p:cNvPr>
          <p:cNvSpPr>
            <a:spLocks noGrp="1" noChangeArrowheads="1"/>
          </p:cNvSpPr>
          <p:nvPr>
            <p:ph type="body" sz="quarter" idx="14"/>
          </p:nvPr>
        </p:nvSpPr>
        <p:spPr bwMode="auto">
          <a:xfrm>
            <a:off x="228600" y="6461126"/>
            <a:ext cx="7358063" cy="32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spcBef>
                <a:spcPct val="0"/>
              </a:spcBef>
            </a:pPr>
            <a:r>
              <a:rPr lang="en-US" altLang="en-US">
                <a:solidFill>
                  <a:schemeClr val="bg2"/>
                </a:solidFill>
                <a:latin typeface="Arial" panose="020B0604020202020204" pitchFamily="34" charset="0"/>
                <a:ea typeface="ＭＳ Ｐゴシック" panose="020B0600070205080204" pitchFamily="34" charset="-128"/>
                <a:cs typeface="Arial" panose="020B0604020202020204" pitchFamily="34" charset="0"/>
              </a:rPr>
              <a:t>Sources: PrEP Guidelines, aidsinfo.nih.gov or cdc.gov</a:t>
            </a:r>
          </a:p>
        </p:txBody>
      </p:sp>
      <p:pic>
        <p:nvPicPr>
          <p:cNvPr id="5" name="Picture 4" descr="A picture containing email&#10;&#10;Description automatically generated">
            <a:extLst>
              <a:ext uri="{FF2B5EF4-FFF2-40B4-BE49-F238E27FC236}">
                <a16:creationId xmlns:a16="http://schemas.microsoft.com/office/drawing/2014/main" id="{FB2005B8-18DE-754C-9CCB-66F1D2C21AD1}"/>
              </a:ext>
            </a:extLst>
          </p:cNvPr>
          <p:cNvPicPr>
            <a:picLocks noChangeAspect="1"/>
          </p:cNvPicPr>
          <p:nvPr/>
        </p:nvPicPr>
        <p:blipFill>
          <a:blip r:embed="rId3"/>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3952379171"/>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3D9A9-D362-8D44-A8FD-491998227626}"/>
              </a:ext>
            </a:extLst>
          </p:cNvPr>
          <p:cNvSpPr>
            <a:spLocks noGrp="1"/>
          </p:cNvSpPr>
          <p:nvPr>
            <p:ph type="title"/>
          </p:nvPr>
        </p:nvSpPr>
        <p:spPr/>
        <p:txBody>
          <a:bodyPr/>
          <a:lstStyle/>
          <a:p>
            <a:r>
              <a:rPr lang="en-US" dirty="0"/>
              <a:t>HIV </a:t>
            </a:r>
            <a:r>
              <a:rPr lang="en-US" dirty="0" err="1"/>
              <a:t>PrEP</a:t>
            </a:r>
            <a:r>
              <a:rPr lang="en-US" dirty="0"/>
              <a:t>- failures </a:t>
            </a:r>
          </a:p>
        </p:txBody>
      </p:sp>
      <p:sp>
        <p:nvSpPr>
          <p:cNvPr id="3" name="Text Placeholder 2">
            <a:extLst>
              <a:ext uri="{FF2B5EF4-FFF2-40B4-BE49-F238E27FC236}">
                <a16:creationId xmlns:a16="http://schemas.microsoft.com/office/drawing/2014/main" id="{9C17586C-F274-8842-8821-17FF1E8366C9}"/>
              </a:ext>
            </a:extLst>
          </p:cNvPr>
          <p:cNvSpPr>
            <a:spLocks noGrp="1"/>
          </p:cNvSpPr>
          <p:nvPr>
            <p:ph type="body" sz="quarter" idx="14"/>
          </p:nvPr>
        </p:nvSpPr>
        <p:spPr/>
        <p:txBody>
          <a:bodyPr/>
          <a:lstStyle/>
          <a:p>
            <a:endParaRPr lang="en-US"/>
          </a:p>
        </p:txBody>
      </p:sp>
      <p:pic>
        <p:nvPicPr>
          <p:cNvPr id="40962" name="Picture 2" descr="HIV seroconversion is rare if &amp;lt;i&amp;gt;Truvada&amp;lt;/i&amp;gt; PrEP is used consistently |  aidsmap">
            <a:extLst>
              <a:ext uri="{FF2B5EF4-FFF2-40B4-BE49-F238E27FC236}">
                <a16:creationId xmlns:a16="http://schemas.microsoft.com/office/drawing/2014/main" id="{38831DE6-A7FA-3E43-B554-0E67FF1E022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80707" y="1514740"/>
            <a:ext cx="7383910" cy="47995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email&#10;&#10;Description automatically generated">
            <a:extLst>
              <a:ext uri="{FF2B5EF4-FFF2-40B4-BE49-F238E27FC236}">
                <a16:creationId xmlns:a16="http://schemas.microsoft.com/office/drawing/2014/main" id="{DA8B2167-245E-8A4C-B309-433CC214BBA5}"/>
              </a:ext>
            </a:extLst>
          </p:cNvPr>
          <p:cNvPicPr>
            <a:picLocks noChangeAspect="1"/>
          </p:cNvPicPr>
          <p:nvPr/>
        </p:nvPicPr>
        <p:blipFill>
          <a:blip r:embed="rId3"/>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251332446"/>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5">
            <a:extLst>
              <a:ext uri="{FF2B5EF4-FFF2-40B4-BE49-F238E27FC236}">
                <a16:creationId xmlns:a16="http://schemas.microsoft.com/office/drawing/2014/main" id="{75F19EB9-B5D9-6543-B79E-6851405C69A9}"/>
              </a:ext>
            </a:extLst>
          </p:cNvPr>
          <p:cNvSpPr>
            <a:spLocks noGrp="1"/>
          </p:cNvSpPr>
          <p:nvPr>
            <p:ph type="title"/>
          </p:nvPr>
        </p:nvSpPr>
        <p:spPr bwMode="auto">
          <a:xfrm>
            <a:off x="323850" y="119063"/>
            <a:ext cx="8496300" cy="1090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eaLnBrk="1" hangingPunct="1"/>
            <a:r>
              <a:rPr lang="en-US" altLang="en-US" dirty="0" err="1">
                <a:latin typeface="Arial" panose="020B0604020202020204" pitchFamily="34" charset="0"/>
                <a:ea typeface="ＭＳ Ｐゴシック" panose="020B0600070205080204" pitchFamily="34" charset="-128"/>
                <a:cs typeface="Arial" panose="020B0604020202020204" pitchFamily="34" charset="0"/>
              </a:rPr>
              <a:t>PrEP</a:t>
            </a:r>
            <a:r>
              <a:rPr lang="en-US" altLang="en-US" dirty="0">
                <a:latin typeface="Arial" panose="020B0604020202020204" pitchFamily="34" charset="0"/>
                <a:ea typeface="ＭＳ Ｐゴシック" panose="020B0600070205080204" pitchFamily="34" charset="-128"/>
                <a:cs typeface="Arial" panose="020B0604020202020204" pitchFamily="34" charset="0"/>
              </a:rPr>
              <a:t> Works, but Adherence Is Critical</a:t>
            </a:r>
          </a:p>
        </p:txBody>
      </p:sp>
      <p:sp>
        <p:nvSpPr>
          <p:cNvPr id="87042" name="Text Placeholder 4">
            <a:extLst>
              <a:ext uri="{FF2B5EF4-FFF2-40B4-BE49-F238E27FC236}">
                <a16:creationId xmlns:a16="http://schemas.microsoft.com/office/drawing/2014/main" id="{AC2B5E5A-9810-B240-A5CA-1BDA50A7841F}"/>
              </a:ext>
            </a:extLst>
          </p:cNvPr>
          <p:cNvSpPr>
            <a:spLocks noGrp="1"/>
          </p:cNvSpPr>
          <p:nvPr>
            <p:ph type="body" sz="quarter" idx="14"/>
          </p:nvPr>
        </p:nvSpPr>
        <p:spPr bwMode="auto">
          <a:xfrm>
            <a:off x="323850" y="6461126"/>
            <a:ext cx="7358063" cy="32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graphicFrame>
        <p:nvGraphicFramePr>
          <p:cNvPr id="7" name="Content Placeholder 6">
            <a:extLst>
              <a:ext uri="{FF2B5EF4-FFF2-40B4-BE49-F238E27FC236}">
                <a16:creationId xmlns:a16="http://schemas.microsoft.com/office/drawing/2014/main" id="{F9166E23-1744-8C4D-83BC-F07072283E32}"/>
              </a:ext>
            </a:extLst>
          </p:cNvPr>
          <p:cNvGraphicFramePr>
            <a:graphicFrameLocks noGrp="1"/>
          </p:cNvGraphicFramePr>
          <p:nvPr>
            <p:ph sz="half" idx="2"/>
          </p:nvPr>
        </p:nvGraphicFramePr>
        <p:xfrm>
          <a:off x="323850" y="1889125"/>
          <a:ext cx="8496300" cy="2835274"/>
        </p:xfrm>
        <a:graphic>
          <a:graphicData uri="http://schemas.openxmlformats.org/drawingml/2006/table">
            <a:tbl>
              <a:tblPr firstRow="1" bandRow="1">
                <a:tableStyleId>{8EC20E35-A176-4012-BC5E-935CFFF8708E}</a:tableStyleId>
              </a:tblPr>
              <a:tblGrid>
                <a:gridCol w="1571423">
                  <a:extLst>
                    <a:ext uri="{9D8B030D-6E8A-4147-A177-3AD203B41FA5}">
                      <a16:colId xmlns:a16="http://schemas.microsoft.com/office/drawing/2014/main" val="20000"/>
                    </a:ext>
                  </a:extLst>
                </a:gridCol>
                <a:gridCol w="1840657">
                  <a:extLst>
                    <a:ext uri="{9D8B030D-6E8A-4147-A177-3AD203B41FA5}">
                      <a16:colId xmlns:a16="http://schemas.microsoft.com/office/drawing/2014/main" val="20001"/>
                    </a:ext>
                  </a:extLst>
                </a:gridCol>
                <a:gridCol w="2542110">
                  <a:extLst>
                    <a:ext uri="{9D8B030D-6E8A-4147-A177-3AD203B41FA5}">
                      <a16:colId xmlns:a16="http://schemas.microsoft.com/office/drawing/2014/main" val="20002"/>
                    </a:ext>
                  </a:extLst>
                </a:gridCol>
                <a:gridCol w="2542110">
                  <a:extLst>
                    <a:ext uri="{9D8B030D-6E8A-4147-A177-3AD203B41FA5}">
                      <a16:colId xmlns:a16="http://schemas.microsoft.com/office/drawing/2014/main" val="20003"/>
                    </a:ext>
                  </a:extLst>
                </a:gridCol>
              </a:tblGrid>
              <a:tr h="525887">
                <a:tc>
                  <a:txBody>
                    <a:bodyPr/>
                    <a:lstStyle/>
                    <a:p>
                      <a:pPr algn="l"/>
                      <a:r>
                        <a:rPr lang="en-US" sz="1500" dirty="0"/>
                        <a:t>Study</a:t>
                      </a:r>
                      <a:endParaRPr lang="en-US" sz="1500" b="0" dirty="0"/>
                    </a:p>
                  </a:txBody>
                  <a:tcPr marL="82795" marR="82795" marT="34307" marB="34307"/>
                </a:tc>
                <a:tc>
                  <a:txBody>
                    <a:bodyPr/>
                    <a:lstStyle/>
                    <a:p>
                      <a:pPr algn="ctr"/>
                      <a:r>
                        <a:rPr lang="en-US" sz="1500" dirty="0"/>
                        <a:t>Efficacy</a:t>
                      </a:r>
                      <a:r>
                        <a:rPr lang="en-US" sz="1500" baseline="0" dirty="0"/>
                        <a:t> Overall, %</a:t>
                      </a:r>
                      <a:endParaRPr lang="en-US" sz="1500" b="0" dirty="0"/>
                    </a:p>
                  </a:txBody>
                  <a:tcPr marL="82795" marR="82795" marT="34307" marB="34307"/>
                </a:tc>
                <a:tc>
                  <a:txBody>
                    <a:bodyPr/>
                    <a:lstStyle/>
                    <a:p>
                      <a:pPr algn="ctr"/>
                      <a:r>
                        <a:rPr lang="en-US" sz="1500" dirty="0"/>
                        <a:t>Blood Samples With TFV Detected, %</a:t>
                      </a:r>
                      <a:endParaRPr lang="en-US" sz="1500" b="0" dirty="0"/>
                    </a:p>
                  </a:txBody>
                  <a:tcPr marL="82795" marR="82795" marT="34307" marB="34307"/>
                </a:tc>
                <a:tc>
                  <a:txBody>
                    <a:bodyPr/>
                    <a:lstStyle/>
                    <a:p>
                      <a:pPr algn="ctr"/>
                      <a:r>
                        <a:rPr lang="en-US" sz="1500" dirty="0"/>
                        <a:t>Efficacy</a:t>
                      </a:r>
                      <a:r>
                        <a:rPr lang="en-US" sz="1500" baseline="0" dirty="0"/>
                        <a:t> By Blood Detection of TFV, %</a:t>
                      </a:r>
                      <a:endParaRPr lang="en-US" sz="1500" b="0" dirty="0"/>
                    </a:p>
                  </a:txBody>
                  <a:tcPr marL="82795" marR="82795" marT="34307" marB="34307"/>
                </a:tc>
                <a:extLst>
                  <a:ext uri="{0D108BD9-81ED-4DB2-BD59-A6C34878D82A}">
                    <a16:rowId xmlns:a16="http://schemas.microsoft.com/office/drawing/2014/main" val="10000"/>
                  </a:ext>
                </a:extLst>
              </a:tr>
              <a:tr h="297250">
                <a:tc>
                  <a:txBody>
                    <a:bodyPr/>
                    <a:lstStyle/>
                    <a:p>
                      <a:pPr algn="l"/>
                      <a:r>
                        <a:rPr lang="en-US" sz="1500" dirty="0"/>
                        <a:t>iPrEx</a:t>
                      </a:r>
                      <a:r>
                        <a:rPr lang="en-US" sz="1500" baseline="30000" dirty="0"/>
                        <a:t>[1]</a:t>
                      </a:r>
                      <a:endParaRPr lang="en-US" sz="1500" b="1" baseline="30000" dirty="0">
                        <a:solidFill>
                          <a:schemeClr val="bg2">
                            <a:lumMod val="10000"/>
                          </a:schemeClr>
                        </a:solidFill>
                      </a:endParaRPr>
                    </a:p>
                  </a:txBody>
                  <a:tcPr marL="82795" marR="82795" marT="34307" marB="34307" anchor="ctr"/>
                </a:tc>
                <a:tc>
                  <a:txBody>
                    <a:bodyPr/>
                    <a:lstStyle/>
                    <a:p>
                      <a:pPr algn="ctr"/>
                      <a:r>
                        <a:rPr lang="en-US" sz="1500" dirty="0"/>
                        <a:t>44</a:t>
                      </a:r>
                      <a:endParaRPr lang="en-US" sz="1500" b="1" dirty="0">
                        <a:solidFill>
                          <a:schemeClr val="bg2">
                            <a:lumMod val="10000"/>
                          </a:schemeClr>
                        </a:solidFill>
                      </a:endParaRPr>
                    </a:p>
                  </a:txBody>
                  <a:tcPr marL="82795" marR="82795" marT="34307" marB="34307" anchor="ctr"/>
                </a:tc>
                <a:tc>
                  <a:txBody>
                    <a:bodyPr/>
                    <a:lstStyle/>
                    <a:p>
                      <a:pPr algn="ctr"/>
                      <a:r>
                        <a:rPr lang="en-US" sz="1500" dirty="0"/>
                        <a:t>51</a:t>
                      </a:r>
                      <a:endParaRPr lang="en-US" sz="1500" b="1" dirty="0">
                        <a:solidFill>
                          <a:schemeClr val="bg2">
                            <a:lumMod val="10000"/>
                          </a:schemeClr>
                        </a:solidFill>
                      </a:endParaRPr>
                    </a:p>
                  </a:txBody>
                  <a:tcPr marL="82795" marR="82795" marT="34307" marB="34307" anchor="ctr"/>
                </a:tc>
                <a:tc>
                  <a:txBody>
                    <a:bodyPr/>
                    <a:lstStyle/>
                    <a:p>
                      <a:pPr algn="ctr"/>
                      <a:r>
                        <a:rPr lang="en-US" sz="1500" dirty="0"/>
                        <a:t>92</a:t>
                      </a:r>
                      <a:endParaRPr lang="en-US" sz="1500" b="1" dirty="0">
                        <a:solidFill>
                          <a:schemeClr val="bg2">
                            <a:lumMod val="10000"/>
                          </a:schemeClr>
                        </a:solidFill>
                      </a:endParaRPr>
                    </a:p>
                  </a:txBody>
                  <a:tcPr marL="82795" marR="82795" marT="34307" marB="34307" anchor="ctr"/>
                </a:tc>
                <a:extLst>
                  <a:ext uri="{0D108BD9-81ED-4DB2-BD59-A6C34878D82A}">
                    <a16:rowId xmlns:a16="http://schemas.microsoft.com/office/drawing/2014/main" val="10001"/>
                  </a:ext>
                </a:extLst>
              </a:tr>
              <a:tr h="297250">
                <a:tc>
                  <a:txBody>
                    <a:bodyPr/>
                    <a:lstStyle/>
                    <a:p>
                      <a:pPr algn="l"/>
                      <a:r>
                        <a:rPr lang="en-US" sz="1500" baseline="0" dirty="0"/>
                        <a:t>iPrEx OLE</a:t>
                      </a:r>
                      <a:r>
                        <a:rPr lang="en-US" sz="1500" baseline="30000" dirty="0"/>
                        <a:t>[2]</a:t>
                      </a:r>
                      <a:endParaRPr lang="en-US" sz="1500" b="0" baseline="30000" dirty="0">
                        <a:solidFill>
                          <a:schemeClr val="bg2">
                            <a:lumMod val="10000"/>
                          </a:schemeClr>
                        </a:solidFill>
                      </a:endParaRPr>
                    </a:p>
                  </a:txBody>
                  <a:tcPr marL="82795" marR="82795" marT="34307" marB="34307" anchor="ctr"/>
                </a:tc>
                <a:tc>
                  <a:txBody>
                    <a:bodyPr/>
                    <a:lstStyle/>
                    <a:p>
                      <a:pPr algn="ctr"/>
                      <a:r>
                        <a:rPr lang="en-US" sz="1500" dirty="0"/>
                        <a:t>49</a:t>
                      </a:r>
                      <a:endParaRPr lang="en-US" sz="1500" b="0" dirty="0">
                        <a:solidFill>
                          <a:schemeClr val="bg2">
                            <a:lumMod val="10000"/>
                          </a:schemeClr>
                        </a:solidFill>
                      </a:endParaRPr>
                    </a:p>
                  </a:txBody>
                  <a:tcPr marL="82795" marR="82795" marT="34307" marB="34307" anchor="ctr"/>
                </a:tc>
                <a:tc>
                  <a:txBody>
                    <a:bodyPr/>
                    <a:lstStyle/>
                    <a:p>
                      <a:pPr algn="ctr"/>
                      <a:r>
                        <a:rPr lang="en-US" sz="1500" dirty="0"/>
                        <a:t>71</a:t>
                      </a:r>
                      <a:endParaRPr lang="en-US" sz="1500" b="0" dirty="0">
                        <a:solidFill>
                          <a:schemeClr val="bg2">
                            <a:lumMod val="10000"/>
                          </a:schemeClr>
                        </a:solidFill>
                      </a:endParaRPr>
                    </a:p>
                  </a:txBody>
                  <a:tcPr marL="82795" marR="82795" marT="34307" marB="34307" anchor="ctr"/>
                </a:tc>
                <a:tc>
                  <a:txBody>
                    <a:bodyPr/>
                    <a:lstStyle/>
                    <a:p>
                      <a:pPr algn="ctr"/>
                      <a:r>
                        <a:rPr lang="en-US" sz="1500" dirty="0"/>
                        <a:t>NR</a:t>
                      </a:r>
                      <a:endParaRPr lang="en-US" sz="1500" b="0" dirty="0">
                        <a:solidFill>
                          <a:schemeClr val="bg2">
                            <a:lumMod val="10000"/>
                          </a:schemeClr>
                        </a:solidFill>
                      </a:endParaRPr>
                    </a:p>
                  </a:txBody>
                  <a:tcPr marL="82795" marR="82795" marT="34307" marB="34307" anchor="ctr"/>
                </a:tc>
                <a:extLst>
                  <a:ext uri="{0D108BD9-81ED-4DB2-BD59-A6C34878D82A}">
                    <a16:rowId xmlns:a16="http://schemas.microsoft.com/office/drawing/2014/main" val="10002"/>
                  </a:ext>
                </a:extLst>
              </a:tr>
              <a:tr h="525887">
                <a:tc>
                  <a:txBody>
                    <a:bodyPr/>
                    <a:lstStyle/>
                    <a:p>
                      <a:pPr algn="l"/>
                      <a:r>
                        <a:rPr lang="en-US" sz="1500" dirty="0"/>
                        <a:t>Partners PrEP</a:t>
                      </a:r>
                      <a:r>
                        <a:rPr lang="en-US" sz="1500" baseline="30000" dirty="0"/>
                        <a:t>[3]</a:t>
                      </a:r>
                      <a:endParaRPr lang="en-US" sz="1500" b="1" baseline="30000" dirty="0">
                        <a:solidFill>
                          <a:schemeClr val="bg2">
                            <a:lumMod val="10000"/>
                          </a:schemeClr>
                        </a:solidFill>
                      </a:endParaRPr>
                    </a:p>
                  </a:txBody>
                  <a:tcPr marL="82795" marR="82795" marT="34307" marB="34307" anchor="ctr"/>
                </a:tc>
                <a:tc>
                  <a:txBody>
                    <a:bodyPr/>
                    <a:lstStyle/>
                    <a:p>
                      <a:pPr algn="ctr"/>
                      <a:r>
                        <a:rPr lang="en-US" sz="1500" dirty="0"/>
                        <a:t>67 (TDF)</a:t>
                      </a:r>
                    </a:p>
                    <a:p>
                      <a:pPr algn="ctr"/>
                      <a:r>
                        <a:rPr lang="en-US" sz="1500" dirty="0"/>
                        <a:t>75 (TDF/FTC)</a:t>
                      </a:r>
                      <a:endParaRPr lang="en-US" sz="1500" b="1" dirty="0">
                        <a:solidFill>
                          <a:schemeClr val="bg2">
                            <a:lumMod val="10000"/>
                          </a:schemeClr>
                        </a:solidFill>
                      </a:endParaRPr>
                    </a:p>
                  </a:txBody>
                  <a:tcPr marL="82795" marR="82795" marT="34307" marB="34307" anchor="ctr"/>
                </a:tc>
                <a:tc>
                  <a:txBody>
                    <a:bodyPr/>
                    <a:lstStyle/>
                    <a:p>
                      <a:pPr algn="ctr"/>
                      <a:r>
                        <a:rPr lang="en-US" sz="1500" dirty="0"/>
                        <a:t>81</a:t>
                      </a:r>
                      <a:endParaRPr lang="en-US" sz="1500" b="1" dirty="0">
                        <a:solidFill>
                          <a:schemeClr val="bg2">
                            <a:lumMod val="10000"/>
                          </a:schemeClr>
                        </a:solidFill>
                      </a:endParaRPr>
                    </a:p>
                  </a:txBody>
                  <a:tcPr marL="82795" marR="82795" marT="34307" marB="34307" anchor="ctr"/>
                </a:tc>
                <a:tc>
                  <a:txBody>
                    <a:bodyPr/>
                    <a:lstStyle/>
                    <a:p>
                      <a:pPr algn="ctr"/>
                      <a:r>
                        <a:rPr lang="en-US" sz="1500" dirty="0"/>
                        <a:t>86</a:t>
                      </a:r>
                      <a:r>
                        <a:rPr lang="en-US" sz="1500" baseline="0" dirty="0"/>
                        <a:t> (TDF)</a:t>
                      </a:r>
                    </a:p>
                    <a:p>
                      <a:pPr algn="ctr"/>
                      <a:r>
                        <a:rPr lang="en-US" sz="1500" baseline="0" dirty="0"/>
                        <a:t>90 (TDF/FTC)</a:t>
                      </a:r>
                      <a:endParaRPr lang="en-US" sz="1500" b="1" dirty="0">
                        <a:solidFill>
                          <a:schemeClr val="bg2">
                            <a:lumMod val="10000"/>
                          </a:schemeClr>
                        </a:solidFill>
                      </a:endParaRPr>
                    </a:p>
                  </a:txBody>
                  <a:tcPr marL="82795" marR="82795" marT="34307" marB="34307" anchor="ctr"/>
                </a:tc>
                <a:extLst>
                  <a:ext uri="{0D108BD9-81ED-4DB2-BD59-A6C34878D82A}">
                    <a16:rowId xmlns:a16="http://schemas.microsoft.com/office/drawing/2014/main" val="10003"/>
                  </a:ext>
                </a:extLst>
              </a:tr>
              <a:tr h="297250">
                <a:tc>
                  <a:txBody>
                    <a:bodyPr/>
                    <a:lstStyle/>
                    <a:p>
                      <a:pPr algn="l"/>
                      <a:r>
                        <a:rPr lang="en-US" sz="1500" dirty="0"/>
                        <a:t>TDF2</a:t>
                      </a:r>
                      <a:r>
                        <a:rPr lang="en-US" sz="1500" baseline="30000" dirty="0"/>
                        <a:t>[4]</a:t>
                      </a:r>
                      <a:endParaRPr lang="en-US" sz="1500" b="1" dirty="0">
                        <a:solidFill>
                          <a:schemeClr val="bg2">
                            <a:lumMod val="10000"/>
                          </a:schemeClr>
                        </a:solidFill>
                      </a:endParaRPr>
                    </a:p>
                  </a:txBody>
                  <a:tcPr marL="82795" marR="82795" marT="34307" marB="34307" anchor="ctr"/>
                </a:tc>
                <a:tc>
                  <a:txBody>
                    <a:bodyPr/>
                    <a:lstStyle/>
                    <a:p>
                      <a:pPr algn="ctr"/>
                      <a:r>
                        <a:rPr lang="en-US" sz="1500" dirty="0"/>
                        <a:t>62</a:t>
                      </a:r>
                      <a:endParaRPr lang="en-US" sz="1500" b="1" dirty="0">
                        <a:solidFill>
                          <a:schemeClr val="bg2">
                            <a:lumMod val="10000"/>
                          </a:schemeClr>
                        </a:solidFill>
                      </a:endParaRPr>
                    </a:p>
                  </a:txBody>
                  <a:tcPr marL="82795" marR="82795" marT="34307" marB="34307" anchor="ctr"/>
                </a:tc>
                <a:tc>
                  <a:txBody>
                    <a:bodyPr/>
                    <a:lstStyle/>
                    <a:p>
                      <a:pPr algn="ctr"/>
                      <a:r>
                        <a:rPr lang="en-US" sz="1500" dirty="0"/>
                        <a:t>80</a:t>
                      </a:r>
                      <a:endParaRPr lang="en-US" sz="1500" b="1" dirty="0">
                        <a:solidFill>
                          <a:schemeClr val="bg2">
                            <a:lumMod val="10000"/>
                          </a:schemeClr>
                        </a:solidFill>
                      </a:endParaRPr>
                    </a:p>
                  </a:txBody>
                  <a:tcPr marL="82795" marR="82795" marT="34307" marB="34307" anchor="ctr"/>
                </a:tc>
                <a:tc>
                  <a:txBody>
                    <a:bodyPr/>
                    <a:lstStyle/>
                    <a:p>
                      <a:pPr algn="ctr"/>
                      <a:r>
                        <a:rPr lang="en-US" sz="1500" dirty="0"/>
                        <a:t>85</a:t>
                      </a:r>
                      <a:endParaRPr lang="en-US" sz="1500" b="1" dirty="0">
                        <a:solidFill>
                          <a:schemeClr val="bg2">
                            <a:lumMod val="10000"/>
                          </a:schemeClr>
                        </a:solidFill>
                      </a:endParaRPr>
                    </a:p>
                  </a:txBody>
                  <a:tcPr marL="82795" marR="82795" marT="34307" marB="34307" anchor="ctr"/>
                </a:tc>
                <a:extLst>
                  <a:ext uri="{0D108BD9-81ED-4DB2-BD59-A6C34878D82A}">
                    <a16:rowId xmlns:a16="http://schemas.microsoft.com/office/drawing/2014/main" val="10004"/>
                  </a:ext>
                </a:extLst>
              </a:tr>
              <a:tr h="297250">
                <a:tc>
                  <a:txBody>
                    <a:bodyPr/>
                    <a:lstStyle/>
                    <a:p>
                      <a:pPr algn="l"/>
                      <a:r>
                        <a:rPr lang="en-US" sz="1500" dirty="0"/>
                        <a:t>Thai IDU</a:t>
                      </a:r>
                      <a:r>
                        <a:rPr lang="en-US" sz="1500" baseline="30000" dirty="0"/>
                        <a:t>[5]</a:t>
                      </a:r>
                      <a:endParaRPr lang="en-US" sz="1500" b="1" dirty="0">
                        <a:solidFill>
                          <a:schemeClr val="bg2">
                            <a:lumMod val="10000"/>
                          </a:schemeClr>
                        </a:solidFill>
                      </a:endParaRPr>
                    </a:p>
                  </a:txBody>
                  <a:tcPr marL="82795" marR="82795" marT="34307" marB="34307" anchor="ctr"/>
                </a:tc>
                <a:tc>
                  <a:txBody>
                    <a:bodyPr/>
                    <a:lstStyle/>
                    <a:p>
                      <a:pPr algn="ctr"/>
                      <a:r>
                        <a:rPr lang="en-US" sz="1500" dirty="0"/>
                        <a:t>49</a:t>
                      </a:r>
                      <a:endParaRPr lang="en-US" sz="1500" b="1" dirty="0">
                        <a:solidFill>
                          <a:schemeClr val="bg2">
                            <a:lumMod val="10000"/>
                          </a:schemeClr>
                        </a:solidFill>
                      </a:endParaRPr>
                    </a:p>
                  </a:txBody>
                  <a:tcPr marL="82795" marR="82795" marT="34307" marB="34307" anchor="ctr"/>
                </a:tc>
                <a:tc>
                  <a:txBody>
                    <a:bodyPr/>
                    <a:lstStyle/>
                    <a:p>
                      <a:pPr algn="ctr"/>
                      <a:r>
                        <a:rPr lang="en-US" sz="1500" dirty="0"/>
                        <a:t>67</a:t>
                      </a:r>
                      <a:endParaRPr lang="en-US" sz="1500" b="1" dirty="0">
                        <a:solidFill>
                          <a:schemeClr val="bg2">
                            <a:lumMod val="10000"/>
                          </a:schemeClr>
                        </a:solidFill>
                      </a:endParaRPr>
                    </a:p>
                  </a:txBody>
                  <a:tcPr marL="82795" marR="82795" marT="34307" marB="34307"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a:t>74</a:t>
                      </a:r>
                      <a:endParaRPr lang="en-US" sz="1500" b="1" dirty="0">
                        <a:solidFill>
                          <a:schemeClr val="bg2">
                            <a:lumMod val="10000"/>
                          </a:schemeClr>
                        </a:solidFill>
                      </a:endParaRPr>
                    </a:p>
                  </a:txBody>
                  <a:tcPr marL="82795" marR="82795" marT="34307" marB="34307" anchor="ctr"/>
                </a:tc>
                <a:extLst>
                  <a:ext uri="{0D108BD9-81ED-4DB2-BD59-A6C34878D82A}">
                    <a16:rowId xmlns:a16="http://schemas.microsoft.com/office/drawing/2014/main" val="10005"/>
                  </a:ext>
                </a:extLst>
              </a:tr>
              <a:tr h="297250">
                <a:tc>
                  <a:txBody>
                    <a:bodyPr/>
                    <a:lstStyle/>
                    <a:p>
                      <a:pPr algn="l"/>
                      <a:r>
                        <a:rPr lang="en-US" sz="1500" dirty="0"/>
                        <a:t>Fem-PrEP</a:t>
                      </a:r>
                      <a:r>
                        <a:rPr lang="en-US" sz="1500" baseline="30000" dirty="0"/>
                        <a:t>[6]</a:t>
                      </a:r>
                      <a:endParaRPr lang="en-US" sz="1500" b="1" dirty="0">
                        <a:solidFill>
                          <a:schemeClr val="bg2">
                            <a:lumMod val="10000"/>
                          </a:schemeClr>
                        </a:solidFill>
                      </a:endParaRPr>
                    </a:p>
                  </a:txBody>
                  <a:tcPr marL="82795" marR="82795" marT="34307" marB="34307" anchor="ctr"/>
                </a:tc>
                <a:tc>
                  <a:txBody>
                    <a:bodyPr/>
                    <a:lstStyle/>
                    <a:p>
                      <a:pPr algn="ctr"/>
                      <a:r>
                        <a:rPr lang="en-US" sz="1500" dirty="0"/>
                        <a:t>No efficacy</a:t>
                      </a:r>
                      <a:endParaRPr lang="en-US" sz="1500" b="1" dirty="0">
                        <a:solidFill>
                          <a:schemeClr val="bg2">
                            <a:lumMod val="10000"/>
                          </a:schemeClr>
                        </a:solidFill>
                      </a:endParaRPr>
                    </a:p>
                  </a:txBody>
                  <a:tcPr marL="82795" marR="82795" marT="34307" marB="34307" anchor="ctr"/>
                </a:tc>
                <a:tc>
                  <a:txBody>
                    <a:bodyPr/>
                    <a:lstStyle/>
                    <a:p>
                      <a:pPr algn="ctr"/>
                      <a:r>
                        <a:rPr lang="en-US" sz="1500" dirty="0"/>
                        <a:t>&lt;</a:t>
                      </a:r>
                      <a:r>
                        <a:rPr lang="en-US" sz="1500" baseline="0" dirty="0"/>
                        <a:t> 30</a:t>
                      </a:r>
                      <a:endParaRPr lang="en-US" sz="1500" b="1" dirty="0">
                        <a:solidFill>
                          <a:schemeClr val="bg2">
                            <a:lumMod val="10000"/>
                          </a:schemeClr>
                        </a:solidFill>
                      </a:endParaRPr>
                    </a:p>
                  </a:txBody>
                  <a:tcPr marL="82795" marR="82795" marT="34307" marB="34307" anchor="ctr"/>
                </a:tc>
                <a:tc>
                  <a:txBody>
                    <a:bodyPr/>
                    <a:lstStyle/>
                    <a:p>
                      <a:pPr algn="ctr"/>
                      <a:r>
                        <a:rPr lang="en-US" sz="1500" dirty="0"/>
                        <a:t>NR</a:t>
                      </a:r>
                      <a:endParaRPr lang="en-US" sz="1500" b="1" dirty="0">
                        <a:solidFill>
                          <a:schemeClr val="bg2">
                            <a:lumMod val="10000"/>
                          </a:schemeClr>
                        </a:solidFill>
                      </a:endParaRPr>
                    </a:p>
                  </a:txBody>
                  <a:tcPr marL="82795" marR="82795" marT="34307" marB="34307" anchor="ctr"/>
                </a:tc>
                <a:extLst>
                  <a:ext uri="{0D108BD9-81ED-4DB2-BD59-A6C34878D82A}">
                    <a16:rowId xmlns:a16="http://schemas.microsoft.com/office/drawing/2014/main" val="10006"/>
                  </a:ext>
                </a:extLst>
              </a:tr>
              <a:tr h="297250">
                <a:tc>
                  <a:txBody>
                    <a:bodyPr/>
                    <a:lstStyle/>
                    <a:p>
                      <a:pPr algn="l"/>
                      <a:r>
                        <a:rPr lang="en-US" sz="1500" dirty="0"/>
                        <a:t>VOICE</a:t>
                      </a:r>
                      <a:r>
                        <a:rPr lang="en-US" sz="1500" baseline="30000" dirty="0"/>
                        <a:t>[7]</a:t>
                      </a:r>
                      <a:endParaRPr lang="en-US" sz="1500" b="1" dirty="0">
                        <a:solidFill>
                          <a:schemeClr val="bg2">
                            <a:lumMod val="10000"/>
                          </a:schemeClr>
                        </a:solidFill>
                      </a:endParaRPr>
                    </a:p>
                  </a:txBody>
                  <a:tcPr marL="82795" marR="82795" marT="34307" marB="34307" anchor="ctr"/>
                </a:tc>
                <a:tc>
                  <a:txBody>
                    <a:bodyPr/>
                    <a:lstStyle/>
                    <a:p>
                      <a:pPr algn="ctr"/>
                      <a:r>
                        <a:rPr lang="en-US" sz="1500" dirty="0"/>
                        <a:t>No</a:t>
                      </a:r>
                      <a:r>
                        <a:rPr lang="en-US" sz="1500" baseline="0" dirty="0"/>
                        <a:t> efficacy</a:t>
                      </a:r>
                      <a:endParaRPr lang="en-US" sz="1500" b="1" dirty="0">
                        <a:solidFill>
                          <a:schemeClr val="bg2">
                            <a:lumMod val="10000"/>
                          </a:schemeClr>
                        </a:solidFill>
                      </a:endParaRPr>
                    </a:p>
                  </a:txBody>
                  <a:tcPr marL="82795" marR="82795" marT="34307" marB="34307" anchor="ctr"/>
                </a:tc>
                <a:tc>
                  <a:txBody>
                    <a:bodyPr/>
                    <a:lstStyle/>
                    <a:p>
                      <a:pPr algn="ctr"/>
                      <a:r>
                        <a:rPr lang="en-US" sz="1500" dirty="0"/>
                        <a:t>&lt; 30</a:t>
                      </a:r>
                      <a:endParaRPr lang="en-US" sz="1500" b="1" dirty="0">
                        <a:solidFill>
                          <a:schemeClr val="bg2">
                            <a:lumMod val="10000"/>
                          </a:schemeClr>
                        </a:solidFill>
                      </a:endParaRPr>
                    </a:p>
                  </a:txBody>
                  <a:tcPr marL="82795" marR="82795" marT="34307" marB="34307" anchor="ctr"/>
                </a:tc>
                <a:tc>
                  <a:txBody>
                    <a:bodyPr/>
                    <a:lstStyle/>
                    <a:p>
                      <a:pPr algn="ctr"/>
                      <a:r>
                        <a:rPr lang="en-US" sz="1500" dirty="0"/>
                        <a:t>NR</a:t>
                      </a:r>
                      <a:endParaRPr lang="en-US" sz="1500" b="1" dirty="0">
                        <a:solidFill>
                          <a:schemeClr val="bg2">
                            <a:lumMod val="10000"/>
                          </a:schemeClr>
                        </a:solidFill>
                      </a:endParaRPr>
                    </a:p>
                  </a:txBody>
                  <a:tcPr marL="82795" marR="82795" marT="34307" marB="34307" anchor="ctr"/>
                </a:tc>
                <a:extLst>
                  <a:ext uri="{0D108BD9-81ED-4DB2-BD59-A6C34878D82A}">
                    <a16:rowId xmlns:a16="http://schemas.microsoft.com/office/drawing/2014/main" val="10007"/>
                  </a:ext>
                </a:extLst>
              </a:tr>
            </a:tbl>
          </a:graphicData>
        </a:graphic>
      </p:graphicFrame>
      <p:sp>
        <p:nvSpPr>
          <p:cNvPr id="352294" name="TextBox 4">
            <a:extLst>
              <a:ext uri="{FF2B5EF4-FFF2-40B4-BE49-F238E27FC236}">
                <a16:creationId xmlns:a16="http://schemas.microsoft.com/office/drawing/2014/main" id="{74195002-5C38-BE4A-A24F-B789E0F3BE70}"/>
              </a:ext>
            </a:extLst>
          </p:cNvPr>
          <p:cNvSpPr txBox="1">
            <a:spLocks noChangeArrowheads="1"/>
          </p:cNvSpPr>
          <p:nvPr/>
        </p:nvSpPr>
        <p:spPr bwMode="auto">
          <a:xfrm>
            <a:off x="1355725" y="5143500"/>
            <a:ext cx="6357938" cy="739177"/>
          </a:xfrm>
          <a:prstGeom prst="rect">
            <a:avLst/>
          </a:prstGeom>
          <a:noFill/>
          <a:ln>
            <a:noFill/>
          </a:ln>
        </p:spPr>
        <p:txBody>
          <a:bodyPr>
            <a:spAutoFit/>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20000"/>
              </a:spcBef>
              <a:spcAft>
                <a:spcPct val="0"/>
              </a:spcAft>
              <a:buClr>
                <a:schemeClr val="hlink"/>
              </a:buClr>
              <a:buSzPct val="65000"/>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20000"/>
              </a:spcBef>
              <a:spcAft>
                <a:spcPct val="0"/>
              </a:spcAft>
              <a:buClr>
                <a:schemeClr val="hlink"/>
              </a:buClr>
              <a:buSzPct val="65000"/>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20000"/>
              </a:spcBef>
              <a:spcAft>
                <a:spcPct val="0"/>
              </a:spcAft>
              <a:buClr>
                <a:schemeClr val="hlink"/>
              </a:buClr>
              <a:buSzPct val="65000"/>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20000"/>
              </a:spcBef>
              <a:spcAft>
                <a:spcPct val="0"/>
              </a:spcAft>
              <a:buClr>
                <a:schemeClr val="hlink"/>
              </a:buClr>
              <a:buSzPct val="65000"/>
              <a:defRPr sz="2400" b="1">
                <a:solidFill>
                  <a:schemeClr val="tx1"/>
                </a:solidFill>
                <a:latin typeface="Arial" panose="020B0604020202020204" pitchFamily="34" charset="0"/>
                <a:ea typeface="ＭＳ Ｐゴシック" panose="020B0600070205080204" pitchFamily="34" charset="-128"/>
              </a:defRPr>
            </a:lvl9pPr>
          </a:lstStyle>
          <a:p>
            <a:pPr eaLnBrk="1" hangingPunct="1">
              <a:buClr>
                <a:srgbClr val="2B85B8"/>
              </a:buClr>
              <a:defRPr/>
            </a:pPr>
            <a:r>
              <a:rPr lang="en-US" altLang="en-US" sz="1051" b="0">
                <a:solidFill>
                  <a:srgbClr val="008000"/>
                </a:solidFill>
              </a:rPr>
              <a:t>1. Grant RM, et al. N Engl J Med. 2010;363:2587-2599. 2. Grant RM, et al. Lancet Infect Dis. 2014; 14:820-829. 3. Baeten JM, et al. N Engl J Med. 2012;367:399-410. 4. Thigpen MC, et al. N Engl J Med. 2012;367:423-434. 5. Choopanya K, et al. </a:t>
            </a:r>
            <a:r>
              <a:rPr lang="fr-FR" altLang="en-US" sz="1051" b="0">
                <a:solidFill>
                  <a:srgbClr val="008000"/>
                </a:solidFill>
              </a:rPr>
              <a:t>Lancet. 2013;381:2083-2090. 6. Van Damme L, et al. N Engl J Med. 2012;367:411-422. 7. </a:t>
            </a:r>
            <a:r>
              <a:rPr lang="en-US" altLang="en-US" sz="1051" b="0">
                <a:solidFill>
                  <a:srgbClr val="008000"/>
                </a:solidFill>
              </a:rPr>
              <a:t>Marrazzo J, et al. </a:t>
            </a:r>
            <a:r>
              <a:rPr lang="fr-FR" altLang="en-US" sz="1051" b="0">
                <a:solidFill>
                  <a:srgbClr val="008000"/>
                </a:solidFill>
              </a:rPr>
              <a:t>CROI 2013. Abstract 26LB. </a:t>
            </a:r>
            <a:endParaRPr lang="en-US" altLang="en-US" sz="1051" b="0">
              <a:solidFill>
                <a:srgbClr val="008000"/>
              </a:solidFill>
            </a:endParaRPr>
          </a:p>
        </p:txBody>
      </p:sp>
      <p:pic>
        <p:nvPicPr>
          <p:cNvPr id="6" name="Picture 5" descr="A picture containing email&#10;&#10;Description automatically generated">
            <a:extLst>
              <a:ext uri="{FF2B5EF4-FFF2-40B4-BE49-F238E27FC236}">
                <a16:creationId xmlns:a16="http://schemas.microsoft.com/office/drawing/2014/main" id="{8297FBF0-C345-0D47-8E47-2478DE481118}"/>
              </a:ext>
            </a:extLst>
          </p:cNvPr>
          <p:cNvPicPr>
            <a:picLocks noChangeAspect="1"/>
          </p:cNvPicPr>
          <p:nvPr/>
        </p:nvPicPr>
        <p:blipFill>
          <a:blip r:embed="rId3"/>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3710131807"/>
      </p:ext>
    </p:extLst>
  </p:cSld>
  <p:clrMapOvr>
    <a:masterClrMapping/>
  </p:clrMapOvr>
  <p:transition spd="slow"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8D294-8389-9E49-9735-E2829E66DEAF}"/>
              </a:ext>
            </a:extLst>
          </p:cNvPr>
          <p:cNvSpPr>
            <a:spLocks noGrp="1"/>
          </p:cNvSpPr>
          <p:nvPr>
            <p:ph type="title"/>
          </p:nvPr>
        </p:nvSpPr>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No conflicts of interest or relationships to disclose</a:t>
            </a:r>
            <a:endParaRPr lang="en-US" dirty="0"/>
          </a:p>
        </p:txBody>
      </p:sp>
      <p:pic>
        <p:nvPicPr>
          <p:cNvPr id="3" name="Picture 2" descr="A picture containing email&#10;&#10;Description automatically generated">
            <a:extLst>
              <a:ext uri="{FF2B5EF4-FFF2-40B4-BE49-F238E27FC236}">
                <a16:creationId xmlns:a16="http://schemas.microsoft.com/office/drawing/2014/main" id="{B3C914D2-9003-4340-8A9F-E77D115C950E}"/>
              </a:ext>
            </a:extLst>
          </p:cNvPr>
          <p:cNvPicPr>
            <a:picLocks noChangeAspect="1"/>
          </p:cNvPicPr>
          <p:nvPr/>
        </p:nvPicPr>
        <p:blipFill>
          <a:blip r:embed="rId2"/>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2624438095"/>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7640D9BA-CCD5-4FE0-AC3E-2EE9CC5D74C3}"/>
              </a:ext>
            </a:extLst>
          </p:cNvPr>
          <p:cNvSpPr>
            <a:spLocks noGrp="1"/>
          </p:cNvSpPr>
          <p:nvPr>
            <p:ph type="title"/>
          </p:nvPr>
        </p:nvSpPr>
        <p:spPr>
          <a:xfrm>
            <a:off x="323850" y="119172"/>
            <a:ext cx="8497062" cy="1091184"/>
          </a:xfrm>
        </p:spPr>
        <p:txBody>
          <a:bodyPr/>
          <a:lstStyle/>
          <a:p>
            <a:r>
              <a:rPr lang="en-US" dirty="0" err="1"/>
              <a:t>PrEP</a:t>
            </a:r>
            <a:r>
              <a:rPr lang="en-US" dirty="0"/>
              <a:t> adherence </a:t>
            </a:r>
          </a:p>
        </p:txBody>
      </p:sp>
      <p:sp>
        <p:nvSpPr>
          <p:cNvPr id="73" name="Text Placeholder 2">
            <a:extLst>
              <a:ext uri="{FF2B5EF4-FFF2-40B4-BE49-F238E27FC236}">
                <a16:creationId xmlns:a16="http://schemas.microsoft.com/office/drawing/2014/main" id="{8FB1BE9A-B5C6-4667-A76D-B457FDB77957}"/>
              </a:ext>
            </a:extLst>
          </p:cNvPr>
          <p:cNvSpPr>
            <a:spLocks noGrp="1"/>
          </p:cNvSpPr>
          <p:nvPr>
            <p:ph type="body" sz="quarter" idx="14"/>
          </p:nvPr>
        </p:nvSpPr>
        <p:spPr>
          <a:xfrm>
            <a:off x="323850" y="6461765"/>
            <a:ext cx="7357838" cy="320039"/>
          </a:xfrm>
        </p:spPr>
        <p:txBody>
          <a:bodyPr/>
          <a:lstStyle/>
          <a:p>
            <a:endParaRPr lang="en-US"/>
          </a:p>
        </p:txBody>
      </p:sp>
      <p:pic>
        <p:nvPicPr>
          <p:cNvPr id="36866" name="Picture 2" descr="In several of the key PrEP studies, efficacy is adjusted upward significantly when analyzing the data for persons with assumed adherence based on detectable antiretroviral drug levels.&lt;div&gt;Source: Marrazzo JM, del Rio C, Holtgrave DR, et al. HIV prevention in clinical care settings: 2014 recommendations of the International Antiviral Society-USA Panel. JAMA. 2014;312:390-409.&lt;/div&gt;">
            <a:extLst>
              <a:ext uri="{FF2B5EF4-FFF2-40B4-BE49-F238E27FC236}">
                <a16:creationId xmlns:a16="http://schemas.microsoft.com/office/drawing/2014/main" id="{CEE65773-DDAE-B54A-BC63-B1ACEC3CBC2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4325" y="1462406"/>
            <a:ext cx="8515350" cy="4747308"/>
          </a:xfrm>
          <a:prstGeom prst="rect">
            <a:avLst/>
          </a:prstGeom>
          <a:solidFill>
            <a:srgbClr val="FFFFFF"/>
          </a:solidFill>
        </p:spPr>
      </p:pic>
      <p:sp>
        <p:nvSpPr>
          <p:cNvPr id="3" name="Slide Number Placeholder 2" hidden="1">
            <a:extLst>
              <a:ext uri="{FF2B5EF4-FFF2-40B4-BE49-F238E27FC236}">
                <a16:creationId xmlns:a16="http://schemas.microsoft.com/office/drawing/2014/main" id="{069EA542-6B61-AE42-9AD5-CE71EA3BB3D5}"/>
              </a:ext>
            </a:extLst>
          </p:cNvPr>
          <p:cNvSpPr>
            <a:spLocks noGrp="1"/>
          </p:cNvSpPr>
          <p:nvPr>
            <p:ph type="sldNum" sz="quarter" idx="4294967295"/>
          </p:nvPr>
        </p:nvSpPr>
        <p:spPr>
          <a:xfrm>
            <a:off x="7750175" y="7627938"/>
            <a:ext cx="2468563" cy="438150"/>
          </a:xfrm>
          <a:prstGeom prst="rect">
            <a:avLst/>
          </a:prstGeom>
        </p:spPr>
        <p:txBody>
          <a:bodyPr vert="horz" lIns="91440" tIns="45720" rIns="91440" bIns="45720" rtlCol="0" anchor="ctr"/>
          <a:lstStyle>
            <a:defPPr>
              <a:defRPr lang="en-US"/>
            </a:defPPr>
            <a:lvl1pPr marL="0" algn="r" defTabSz="731520" rtl="0" eaLnBrk="1" latinLnBrk="0" hangingPunct="1">
              <a:defRPr sz="1200" kern="1200">
                <a:solidFill>
                  <a:schemeClr val="tx1">
                    <a:tint val="75000"/>
                  </a:schemeClr>
                </a:solidFill>
                <a:latin typeface="+mn-lt"/>
                <a:ea typeface="+mn-ea"/>
                <a:cs typeface="+mn-cs"/>
              </a:defRPr>
            </a:lvl1pPr>
            <a:lvl2pPr marL="731520" algn="l" defTabSz="731520" rtl="0" eaLnBrk="1" latinLnBrk="0" hangingPunct="1">
              <a:defRPr sz="2880" kern="1200">
                <a:solidFill>
                  <a:schemeClr val="tx1"/>
                </a:solidFill>
                <a:latin typeface="+mn-lt"/>
                <a:ea typeface="+mn-ea"/>
                <a:cs typeface="+mn-cs"/>
              </a:defRPr>
            </a:lvl2pPr>
            <a:lvl3pPr marL="1463040" algn="l" defTabSz="731520" rtl="0" eaLnBrk="1" latinLnBrk="0" hangingPunct="1">
              <a:defRPr sz="2880" kern="1200">
                <a:solidFill>
                  <a:schemeClr val="tx1"/>
                </a:solidFill>
                <a:latin typeface="+mn-lt"/>
                <a:ea typeface="+mn-ea"/>
                <a:cs typeface="+mn-cs"/>
              </a:defRPr>
            </a:lvl3pPr>
            <a:lvl4pPr marL="2194560" algn="l" defTabSz="731520" rtl="0" eaLnBrk="1" latinLnBrk="0" hangingPunct="1">
              <a:defRPr sz="2880" kern="1200">
                <a:solidFill>
                  <a:schemeClr val="tx1"/>
                </a:solidFill>
                <a:latin typeface="+mn-lt"/>
                <a:ea typeface="+mn-ea"/>
                <a:cs typeface="+mn-cs"/>
              </a:defRPr>
            </a:lvl4pPr>
            <a:lvl5pPr marL="2926080" algn="l" defTabSz="731520" rtl="0" eaLnBrk="1" latinLnBrk="0" hangingPunct="1">
              <a:defRPr sz="2880" kern="1200">
                <a:solidFill>
                  <a:schemeClr val="tx1"/>
                </a:solidFill>
                <a:latin typeface="+mn-lt"/>
                <a:ea typeface="+mn-ea"/>
                <a:cs typeface="+mn-cs"/>
              </a:defRPr>
            </a:lvl5pPr>
            <a:lvl6pPr marL="3657600" algn="l" defTabSz="731520" rtl="0" eaLnBrk="1" latinLnBrk="0" hangingPunct="1">
              <a:defRPr sz="2880" kern="1200">
                <a:solidFill>
                  <a:schemeClr val="tx1"/>
                </a:solidFill>
                <a:latin typeface="+mn-lt"/>
                <a:ea typeface="+mn-ea"/>
                <a:cs typeface="+mn-cs"/>
              </a:defRPr>
            </a:lvl6pPr>
            <a:lvl7pPr marL="4389120" algn="l" defTabSz="731520" rtl="0" eaLnBrk="1" latinLnBrk="0" hangingPunct="1">
              <a:defRPr sz="2880" kern="1200">
                <a:solidFill>
                  <a:schemeClr val="tx1"/>
                </a:solidFill>
                <a:latin typeface="+mn-lt"/>
                <a:ea typeface="+mn-ea"/>
                <a:cs typeface="+mn-cs"/>
              </a:defRPr>
            </a:lvl7pPr>
            <a:lvl8pPr marL="5120640" algn="l" defTabSz="731520" rtl="0" eaLnBrk="1" latinLnBrk="0" hangingPunct="1">
              <a:defRPr sz="2880" kern="1200">
                <a:solidFill>
                  <a:schemeClr val="tx1"/>
                </a:solidFill>
                <a:latin typeface="+mn-lt"/>
                <a:ea typeface="+mn-ea"/>
                <a:cs typeface="+mn-cs"/>
              </a:defRPr>
            </a:lvl8pPr>
            <a:lvl9pPr marL="5852160" algn="l" defTabSz="731520" rtl="0" eaLnBrk="1" latinLnBrk="0" hangingPunct="1">
              <a:defRPr sz="2880" kern="1200">
                <a:solidFill>
                  <a:schemeClr val="tx1"/>
                </a:solidFill>
                <a:latin typeface="+mn-lt"/>
                <a:ea typeface="+mn-ea"/>
                <a:cs typeface="+mn-cs"/>
              </a:defRPr>
            </a:lvl9pPr>
          </a:lstStyle>
          <a:p>
            <a:pPr>
              <a:spcAft>
                <a:spcPts val="500"/>
              </a:spcAft>
            </a:pPr>
            <a:fld id="{209531B1-D927-BE4B-811A-378B1672C23A}" type="slidenum">
              <a:rPr lang="en-US" smtClean="0"/>
              <a:pPr/>
              <a:t>30</a:t>
            </a:fld>
            <a:endParaRPr lang="en-US" altLang="en-US"/>
          </a:p>
        </p:txBody>
      </p:sp>
      <p:pic>
        <p:nvPicPr>
          <p:cNvPr id="6" name="Picture 5" descr="A picture containing email&#10;&#10;Description automatically generated">
            <a:extLst>
              <a:ext uri="{FF2B5EF4-FFF2-40B4-BE49-F238E27FC236}">
                <a16:creationId xmlns:a16="http://schemas.microsoft.com/office/drawing/2014/main" id="{015B5BA1-4247-B54C-8D9C-2F5020858D19}"/>
              </a:ext>
            </a:extLst>
          </p:cNvPr>
          <p:cNvPicPr>
            <a:picLocks noChangeAspect="1"/>
          </p:cNvPicPr>
          <p:nvPr/>
        </p:nvPicPr>
        <p:blipFill>
          <a:blip r:embed="rId3"/>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3442738462"/>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Primary HIV-1 infection in users of pre-exposure prophylaxis - The Lancet  HIV">
            <a:extLst>
              <a:ext uri="{FF2B5EF4-FFF2-40B4-BE49-F238E27FC236}">
                <a16:creationId xmlns:a16="http://schemas.microsoft.com/office/drawing/2014/main" id="{60AD6B80-6920-624B-8EED-B148E5C240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3032" y="0"/>
            <a:ext cx="635793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email&#10;&#10;Description automatically generated">
            <a:extLst>
              <a:ext uri="{FF2B5EF4-FFF2-40B4-BE49-F238E27FC236}">
                <a16:creationId xmlns:a16="http://schemas.microsoft.com/office/drawing/2014/main" id="{4095E7CF-E60E-5541-BE8B-B120412CA433}"/>
              </a:ext>
            </a:extLst>
          </p:cNvPr>
          <p:cNvPicPr>
            <a:picLocks noChangeAspect="1"/>
          </p:cNvPicPr>
          <p:nvPr/>
        </p:nvPicPr>
        <p:blipFill>
          <a:blip r:embed="rId3"/>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1350225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ECE7DC92-5AEB-40AB-8327-24D2A037A86F}"/>
              </a:ext>
            </a:extLst>
          </p:cNvPr>
          <p:cNvSpPr>
            <a:spLocks noGrp="1"/>
          </p:cNvSpPr>
          <p:nvPr>
            <p:ph type="title"/>
          </p:nvPr>
        </p:nvSpPr>
        <p:spPr>
          <a:xfrm>
            <a:off x="323850" y="119172"/>
            <a:ext cx="8497062" cy="1091184"/>
          </a:xfrm>
        </p:spPr>
        <p:txBody>
          <a:bodyPr/>
          <a:lstStyle/>
          <a:p>
            <a:r>
              <a:rPr lang="en-US" dirty="0" err="1"/>
              <a:t>PrEP</a:t>
            </a:r>
            <a:r>
              <a:rPr lang="en-US" dirty="0"/>
              <a:t> failure</a:t>
            </a:r>
          </a:p>
        </p:txBody>
      </p:sp>
      <p:sp>
        <p:nvSpPr>
          <p:cNvPr id="73" name="Text Placeholder 2">
            <a:extLst>
              <a:ext uri="{FF2B5EF4-FFF2-40B4-BE49-F238E27FC236}">
                <a16:creationId xmlns:a16="http://schemas.microsoft.com/office/drawing/2014/main" id="{BCE93F6B-AE5A-4D9D-951E-EF5138CC95DB}"/>
              </a:ext>
            </a:extLst>
          </p:cNvPr>
          <p:cNvSpPr>
            <a:spLocks noGrp="1"/>
          </p:cNvSpPr>
          <p:nvPr>
            <p:ph type="body" sz="quarter" idx="14"/>
          </p:nvPr>
        </p:nvSpPr>
        <p:spPr>
          <a:xfrm>
            <a:off x="323850" y="6498167"/>
            <a:ext cx="7486650" cy="283637"/>
          </a:xfrm>
        </p:spPr>
        <p:txBody>
          <a:bodyPr/>
          <a:lstStyle/>
          <a:p>
            <a:pPr fontAlgn="ctr"/>
            <a:endParaRPr lang="en-US" b="0" dirty="0"/>
          </a:p>
          <a:p>
            <a:pPr fontAlgn="ctr"/>
            <a:r>
              <a:rPr lang="en-US" b="0" dirty="0"/>
              <a:t>Primary HIV-1 infection in users of pre-exposure prophylaxis/The Lancet HIV-Vol-8, issue 3</a:t>
            </a:r>
          </a:p>
          <a:p>
            <a:endParaRPr lang="en-US" dirty="0"/>
          </a:p>
        </p:txBody>
      </p:sp>
      <p:pic>
        <p:nvPicPr>
          <p:cNvPr id="38914" name="Picture 2" descr="Primary HIV-1 infection in users of pre-exposure prophylaxis - The Lancet  HIV">
            <a:extLst>
              <a:ext uri="{FF2B5EF4-FFF2-40B4-BE49-F238E27FC236}">
                <a16:creationId xmlns:a16="http://schemas.microsoft.com/office/drawing/2014/main" id="{8824D61E-1222-8D49-B3D7-1D1B4830ED0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19280" y="1514139"/>
            <a:ext cx="3924491" cy="4800600"/>
          </a:xfrm>
          <a:prstGeom prst="rect">
            <a:avLst/>
          </a:prstGeom>
          <a:solidFill>
            <a:srgbClr val="FFFFFF"/>
          </a:solidFill>
        </p:spPr>
      </p:pic>
      <p:pic>
        <p:nvPicPr>
          <p:cNvPr id="5" name="Picture 4" descr="A picture containing email&#10;&#10;Description automatically generated">
            <a:extLst>
              <a:ext uri="{FF2B5EF4-FFF2-40B4-BE49-F238E27FC236}">
                <a16:creationId xmlns:a16="http://schemas.microsoft.com/office/drawing/2014/main" id="{DF01D162-0544-0342-9DB2-4EA4E890562B}"/>
              </a:ext>
            </a:extLst>
          </p:cNvPr>
          <p:cNvPicPr>
            <a:picLocks noChangeAspect="1"/>
          </p:cNvPicPr>
          <p:nvPr/>
        </p:nvPicPr>
        <p:blipFill>
          <a:blip r:embed="rId3"/>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2575416962"/>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F513B59F-B81B-D546-9436-1204D8A84BB7}"/>
              </a:ext>
            </a:extLst>
          </p:cNvPr>
          <p:cNvSpPr>
            <a:spLocks noGrp="1"/>
          </p:cNvSpPr>
          <p:nvPr>
            <p:ph type="title"/>
          </p:nvPr>
        </p:nvSpPr>
        <p:spPr bwMode="auto">
          <a:xfrm>
            <a:off x="323850" y="119063"/>
            <a:ext cx="8496300" cy="947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Counseling</a:t>
            </a:r>
          </a:p>
        </p:txBody>
      </p:sp>
      <p:sp>
        <p:nvSpPr>
          <p:cNvPr id="89090" name="Text Placeholder 4">
            <a:extLst>
              <a:ext uri="{FF2B5EF4-FFF2-40B4-BE49-F238E27FC236}">
                <a16:creationId xmlns:a16="http://schemas.microsoft.com/office/drawing/2014/main" id="{D688472C-7733-2543-9DE0-FC5C8937C412}"/>
              </a:ext>
            </a:extLst>
          </p:cNvPr>
          <p:cNvSpPr>
            <a:spLocks noGrp="1"/>
          </p:cNvSpPr>
          <p:nvPr>
            <p:ph type="body" sz="quarter" idx="14"/>
          </p:nvPr>
        </p:nvSpPr>
        <p:spPr bwMode="auto">
          <a:xfrm>
            <a:off x="323850" y="6461126"/>
            <a:ext cx="7358063" cy="32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89091" name="Content Placeholder 3">
            <a:extLst>
              <a:ext uri="{FF2B5EF4-FFF2-40B4-BE49-F238E27FC236}">
                <a16:creationId xmlns:a16="http://schemas.microsoft.com/office/drawing/2014/main" id="{38D81636-555E-4649-85C3-29F1A229079C}"/>
              </a:ext>
            </a:extLst>
          </p:cNvPr>
          <p:cNvSpPr>
            <a:spLocks noGrp="1"/>
          </p:cNvSpPr>
          <p:nvPr>
            <p:ph sz="half" idx="2"/>
          </p:nvPr>
        </p:nvSpPr>
        <p:spPr bwMode="auto">
          <a:xfrm>
            <a:off x="323850" y="1514475"/>
            <a:ext cx="8515350"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71452" indent="-227004">
              <a:buFont typeface="Arial" panose="020B0604020202020204" pitchFamily="34" charset="0"/>
              <a:buChar char="•"/>
            </a:pPr>
            <a:r>
              <a:rPr lang="en-US" altLang="en-US" sz="2800" dirty="0">
                <a:solidFill>
                  <a:schemeClr val="tx1"/>
                </a:solidFill>
                <a:latin typeface="Calibri" panose="020F0502020204030204" pitchFamily="34" charset="0"/>
                <a:ea typeface="ＭＳ Ｐゴシック" panose="020B0600070205080204" pitchFamily="34" charset="-128"/>
              </a:rPr>
              <a:t>Key messages in efficacy:</a:t>
            </a:r>
          </a:p>
          <a:p>
            <a:pPr marL="614339" lvl="1" indent="-227004" defTabSz="914363" fontAlgn="base">
              <a:spcAft>
                <a:spcPct val="0"/>
              </a:spcAft>
              <a:buFont typeface="Lucida Grande" panose="020B0600040502020204" pitchFamily="34" charset="0"/>
              <a:buChar char="-"/>
            </a:pPr>
            <a:r>
              <a:rPr lang="en-US" altLang="en-US" sz="2400" dirty="0">
                <a:solidFill>
                  <a:schemeClr val="tx1"/>
                </a:solidFill>
                <a:latin typeface="Calibri" panose="020F0502020204030204" pitchFamily="34" charset="0"/>
              </a:rPr>
              <a:t>When taken daily with excellent adherence, </a:t>
            </a:r>
            <a:r>
              <a:rPr lang="en-US" altLang="en-US" sz="2400" dirty="0" err="1">
                <a:solidFill>
                  <a:schemeClr val="tx1"/>
                </a:solidFill>
                <a:latin typeface="Calibri" panose="020F0502020204030204" pitchFamily="34" charset="0"/>
              </a:rPr>
              <a:t>PrEP</a:t>
            </a:r>
            <a:r>
              <a:rPr lang="en-US" altLang="en-US" sz="2400" dirty="0">
                <a:solidFill>
                  <a:schemeClr val="tx1"/>
                </a:solidFill>
                <a:latin typeface="Calibri" panose="020F0502020204030204" pitchFamily="34" charset="0"/>
              </a:rPr>
              <a:t> is over 90% effective for preventing HIV (CDC)</a:t>
            </a:r>
          </a:p>
          <a:p>
            <a:pPr marL="614339" lvl="1" indent="-227004" defTabSz="914363" fontAlgn="base">
              <a:spcAft>
                <a:spcPct val="0"/>
              </a:spcAft>
              <a:buFont typeface="Lucida Grande" panose="020B0600040502020204" pitchFamily="34" charset="0"/>
              <a:buChar char="-"/>
            </a:pPr>
            <a:r>
              <a:rPr lang="en-US" altLang="en-US" sz="2400" b="1" dirty="0">
                <a:solidFill>
                  <a:schemeClr val="tx1"/>
                </a:solidFill>
                <a:latin typeface="Calibri" panose="020F0502020204030204" pitchFamily="34" charset="0"/>
              </a:rPr>
              <a:t>Protective drug levels </a:t>
            </a:r>
          </a:p>
          <a:p>
            <a:pPr marL="957225" lvl="2" indent="-134933"/>
            <a:r>
              <a:rPr lang="en-US" altLang="en-US" dirty="0">
                <a:solidFill>
                  <a:srgbClr val="FF0000"/>
                </a:solidFill>
                <a:latin typeface="Calibri" panose="020F0502020204030204" pitchFamily="34" charset="0"/>
              </a:rPr>
              <a:t>Rectal tissues after 7 days</a:t>
            </a:r>
          </a:p>
          <a:p>
            <a:pPr marL="957225" lvl="2" indent="-134933"/>
            <a:r>
              <a:rPr lang="en-US" altLang="en-US" dirty="0">
                <a:solidFill>
                  <a:srgbClr val="FF0000"/>
                </a:solidFill>
                <a:latin typeface="Calibri" panose="020F0502020204030204" pitchFamily="34" charset="0"/>
              </a:rPr>
              <a:t>Blood &amp; vaginal tissues after 20 days</a:t>
            </a:r>
          </a:p>
          <a:p>
            <a:pPr marL="614339" lvl="1" indent="-227004" defTabSz="914363" fontAlgn="base">
              <a:spcAft>
                <a:spcPct val="0"/>
              </a:spcAft>
              <a:buFont typeface="Lucida Grande" panose="020B0600040502020204" pitchFamily="34" charset="0"/>
              <a:buChar char="-"/>
            </a:pPr>
            <a:r>
              <a:rPr lang="en-US" altLang="en-US" sz="2400" b="1" dirty="0">
                <a:solidFill>
                  <a:schemeClr val="tx1"/>
                </a:solidFill>
                <a:latin typeface="Calibri" panose="020F0502020204030204" pitchFamily="34" charset="0"/>
              </a:rPr>
              <a:t>If planning to stop </a:t>
            </a:r>
            <a:r>
              <a:rPr lang="en-US" altLang="en-US" sz="2400" b="1" dirty="0" err="1">
                <a:solidFill>
                  <a:schemeClr val="tx1"/>
                </a:solidFill>
                <a:latin typeface="Calibri" panose="020F0502020204030204" pitchFamily="34" charset="0"/>
              </a:rPr>
              <a:t>PrEP</a:t>
            </a:r>
            <a:r>
              <a:rPr lang="en-US" altLang="en-US" sz="2400" b="1" dirty="0">
                <a:solidFill>
                  <a:schemeClr val="tx1"/>
                </a:solidFill>
                <a:latin typeface="Calibri" panose="020F0502020204030204" pitchFamily="34" charset="0"/>
              </a:rPr>
              <a:t>, continue </a:t>
            </a:r>
            <a:r>
              <a:rPr lang="en-US" altLang="en-US" sz="2400" b="1" dirty="0" err="1">
                <a:solidFill>
                  <a:schemeClr val="tx1"/>
                </a:solidFill>
                <a:latin typeface="Calibri" panose="020F0502020204030204" pitchFamily="34" charset="0"/>
              </a:rPr>
              <a:t>PrEP</a:t>
            </a:r>
            <a:r>
              <a:rPr lang="en-US" altLang="en-US" sz="2400" b="1" dirty="0">
                <a:solidFill>
                  <a:schemeClr val="tx1"/>
                </a:solidFill>
                <a:latin typeface="Calibri" panose="020F0502020204030204" pitchFamily="34" charset="0"/>
              </a:rPr>
              <a:t> for 28 days after last potential HIV exposure</a:t>
            </a:r>
          </a:p>
          <a:p>
            <a:pPr marL="614339" lvl="1" indent="-227004" defTabSz="914363" fontAlgn="base">
              <a:spcAft>
                <a:spcPct val="0"/>
              </a:spcAft>
              <a:buFont typeface="Lucida Grande" panose="020B0600040502020204" pitchFamily="34" charset="0"/>
              <a:buChar char="-"/>
            </a:pPr>
            <a:r>
              <a:rPr lang="en-US" altLang="en-US" sz="2400" dirty="0" err="1">
                <a:solidFill>
                  <a:schemeClr val="tx1"/>
                </a:solidFill>
                <a:latin typeface="Calibri" panose="020F0502020204030204" pitchFamily="34" charset="0"/>
              </a:rPr>
              <a:t>PrEP</a:t>
            </a:r>
            <a:r>
              <a:rPr lang="en-US" altLang="en-US" sz="2400" dirty="0">
                <a:solidFill>
                  <a:schemeClr val="tx1"/>
                </a:solidFill>
                <a:latin typeface="Calibri" panose="020F0502020204030204" pitchFamily="34" charset="0"/>
              </a:rPr>
              <a:t> does not prevent gonorrhea, chlamydia, syphilis, genital warts, herpes, or Hepatitis C</a:t>
            </a:r>
          </a:p>
          <a:p>
            <a:pPr marL="614339" lvl="1" indent="-227004" defTabSz="914363" fontAlgn="base">
              <a:spcAft>
                <a:spcPct val="0"/>
              </a:spcAft>
              <a:buFont typeface="Lucida Grande" panose="020B0600040502020204" pitchFamily="34" charset="0"/>
              <a:buChar char="-"/>
            </a:pPr>
            <a:endParaRPr lang="en-US" altLang="en-US" dirty="0"/>
          </a:p>
        </p:txBody>
      </p:sp>
      <p:pic>
        <p:nvPicPr>
          <p:cNvPr id="5" name="Picture 4" descr="A picture containing email&#10;&#10;Description automatically generated">
            <a:extLst>
              <a:ext uri="{FF2B5EF4-FFF2-40B4-BE49-F238E27FC236}">
                <a16:creationId xmlns:a16="http://schemas.microsoft.com/office/drawing/2014/main" id="{C3D7A58C-0ED2-C24B-AE22-D016C8E58A0E}"/>
              </a:ext>
            </a:extLst>
          </p:cNvPr>
          <p:cNvPicPr>
            <a:picLocks noChangeAspect="1"/>
          </p:cNvPicPr>
          <p:nvPr/>
        </p:nvPicPr>
        <p:blipFill>
          <a:blip r:embed="rId3"/>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1039053844"/>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44D04714-68BD-CE45-95FE-220D1CDF4594}"/>
              </a:ext>
            </a:extLst>
          </p:cNvPr>
          <p:cNvSpPr>
            <a:spLocks noGrp="1"/>
          </p:cNvSpPr>
          <p:nvPr>
            <p:ph type="title"/>
          </p:nvPr>
        </p:nvSpPr>
        <p:spPr bwMode="auto">
          <a:xfrm>
            <a:off x="323850" y="119063"/>
            <a:ext cx="8496300" cy="1090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Key Components of Medication Adherence Counseling </a:t>
            </a:r>
          </a:p>
        </p:txBody>
      </p:sp>
      <p:sp>
        <p:nvSpPr>
          <p:cNvPr id="91138" name="Text Placeholder 3">
            <a:extLst>
              <a:ext uri="{FF2B5EF4-FFF2-40B4-BE49-F238E27FC236}">
                <a16:creationId xmlns:a16="http://schemas.microsoft.com/office/drawing/2014/main" id="{DBB6FEAA-BD53-7844-A38A-A34BC410242B}"/>
              </a:ext>
            </a:extLst>
          </p:cNvPr>
          <p:cNvSpPr>
            <a:spLocks noGrp="1"/>
          </p:cNvSpPr>
          <p:nvPr>
            <p:ph type="body" sz="quarter" idx="14"/>
          </p:nvPr>
        </p:nvSpPr>
        <p:spPr bwMode="auto">
          <a:xfrm>
            <a:off x="323850" y="6461126"/>
            <a:ext cx="7358063" cy="32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91139" name="Content Placeholder 1">
            <a:extLst>
              <a:ext uri="{FF2B5EF4-FFF2-40B4-BE49-F238E27FC236}">
                <a16:creationId xmlns:a16="http://schemas.microsoft.com/office/drawing/2014/main" id="{1D5463E3-DBFC-C24F-A975-8E4941F629DD}"/>
              </a:ext>
            </a:extLst>
          </p:cNvPr>
          <p:cNvSpPr>
            <a:spLocks noGrp="1"/>
          </p:cNvSpPr>
          <p:nvPr>
            <p:ph sz="half" idx="2"/>
          </p:nvPr>
        </p:nvSpPr>
        <p:spPr bwMode="auto">
          <a:xfrm>
            <a:off x="323850" y="1514475"/>
            <a:ext cx="8515350"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71452" indent="-227004">
              <a:buFont typeface="Arial" panose="020B0604020202020204" pitchFamily="34" charset="0"/>
              <a:buChar char="•"/>
            </a:pPr>
            <a:r>
              <a:rPr lang="en-US" altLang="en-US">
                <a:ea typeface="ＭＳ Ｐゴシック" panose="020B0600070205080204" pitchFamily="34" charset="-128"/>
              </a:rPr>
              <a:t>Adverse events</a:t>
            </a:r>
            <a:endParaRPr lang="en-US" altLang="en-US" baseline="30000">
              <a:ea typeface="ＭＳ Ｐゴシック" panose="020B0600070205080204" pitchFamily="34" charset="-128"/>
            </a:endParaRPr>
          </a:p>
          <a:p>
            <a:pPr marL="271452" indent="-227004">
              <a:buFont typeface="Arial" panose="020B0604020202020204" pitchFamily="34" charset="0"/>
              <a:buChar char="•"/>
            </a:pPr>
            <a:r>
              <a:rPr lang="en-US" altLang="en-US">
                <a:ea typeface="ＭＳ Ｐゴシック" panose="020B0600070205080204" pitchFamily="34" charset="-128"/>
              </a:rPr>
              <a:t>Barriers to adherence</a:t>
            </a:r>
          </a:p>
          <a:p>
            <a:pPr marL="271452" indent="-227004">
              <a:buFont typeface="Arial" panose="020B0604020202020204" pitchFamily="34" charset="0"/>
              <a:buChar char="•"/>
            </a:pPr>
            <a:r>
              <a:rPr lang="en-US" altLang="en-US">
                <a:ea typeface="ＭＳ Ｐゴシック" panose="020B0600070205080204" pitchFamily="34" charset="-128"/>
              </a:rPr>
              <a:t>Missed doses </a:t>
            </a:r>
          </a:p>
          <a:p>
            <a:pPr marL="614339" lvl="1" indent="-227004" defTabSz="914363" fontAlgn="base">
              <a:spcAft>
                <a:spcPct val="0"/>
              </a:spcAft>
              <a:buFont typeface="Lucida Grande" panose="020B0600040502020204" pitchFamily="34" charset="0"/>
              <a:buChar char="-"/>
            </a:pPr>
            <a:r>
              <a:rPr lang="en-US" altLang="en-US"/>
              <a:t>Normalization and nonjudgement</a:t>
            </a:r>
          </a:p>
          <a:p>
            <a:pPr marL="614339" lvl="1" indent="-227004" defTabSz="914363" fontAlgn="base">
              <a:spcAft>
                <a:spcPct val="0"/>
              </a:spcAft>
              <a:buFont typeface="Lucida Grande" panose="020B0600040502020204" pitchFamily="34" charset="0"/>
              <a:buChar char="-"/>
            </a:pPr>
            <a:r>
              <a:rPr lang="en-US" altLang="en-US"/>
              <a:t>Emphasize importance of adherence</a:t>
            </a:r>
          </a:p>
          <a:p>
            <a:pPr marL="271452" indent="-227004">
              <a:buFont typeface="Arial" panose="020B0604020202020204" pitchFamily="34" charset="0"/>
              <a:buChar char="•"/>
            </a:pPr>
            <a:r>
              <a:rPr lang="en-US" altLang="en-US">
                <a:ea typeface="ＭＳ Ｐゴシック" panose="020B0600070205080204" pitchFamily="34" charset="-128"/>
              </a:rPr>
              <a:t>Patient self-reporting may not reflect actual adherence</a:t>
            </a:r>
            <a:endParaRPr lang="en-US" altLang="en-US" baseline="30000">
              <a:ea typeface="ＭＳ Ｐゴシック" panose="020B0600070205080204" pitchFamily="34" charset="-128"/>
            </a:endParaRPr>
          </a:p>
          <a:p>
            <a:pPr marL="271452" indent="-227004">
              <a:buFont typeface="Arial" panose="020B0604020202020204" pitchFamily="34" charset="0"/>
              <a:buChar char="•"/>
            </a:pPr>
            <a:endParaRPr lang="en-US" altLang="en-US">
              <a:ea typeface="ＭＳ Ｐゴシック" panose="020B0600070205080204" pitchFamily="34" charset="-128"/>
            </a:endParaRPr>
          </a:p>
        </p:txBody>
      </p:sp>
      <p:sp>
        <p:nvSpPr>
          <p:cNvPr id="309251" name="Rectangle 3">
            <a:extLst>
              <a:ext uri="{FF2B5EF4-FFF2-40B4-BE49-F238E27FC236}">
                <a16:creationId xmlns:a16="http://schemas.microsoft.com/office/drawing/2014/main" id="{A03B161C-BBB6-A84F-9B95-E02BE57ECD0D}"/>
              </a:ext>
            </a:extLst>
          </p:cNvPr>
          <p:cNvSpPr>
            <a:spLocks noChangeArrowheads="1"/>
          </p:cNvSpPr>
          <p:nvPr/>
        </p:nvSpPr>
        <p:spPr bwMode="auto">
          <a:xfrm>
            <a:off x="1355726" y="5465763"/>
            <a:ext cx="6423025" cy="415755"/>
          </a:xfrm>
          <a:prstGeom prst="rect">
            <a:avLst/>
          </a:prstGeom>
          <a:noFill/>
          <a:ln>
            <a:noFill/>
          </a:ln>
        </p:spPr>
        <p:txBody>
          <a:bodyPr>
            <a:spAutoFit/>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20000"/>
              </a:spcBef>
              <a:spcAft>
                <a:spcPct val="0"/>
              </a:spcAft>
              <a:buClr>
                <a:schemeClr val="hlink"/>
              </a:buClr>
              <a:buSzPct val="65000"/>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20000"/>
              </a:spcBef>
              <a:spcAft>
                <a:spcPct val="0"/>
              </a:spcAft>
              <a:buClr>
                <a:schemeClr val="hlink"/>
              </a:buClr>
              <a:buSzPct val="65000"/>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20000"/>
              </a:spcBef>
              <a:spcAft>
                <a:spcPct val="0"/>
              </a:spcAft>
              <a:buClr>
                <a:schemeClr val="hlink"/>
              </a:buClr>
              <a:buSzPct val="65000"/>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20000"/>
              </a:spcBef>
              <a:spcAft>
                <a:spcPct val="0"/>
              </a:spcAft>
              <a:buClr>
                <a:schemeClr val="hlink"/>
              </a:buClr>
              <a:buSzPct val="65000"/>
              <a:defRPr sz="2400" b="1">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1051" b="0">
                <a:solidFill>
                  <a:srgbClr val="008000"/>
                </a:solidFill>
                <a:cs typeface="Arial" panose="020B0604020202020204" pitchFamily="34" charset="0"/>
              </a:rPr>
              <a:t>1. CDC. PrEP Guideline. 2014. 2. Van Der Straten A, et al. CROI 2014. Abstract 44. 3. Baxi SM, et al. CROI 2014. Abstract 953.</a:t>
            </a:r>
          </a:p>
        </p:txBody>
      </p:sp>
      <p:pic>
        <p:nvPicPr>
          <p:cNvPr id="6" name="Picture 5" descr="A picture containing email&#10;&#10;Description automatically generated">
            <a:extLst>
              <a:ext uri="{FF2B5EF4-FFF2-40B4-BE49-F238E27FC236}">
                <a16:creationId xmlns:a16="http://schemas.microsoft.com/office/drawing/2014/main" id="{ECC0C9F8-7ABB-FE44-9318-C2061CB1072E}"/>
              </a:ext>
            </a:extLst>
          </p:cNvPr>
          <p:cNvPicPr>
            <a:picLocks noChangeAspect="1"/>
          </p:cNvPicPr>
          <p:nvPr/>
        </p:nvPicPr>
        <p:blipFill>
          <a:blip r:embed="rId3"/>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2273690215"/>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a:extLst>
              <a:ext uri="{FF2B5EF4-FFF2-40B4-BE49-F238E27FC236}">
                <a16:creationId xmlns:a16="http://schemas.microsoft.com/office/drawing/2014/main" id="{CAEB2FFF-B5F0-DF41-8848-8290394C0C7C}"/>
              </a:ext>
            </a:extLst>
          </p:cNvPr>
          <p:cNvSpPr>
            <a:spLocks noGrp="1"/>
          </p:cNvSpPr>
          <p:nvPr>
            <p:ph type="title"/>
          </p:nvPr>
        </p:nvSpPr>
        <p:spPr bwMode="auto">
          <a:xfrm>
            <a:off x="323850" y="119063"/>
            <a:ext cx="8496300" cy="10906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anchor="ctr" anchorCtr="0" compatLnSpc="1">
            <a:prstTxWarp prst="textNoShape">
              <a:avLst/>
            </a:prstTxWarp>
            <a:normAutofit/>
          </a:bodyPr>
          <a:lstStyle/>
          <a:p>
            <a:pPr eaLnBrk="1" hangingPunct="1"/>
            <a:r>
              <a:rPr lang="en-US" altLang="en-US" dirty="0"/>
              <a:t>Accessibility to </a:t>
            </a:r>
            <a:r>
              <a:rPr lang="en-US" altLang="en-US" dirty="0" err="1"/>
              <a:t>PrEP</a:t>
            </a:r>
            <a:endParaRPr lang="en-US" altLang="en-US" dirty="0"/>
          </a:p>
        </p:txBody>
      </p:sp>
      <p:sp>
        <p:nvSpPr>
          <p:cNvPr id="93201" name="Text Placeholder 2">
            <a:extLst>
              <a:ext uri="{FF2B5EF4-FFF2-40B4-BE49-F238E27FC236}">
                <a16:creationId xmlns:a16="http://schemas.microsoft.com/office/drawing/2014/main" id="{655F1207-4AB4-4A1A-8186-7BF709134732}"/>
              </a:ext>
            </a:extLst>
          </p:cNvPr>
          <p:cNvSpPr>
            <a:spLocks noGrp="1"/>
          </p:cNvSpPr>
          <p:nvPr>
            <p:ph type="body" sz="quarter" idx="14"/>
          </p:nvPr>
        </p:nvSpPr>
        <p:spPr>
          <a:xfrm>
            <a:off x="323850" y="6461765"/>
            <a:ext cx="7357838" cy="320039"/>
          </a:xfrm>
        </p:spPr>
        <p:txBody>
          <a:bodyPr/>
          <a:lstStyle/>
          <a:p>
            <a:endParaRPr lang="en-US"/>
          </a:p>
        </p:txBody>
      </p:sp>
      <p:sp>
        <p:nvSpPr>
          <p:cNvPr id="93187" name="Content Placeholder 3">
            <a:extLst>
              <a:ext uri="{FF2B5EF4-FFF2-40B4-BE49-F238E27FC236}">
                <a16:creationId xmlns:a16="http://schemas.microsoft.com/office/drawing/2014/main" id="{AA1FA087-EECA-9A43-9556-FA186D5E9505}"/>
              </a:ext>
            </a:extLst>
          </p:cNvPr>
          <p:cNvSpPr>
            <a:spLocks noGrp="1"/>
          </p:cNvSpPr>
          <p:nvPr>
            <p:ph sz="half" idx="2"/>
          </p:nvPr>
        </p:nvSpPr>
        <p:spPr bwMode="auto">
          <a:xfrm>
            <a:off x="391585" y="1391692"/>
            <a:ext cx="8497063" cy="4800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anchor="t" anchorCtr="0" compatLnSpc="1">
            <a:prstTxWarp prst="textNoShape">
              <a:avLst/>
            </a:prstTxWarp>
            <a:normAutofit/>
          </a:bodyPr>
          <a:lstStyle/>
          <a:p>
            <a:pPr marL="271452" indent="-227004">
              <a:buFont typeface="Arial" panose="020B0604020202020204" pitchFamily="34" charset="0"/>
              <a:buChar char="•"/>
            </a:pPr>
            <a:r>
              <a:rPr lang="en-US" altLang="en-US" dirty="0"/>
              <a:t>Truvada is now generic </a:t>
            </a:r>
          </a:p>
          <a:p>
            <a:pPr marL="614330" lvl="1" indent="-227004">
              <a:buFont typeface="Arial" panose="020B0604020202020204" pitchFamily="34" charset="0"/>
              <a:buChar char="•"/>
            </a:pPr>
            <a:r>
              <a:rPr lang="en-US" altLang="en-US" sz="2400" dirty="0"/>
              <a:t>Cost- </a:t>
            </a:r>
          </a:p>
          <a:p>
            <a:pPr marL="44448" indent="0">
              <a:buNone/>
            </a:pPr>
            <a:r>
              <a:rPr lang="en-US" altLang="en-US" dirty="0"/>
              <a:t>   Most insurance plans will cover for </a:t>
            </a:r>
            <a:r>
              <a:rPr lang="en-US" altLang="en-US" dirty="0" err="1"/>
              <a:t>PrEP</a:t>
            </a:r>
            <a:endParaRPr lang="en-US" altLang="en-US" dirty="0"/>
          </a:p>
          <a:p>
            <a:pPr marL="271452" indent="-227004">
              <a:buFont typeface="Arial" panose="020B0604020202020204" pitchFamily="34" charset="0"/>
              <a:buChar char="•"/>
            </a:pPr>
            <a:r>
              <a:rPr lang="en-US" altLang="en-US" dirty="0"/>
              <a:t>Prior authorization may be required (</a:t>
            </a:r>
            <a:r>
              <a:rPr lang="en-US" altLang="en-US" dirty="0" err="1"/>
              <a:t>Descovy</a:t>
            </a:r>
            <a:r>
              <a:rPr lang="en-US" altLang="en-US" dirty="0"/>
              <a:t>) </a:t>
            </a:r>
          </a:p>
          <a:p>
            <a:pPr marL="271452" indent="-227004">
              <a:buFont typeface="Arial" panose="020B0604020202020204" pitchFamily="34" charset="0"/>
              <a:buChar char="•"/>
            </a:pPr>
            <a:r>
              <a:rPr lang="en-US" altLang="en-US" dirty="0"/>
              <a:t>Uninsured support available through Gilead advancing access program</a:t>
            </a:r>
          </a:p>
          <a:p>
            <a:pPr marL="271452" indent="-227004">
              <a:buFont typeface="Arial" panose="020B0604020202020204" pitchFamily="34" charset="0"/>
              <a:buChar char="•"/>
            </a:pPr>
            <a:endParaRPr lang="en-US" altLang="en-US" dirty="0"/>
          </a:p>
        </p:txBody>
      </p:sp>
      <p:sp>
        <p:nvSpPr>
          <p:cNvPr id="93188" name="Content Placeholder 2">
            <a:extLst>
              <a:ext uri="{FF2B5EF4-FFF2-40B4-BE49-F238E27FC236}">
                <a16:creationId xmlns:a16="http://schemas.microsoft.com/office/drawing/2014/main" id="{928065D5-C37C-D24F-822F-77C282FA8E06}"/>
              </a:ext>
            </a:extLst>
          </p:cNvPr>
          <p:cNvSpPr>
            <a:spLocks noGrp="1"/>
          </p:cNvSpPr>
          <p:nvPr>
            <p:ph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p:txBody>
      </p:sp>
      <p:pic>
        <p:nvPicPr>
          <p:cNvPr id="6" name="Picture 5" descr="A picture containing email&#10;&#10;Description automatically generated">
            <a:extLst>
              <a:ext uri="{FF2B5EF4-FFF2-40B4-BE49-F238E27FC236}">
                <a16:creationId xmlns:a16="http://schemas.microsoft.com/office/drawing/2014/main" id="{42807AD9-97E5-4940-80F8-628914BD945E}"/>
              </a:ext>
            </a:extLst>
          </p:cNvPr>
          <p:cNvPicPr>
            <a:picLocks noChangeAspect="1"/>
          </p:cNvPicPr>
          <p:nvPr/>
        </p:nvPicPr>
        <p:blipFill>
          <a:blip r:embed="rId3"/>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754853709"/>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7C144-5370-4A49-B0DC-E0E8ED78D06B}"/>
              </a:ext>
            </a:extLst>
          </p:cNvPr>
          <p:cNvSpPr>
            <a:spLocks noGrp="1"/>
          </p:cNvSpPr>
          <p:nvPr>
            <p:ph type="title"/>
          </p:nvPr>
        </p:nvSpPr>
        <p:spPr/>
        <p:txBody>
          <a:bodyPr/>
          <a:lstStyle/>
          <a:p>
            <a:r>
              <a:rPr lang="en-US" dirty="0" err="1"/>
              <a:t>PrEP</a:t>
            </a:r>
            <a:endParaRPr lang="en-US" dirty="0"/>
          </a:p>
        </p:txBody>
      </p:sp>
      <p:sp>
        <p:nvSpPr>
          <p:cNvPr id="3" name="Text Placeholder 2">
            <a:extLst>
              <a:ext uri="{FF2B5EF4-FFF2-40B4-BE49-F238E27FC236}">
                <a16:creationId xmlns:a16="http://schemas.microsoft.com/office/drawing/2014/main" id="{8B1706DC-BD12-0F4A-B980-9A308CEBD77E}"/>
              </a:ext>
            </a:extLst>
          </p:cNvPr>
          <p:cNvSpPr>
            <a:spLocks noGrp="1"/>
          </p:cNvSpPr>
          <p:nvPr>
            <p:ph type="body" sz="quarter" idx="14"/>
          </p:nvPr>
        </p:nvSpPr>
        <p:spPr/>
        <p:txBody>
          <a:bodyPr/>
          <a:lstStyle/>
          <a:p>
            <a:endParaRPr lang="en-US" dirty="0"/>
          </a:p>
        </p:txBody>
      </p:sp>
      <p:pic>
        <p:nvPicPr>
          <p:cNvPr id="46082" name="Picture 2" descr="United States Department of Health and Human Services logo">
            <a:extLst>
              <a:ext uri="{FF2B5EF4-FFF2-40B4-BE49-F238E27FC236}">
                <a16:creationId xmlns:a16="http://schemas.microsoft.com/office/drawing/2014/main" id="{550B528D-BDF7-184A-88FA-541D9B0936A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36279" y="2370667"/>
            <a:ext cx="1526388" cy="1883833"/>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descr="Ending the HIV Epidemic: A Plan for America logo">
            <a:extLst>
              <a:ext uri="{FF2B5EF4-FFF2-40B4-BE49-F238E27FC236}">
                <a16:creationId xmlns:a16="http://schemas.microsoft.com/office/drawing/2014/main" id="{F43D4137-317E-FC48-A131-C0577BE268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0" y="2370667"/>
            <a:ext cx="1955800" cy="2116667"/>
          </a:xfrm>
          <a:prstGeom prst="rect">
            <a:avLst/>
          </a:prstGeom>
          <a:noFill/>
          <a:extLst>
            <a:ext uri="{909E8E84-426E-40DD-AFC4-6F175D3DCCD1}">
              <a14:hiddenFill xmlns:a14="http://schemas.microsoft.com/office/drawing/2010/main">
                <a:solidFill>
                  <a:srgbClr val="FFFFFF"/>
                </a:solidFill>
              </a14:hiddenFill>
            </a:ext>
          </a:extLst>
        </p:spPr>
      </p:pic>
      <p:pic>
        <p:nvPicPr>
          <p:cNvPr id="46086" name="Picture 6" descr="Ready Set PrEP logo">
            <a:extLst>
              <a:ext uri="{FF2B5EF4-FFF2-40B4-BE49-F238E27FC236}">
                <a16:creationId xmlns:a16="http://schemas.microsoft.com/office/drawing/2014/main" id="{A9B27C8D-5389-E848-8F36-BA06716F82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3800" y="2370667"/>
            <a:ext cx="1896533" cy="21166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email&#10;&#10;Description automatically generated">
            <a:extLst>
              <a:ext uri="{FF2B5EF4-FFF2-40B4-BE49-F238E27FC236}">
                <a16:creationId xmlns:a16="http://schemas.microsoft.com/office/drawing/2014/main" id="{C16228A1-6EEB-6649-ABB6-DDE6EA44A2D0}"/>
              </a:ext>
            </a:extLst>
          </p:cNvPr>
          <p:cNvPicPr>
            <a:picLocks noChangeAspect="1"/>
          </p:cNvPicPr>
          <p:nvPr/>
        </p:nvPicPr>
        <p:blipFill>
          <a:blip r:embed="rId5"/>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1306337550"/>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DD272-CA6C-B140-9021-D5B992FD32FD}"/>
              </a:ext>
            </a:extLst>
          </p:cNvPr>
          <p:cNvSpPr>
            <a:spLocks noGrp="1"/>
          </p:cNvSpPr>
          <p:nvPr>
            <p:ph type="title"/>
          </p:nvPr>
        </p:nvSpPr>
        <p:spPr/>
        <p:txBody>
          <a:bodyPr/>
          <a:lstStyle/>
          <a:p>
            <a:r>
              <a:rPr lang="en-US" b="1" dirty="0">
                <a:latin typeface="meno-display"/>
              </a:rPr>
              <a:t>Ending the HIV Epidemic: Ready, Set, </a:t>
            </a:r>
            <a:r>
              <a:rPr lang="en-US" b="1" dirty="0" err="1">
                <a:latin typeface="meno-display"/>
              </a:rPr>
              <a:t>PrEP</a:t>
            </a:r>
            <a:endParaRPr lang="en-US" dirty="0"/>
          </a:p>
        </p:txBody>
      </p:sp>
      <p:sp>
        <p:nvSpPr>
          <p:cNvPr id="3" name="Text Placeholder 2">
            <a:extLst>
              <a:ext uri="{FF2B5EF4-FFF2-40B4-BE49-F238E27FC236}">
                <a16:creationId xmlns:a16="http://schemas.microsoft.com/office/drawing/2014/main" id="{057684FF-54B3-D247-8D99-8F84233BDEA3}"/>
              </a:ext>
            </a:extLst>
          </p:cNvPr>
          <p:cNvSpPr>
            <a:spLocks noGrp="1"/>
          </p:cNvSpPr>
          <p:nvPr>
            <p:ph type="body" sz="quarter" idx="14"/>
          </p:nvPr>
        </p:nvSpPr>
        <p:spPr/>
        <p:txBody>
          <a:bodyPr/>
          <a:lstStyle/>
          <a:p>
            <a:endParaRPr lang="en-US"/>
          </a:p>
        </p:txBody>
      </p:sp>
      <p:sp>
        <p:nvSpPr>
          <p:cNvPr id="4" name="Content Placeholder 3">
            <a:extLst>
              <a:ext uri="{FF2B5EF4-FFF2-40B4-BE49-F238E27FC236}">
                <a16:creationId xmlns:a16="http://schemas.microsoft.com/office/drawing/2014/main" id="{ECA52822-0C2C-414A-B5ED-9DB94161C0D0}"/>
              </a:ext>
            </a:extLst>
          </p:cNvPr>
          <p:cNvSpPr>
            <a:spLocks noGrp="1"/>
          </p:cNvSpPr>
          <p:nvPr>
            <p:ph sz="half" idx="2"/>
          </p:nvPr>
        </p:nvSpPr>
        <p:spPr/>
        <p:txBody>
          <a:bodyPr>
            <a:normAutofit/>
          </a:bodyPr>
          <a:lstStyle/>
          <a:p>
            <a:r>
              <a:rPr lang="en-US" dirty="0">
                <a:latin typeface="meno-display"/>
              </a:rPr>
              <a:t>Pre-exposure prophylaxis (or </a:t>
            </a:r>
            <a:r>
              <a:rPr lang="en-US" dirty="0" err="1">
                <a:latin typeface="meno-display"/>
              </a:rPr>
              <a:t>PrEP</a:t>
            </a:r>
            <a:r>
              <a:rPr lang="en-US" dirty="0">
                <a:latin typeface="meno-display"/>
              </a:rPr>
              <a:t>) medications are prescription medications that people take daily to significantly reduce their risk of acquiring HIV through sex. </a:t>
            </a:r>
          </a:p>
          <a:p>
            <a:r>
              <a:rPr lang="en-US" dirty="0" err="1">
                <a:latin typeface="meno-display"/>
              </a:rPr>
              <a:t>PrEP</a:t>
            </a:r>
            <a:r>
              <a:rPr lang="en-US" dirty="0">
                <a:latin typeface="meno-display"/>
              </a:rPr>
              <a:t> can stop HIV from taking hold and spreading throughout the body. Two medications are FDA-approved for use as </a:t>
            </a:r>
            <a:r>
              <a:rPr lang="en-US" dirty="0" err="1">
                <a:latin typeface="meno-display"/>
              </a:rPr>
              <a:t>PrEP</a:t>
            </a:r>
            <a:r>
              <a:rPr lang="en-US" dirty="0">
                <a:latin typeface="meno-display"/>
              </a:rPr>
              <a:t>: TRUVADA and DESCOVY. </a:t>
            </a:r>
          </a:p>
          <a:p>
            <a:r>
              <a:rPr lang="en-US" dirty="0">
                <a:latin typeface="meno-display"/>
              </a:rPr>
              <a:t>When taken daily, </a:t>
            </a:r>
            <a:r>
              <a:rPr lang="en-US" dirty="0" err="1">
                <a:latin typeface="meno-display"/>
              </a:rPr>
              <a:t>PrEP</a:t>
            </a:r>
            <a:r>
              <a:rPr lang="en-US" dirty="0">
                <a:latin typeface="meno-display"/>
              </a:rPr>
              <a:t> is highly effective for preventing HIV from sex.</a:t>
            </a:r>
          </a:p>
        </p:txBody>
      </p:sp>
      <p:pic>
        <p:nvPicPr>
          <p:cNvPr id="5" name="Picture 4" descr="A picture containing email&#10;&#10;Description automatically generated">
            <a:extLst>
              <a:ext uri="{FF2B5EF4-FFF2-40B4-BE49-F238E27FC236}">
                <a16:creationId xmlns:a16="http://schemas.microsoft.com/office/drawing/2014/main" id="{24B952D0-6335-0F40-A490-AB4C0E455EE3}"/>
              </a:ext>
            </a:extLst>
          </p:cNvPr>
          <p:cNvPicPr>
            <a:picLocks noChangeAspect="1"/>
          </p:cNvPicPr>
          <p:nvPr/>
        </p:nvPicPr>
        <p:blipFill>
          <a:blip r:embed="rId2"/>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2065199345"/>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email&#10;&#10;Description automatically generated">
            <a:extLst>
              <a:ext uri="{FF2B5EF4-FFF2-40B4-BE49-F238E27FC236}">
                <a16:creationId xmlns:a16="http://schemas.microsoft.com/office/drawing/2014/main" id="{6FB2A7D8-1F30-AD4B-AE2D-662433F42046}"/>
              </a:ext>
            </a:extLst>
          </p:cNvPr>
          <p:cNvPicPr>
            <a:picLocks noChangeAspect="1"/>
          </p:cNvPicPr>
          <p:nvPr/>
        </p:nvPicPr>
        <p:blipFill>
          <a:blip r:embed="rId2"/>
          <a:stretch>
            <a:fillRect/>
          </a:stretch>
        </p:blipFill>
        <p:spPr>
          <a:xfrm>
            <a:off x="7526562" y="6327739"/>
            <a:ext cx="1617438" cy="546148"/>
          </a:xfrm>
          <a:prstGeom prst="rect">
            <a:avLst/>
          </a:prstGeom>
        </p:spPr>
      </p:pic>
      <p:sp>
        <p:nvSpPr>
          <p:cNvPr id="2" name="Title 1">
            <a:extLst>
              <a:ext uri="{FF2B5EF4-FFF2-40B4-BE49-F238E27FC236}">
                <a16:creationId xmlns:a16="http://schemas.microsoft.com/office/drawing/2014/main" id="{9935EEBC-F692-2249-A91D-2FE2B0BF3E75}"/>
              </a:ext>
            </a:extLst>
          </p:cNvPr>
          <p:cNvSpPr>
            <a:spLocks noGrp="1"/>
          </p:cNvSpPr>
          <p:nvPr>
            <p:ph type="title"/>
          </p:nvPr>
        </p:nvSpPr>
        <p:spPr/>
        <p:txBody>
          <a:bodyPr/>
          <a:lstStyle/>
          <a:p>
            <a:r>
              <a:rPr lang="en-US" b="1" dirty="0">
                <a:latin typeface="meno-display"/>
              </a:rPr>
              <a:t>Ending the HIV Epidemic: Ready, Set, </a:t>
            </a:r>
            <a:r>
              <a:rPr lang="en-US" b="1" dirty="0" err="1">
                <a:latin typeface="meno-display"/>
              </a:rPr>
              <a:t>PrEP</a:t>
            </a:r>
            <a:endParaRPr lang="en-US" dirty="0"/>
          </a:p>
        </p:txBody>
      </p:sp>
      <p:sp>
        <p:nvSpPr>
          <p:cNvPr id="6" name="Text Placeholder 5">
            <a:extLst>
              <a:ext uri="{FF2B5EF4-FFF2-40B4-BE49-F238E27FC236}">
                <a16:creationId xmlns:a16="http://schemas.microsoft.com/office/drawing/2014/main" id="{201C0482-8D55-5E4F-A765-5F6A05C0A793}"/>
              </a:ext>
            </a:extLst>
          </p:cNvPr>
          <p:cNvSpPr>
            <a:spLocks noGrp="1"/>
          </p:cNvSpPr>
          <p:nvPr>
            <p:ph type="body" sz="quarter" idx="14"/>
          </p:nvPr>
        </p:nvSpPr>
        <p:spPr/>
        <p:txBody>
          <a:bodyPr/>
          <a:lstStyle/>
          <a:p>
            <a:endParaRPr lang="en-US"/>
          </a:p>
        </p:txBody>
      </p:sp>
      <p:sp>
        <p:nvSpPr>
          <p:cNvPr id="4" name="Content Placeholder 3">
            <a:extLst>
              <a:ext uri="{FF2B5EF4-FFF2-40B4-BE49-F238E27FC236}">
                <a16:creationId xmlns:a16="http://schemas.microsoft.com/office/drawing/2014/main" id="{C32654FF-AB89-A14D-A611-89C5C26FD945}"/>
              </a:ext>
            </a:extLst>
          </p:cNvPr>
          <p:cNvSpPr>
            <a:spLocks noGrp="1"/>
          </p:cNvSpPr>
          <p:nvPr>
            <p:ph sz="half" idx="2"/>
          </p:nvPr>
        </p:nvSpPr>
        <p:spPr>
          <a:xfrm>
            <a:off x="323850" y="1435051"/>
            <a:ext cx="8515350" cy="4800600"/>
          </a:xfrm>
        </p:spPr>
        <p:txBody>
          <a:bodyPr/>
          <a:lstStyle/>
          <a:p>
            <a:r>
              <a:rPr lang="en-US" dirty="0">
                <a:latin typeface="meno-display"/>
              </a:rPr>
              <a:t>The </a:t>
            </a:r>
            <a:r>
              <a:rPr lang="en-US" i="1" dirty="0">
                <a:latin typeface="meno-display"/>
              </a:rPr>
              <a:t>Ready, Set, </a:t>
            </a:r>
            <a:r>
              <a:rPr lang="en-US" i="1" dirty="0" err="1">
                <a:latin typeface="meno-display"/>
              </a:rPr>
              <a:t>PrEP</a:t>
            </a:r>
            <a:r>
              <a:rPr lang="en-US" dirty="0">
                <a:latin typeface="meno-display"/>
              </a:rPr>
              <a:t> program makes </a:t>
            </a:r>
            <a:r>
              <a:rPr lang="en-US" dirty="0" err="1">
                <a:latin typeface="meno-display"/>
              </a:rPr>
              <a:t>PrEP</a:t>
            </a:r>
            <a:r>
              <a:rPr lang="en-US" dirty="0">
                <a:latin typeface="meno-display"/>
              </a:rPr>
              <a:t> medication available at no cost for qualifying recipients. To receive </a:t>
            </a:r>
            <a:r>
              <a:rPr lang="en-US" dirty="0" err="1">
                <a:latin typeface="meno-display"/>
              </a:rPr>
              <a:t>PrEP</a:t>
            </a:r>
            <a:r>
              <a:rPr lang="en-US" dirty="0">
                <a:latin typeface="meno-display"/>
              </a:rPr>
              <a:t> medication through this program, you must:</a:t>
            </a:r>
          </a:p>
          <a:p>
            <a:pPr>
              <a:buFont typeface="Arial" panose="020B0604020202020204" pitchFamily="34" charset="0"/>
              <a:buChar char="•"/>
            </a:pPr>
            <a:r>
              <a:rPr lang="en-US" dirty="0">
                <a:latin typeface="meno-display"/>
              </a:rPr>
              <a:t>Lack prescription drug coverage</a:t>
            </a:r>
            <a:endParaRPr lang="en-US" dirty="0">
              <a:solidFill>
                <a:srgbClr val="1C75BD"/>
              </a:solidFill>
              <a:latin typeface="meno-display"/>
            </a:endParaRPr>
          </a:p>
          <a:p>
            <a:pPr>
              <a:buFont typeface="Arial" panose="020B0604020202020204" pitchFamily="34" charset="0"/>
              <a:buChar char="•"/>
            </a:pPr>
            <a:r>
              <a:rPr lang="en-US" dirty="0">
                <a:latin typeface="meno-display"/>
              </a:rPr>
              <a:t>Be tested for HIV with a negative result</a:t>
            </a:r>
            <a:endParaRPr lang="en-US" dirty="0">
              <a:solidFill>
                <a:srgbClr val="1C75BD"/>
              </a:solidFill>
              <a:latin typeface="meno-display"/>
            </a:endParaRPr>
          </a:p>
          <a:p>
            <a:pPr>
              <a:buFont typeface="Arial" panose="020B0604020202020204" pitchFamily="34" charset="0"/>
              <a:buChar char="•"/>
            </a:pPr>
            <a:r>
              <a:rPr lang="en-US" dirty="0">
                <a:latin typeface="meno-display"/>
              </a:rPr>
              <a:t>Have a prescription for </a:t>
            </a:r>
            <a:r>
              <a:rPr lang="en-US" dirty="0" err="1">
                <a:latin typeface="meno-display"/>
              </a:rPr>
              <a:t>PrEP</a:t>
            </a:r>
            <a:endParaRPr lang="en-US" dirty="0">
              <a:solidFill>
                <a:srgbClr val="1C75BD"/>
              </a:solidFill>
              <a:latin typeface="meno-display"/>
            </a:endParaRPr>
          </a:p>
          <a:p>
            <a:r>
              <a:rPr lang="en-US" dirty="0">
                <a:latin typeface="meno-display"/>
              </a:rPr>
              <a:t>Talk to your healthcare provider or find a provider at </a:t>
            </a:r>
            <a:r>
              <a:rPr lang="en-US" dirty="0">
                <a:solidFill>
                  <a:srgbClr val="1C75BD"/>
                </a:solidFill>
                <a:latin typeface="meno-display"/>
                <a:hlinkClick r:id="rId3"/>
              </a:rPr>
              <a:t>HIV.gov Locator</a:t>
            </a:r>
            <a:r>
              <a:rPr lang="en-US" dirty="0">
                <a:latin typeface="meno-display"/>
              </a:rPr>
              <a:t> to find out if </a:t>
            </a:r>
            <a:r>
              <a:rPr lang="en-US" dirty="0" err="1">
                <a:latin typeface="meno-display"/>
              </a:rPr>
              <a:t>PrEP</a:t>
            </a:r>
            <a:r>
              <a:rPr lang="en-US" dirty="0">
                <a:latin typeface="meno-display"/>
              </a:rPr>
              <a:t> is right for you.</a:t>
            </a:r>
          </a:p>
        </p:txBody>
      </p:sp>
    </p:spTree>
    <p:extLst>
      <p:ext uri="{BB962C8B-B14F-4D97-AF65-F5344CB8AC3E}">
        <p14:creationId xmlns:p14="http://schemas.microsoft.com/office/powerpoint/2010/main" val="287018217"/>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id="{DEACBF96-0238-2246-BA5F-B6ABECA8B040}"/>
              </a:ext>
            </a:extLst>
          </p:cNvPr>
          <p:cNvSpPr>
            <a:spLocks noGrp="1" noChangeArrowheads="1"/>
          </p:cNvSpPr>
          <p:nvPr>
            <p:ph type="title"/>
          </p:nvPr>
        </p:nvSpPr>
        <p:spPr bwMode="auto">
          <a:xfrm>
            <a:off x="452438" y="3098800"/>
            <a:ext cx="8223250" cy="1138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p>
            <a:r>
              <a:rPr lang="en-US" altLang="en-US" dirty="0">
                <a:ea typeface="ＭＳ Ｐゴシック" panose="020B0600070205080204" pitchFamily="34" charset="-128"/>
              </a:rPr>
              <a:t>Emtricitabine + Tenofovir Alafenamide </a:t>
            </a:r>
            <a:br>
              <a:rPr lang="en-US" altLang="en-US" dirty="0">
                <a:ea typeface="ＭＳ Ｐゴシック" panose="020B0600070205080204" pitchFamily="34" charset="-128"/>
              </a:rPr>
            </a:br>
            <a:r>
              <a:rPr lang="en-US" altLang="en-US" dirty="0">
                <a:ea typeface="ＭＳ Ｐゴシック" panose="020B0600070205080204" pitchFamily="34" charset="-128"/>
              </a:rPr>
              <a:t>FTC/TAF (</a:t>
            </a:r>
            <a:r>
              <a:rPr lang="en-US" altLang="en-US" dirty="0" err="1">
                <a:solidFill>
                  <a:srgbClr val="FF0000"/>
                </a:solidFill>
                <a:ea typeface="ＭＳ Ｐゴシック" panose="020B0600070205080204" pitchFamily="34" charset="-128"/>
              </a:rPr>
              <a:t>Descovy</a:t>
            </a:r>
            <a:r>
              <a:rPr lang="en-US" altLang="en-US" dirty="0">
                <a:ea typeface="ＭＳ Ｐゴシック" panose="020B0600070205080204" pitchFamily="34" charset="-128"/>
              </a:rPr>
              <a:t>)</a:t>
            </a:r>
          </a:p>
        </p:txBody>
      </p:sp>
      <p:sp>
        <p:nvSpPr>
          <p:cNvPr id="3" name="Text Placeholder 2">
            <a:extLst>
              <a:ext uri="{FF2B5EF4-FFF2-40B4-BE49-F238E27FC236}">
                <a16:creationId xmlns:a16="http://schemas.microsoft.com/office/drawing/2014/main" id="{98B82AA1-0ADA-A341-9C36-DC9F7D1C940A}"/>
              </a:ext>
            </a:extLst>
          </p:cNvPr>
          <p:cNvSpPr>
            <a:spLocks noGrp="1"/>
          </p:cNvSpPr>
          <p:nvPr>
            <p:ph type="body" idx="1"/>
          </p:nvPr>
        </p:nvSpPr>
        <p:spPr>
          <a:xfrm>
            <a:off x="452438" y="2543176"/>
            <a:ext cx="8223250" cy="542925"/>
          </a:xfrm>
        </p:spPr>
        <p:txBody>
          <a:bodyPr/>
          <a:lstStyle/>
          <a:p>
            <a:pPr>
              <a:defRPr/>
            </a:pPr>
            <a:r>
              <a:rPr lang="en-US" dirty="0"/>
              <a:t>DESCOVY</a:t>
            </a:r>
          </a:p>
        </p:txBody>
      </p:sp>
      <p:pic>
        <p:nvPicPr>
          <p:cNvPr id="96259" name="Picture 3">
            <a:extLst>
              <a:ext uri="{FF2B5EF4-FFF2-40B4-BE49-F238E27FC236}">
                <a16:creationId xmlns:a16="http://schemas.microsoft.com/office/drawing/2014/main" id="{C1EFAF2C-2A5F-6D46-9AD1-6A26226D3B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0238" y="4114800"/>
            <a:ext cx="2789237"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icture containing email&#10;&#10;Description automatically generated">
            <a:extLst>
              <a:ext uri="{FF2B5EF4-FFF2-40B4-BE49-F238E27FC236}">
                <a16:creationId xmlns:a16="http://schemas.microsoft.com/office/drawing/2014/main" id="{B9D456E7-14F2-E745-B913-F225EF10ACC5}"/>
              </a:ext>
            </a:extLst>
          </p:cNvPr>
          <p:cNvPicPr>
            <a:picLocks noChangeAspect="1"/>
          </p:cNvPicPr>
          <p:nvPr/>
        </p:nvPicPr>
        <p:blipFill>
          <a:blip r:embed="rId3"/>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2375878973"/>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Placeholder 5">
            <a:extLst>
              <a:ext uri="{FF2B5EF4-FFF2-40B4-BE49-F238E27FC236}">
                <a16:creationId xmlns:a16="http://schemas.microsoft.com/office/drawing/2014/main" id="{D80C4F15-3BDE-4E41-B693-99FD0BDC7590}"/>
              </a:ext>
            </a:extLst>
          </p:cNvPr>
          <p:cNvSpPr>
            <a:spLocks noGrp="1"/>
          </p:cNvSpPr>
          <p:nvPr>
            <p:ph type="body" sz="quarter" idx="14"/>
          </p:nvPr>
        </p:nvSpPr>
        <p:spPr bwMode="auto">
          <a:xfrm>
            <a:off x="323850" y="6461126"/>
            <a:ext cx="7358063" cy="32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spcBef>
                <a:spcPct val="0"/>
              </a:spcBef>
            </a:pPr>
            <a:r>
              <a:rPr lang="en-US" altLang="en-US">
                <a:latin typeface="Arial" panose="020B0604020202020204" pitchFamily="34" charset="0"/>
                <a:ea typeface="ＭＳ Ｐゴシック" panose="020B0600070205080204" pitchFamily="34" charset="-128"/>
                <a:cs typeface="Arial" panose="020B0604020202020204" pitchFamily="34" charset="0"/>
              </a:rPr>
              <a:t>https://www.cdc.gov/actagainstaids/index.html</a:t>
            </a:r>
          </a:p>
        </p:txBody>
      </p:sp>
      <p:pic>
        <p:nvPicPr>
          <p:cNvPr id="32770" name="Picture 6">
            <a:extLst>
              <a:ext uri="{FF2B5EF4-FFF2-40B4-BE49-F238E27FC236}">
                <a16:creationId xmlns:a16="http://schemas.microsoft.com/office/drawing/2014/main" id="{221A5AA9-17CF-DC49-9928-26A5FCE67C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1" y="1828801"/>
            <a:ext cx="8029575"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email&#10;&#10;Description automatically generated">
            <a:extLst>
              <a:ext uri="{FF2B5EF4-FFF2-40B4-BE49-F238E27FC236}">
                <a16:creationId xmlns:a16="http://schemas.microsoft.com/office/drawing/2014/main" id="{DCB0E2A6-46DF-2346-932A-18D12234061C}"/>
              </a:ext>
            </a:extLst>
          </p:cNvPr>
          <p:cNvPicPr>
            <a:picLocks noChangeAspect="1"/>
          </p:cNvPicPr>
          <p:nvPr/>
        </p:nvPicPr>
        <p:blipFill>
          <a:blip r:embed="rId3"/>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3434088479"/>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a:extLst>
              <a:ext uri="{FF2B5EF4-FFF2-40B4-BE49-F238E27FC236}">
                <a16:creationId xmlns:a16="http://schemas.microsoft.com/office/drawing/2014/main" id="{5CFB2C33-6472-A249-9FBA-6855F6BBCA18}"/>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p>
            <a:pPr algn="l"/>
            <a:r>
              <a:rPr lang="en-US" altLang="en-US" sz="3200" dirty="0">
                <a:ea typeface="ＭＳ Ｐゴシック" panose="020B0600070205080204" pitchFamily="34" charset="-128"/>
              </a:rPr>
              <a:t>FTC/TAF vs FTC/TDF for </a:t>
            </a:r>
            <a:r>
              <a:rPr lang="en-US" altLang="en-US" sz="3200" dirty="0" err="1">
                <a:ea typeface="ＭＳ Ｐゴシック" panose="020B0600070205080204" pitchFamily="34" charset="-128"/>
              </a:rPr>
              <a:t>PrEP</a:t>
            </a:r>
            <a:br>
              <a:rPr lang="en-US" altLang="en-US" sz="3200" dirty="0">
                <a:ea typeface="ＭＳ Ｐゴシック" panose="020B0600070205080204" pitchFamily="34" charset="-128"/>
              </a:rPr>
            </a:br>
            <a:r>
              <a:rPr lang="en-US" altLang="en-US" sz="3200" dirty="0">
                <a:ea typeface="ＭＳ Ｐゴシック" panose="020B0600070205080204" pitchFamily="34" charset="-128"/>
              </a:rPr>
              <a:t>DISCOVER: Conclusions &amp; Concerns</a:t>
            </a:r>
          </a:p>
        </p:txBody>
      </p:sp>
      <p:sp>
        <p:nvSpPr>
          <p:cNvPr id="101378" name="Content Placeholder 3">
            <a:extLst>
              <a:ext uri="{FF2B5EF4-FFF2-40B4-BE49-F238E27FC236}">
                <a16:creationId xmlns:a16="http://schemas.microsoft.com/office/drawing/2014/main" id="{FABB6B5A-E42A-DE40-AF87-2BFEB8B2700C}"/>
              </a:ext>
            </a:extLst>
          </p:cNvPr>
          <p:cNvSpPr>
            <a:spLocks noGrp="1" noChangeArrowheads="1"/>
          </p:cNvSpPr>
          <p:nvPr>
            <p:ph sz="half" idx="2"/>
          </p:nvPr>
        </p:nvSpPr>
        <p:spPr bwMode="auto">
          <a:xfrm>
            <a:off x="228600" y="1447800"/>
            <a:ext cx="8682038" cy="464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27004" indent="-227004">
              <a:spcBef>
                <a:spcPts val="1775"/>
              </a:spcBef>
            </a:pPr>
            <a:r>
              <a:rPr lang="en-US" altLang="en-US" u="sng" dirty="0">
                <a:ea typeface="ＭＳ Ｐゴシック" panose="020B0600070205080204" pitchFamily="34" charset="-128"/>
              </a:rPr>
              <a:t>Investigator conclusions</a:t>
            </a:r>
            <a:r>
              <a:rPr lang="en-US" altLang="en-US" dirty="0">
                <a:ea typeface="ＭＳ Ｐゴシック" panose="020B0600070205080204" pitchFamily="34" charset="-128"/>
              </a:rPr>
              <a:t>:</a:t>
            </a:r>
          </a:p>
          <a:p>
            <a:pPr marL="398447" lvl="1" indent="-169857">
              <a:spcBef>
                <a:spcPts val="1775"/>
              </a:spcBef>
            </a:pPr>
            <a:r>
              <a:rPr lang="en-US" altLang="en-US" dirty="0"/>
              <a:t>FTC/TAF non-inferior to FTC/TDF for </a:t>
            </a:r>
            <a:r>
              <a:rPr lang="en-US" altLang="en-US" dirty="0" err="1"/>
              <a:t>PrEP</a:t>
            </a:r>
            <a:r>
              <a:rPr lang="en-US" altLang="en-US" dirty="0"/>
              <a:t> in high-risk cis-MSM &amp; TGW</a:t>
            </a:r>
          </a:p>
          <a:p>
            <a:pPr marL="398447" lvl="1" indent="-169857">
              <a:spcBef>
                <a:spcPts val="1775"/>
              </a:spcBef>
            </a:pPr>
            <a:r>
              <a:rPr lang="en-US" altLang="en-US" dirty="0"/>
              <a:t>Both drugs well tolerated but bone &amp; renal outcomes favored FTC/TAF</a:t>
            </a:r>
          </a:p>
          <a:p>
            <a:pPr marL="398447" lvl="1" indent="-169857">
              <a:spcBef>
                <a:spcPts val="1775"/>
              </a:spcBef>
            </a:pPr>
            <a:r>
              <a:rPr lang="en-US" altLang="en-US" dirty="0"/>
              <a:t>High-risk sexual behavior constant with no e/o risk compensation</a:t>
            </a:r>
          </a:p>
          <a:p>
            <a:pPr marL="227004" indent="-227004">
              <a:spcBef>
                <a:spcPts val="1775"/>
              </a:spcBef>
            </a:pPr>
            <a:r>
              <a:rPr lang="en-US" altLang="en-US" u="sng" dirty="0">
                <a:ea typeface="ＭＳ Ｐゴシック" panose="020B0600070205080204" pitchFamily="34" charset="-128"/>
              </a:rPr>
              <a:t>Concerns</a:t>
            </a:r>
            <a:r>
              <a:rPr lang="en-US" altLang="en-US" dirty="0">
                <a:ea typeface="ＭＳ Ｐゴシック" panose="020B0600070205080204" pitchFamily="34" charset="-128"/>
              </a:rPr>
              <a:t>:</a:t>
            </a:r>
          </a:p>
          <a:p>
            <a:pPr marL="398447" lvl="1" indent="-169857">
              <a:spcBef>
                <a:spcPts val="1775"/>
              </a:spcBef>
            </a:pPr>
            <a:r>
              <a:rPr lang="en-US" altLang="en-US" dirty="0"/>
              <a:t>Limited follow-up and low event rate</a:t>
            </a:r>
          </a:p>
          <a:p>
            <a:pPr marL="398447" lvl="1" indent="-169857">
              <a:spcBef>
                <a:spcPts val="1775"/>
              </a:spcBef>
            </a:pPr>
            <a:r>
              <a:rPr lang="en-US" altLang="en-US" dirty="0"/>
              <a:t>No participant with renal dysfunction</a:t>
            </a:r>
          </a:p>
          <a:p>
            <a:pPr marL="398447" lvl="1" indent="-169857">
              <a:spcBef>
                <a:spcPts val="1775"/>
              </a:spcBef>
            </a:pPr>
            <a:r>
              <a:rPr lang="en-US" altLang="en-US" dirty="0"/>
              <a:t>Generalizability</a:t>
            </a:r>
          </a:p>
        </p:txBody>
      </p:sp>
      <p:sp>
        <p:nvSpPr>
          <p:cNvPr id="101379" name="Content Placeholder 4">
            <a:extLst>
              <a:ext uri="{FF2B5EF4-FFF2-40B4-BE49-F238E27FC236}">
                <a16:creationId xmlns:a16="http://schemas.microsoft.com/office/drawing/2014/main" id="{CA757F49-BA0D-984F-B86F-FCF20BA68BFD}"/>
              </a:ext>
            </a:extLst>
          </p:cNvPr>
          <p:cNvSpPr>
            <a:spLocks noGrp="1" noChangeArrowheads="1"/>
          </p:cNvSpPr>
          <p:nvPr>
            <p:ph sz="quarter" idx="13"/>
          </p:nvPr>
        </p:nvSpPr>
        <p:spPr bwMode="auto">
          <a:xfrm>
            <a:off x="304800" y="6477001"/>
            <a:ext cx="7162800" cy="32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a:latin typeface="Arial" panose="020B0604020202020204" pitchFamily="34" charset="0"/>
                <a:ea typeface="ＭＳ Ｐゴシック" panose="020B0600070205080204" pitchFamily="34" charset="-128"/>
                <a:cs typeface="Arial" panose="020B0604020202020204" pitchFamily="34" charset="0"/>
              </a:rPr>
              <a:t>Source: Hare B et al. CROI 2019, Seattle, WA.</a:t>
            </a:r>
          </a:p>
        </p:txBody>
      </p:sp>
      <p:pic>
        <p:nvPicPr>
          <p:cNvPr id="7" name="Picture 6">
            <a:extLst>
              <a:ext uri="{FF2B5EF4-FFF2-40B4-BE49-F238E27FC236}">
                <a16:creationId xmlns:a16="http://schemas.microsoft.com/office/drawing/2014/main" id="{ABE13759-6A10-3A49-A515-37264AFD8E92}"/>
              </a:ext>
            </a:extLst>
          </p:cNvPr>
          <p:cNvPicPr>
            <a:picLocks noChangeAspect="1"/>
          </p:cNvPicPr>
          <p:nvPr/>
        </p:nvPicPr>
        <p:blipFill>
          <a:blip r:embed="rId3"/>
          <a:stretch>
            <a:fillRect/>
          </a:stretch>
        </p:blipFill>
        <p:spPr>
          <a:xfrm>
            <a:off x="5350933" y="3890963"/>
            <a:ext cx="3695700" cy="2395538"/>
          </a:xfrm>
          <a:prstGeom prst="rect">
            <a:avLst/>
          </a:prstGeom>
          <a:ln w="12700">
            <a:solidFill>
              <a:schemeClr val="accent1"/>
            </a:solidFill>
          </a:ln>
          <a:effectLst>
            <a:outerShdw blurRad="50800" dist="38100" dir="2700000" algn="tl" rotWithShape="0">
              <a:prstClr val="black">
                <a:alpha val="40000"/>
              </a:prstClr>
            </a:outerShdw>
          </a:effectLst>
        </p:spPr>
      </p:pic>
      <p:pic>
        <p:nvPicPr>
          <p:cNvPr id="6" name="Picture 5" descr="A picture containing email&#10;&#10;Description automatically generated">
            <a:extLst>
              <a:ext uri="{FF2B5EF4-FFF2-40B4-BE49-F238E27FC236}">
                <a16:creationId xmlns:a16="http://schemas.microsoft.com/office/drawing/2014/main" id="{8B35CB73-5BDB-104F-9127-E3037D59D214}"/>
              </a:ext>
            </a:extLst>
          </p:cNvPr>
          <p:cNvPicPr>
            <a:picLocks noChangeAspect="1"/>
          </p:cNvPicPr>
          <p:nvPr/>
        </p:nvPicPr>
        <p:blipFill>
          <a:blip r:embed="rId4"/>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1556776887"/>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a:extLst>
              <a:ext uri="{FF2B5EF4-FFF2-40B4-BE49-F238E27FC236}">
                <a16:creationId xmlns:a16="http://schemas.microsoft.com/office/drawing/2014/main" id="{58704227-53AD-1846-BACA-B6AFDB3073AC}"/>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algn="l"/>
            <a:r>
              <a:rPr lang="en-US" altLang="en-US" sz="3200" dirty="0">
                <a:ea typeface="ＭＳ Ｐゴシック" panose="020B0600070205080204" pitchFamily="34" charset="-128"/>
              </a:rPr>
              <a:t>Considerations with FTC/TAF</a:t>
            </a:r>
          </a:p>
        </p:txBody>
      </p:sp>
      <p:sp>
        <p:nvSpPr>
          <p:cNvPr id="106498" name="Text Placeholder 2">
            <a:extLst>
              <a:ext uri="{FF2B5EF4-FFF2-40B4-BE49-F238E27FC236}">
                <a16:creationId xmlns:a16="http://schemas.microsoft.com/office/drawing/2014/main" id="{EF5DFECE-7EF1-9C41-A2E9-CC6C9F4E4734}"/>
              </a:ext>
            </a:extLst>
          </p:cNvPr>
          <p:cNvSpPr>
            <a:spLocks noGrp="1" noChangeArrowheads="1"/>
          </p:cNvSpPr>
          <p:nvPr>
            <p:ph type="body" idx="1"/>
          </p:nvPr>
        </p:nvSpPr>
        <p:spPr bwMode="auto">
          <a:xfrm>
            <a:off x="412750" y="8466"/>
            <a:ext cx="8426450" cy="5185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25000" lnSpcReduction="20000"/>
          </a:bodyPr>
          <a:lstStyle/>
          <a:p>
            <a:endParaRPr lang="en-US" altLang="en-US" dirty="0">
              <a:ea typeface="ＭＳ Ｐゴシック" panose="020B0600070205080204" pitchFamily="34" charset="-128"/>
            </a:endParaRPr>
          </a:p>
        </p:txBody>
      </p:sp>
      <p:sp>
        <p:nvSpPr>
          <p:cNvPr id="4" name="Content Placeholder 3">
            <a:extLst>
              <a:ext uri="{FF2B5EF4-FFF2-40B4-BE49-F238E27FC236}">
                <a16:creationId xmlns:a16="http://schemas.microsoft.com/office/drawing/2014/main" id="{00E754FD-2D19-4744-BC1F-5EADE7759D6B}"/>
              </a:ext>
            </a:extLst>
          </p:cNvPr>
          <p:cNvSpPr>
            <a:spLocks noGrp="1"/>
          </p:cNvSpPr>
          <p:nvPr>
            <p:ph sz="half" idx="2"/>
          </p:nvPr>
        </p:nvSpPr>
        <p:spPr/>
        <p:txBody>
          <a:bodyPr/>
          <a:lstStyle/>
          <a:p>
            <a:pPr>
              <a:defRPr/>
            </a:pPr>
            <a:r>
              <a:rPr lang="en-US" dirty="0"/>
              <a:t>Not indicated for cis-gender women or transgender men at risk for acquiring HIV through receptive vaginal  intercourse</a:t>
            </a:r>
          </a:p>
          <a:p>
            <a:pPr marL="0" indent="0">
              <a:buNone/>
              <a:defRPr/>
            </a:pPr>
            <a:endParaRPr lang="en-US" dirty="0"/>
          </a:p>
          <a:p>
            <a:pPr>
              <a:defRPr/>
            </a:pPr>
            <a:r>
              <a:rPr lang="en-US" dirty="0"/>
              <a:t>May be associated with weight gain</a:t>
            </a:r>
          </a:p>
          <a:p>
            <a:pPr marL="0" indent="0">
              <a:buNone/>
              <a:defRPr/>
            </a:pPr>
            <a:endParaRPr lang="en-US" dirty="0"/>
          </a:p>
          <a:p>
            <a:pPr>
              <a:defRPr/>
            </a:pPr>
            <a:r>
              <a:rPr lang="en-US" dirty="0"/>
              <a:t>Financial assistance available</a:t>
            </a:r>
          </a:p>
          <a:p>
            <a:pPr marL="0" indent="0">
              <a:buNone/>
              <a:defRPr/>
            </a:pPr>
            <a:endParaRPr lang="en-US" dirty="0"/>
          </a:p>
        </p:txBody>
      </p:sp>
      <p:sp>
        <p:nvSpPr>
          <p:cNvPr id="106500" name="Content Placeholder 4">
            <a:extLst>
              <a:ext uri="{FF2B5EF4-FFF2-40B4-BE49-F238E27FC236}">
                <a16:creationId xmlns:a16="http://schemas.microsoft.com/office/drawing/2014/main" id="{F79541BF-B198-8840-B13A-108A5CD66D2C}"/>
              </a:ext>
            </a:extLst>
          </p:cNvPr>
          <p:cNvSpPr>
            <a:spLocks noGrp="1" noChangeArrowheads="1"/>
          </p:cNvSpPr>
          <p:nvPr>
            <p:ph sz="quarter" idx="13"/>
          </p:nvPr>
        </p:nvSpPr>
        <p:spPr bwMode="auto">
          <a:xfrm>
            <a:off x="304800" y="6477001"/>
            <a:ext cx="7162800" cy="32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pic>
        <p:nvPicPr>
          <p:cNvPr id="6" name="Picture 5" descr="A picture containing email&#10;&#10;Description automatically generated">
            <a:extLst>
              <a:ext uri="{FF2B5EF4-FFF2-40B4-BE49-F238E27FC236}">
                <a16:creationId xmlns:a16="http://schemas.microsoft.com/office/drawing/2014/main" id="{B07B2653-EF04-CB44-B82A-30CCDA28E9A8}"/>
              </a:ext>
            </a:extLst>
          </p:cNvPr>
          <p:cNvPicPr>
            <a:picLocks noChangeAspect="1"/>
          </p:cNvPicPr>
          <p:nvPr/>
        </p:nvPicPr>
        <p:blipFill>
          <a:blip r:embed="rId2"/>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1505388563"/>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p:cNvSpPr>
          <p:nvPr/>
        </p:nvSpPr>
        <p:spPr>
          <a:xfrm>
            <a:off x="229869" y="1286656"/>
            <a:ext cx="8686800" cy="1804017"/>
          </a:xfrm>
          <a:prstGeom prst="rect">
            <a:avLst/>
          </a:prstGeom>
          <a:solidFill>
            <a:schemeClr val="tx1">
              <a:alpha val="18000"/>
            </a:schemeClr>
          </a:solidFill>
          <a:ln>
            <a:solidFill>
              <a:schemeClr val="bg1"/>
            </a:solidFill>
          </a:ln>
          <a:effectLst/>
        </p:spPr>
        <p:txBody>
          <a:bodyPr tIns="18288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09" indent="-182873">
              <a:lnSpc>
                <a:spcPts val="3000"/>
              </a:lnSpc>
              <a:spcBef>
                <a:spcPts val="2400"/>
              </a:spcBef>
              <a:buClr>
                <a:srgbClr val="00B0F0"/>
              </a:buClr>
            </a:pPr>
            <a:r>
              <a:rPr lang="en-US" sz="2400" b="1" dirty="0">
                <a:solidFill>
                  <a:schemeClr val="bg1"/>
                </a:solidFill>
              </a:rPr>
              <a:t>Phase 2b/3 Trials</a:t>
            </a:r>
            <a:br>
              <a:rPr lang="en-US" sz="2200" dirty="0">
                <a:solidFill>
                  <a:schemeClr val="bg1"/>
                </a:solidFill>
              </a:rPr>
            </a:br>
            <a:r>
              <a:rPr lang="en-US" sz="2200" dirty="0">
                <a:solidFill>
                  <a:schemeClr val="bg1"/>
                </a:solidFill>
              </a:rPr>
              <a:t>- HPTN 083: IM CAB versus TDF-FTC for </a:t>
            </a:r>
            <a:r>
              <a:rPr lang="en-US" sz="2200" dirty="0" err="1">
                <a:solidFill>
                  <a:schemeClr val="bg1"/>
                </a:solidFill>
              </a:rPr>
              <a:t>PrEP</a:t>
            </a:r>
            <a:r>
              <a:rPr lang="en-US" sz="2200" dirty="0">
                <a:solidFill>
                  <a:schemeClr val="bg1"/>
                </a:solidFill>
              </a:rPr>
              <a:t> in MSM &amp; TGW</a:t>
            </a:r>
            <a:br>
              <a:rPr lang="en-US" sz="2200" dirty="0">
                <a:solidFill>
                  <a:schemeClr val="bg1"/>
                </a:solidFill>
              </a:rPr>
            </a:br>
            <a:r>
              <a:rPr lang="en-US" sz="2200" dirty="0">
                <a:solidFill>
                  <a:schemeClr val="bg1"/>
                </a:solidFill>
              </a:rPr>
              <a:t>- HPTN 084: IM CAB versus TDF-FTC for </a:t>
            </a:r>
            <a:r>
              <a:rPr lang="en-US" sz="2200" dirty="0" err="1">
                <a:solidFill>
                  <a:schemeClr val="bg1"/>
                </a:solidFill>
              </a:rPr>
              <a:t>PrEP</a:t>
            </a:r>
            <a:r>
              <a:rPr lang="en-US" sz="2200" dirty="0">
                <a:solidFill>
                  <a:schemeClr val="bg1"/>
                </a:solidFill>
              </a:rPr>
              <a:t> in Women*</a:t>
            </a:r>
          </a:p>
          <a:p>
            <a:pPr marL="274309" indent="-182873">
              <a:lnSpc>
                <a:spcPts val="3000"/>
              </a:lnSpc>
              <a:spcBef>
                <a:spcPts val="2400"/>
              </a:spcBef>
              <a:buClr>
                <a:schemeClr val="accent5">
                  <a:lumMod val="40000"/>
                  <a:lumOff val="60000"/>
                </a:schemeClr>
              </a:buClr>
            </a:pPr>
            <a:endParaRPr lang="en-US" sz="2200" dirty="0">
              <a:solidFill>
                <a:schemeClr val="bg1"/>
              </a:solidFill>
            </a:endParaRPr>
          </a:p>
          <a:p>
            <a:pPr marL="274309" indent="-182873">
              <a:lnSpc>
                <a:spcPts val="3000"/>
              </a:lnSpc>
              <a:spcBef>
                <a:spcPts val="2400"/>
              </a:spcBef>
              <a:buClr>
                <a:schemeClr val="bg1"/>
              </a:buClr>
              <a:buNone/>
            </a:pPr>
            <a:endParaRPr lang="en-US" sz="2200" dirty="0">
              <a:solidFill>
                <a:schemeClr val="bg1"/>
              </a:solidFill>
            </a:endParaRPr>
          </a:p>
        </p:txBody>
      </p:sp>
      <p:sp>
        <p:nvSpPr>
          <p:cNvPr id="5" name="Title 1">
            <a:extLst>
              <a:ext uri="{FF2B5EF4-FFF2-40B4-BE49-F238E27FC236}">
                <a16:creationId xmlns:a16="http://schemas.microsoft.com/office/drawing/2014/main" id="{B0FCFA1A-7918-B64E-84A1-471FC098B59A}"/>
              </a:ext>
            </a:extLst>
          </p:cNvPr>
          <p:cNvSpPr txBox="1">
            <a:spLocks/>
          </p:cNvSpPr>
          <p:nvPr/>
        </p:nvSpPr>
        <p:spPr>
          <a:xfrm>
            <a:off x="229868" y="371962"/>
            <a:ext cx="8686800" cy="908303"/>
          </a:xfrm>
          <a:prstGeom prst="rect">
            <a:avLst/>
          </a:prstGeom>
          <a:solidFill>
            <a:srgbClr val="00122E"/>
          </a:solidFill>
          <a:ln>
            <a:solidFill>
              <a:schemeClr val="bg1"/>
            </a:solidFill>
          </a:ln>
        </p:spPr>
        <p:txBody>
          <a:bodyPr anchor="ctr" anchorCtr="0">
            <a:normAutofit/>
          </a:bodyPr>
          <a:lstStyle>
            <a:lvl1pPr algn="l" defTabSz="914400" rtl="0" eaLnBrk="1" latinLnBrk="0" hangingPunct="1">
              <a:spcBef>
                <a:spcPct val="0"/>
              </a:spcBef>
              <a:buNone/>
              <a:defRPr sz="3200" kern="1200" baseline="0">
                <a:solidFill>
                  <a:schemeClr val="bg1"/>
                </a:solidFill>
                <a:latin typeface="Arial"/>
                <a:ea typeface="+mj-ea"/>
                <a:cs typeface="Arial"/>
              </a:defRPr>
            </a:lvl1pPr>
          </a:lstStyle>
          <a:p>
            <a:r>
              <a:rPr lang="en-US" sz="2400" dirty="0"/>
              <a:t>Summary of Key Studies</a:t>
            </a:r>
            <a:br>
              <a:rPr lang="en-US" sz="2400" dirty="0">
                <a:solidFill>
                  <a:srgbClr val="FFFFFF"/>
                </a:solidFill>
              </a:rPr>
            </a:br>
            <a:r>
              <a:rPr lang="en-US" sz="2400" dirty="0">
                <a:solidFill>
                  <a:srgbClr val="FFFFFF"/>
                </a:solidFill>
              </a:rPr>
              <a:t>Long-Acting Injectable Cabotegravir for HIV </a:t>
            </a:r>
            <a:r>
              <a:rPr lang="en-US" sz="2400" dirty="0" err="1">
                <a:solidFill>
                  <a:srgbClr val="FFFFFF"/>
                </a:solidFill>
              </a:rPr>
              <a:t>PrEP</a:t>
            </a:r>
            <a:endParaRPr lang="en-US" sz="2400" dirty="0"/>
          </a:p>
        </p:txBody>
      </p:sp>
      <p:sp>
        <p:nvSpPr>
          <p:cNvPr id="6" name="TextBox 5">
            <a:extLst>
              <a:ext uri="{FF2B5EF4-FFF2-40B4-BE49-F238E27FC236}">
                <a16:creationId xmlns:a16="http://schemas.microsoft.com/office/drawing/2014/main" id="{7896331D-8927-2C48-800C-81E7A0D63F05}"/>
              </a:ext>
            </a:extLst>
          </p:cNvPr>
          <p:cNvSpPr txBox="1"/>
          <p:nvPr/>
        </p:nvSpPr>
        <p:spPr>
          <a:xfrm>
            <a:off x="361116" y="5417437"/>
            <a:ext cx="8483539" cy="707886"/>
          </a:xfrm>
          <a:prstGeom prst="rect">
            <a:avLst/>
          </a:prstGeom>
          <a:solidFill>
            <a:schemeClr val="bg1">
              <a:lumMod val="95000"/>
            </a:schemeClr>
          </a:solidFill>
        </p:spPr>
        <p:txBody>
          <a:bodyPr wrap="square" rtlCol="0" anchor="ctr">
            <a:spAutoFit/>
          </a:bodyPr>
          <a:lstStyle/>
          <a:p>
            <a:pPr>
              <a:lnSpc>
                <a:spcPts val="1600"/>
              </a:lnSpc>
            </a:pPr>
            <a:r>
              <a:rPr lang="en-US" sz="1400" dirty="0">
                <a:latin typeface="Arial"/>
                <a:cs typeface="Arial"/>
              </a:rPr>
              <a:t>Abbreviations: CAB = cabotegravir; TDF-FTC = tenofovir DF-emtricitabine; MSM = men who have sex with men; TGW = transgender women</a:t>
            </a:r>
          </a:p>
          <a:p>
            <a:pPr>
              <a:lnSpc>
                <a:spcPts val="1600"/>
              </a:lnSpc>
            </a:pPr>
            <a:r>
              <a:rPr lang="en-US" sz="1400" dirty="0">
                <a:latin typeface="Arial"/>
                <a:cs typeface="Arial"/>
              </a:rPr>
              <a:t>* Women = cisgender women (assigned female sex at birth)</a:t>
            </a:r>
          </a:p>
        </p:txBody>
      </p:sp>
      <p:pic>
        <p:nvPicPr>
          <p:cNvPr id="7" name="Picture 6" descr="A picture containing email&#10;&#10;Description automatically generated">
            <a:extLst>
              <a:ext uri="{FF2B5EF4-FFF2-40B4-BE49-F238E27FC236}">
                <a16:creationId xmlns:a16="http://schemas.microsoft.com/office/drawing/2014/main" id="{A83EB127-A35F-6444-84B1-75676E3DC104}"/>
              </a:ext>
            </a:extLst>
          </p:cNvPr>
          <p:cNvPicPr>
            <a:picLocks noChangeAspect="1"/>
          </p:cNvPicPr>
          <p:nvPr/>
        </p:nvPicPr>
        <p:blipFill>
          <a:blip r:embed="rId2"/>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3057058502"/>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CB1051E1-8077-5747-9674-1D3826860CDD}"/>
              </a:ext>
            </a:extLst>
          </p:cNvPr>
          <p:cNvGrpSpPr/>
          <p:nvPr/>
        </p:nvGrpSpPr>
        <p:grpSpPr>
          <a:xfrm>
            <a:off x="333369" y="4665832"/>
            <a:ext cx="8512254" cy="731405"/>
            <a:chOff x="506618" y="3776411"/>
            <a:chExt cx="8512254" cy="458715"/>
          </a:xfrm>
        </p:grpSpPr>
        <p:sp>
          <p:nvSpPr>
            <p:cNvPr id="48" name="Rectangle 47">
              <a:extLst>
                <a:ext uri="{FF2B5EF4-FFF2-40B4-BE49-F238E27FC236}">
                  <a16:creationId xmlns:a16="http://schemas.microsoft.com/office/drawing/2014/main" id="{3127A7DD-20A4-4B4A-9A4F-9F2AE73F9EE5}"/>
                </a:ext>
              </a:extLst>
            </p:cNvPr>
            <p:cNvSpPr/>
            <p:nvPr/>
          </p:nvSpPr>
          <p:spPr>
            <a:xfrm>
              <a:off x="6591300" y="3776412"/>
              <a:ext cx="2427572" cy="458714"/>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49" name="Rectangle 48">
              <a:extLst>
                <a:ext uri="{FF2B5EF4-FFF2-40B4-BE49-F238E27FC236}">
                  <a16:creationId xmlns:a16="http://schemas.microsoft.com/office/drawing/2014/main" id="{B0CAB6AF-678F-4A4E-8697-E1DE722542D5}"/>
                </a:ext>
              </a:extLst>
            </p:cNvPr>
            <p:cNvSpPr/>
            <p:nvPr/>
          </p:nvSpPr>
          <p:spPr>
            <a:xfrm>
              <a:off x="506618" y="3776411"/>
              <a:ext cx="1280160" cy="458714"/>
            </a:xfrm>
            <a:prstGeom prst="rect">
              <a:avLst/>
            </a:prstGeom>
            <a:solidFill>
              <a:srgbClr val="FFC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50" name="Rectangle 49">
              <a:extLst>
                <a:ext uri="{FF2B5EF4-FFF2-40B4-BE49-F238E27FC236}">
                  <a16:creationId xmlns:a16="http://schemas.microsoft.com/office/drawing/2014/main" id="{11E5C9F3-8A7B-334A-ADB3-29F49CDADC64}"/>
                </a:ext>
              </a:extLst>
            </p:cNvPr>
            <p:cNvSpPr/>
            <p:nvPr/>
          </p:nvSpPr>
          <p:spPr>
            <a:xfrm>
              <a:off x="1805940" y="3776411"/>
              <a:ext cx="4772885" cy="458714"/>
            </a:xfrm>
            <a:prstGeom prst="rect">
              <a:avLst/>
            </a:prstGeom>
            <a:solidFill>
              <a:srgbClr val="F1B6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grpSp>
      <p:grpSp>
        <p:nvGrpSpPr>
          <p:cNvPr id="37" name="Group 36">
            <a:extLst>
              <a:ext uri="{FF2B5EF4-FFF2-40B4-BE49-F238E27FC236}">
                <a16:creationId xmlns:a16="http://schemas.microsoft.com/office/drawing/2014/main" id="{6D76DFD5-1D71-8844-9A37-CDB010E6C309}"/>
              </a:ext>
            </a:extLst>
          </p:cNvPr>
          <p:cNvGrpSpPr/>
          <p:nvPr/>
        </p:nvGrpSpPr>
        <p:grpSpPr>
          <a:xfrm>
            <a:off x="333368" y="3555046"/>
            <a:ext cx="8521878" cy="466334"/>
            <a:chOff x="506618" y="3196910"/>
            <a:chExt cx="8521878" cy="466334"/>
          </a:xfrm>
        </p:grpSpPr>
        <p:sp>
          <p:nvSpPr>
            <p:cNvPr id="39" name="Rectangle 38">
              <a:extLst>
                <a:ext uri="{FF2B5EF4-FFF2-40B4-BE49-F238E27FC236}">
                  <a16:creationId xmlns:a16="http://schemas.microsoft.com/office/drawing/2014/main" id="{AD4A8D2A-4886-2348-99AF-767D91947AF6}"/>
                </a:ext>
              </a:extLst>
            </p:cNvPr>
            <p:cNvSpPr/>
            <p:nvPr/>
          </p:nvSpPr>
          <p:spPr>
            <a:xfrm>
              <a:off x="6591299" y="3196910"/>
              <a:ext cx="2437197" cy="458714"/>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40" name="Rectangle 39">
              <a:extLst>
                <a:ext uri="{FF2B5EF4-FFF2-40B4-BE49-F238E27FC236}">
                  <a16:creationId xmlns:a16="http://schemas.microsoft.com/office/drawing/2014/main" id="{D8DF942C-D8AB-4F43-BA82-03B223088897}"/>
                </a:ext>
              </a:extLst>
            </p:cNvPr>
            <p:cNvSpPr/>
            <p:nvPr/>
          </p:nvSpPr>
          <p:spPr>
            <a:xfrm>
              <a:off x="506618" y="3196910"/>
              <a:ext cx="1280160" cy="458714"/>
            </a:xfrm>
            <a:prstGeom prst="rect">
              <a:avLst/>
            </a:prstGeom>
            <a:solidFill>
              <a:srgbClr val="FFC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43" name="Rectangle 42">
              <a:extLst>
                <a:ext uri="{FF2B5EF4-FFF2-40B4-BE49-F238E27FC236}">
                  <a16:creationId xmlns:a16="http://schemas.microsoft.com/office/drawing/2014/main" id="{97DF118C-31A0-3D44-9E4C-E7B2C095C923}"/>
                </a:ext>
              </a:extLst>
            </p:cNvPr>
            <p:cNvSpPr/>
            <p:nvPr/>
          </p:nvSpPr>
          <p:spPr>
            <a:xfrm>
              <a:off x="1805940" y="3204530"/>
              <a:ext cx="4772885" cy="458714"/>
            </a:xfrm>
            <a:prstGeom prst="rect">
              <a:avLst/>
            </a:prstGeom>
            <a:solidFill>
              <a:srgbClr val="F1B6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grpSp>
      <p:sp>
        <p:nvSpPr>
          <p:cNvPr id="2" name="Title 1"/>
          <p:cNvSpPr>
            <a:spLocks noGrp="1"/>
          </p:cNvSpPr>
          <p:nvPr>
            <p:ph type="title"/>
          </p:nvPr>
        </p:nvSpPr>
        <p:spPr/>
        <p:txBody>
          <a:bodyPr/>
          <a:lstStyle/>
          <a:p>
            <a:r>
              <a:rPr lang="en-US" dirty="0"/>
              <a:t>Cabotegravir for HIV </a:t>
            </a:r>
            <a:r>
              <a:rPr lang="en-US" dirty="0" err="1"/>
              <a:t>PrEP</a:t>
            </a:r>
            <a:endParaRPr lang="en-US" dirty="0"/>
          </a:p>
        </p:txBody>
      </p:sp>
      <p:sp>
        <p:nvSpPr>
          <p:cNvPr id="3" name="Text Placeholder 2"/>
          <p:cNvSpPr>
            <a:spLocks noGrp="1"/>
          </p:cNvSpPr>
          <p:nvPr>
            <p:ph type="body" sz="quarter" idx="14"/>
          </p:nvPr>
        </p:nvSpPr>
        <p:spPr/>
        <p:txBody>
          <a:bodyPr/>
          <a:lstStyle/>
          <a:p>
            <a:endParaRPr lang="en-US" dirty="0"/>
          </a:p>
        </p:txBody>
      </p:sp>
      <p:sp>
        <p:nvSpPr>
          <p:cNvPr id="29" name="Rectangle 3">
            <a:extLst>
              <a:ext uri="{FF2B5EF4-FFF2-40B4-BE49-F238E27FC236}">
                <a16:creationId xmlns:a16="http://schemas.microsoft.com/office/drawing/2014/main" id="{61D0403D-BE13-0F4A-946D-B79EED1AF1E9}"/>
              </a:ext>
            </a:extLst>
          </p:cNvPr>
          <p:cNvSpPr>
            <a:spLocks noChangeArrowheads="1"/>
          </p:cNvSpPr>
          <p:nvPr/>
        </p:nvSpPr>
        <p:spPr bwMode="auto">
          <a:xfrm>
            <a:off x="334751" y="1325732"/>
            <a:ext cx="1196624" cy="457200"/>
          </a:xfrm>
          <a:prstGeom prst="rect">
            <a:avLst/>
          </a:prstGeom>
          <a:solidFill>
            <a:srgbClr val="FFC000">
              <a:alpha val="35000"/>
            </a:srgbClr>
          </a:solidFill>
          <a:ln w="19050">
            <a:noFill/>
            <a:miter lim="800000"/>
            <a:headEnd/>
            <a:tailEnd/>
          </a:ln>
          <a:scene3d>
            <a:camera prst="orthographicFront"/>
            <a:lightRig rig="threePt" dir="t"/>
          </a:scene3d>
          <a:sp3d>
            <a:bevelT/>
          </a:sp3d>
        </p:spPr>
        <p:txBody>
          <a:bodyPr wrap="square" tIns="182880" bIns="91440" anchor="ctr">
            <a:prstTxWarp prst="textNoShape">
              <a:avLst/>
            </a:prstTxWarp>
          </a:bodyPr>
          <a:lstStyle/>
          <a:p>
            <a:pPr algn="ctr">
              <a:lnSpc>
                <a:spcPts val="1600"/>
              </a:lnSpc>
            </a:pPr>
            <a:r>
              <a:rPr lang="en-US" sz="1800" b="1" dirty="0">
                <a:solidFill>
                  <a:srgbClr val="000000"/>
                </a:solidFill>
                <a:latin typeface="Arial" pitchFamily="-107" charset="0"/>
                <a:ea typeface="Arial" pitchFamily="-107" charset="0"/>
                <a:cs typeface="Arial" pitchFamily="-107" charset="0"/>
              </a:rPr>
              <a:t>Lead-In</a:t>
            </a:r>
          </a:p>
        </p:txBody>
      </p:sp>
      <p:sp>
        <p:nvSpPr>
          <p:cNvPr id="30" name="Rectangle 3">
            <a:extLst>
              <a:ext uri="{FF2B5EF4-FFF2-40B4-BE49-F238E27FC236}">
                <a16:creationId xmlns:a16="http://schemas.microsoft.com/office/drawing/2014/main" id="{E874DA0C-63C4-3E4A-AA36-42E887383D39}"/>
              </a:ext>
            </a:extLst>
          </p:cNvPr>
          <p:cNvSpPr>
            <a:spLocks noChangeArrowheads="1"/>
          </p:cNvSpPr>
          <p:nvPr/>
        </p:nvSpPr>
        <p:spPr bwMode="auto">
          <a:xfrm>
            <a:off x="1565239" y="1325732"/>
            <a:ext cx="4890912" cy="457200"/>
          </a:xfrm>
          <a:prstGeom prst="rect">
            <a:avLst/>
          </a:prstGeom>
          <a:solidFill>
            <a:srgbClr val="F1B600">
              <a:alpha val="60000"/>
            </a:srgbClr>
          </a:solidFill>
          <a:ln w="19050">
            <a:noFill/>
            <a:miter lim="800000"/>
            <a:headEnd/>
            <a:tailEnd/>
          </a:ln>
          <a:scene3d>
            <a:camera prst="orthographicFront"/>
            <a:lightRig rig="threePt" dir="t"/>
          </a:scene3d>
          <a:sp3d>
            <a:bevelT/>
          </a:sp3d>
        </p:spPr>
        <p:txBody>
          <a:bodyPr wrap="square" tIns="182880" bIns="91440" anchor="ctr">
            <a:prstTxWarp prst="textNoShape">
              <a:avLst/>
            </a:prstTxWarp>
          </a:bodyPr>
          <a:lstStyle/>
          <a:p>
            <a:pPr algn="ctr">
              <a:lnSpc>
                <a:spcPts val="1600"/>
              </a:lnSpc>
            </a:pPr>
            <a:r>
              <a:rPr lang="en-US" sz="1800" b="1" dirty="0">
                <a:solidFill>
                  <a:srgbClr val="000000"/>
                </a:solidFill>
                <a:latin typeface="Arial" pitchFamily="-107" charset="0"/>
                <a:ea typeface="Arial" pitchFamily="-107" charset="0"/>
                <a:cs typeface="Arial" pitchFamily="-107" charset="0"/>
              </a:rPr>
              <a:t>Cabotegravir Injections</a:t>
            </a:r>
          </a:p>
        </p:txBody>
      </p:sp>
      <p:sp>
        <p:nvSpPr>
          <p:cNvPr id="42" name="Rectangle 3">
            <a:extLst>
              <a:ext uri="{FF2B5EF4-FFF2-40B4-BE49-F238E27FC236}">
                <a16:creationId xmlns:a16="http://schemas.microsoft.com/office/drawing/2014/main" id="{3C1261EE-4A90-EF4B-A84A-7AA1EE1D841B}"/>
              </a:ext>
            </a:extLst>
          </p:cNvPr>
          <p:cNvSpPr>
            <a:spLocks noChangeArrowheads="1"/>
          </p:cNvSpPr>
          <p:nvPr/>
        </p:nvSpPr>
        <p:spPr bwMode="auto">
          <a:xfrm>
            <a:off x="336888" y="4719259"/>
            <a:ext cx="1270535" cy="609600"/>
          </a:xfrm>
          <a:prstGeom prst="rect">
            <a:avLst/>
          </a:prstGeom>
          <a:noFill/>
          <a:ln w="19050">
            <a:noFill/>
            <a:miter lim="800000"/>
            <a:headEnd/>
            <a:tailEnd/>
          </a:ln>
          <a:scene3d>
            <a:camera prst="orthographicFront"/>
            <a:lightRig rig="threePt" dir="t"/>
          </a:scene3d>
          <a:sp3d>
            <a:bevelT/>
          </a:sp3d>
        </p:spPr>
        <p:txBody>
          <a:bodyPr wrap="square" anchor="ctr">
            <a:prstTxWarp prst="textNoShape">
              <a:avLst/>
            </a:prstTxWarp>
          </a:bodyPr>
          <a:lstStyle/>
          <a:p>
            <a:pPr algn="ctr">
              <a:lnSpc>
                <a:spcPts val="1600"/>
              </a:lnSpc>
            </a:pPr>
            <a:r>
              <a:rPr lang="en-US" sz="1400" dirty="0">
                <a:solidFill>
                  <a:srgbClr val="000000"/>
                </a:solidFill>
                <a:latin typeface="Arial" pitchFamily="-107" charset="0"/>
                <a:ea typeface="Arial" pitchFamily="-107" charset="0"/>
                <a:cs typeface="Arial" pitchFamily="-107" charset="0"/>
              </a:rPr>
              <a:t>Cabotegravir</a:t>
            </a:r>
            <a:br>
              <a:rPr lang="en-US" sz="1600" dirty="0">
                <a:solidFill>
                  <a:srgbClr val="000000"/>
                </a:solidFill>
                <a:latin typeface="Arial" pitchFamily="-107" charset="0"/>
                <a:ea typeface="Arial" pitchFamily="-107" charset="0"/>
                <a:cs typeface="Arial" pitchFamily="-107" charset="0"/>
              </a:rPr>
            </a:br>
            <a:r>
              <a:rPr lang="en-US" sz="1200" dirty="0">
                <a:solidFill>
                  <a:srgbClr val="000000"/>
                </a:solidFill>
                <a:latin typeface="Arial" pitchFamily="-107" charset="0"/>
                <a:ea typeface="Arial" pitchFamily="-107" charset="0"/>
                <a:cs typeface="Arial" pitchFamily="-107" charset="0"/>
              </a:rPr>
              <a:t>30 mg daily  </a:t>
            </a:r>
          </a:p>
        </p:txBody>
      </p:sp>
      <p:sp>
        <p:nvSpPr>
          <p:cNvPr id="20" name="Rectangle 3">
            <a:extLst>
              <a:ext uri="{FF2B5EF4-FFF2-40B4-BE49-F238E27FC236}">
                <a16:creationId xmlns:a16="http://schemas.microsoft.com/office/drawing/2014/main" id="{4972B160-BA40-8548-BC56-4C3236105313}"/>
              </a:ext>
            </a:extLst>
          </p:cNvPr>
          <p:cNvSpPr>
            <a:spLocks noChangeArrowheads="1"/>
          </p:cNvSpPr>
          <p:nvPr/>
        </p:nvSpPr>
        <p:spPr bwMode="auto">
          <a:xfrm>
            <a:off x="6486712" y="1325732"/>
            <a:ext cx="2308407" cy="457200"/>
          </a:xfrm>
          <a:prstGeom prst="rect">
            <a:avLst/>
          </a:prstGeom>
          <a:solidFill>
            <a:srgbClr val="0070C0">
              <a:alpha val="29000"/>
            </a:srgbClr>
          </a:solidFill>
          <a:ln w="19050">
            <a:noFill/>
            <a:miter lim="800000"/>
            <a:headEnd/>
            <a:tailEnd/>
          </a:ln>
          <a:scene3d>
            <a:camera prst="orthographicFront"/>
            <a:lightRig rig="threePt" dir="t"/>
          </a:scene3d>
          <a:sp3d>
            <a:bevelT/>
          </a:sp3d>
        </p:spPr>
        <p:txBody>
          <a:bodyPr wrap="square" tIns="182880" bIns="91440" anchor="ctr">
            <a:prstTxWarp prst="textNoShape">
              <a:avLst/>
            </a:prstTxWarp>
          </a:bodyPr>
          <a:lstStyle/>
          <a:p>
            <a:pPr algn="ctr">
              <a:lnSpc>
                <a:spcPts val="1600"/>
              </a:lnSpc>
            </a:pPr>
            <a:r>
              <a:rPr lang="en-US" sz="1800" b="1" dirty="0">
                <a:solidFill>
                  <a:srgbClr val="000000"/>
                </a:solidFill>
                <a:latin typeface="Arial" pitchFamily="-107" charset="0"/>
                <a:ea typeface="Arial" pitchFamily="-107" charset="0"/>
                <a:cs typeface="Arial" pitchFamily="-107" charset="0"/>
              </a:rPr>
              <a:t>Tail Phase*</a:t>
            </a:r>
          </a:p>
        </p:txBody>
      </p:sp>
      <p:sp>
        <p:nvSpPr>
          <p:cNvPr id="22" name="Rectangle 3">
            <a:extLst>
              <a:ext uri="{FF2B5EF4-FFF2-40B4-BE49-F238E27FC236}">
                <a16:creationId xmlns:a16="http://schemas.microsoft.com/office/drawing/2014/main" id="{7DBABDDF-622C-5649-9A4C-234CAB2E5947}"/>
              </a:ext>
            </a:extLst>
          </p:cNvPr>
          <p:cNvSpPr>
            <a:spLocks noChangeArrowheads="1"/>
          </p:cNvSpPr>
          <p:nvPr/>
        </p:nvSpPr>
        <p:spPr bwMode="auto">
          <a:xfrm>
            <a:off x="6439307" y="4719259"/>
            <a:ext cx="2396689" cy="609600"/>
          </a:xfrm>
          <a:prstGeom prst="rect">
            <a:avLst/>
          </a:prstGeom>
          <a:noFill/>
          <a:ln w="19050">
            <a:noFill/>
            <a:miter lim="800000"/>
            <a:headEnd/>
            <a:tailEnd/>
          </a:ln>
          <a:scene3d>
            <a:camera prst="orthographicFront"/>
            <a:lightRig rig="threePt" dir="t"/>
          </a:scene3d>
          <a:sp3d>
            <a:bevelT/>
          </a:sp3d>
        </p:spPr>
        <p:txBody>
          <a:bodyPr wrap="square" anchor="ctr">
            <a:prstTxWarp prst="textNoShape">
              <a:avLst/>
            </a:prstTxWarp>
          </a:bodyPr>
          <a:lstStyle/>
          <a:p>
            <a:pPr algn="ctr">
              <a:lnSpc>
                <a:spcPts val="1600"/>
              </a:lnSpc>
            </a:pPr>
            <a:r>
              <a:rPr lang="en-US" sz="1400" dirty="0">
                <a:solidFill>
                  <a:srgbClr val="000000"/>
                </a:solidFill>
                <a:latin typeface="Arial" pitchFamily="-107" charset="0"/>
                <a:ea typeface="Arial" pitchFamily="-107" charset="0"/>
                <a:cs typeface="Arial" pitchFamily="-107" charset="0"/>
              </a:rPr>
              <a:t>Tenofovir DF-Emtricitabine</a:t>
            </a:r>
            <a:br>
              <a:rPr lang="en-US" sz="1600" dirty="0">
                <a:solidFill>
                  <a:srgbClr val="000000"/>
                </a:solidFill>
                <a:latin typeface="Arial" pitchFamily="-107" charset="0"/>
                <a:ea typeface="Arial" pitchFamily="-107" charset="0"/>
                <a:cs typeface="Arial" pitchFamily="-107" charset="0"/>
              </a:rPr>
            </a:br>
            <a:r>
              <a:rPr lang="en-US" sz="1200" dirty="0">
                <a:solidFill>
                  <a:srgbClr val="000000"/>
                </a:solidFill>
                <a:latin typeface="Arial" pitchFamily="-107" charset="0"/>
                <a:ea typeface="Arial" pitchFamily="-107" charset="0"/>
                <a:cs typeface="Arial" pitchFamily="-107" charset="0"/>
              </a:rPr>
              <a:t>300/200 mg daily  </a:t>
            </a:r>
          </a:p>
        </p:txBody>
      </p:sp>
      <p:sp>
        <p:nvSpPr>
          <p:cNvPr id="51" name="Rectangle 3">
            <a:extLst>
              <a:ext uri="{FF2B5EF4-FFF2-40B4-BE49-F238E27FC236}">
                <a16:creationId xmlns:a16="http://schemas.microsoft.com/office/drawing/2014/main" id="{88944678-D426-144C-BCEE-F179A5CC1C6E}"/>
              </a:ext>
            </a:extLst>
          </p:cNvPr>
          <p:cNvSpPr>
            <a:spLocks noChangeArrowheads="1"/>
          </p:cNvSpPr>
          <p:nvPr/>
        </p:nvSpPr>
        <p:spPr bwMode="auto">
          <a:xfrm>
            <a:off x="1636298" y="4731959"/>
            <a:ext cx="4745255" cy="609600"/>
          </a:xfrm>
          <a:prstGeom prst="rect">
            <a:avLst/>
          </a:prstGeom>
          <a:noFill/>
          <a:ln w="19050">
            <a:noFill/>
            <a:miter lim="800000"/>
            <a:headEnd/>
            <a:tailEnd/>
          </a:ln>
          <a:scene3d>
            <a:camera prst="orthographicFront"/>
            <a:lightRig rig="threePt" dir="t"/>
          </a:scene3d>
          <a:sp3d>
            <a:bevelT/>
          </a:sp3d>
        </p:spPr>
        <p:txBody>
          <a:bodyPr wrap="square" anchor="ctr">
            <a:prstTxWarp prst="textNoShape">
              <a:avLst/>
            </a:prstTxWarp>
          </a:bodyPr>
          <a:lstStyle/>
          <a:p>
            <a:pPr algn="ctr">
              <a:lnSpc>
                <a:spcPts val="1600"/>
              </a:lnSpc>
            </a:pPr>
            <a:r>
              <a:rPr lang="en-US" sz="1400" dirty="0">
                <a:solidFill>
                  <a:srgbClr val="000000"/>
                </a:solidFill>
                <a:latin typeface="Arial" pitchFamily="-107" charset="0"/>
                <a:ea typeface="Arial" pitchFamily="-107" charset="0"/>
                <a:cs typeface="Arial" pitchFamily="-107" charset="0"/>
              </a:rPr>
              <a:t>Cabotegravir</a:t>
            </a:r>
            <a:br>
              <a:rPr lang="en-US" sz="1400" dirty="0">
                <a:solidFill>
                  <a:srgbClr val="000000"/>
                </a:solidFill>
                <a:latin typeface="Arial" pitchFamily="-107" charset="0"/>
                <a:ea typeface="Arial" pitchFamily="-107" charset="0"/>
                <a:cs typeface="Arial" pitchFamily="-107" charset="0"/>
              </a:rPr>
            </a:br>
            <a:r>
              <a:rPr lang="en-US" sz="1200" dirty="0">
                <a:solidFill>
                  <a:srgbClr val="000000"/>
                </a:solidFill>
                <a:latin typeface="Arial" pitchFamily="-107" charset="0"/>
                <a:ea typeface="Arial" pitchFamily="-107" charset="0"/>
                <a:cs typeface="Arial" pitchFamily="-107" charset="0"/>
              </a:rPr>
              <a:t>600 mg IM every 4 weeks x 2 then every 8 weeks  </a:t>
            </a:r>
          </a:p>
        </p:txBody>
      </p:sp>
      <p:cxnSp>
        <p:nvCxnSpPr>
          <p:cNvPr id="54" name="Straight Arrow Connector 53">
            <a:extLst>
              <a:ext uri="{FF2B5EF4-FFF2-40B4-BE49-F238E27FC236}">
                <a16:creationId xmlns:a16="http://schemas.microsoft.com/office/drawing/2014/main" id="{FD54DAAF-108A-8B4B-995F-2A625206B5E2}"/>
              </a:ext>
            </a:extLst>
          </p:cNvPr>
          <p:cNvCxnSpPr>
            <a:cxnSpLocks/>
          </p:cNvCxnSpPr>
          <p:nvPr/>
        </p:nvCxnSpPr>
        <p:spPr>
          <a:xfrm>
            <a:off x="356871" y="2659853"/>
            <a:ext cx="1144931" cy="0"/>
          </a:xfrm>
          <a:prstGeom prst="straightConnector1">
            <a:avLst/>
          </a:prstGeom>
          <a:ln w="19050">
            <a:solidFill>
              <a:srgbClr val="C0000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C5191ED7-220A-EE41-BD67-D419759492AE}"/>
              </a:ext>
            </a:extLst>
          </p:cNvPr>
          <p:cNvSpPr txBox="1"/>
          <p:nvPr/>
        </p:nvSpPr>
        <p:spPr>
          <a:xfrm>
            <a:off x="535340" y="2244830"/>
            <a:ext cx="788436" cy="276999"/>
          </a:xfrm>
          <a:prstGeom prst="rect">
            <a:avLst/>
          </a:prstGeom>
          <a:noFill/>
        </p:spPr>
        <p:txBody>
          <a:bodyPr wrap="square" rtlCol="0">
            <a:spAutoFit/>
          </a:bodyPr>
          <a:lstStyle/>
          <a:p>
            <a:pPr algn="ctr"/>
            <a:r>
              <a:rPr lang="en-US" sz="1200" dirty="0">
                <a:latin typeface="Arial"/>
                <a:cs typeface="Arial"/>
              </a:rPr>
              <a:t>5 Weeks</a:t>
            </a:r>
          </a:p>
        </p:txBody>
      </p:sp>
      <p:cxnSp>
        <p:nvCxnSpPr>
          <p:cNvPr id="56" name="Straight Arrow Connector 55">
            <a:extLst>
              <a:ext uri="{FF2B5EF4-FFF2-40B4-BE49-F238E27FC236}">
                <a16:creationId xmlns:a16="http://schemas.microsoft.com/office/drawing/2014/main" id="{21C18E33-7A45-6B4B-B398-1ED2FA42D96F}"/>
              </a:ext>
            </a:extLst>
          </p:cNvPr>
          <p:cNvCxnSpPr>
            <a:cxnSpLocks/>
          </p:cNvCxnSpPr>
          <p:nvPr/>
        </p:nvCxnSpPr>
        <p:spPr>
          <a:xfrm>
            <a:off x="1603626" y="2659853"/>
            <a:ext cx="731520" cy="0"/>
          </a:xfrm>
          <a:prstGeom prst="straightConnector1">
            <a:avLst/>
          </a:prstGeom>
          <a:ln w="19050">
            <a:solidFill>
              <a:srgbClr val="C0000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649BCD20-CE01-3B4C-9992-C647CC6570B8}"/>
              </a:ext>
            </a:extLst>
          </p:cNvPr>
          <p:cNvSpPr txBox="1"/>
          <p:nvPr/>
        </p:nvSpPr>
        <p:spPr>
          <a:xfrm>
            <a:off x="1615090" y="2244830"/>
            <a:ext cx="788436" cy="276999"/>
          </a:xfrm>
          <a:prstGeom prst="rect">
            <a:avLst/>
          </a:prstGeom>
          <a:noFill/>
        </p:spPr>
        <p:txBody>
          <a:bodyPr wrap="square" rtlCol="0">
            <a:spAutoFit/>
          </a:bodyPr>
          <a:lstStyle/>
          <a:p>
            <a:pPr algn="ctr"/>
            <a:r>
              <a:rPr lang="en-US" sz="1200" dirty="0">
                <a:latin typeface="Arial"/>
                <a:cs typeface="Arial"/>
              </a:rPr>
              <a:t>4 Weeks</a:t>
            </a:r>
          </a:p>
        </p:txBody>
      </p:sp>
      <p:sp>
        <p:nvSpPr>
          <p:cNvPr id="58" name="TextBox 57">
            <a:extLst>
              <a:ext uri="{FF2B5EF4-FFF2-40B4-BE49-F238E27FC236}">
                <a16:creationId xmlns:a16="http://schemas.microsoft.com/office/drawing/2014/main" id="{F969C28E-0FAD-9448-9D14-A215433FD10E}"/>
              </a:ext>
            </a:extLst>
          </p:cNvPr>
          <p:cNvSpPr txBox="1"/>
          <p:nvPr/>
        </p:nvSpPr>
        <p:spPr>
          <a:xfrm>
            <a:off x="2538930" y="2244830"/>
            <a:ext cx="788436" cy="276999"/>
          </a:xfrm>
          <a:prstGeom prst="rect">
            <a:avLst/>
          </a:prstGeom>
          <a:noFill/>
        </p:spPr>
        <p:txBody>
          <a:bodyPr wrap="square" rtlCol="0">
            <a:spAutoFit/>
          </a:bodyPr>
          <a:lstStyle/>
          <a:p>
            <a:pPr algn="ctr"/>
            <a:r>
              <a:rPr lang="en-US" sz="1200" dirty="0">
                <a:latin typeface="Arial"/>
                <a:cs typeface="Arial"/>
              </a:rPr>
              <a:t>8 Weeks</a:t>
            </a:r>
          </a:p>
        </p:txBody>
      </p:sp>
      <p:cxnSp>
        <p:nvCxnSpPr>
          <p:cNvPr id="59" name="Straight Arrow Connector 58">
            <a:extLst>
              <a:ext uri="{FF2B5EF4-FFF2-40B4-BE49-F238E27FC236}">
                <a16:creationId xmlns:a16="http://schemas.microsoft.com/office/drawing/2014/main" id="{62E975DD-3B4D-1942-8240-CF0E0A18D8DA}"/>
              </a:ext>
            </a:extLst>
          </p:cNvPr>
          <p:cNvCxnSpPr>
            <a:cxnSpLocks/>
          </p:cNvCxnSpPr>
          <p:nvPr/>
        </p:nvCxnSpPr>
        <p:spPr>
          <a:xfrm>
            <a:off x="2401365" y="2659853"/>
            <a:ext cx="1005840" cy="0"/>
          </a:xfrm>
          <a:prstGeom prst="straightConnector1">
            <a:avLst/>
          </a:prstGeom>
          <a:ln w="19050">
            <a:solidFill>
              <a:srgbClr val="C0000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F90C96FB-AAC0-8740-A634-E1801BC1471B}"/>
              </a:ext>
            </a:extLst>
          </p:cNvPr>
          <p:cNvCxnSpPr>
            <a:cxnSpLocks/>
          </p:cNvCxnSpPr>
          <p:nvPr/>
        </p:nvCxnSpPr>
        <p:spPr>
          <a:xfrm>
            <a:off x="3414894" y="2659853"/>
            <a:ext cx="1005840" cy="0"/>
          </a:xfrm>
          <a:prstGeom prst="straightConnector1">
            <a:avLst/>
          </a:prstGeom>
          <a:ln w="19050">
            <a:solidFill>
              <a:srgbClr val="C0000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8AEA289A-3109-0643-A5D2-93965899A11B}"/>
              </a:ext>
            </a:extLst>
          </p:cNvPr>
          <p:cNvCxnSpPr>
            <a:cxnSpLocks/>
          </p:cNvCxnSpPr>
          <p:nvPr/>
        </p:nvCxnSpPr>
        <p:spPr>
          <a:xfrm>
            <a:off x="4456070" y="2659853"/>
            <a:ext cx="1005840" cy="0"/>
          </a:xfrm>
          <a:prstGeom prst="straightConnector1">
            <a:avLst/>
          </a:prstGeom>
          <a:ln w="19050">
            <a:solidFill>
              <a:srgbClr val="C0000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9D8F24ED-0931-0A4A-9FBD-5012D937831C}"/>
              </a:ext>
            </a:extLst>
          </p:cNvPr>
          <p:cNvSpPr txBox="1"/>
          <p:nvPr/>
        </p:nvSpPr>
        <p:spPr>
          <a:xfrm>
            <a:off x="3560550" y="2244830"/>
            <a:ext cx="788436" cy="276999"/>
          </a:xfrm>
          <a:prstGeom prst="rect">
            <a:avLst/>
          </a:prstGeom>
          <a:noFill/>
        </p:spPr>
        <p:txBody>
          <a:bodyPr wrap="square" rtlCol="0">
            <a:spAutoFit/>
          </a:bodyPr>
          <a:lstStyle/>
          <a:p>
            <a:pPr algn="ctr"/>
            <a:r>
              <a:rPr lang="en-US" sz="1200" dirty="0">
                <a:latin typeface="Arial"/>
                <a:cs typeface="Arial"/>
              </a:rPr>
              <a:t>8 Weeks</a:t>
            </a:r>
          </a:p>
        </p:txBody>
      </p:sp>
      <p:sp>
        <p:nvSpPr>
          <p:cNvPr id="63" name="TextBox 62">
            <a:extLst>
              <a:ext uri="{FF2B5EF4-FFF2-40B4-BE49-F238E27FC236}">
                <a16:creationId xmlns:a16="http://schemas.microsoft.com/office/drawing/2014/main" id="{D37EDFB4-FC8B-7B43-9806-7B9A985E9BC9}"/>
              </a:ext>
            </a:extLst>
          </p:cNvPr>
          <p:cNvSpPr txBox="1"/>
          <p:nvPr/>
        </p:nvSpPr>
        <p:spPr>
          <a:xfrm>
            <a:off x="4499226" y="2244830"/>
            <a:ext cx="788436" cy="276999"/>
          </a:xfrm>
          <a:prstGeom prst="rect">
            <a:avLst/>
          </a:prstGeom>
          <a:noFill/>
        </p:spPr>
        <p:txBody>
          <a:bodyPr wrap="square" rtlCol="0">
            <a:spAutoFit/>
          </a:bodyPr>
          <a:lstStyle/>
          <a:p>
            <a:pPr algn="ctr"/>
            <a:r>
              <a:rPr lang="en-US" sz="1200" dirty="0">
                <a:latin typeface="Arial"/>
                <a:cs typeface="Arial"/>
              </a:rPr>
              <a:t>8 Weeks</a:t>
            </a:r>
          </a:p>
        </p:txBody>
      </p:sp>
      <p:cxnSp>
        <p:nvCxnSpPr>
          <p:cNvPr id="64" name="Straight Arrow Connector 63">
            <a:extLst>
              <a:ext uri="{FF2B5EF4-FFF2-40B4-BE49-F238E27FC236}">
                <a16:creationId xmlns:a16="http://schemas.microsoft.com/office/drawing/2014/main" id="{5D00D889-6902-8242-AD67-17826A001EBB}"/>
              </a:ext>
            </a:extLst>
          </p:cNvPr>
          <p:cNvCxnSpPr>
            <a:cxnSpLocks/>
          </p:cNvCxnSpPr>
          <p:nvPr/>
        </p:nvCxnSpPr>
        <p:spPr>
          <a:xfrm>
            <a:off x="5459482" y="2659853"/>
            <a:ext cx="1005840" cy="0"/>
          </a:xfrm>
          <a:prstGeom prst="straightConnector1">
            <a:avLst/>
          </a:prstGeom>
          <a:ln w="19050">
            <a:solidFill>
              <a:srgbClr val="C0000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4C4CB1D3-E98A-9747-A895-C5053E897204}"/>
              </a:ext>
            </a:extLst>
          </p:cNvPr>
          <p:cNvSpPr txBox="1"/>
          <p:nvPr/>
        </p:nvSpPr>
        <p:spPr>
          <a:xfrm>
            <a:off x="5535618" y="2244830"/>
            <a:ext cx="951815" cy="276999"/>
          </a:xfrm>
          <a:prstGeom prst="rect">
            <a:avLst/>
          </a:prstGeom>
          <a:noFill/>
        </p:spPr>
        <p:txBody>
          <a:bodyPr wrap="square" rtlCol="0">
            <a:spAutoFit/>
          </a:bodyPr>
          <a:lstStyle/>
          <a:p>
            <a:pPr algn="ctr"/>
            <a:r>
              <a:rPr lang="en-US" sz="1200" dirty="0">
                <a:latin typeface="Arial"/>
                <a:cs typeface="Arial"/>
              </a:rPr>
              <a:t>8 Weeks…</a:t>
            </a:r>
          </a:p>
        </p:txBody>
      </p:sp>
      <p:cxnSp>
        <p:nvCxnSpPr>
          <p:cNvPr id="66" name="Straight Arrow Connector 65">
            <a:extLst>
              <a:ext uri="{FF2B5EF4-FFF2-40B4-BE49-F238E27FC236}">
                <a16:creationId xmlns:a16="http://schemas.microsoft.com/office/drawing/2014/main" id="{6B7102B5-77DA-E34D-9871-27D6DD84CF5E}"/>
              </a:ext>
            </a:extLst>
          </p:cNvPr>
          <p:cNvCxnSpPr>
            <a:cxnSpLocks/>
          </p:cNvCxnSpPr>
          <p:nvPr/>
        </p:nvCxnSpPr>
        <p:spPr>
          <a:xfrm>
            <a:off x="6497895" y="2659853"/>
            <a:ext cx="2265767" cy="0"/>
          </a:xfrm>
          <a:prstGeom prst="straightConnector1">
            <a:avLst/>
          </a:prstGeom>
          <a:ln w="19050">
            <a:solidFill>
              <a:srgbClr val="C00000"/>
            </a:solidFill>
            <a:headEnd type="triangle"/>
            <a:tailEnd type="diamond"/>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4CCC0660-ED3C-4248-8746-0FC4880A6292}"/>
              </a:ext>
            </a:extLst>
          </p:cNvPr>
          <p:cNvSpPr txBox="1"/>
          <p:nvPr/>
        </p:nvSpPr>
        <p:spPr>
          <a:xfrm>
            <a:off x="7099062" y="2244829"/>
            <a:ext cx="1228639" cy="276999"/>
          </a:xfrm>
          <a:prstGeom prst="rect">
            <a:avLst/>
          </a:prstGeom>
          <a:noFill/>
        </p:spPr>
        <p:txBody>
          <a:bodyPr wrap="square" rtlCol="0">
            <a:spAutoFit/>
          </a:bodyPr>
          <a:lstStyle/>
          <a:p>
            <a:pPr algn="ctr"/>
            <a:r>
              <a:rPr lang="en-US" sz="1200" dirty="0">
                <a:latin typeface="Arial"/>
                <a:cs typeface="Arial"/>
              </a:rPr>
              <a:t>48 Weeks</a:t>
            </a:r>
          </a:p>
        </p:txBody>
      </p:sp>
      <p:sp>
        <p:nvSpPr>
          <p:cNvPr id="44" name="Oval 43">
            <a:extLst>
              <a:ext uri="{FF2B5EF4-FFF2-40B4-BE49-F238E27FC236}">
                <a16:creationId xmlns:a16="http://schemas.microsoft.com/office/drawing/2014/main" id="{69F6A042-5391-BC4D-A6F8-71547C3E432A}"/>
              </a:ext>
            </a:extLst>
          </p:cNvPr>
          <p:cNvSpPr/>
          <p:nvPr/>
        </p:nvSpPr>
        <p:spPr>
          <a:xfrm>
            <a:off x="668229" y="3631567"/>
            <a:ext cx="543743" cy="299709"/>
          </a:xfrm>
          <a:prstGeom prst="ellipse">
            <a:avLst/>
          </a:prstGeom>
          <a:gradFill>
            <a:gsLst>
              <a:gs pos="0">
                <a:srgbClr val="FFC000"/>
              </a:gs>
              <a:gs pos="100000">
                <a:srgbClr val="584200"/>
              </a:gs>
            </a:gsLst>
          </a:grad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p>
        </p:txBody>
      </p:sp>
      <p:sp>
        <p:nvSpPr>
          <p:cNvPr id="46" name="Rounded Rectangle 45">
            <a:extLst>
              <a:ext uri="{FF2B5EF4-FFF2-40B4-BE49-F238E27FC236}">
                <a16:creationId xmlns:a16="http://schemas.microsoft.com/office/drawing/2014/main" id="{81F53E7D-A4BF-4D44-998A-3C0C28505329}"/>
              </a:ext>
            </a:extLst>
          </p:cNvPr>
          <p:cNvSpPr>
            <a:spLocks noChangeAspect="1"/>
          </p:cNvSpPr>
          <p:nvPr/>
        </p:nvSpPr>
        <p:spPr>
          <a:xfrm rot="10800000">
            <a:off x="7389182" y="3669641"/>
            <a:ext cx="573988" cy="258121"/>
          </a:xfrm>
          <a:prstGeom prst="roundRect">
            <a:avLst>
              <a:gd name="adj" fmla="val 42183"/>
            </a:avLst>
          </a:prstGeom>
          <a:solidFill>
            <a:srgbClr val="5186B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p>
        </p:txBody>
      </p:sp>
      <p:sp>
        <p:nvSpPr>
          <p:cNvPr id="69" name="TextBox 68">
            <a:extLst>
              <a:ext uri="{FF2B5EF4-FFF2-40B4-BE49-F238E27FC236}">
                <a16:creationId xmlns:a16="http://schemas.microsoft.com/office/drawing/2014/main" id="{FC771D37-668A-C446-9B4E-75B20E417343}"/>
              </a:ext>
            </a:extLst>
          </p:cNvPr>
          <p:cNvSpPr txBox="1"/>
          <p:nvPr/>
        </p:nvSpPr>
        <p:spPr>
          <a:xfrm>
            <a:off x="352458" y="5728941"/>
            <a:ext cx="8483539" cy="281231"/>
          </a:xfrm>
          <a:prstGeom prst="rect">
            <a:avLst/>
          </a:prstGeom>
          <a:solidFill>
            <a:schemeClr val="bg1">
              <a:lumMod val="95000"/>
            </a:schemeClr>
          </a:solidFill>
        </p:spPr>
        <p:txBody>
          <a:bodyPr wrap="square" rtlCol="0" anchor="ctr">
            <a:spAutoFit/>
          </a:bodyPr>
          <a:lstStyle/>
          <a:p>
            <a:pPr>
              <a:lnSpc>
                <a:spcPts val="1600"/>
              </a:lnSpc>
            </a:pPr>
            <a:r>
              <a:rPr lang="en-US" sz="1200" dirty="0">
                <a:latin typeface="Arial"/>
                <a:cs typeface="Arial"/>
              </a:rPr>
              <a:t>*Oral tenofovir DF-emtricitabine should be initiated when the decision has been made to discontinue cabotegravir for </a:t>
            </a:r>
            <a:r>
              <a:rPr lang="en-US" sz="1200" dirty="0" err="1">
                <a:latin typeface="Arial"/>
                <a:cs typeface="Arial"/>
              </a:rPr>
              <a:t>PrEP</a:t>
            </a:r>
            <a:endParaRPr lang="en-US" sz="1200" dirty="0">
              <a:latin typeface="Arial"/>
              <a:cs typeface="Arial"/>
            </a:endParaRPr>
          </a:p>
        </p:txBody>
      </p:sp>
      <p:grpSp>
        <p:nvGrpSpPr>
          <p:cNvPr id="5" name="Group 4">
            <a:extLst>
              <a:ext uri="{FF2B5EF4-FFF2-40B4-BE49-F238E27FC236}">
                <a16:creationId xmlns:a16="http://schemas.microsoft.com/office/drawing/2014/main" id="{3399CE99-E0B0-DA4E-8710-D7F81D6EE4C1}"/>
              </a:ext>
            </a:extLst>
          </p:cNvPr>
          <p:cNvGrpSpPr/>
          <p:nvPr/>
        </p:nvGrpSpPr>
        <p:grpSpPr>
          <a:xfrm>
            <a:off x="1125765" y="3322123"/>
            <a:ext cx="5737521" cy="1049575"/>
            <a:chOff x="1113064" y="-1732478"/>
            <a:chExt cx="5737521" cy="1049575"/>
          </a:xfrm>
        </p:grpSpPr>
        <p:pic>
          <p:nvPicPr>
            <p:cNvPr id="45" name="Picture 44">
              <a:extLst>
                <a:ext uri="{FF2B5EF4-FFF2-40B4-BE49-F238E27FC236}">
                  <a16:creationId xmlns:a16="http://schemas.microsoft.com/office/drawing/2014/main" id="{0C8C3020-8D3D-984F-9D80-81662947729D}"/>
                </a:ext>
              </a:extLst>
            </p:cNvPr>
            <p:cNvPicPr>
              <a:picLocks noChangeAspect="1"/>
            </p:cNvPicPr>
            <p:nvPr/>
          </p:nvPicPr>
          <p:blipFill>
            <a:blip r:embed="rId2"/>
            <a:stretch>
              <a:fillRect/>
            </a:stretch>
          </p:blipFill>
          <p:spPr>
            <a:xfrm rot="2706700">
              <a:off x="1091197" y="-1710611"/>
              <a:ext cx="1049574" cy="1005840"/>
            </a:xfrm>
            <a:prstGeom prst="rect">
              <a:avLst/>
            </a:prstGeom>
          </p:spPr>
        </p:pic>
        <p:pic>
          <p:nvPicPr>
            <p:cNvPr id="52" name="Picture 51">
              <a:extLst>
                <a:ext uri="{FF2B5EF4-FFF2-40B4-BE49-F238E27FC236}">
                  <a16:creationId xmlns:a16="http://schemas.microsoft.com/office/drawing/2014/main" id="{86BCAF75-3776-364B-B0E3-665DC39E4FA8}"/>
                </a:ext>
              </a:extLst>
            </p:cNvPr>
            <p:cNvPicPr>
              <a:picLocks noChangeAspect="1"/>
            </p:cNvPicPr>
            <p:nvPr/>
          </p:nvPicPr>
          <p:blipFill>
            <a:blip r:embed="rId2"/>
            <a:stretch>
              <a:fillRect/>
            </a:stretch>
          </p:blipFill>
          <p:spPr>
            <a:xfrm rot="2706700">
              <a:off x="1744534" y="-1710610"/>
              <a:ext cx="1049574" cy="1005840"/>
            </a:xfrm>
            <a:prstGeom prst="rect">
              <a:avLst/>
            </a:prstGeom>
          </p:spPr>
        </p:pic>
        <p:pic>
          <p:nvPicPr>
            <p:cNvPr id="53" name="Picture 52">
              <a:extLst>
                <a:ext uri="{FF2B5EF4-FFF2-40B4-BE49-F238E27FC236}">
                  <a16:creationId xmlns:a16="http://schemas.microsoft.com/office/drawing/2014/main" id="{60BB144B-2489-4643-AEE8-1E3CF4E624AF}"/>
                </a:ext>
              </a:extLst>
            </p:cNvPr>
            <p:cNvPicPr>
              <a:picLocks noChangeAspect="1"/>
            </p:cNvPicPr>
            <p:nvPr/>
          </p:nvPicPr>
          <p:blipFill>
            <a:blip r:embed="rId2"/>
            <a:stretch>
              <a:fillRect/>
            </a:stretch>
          </p:blipFill>
          <p:spPr>
            <a:xfrm rot="2706700">
              <a:off x="2764120" y="-1710610"/>
              <a:ext cx="1049574" cy="1005840"/>
            </a:xfrm>
            <a:prstGeom prst="rect">
              <a:avLst/>
            </a:prstGeom>
          </p:spPr>
        </p:pic>
        <p:pic>
          <p:nvPicPr>
            <p:cNvPr id="68" name="Picture 67">
              <a:extLst>
                <a:ext uri="{FF2B5EF4-FFF2-40B4-BE49-F238E27FC236}">
                  <a16:creationId xmlns:a16="http://schemas.microsoft.com/office/drawing/2014/main" id="{72B68577-8E16-1A4A-B84C-BA355AA3FABC}"/>
                </a:ext>
              </a:extLst>
            </p:cNvPr>
            <p:cNvPicPr>
              <a:picLocks noChangeAspect="1"/>
            </p:cNvPicPr>
            <p:nvPr/>
          </p:nvPicPr>
          <p:blipFill>
            <a:blip r:embed="rId2"/>
            <a:stretch>
              <a:fillRect/>
            </a:stretch>
          </p:blipFill>
          <p:spPr>
            <a:xfrm rot="2706700">
              <a:off x="5822878" y="-1710610"/>
              <a:ext cx="1049574" cy="1005840"/>
            </a:xfrm>
            <a:prstGeom prst="rect">
              <a:avLst/>
            </a:prstGeom>
          </p:spPr>
        </p:pic>
        <p:pic>
          <p:nvPicPr>
            <p:cNvPr id="70" name="Picture 69">
              <a:extLst>
                <a:ext uri="{FF2B5EF4-FFF2-40B4-BE49-F238E27FC236}">
                  <a16:creationId xmlns:a16="http://schemas.microsoft.com/office/drawing/2014/main" id="{87E507C6-F692-1842-8AD2-5FABA3BB2724}"/>
                </a:ext>
              </a:extLst>
            </p:cNvPr>
            <p:cNvPicPr>
              <a:picLocks noChangeAspect="1"/>
            </p:cNvPicPr>
            <p:nvPr/>
          </p:nvPicPr>
          <p:blipFill>
            <a:blip r:embed="rId2"/>
            <a:stretch>
              <a:fillRect/>
            </a:stretch>
          </p:blipFill>
          <p:spPr>
            <a:xfrm rot="2706700">
              <a:off x="3783706" y="-1710610"/>
              <a:ext cx="1049574" cy="1005840"/>
            </a:xfrm>
            <a:prstGeom prst="rect">
              <a:avLst/>
            </a:prstGeom>
          </p:spPr>
        </p:pic>
        <p:pic>
          <p:nvPicPr>
            <p:cNvPr id="71" name="Picture 70">
              <a:extLst>
                <a:ext uri="{FF2B5EF4-FFF2-40B4-BE49-F238E27FC236}">
                  <a16:creationId xmlns:a16="http://schemas.microsoft.com/office/drawing/2014/main" id="{34937AF6-2A43-BD46-860C-6C8F7A788C20}"/>
                </a:ext>
              </a:extLst>
            </p:cNvPr>
            <p:cNvPicPr>
              <a:picLocks noChangeAspect="1"/>
            </p:cNvPicPr>
            <p:nvPr/>
          </p:nvPicPr>
          <p:blipFill>
            <a:blip r:embed="rId2"/>
            <a:stretch>
              <a:fillRect/>
            </a:stretch>
          </p:blipFill>
          <p:spPr>
            <a:xfrm rot="2706700">
              <a:off x="4803292" y="-1710610"/>
              <a:ext cx="1049574" cy="1005840"/>
            </a:xfrm>
            <a:prstGeom prst="rect">
              <a:avLst/>
            </a:prstGeom>
          </p:spPr>
        </p:pic>
      </p:grpSp>
      <p:pic>
        <p:nvPicPr>
          <p:cNvPr id="72" name="Picture 71" descr="A picture containing email&#10;&#10;Description automatically generated">
            <a:extLst>
              <a:ext uri="{FF2B5EF4-FFF2-40B4-BE49-F238E27FC236}">
                <a16:creationId xmlns:a16="http://schemas.microsoft.com/office/drawing/2014/main" id="{1B7985A2-A23C-BC45-A3BA-B70678FF6CBD}"/>
              </a:ext>
            </a:extLst>
          </p:cNvPr>
          <p:cNvPicPr>
            <a:picLocks noChangeAspect="1"/>
          </p:cNvPicPr>
          <p:nvPr/>
        </p:nvPicPr>
        <p:blipFill>
          <a:blip r:embed="rId3"/>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4050530170"/>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ea typeface="ＭＳ Ｐゴシック" pitchFamily="31" charset="-128"/>
                <a:cs typeface="ＭＳ Ｐゴシック" pitchFamily="31" charset="-128"/>
              </a:rPr>
              <a:t>IM Cabotegravir versus TDF-FTC for </a:t>
            </a:r>
            <a:r>
              <a:rPr lang="en-US" dirty="0" err="1">
                <a:ea typeface="ＭＳ Ｐゴシック" pitchFamily="31" charset="-128"/>
                <a:cs typeface="ＭＳ Ｐゴシック" pitchFamily="31" charset="-128"/>
              </a:rPr>
              <a:t>PrEP</a:t>
            </a:r>
            <a:r>
              <a:rPr lang="en-US" dirty="0">
                <a:ea typeface="ＭＳ Ｐゴシック" pitchFamily="31" charset="-128"/>
                <a:cs typeface="ＭＳ Ｐゴシック" pitchFamily="31" charset="-128"/>
              </a:rPr>
              <a:t> in MSM and TGW </a:t>
            </a:r>
            <a:r>
              <a:rPr lang="en-US" dirty="0"/>
              <a:t>HPTN 083: Results</a:t>
            </a:r>
          </a:p>
        </p:txBody>
      </p:sp>
      <p:sp>
        <p:nvSpPr>
          <p:cNvPr id="3" name="Text Placeholder 2"/>
          <p:cNvSpPr>
            <a:spLocks noGrp="1"/>
          </p:cNvSpPr>
          <p:nvPr>
            <p:ph type="body" sz="quarter" idx="14"/>
          </p:nvPr>
        </p:nvSpPr>
        <p:spPr>
          <a:xfrm>
            <a:off x="323850" y="6381829"/>
            <a:ext cx="7357838" cy="411475"/>
          </a:xfrm>
        </p:spPr>
        <p:txBody>
          <a:bodyPr/>
          <a:lstStyle/>
          <a:p>
            <a:r>
              <a:rPr lang="en-US" dirty="0"/>
              <a:t>Source: </a:t>
            </a:r>
            <a:r>
              <a:rPr lang="en-US" dirty="0" err="1"/>
              <a:t>Landovitz</a:t>
            </a:r>
            <a:r>
              <a:rPr lang="en-US" dirty="0"/>
              <a:t> RJ, et al. AIDS.2020. Abstract OAXLB01.</a:t>
            </a:r>
            <a:endParaRPr lang="en-US" dirty="0">
              <a:latin typeface="Arial" pitchFamily="31" charset="0"/>
            </a:endParaRPr>
          </a:p>
        </p:txBody>
      </p:sp>
      <p:graphicFrame>
        <p:nvGraphicFramePr>
          <p:cNvPr id="5" name="Chart 4">
            <a:extLst>
              <a:ext uri="{FF2B5EF4-FFF2-40B4-BE49-F238E27FC236}">
                <a16:creationId xmlns:a16="http://schemas.microsoft.com/office/drawing/2014/main" id="{D91B8DF9-4587-5542-B2AA-0FCE9520045E}"/>
              </a:ext>
            </a:extLst>
          </p:cNvPr>
          <p:cNvGraphicFramePr>
            <a:graphicFrameLocks/>
          </p:cNvGraphicFramePr>
          <p:nvPr/>
        </p:nvGraphicFramePr>
        <p:xfrm>
          <a:off x="373545" y="1401769"/>
          <a:ext cx="8412480" cy="4663440"/>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descr="A picture containing email&#10;&#10;Description automatically generated">
            <a:extLst>
              <a:ext uri="{FF2B5EF4-FFF2-40B4-BE49-F238E27FC236}">
                <a16:creationId xmlns:a16="http://schemas.microsoft.com/office/drawing/2014/main" id="{9FF3DB26-AC7A-164C-A11C-5B6AE3ADF044}"/>
              </a:ext>
            </a:extLst>
          </p:cNvPr>
          <p:cNvPicPr>
            <a:picLocks noChangeAspect="1"/>
          </p:cNvPicPr>
          <p:nvPr/>
        </p:nvPicPr>
        <p:blipFill>
          <a:blip r:embed="rId4"/>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2648175738"/>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a:ea typeface="ＭＳ Ｐゴシック" pitchFamily="31" charset="-128"/>
                <a:cs typeface="ＭＳ Ｐゴシック" pitchFamily="31" charset="-128"/>
              </a:rPr>
              <a:t>IM Cabotegravir versus TDF-FTC for </a:t>
            </a:r>
            <a:r>
              <a:rPr lang="en-US" sz="2400" dirty="0" err="1">
                <a:ea typeface="ＭＳ Ｐゴシック" pitchFamily="31" charset="-128"/>
                <a:cs typeface="ＭＳ Ｐゴシック" pitchFamily="31" charset="-128"/>
              </a:rPr>
              <a:t>PrEP</a:t>
            </a:r>
            <a:r>
              <a:rPr lang="en-US" sz="2400" dirty="0">
                <a:ea typeface="ＭＳ Ｐゴシック" pitchFamily="31" charset="-128"/>
                <a:cs typeface="ＭＳ Ｐゴシック" pitchFamily="31" charset="-128"/>
              </a:rPr>
              <a:t> in Cisgender Women</a:t>
            </a:r>
            <a:br>
              <a:rPr lang="en-US" sz="2400" dirty="0">
                <a:ea typeface="ＭＳ Ｐゴシック" pitchFamily="31" charset="-128"/>
                <a:cs typeface="ＭＳ Ｐゴシック" pitchFamily="31" charset="-128"/>
              </a:rPr>
            </a:br>
            <a:r>
              <a:rPr lang="en-US" sz="2800" dirty="0"/>
              <a:t>HPTN 084: Results (n = 3,127 included in analysis)</a:t>
            </a:r>
          </a:p>
        </p:txBody>
      </p:sp>
      <p:sp>
        <p:nvSpPr>
          <p:cNvPr id="3" name="Text Placeholder 2"/>
          <p:cNvSpPr>
            <a:spLocks noGrp="1"/>
          </p:cNvSpPr>
          <p:nvPr>
            <p:ph type="body" sz="quarter" idx="14"/>
          </p:nvPr>
        </p:nvSpPr>
        <p:spPr>
          <a:xfrm>
            <a:off x="323850" y="6381829"/>
            <a:ext cx="7357838" cy="411475"/>
          </a:xfrm>
        </p:spPr>
        <p:txBody>
          <a:bodyPr/>
          <a:lstStyle/>
          <a:p>
            <a:r>
              <a:rPr lang="en-US" dirty="0"/>
              <a:t>Source: Delaney-</a:t>
            </a:r>
            <a:r>
              <a:rPr lang="en-US" dirty="0" err="1"/>
              <a:t>Mortiwe</a:t>
            </a:r>
            <a:r>
              <a:rPr lang="en-US" dirty="0"/>
              <a:t> S, </a:t>
            </a:r>
            <a:r>
              <a:rPr lang="en-US" dirty="0" err="1"/>
              <a:t>Hosseinipour</a:t>
            </a:r>
            <a:r>
              <a:rPr lang="en-US" dirty="0"/>
              <a:t> M. Results Webinar. November 16, 2020.</a:t>
            </a:r>
            <a:endParaRPr lang="en-US" dirty="0">
              <a:latin typeface="Arial" pitchFamily="31" charset="0"/>
            </a:endParaRPr>
          </a:p>
        </p:txBody>
      </p:sp>
      <p:graphicFrame>
        <p:nvGraphicFramePr>
          <p:cNvPr id="5" name="Chart 4">
            <a:extLst>
              <a:ext uri="{FF2B5EF4-FFF2-40B4-BE49-F238E27FC236}">
                <a16:creationId xmlns:a16="http://schemas.microsoft.com/office/drawing/2014/main" id="{D91B8DF9-4587-5542-B2AA-0FCE9520045E}"/>
              </a:ext>
            </a:extLst>
          </p:cNvPr>
          <p:cNvGraphicFramePr>
            <a:graphicFrameLocks/>
          </p:cNvGraphicFramePr>
          <p:nvPr/>
        </p:nvGraphicFramePr>
        <p:xfrm>
          <a:off x="373545" y="1401769"/>
          <a:ext cx="8412480" cy="4663440"/>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descr="A picture containing email&#10;&#10;Description automatically generated">
            <a:extLst>
              <a:ext uri="{FF2B5EF4-FFF2-40B4-BE49-F238E27FC236}">
                <a16:creationId xmlns:a16="http://schemas.microsoft.com/office/drawing/2014/main" id="{2D251941-FCC3-3C47-A03C-CDBD18476EA6}"/>
              </a:ext>
            </a:extLst>
          </p:cNvPr>
          <p:cNvPicPr>
            <a:picLocks noChangeAspect="1"/>
          </p:cNvPicPr>
          <p:nvPr/>
        </p:nvPicPr>
        <p:blipFill>
          <a:blip r:embed="rId4"/>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655408404"/>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ea typeface="ＭＳ Ｐゴシック" pitchFamily="31" charset="-128"/>
                <a:cs typeface="ＭＳ Ｐゴシック" pitchFamily="31" charset="-128"/>
              </a:rPr>
              <a:t>IM Cabotegravir versus TDF-FTC for </a:t>
            </a:r>
            <a:r>
              <a:rPr lang="en-US" dirty="0" err="1">
                <a:ea typeface="ＭＳ Ｐゴシック" pitchFamily="31" charset="-128"/>
                <a:cs typeface="ＭＳ Ｐゴシック" pitchFamily="31" charset="-128"/>
              </a:rPr>
              <a:t>PrEP</a:t>
            </a:r>
            <a:r>
              <a:rPr lang="en-US" dirty="0">
                <a:ea typeface="ＭＳ Ｐゴシック" pitchFamily="31" charset="-128"/>
                <a:cs typeface="ＭＳ Ｐゴシック" pitchFamily="31" charset="-128"/>
              </a:rPr>
              <a:t> in MSM and TGW </a:t>
            </a:r>
            <a:r>
              <a:rPr lang="en-US" dirty="0"/>
              <a:t>HPTN 083: Results</a:t>
            </a:r>
          </a:p>
        </p:txBody>
      </p:sp>
      <p:sp>
        <p:nvSpPr>
          <p:cNvPr id="3" name="Text Placeholder 2"/>
          <p:cNvSpPr>
            <a:spLocks noGrp="1"/>
          </p:cNvSpPr>
          <p:nvPr>
            <p:ph type="body" sz="quarter" idx="14"/>
          </p:nvPr>
        </p:nvSpPr>
        <p:spPr>
          <a:xfrm>
            <a:off x="323850" y="6381829"/>
            <a:ext cx="7357838" cy="411475"/>
          </a:xfrm>
        </p:spPr>
        <p:txBody>
          <a:bodyPr/>
          <a:lstStyle/>
          <a:p>
            <a:r>
              <a:rPr lang="en-US" dirty="0"/>
              <a:t>Source: </a:t>
            </a:r>
            <a:r>
              <a:rPr lang="en-US" dirty="0" err="1"/>
              <a:t>Landovitz</a:t>
            </a:r>
            <a:r>
              <a:rPr lang="en-US" dirty="0"/>
              <a:t> RJ, et al. AIDS.2020. Abstract OAXLB01.</a:t>
            </a:r>
            <a:endParaRPr lang="en-US" dirty="0">
              <a:latin typeface="Arial" pitchFamily="31" charset="0"/>
            </a:endParaRPr>
          </a:p>
        </p:txBody>
      </p:sp>
      <p:graphicFrame>
        <p:nvGraphicFramePr>
          <p:cNvPr id="5" name="Chart 4">
            <a:extLst>
              <a:ext uri="{FF2B5EF4-FFF2-40B4-BE49-F238E27FC236}">
                <a16:creationId xmlns:a16="http://schemas.microsoft.com/office/drawing/2014/main" id="{D91B8DF9-4587-5542-B2AA-0FCE9520045E}"/>
              </a:ext>
            </a:extLst>
          </p:cNvPr>
          <p:cNvGraphicFramePr>
            <a:graphicFrameLocks/>
          </p:cNvGraphicFramePr>
          <p:nvPr/>
        </p:nvGraphicFramePr>
        <p:xfrm>
          <a:off x="373545" y="1401769"/>
          <a:ext cx="8412480" cy="4663440"/>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descr="A picture containing email&#10;&#10;Description automatically generated">
            <a:extLst>
              <a:ext uri="{FF2B5EF4-FFF2-40B4-BE49-F238E27FC236}">
                <a16:creationId xmlns:a16="http://schemas.microsoft.com/office/drawing/2014/main" id="{3077C06A-7A4E-D942-A1B3-67D98A54126A}"/>
              </a:ext>
            </a:extLst>
          </p:cNvPr>
          <p:cNvPicPr>
            <a:picLocks noChangeAspect="1"/>
          </p:cNvPicPr>
          <p:nvPr/>
        </p:nvPicPr>
        <p:blipFill>
          <a:blip r:embed="rId4"/>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1964861534"/>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a:ea typeface="ＭＳ Ｐゴシック" pitchFamily="31" charset="-128"/>
                <a:cs typeface="ＭＳ Ｐゴシック" pitchFamily="31" charset="-128"/>
              </a:rPr>
              <a:t>IM Cabotegravir versus TDF-FTC for </a:t>
            </a:r>
            <a:r>
              <a:rPr lang="en-US" sz="2400" dirty="0" err="1">
                <a:ea typeface="ＭＳ Ｐゴシック" pitchFamily="31" charset="-128"/>
                <a:cs typeface="ＭＳ Ｐゴシック" pitchFamily="31" charset="-128"/>
              </a:rPr>
              <a:t>PrEP</a:t>
            </a:r>
            <a:r>
              <a:rPr lang="en-US" sz="2400" dirty="0">
                <a:ea typeface="ＭＳ Ｐゴシック" pitchFamily="31" charset="-128"/>
                <a:cs typeface="ＭＳ Ｐゴシック" pitchFamily="31" charset="-128"/>
              </a:rPr>
              <a:t> in Cisgender Women</a:t>
            </a:r>
            <a:br>
              <a:rPr lang="en-US" sz="2400" dirty="0">
                <a:ea typeface="ＭＳ Ｐゴシック" pitchFamily="31" charset="-128"/>
                <a:cs typeface="ＭＳ Ｐゴシック" pitchFamily="31" charset="-128"/>
              </a:rPr>
            </a:br>
            <a:r>
              <a:rPr lang="en-US" sz="2800" dirty="0"/>
              <a:t>HPTN 084: Results (n = 3,127 included in analysis)</a:t>
            </a:r>
          </a:p>
        </p:txBody>
      </p:sp>
      <p:sp>
        <p:nvSpPr>
          <p:cNvPr id="3" name="Text Placeholder 2"/>
          <p:cNvSpPr>
            <a:spLocks noGrp="1"/>
          </p:cNvSpPr>
          <p:nvPr>
            <p:ph type="body" sz="quarter" idx="14"/>
          </p:nvPr>
        </p:nvSpPr>
        <p:spPr>
          <a:xfrm>
            <a:off x="323850" y="6381829"/>
            <a:ext cx="7357838" cy="411475"/>
          </a:xfrm>
        </p:spPr>
        <p:txBody>
          <a:bodyPr/>
          <a:lstStyle/>
          <a:p>
            <a:r>
              <a:rPr lang="en-US" dirty="0"/>
              <a:t>Source: Delaney-</a:t>
            </a:r>
            <a:r>
              <a:rPr lang="en-US" dirty="0" err="1"/>
              <a:t>Mortiwe</a:t>
            </a:r>
            <a:r>
              <a:rPr lang="en-US" dirty="0"/>
              <a:t> S, </a:t>
            </a:r>
            <a:r>
              <a:rPr lang="en-US" dirty="0" err="1"/>
              <a:t>Hosseinipour</a:t>
            </a:r>
            <a:r>
              <a:rPr lang="en-US" dirty="0"/>
              <a:t> M. Results Webinar. November 16, 2020.</a:t>
            </a:r>
            <a:endParaRPr lang="en-US" dirty="0">
              <a:latin typeface="Arial" pitchFamily="31" charset="0"/>
            </a:endParaRPr>
          </a:p>
        </p:txBody>
      </p:sp>
      <p:graphicFrame>
        <p:nvGraphicFramePr>
          <p:cNvPr id="5" name="Chart 4">
            <a:extLst>
              <a:ext uri="{FF2B5EF4-FFF2-40B4-BE49-F238E27FC236}">
                <a16:creationId xmlns:a16="http://schemas.microsoft.com/office/drawing/2014/main" id="{D91B8DF9-4587-5542-B2AA-0FCE9520045E}"/>
              </a:ext>
            </a:extLst>
          </p:cNvPr>
          <p:cNvGraphicFramePr>
            <a:graphicFrameLocks/>
          </p:cNvGraphicFramePr>
          <p:nvPr/>
        </p:nvGraphicFramePr>
        <p:xfrm>
          <a:off x="373545" y="1401769"/>
          <a:ext cx="8412480" cy="4663440"/>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descr="A picture containing email&#10;&#10;Description automatically generated">
            <a:extLst>
              <a:ext uri="{FF2B5EF4-FFF2-40B4-BE49-F238E27FC236}">
                <a16:creationId xmlns:a16="http://schemas.microsoft.com/office/drawing/2014/main" id="{30208570-AF32-A049-BECA-956A157033EA}"/>
              </a:ext>
            </a:extLst>
          </p:cNvPr>
          <p:cNvPicPr>
            <a:picLocks noChangeAspect="1"/>
          </p:cNvPicPr>
          <p:nvPr/>
        </p:nvPicPr>
        <p:blipFill>
          <a:blip r:embed="rId4"/>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308889109"/>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The Prep Community Clinic</a:t>
            </a:r>
          </a:p>
        </p:txBody>
      </p:sp>
      <p:sp>
        <p:nvSpPr>
          <p:cNvPr id="2" name="Text Placeholder 1">
            <a:extLst>
              <a:ext uri="{FF2B5EF4-FFF2-40B4-BE49-F238E27FC236}">
                <a16:creationId xmlns:a16="http://schemas.microsoft.com/office/drawing/2014/main" id="{AFA1D11C-2F88-6849-85EC-B1DDB557FA55}"/>
              </a:ext>
            </a:extLst>
          </p:cNvPr>
          <p:cNvSpPr>
            <a:spLocks noGrp="1"/>
          </p:cNvSpPr>
          <p:nvPr>
            <p:ph type="body" sz="quarter" idx="14"/>
          </p:nvPr>
        </p:nvSpPr>
        <p:spPr/>
        <p:txBody>
          <a:bodyPr/>
          <a:lstStyle/>
          <a:p>
            <a:r>
              <a:rPr lang="en-US" dirty="0" err="1">
                <a:solidFill>
                  <a:srgbClr val="FF0000"/>
                </a:solidFill>
              </a:rPr>
              <a:t>healthcare.utah.edu</a:t>
            </a:r>
            <a:r>
              <a:rPr lang="en-US" dirty="0">
                <a:solidFill>
                  <a:srgbClr val="FF0000"/>
                </a:solidFill>
              </a:rPr>
              <a:t>/locations/redwood/</a:t>
            </a:r>
            <a:r>
              <a:rPr lang="en-US" dirty="0" err="1">
                <a:solidFill>
                  <a:srgbClr val="FF0000"/>
                </a:solidFill>
              </a:rPr>
              <a:t>hiv</a:t>
            </a:r>
            <a:r>
              <a:rPr lang="en-US" dirty="0">
                <a:solidFill>
                  <a:srgbClr val="FF0000"/>
                </a:solidFill>
              </a:rPr>
              <a:t>-prep-</a:t>
            </a:r>
            <a:r>
              <a:rPr lang="en-US" dirty="0" err="1">
                <a:solidFill>
                  <a:srgbClr val="FF0000"/>
                </a:solidFill>
              </a:rPr>
              <a:t>clinic.php</a:t>
            </a:r>
            <a:endParaRPr lang="en-US" dirty="0">
              <a:solidFill>
                <a:srgbClr val="FF0000"/>
              </a:solidFill>
            </a:endParaRPr>
          </a:p>
        </p:txBody>
      </p:sp>
      <p:sp>
        <p:nvSpPr>
          <p:cNvPr id="5" name="Content Placeholder 4"/>
          <p:cNvSpPr>
            <a:spLocks noGrp="1"/>
          </p:cNvSpPr>
          <p:nvPr>
            <p:ph sz="half" idx="2"/>
          </p:nvPr>
        </p:nvSpPr>
        <p:spPr/>
        <p:txBody>
          <a:bodyPr>
            <a:normAutofit lnSpcReduction="10000"/>
          </a:bodyPr>
          <a:lstStyle/>
          <a:p>
            <a:r>
              <a:rPr lang="en-US" dirty="0"/>
              <a:t>Free:  clinic visit, labs, STI testing and treatment, and Truvada/</a:t>
            </a:r>
            <a:r>
              <a:rPr lang="en-US" dirty="0" err="1"/>
              <a:t>Descovy</a:t>
            </a:r>
            <a:r>
              <a:rPr lang="en-US" dirty="0"/>
              <a:t> for </a:t>
            </a:r>
            <a:r>
              <a:rPr lang="en-US" dirty="0" err="1"/>
              <a:t>PrEP</a:t>
            </a:r>
            <a:endParaRPr lang="en-US" dirty="0"/>
          </a:p>
          <a:p>
            <a:r>
              <a:rPr lang="en-US" dirty="0"/>
              <a:t>Only for those without insurance and making &lt;400% FPL (&lt;48,560/year)</a:t>
            </a:r>
          </a:p>
          <a:p>
            <a:r>
              <a:rPr lang="en-US" dirty="0"/>
              <a:t>2 Saturdays / month 9AM-1PM and last Tuesday after 5 PM at the UU Hospital ID clinic</a:t>
            </a:r>
          </a:p>
          <a:p>
            <a:r>
              <a:rPr lang="en-US" dirty="0"/>
              <a:t>Must call 801-585-2512 to schedule an appointment</a:t>
            </a:r>
          </a:p>
          <a:p>
            <a:r>
              <a:rPr lang="en-US" dirty="0"/>
              <a:t>Redwood Health Center</a:t>
            </a:r>
          </a:p>
          <a:p>
            <a:pPr marL="0" indent="0">
              <a:buNone/>
            </a:pPr>
            <a:r>
              <a:rPr lang="en-US" dirty="0"/>
              <a:t>	1525 West 2100 South</a:t>
            </a:r>
          </a:p>
          <a:p>
            <a:pPr marL="0" indent="0">
              <a:buNone/>
            </a:pPr>
            <a:r>
              <a:rPr lang="en-US" dirty="0"/>
              <a:t>	Salt Lake City, UT 84119</a:t>
            </a:r>
          </a:p>
        </p:txBody>
      </p:sp>
      <p:pic>
        <p:nvPicPr>
          <p:cNvPr id="10" name="Picture 9"/>
          <p:cNvPicPr>
            <a:picLocks noChangeAspect="1"/>
          </p:cNvPicPr>
          <p:nvPr/>
        </p:nvPicPr>
        <p:blipFill>
          <a:blip r:embed="rId2"/>
          <a:stretch>
            <a:fillRect/>
          </a:stretch>
        </p:blipFill>
        <p:spPr>
          <a:xfrm>
            <a:off x="5431757" y="4543082"/>
            <a:ext cx="678667" cy="657831"/>
          </a:xfrm>
          <a:prstGeom prst="rect">
            <a:avLst/>
          </a:prstGeom>
        </p:spPr>
      </p:pic>
      <p:pic>
        <p:nvPicPr>
          <p:cNvPr id="13" name="Picture 12"/>
          <p:cNvPicPr/>
          <p:nvPr/>
        </p:nvPicPr>
        <p:blipFill>
          <a:blip r:embed="rId3">
            <a:extLst>
              <a:ext uri="{28A0092B-C50C-407E-A947-70E740481C1C}">
                <a14:useLocalDpi xmlns:a14="http://schemas.microsoft.com/office/drawing/2010/main" val="0"/>
              </a:ext>
            </a:extLst>
          </a:blip>
          <a:srcRect/>
          <a:stretch>
            <a:fillRect/>
          </a:stretch>
        </p:blipFill>
        <p:spPr bwMode="auto">
          <a:xfrm>
            <a:off x="5415776" y="5221155"/>
            <a:ext cx="648474" cy="600075"/>
          </a:xfrm>
          <a:prstGeom prst="rect">
            <a:avLst/>
          </a:prstGeom>
          <a:noFill/>
          <a:ln>
            <a:noFill/>
          </a:ln>
        </p:spPr>
      </p:pic>
      <p:pic>
        <p:nvPicPr>
          <p:cNvPr id="15" name="Picture 14"/>
          <p:cNvPicPr/>
          <p:nvPr/>
        </p:nvPicPr>
        <p:blipFill>
          <a:blip r:embed="rId4">
            <a:extLst>
              <a:ext uri="{28A0092B-C50C-407E-A947-70E740481C1C}">
                <a14:useLocalDpi xmlns:a14="http://schemas.microsoft.com/office/drawing/2010/main" val="0"/>
              </a:ext>
            </a:extLst>
          </a:blip>
          <a:srcRect/>
          <a:stretch>
            <a:fillRect/>
          </a:stretch>
        </p:blipFill>
        <p:spPr bwMode="auto">
          <a:xfrm>
            <a:off x="5477933" y="5973122"/>
            <a:ext cx="586317" cy="586317"/>
          </a:xfrm>
          <a:prstGeom prst="rect">
            <a:avLst/>
          </a:prstGeom>
          <a:noFill/>
          <a:ln>
            <a:noFill/>
          </a:ln>
        </p:spPr>
      </p:pic>
      <p:sp>
        <p:nvSpPr>
          <p:cNvPr id="16" name="TextBox 15"/>
          <p:cNvSpPr txBox="1"/>
          <p:nvPr/>
        </p:nvSpPr>
        <p:spPr>
          <a:xfrm>
            <a:off x="6034241" y="4609251"/>
            <a:ext cx="1492321" cy="400110"/>
          </a:xfrm>
          <a:prstGeom prst="rect">
            <a:avLst/>
          </a:prstGeom>
          <a:noFill/>
        </p:spPr>
        <p:txBody>
          <a:bodyPr wrap="square" rtlCol="0">
            <a:spAutoFit/>
          </a:bodyPr>
          <a:lstStyle/>
          <a:p>
            <a:r>
              <a:rPr lang="en-US" sz="2000" dirty="0"/>
              <a:t> </a:t>
            </a:r>
            <a:r>
              <a:rPr lang="en-US" sz="2000" dirty="0" err="1"/>
              <a:t>slcprep</a:t>
            </a:r>
            <a:endParaRPr lang="en-US" sz="2000" dirty="0"/>
          </a:p>
        </p:txBody>
      </p:sp>
      <p:sp>
        <p:nvSpPr>
          <p:cNvPr id="17" name="TextBox 16"/>
          <p:cNvSpPr txBox="1"/>
          <p:nvPr/>
        </p:nvSpPr>
        <p:spPr>
          <a:xfrm>
            <a:off x="6064250" y="5332270"/>
            <a:ext cx="1593526" cy="400110"/>
          </a:xfrm>
          <a:prstGeom prst="rect">
            <a:avLst/>
          </a:prstGeom>
          <a:noFill/>
        </p:spPr>
        <p:txBody>
          <a:bodyPr wrap="square" rtlCol="0">
            <a:spAutoFit/>
          </a:bodyPr>
          <a:lstStyle/>
          <a:p>
            <a:r>
              <a:rPr lang="en-US" sz="2000" dirty="0"/>
              <a:t>@</a:t>
            </a:r>
            <a:r>
              <a:rPr lang="en-US" sz="2000" dirty="0" err="1"/>
              <a:t>PrEPSLC</a:t>
            </a:r>
            <a:endParaRPr lang="en-US" sz="2000" dirty="0"/>
          </a:p>
        </p:txBody>
      </p:sp>
      <p:sp>
        <p:nvSpPr>
          <p:cNvPr id="18" name="Rectangle 17"/>
          <p:cNvSpPr/>
          <p:nvPr/>
        </p:nvSpPr>
        <p:spPr>
          <a:xfrm>
            <a:off x="6145587" y="6032980"/>
            <a:ext cx="2405175" cy="400110"/>
          </a:xfrm>
          <a:prstGeom prst="rect">
            <a:avLst/>
          </a:prstGeom>
        </p:spPr>
        <p:txBody>
          <a:bodyPr wrap="square">
            <a:spAutoFit/>
          </a:bodyPr>
          <a:lstStyle/>
          <a:p>
            <a:r>
              <a:rPr lang="en-US" sz="2000" dirty="0" err="1"/>
              <a:t>FB.com</a:t>
            </a:r>
            <a:r>
              <a:rPr lang="en-US" sz="2000" dirty="0"/>
              <a:t>/</a:t>
            </a:r>
            <a:r>
              <a:rPr lang="en-US" sz="2000" dirty="0" err="1"/>
              <a:t>prepslc</a:t>
            </a:r>
            <a:r>
              <a:rPr lang="en-US" sz="2000" dirty="0"/>
              <a:t>/</a:t>
            </a:r>
          </a:p>
        </p:txBody>
      </p:sp>
      <p:pic>
        <p:nvPicPr>
          <p:cNvPr id="14" name="Picture 13" descr="A picture containing email&#10;&#10;Description automatically generated">
            <a:extLst>
              <a:ext uri="{FF2B5EF4-FFF2-40B4-BE49-F238E27FC236}">
                <a16:creationId xmlns:a16="http://schemas.microsoft.com/office/drawing/2014/main" id="{B95EDEE3-75F7-EF42-AE46-5EAE6DEAD1D9}"/>
              </a:ext>
            </a:extLst>
          </p:cNvPr>
          <p:cNvPicPr>
            <a:picLocks noChangeAspect="1"/>
          </p:cNvPicPr>
          <p:nvPr/>
        </p:nvPicPr>
        <p:blipFill>
          <a:blip r:embed="rId5"/>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2789438885"/>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a:extLst>
              <a:ext uri="{FF2B5EF4-FFF2-40B4-BE49-F238E27FC236}">
                <a16:creationId xmlns:a16="http://schemas.microsoft.com/office/drawing/2014/main" id="{20641369-5363-CA47-9A4D-E12892ED3BEF}"/>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p>
            <a:r>
              <a:rPr lang="en-US" altLang="en-US" dirty="0">
                <a:ea typeface="ＭＳ Ｐゴシック" panose="020B0600070205080204" pitchFamily="34" charset="-128"/>
              </a:rPr>
              <a:t>Post-Exposure Prophylaxis (PEP)</a:t>
            </a:r>
          </a:p>
        </p:txBody>
      </p:sp>
      <p:sp>
        <p:nvSpPr>
          <p:cNvPr id="5" name="Text Placeholder 4">
            <a:extLst>
              <a:ext uri="{FF2B5EF4-FFF2-40B4-BE49-F238E27FC236}">
                <a16:creationId xmlns:a16="http://schemas.microsoft.com/office/drawing/2014/main" id="{0CA4CE5C-BCFF-A54E-AE0D-710CC20536FC}"/>
              </a:ext>
            </a:extLst>
          </p:cNvPr>
          <p:cNvSpPr>
            <a:spLocks noGrp="1"/>
          </p:cNvSpPr>
          <p:nvPr>
            <p:ph type="body" sz="quarter" idx="14"/>
          </p:nvPr>
        </p:nvSpPr>
        <p:spPr/>
        <p:txBody>
          <a:bodyPr/>
          <a:lstStyle/>
          <a:p>
            <a:endParaRPr lang="en-US"/>
          </a:p>
        </p:txBody>
      </p:sp>
      <p:sp>
        <p:nvSpPr>
          <p:cNvPr id="2" name="Content Placeholder 1">
            <a:extLst>
              <a:ext uri="{FF2B5EF4-FFF2-40B4-BE49-F238E27FC236}">
                <a16:creationId xmlns:a16="http://schemas.microsoft.com/office/drawing/2014/main" id="{F56F2C1F-9466-484F-8DF5-0B3B99DC94E2}"/>
              </a:ext>
            </a:extLst>
          </p:cNvPr>
          <p:cNvSpPr>
            <a:spLocks noGrp="1"/>
          </p:cNvSpPr>
          <p:nvPr>
            <p:ph sz="half" idx="2"/>
          </p:nvPr>
        </p:nvSpPr>
        <p:spPr/>
        <p:txBody>
          <a:bodyPr/>
          <a:lstStyle/>
          <a:p>
            <a:endParaRPr lang="en-US"/>
          </a:p>
        </p:txBody>
      </p:sp>
      <p:pic>
        <p:nvPicPr>
          <p:cNvPr id="4" name="Picture 3" descr="A picture containing email&#10;&#10;Description automatically generated">
            <a:extLst>
              <a:ext uri="{FF2B5EF4-FFF2-40B4-BE49-F238E27FC236}">
                <a16:creationId xmlns:a16="http://schemas.microsoft.com/office/drawing/2014/main" id="{8BFCC360-6FA7-794A-A917-832B791759BD}"/>
              </a:ext>
            </a:extLst>
          </p:cNvPr>
          <p:cNvPicPr>
            <a:picLocks noChangeAspect="1"/>
          </p:cNvPicPr>
          <p:nvPr/>
        </p:nvPicPr>
        <p:blipFill>
          <a:blip r:embed="rId2"/>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640682638"/>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Placeholder 2">
            <a:extLst>
              <a:ext uri="{FF2B5EF4-FFF2-40B4-BE49-F238E27FC236}">
                <a16:creationId xmlns:a16="http://schemas.microsoft.com/office/drawing/2014/main" id="{D5FC4937-CD3C-1542-BDA4-86316FF3D7AF}"/>
              </a:ext>
            </a:extLst>
          </p:cNvPr>
          <p:cNvSpPr>
            <a:spLocks noGrp="1"/>
          </p:cNvSpPr>
          <p:nvPr>
            <p:ph type="body" sz="quarter" idx="14"/>
          </p:nvPr>
        </p:nvSpPr>
        <p:spPr bwMode="auto">
          <a:xfrm>
            <a:off x="323850" y="6461126"/>
            <a:ext cx="7358063" cy="32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spcBef>
                <a:spcPct val="0"/>
              </a:spcBef>
            </a:pPr>
            <a:r>
              <a:rPr lang="en-US" altLang="en-US">
                <a:latin typeface="Arial" panose="020B0604020202020204" pitchFamily="34" charset="0"/>
                <a:ea typeface="ＭＳ Ｐゴシック" panose="020B0600070205080204" pitchFamily="34" charset="-128"/>
                <a:cs typeface="Arial" panose="020B0604020202020204" pitchFamily="34" charset="0"/>
              </a:rPr>
              <a:t>https://www.hiv.gov/federal-response/ending-the-hiv-epidemic/overview?s_cid=ht_endinghivinternet0006</a:t>
            </a:r>
          </a:p>
        </p:txBody>
      </p:sp>
      <p:pic>
        <p:nvPicPr>
          <p:cNvPr id="33794" name="Picture 3">
            <a:extLst>
              <a:ext uri="{FF2B5EF4-FFF2-40B4-BE49-F238E27FC236}">
                <a16:creationId xmlns:a16="http://schemas.microsoft.com/office/drawing/2014/main" id="{435ED08C-5817-2D4F-BBA0-BDD2C3E997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00175"/>
            <a:ext cx="74676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email&#10;&#10;Description automatically generated">
            <a:extLst>
              <a:ext uri="{FF2B5EF4-FFF2-40B4-BE49-F238E27FC236}">
                <a16:creationId xmlns:a16="http://schemas.microsoft.com/office/drawing/2014/main" id="{072C3321-CF26-7B43-BF8B-94AE16B4B1AD}"/>
              </a:ext>
            </a:extLst>
          </p:cNvPr>
          <p:cNvPicPr>
            <a:picLocks noChangeAspect="1"/>
          </p:cNvPicPr>
          <p:nvPr/>
        </p:nvPicPr>
        <p:blipFill>
          <a:blip r:embed="rId3"/>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3285177144"/>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a:extLst>
              <a:ext uri="{FF2B5EF4-FFF2-40B4-BE49-F238E27FC236}">
                <a16:creationId xmlns:a16="http://schemas.microsoft.com/office/drawing/2014/main" id="{C422EC98-EDB6-B74D-A2D8-4ADEB188D918}"/>
              </a:ext>
            </a:extLst>
          </p:cNvPr>
          <p:cNvSpPr>
            <a:spLocks noGrp="1" noChangeArrowheads="1"/>
          </p:cNvSpPr>
          <p:nvPr>
            <p:ph type="title"/>
          </p:nvPr>
        </p:nvSpPr>
        <p:spPr bwMode="auto">
          <a:xfrm>
            <a:off x="323850" y="119063"/>
            <a:ext cx="8496300" cy="1090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Post-Exposure Prophylaxis (PEP)</a:t>
            </a:r>
          </a:p>
        </p:txBody>
      </p:sp>
      <p:sp>
        <p:nvSpPr>
          <p:cNvPr id="107522" name="Text Placeholder 2">
            <a:extLst>
              <a:ext uri="{FF2B5EF4-FFF2-40B4-BE49-F238E27FC236}">
                <a16:creationId xmlns:a16="http://schemas.microsoft.com/office/drawing/2014/main" id="{F643D79A-C490-9A4A-A289-60B5D831B286}"/>
              </a:ext>
            </a:extLst>
          </p:cNvPr>
          <p:cNvSpPr>
            <a:spLocks noGrp="1" noChangeArrowheads="1"/>
          </p:cNvSpPr>
          <p:nvPr>
            <p:ph type="body" sz="quarter" idx="14"/>
          </p:nvPr>
        </p:nvSpPr>
        <p:spPr bwMode="auto">
          <a:xfrm>
            <a:off x="323850" y="6461126"/>
            <a:ext cx="7358063" cy="32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spcBef>
                <a:spcPct val="0"/>
              </a:spcBef>
            </a:pPr>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107523" name="Content Placeholder 3">
            <a:extLst>
              <a:ext uri="{FF2B5EF4-FFF2-40B4-BE49-F238E27FC236}">
                <a16:creationId xmlns:a16="http://schemas.microsoft.com/office/drawing/2014/main" id="{AA8BAE9A-F621-404F-8BEE-573D873A101C}"/>
              </a:ext>
            </a:extLst>
          </p:cNvPr>
          <p:cNvSpPr>
            <a:spLocks noGrp="1" noChangeArrowheads="1"/>
          </p:cNvSpPr>
          <p:nvPr>
            <p:ph sz="half" idx="2"/>
          </p:nvPr>
        </p:nvSpPr>
        <p:spPr bwMode="auto">
          <a:xfrm>
            <a:off x="323850" y="1514475"/>
            <a:ext cx="8515350"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73039" indent="-227004">
              <a:buFont typeface="Arial" panose="020B0604020202020204" pitchFamily="34" charset="0"/>
              <a:buChar char="•"/>
            </a:pPr>
            <a:r>
              <a:rPr lang="en-US" altLang="en-US" dirty="0">
                <a:ea typeface="ＭＳ Ｐゴシック" panose="020B0600070205080204" pitchFamily="34" charset="-128"/>
              </a:rPr>
              <a:t>Unprotected high-risk exposure within 72 hours</a:t>
            </a:r>
          </a:p>
          <a:p>
            <a:pPr marL="273039" indent="-227004">
              <a:buFont typeface="Arial" panose="020B0604020202020204" pitchFamily="34" charset="0"/>
              <a:buChar char="•"/>
            </a:pPr>
            <a:r>
              <a:rPr lang="en-US" altLang="en-US" dirty="0">
                <a:ea typeface="ＭＳ Ｐゴシック" panose="020B0600070205080204" pitchFamily="34" charset="-128"/>
              </a:rPr>
              <a:t>Need to start PEP within 72 hours</a:t>
            </a:r>
          </a:p>
          <a:p>
            <a:pPr marL="273039" indent="-227004">
              <a:buFont typeface="Arial" panose="020B0604020202020204" pitchFamily="34" charset="0"/>
              <a:buChar char="•"/>
            </a:pPr>
            <a:r>
              <a:rPr lang="en-US" altLang="en-US" dirty="0">
                <a:ea typeface="ＭＳ Ｐゴシック" panose="020B0600070205080204" pitchFamily="34" charset="-128"/>
              </a:rPr>
              <a:t>3 drug regimen is used to treat for 28 days</a:t>
            </a:r>
          </a:p>
          <a:p>
            <a:pPr marL="615925" lvl="1" indent="-227004" defTabSz="914363" fontAlgn="base">
              <a:spcAft>
                <a:spcPct val="0"/>
              </a:spcAft>
              <a:buFont typeface="Lucida Grande" panose="020B0600040502020204" pitchFamily="34" charset="0"/>
              <a:buChar char="-"/>
            </a:pPr>
            <a:r>
              <a:rPr lang="en-US" altLang="en-US" sz="2000" dirty="0"/>
              <a:t>FTC/TDF (Truvada) + </a:t>
            </a:r>
            <a:r>
              <a:rPr lang="en-US" altLang="en-US" sz="2000" dirty="0" err="1"/>
              <a:t>Raltegravir</a:t>
            </a:r>
            <a:r>
              <a:rPr lang="en-US" altLang="en-US" sz="2000" dirty="0"/>
              <a:t> (</a:t>
            </a:r>
            <a:r>
              <a:rPr lang="en-US" altLang="en-US" sz="2000" dirty="0" err="1"/>
              <a:t>Isentress</a:t>
            </a:r>
            <a:r>
              <a:rPr lang="en-US" altLang="en-US" sz="2000" dirty="0"/>
              <a:t>) OR Dolutegravir (</a:t>
            </a:r>
            <a:r>
              <a:rPr lang="en-US" altLang="en-US" sz="2000" dirty="0" err="1"/>
              <a:t>Tivicay</a:t>
            </a:r>
            <a:r>
              <a:rPr lang="en-US" altLang="en-US" sz="2000" dirty="0"/>
              <a:t>)</a:t>
            </a:r>
            <a:endParaRPr lang="en-US" altLang="en-US" dirty="0"/>
          </a:p>
          <a:p>
            <a:pPr marL="273039" indent="-227004">
              <a:buFont typeface="Arial" panose="020B0604020202020204" pitchFamily="34" charset="0"/>
              <a:buChar char="•"/>
            </a:pPr>
            <a:r>
              <a:rPr lang="en-US" altLang="en-US" dirty="0">
                <a:ea typeface="ＭＳ Ｐゴシック" panose="020B0600070205080204" pitchFamily="34" charset="-128"/>
              </a:rPr>
              <a:t>Baseline + 1 month + 3 month follow up testing</a:t>
            </a:r>
          </a:p>
          <a:p>
            <a:pPr marL="273039" indent="-227004">
              <a:buNone/>
            </a:pPr>
            <a:endParaRPr lang="en-US" altLang="en-US" dirty="0">
              <a:ea typeface="ＭＳ Ｐゴシック" panose="020B0600070205080204" pitchFamily="34" charset="-128"/>
            </a:endParaRPr>
          </a:p>
          <a:p>
            <a:pPr marL="273039" indent="-227004">
              <a:buFont typeface="Arial" panose="020B0604020202020204" pitchFamily="34" charset="0"/>
              <a:buChar char="•"/>
            </a:pPr>
            <a:endParaRPr lang="en-US" altLang="en-US" dirty="0">
              <a:ea typeface="ＭＳ Ｐゴシック" panose="020B0600070205080204" pitchFamily="34" charset="-128"/>
            </a:endParaRPr>
          </a:p>
        </p:txBody>
      </p:sp>
      <p:pic>
        <p:nvPicPr>
          <p:cNvPr id="5" name="Picture 4" descr="A picture containing email&#10;&#10;Description automatically generated">
            <a:extLst>
              <a:ext uri="{FF2B5EF4-FFF2-40B4-BE49-F238E27FC236}">
                <a16:creationId xmlns:a16="http://schemas.microsoft.com/office/drawing/2014/main" id="{790991F4-3BDF-3F47-92CD-D0E33188D0DD}"/>
              </a:ext>
            </a:extLst>
          </p:cNvPr>
          <p:cNvPicPr>
            <a:picLocks noChangeAspect="1"/>
          </p:cNvPicPr>
          <p:nvPr/>
        </p:nvPicPr>
        <p:blipFill>
          <a:blip r:embed="rId2"/>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33561601"/>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a:extLst>
              <a:ext uri="{FF2B5EF4-FFF2-40B4-BE49-F238E27FC236}">
                <a16:creationId xmlns:a16="http://schemas.microsoft.com/office/drawing/2014/main" id="{BF8218B0-1E42-2B4B-96F7-07B01CDAA368}"/>
              </a:ext>
            </a:extLst>
          </p:cNvPr>
          <p:cNvSpPr>
            <a:spLocks noGrp="1"/>
          </p:cNvSpPr>
          <p:nvPr>
            <p:ph type="title"/>
          </p:nvPr>
        </p:nvSpPr>
        <p:spPr bwMode="auto">
          <a:xfrm>
            <a:off x="323850" y="119063"/>
            <a:ext cx="8496300" cy="1090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Summary</a:t>
            </a:r>
          </a:p>
        </p:txBody>
      </p:sp>
      <p:sp>
        <p:nvSpPr>
          <p:cNvPr id="108546" name="Text Placeholder 2">
            <a:extLst>
              <a:ext uri="{FF2B5EF4-FFF2-40B4-BE49-F238E27FC236}">
                <a16:creationId xmlns:a16="http://schemas.microsoft.com/office/drawing/2014/main" id="{9D93DF79-FE98-E242-819A-E6EB64C1B231}"/>
              </a:ext>
            </a:extLst>
          </p:cNvPr>
          <p:cNvSpPr>
            <a:spLocks noGrp="1"/>
          </p:cNvSpPr>
          <p:nvPr>
            <p:ph type="body" sz="quarter" idx="14"/>
          </p:nvPr>
        </p:nvSpPr>
        <p:spPr bwMode="auto">
          <a:xfrm>
            <a:off x="323850" y="6461126"/>
            <a:ext cx="7358063" cy="32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Content Placeholder 3">
            <a:extLst>
              <a:ext uri="{FF2B5EF4-FFF2-40B4-BE49-F238E27FC236}">
                <a16:creationId xmlns:a16="http://schemas.microsoft.com/office/drawing/2014/main" id="{E48DAAA0-0592-584B-8C79-B888D15DA25F}"/>
              </a:ext>
            </a:extLst>
          </p:cNvPr>
          <p:cNvSpPr>
            <a:spLocks noGrp="1"/>
          </p:cNvSpPr>
          <p:nvPr>
            <p:ph sz="half" idx="2"/>
          </p:nvPr>
        </p:nvSpPr>
        <p:spPr>
          <a:xfrm>
            <a:off x="323850" y="1514475"/>
            <a:ext cx="8515350" cy="4800600"/>
          </a:xfrm>
        </p:spPr>
        <p:txBody>
          <a:bodyPr/>
          <a:lstStyle/>
          <a:p>
            <a:pPr>
              <a:defRPr/>
            </a:pPr>
            <a:r>
              <a:rPr lang="en-US" dirty="0">
                <a:ea typeface="+mn-ea"/>
                <a:cs typeface="+mn-cs"/>
              </a:rPr>
              <a:t>Prevention of HIV is possible</a:t>
            </a:r>
          </a:p>
          <a:p>
            <a:pPr>
              <a:defRPr/>
            </a:pPr>
            <a:r>
              <a:rPr lang="en-US" dirty="0">
                <a:ea typeface="+mn-ea"/>
                <a:cs typeface="+mn-cs"/>
              </a:rPr>
              <a:t>Healthcare workers are vital in Ending the Epidemic</a:t>
            </a:r>
          </a:p>
          <a:p>
            <a:pPr>
              <a:defRPr/>
            </a:pPr>
            <a:r>
              <a:rPr lang="en-US" dirty="0">
                <a:ea typeface="+mn-ea"/>
                <a:cs typeface="+mn-cs"/>
              </a:rPr>
              <a:t>HIV </a:t>
            </a:r>
            <a:r>
              <a:rPr lang="en-US" dirty="0" err="1">
                <a:ea typeface="+mn-ea"/>
                <a:cs typeface="+mn-cs"/>
              </a:rPr>
              <a:t>PrEP</a:t>
            </a:r>
            <a:r>
              <a:rPr lang="en-US" dirty="0">
                <a:ea typeface="+mn-ea"/>
                <a:cs typeface="+mn-cs"/>
              </a:rPr>
              <a:t> is an effective prevention method for HIV acquisition if taken daily</a:t>
            </a:r>
          </a:p>
          <a:p>
            <a:pPr>
              <a:defRPr/>
            </a:pPr>
            <a:r>
              <a:rPr lang="en-US" dirty="0">
                <a:ea typeface="+mn-ea"/>
                <a:cs typeface="+mn-cs"/>
              </a:rPr>
              <a:t>HIV Post Exposure Prophylaxis (</a:t>
            </a:r>
            <a:r>
              <a:rPr lang="en-US" dirty="0" err="1">
                <a:ea typeface="+mn-ea"/>
                <a:cs typeface="+mn-cs"/>
              </a:rPr>
              <a:t>nPEP</a:t>
            </a:r>
            <a:r>
              <a:rPr lang="en-US" dirty="0">
                <a:ea typeface="+mn-ea"/>
                <a:cs typeface="+mn-cs"/>
              </a:rPr>
              <a:t>) must be initiated within 72 hours of exposure</a:t>
            </a:r>
          </a:p>
          <a:p>
            <a:pPr>
              <a:defRPr/>
            </a:pPr>
            <a:r>
              <a:rPr lang="en-US" dirty="0">
                <a:ea typeface="+mn-ea"/>
                <a:cs typeface="+mn-cs"/>
              </a:rPr>
              <a:t>ADHERENCE is Key!!!</a:t>
            </a:r>
          </a:p>
          <a:p>
            <a:pPr marL="45717" indent="0">
              <a:buNone/>
              <a:defRPr/>
            </a:pPr>
            <a:endParaRPr lang="en-US" dirty="0">
              <a:ea typeface="+mn-ea"/>
              <a:cs typeface="+mn-cs"/>
            </a:endParaRPr>
          </a:p>
          <a:p>
            <a:pPr>
              <a:defRPr/>
            </a:pPr>
            <a:endParaRPr lang="en-US" dirty="0">
              <a:ea typeface="+mn-ea"/>
              <a:cs typeface="+mn-cs"/>
            </a:endParaRPr>
          </a:p>
          <a:p>
            <a:pPr>
              <a:defRPr/>
            </a:pPr>
            <a:endParaRPr lang="en-US" dirty="0">
              <a:ea typeface="+mn-ea"/>
              <a:cs typeface="+mn-cs"/>
            </a:endParaRPr>
          </a:p>
        </p:txBody>
      </p:sp>
      <p:pic>
        <p:nvPicPr>
          <p:cNvPr id="5" name="Picture 4" descr="A picture containing email&#10;&#10;Description automatically generated">
            <a:extLst>
              <a:ext uri="{FF2B5EF4-FFF2-40B4-BE49-F238E27FC236}">
                <a16:creationId xmlns:a16="http://schemas.microsoft.com/office/drawing/2014/main" id="{86A626EC-25DD-7949-A99A-BC71320E327D}"/>
              </a:ext>
            </a:extLst>
          </p:cNvPr>
          <p:cNvPicPr>
            <a:picLocks noChangeAspect="1"/>
          </p:cNvPicPr>
          <p:nvPr/>
        </p:nvPicPr>
        <p:blipFill>
          <a:blip r:embed="rId3"/>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674105126"/>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a:extLst>
              <a:ext uri="{FF2B5EF4-FFF2-40B4-BE49-F238E27FC236}">
                <a16:creationId xmlns:a16="http://schemas.microsoft.com/office/drawing/2014/main" id="{0B8F2D71-6ED3-6F41-BB2B-D6E065BFD866}"/>
              </a:ext>
            </a:extLst>
          </p:cNvPr>
          <p:cNvSpPr>
            <a:spLocks noGrp="1" noChangeArrowheads="1"/>
          </p:cNvSpPr>
          <p:nvPr>
            <p:ph type="title"/>
          </p:nvPr>
        </p:nvSpPr>
        <p:spPr bwMode="auto">
          <a:xfrm>
            <a:off x="452438" y="3281363"/>
            <a:ext cx="8223250" cy="1138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p>
            <a:pPr eaLnBrk="1" hangingPunct="1"/>
            <a:r>
              <a:rPr lang="en-US" altLang="en-US" sz="2000" dirty="0">
                <a:ea typeface="ＭＳ Ｐゴシック" panose="020B0600070205080204" pitchFamily="34" charset="-128"/>
              </a:rPr>
              <a:t>Harry Rosado-Santos, MD, FACP, AAHIVM</a:t>
            </a:r>
            <a:br>
              <a:rPr lang="en-US" altLang="en-US" sz="2000" dirty="0">
                <a:ea typeface="ＭＳ Ｐゴシック" panose="020B0600070205080204" pitchFamily="34" charset="-128"/>
              </a:rPr>
            </a:br>
            <a:r>
              <a:rPr lang="en-US" altLang="en-US" sz="2000" dirty="0">
                <a:ea typeface="ＭＳ Ｐゴシック" panose="020B0600070205080204" pitchFamily="34" charset="-128"/>
                <a:hlinkClick r:id="rId3"/>
              </a:rPr>
              <a:t>harry.rosado@hsc.utah.edu </a:t>
            </a:r>
            <a:endParaRPr lang="en-US" altLang="en-US" sz="2000" dirty="0">
              <a:ea typeface="ＭＳ Ｐゴシック" panose="020B0600070205080204" pitchFamily="34" charset="-128"/>
            </a:endParaRPr>
          </a:p>
        </p:txBody>
      </p:sp>
      <p:sp>
        <p:nvSpPr>
          <p:cNvPr id="3" name="Text Placeholder 2">
            <a:extLst>
              <a:ext uri="{FF2B5EF4-FFF2-40B4-BE49-F238E27FC236}">
                <a16:creationId xmlns:a16="http://schemas.microsoft.com/office/drawing/2014/main" id="{DA572167-C489-8F48-AC18-1710207A0044}"/>
              </a:ext>
            </a:extLst>
          </p:cNvPr>
          <p:cNvSpPr>
            <a:spLocks noGrp="1"/>
          </p:cNvSpPr>
          <p:nvPr>
            <p:ph type="body" idx="1"/>
          </p:nvPr>
        </p:nvSpPr>
        <p:spPr>
          <a:xfrm>
            <a:off x="452438" y="2543176"/>
            <a:ext cx="8223250" cy="542925"/>
          </a:xfrm>
        </p:spPr>
        <p:txBody>
          <a:bodyPr/>
          <a:lstStyle/>
          <a:p>
            <a:pPr>
              <a:defRPr/>
            </a:pPr>
            <a:r>
              <a:rPr lang="en-US" sz="3200" b="1" dirty="0"/>
              <a:t>Questions? </a:t>
            </a:r>
          </a:p>
        </p:txBody>
      </p:sp>
      <p:pic>
        <p:nvPicPr>
          <p:cNvPr id="4" name="Picture 3" descr="A picture containing email&#10;&#10;Description automatically generated">
            <a:extLst>
              <a:ext uri="{FF2B5EF4-FFF2-40B4-BE49-F238E27FC236}">
                <a16:creationId xmlns:a16="http://schemas.microsoft.com/office/drawing/2014/main" id="{7962BD7F-2340-224B-8CE7-9F59F511D842}"/>
              </a:ext>
            </a:extLst>
          </p:cNvPr>
          <p:cNvPicPr>
            <a:picLocks noChangeAspect="1"/>
          </p:cNvPicPr>
          <p:nvPr/>
        </p:nvPicPr>
        <p:blipFill>
          <a:blip r:embed="rId4"/>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1333744311"/>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5153"/>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email&#10;&#10;Description automatically generated">
            <a:extLst>
              <a:ext uri="{FF2B5EF4-FFF2-40B4-BE49-F238E27FC236}">
                <a16:creationId xmlns:a16="http://schemas.microsoft.com/office/drawing/2014/main" id="{D3202948-6425-4645-A463-6AC8D3D27FBF}"/>
              </a:ext>
            </a:extLst>
          </p:cNvPr>
          <p:cNvPicPr>
            <a:picLocks noChangeAspect="1"/>
          </p:cNvPicPr>
          <p:nvPr/>
        </p:nvPicPr>
        <p:blipFill>
          <a:blip r:embed="rId3"/>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1437874937"/>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endParaRPr lang="en-US"/>
          </a:p>
        </p:txBody>
      </p:sp>
      <p:pic>
        <p:nvPicPr>
          <p:cNvPr id="3" name="Picture 2" descr="A picture containing email&#10;&#10;Description automatically generated">
            <a:extLst>
              <a:ext uri="{FF2B5EF4-FFF2-40B4-BE49-F238E27FC236}">
                <a16:creationId xmlns:a16="http://schemas.microsoft.com/office/drawing/2014/main" id="{C10C204B-7DF9-7A45-9716-CF87363DF9B0}"/>
              </a:ext>
            </a:extLst>
          </p:cNvPr>
          <p:cNvPicPr>
            <a:picLocks noChangeAspect="1"/>
          </p:cNvPicPr>
          <p:nvPr/>
        </p:nvPicPr>
        <p:blipFill>
          <a:blip r:embed="rId2"/>
          <a:stretch>
            <a:fillRect/>
          </a:stretch>
        </p:blipFill>
        <p:spPr>
          <a:xfrm>
            <a:off x="6358145" y="5933209"/>
            <a:ext cx="2785855" cy="940678"/>
          </a:xfrm>
          <a:prstGeom prst="rect">
            <a:avLst/>
          </a:prstGeom>
        </p:spPr>
      </p:pic>
    </p:spTree>
    <p:extLst>
      <p:ext uri="{BB962C8B-B14F-4D97-AF65-F5344CB8AC3E}">
        <p14:creationId xmlns:p14="http://schemas.microsoft.com/office/powerpoint/2010/main" val="3504808521"/>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5D786A30-7EA9-664F-A94B-937A8EEE603A}"/>
              </a:ext>
            </a:extLst>
          </p:cNvPr>
          <p:cNvSpPr>
            <a:spLocks noGrp="1" noChangeArrowheads="1"/>
          </p:cNvSpPr>
          <p:nvPr>
            <p:ph type="title"/>
          </p:nvPr>
        </p:nvSpPr>
        <p:spPr bwMode="auto">
          <a:xfrm>
            <a:off x="323850" y="153988"/>
            <a:ext cx="8496300" cy="1090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HIV prep</a:t>
            </a:r>
          </a:p>
        </p:txBody>
      </p:sp>
      <p:sp>
        <p:nvSpPr>
          <p:cNvPr id="34818" name="Text Placeholder 2">
            <a:extLst>
              <a:ext uri="{FF2B5EF4-FFF2-40B4-BE49-F238E27FC236}">
                <a16:creationId xmlns:a16="http://schemas.microsoft.com/office/drawing/2014/main" id="{9D617E4D-67C3-F64E-BFB4-DC80F6A34A2E}"/>
              </a:ext>
            </a:extLst>
          </p:cNvPr>
          <p:cNvSpPr>
            <a:spLocks noGrp="1" noChangeArrowheads="1"/>
          </p:cNvSpPr>
          <p:nvPr>
            <p:ph type="body" sz="quarter" idx="14"/>
          </p:nvPr>
        </p:nvSpPr>
        <p:spPr bwMode="auto">
          <a:xfrm>
            <a:off x="323850" y="6461126"/>
            <a:ext cx="7358063" cy="32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spcBef>
                <a:spcPct val="0"/>
              </a:spcBef>
            </a:pPr>
            <a:r>
              <a:rPr lang="en-US" altLang="en-US">
                <a:latin typeface="Arial" panose="020B0604020202020204" pitchFamily="34" charset="0"/>
                <a:ea typeface="ＭＳ Ｐゴシック" panose="020B0600070205080204" pitchFamily="34" charset="-128"/>
                <a:cs typeface="Arial" panose="020B0604020202020204" pitchFamily="34" charset="0"/>
              </a:rPr>
              <a:t>https://www.cdc.gov/vitalsigns/end-hiv/index.html</a:t>
            </a:r>
          </a:p>
        </p:txBody>
      </p:sp>
      <p:pic>
        <p:nvPicPr>
          <p:cNvPr id="34819" name="Picture 3">
            <a:extLst>
              <a:ext uri="{FF2B5EF4-FFF2-40B4-BE49-F238E27FC236}">
                <a16:creationId xmlns:a16="http://schemas.microsoft.com/office/drawing/2014/main" id="{AD38B65A-70DE-794A-BC59-977CAB9335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08125"/>
            <a:ext cx="9144000"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5-Point Star 4">
            <a:extLst>
              <a:ext uri="{FF2B5EF4-FFF2-40B4-BE49-F238E27FC236}">
                <a16:creationId xmlns:a16="http://schemas.microsoft.com/office/drawing/2014/main" id="{FC77E093-907B-9F4E-880D-75B8FC3575ED}"/>
              </a:ext>
            </a:extLst>
          </p:cNvPr>
          <p:cNvSpPr/>
          <p:nvPr/>
        </p:nvSpPr>
        <p:spPr>
          <a:xfrm>
            <a:off x="152400" y="2286000"/>
            <a:ext cx="685800" cy="6858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80"/>
          </a:p>
        </p:txBody>
      </p:sp>
      <p:sp>
        <p:nvSpPr>
          <p:cNvPr id="6" name="5-Point Star 5">
            <a:extLst>
              <a:ext uri="{FF2B5EF4-FFF2-40B4-BE49-F238E27FC236}">
                <a16:creationId xmlns:a16="http://schemas.microsoft.com/office/drawing/2014/main" id="{DD4C0981-115A-D844-BA44-7EE20CC08439}"/>
              </a:ext>
            </a:extLst>
          </p:cNvPr>
          <p:cNvSpPr/>
          <p:nvPr/>
        </p:nvSpPr>
        <p:spPr>
          <a:xfrm>
            <a:off x="4648200" y="2286000"/>
            <a:ext cx="685800" cy="6858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80"/>
          </a:p>
        </p:txBody>
      </p:sp>
      <p:pic>
        <p:nvPicPr>
          <p:cNvPr id="7" name="Picture 6" descr="A picture containing email&#10;&#10;Description automatically generated">
            <a:extLst>
              <a:ext uri="{FF2B5EF4-FFF2-40B4-BE49-F238E27FC236}">
                <a16:creationId xmlns:a16="http://schemas.microsoft.com/office/drawing/2014/main" id="{FFF84855-635C-E848-BCC1-4406E2469C93}"/>
              </a:ext>
            </a:extLst>
          </p:cNvPr>
          <p:cNvPicPr>
            <a:picLocks noChangeAspect="1"/>
          </p:cNvPicPr>
          <p:nvPr/>
        </p:nvPicPr>
        <p:blipFill>
          <a:blip r:embed="rId3"/>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192166918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5"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anim calcmode="lin" valueType="num">
                                      <p:cBhvr>
                                        <p:cTn id="12" dur="2000" fill="hold"/>
                                        <p:tgtEl>
                                          <p:spTgt spid="6"/>
                                        </p:tgtEl>
                                        <p:attrNameLst>
                                          <p:attrName>style.rotation</p:attrName>
                                        </p:attrNameLst>
                                      </p:cBhvr>
                                      <p:tavLst>
                                        <p:tav tm="0">
                                          <p:val>
                                            <p:fltVal val="720"/>
                                          </p:val>
                                        </p:tav>
                                        <p:tav tm="100000">
                                          <p:val>
                                            <p:fltVal val="0"/>
                                          </p:val>
                                        </p:tav>
                                      </p:tavLst>
                                    </p:anim>
                                    <p:anim calcmode="lin" valueType="num">
                                      <p:cBhvr>
                                        <p:cTn id="13" dur="2000" fill="hold"/>
                                        <p:tgtEl>
                                          <p:spTgt spid="6"/>
                                        </p:tgtEl>
                                        <p:attrNameLst>
                                          <p:attrName>ppt_h</p:attrName>
                                        </p:attrNameLst>
                                      </p:cBhvr>
                                      <p:tavLst>
                                        <p:tav tm="0">
                                          <p:val>
                                            <p:fltVal val="0"/>
                                          </p:val>
                                        </p:tav>
                                        <p:tav tm="100000">
                                          <p:val>
                                            <p:strVal val="#ppt_h"/>
                                          </p:val>
                                        </p:tav>
                                      </p:tavLst>
                                    </p:anim>
                                    <p:anim calcmode="lin" valueType="num">
                                      <p:cBhvr>
                                        <p:cTn id="14" dur="2000" fill="hold"/>
                                        <p:tgtEl>
                                          <p:spTgt spid="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1C2CA663-3D5C-244A-AC2C-5E6D4D892230}"/>
              </a:ext>
            </a:extLst>
          </p:cNvPr>
          <p:cNvSpPr>
            <a:spLocks noGrp="1"/>
          </p:cNvSpPr>
          <p:nvPr>
            <p:ph type="title"/>
          </p:nvPr>
        </p:nvSpPr>
        <p:spPr bwMode="auto">
          <a:xfrm>
            <a:off x="323850" y="119063"/>
            <a:ext cx="8496300" cy="1090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Objectives</a:t>
            </a:r>
          </a:p>
        </p:txBody>
      </p:sp>
      <p:sp>
        <p:nvSpPr>
          <p:cNvPr id="35842" name="Text Placeholder 2">
            <a:extLst>
              <a:ext uri="{FF2B5EF4-FFF2-40B4-BE49-F238E27FC236}">
                <a16:creationId xmlns:a16="http://schemas.microsoft.com/office/drawing/2014/main" id="{E4912EC9-F40E-7849-8F56-EB4666FF2DE9}"/>
              </a:ext>
            </a:extLst>
          </p:cNvPr>
          <p:cNvSpPr>
            <a:spLocks noGrp="1"/>
          </p:cNvSpPr>
          <p:nvPr>
            <p:ph type="body" sz="quarter" idx="14"/>
          </p:nvPr>
        </p:nvSpPr>
        <p:spPr bwMode="auto">
          <a:xfrm>
            <a:off x="323850" y="6461126"/>
            <a:ext cx="7358063" cy="32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35843" name="Content Placeholder 3">
            <a:extLst>
              <a:ext uri="{FF2B5EF4-FFF2-40B4-BE49-F238E27FC236}">
                <a16:creationId xmlns:a16="http://schemas.microsoft.com/office/drawing/2014/main" id="{B61B85E1-0CF2-4143-8BDC-03F94901F4DE}"/>
              </a:ext>
            </a:extLst>
          </p:cNvPr>
          <p:cNvSpPr>
            <a:spLocks noGrp="1"/>
          </p:cNvSpPr>
          <p:nvPr>
            <p:ph sz="half" idx="2"/>
          </p:nvPr>
        </p:nvSpPr>
        <p:spPr bwMode="auto">
          <a:xfrm>
            <a:off x="323850" y="1514475"/>
            <a:ext cx="8515350"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71452" indent="-227004">
              <a:buFont typeface="Arial" panose="020B0604020202020204" pitchFamily="34" charset="0"/>
              <a:buChar char="•"/>
            </a:pPr>
            <a:r>
              <a:rPr lang="en-US" altLang="en-US" dirty="0">
                <a:ea typeface="ＭＳ Ｐゴシック" panose="020B0600070205080204" pitchFamily="34" charset="-128"/>
              </a:rPr>
              <a:t>Identify patients at risk for acquiring HIV and when to recommend HIV </a:t>
            </a:r>
            <a:r>
              <a:rPr lang="en-US" altLang="en-US" dirty="0" err="1">
                <a:ea typeface="ＭＳ Ｐゴシック" panose="020B0600070205080204" pitchFamily="34" charset="-128"/>
              </a:rPr>
              <a:t>PrEP</a:t>
            </a:r>
            <a:r>
              <a:rPr lang="en-US" altLang="en-US" dirty="0">
                <a:ea typeface="ＭＳ Ｐゴシック" panose="020B0600070205080204" pitchFamily="34" charset="-128"/>
              </a:rPr>
              <a:t> (Pre-Exposure Prophylaxis)</a:t>
            </a:r>
          </a:p>
          <a:p>
            <a:pPr marL="271452" indent="-227004">
              <a:buFont typeface="Arial" panose="020B0604020202020204" pitchFamily="34" charset="0"/>
              <a:buChar char="•"/>
            </a:pPr>
            <a:r>
              <a:rPr lang="en-US" altLang="en-US" dirty="0">
                <a:ea typeface="ＭＳ Ｐゴシック" panose="020B0600070205080204" pitchFamily="34" charset="-128"/>
              </a:rPr>
              <a:t>Properly prescribe and monitor HIV </a:t>
            </a:r>
            <a:r>
              <a:rPr lang="en-US" altLang="en-US" dirty="0" err="1">
                <a:ea typeface="ＭＳ Ｐゴシック" panose="020B0600070205080204" pitchFamily="34" charset="-128"/>
              </a:rPr>
              <a:t>PrEP</a:t>
            </a:r>
            <a:r>
              <a:rPr lang="en-US" altLang="en-US" dirty="0">
                <a:ea typeface="ＭＳ Ｐゴシック" panose="020B0600070205080204" pitchFamily="34" charset="-128"/>
              </a:rPr>
              <a:t> according to DHHS guidelines</a:t>
            </a:r>
          </a:p>
          <a:p>
            <a:pPr marL="271452" indent="-227004">
              <a:buFont typeface="Arial" panose="020B0604020202020204" pitchFamily="34" charset="0"/>
              <a:buChar char="•"/>
            </a:pPr>
            <a:r>
              <a:rPr lang="en-US" altLang="en-US" dirty="0">
                <a:ea typeface="ＭＳ Ｐゴシック" panose="020B0600070205080204" pitchFamily="34" charset="-128"/>
              </a:rPr>
              <a:t>Updates on FTC/TAF (</a:t>
            </a:r>
            <a:r>
              <a:rPr lang="en-US" altLang="en-US" dirty="0" err="1">
                <a:ea typeface="ＭＳ Ｐゴシック" panose="020B0600070205080204" pitchFamily="34" charset="-128"/>
              </a:rPr>
              <a:t>Descovy</a:t>
            </a:r>
            <a:r>
              <a:rPr lang="en-US" altLang="en-US" dirty="0">
                <a:ea typeface="ＭＳ Ｐゴシック" panose="020B0600070205080204" pitchFamily="34" charset="-128"/>
              </a:rPr>
              <a:t>)</a:t>
            </a:r>
          </a:p>
          <a:p>
            <a:pPr marL="271452" indent="-227004">
              <a:buFont typeface="Arial" panose="020B0604020202020204" pitchFamily="34" charset="0"/>
              <a:buChar char="•"/>
            </a:pPr>
            <a:r>
              <a:rPr lang="en-US" altLang="en-US" dirty="0">
                <a:ea typeface="ＭＳ Ｐゴシック" panose="020B0600070205080204" pitchFamily="34" charset="-128"/>
              </a:rPr>
              <a:t>Identify patients who may be candidates for HIV </a:t>
            </a:r>
            <a:r>
              <a:rPr lang="en-US" altLang="en-US" dirty="0" err="1">
                <a:ea typeface="ＭＳ Ｐゴシック" panose="020B0600070205080204" pitchFamily="34" charset="-128"/>
              </a:rPr>
              <a:t>nPEP</a:t>
            </a:r>
            <a:r>
              <a:rPr lang="en-US" altLang="en-US" dirty="0">
                <a:ea typeface="ＭＳ Ｐゴシック" panose="020B0600070205080204" pitchFamily="34" charset="-128"/>
              </a:rPr>
              <a:t> (non-occupational Post Exposure Prophylaxis)</a:t>
            </a:r>
          </a:p>
          <a:p>
            <a:pPr marL="271452" indent="-227004">
              <a:buFont typeface="Arial" panose="020B0604020202020204" pitchFamily="34" charset="0"/>
              <a:buChar char="•"/>
            </a:pPr>
            <a:r>
              <a:rPr lang="en-US" altLang="en-US" dirty="0">
                <a:ea typeface="ＭＳ Ｐゴシック" panose="020B0600070205080204" pitchFamily="34" charset="-128"/>
              </a:rPr>
              <a:t>Review how </a:t>
            </a:r>
            <a:r>
              <a:rPr lang="en-US" altLang="en-US" dirty="0" err="1">
                <a:ea typeface="ＭＳ Ｐゴシック" panose="020B0600070205080204" pitchFamily="34" charset="-128"/>
              </a:rPr>
              <a:t>PrEP</a:t>
            </a:r>
            <a:r>
              <a:rPr lang="en-US" altLang="en-US" dirty="0">
                <a:ea typeface="ＭＳ Ｐゴシック" panose="020B0600070205080204" pitchFamily="34" charset="-128"/>
              </a:rPr>
              <a:t> may be implemented into your practice</a:t>
            </a:r>
          </a:p>
        </p:txBody>
      </p:sp>
      <p:pic>
        <p:nvPicPr>
          <p:cNvPr id="5" name="Picture 4" descr="A picture containing email&#10;&#10;Description automatically generated">
            <a:extLst>
              <a:ext uri="{FF2B5EF4-FFF2-40B4-BE49-F238E27FC236}">
                <a16:creationId xmlns:a16="http://schemas.microsoft.com/office/drawing/2014/main" id="{8FA47520-9591-7F44-819C-BEF33E7A7D6F}"/>
              </a:ext>
            </a:extLst>
          </p:cNvPr>
          <p:cNvPicPr>
            <a:picLocks noChangeAspect="1"/>
          </p:cNvPicPr>
          <p:nvPr/>
        </p:nvPicPr>
        <p:blipFill>
          <a:blip r:embed="rId3"/>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1295955867"/>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B2C6FF98-BD53-8447-9288-9B940C8762DC}"/>
              </a:ext>
            </a:extLst>
          </p:cNvPr>
          <p:cNvSpPr>
            <a:spLocks noGrp="1"/>
          </p:cNvSpPr>
          <p:nvPr>
            <p:ph type="title"/>
          </p:nvPr>
        </p:nvSpPr>
        <p:spPr bwMode="auto">
          <a:xfrm>
            <a:off x="323850" y="119063"/>
            <a:ext cx="8496300" cy="1090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New HIV Diagnosis in Utah</a:t>
            </a:r>
          </a:p>
        </p:txBody>
      </p:sp>
      <p:sp>
        <p:nvSpPr>
          <p:cNvPr id="38914" name="Text Placeholder 2">
            <a:extLst>
              <a:ext uri="{FF2B5EF4-FFF2-40B4-BE49-F238E27FC236}">
                <a16:creationId xmlns:a16="http://schemas.microsoft.com/office/drawing/2014/main" id="{3A901DA8-4C8D-DA41-A0F6-C19367167839}"/>
              </a:ext>
            </a:extLst>
          </p:cNvPr>
          <p:cNvSpPr>
            <a:spLocks noGrp="1"/>
          </p:cNvSpPr>
          <p:nvPr>
            <p:ph type="body" sz="quarter" idx="14"/>
          </p:nvPr>
        </p:nvSpPr>
        <p:spPr bwMode="auto">
          <a:xfrm>
            <a:off x="323850" y="6461126"/>
            <a:ext cx="7358063" cy="32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spcBef>
                <a:spcPct val="0"/>
              </a:spcBef>
            </a:pPr>
            <a:r>
              <a:rPr lang="en-US" altLang="en-US">
                <a:latin typeface="Arial" panose="020B0604020202020204" pitchFamily="34" charset="0"/>
                <a:ea typeface="ＭＳ Ｐゴシック" panose="020B0600070205080204" pitchFamily="34" charset="-128"/>
                <a:cs typeface="Arial" panose="020B0604020202020204" pitchFamily="34" charset="0"/>
              </a:rPr>
              <a:t>https://ptc.health.utah.gov/wp-content/uploads/2020/09/2019_HIV-and-STD-Prevention-and-Surveillance-Program_Surveillance-Update.pdf</a:t>
            </a:r>
          </a:p>
        </p:txBody>
      </p:sp>
      <p:sp>
        <p:nvSpPr>
          <p:cNvPr id="38915" name="Content Placeholder 4">
            <a:extLst>
              <a:ext uri="{FF2B5EF4-FFF2-40B4-BE49-F238E27FC236}">
                <a16:creationId xmlns:a16="http://schemas.microsoft.com/office/drawing/2014/main" id="{21AE2B9F-6358-4F46-8E54-C55C4FC3C399}"/>
              </a:ext>
            </a:extLst>
          </p:cNvPr>
          <p:cNvSpPr>
            <a:spLocks noGrp="1" noChangeArrowheads="1"/>
          </p:cNvSpPr>
          <p:nvPr>
            <p:ph sz="half" idx="2"/>
          </p:nvPr>
        </p:nvSpPr>
        <p:spPr bwMode="auto">
          <a:xfrm>
            <a:off x="323850" y="1514475"/>
            <a:ext cx="8515350"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73039" indent="-227004">
              <a:buFont typeface="Arial" panose="020B0604020202020204" pitchFamily="34" charset="0"/>
              <a:buChar char="•"/>
            </a:pPr>
            <a:r>
              <a:rPr lang="en-US" altLang="en-US">
                <a:ea typeface="ＭＳ Ｐゴシック" panose="020B0600070205080204" pitchFamily="34" charset="-128"/>
              </a:rPr>
              <a:t>In 2019: </a:t>
            </a:r>
          </a:p>
          <a:p>
            <a:pPr marL="615925" lvl="1" indent="-227004" defTabSz="914363" fontAlgn="base">
              <a:spcAft>
                <a:spcPct val="0"/>
              </a:spcAft>
              <a:buFont typeface="Lucida Grande" panose="020B0600040502020204" pitchFamily="34" charset="0"/>
              <a:buChar char="-"/>
            </a:pPr>
            <a:r>
              <a:rPr lang="en-US" altLang="en-US"/>
              <a:t>134 New HIV Diagnoses</a:t>
            </a:r>
          </a:p>
          <a:p>
            <a:pPr marL="615925" lvl="1" indent="-227004" defTabSz="914363" fontAlgn="base">
              <a:spcAft>
                <a:spcPct val="0"/>
              </a:spcAft>
              <a:buFont typeface="Lucida Grande" panose="020B0600040502020204" pitchFamily="34" charset="0"/>
              <a:buChar char="-"/>
            </a:pPr>
            <a:r>
              <a:rPr lang="en-US" altLang="en-US"/>
              <a:t>2,625 People Living with Diagnosed HIV</a:t>
            </a:r>
          </a:p>
        </p:txBody>
      </p:sp>
      <p:pic>
        <p:nvPicPr>
          <p:cNvPr id="38916" name="Picture 6">
            <a:extLst>
              <a:ext uri="{FF2B5EF4-FFF2-40B4-BE49-F238E27FC236}">
                <a16:creationId xmlns:a16="http://schemas.microsoft.com/office/drawing/2014/main" id="{89BB0BEC-2497-E248-855E-B62BA198C9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775" y="3048000"/>
            <a:ext cx="7681913" cy="309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picture containing email&#10;&#10;Description automatically generated">
            <a:extLst>
              <a:ext uri="{FF2B5EF4-FFF2-40B4-BE49-F238E27FC236}">
                <a16:creationId xmlns:a16="http://schemas.microsoft.com/office/drawing/2014/main" id="{C38EDB80-8A95-6649-BC44-6304388BF01B}"/>
              </a:ext>
            </a:extLst>
          </p:cNvPr>
          <p:cNvPicPr>
            <a:picLocks noChangeAspect="1"/>
          </p:cNvPicPr>
          <p:nvPr/>
        </p:nvPicPr>
        <p:blipFill>
          <a:blip r:embed="rId3"/>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4017391859"/>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000E21D8-B758-474C-A921-7602D6026D45}"/>
              </a:ext>
            </a:extLst>
          </p:cNvPr>
          <p:cNvSpPr>
            <a:spLocks noGrp="1"/>
          </p:cNvSpPr>
          <p:nvPr>
            <p:ph type="title"/>
          </p:nvPr>
        </p:nvSpPr>
        <p:spPr bwMode="auto">
          <a:xfrm>
            <a:off x="323850" y="119063"/>
            <a:ext cx="8496300" cy="1090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r>
              <a:rPr lang="en-US" altLang="en-US">
                <a:latin typeface="Arial" panose="020B0604020202020204" pitchFamily="34" charset="0"/>
                <a:ea typeface="ＭＳ Ｐゴシック" panose="020B0600070205080204" pitchFamily="34" charset="-128"/>
                <a:cs typeface="Arial" panose="020B0604020202020204" pitchFamily="34" charset="0"/>
              </a:rPr>
              <a:t>Geography of HIV Diagnosis in Utah</a:t>
            </a:r>
          </a:p>
        </p:txBody>
      </p:sp>
      <p:sp>
        <p:nvSpPr>
          <p:cNvPr id="39938" name="Text Placeholder 2">
            <a:extLst>
              <a:ext uri="{FF2B5EF4-FFF2-40B4-BE49-F238E27FC236}">
                <a16:creationId xmlns:a16="http://schemas.microsoft.com/office/drawing/2014/main" id="{F6C46A92-69A1-B547-9612-005F038F6459}"/>
              </a:ext>
            </a:extLst>
          </p:cNvPr>
          <p:cNvSpPr>
            <a:spLocks noGrp="1"/>
          </p:cNvSpPr>
          <p:nvPr>
            <p:ph type="body" sz="quarter" idx="14"/>
          </p:nvPr>
        </p:nvSpPr>
        <p:spPr bwMode="auto">
          <a:xfrm>
            <a:off x="323850" y="6461126"/>
            <a:ext cx="7358063" cy="32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spcBef>
                <a:spcPct val="0"/>
              </a:spcBef>
            </a:pPr>
            <a:r>
              <a:rPr lang="en-US" altLang="en-US">
                <a:latin typeface="Arial" panose="020B0604020202020204" pitchFamily="34" charset="0"/>
                <a:ea typeface="ＭＳ Ｐゴシック" panose="020B0600070205080204" pitchFamily="34" charset="-128"/>
                <a:cs typeface="Arial" panose="020B0604020202020204" pitchFamily="34" charset="0"/>
              </a:rPr>
              <a:t>https://ptc.health.utah.gov/wp-content/uploads/2020/09/2019_HIV-and-STD-Prevention-and-Surveillance-Program_Surveillance-Update.pdf</a:t>
            </a:r>
          </a:p>
        </p:txBody>
      </p:sp>
      <p:sp>
        <p:nvSpPr>
          <p:cNvPr id="39939" name="Content Placeholder 4">
            <a:extLst>
              <a:ext uri="{FF2B5EF4-FFF2-40B4-BE49-F238E27FC236}">
                <a16:creationId xmlns:a16="http://schemas.microsoft.com/office/drawing/2014/main" id="{739838FD-AA2B-724A-AF9F-C7DC969E9DD9}"/>
              </a:ext>
            </a:extLst>
          </p:cNvPr>
          <p:cNvSpPr>
            <a:spLocks noGrp="1" noChangeArrowheads="1"/>
          </p:cNvSpPr>
          <p:nvPr>
            <p:ph sz="half" idx="2"/>
          </p:nvPr>
        </p:nvSpPr>
        <p:spPr bwMode="auto">
          <a:xfrm>
            <a:off x="323850" y="1514475"/>
            <a:ext cx="8515350"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73039" indent="-227004">
              <a:buFont typeface="Arial" panose="020B0604020202020204" pitchFamily="34" charset="0"/>
              <a:buChar char="•"/>
            </a:pPr>
            <a:endParaRPr lang="en-US" altLang="en-US" dirty="0">
              <a:ea typeface="ＭＳ Ｐゴシック" panose="020B0600070205080204" pitchFamily="34" charset="-128"/>
            </a:endParaRPr>
          </a:p>
        </p:txBody>
      </p:sp>
      <p:pic>
        <p:nvPicPr>
          <p:cNvPr id="39940" name="Picture 1">
            <a:extLst>
              <a:ext uri="{FF2B5EF4-FFF2-40B4-BE49-F238E27FC236}">
                <a16:creationId xmlns:a16="http://schemas.microsoft.com/office/drawing/2014/main" id="{A3C30635-C3CF-A146-8601-3962F833EF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514475"/>
            <a:ext cx="6781800" cy="465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picture containing email&#10;&#10;Description automatically generated">
            <a:extLst>
              <a:ext uri="{FF2B5EF4-FFF2-40B4-BE49-F238E27FC236}">
                <a16:creationId xmlns:a16="http://schemas.microsoft.com/office/drawing/2014/main" id="{FCB5806A-E19A-7444-BA2D-C6527D9E34E7}"/>
              </a:ext>
            </a:extLst>
          </p:cNvPr>
          <p:cNvPicPr>
            <a:picLocks noChangeAspect="1"/>
          </p:cNvPicPr>
          <p:nvPr/>
        </p:nvPicPr>
        <p:blipFill>
          <a:blip r:embed="rId3"/>
          <a:stretch>
            <a:fillRect/>
          </a:stretch>
        </p:blipFill>
        <p:spPr>
          <a:xfrm>
            <a:off x="7526562" y="6327739"/>
            <a:ext cx="1617438" cy="546148"/>
          </a:xfrm>
          <a:prstGeom prst="rect">
            <a:avLst/>
          </a:prstGeom>
        </p:spPr>
      </p:pic>
    </p:spTree>
    <p:extLst>
      <p:ext uri="{BB962C8B-B14F-4D97-AF65-F5344CB8AC3E}">
        <p14:creationId xmlns:p14="http://schemas.microsoft.com/office/powerpoint/2010/main" val="3601403846"/>
      </p:ext>
    </p:extLst>
  </p:cSld>
  <p:clrMapOvr>
    <a:masterClrMapping/>
  </p:clrMapOvr>
  <p:transition spd="slow"/>
</p:sld>
</file>

<file path=ppt/theme/theme1.xml><?xml version="1.0" encoding="utf-8"?>
<a:theme xmlns:a="http://schemas.openxmlformats.org/drawingml/2006/main" name="NCRC">
  <a:themeElements>
    <a:clrScheme name="Custom 14">
      <a:dk1>
        <a:srgbClr val="000000"/>
      </a:dk1>
      <a:lt1>
        <a:sysClr val="window" lastClr="FFFFFF"/>
      </a:lt1>
      <a:dk2>
        <a:srgbClr val="001D48"/>
      </a:dk2>
      <a:lt2>
        <a:srgbClr val="003A78"/>
      </a:lt2>
      <a:accent1>
        <a:srgbClr val="326496"/>
      </a:accent1>
      <a:accent2>
        <a:srgbClr val="718E25"/>
      </a:accent2>
      <a:accent3>
        <a:srgbClr val="D8D8D8"/>
      </a:accent3>
      <a:accent4>
        <a:srgbClr val="6E4B7D"/>
      </a:accent4>
      <a:accent5>
        <a:srgbClr val="967C4A"/>
      </a:accent5>
      <a:accent6>
        <a:srgbClr val="963232"/>
      </a:accent6>
      <a:hlink>
        <a:srgbClr val="3973AD"/>
      </a:hlink>
      <a:folHlink>
        <a:srgbClr val="81AE2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Arial"/>
          </a:defRPr>
        </a:defPPr>
      </a:lstStyle>
    </a:txDef>
  </a:objectDefaults>
  <a:extraClrSchemeLst/>
  <a:extLst>
    <a:ext uri="{05A4C25C-085E-4340-85A3-A5531E510DB2}">
      <thm15:themeFamily xmlns:thm15="http://schemas.microsoft.com/office/thememl/2012/main" name="MW Slide Template 9.15.17.pptx" id="{BB49BB1D-7C2E-42C9-BC30-7D2B2F27F125}" vid="{DE90C250-A9F1-4A32-80E4-0B3C0080FDEC}"/>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NWAETC Final">
    <a:dk1>
      <a:srgbClr val="000000"/>
    </a:dk1>
    <a:lt1>
      <a:sysClr val="window" lastClr="FFFFFF"/>
    </a:lt1>
    <a:dk2>
      <a:srgbClr val="001D48"/>
    </a:dk2>
    <a:lt2>
      <a:srgbClr val="003A78"/>
    </a:lt2>
    <a:accent1>
      <a:srgbClr val="326496"/>
    </a:accent1>
    <a:accent2>
      <a:srgbClr val="718E25"/>
    </a:accent2>
    <a:accent3>
      <a:srgbClr val="D8D8D8"/>
    </a:accent3>
    <a:accent4>
      <a:srgbClr val="6E4B7D"/>
    </a:accent4>
    <a:accent5>
      <a:srgbClr val="B59452"/>
    </a:accent5>
    <a:accent6>
      <a:srgbClr val="963232"/>
    </a:accent6>
    <a:hlink>
      <a:srgbClr val="3973AD"/>
    </a:hlink>
    <a:folHlink>
      <a:srgbClr val="81AE2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NWAETC Final">
    <a:dk1>
      <a:srgbClr val="000000"/>
    </a:dk1>
    <a:lt1>
      <a:sysClr val="window" lastClr="FFFFFF"/>
    </a:lt1>
    <a:dk2>
      <a:srgbClr val="001D48"/>
    </a:dk2>
    <a:lt2>
      <a:srgbClr val="003A78"/>
    </a:lt2>
    <a:accent1>
      <a:srgbClr val="326496"/>
    </a:accent1>
    <a:accent2>
      <a:srgbClr val="718E25"/>
    </a:accent2>
    <a:accent3>
      <a:srgbClr val="D8D8D8"/>
    </a:accent3>
    <a:accent4>
      <a:srgbClr val="6E4B7D"/>
    </a:accent4>
    <a:accent5>
      <a:srgbClr val="B59452"/>
    </a:accent5>
    <a:accent6>
      <a:srgbClr val="963232"/>
    </a:accent6>
    <a:hlink>
      <a:srgbClr val="3973AD"/>
    </a:hlink>
    <a:folHlink>
      <a:srgbClr val="81AE2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NWAETC Final">
    <a:dk1>
      <a:srgbClr val="000000"/>
    </a:dk1>
    <a:lt1>
      <a:sysClr val="window" lastClr="FFFFFF"/>
    </a:lt1>
    <a:dk2>
      <a:srgbClr val="001D48"/>
    </a:dk2>
    <a:lt2>
      <a:srgbClr val="003A78"/>
    </a:lt2>
    <a:accent1>
      <a:srgbClr val="326496"/>
    </a:accent1>
    <a:accent2>
      <a:srgbClr val="718E25"/>
    </a:accent2>
    <a:accent3>
      <a:srgbClr val="D8D8D8"/>
    </a:accent3>
    <a:accent4>
      <a:srgbClr val="6E4B7D"/>
    </a:accent4>
    <a:accent5>
      <a:srgbClr val="B59452"/>
    </a:accent5>
    <a:accent6>
      <a:srgbClr val="963232"/>
    </a:accent6>
    <a:hlink>
      <a:srgbClr val="3973AD"/>
    </a:hlink>
    <a:folHlink>
      <a:srgbClr val="81AE2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NWAETC Final">
    <a:dk1>
      <a:srgbClr val="000000"/>
    </a:dk1>
    <a:lt1>
      <a:sysClr val="window" lastClr="FFFFFF"/>
    </a:lt1>
    <a:dk2>
      <a:srgbClr val="001D48"/>
    </a:dk2>
    <a:lt2>
      <a:srgbClr val="003A78"/>
    </a:lt2>
    <a:accent1>
      <a:srgbClr val="326496"/>
    </a:accent1>
    <a:accent2>
      <a:srgbClr val="718E25"/>
    </a:accent2>
    <a:accent3>
      <a:srgbClr val="D8D8D8"/>
    </a:accent3>
    <a:accent4>
      <a:srgbClr val="6E4B7D"/>
    </a:accent4>
    <a:accent5>
      <a:srgbClr val="B59452"/>
    </a:accent5>
    <a:accent6>
      <a:srgbClr val="963232"/>
    </a:accent6>
    <a:hlink>
      <a:srgbClr val="3973AD"/>
    </a:hlink>
    <a:folHlink>
      <a:srgbClr val="81AE2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MW Slide Template 9.17.18</Template>
  <TotalTime>1371</TotalTime>
  <Words>3575</Words>
  <Application>Microsoft Office PowerPoint</Application>
  <PresentationFormat>On-screen Show (4:3)</PresentationFormat>
  <Paragraphs>335</Paragraphs>
  <Slides>55</Slides>
  <Notes>30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7" baseType="lpstr">
      <vt:lpstr>Arial</vt:lpstr>
      <vt:lpstr>Calibri</vt:lpstr>
      <vt:lpstr>Century Gothic</vt:lpstr>
      <vt:lpstr>Corbel</vt:lpstr>
      <vt:lpstr>Geneva</vt:lpstr>
      <vt:lpstr>Lucida Grande</vt:lpstr>
      <vt:lpstr>meno-display</vt:lpstr>
      <vt:lpstr>Open Sans</vt:lpstr>
      <vt:lpstr>Times New Roman</vt:lpstr>
      <vt:lpstr>Wingdings</vt:lpstr>
      <vt:lpstr>NCRC</vt:lpstr>
      <vt:lpstr>Microsoft Excel Chart</vt:lpstr>
      <vt:lpstr>HIV Prevention (PrEP) Prevention is Key in Decreasing HIV</vt:lpstr>
      <vt:lpstr>Land Acknowledgement</vt:lpstr>
      <vt:lpstr>No conflicts of interest or relationships to disclose</vt:lpstr>
      <vt:lpstr>PowerPoint Presentation</vt:lpstr>
      <vt:lpstr>PowerPoint Presentation</vt:lpstr>
      <vt:lpstr>HIV prep</vt:lpstr>
      <vt:lpstr>Objectives</vt:lpstr>
      <vt:lpstr>New HIV Diagnosis in Utah</vt:lpstr>
      <vt:lpstr>Geography of HIV Diagnosis in Utah</vt:lpstr>
      <vt:lpstr>PowerPoint Presentation</vt:lpstr>
      <vt:lpstr> Fiebig Laboratory Staging of Early HIV Infection</vt:lpstr>
      <vt:lpstr> Acute HIV Infection </vt:lpstr>
      <vt:lpstr>PowerPoint Presentation</vt:lpstr>
      <vt:lpstr>PowerPoint Presentation</vt:lpstr>
      <vt:lpstr>Prevent</vt:lpstr>
      <vt:lpstr>PowerPoint Presentation</vt:lpstr>
      <vt:lpstr>PowerPoint Presentation</vt:lpstr>
      <vt:lpstr>PowerPoint Presentation</vt:lpstr>
      <vt:lpstr>Prevention Science Overview: Biomedical Intervention Efficacy</vt:lpstr>
      <vt:lpstr>PrEP for HIV Prevention: Candidates</vt:lpstr>
      <vt:lpstr>Laboratory Tests and Other Diagnostic Procedures </vt:lpstr>
      <vt:lpstr>Patients with Chronic Active Hepatitis B Virus Infection </vt:lpstr>
      <vt:lpstr>Laboratory Tests and Other Diagnostic Procedures (cont.)</vt:lpstr>
      <vt:lpstr>Clinical Follow-up &amp; Monitoring: 3 months</vt:lpstr>
      <vt:lpstr>Adverse Events</vt:lpstr>
      <vt:lpstr>Drug Interactions</vt:lpstr>
      <vt:lpstr>Key Considerations with HIV PrEP</vt:lpstr>
      <vt:lpstr>HIV PrEP- failures </vt:lpstr>
      <vt:lpstr>PrEP Works, but Adherence Is Critical</vt:lpstr>
      <vt:lpstr>PrEP adherence </vt:lpstr>
      <vt:lpstr>PowerPoint Presentation</vt:lpstr>
      <vt:lpstr>PrEP failure</vt:lpstr>
      <vt:lpstr>Counseling</vt:lpstr>
      <vt:lpstr>Key Components of Medication Adherence Counseling </vt:lpstr>
      <vt:lpstr>Accessibility to PrEP</vt:lpstr>
      <vt:lpstr>PrEP</vt:lpstr>
      <vt:lpstr>Ending the HIV Epidemic: Ready, Set, PrEP</vt:lpstr>
      <vt:lpstr>Ending the HIV Epidemic: Ready, Set, PrEP</vt:lpstr>
      <vt:lpstr>Emtricitabine + Tenofovir Alafenamide  FTC/TAF (Descovy)</vt:lpstr>
      <vt:lpstr>FTC/TAF vs FTC/TDF for PrEP DISCOVER: Conclusions &amp; Concerns</vt:lpstr>
      <vt:lpstr>Considerations with FTC/TAF</vt:lpstr>
      <vt:lpstr>PowerPoint Presentation</vt:lpstr>
      <vt:lpstr>Cabotegravir for HIV PrEP</vt:lpstr>
      <vt:lpstr>IM Cabotegravir versus TDF-FTC for PrEP in MSM and TGW HPTN 083: Results</vt:lpstr>
      <vt:lpstr>IM Cabotegravir versus TDF-FTC for PrEP in Cisgender Women HPTN 084: Results (n = 3,127 included in analysis)</vt:lpstr>
      <vt:lpstr>IM Cabotegravir versus TDF-FTC for PrEP in MSM and TGW HPTN 083: Results</vt:lpstr>
      <vt:lpstr>IM Cabotegravir versus TDF-FTC for PrEP in Cisgender Women HPTN 084: Results (n = 3,127 included in analysis)</vt:lpstr>
      <vt:lpstr>The Prep Community Clinic</vt:lpstr>
      <vt:lpstr>Post-Exposure Prophylaxis (PEP)</vt:lpstr>
      <vt:lpstr>Post-Exposure Prophylaxis (PEP)</vt:lpstr>
      <vt:lpstr>Summary</vt:lpstr>
      <vt:lpstr>Harry Rosado-Santos, MD, FACP, AAHIVM harry.rosado@hsc.utah.edu </vt:lpstr>
      <vt:lpstr>PowerPoint Presentation</vt:lpstr>
      <vt:lpstr>PowerPoint Presentation</vt:lpstr>
      <vt:lpstr>PowerPoint Presentation</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LAURIE N. SYLLA</dc:creator>
  <cp:lastModifiedBy>Teresa Puskedra</cp:lastModifiedBy>
  <cp:revision>147</cp:revision>
  <cp:lastPrinted>2017-09-08T14:54:37Z</cp:lastPrinted>
  <dcterms:created xsi:type="dcterms:W3CDTF">2019-01-09T22:12:39Z</dcterms:created>
  <dcterms:modified xsi:type="dcterms:W3CDTF">2021-10-05T21:34:21Z</dcterms:modified>
</cp:coreProperties>
</file>