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9" r:id="rId11"/>
    <p:sldId id="268" r:id="rId12"/>
    <p:sldId id="270" r:id="rId13"/>
    <p:sldId id="284" r:id="rId14"/>
    <p:sldId id="267" r:id="rId15"/>
    <p:sldId id="272" r:id="rId16"/>
    <p:sldId id="287" r:id="rId17"/>
    <p:sldId id="273" r:id="rId18"/>
    <p:sldId id="274" r:id="rId19"/>
    <p:sldId id="277" r:id="rId20"/>
    <p:sldId id="288" r:id="rId21"/>
    <p:sldId id="290" r:id="rId22"/>
    <p:sldId id="276" r:id="rId23"/>
    <p:sldId id="275" r:id="rId24"/>
    <p:sldId id="280" r:id="rId25"/>
    <p:sldId id="281" r:id="rId26"/>
    <p:sldId id="282" r:id="rId27"/>
    <p:sldId id="289" r:id="rId28"/>
    <p:sldId id="279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72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51636-E7D5-42C5-AEBA-2B25CA7EBC3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2BA4E-C33A-4620-95D7-A389F8A6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13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376251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376251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Viral infections and kidney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Marcellus </a:t>
            </a:r>
            <a:r>
              <a:rPr lang="en-US" dirty="0" err="1"/>
              <a:t>assiago</a:t>
            </a:r>
            <a:r>
              <a:rPr lang="en-US" dirty="0"/>
              <a:t> md</a:t>
            </a:r>
          </a:p>
          <a:p>
            <a:r>
              <a:rPr lang="en-US" dirty="0"/>
              <a:t>Northern Utah kidney specialists</a:t>
            </a:r>
          </a:p>
        </p:txBody>
      </p:sp>
    </p:spTree>
    <p:extLst>
      <p:ext uri="{BB962C8B-B14F-4D97-AF65-F5344CB8AC3E}">
        <p14:creationId xmlns:p14="http://schemas.microsoft.com/office/powerpoint/2010/main" val="4265089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60900"/>
          </a:xfrm>
        </p:spPr>
        <p:txBody>
          <a:bodyPr/>
          <a:lstStyle/>
          <a:p>
            <a:r>
              <a:rPr lang="en-US" dirty="0" err="1"/>
              <a:t>Membranoproliferative</a:t>
            </a:r>
            <a:r>
              <a:rPr lang="en-US" dirty="0"/>
              <a:t> </a:t>
            </a:r>
            <a:r>
              <a:rPr lang="en-US" dirty="0" err="1"/>
              <a:t>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87236"/>
            <a:ext cx="9905999" cy="4003965"/>
          </a:xfrm>
        </p:spPr>
        <p:txBody>
          <a:bodyPr/>
          <a:lstStyle/>
          <a:p>
            <a:r>
              <a:rPr lang="en-US" dirty="0"/>
              <a:t>Basement membrane splitting, mesangial, </a:t>
            </a:r>
            <a:r>
              <a:rPr lang="en-US" dirty="0" err="1"/>
              <a:t>subendothelial</a:t>
            </a:r>
            <a:r>
              <a:rPr lang="en-US" dirty="0"/>
              <a:t> deposits</a:t>
            </a:r>
          </a:p>
          <a:p>
            <a:r>
              <a:rPr lang="en-US" dirty="0"/>
              <a:t>Antigen is </a:t>
            </a:r>
            <a:r>
              <a:rPr lang="en-US" dirty="0" err="1"/>
              <a:t>HBsAg</a:t>
            </a:r>
            <a:r>
              <a:rPr lang="en-US" dirty="0"/>
              <a:t>.</a:t>
            </a:r>
          </a:p>
          <a:p>
            <a:r>
              <a:rPr lang="en-US" dirty="0"/>
              <a:t>Nephritic syndrome +/- nephrotic proteinuria</a:t>
            </a:r>
          </a:p>
          <a:p>
            <a:r>
              <a:rPr lang="en-US" dirty="0"/>
              <a:t>Low C3 and C4</a:t>
            </a:r>
          </a:p>
          <a:p>
            <a:r>
              <a:rPr lang="en-US" dirty="0"/>
              <a:t>Mixed </a:t>
            </a:r>
            <a:r>
              <a:rPr lang="en-US" dirty="0" err="1"/>
              <a:t>cryoglobulinemia</a:t>
            </a:r>
            <a:r>
              <a:rPr lang="en-US" dirty="0"/>
              <a:t>( predominantly type 3 ) :</a:t>
            </a:r>
          </a:p>
          <a:p>
            <a:pPr marL="0" indent="0">
              <a:buNone/>
            </a:pPr>
            <a:r>
              <a:rPr lang="en-US" dirty="0"/>
              <a:t>	AKI, nephrotic syndrome, systemic vasculitis</a:t>
            </a:r>
          </a:p>
        </p:txBody>
      </p:sp>
    </p:spTree>
    <p:extLst>
      <p:ext uri="{BB962C8B-B14F-4D97-AF65-F5344CB8AC3E}">
        <p14:creationId xmlns:p14="http://schemas.microsoft.com/office/powerpoint/2010/main" val="3973223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60900"/>
          </a:xfrm>
        </p:spPr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87236"/>
            <a:ext cx="9905999" cy="4003965"/>
          </a:xfrm>
        </p:spPr>
        <p:txBody>
          <a:bodyPr/>
          <a:lstStyle/>
          <a:p>
            <a:r>
              <a:rPr lang="en-US" dirty="0"/>
              <a:t>Unclear optimal therapy</a:t>
            </a:r>
          </a:p>
          <a:p>
            <a:r>
              <a:rPr lang="en-US" dirty="0"/>
              <a:t>Antiviral therapy: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Entecavir</a:t>
            </a:r>
            <a:r>
              <a:rPr lang="en-US" dirty="0"/>
              <a:t>. </a:t>
            </a:r>
            <a:r>
              <a:rPr lang="en-US" dirty="0" err="1"/>
              <a:t>Tenofovir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Lamivudine: Remission of viremia + resolution of MN in 75%-80%.     	20%/year resistance rate from mutation of HBV reverse transcriptase</a:t>
            </a:r>
          </a:p>
          <a:p>
            <a:pPr marL="0" indent="0">
              <a:buNone/>
            </a:pPr>
            <a:r>
              <a:rPr lang="en-US" dirty="0"/>
              <a:t>	- PEG- IFN</a:t>
            </a:r>
          </a:p>
          <a:p>
            <a:pPr marL="0" indent="0">
              <a:buNone/>
            </a:pPr>
            <a:r>
              <a:rPr lang="en-US" dirty="0"/>
              <a:t>	- Steroids: RPGN, PAN. &lt; 6 months. Concomitant antivirals</a:t>
            </a:r>
          </a:p>
        </p:txBody>
      </p:sp>
    </p:spTree>
    <p:extLst>
      <p:ext uri="{BB962C8B-B14F-4D97-AF65-F5344CB8AC3E}">
        <p14:creationId xmlns:p14="http://schemas.microsoft.com/office/powerpoint/2010/main" val="407666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60900"/>
          </a:xfrm>
        </p:spPr>
        <p:txBody>
          <a:bodyPr/>
          <a:lstStyle/>
          <a:p>
            <a:r>
              <a:rPr lang="en-US" dirty="0"/>
              <a:t>Additional HBV associated 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87236"/>
            <a:ext cx="9905999" cy="4003965"/>
          </a:xfrm>
        </p:spPr>
        <p:txBody>
          <a:bodyPr/>
          <a:lstStyle/>
          <a:p>
            <a:r>
              <a:rPr lang="en-US" dirty="0" err="1"/>
              <a:t>Polyarteritis</a:t>
            </a:r>
            <a:r>
              <a:rPr lang="en-US" dirty="0"/>
              <a:t> </a:t>
            </a:r>
            <a:r>
              <a:rPr lang="en-US" dirty="0" err="1"/>
              <a:t>nodosa</a:t>
            </a:r>
            <a:r>
              <a:rPr lang="en-US" dirty="0"/>
              <a:t>: </a:t>
            </a:r>
            <a:r>
              <a:rPr lang="en-US" dirty="0" err="1"/>
              <a:t>HBsAg</a:t>
            </a:r>
            <a:r>
              <a:rPr lang="en-US" dirty="0"/>
              <a:t> immune complex deposition in vessels</a:t>
            </a:r>
          </a:p>
          <a:p>
            <a:pPr marL="0" indent="0">
              <a:buNone/>
            </a:pPr>
            <a:r>
              <a:rPr lang="en-US" dirty="0"/>
              <a:t>	-more mesenteric artery aneurysms than renal artery</a:t>
            </a:r>
          </a:p>
          <a:p>
            <a:pPr marL="0" indent="0">
              <a:buNone/>
            </a:pPr>
            <a:r>
              <a:rPr lang="en-US" dirty="0"/>
              <a:t>	-GI vasculitis. Less severe skin lesions. </a:t>
            </a:r>
            <a:r>
              <a:rPr lang="en-US" dirty="0" err="1"/>
              <a:t>Favourable</a:t>
            </a:r>
            <a:r>
              <a:rPr lang="en-US" dirty="0"/>
              <a:t> </a:t>
            </a:r>
            <a:r>
              <a:rPr lang="en-US" dirty="0" err="1"/>
              <a:t>response,relapse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-AKI from renal ischemia and infarction not glomerulonephritis</a:t>
            </a:r>
          </a:p>
          <a:p>
            <a:r>
              <a:rPr lang="en-US" dirty="0"/>
              <a:t>IgA nephropathy</a:t>
            </a:r>
          </a:p>
          <a:p>
            <a:r>
              <a:rPr lang="en-US" dirty="0"/>
              <a:t>Focal segmental </a:t>
            </a:r>
            <a:r>
              <a:rPr lang="en-US" dirty="0" err="1"/>
              <a:t>glomerulosclerosis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07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Chronic viremia in about 3 million in the US</a:t>
            </a:r>
          </a:p>
          <a:p>
            <a:r>
              <a:rPr lang="en-US" dirty="0"/>
              <a:t>Availability of direct acting antivirals(DAA)</a:t>
            </a:r>
          </a:p>
          <a:p>
            <a:r>
              <a:rPr lang="en-US" dirty="0"/>
              <a:t>Classic hallmark is Type 1 MPGN due to type 2 mixed </a:t>
            </a:r>
            <a:r>
              <a:rPr lang="en-US" dirty="0" err="1"/>
              <a:t>cryoglobulinemia</a:t>
            </a:r>
            <a:endParaRPr lang="en-US" dirty="0"/>
          </a:p>
          <a:p>
            <a:r>
              <a:rPr lang="en-US" dirty="0"/>
              <a:t>Immune complex deposition leading to ischemia and infarction</a:t>
            </a:r>
          </a:p>
          <a:p>
            <a:r>
              <a:rPr lang="en-US" dirty="0"/>
              <a:t>Glomerulonephritis as cause of AKI is rare( less than 10%)</a:t>
            </a:r>
          </a:p>
          <a:p>
            <a:r>
              <a:rPr lang="en-US" dirty="0"/>
              <a:t>ATN, HRS, pre renal </a:t>
            </a:r>
            <a:r>
              <a:rPr lang="en-US" dirty="0" err="1"/>
              <a:t>azotemia,CKD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34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60900"/>
          </a:xfrm>
        </p:spPr>
        <p:txBody>
          <a:bodyPr/>
          <a:lstStyle/>
          <a:p>
            <a:r>
              <a:rPr lang="en-US" dirty="0"/>
              <a:t>Hepatitis c associated renal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87236"/>
            <a:ext cx="9905999" cy="4003965"/>
          </a:xfrm>
        </p:spPr>
        <p:txBody>
          <a:bodyPr/>
          <a:lstStyle/>
          <a:p>
            <a:r>
              <a:rPr lang="en-US" dirty="0" err="1"/>
              <a:t>Cryoglobulinemic</a:t>
            </a:r>
            <a:r>
              <a:rPr lang="en-US" dirty="0"/>
              <a:t> GN</a:t>
            </a:r>
          </a:p>
          <a:p>
            <a:r>
              <a:rPr lang="en-US" dirty="0"/>
              <a:t>Membranous nephropathy</a:t>
            </a:r>
          </a:p>
          <a:p>
            <a:r>
              <a:rPr lang="en-US" dirty="0" err="1"/>
              <a:t>Polyarteritis</a:t>
            </a:r>
            <a:r>
              <a:rPr lang="en-US" dirty="0"/>
              <a:t> </a:t>
            </a:r>
            <a:r>
              <a:rPr lang="en-US" dirty="0" err="1"/>
              <a:t>nodosa</a:t>
            </a:r>
            <a:endParaRPr lang="en-US" dirty="0"/>
          </a:p>
          <a:p>
            <a:r>
              <a:rPr lang="en-US" dirty="0" err="1"/>
              <a:t>Immunotactoid</a:t>
            </a:r>
            <a:r>
              <a:rPr lang="en-US" dirty="0"/>
              <a:t>/fibrillary GN</a:t>
            </a:r>
          </a:p>
        </p:txBody>
      </p:sp>
    </p:spTree>
    <p:extLst>
      <p:ext uri="{BB962C8B-B14F-4D97-AF65-F5344CB8AC3E}">
        <p14:creationId xmlns:p14="http://schemas.microsoft.com/office/powerpoint/2010/main" val="2560305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609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7" y="1712422"/>
            <a:ext cx="7489768" cy="4414058"/>
          </a:xfrm>
        </p:spPr>
      </p:pic>
      <p:sp>
        <p:nvSpPr>
          <p:cNvPr id="5" name="Rectangle 4"/>
          <p:cNvSpPr/>
          <p:nvPr/>
        </p:nvSpPr>
        <p:spPr>
          <a:xfrm>
            <a:off x="1141413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dirty="0">
                <a:solidFill>
                  <a:srgbClr val="50595C"/>
                </a:solidFill>
                <a:latin typeface="Helvetica Neue"/>
              </a:rPr>
              <a:t>Warren L. </a:t>
            </a:r>
            <a:r>
              <a:rPr lang="en-US" dirty="0" err="1">
                <a:solidFill>
                  <a:srgbClr val="50595C"/>
                </a:solidFill>
                <a:latin typeface="Helvetica Neue"/>
              </a:rPr>
              <a:t>Kupin</a:t>
            </a:r>
            <a:endParaRPr lang="en-US" dirty="0">
              <a:solidFill>
                <a:srgbClr val="50595C"/>
              </a:solidFill>
              <a:latin typeface="Helvetica Neue"/>
            </a:endParaRPr>
          </a:p>
          <a:p>
            <a:pPr fontAlgn="base"/>
            <a:r>
              <a:rPr lang="en-US" dirty="0">
                <a:solidFill>
                  <a:srgbClr val="50595C"/>
                </a:solidFill>
                <a:latin typeface="Helvetica Neue"/>
              </a:rPr>
              <a:t>CJASN August 2017, 12 (8) 1337-1342;</a:t>
            </a:r>
            <a:endParaRPr lang="en-US" b="0" i="0" dirty="0">
              <a:solidFill>
                <a:srgbClr val="50595C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58637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05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977030"/>
            <a:ext cx="9905999" cy="4776593"/>
          </a:xfrm>
        </p:spPr>
        <p:txBody>
          <a:bodyPr>
            <a:normAutofit/>
          </a:bodyPr>
          <a:lstStyle/>
          <a:p>
            <a:r>
              <a:rPr lang="en-US" dirty="0"/>
              <a:t>Unique </a:t>
            </a:r>
            <a:r>
              <a:rPr lang="en-US" dirty="0" err="1"/>
              <a:t>lymphotropism</a:t>
            </a:r>
            <a:endParaRPr lang="en-US" dirty="0"/>
          </a:p>
          <a:p>
            <a:r>
              <a:rPr lang="en-US" dirty="0"/>
              <a:t>Binds to B cells -&gt;polyclonal type 3 -&gt;monoclonal type 2 </a:t>
            </a:r>
            <a:r>
              <a:rPr lang="en-US" dirty="0" err="1"/>
              <a:t>cryoglobulin</a:t>
            </a:r>
            <a:endParaRPr lang="en-US" dirty="0"/>
          </a:p>
          <a:p>
            <a:r>
              <a:rPr lang="en-US" dirty="0"/>
              <a:t>IgM kappa with RF activity + IgG( 1+3) = </a:t>
            </a:r>
            <a:r>
              <a:rPr lang="en-US" dirty="0" err="1"/>
              <a:t>cryoglobulin</a:t>
            </a:r>
            <a:r>
              <a:rPr lang="en-US" dirty="0"/>
              <a:t> complex</a:t>
            </a:r>
          </a:p>
          <a:p>
            <a:r>
              <a:rPr lang="en-US" dirty="0"/>
              <a:t>5-10 </a:t>
            </a:r>
            <a:r>
              <a:rPr lang="en-US" dirty="0" err="1"/>
              <a:t>yrs</a:t>
            </a:r>
            <a:r>
              <a:rPr lang="en-US" dirty="0"/>
              <a:t>, 35-50% develop type 3 mixed </a:t>
            </a:r>
            <a:r>
              <a:rPr lang="en-US" dirty="0" err="1"/>
              <a:t>cryoglobulinemia</a:t>
            </a:r>
            <a:endParaRPr lang="en-US" dirty="0"/>
          </a:p>
          <a:p>
            <a:r>
              <a:rPr lang="en-US" dirty="0"/>
              <a:t>10-15yrs, 10% with type 2 MC and systemic vasculitis</a:t>
            </a:r>
          </a:p>
          <a:p>
            <a:r>
              <a:rPr lang="en-US" dirty="0"/>
              <a:t>Of this group, 30% with MPGN:</a:t>
            </a:r>
          </a:p>
          <a:p>
            <a:pPr marL="0" indent="0">
              <a:buNone/>
            </a:pPr>
            <a:r>
              <a:rPr lang="en-US" dirty="0"/>
              <a:t>	-HTN and nephritic syndrome</a:t>
            </a:r>
          </a:p>
          <a:p>
            <a:pPr marL="0" indent="0">
              <a:buNone/>
            </a:pPr>
            <a:r>
              <a:rPr lang="en-US" dirty="0"/>
              <a:t>	-Nephrotic syndrome(20%)</a:t>
            </a:r>
          </a:p>
        </p:txBody>
      </p:sp>
    </p:spTree>
    <p:extLst>
      <p:ext uri="{BB962C8B-B14F-4D97-AF65-F5344CB8AC3E}">
        <p14:creationId xmlns:p14="http://schemas.microsoft.com/office/powerpoint/2010/main" val="150900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60900"/>
          </a:xfrm>
        </p:spPr>
        <p:txBody>
          <a:bodyPr/>
          <a:lstStyle/>
          <a:p>
            <a:r>
              <a:rPr lang="en-US" dirty="0"/>
              <a:t>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87236"/>
            <a:ext cx="9905999" cy="4003965"/>
          </a:xfrm>
        </p:spPr>
        <p:txBody>
          <a:bodyPr/>
          <a:lstStyle/>
          <a:p>
            <a:r>
              <a:rPr lang="en-US" dirty="0"/>
              <a:t>Variable: asymptomatic hematuria/proteinuria. Nephrotic syndrome/RPGN</a:t>
            </a:r>
          </a:p>
          <a:p>
            <a:r>
              <a:rPr lang="en-US" dirty="0"/>
              <a:t>C4 </a:t>
            </a:r>
            <a:r>
              <a:rPr lang="en-US" dirty="0" err="1"/>
              <a:t>hypocomplementemia</a:t>
            </a:r>
            <a:r>
              <a:rPr lang="en-US" dirty="0"/>
              <a:t>, sometimes C3</a:t>
            </a:r>
          </a:p>
          <a:p>
            <a:r>
              <a:rPr lang="en-US" dirty="0"/>
              <a:t>Rheumatoid factor positive</a:t>
            </a:r>
          </a:p>
          <a:p>
            <a:r>
              <a:rPr lang="en-US" dirty="0"/>
              <a:t>AST/ALT elevations</a:t>
            </a:r>
          </a:p>
          <a:p>
            <a:r>
              <a:rPr lang="en-US" dirty="0"/>
              <a:t>SPEP/IFE: IgM Kappa + polyclonal IgG</a:t>
            </a:r>
          </a:p>
          <a:p>
            <a:r>
              <a:rPr lang="en-US" dirty="0"/>
              <a:t>Membranous nephropathy/PAN/</a:t>
            </a:r>
            <a:r>
              <a:rPr lang="en-US" dirty="0" err="1"/>
              <a:t>Immunotactoid</a:t>
            </a:r>
            <a:r>
              <a:rPr lang="en-US" dirty="0"/>
              <a:t>/Fibrillary GN</a:t>
            </a:r>
          </a:p>
        </p:txBody>
      </p:sp>
    </p:spTree>
    <p:extLst>
      <p:ext uri="{BB962C8B-B14F-4D97-AF65-F5344CB8AC3E}">
        <p14:creationId xmlns:p14="http://schemas.microsoft.com/office/powerpoint/2010/main" val="3186722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60900"/>
          </a:xfrm>
        </p:spPr>
        <p:txBody>
          <a:bodyPr/>
          <a:lstStyle/>
          <a:p>
            <a:r>
              <a:rPr lang="en-US" dirty="0"/>
              <a:t>Clinical presentation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0445" y="1496291"/>
            <a:ext cx="7215446" cy="429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1413" y="6299641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85735"/>
                </a:solidFill>
                <a:latin typeface="arial" panose="020B0604020202020204" pitchFamily="34" charset="0"/>
                <a:hlinkClick r:id="rId3"/>
              </a:rPr>
              <a:t>Front Med (Lausanne).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2019;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78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60900"/>
          </a:xfrm>
        </p:spPr>
        <p:txBody>
          <a:bodyPr/>
          <a:lstStyle/>
          <a:p>
            <a:r>
              <a:rPr lang="en-US" dirty="0"/>
              <a:t>Clinical presentation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371" y="1579419"/>
            <a:ext cx="7822276" cy="4663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6512" y="6361607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85735"/>
                </a:solidFill>
                <a:latin typeface="arial" panose="020B0604020202020204" pitchFamily="34" charset="0"/>
                <a:hlinkClick r:id="rId3"/>
              </a:rPr>
              <a:t>Front Med (Lausanne).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2019;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6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3410466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23325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177447"/>
            <a:ext cx="9905999" cy="4613754"/>
          </a:xfrm>
        </p:spPr>
        <p:txBody>
          <a:bodyPr/>
          <a:lstStyle/>
          <a:p>
            <a:r>
              <a:rPr lang="en-US" dirty="0"/>
              <a:t>C4 </a:t>
            </a:r>
            <a:r>
              <a:rPr lang="en-US" dirty="0" err="1"/>
              <a:t>hypocomplementemia</a:t>
            </a:r>
            <a:r>
              <a:rPr lang="en-US" dirty="0"/>
              <a:t> in &gt;90%</a:t>
            </a:r>
          </a:p>
          <a:p>
            <a:r>
              <a:rPr lang="en-US" dirty="0"/>
              <a:t>Type 2 HCV associated MC with 6% chance of B cell lymphoma</a:t>
            </a:r>
          </a:p>
          <a:p>
            <a:r>
              <a:rPr lang="en-US" dirty="0"/>
              <a:t>Risk factor for CV death from coronary vasculitis</a:t>
            </a:r>
          </a:p>
          <a:p>
            <a:r>
              <a:rPr lang="en-US" dirty="0"/>
              <a:t>DAA, upon widespread availability, will re write HCV renal disease</a:t>
            </a:r>
          </a:p>
          <a:p>
            <a:r>
              <a:rPr lang="en-US" dirty="0"/>
              <a:t>Acute </a:t>
            </a:r>
            <a:r>
              <a:rPr lang="en-US" dirty="0" err="1"/>
              <a:t>cryoglobulinemic</a:t>
            </a:r>
            <a:r>
              <a:rPr lang="en-US" dirty="0"/>
              <a:t> vasculitis: control of inflammatory </a:t>
            </a:r>
            <a:r>
              <a:rPr lang="en-US" dirty="0" err="1"/>
              <a:t>vasculitic</a:t>
            </a:r>
            <a:r>
              <a:rPr lang="en-US" dirty="0"/>
              <a:t> symptoms</a:t>
            </a:r>
          </a:p>
        </p:txBody>
      </p:sp>
    </p:spTree>
    <p:extLst>
      <p:ext uri="{BB962C8B-B14F-4D97-AF65-F5344CB8AC3E}">
        <p14:creationId xmlns:p14="http://schemas.microsoft.com/office/powerpoint/2010/main" val="2742619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9567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127342"/>
            <a:ext cx="9905999" cy="4663859"/>
          </a:xfrm>
        </p:spPr>
        <p:txBody>
          <a:bodyPr/>
          <a:lstStyle/>
          <a:p>
            <a:r>
              <a:rPr lang="en-US" dirty="0"/>
              <a:t>Antiviral therapy</a:t>
            </a:r>
          </a:p>
          <a:p>
            <a:r>
              <a:rPr lang="en-US" dirty="0"/>
              <a:t>B cell depletion therapy</a:t>
            </a:r>
          </a:p>
          <a:p>
            <a:r>
              <a:rPr lang="en-US" dirty="0"/>
              <a:t>Non specific immune suppressive therapy</a:t>
            </a:r>
          </a:p>
          <a:p>
            <a:r>
              <a:rPr lang="en-US" dirty="0"/>
              <a:t>Adjunct therapies</a:t>
            </a:r>
          </a:p>
          <a:p>
            <a:r>
              <a:rPr lang="en-US" dirty="0"/>
              <a:t>Annual screening for albuminuria, hematuria, RF, hypertension</a:t>
            </a:r>
          </a:p>
          <a:p>
            <a:r>
              <a:rPr lang="en-US" dirty="0"/>
              <a:t>+/- </a:t>
            </a:r>
            <a:r>
              <a:rPr lang="en-US" dirty="0" err="1"/>
              <a:t>cryoglobulinemia</a:t>
            </a:r>
            <a:r>
              <a:rPr lang="en-US" dirty="0"/>
              <a:t>, complements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61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60900"/>
          </a:xfrm>
        </p:spPr>
        <p:txBody>
          <a:bodyPr/>
          <a:lstStyle/>
          <a:p>
            <a:r>
              <a:rPr lang="en-US" dirty="0"/>
              <a:t>HIV associated kidney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87236"/>
            <a:ext cx="9905999" cy="4003965"/>
          </a:xfrm>
        </p:spPr>
        <p:txBody>
          <a:bodyPr/>
          <a:lstStyle/>
          <a:p>
            <a:r>
              <a:rPr lang="en-US" dirty="0"/>
              <a:t>Evolved to ARV related disease, immune mediated kidney disease</a:t>
            </a:r>
          </a:p>
          <a:p>
            <a:r>
              <a:rPr lang="en-US" dirty="0"/>
              <a:t>Unclear mode of tropism with lack of classical CD4/CCR5/CXCR4 receptor</a:t>
            </a:r>
          </a:p>
          <a:p>
            <a:r>
              <a:rPr lang="en-US" dirty="0"/>
              <a:t>Renal manifestation : ART treatment status . Co infection with HBC/HCV</a:t>
            </a:r>
          </a:p>
          <a:p>
            <a:r>
              <a:rPr lang="en-US" dirty="0"/>
              <a:t>Classical HIVAN less common with ARV</a:t>
            </a:r>
          </a:p>
          <a:p>
            <a:r>
              <a:rPr lang="en-US" dirty="0"/>
              <a:t>APOLI genetic risk</a:t>
            </a:r>
          </a:p>
          <a:p>
            <a:r>
              <a:rPr lang="en-US" dirty="0"/>
              <a:t>Classic histology: collapsing GS, </a:t>
            </a:r>
            <a:r>
              <a:rPr lang="en-US" dirty="0" err="1"/>
              <a:t>microcystic</a:t>
            </a:r>
            <a:r>
              <a:rPr lang="en-US" dirty="0"/>
              <a:t> dilatation, interstitial inflammation, intracytoplasmic tubule reticular inclusions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87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60900"/>
          </a:xfrm>
        </p:spPr>
        <p:txBody>
          <a:bodyPr/>
          <a:lstStyle/>
          <a:p>
            <a:r>
              <a:rPr lang="en-US" dirty="0"/>
              <a:t>AKI in HIV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87236"/>
            <a:ext cx="9905999" cy="4003965"/>
          </a:xfrm>
        </p:spPr>
        <p:txBody>
          <a:bodyPr/>
          <a:lstStyle/>
          <a:p>
            <a:r>
              <a:rPr lang="en-US" dirty="0"/>
              <a:t>Drug toxicity: ART common suspect but consider others( aminoglycosides, </a:t>
            </a:r>
            <a:r>
              <a:rPr lang="en-US" dirty="0" err="1"/>
              <a:t>pentamidine</a:t>
            </a:r>
            <a:r>
              <a:rPr lang="en-US" dirty="0"/>
              <a:t>, acyclovir)</a:t>
            </a:r>
          </a:p>
          <a:p>
            <a:r>
              <a:rPr lang="en-US" dirty="0"/>
              <a:t>Changes in tubular creatinine handling: </a:t>
            </a:r>
            <a:r>
              <a:rPr lang="en-US" dirty="0" err="1"/>
              <a:t>cobistat</a:t>
            </a:r>
            <a:r>
              <a:rPr lang="en-US" dirty="0"/>
              <a:t>/ritonavir, TMP/SMX</a:t>
            </a:r>
          </a:p>
          <a:p>
            <a:r>
              <a:rPr lang="en-US" dirty="0"/>
              <a:t>Limitations of serum creatinine based GFR estimates</a:t>
            </a:r>
          </a:p>
        </p:txBody>
      </p:sp>
    </p:spTree>
    <p:extLst>
      <p:ext uri="{BB962C8B-B14F-4D97-AF65-F5344CB8AC3E}">
        <p14:creationId xmlns:p14="http://schemas.microsoft.com/office/powerpoint/2010/main" val="3128729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60900"/>
          </a:xfrm>
        </p:spPr>
        <p:txBody>
          <a:bodyPr/>
          <a:lstStyle/>
          <a:p>
            <a:r>
              <a:rPr lang="en-US" dirty="0"/>
              <a:t>HIV associated immune complex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87236"/>
            <a:ext cx="9905999" cy="4003965"/>
          </a:xfrm>
        </p:spPr>
        <p:txBody>
          <a:bodyPr/>
          <a:lstStyle/>
          <a:p>
            <a:r>
              <a:rPr lang="en-US" dirty="0"/>
              <a:t>Higher ART use, lower viral loads, higher CD4 counts, higher GFR in contrast to HIVAN</a:t>
            </a:r>
          </a:p>
          <a:p>
            <a:r>
              <a:rPr lang="en-US" dirty="0"/>
              <a:t>Less likely to progress to ESRD</a:t>
            </a:r>
          </a:p>
          <a:p>
            <a:r>
              <a:rPr lang="en-US" dirty="0"/>
              <a:t>No single defining antigen, Ig subtype or pattern of glomerular deposition</a:t>
            </a:r>
          </a:p>
          <a:p>
            <a:r>
              <a:rPr lang="en-US" dirty="0"/>
              <a:t>Unclear impact of ART on HIVICK: variable study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4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60900"/>
          </a:xfrm>
        </p:spPr>
        <p:txBody>
          <a:bodyPr/>
          <a:lstStyle/>
          <a:p>
            <a:r>
              <a:rPr lang="en-US" dirty="0"/>
              <a:t>HIV related thrombotic </a:t>
            </a:r>
            <a:r>
              <a:rPr lang="en-US" dirty="0" err="1"/>
              <a:t>microangiopathy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87236"/>
            <a:ext cx="9905999" cy="4003965"/>
          </a:xfrm>
        </p:spPr>
        <p:txBody>
          <a:bodyPr/>
          <a:lstStyle/>
          <a:p>
            <a:r>
              <a:rPr lang="en-US" dirty="0"/>
              <a:t>Associated with advanced HIV</a:t>
            </a:r>
          </a:p>
          <a:p>
            <a:r>
              <a:rPr lang="en-US" dirty="0"/>
              <a:t>Significantly declined with advent of ART</a:t>
            </a:r>
          </a:p>
          <a:p>
            <a:r>
              <a:rPr lang="en-US" dirty="0"/>
              <a:t>Rapid AKI, hematuria + proteinuria, thrombocytopenia, hemolytic anemia</a:t>
            </a:r>
          </a:p>
          <a:p>
            <a:r>
              <a:rPr lang="en-US" dirty="0"/>
              <a:t>Challenging treatment: mainstay ART ? +steroids/FFP/plasma exchange/</a:t>
            </a:r>
            <a:r>
              <a:rPr lang="en-US" dirty="0" err="1"/>
              <a:t>eculizimab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27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0518"/>
          </a:xfrm>
        </p:spPr>
        <p:txBody>
          <a:bodyPr>
            <a:normAutofit fontScale="90000"/>
          </a:bodyPr>
          <a:lstStyle/>
          <a:p>
            <a:r>
              <a:rPr lang="en-US" dirty="0"/>
              <a:t>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864296"/>
            <a:ext cx="9905999" cy="4926905"/>
          </a:xfrm>
        </p:spPr>
        <p:txBody>
          <a:bodyPr/>
          <a:lstStyle/>
          <a:p>
            <a:r>
              <a:rPr lang="en-US" dirty="0"/>
              <a:t>Manageable chronic disease</a:t>
            </a:r>
          </a:p>
          <a:p>
            <a:r>
              <a:rPr lang="en-US" dirty="0"/>
              <a:t>Increased risk for kidney dysfunction : acute HIV unrelated illness, ART, opportunistic infections/treatment, malignancy, unrelated glomerular disease</a:t>
            </a:r>
          </a:p>
          <a:p>
            <a:r>
              <a:rPr lang="en-US" dirty="0"/>
              <a:t>Broader differential imperative</a:t>
            </a:r>
          </a:p>
          <a:p>
            <a:r>
              <a:rPr lang="en-US" dirty="0"/>
              <a:t>Kidney biopsy often helpful</a:t>
            </a:r>
          </a:p>
        </p:txBody>
      </p:sp>
    </p:spTree>
    <p:extLst>
      <p:ext uri="{BB962C8B-B14F-4D97-AF65-F5344CB8AC3E}">
        <p14:creationId xmlns:p14="http://schemas.microsoft.com/office/powerpoint/2010/main" val="1897815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27083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02500"/>
            <a:ext cx="9905999" cy="4588702"/>
          </a:xfrm>
        </p:spPr>
        <p:txBody>
          <a:bodyPr/>
          <a:lstStyle/>
          <a:p>
            <a:r>
              <a:rPr lang="en-US" dirty="0"/>
              <a:t>Cytomegalovirus</a:t>
            </a:r>
          </a:p>
          <a:p>
            <a:r>
              <a:rPr lang="en-US" dirty="0"/>
              <a:t>Dengue</a:t>
            </a:r>
          </a:p>
          <a:p>
            <a:r>
              <a:rPr lang="en-US" dirty="0"/>
              <a:t>BK virus</a:t>
            </a:r>
          </a:p>
          <a:p>
            <a:r>
              <a:rPr lang="en-US" dirty="0"/>
              <a:t>Parvovirus</a:t>
            </a:r>
          </a:p>
          <a:p>
            <a:r>
              <a:rPr lang="en-US" dirty="0"/>
              <a:t>? SARS CoV-2</a:t>
            </a:r>
          </a:p>
        </p:txBody>
      </p:sp>
    </p:spTree>
    <p:extLst>
      <p:ext uri="{BB962C8B-B14F-4D97-AF65-F5344CB8AC3E}">
        <p14:creationId xmlns:p14="http://schemas.microsoft.com/office/powerpoint/2010/main" val="375499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2563093"/>
          </a:xfrm>
        </p:spPr>
        <p:txBody>
          <a:bodyPr>
            <a:normAutofit/>
          </a:bodyPr>
          <a:lstStyle/>
          <a:p>
            <a:r>
              <a:rPr lang="en-US" dirty="0"/>
              <a:t>                             Thank you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4096011"/>
            <a:ext cx="9905999" cy="169519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3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0518"/>
          </a:xfrm>
        </p:spPr>
        <p:txBody>
          <a:bodyPr>
            <a:normAutofit fontScale="90000"/>
          </a:bodyPr>
          <a:lstStyle/>
          <a:p>
            <a:r>
              <a:rPr lang="en-US" dirty="0"/>
              <a:t>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48768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8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141413" y="572799"/>
            <a:ext cx="990599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831273"/>
            <a:ext cx="9905999" cy="495992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“ a virus is a piece of bad news wrapped in protein “</a:t>
            </a:r>
          </a:p>
          <a:p>
            <a:pPr marL="0" indent="0">
              <a:buNone/>
            </a:pPr>
            <a:r>
              <a:rPr lang="en-US" dirty="0"/>
              <a:t>                    - Sir Peter </a:t>
            </a:r>
            <a:r>
              <a:rPr lang="en-US" dirty="0" err="1"/>
              <a:t>Medewar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5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36133"/>
            <a:ext cx="9905998" cy="1251845"/>
          </a:xfrm>
        </p:spPr>
        <p:txBody>
          <a:bodyPr>
            <a:normAutofit/>
          </a:bodyPr>
          <a:lstStyle/>
          <a:p>
            <a:r>
              <a:rPr lang="en-US" dirty="0"/>
              <a:t>Viral </a:t>
            </a:r>
            <a:r>
              <a:rPr lang="en-US" dirty="0" err="1"/>
              <a:t>pecularities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45919"/>
            <a:ext cx="9905999" cy="41452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- Obligate intracellular parasites</a:t>
            </a:r>
          </a:p>
          <a:p>
            <a:pPr marL="0" indent="0">
              <a:buNone/>
            </a:pPr>
            <a:r>
              <a:rPr lang="en-US" dirty="0"/>
              <a:t> - Replicate only in host</a:t>
            </a:r>
          </a:p>
          <a:p>
            <a:pPr marL="0" indent="0">
              <a:buNone/>
            </a:pPr>
            <a:r>
              <a:rPr lang="en-US" dirty="0"/>
              <a:t> - No ribosomes that are necessary for protein translation</a:t>
            </a:r>
          </a:p>
          <a:p>
            <a:pPr marL="0" indent="0">
              <a:buNone/>
            </a:pPr>
            <a:r>
              <a:rPr lang="en-US" dirty="0"/>
              <a:t> - Can not generate ATP</a:t>
            </a:r>
          </a:p>
        </p:txBody>
      </p:sp>
    </p:spTree>
    <p:extLst>
      <p:ext uri="{BB962C8B-B14F-4D97-AF65-F5344CB8AC3E}">
        <p14:creationId xmlns:p14="http://schemas.microsoft.com/office/powerpoint/2010/main" val="233823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36133"/>
            <a:ext cx="9905998" cy="1251845"/>
          </a:xfrm>
        </p:spPr>
        <p:txBody>
          <a:bodyPr>
            <a:normAutofit/>
          </a:bodyPr>
          <a:lstStyle/>
          <a:p>
            <a:r>
              <a:rPr lang="en-US" dirty="0"/>
              <a:t>Viral potencies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45919"/>
            <a:ext cx="9905999" cy="41452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- “ an inefficient virus kills its host. A clever virus stays with it “ -James Lovelock</a:t>
            </a:r>
          </a:p>
          <a:p>
            <a:pPr marL="0" indent="0">
              <a:buNone/>
            </a:pPr>
            <a:r>
              <a:rPr lang="en-US" dirty="0"/>
              <a:t> -   Not pathogenic for host cell survival</a:t>
            </a:r>
          </a:p>
          <a:p>
            <a:pPr marL="0" indent="0">
              <a:buNone/>
            </a:pPr>
            <a:r>
              <a:rPr lang="en-US" dirty="0"/>
              <a:t> -   Not strongly immunogenic to facilitate spread. </a:t>
            </a:r>
          </a:p>
          <a:p>
            <a:pPr marL="0" indent="0">
              <a:buNone/>
            </a:pPr>
            <a:r>
              <a:rPr lang="en-US" dirty="0"/>
              <a:t> -   Dual damaging and protective role of cytokines</a:t>
            </a:r>
          </a:p>
          <a:p>
            <a:pPr marL="0" indent="0">
              <a:buNone/>
            </a:pPr>
            <a:r>
              <a:rPr lang="en-US" dirty="0"/>
              <a:t> -   Adaptation with mutation ( antigenic shift and drift )</a:t>
            </a:r>
          </a:p>
          <a:p>
            <a:pPr marL="0" indent="0">
              <a:buNone/>
            </a:pPr>
            <a:r>
              <a:rPr lang="en-US" dirty="0"/>
              <a:t> -   Adaptation drives evolution of both more intricate viruses and host defenses</a:t>
            </a:r>
          </a:p>
        </p:txBody>
      </p:sp>
    </p:spTree>
    <p:extLst>
      <p:ext uri="{BB962C8B-B14F-4D97-AF65-F5344CB8AC3E}">
        <p14:creationId xmlns:p14="http://schemas.microsoft.com/office/powerpoint/2010/main" val="336476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36133"/>
            <a:ext cx="9905998" cy="1251845"/>
          </a:xfrm>
        </p:spPr>
        <p:txBody>
          <a:bodyPr>
            <a:normAutofit/>
          </a:bodyPr>
          <a:lstStyle/>
          <a:p>
            <a:r>
              <a:rPr lang="en-US" dirty="0"/>
              <a:t>                   Mechanisms of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45919"/>
            <a:ext cx="9905999" cy="41452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87" y="1557337"/>
            <a:ext cx="6372225" cy="3743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7142" y="5949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Bruggeman</a:t>
            </a:r>
            <a:r>
              <a:rPr lang="en-US" dirty="0"/>
              <a:t>, Leslie A.. Published April 30, 2019. Volume 26, Issue 3</a:t>
            </a:r>
          </a:p>
        </p:txBody>
      </p:sp>
    </p:spTree>
    <p:extLst>
      <p:ext uri="{BB962C8B-B14F-4D97-AF65-F5344CB8AC3E}">
        <p14:creationId xmlns:p14="http://schemas.microsoft.com/office/powerpoint/2010/main" val="1550322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9"/>
            <a:ext cx="9905998" cy="8294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21971"/>
            <a:ext cx="9905999" cy="4569230"/>
          </a:xfrm>
        </p:spPr>
        <p:txBody>
          <a:bodyPr/>
          <a:lstStyle/>
          <a:p>
            <a:r>
              <a:rPr lang="en-US" dirty="0"/>
              <a:t>Hepatitis B</a:t>
            </a:r>
          </a:p>
          <a:p>
            <a:r>
              <a:rPr lang="en-US" dirty="0"/>
              <a:t>Hepatitis C</a:t>
            </a:r>
          </a:p>
          <a:p>
            <a:r>
              <a:rPr lang="en-US" dirty="0"/>
              <a:t>Cytomegalovirus</a:t>
            </a:r>
          </a:p>
          <a:p>
            <a:r>
              <a:rPr lang="en-US" dirty="0"/>
              <a:t>Human immunodeficiency virus</a:t>
            </a:r>
          </a:p>
          <a:p>
            <a:r>
              <a:rPr lang="en-US" dirty="0"/>
              <a:t>BK virus</a:t>
            </a:r>
          </a:p>
          <a:p>
            <a:r>
              <a:rPr lang="en-US" dirty="0"/>
              <a:t>Parvovirus</a:t>
            </a:r>
          </a:p>
          <a:p>
            <a:r>
              <a:rPr lang="en-US" dirty="0"/>
              <a:t>Dengue</a:t>
            </a:r>
          </a:p>
        </p:txBody>
      </p:sp>
    </p:spTree>
    <p:extLst>
      <p:ext uri="{BB962C8B-B14F-4D97-AF65-F5344CB8AC3E}">
        <p14:creationId xmlns:p14="http://schemas.microsoft.com/office/powerpoint/2010/main" val="326060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69213"/>
          </a:xfrm>
        </p:spPr>
        <p:txBody>
          <a:bodyPr/>
          <a:lstStyle/>
          <a:p>
            <a:r>
              <a:rPr lang="en-US" dirty="0"/>
              <a:t>Hepatitis b associated renal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70611"/>
            <a:ext cx="9905999" cy="4020590"/>
          </a:xfrm>
        </p:spPr>
        <p:txBody>
          <a:bodyPr/>
          <a:lstStyle/>
          <a:p>
            <a:r>
              <a:rPr lang="en-US" dirty="0"/>
              <a:t>Immune complex mediated</a:t>
            </a:r>
          </a:p>
          <a:p>
            <a:r>
              <a:rPr lang="en-US" dirty="0"/>
              <a:t>Glomerulonephritis: </a:t>
            </a:r>
          </a:p>
          <a:p>
            <a:pPr marL="0" indent="0">
              <a:buNone/>
            </a:pPr>
            <a:r>
              <a:rPr lang="en-US" dirty="0"/>
              <a:t>	-membranous nephropathy</a:t>
            </a:r>
          </a:p>
          <a:p>
            <a:pPr marL="0" indent="0">
              <a:buNone/>
            </a:pPr>
            <a:r>
              <a:rPr lang="en-US" dirty="0"/>
              <a:t>	-</a:t>
            </a:r>
            <a:r>
              <a:rPr lang="en-US" dirty="0" err="1"/>
              <a:t>membranoproliferative</a:t>
            </a:r>
            <a:r>
              <a:rPr lang="en-US" dirty="0"/>
              <a:t> glomerulonephritis</a:t>
            </a:r>
          </a:p>
          <a:p>
            <a:pPr marL="0" indent="0">
              <a:buNone/>
            </a:pPr>
            <a:r>
              <a:rPr lang="en-US" dirty="0"/>
              <a:t>	-IgA nephropathy</a:t>
            </a:r>
          </a:p>
          <a:p>
            <a:r>
              <a:rPr lang="en-US" dirty="0"/>
              <a:t>Poly arteritis </a:t>
            </a:r>
            <a:r>
              <a:rPr lang="en-US" dirty="0" err="1"/>
              <a:t>nodosa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60900"/>
          </a:xfrm>
        </p:spPr>
        <p:txBody>
          <a:bodyPr/>
          <a:lstStyle/>
          <a:p>
            <a:r>
              <a:rPr lang="en-US" dirty="0"/>
              <a:t>Membranous nephropathy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87236"/>
            <a:ext cx="9905999" cy="4003965"/>
          </a:xfrm>
        </p:spPr>
        <p:txBody>
          <a:bodyPr/>
          <a:lstStyle/>
          <a:p>
            <a:r>
              <a:rPr lang="en-US" dirty="0"/>
              <a:t>Indistinguishable from idiopathic membranous: </a:t>
            </a:r>
            <a:r>
              <a:rPr lang="en-US" dirty="0" err="1"/>
              <a:t>subepithelial</a:t>
            </a:r>
            <a:r>
              <a:rPr lang="en-US" dirty="0"/>
              <a:t> IC deposits</a:t>
            </a:r>
          </a:p>
          <a:p>
            <a:r>
              <a:rPr lang="en-US" dirty="0"/>
              <a:t>Antigen may be </a:t>
            </a:r>
            <a:r>
              <a:rPr lang="en-US" dirty="0" err="1"/>
              <a:t>HBsAg</a:t>
            </a:r>
            <a:r>
              <a:rPr lang="en-US" dirty="0"/>
              <a:t>, </a:t>
            </a:r>
            <a:r>
              <a:rPr lang="en-US" dirty="0" err="1"/>
              <a:t>HBcAg</a:t>
            </a:r>
            <a:r>
              <a:rPr lang="en-US" dirty="0"/>
              <a:t> or </a:t>
            </a:r>
            <a:r>
              <a:rPr lang="en-US" dirty="0" err="1"/>
              <a:t>HBeAg</a:t>
            </a:r>
            <a:endParaRPr lang="en-US" dirty="0"/>
          </a:p>
          <a:p>
            <a:r>
              <a:rPr lang="en-US" dirty="0"/>
              <a:t>Overt liver disease present</a:t>
            </a:r>
          </a:p>
          <a:p>
            <a:r>
              <a:rPr lang="en-US" dirty="0"/>
              <a:t>Associated decreased GFR and hypertension</a:t>
            </a:r>
          </a:p>
          <a:p>
            <a:r>
              <a:rPr lang="en-US" dirty="0"/>
              <a:t>ESRD progression in 25%-35% of adults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56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4439</TotalTime>
  <Words>917</Words>
  <Application>Microsoft Office PowerPoint</Application>
  <PresentationFormat>Widescreen</PresentationFormat>
  <Paragraphs>143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</vt:lpstr>
      <vt:lpstr>Calibri</vt:lpstr>
      <vt:lpstr>Helvetica Neue</vt:lpstr>
      <vt:lpstr>Tw Cen MT</vt:lpstr>
      <vt:lpstr>Circuit</vt:lpstr>
      <vt:lpstr>Viral infections and kidney disease</vt:lpstr>
      <vt:lpstr>Disclosures:</vt:lpstr>
      <vt:lpstr>PowerPoint Presentation</vt:lpstr>
      <vt:lpstr>Viral pecularities</vt:lpstr>
      <vt:lpstr>Viral potencies</vt:lpstr>
      <vt:lpstr>                   Mechanisms of injury</vt:lpstr>
      <vt:lpstr>PowerPoint Presentation</vt:lpstr>
      <vt:lpstr>Hepatitis b associated renal disease</vt:lpstr>
      <vt:lpstr>Membranous nephropathy</vt:lpstr>
      <vt:lpstr>Membranoproliferative gn</vt:lpstr>
      <vt:lpstr>treatment</vt:lpstr>
      <vt:lpstr>Additional HBV associated lesions</vt:lpstr>
      <vt:lpstr>HEPATITIS C</vt:lpstr>
      <vt:lpstr>Hepatitis c associated renal disease</vt:lpstr>
      <vt:lpstr>PowerPoint Presentation</vt:lpstr>
      <vt:lpstr>PowerPoint Presentation</vt:lpstr>
      <vt:lpstr>Clinical presentation</vt:lpstr>
      <vt:lpstr>Clinical presentation</vt:lpstr>
      <vt:lpstr>Clinical presentation</vt:lpstr>
      <vt:lpstr>PowerPoint Presentation</vt:lpstr>
      <vt:lpstr>PowerPoint Presentation</vt:lpstr>
      <vt:lpstr>HIV associated kidney disease</vt:lpstr>
      <vt:lpstr>AKI in HIV</vt:lpstr>
      <vt:lpstr>HIV associated immune complex disease</vt:lpstr>
      <vt:lpstr>HIV related thrombotic microangiopathy</vt:lpstr>
      <vt:lpstr>Clinical presentation</vt:lpstr>
      <vt:lpstr>PowerPoint Presentation</vt:lpstr>
      <vt:lpstr>                             Thank you </vt:lpstr>
      <vt:lpstr>Clinical presentation</vt:lpstr>
    </vt:vector>
  </TitlesOfParts>
  <Company>University of Utah Department of Internal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Viruses and the kidney</dc:title>
  <dc:creator>Marcellus Assiago</dc:creator>
  <cp:lastModifiedBy>Teresa Puskedra</cp:lastModifiedBy>
  <cp:revision>34</cp:revision>
  <dcterms:created xsi:type="dcterms:W3CDTF">2021-06-26T19:11:54Z</dcterms:created>
  <dcterms:modified xsi:type="dcterms:W3CDTF">2021-10-05T21:49:17Z</dcterms:modified>
</cp:coreProperties>
</file>