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</p:sldMasterIdLst>
  <p:notesMasterIdLst>
    <p:notesMasterId r:id="rId38"/>
  </p:notesMasterIdLst>
  <p:sldIdLst>
    <p:sldId id="256" r:id="rId2"/>
    <p:sldId id="293" r:id="rId3"/>
    <p:sldId id="258" r:id="rId4"/>
    <p:sldId id="306" r:id="rId5"/>
    <p:sldId id="260" r:id="rId6"/>
    <p:sldId id="271" r:id="rId7"/>
    <p:sldId id="272" r:id="rId8"/>
    <p:sldId id="294" r:id="rId9"/>
    <p:sldId id="274" r:id="rId10"/>
    <p:sldId id="311" r:id="rId11"/>
    <p:sldId id="310" r:id="rId12"/>
    <p:sldId id="276" r:id="rId13"/>
    <p:sldId id="313" r:id="rId14"/>
    <p:sldId id="314" r:id="rId15"/>
    <p:sldId id="331" r:id="rId16"/>
    <p:sldId id="315" r:id="rId17"/>
    <p:sldId id="330" r:id="rId18"/>
    <p:sldId id="309" r:id="rId19"/>
    <p:sldId id="295" r:id="rId20"/>
    <p:sldId id="322" r:id="rId21"/>
    <p:sldId id="290" r:id="rId22"/>
    <p:sldId id="326" r:id="rId23"/>
    <p:sldId id="299" r:id="rId24"/>
    <p:sldId id="308" r:id="rId25"/>
    <p:sldId id="287" r:id="rId26"/>
    <p:sldId id="332" r:id="rId27"/>
    <p:sldId id="328" r:id="rId28"/>
    <p:sldId id="329" r:id="rId29"/>
    <p:sldId id="323" r:id="rId30"/>
    <p:sldId id="324" r:id="rId31"/>
    <p:sldId id="318" r:id="rId32"/>
    <p:sldId id="319" r:id="rId33"/>
    <p:sldId id="325" r:id="rId34"/>
    <p:sldId id="301" r:id="rId35"/>
    <p:sldId id="302" r:id="rId36"/>
    <p:sldId id="304" r:id="rId3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6EE2E09-97BC-43E9-862B-4585204DF4ED}">
  <a:tblStyle styleId="{66EE2E09-97BC-43E9-862B-4585204DF4E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898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nolen\AppData\Local\Temp\1\vaccines_caserate_10012021-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Cases and Vaccines by Utah Small Area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'[vaccines_caserate_10012021-1.xlsx]Vaccine_Vaccination rates by Sm'!$F$1</c:f>
              <c:strCache>
                <c:ptCount val="1"/>
                <c:pt idx="0">
                  <c:v>14 Day Rate / 100k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'[vaccines_caserate_10012021-1.xlsx]Vaccine_Vaccination rates by Sm'!$E$2:$E$100</c:f>
              <c:numCache>
                <c:formatCode>General</c:formatCode>
                <c:ptCount val="99"/>
                <c:pt idx="0">
                  <c:v>47.65</c:v>
                </c:pt>
                <c:pt idx="1">
                  <c:v>52.25</c:v>
                </c:pt>
                <c:pt idx="2">
                  <c:v>45.38</c:v>
                </c:pt>
                <c:pt idx="3">
                  <c:v>51.91</c:v>
                </c:pt>
                <c:pt idx="4">
                  <c:v>58.8</c:v>
                </c:pt>
                <c:pt idx="5">
                  <c:v>55.24</c:v>
                </c:pt>
                <c:pt idx="6">
                  <c:v>56.92</c:v>
                </c:pt>
                <c:pt idx="7">
                  <c:v>58.63</c:v>
                </c:pt>
                <c:pt idx="8">
                  <c:v>57.41</c:v>
                </c:pt>
                <c:pt idx="9">
                  <c:v>57.25</c:v>
                </c:pt>
                <c:pt idx="10">
                  <c:v>58.43</c:v>
                </c:pt>
                <c:pt idx="11">
                  <c:v>50.15</c:v>
                </c:pt>
                <c:pt idx="12">
                  <c:v>66.900000000000006</c:v>
                </c:pt>
                <c:pt idx="13">
                  <c:v>68.819999999999993</c:v>
                </c:pt>
                <c:pt idx="14">
                  <c:v>31.96</c:v>
                </c:pt>
                <c:pt idx="15">
                  <c:v>49.44</c:v>
                </c:pt>
                <c:pt idx="16">
                  <c:v>49.26</c:v>
                </c:pt>
                <c:pt idx="17">
                  <c:v>51.22</c:v>
                </c:pt>
                <c:pt idx="18">
                  <c:v>49.3</c:v>
                </c:pt>
                <c:pt idx="19">
                  <c:v>53.53</c:v>
                </c:pt>
                <c:pt idx="20">
                  <c:v>70.64</c:v>
                </c:pt>
                <c:pt idx="21">
                  <c:v>67.83</c:v>
                </c:pt>
                <c:pt idx="22">
                  <c:v>59.32</c:v>
                </c:pt>
                <c:pt idx="23">
                  <c:v>69.12</c:v>
                </c:pt>
                <c:pt idx="24">
                  <c:v>66</c:v>
                </c:pt>
                <c:pt idx="25">
                  <c:v>69.44</c:v>
                </c:pt>
                <c:pt idx="26">
                  <c:v>64.489999999999995</c:v>
                </c:pt>
                <c:pt idx="27">
                  <c:v>63.42</c:v>
                </c:pt>
                <c:pt idx="28">
                  <c:v>52.45</c:v>
                </c:pt>
                <c:pt idx="29">
                  <c:v>48.76</c:v>
                </c:pt>
                <c:pt idx="30">
                  <c:v>51.17</c:v>
                </c:pt>
                <c:pt idx="31">
                  <c:v>58.01</c:v>
                </c:pt>
                <c:pt idx="32">
                  <c:v>52.75</c:v>
                </c:pt>
                <c:pt idx="33">
                  <c:v>58.51</c:v>
                </c:pt>
                <c:pt idx="34">
                  <c:v>61.9</c:v>
                </c:pt>
                <c:pt idx="35">
                  <c:v>55.7</c:v>
                </c:pt>
                <c:pt idx="36">
                  <c:v>52.59</c:v>
                </c:pt>
                <c:pt idx="37">
                  <c:v>50.33</c:v>
                </c:pt>
                <c:pt idx="38">
                  <c:v>62.1</c:v>
                </c:pt>
                <c:pt idx="39">
                  <c:v>52.58</c:v>
                </c:pt>
                <c:pt idx="40">
                  <c:v>55.54</c:v>
                </c:pt>
                <c:pt idx="41">
                  <c:v>55.16</c:v>
                </c:pt>
                <c:pt idx="42">
                  <c:v>63.34</c:v>
                </c:pt>
                <c:pt idx="43">
                  <c:v>61.61</c:v>
                </c:pt>
                <c:pt idx="44">
                  <c:v>63.65</c:v>
                </c:pt>
                <c:pt idx="45">
                  <c:v>54.24</c:v>
                </c:pt>
                <c:pt idx="46">
                  <c:v>52.92</c:v>
                </c:pt>
                <c:pt idx="47">
                  <c:v>45.33</c:v>
                </c:pt>
                <c:pt idx="48">
                  <c:v>43.85</c:v>
                </c:pt>
                <c:pt idx="49">
                  <c:v>49.98</c:v>
                </c:pt>
                <c:pt idx="50">
                  <c:v>41.83</c:v>
                </c:pt>
                <c:pt idx="51">
                  <c:v>46.77</c:v>
                </c:pt>
                <c:pt idx="52">
                  <c:v>40.83</c:v>
                </c:pt>
                <c:pt idx="53">
                  <c:v>47.3</c:v>
                </c:pt>
                <c:pt idx="54">
                  <c:v>46.94</c:v>
                </c:pt>
                <c:pt idx="55">
                  <c:v>51.98</c:v>
                </c:pt>
                <c:pt idx="56">
                  <c:v>51.85</c:v>
                </c:pt>
                <c:pt idx="57">
                  <c:v>47.27</c:v>
                </c:pt>
                <c:pt idx="58">
                  <c:v>44.15</c:v>
                </c:pt>
                <c:pt idx="59">
                  <c:v>49.47</c:v>
                </c:pt>
                <c:pt idx="60">
                  <c:v>48.58</c:v>
                </c:pt>
                <c:pt idx="61">
                  <c:v>43.91</c:v>
                </c:pt>
                <c:pt idx="62">
                  <c:v>44.55</c:v>
                </c:pt>
                <c:pt idx="63">
                  <c:v>43.05</c:v>
                </c:pt>
                <c:pt idx="64">
                  <c:v>50.24</c:v>
                </c:pt>
                <c:pt idx="65">
                  <c:v>43.24</c:v>
                </c:pt>
                <c:pt idx="66">
                  <c:v>46.55</c:v>
                </c:pt>
                <c:pt idx="67">
                  <c:v>55.09</c:v>
                </c:pt>
                <c:pt idx="68">
                  <c:v>45.6</c:v>
                </c:pt>
                <c:pt idx="69">
                  <c:v>36.950000000000003</c:v>
                </c:pt>
                <c:pt idx="70">
                  <c:v>42.48</c:v>
                </c:pt>
                <c:pt idx="71">
                  <c:v>76.319999999999993</c:v>
                </c:pt>
                <c:pt idx="72">
                  <c:v>50.67</c:v>
                </c:pt>
                <c:pt idx="73">
                  <c:v>29.6</c:v>
                </c:pt>
                <c:pt idx="74">
                  <c:v>32.200000000000003</c:v>
                </c:pt>
                <c:pt idx="75">
                  <c:v>31.87</c:v>
                </c:pt>
                <c:pt idx="76">
                  <c:v>36.74</c:v>
                </c:pt>
                <c:pt idx="77">
                  <c:v>32.020000000000003</c:v>
                </c:pt>
                <c:pt idx="78">
                  <c:v>37.39</c:v>
                </c:pt>
                <c:pt idx="79">
                  <c:v>36.18</c:v>
                </c:pt>
                <c:pt idx="80">
                  <c:v>41.29</c:v>
                </c:pt>
                <c:pt idx="81">
                  <c:v>38.29</c:v>
                </c:pt>
                <c:pt idx="82">
                  <c:v>57.34</c:v>
                </c:pt>
                <c:pt idx="83">
                  <c:v>37.46</c:v>
                </c:pt>
                <c:pt idx="84">
                  <c:v>47.02</c:v>
                </c:pt>
                <c:pt idx="85">
                  <c:v>46.02</c:v>
                </c:pt>
                <c:pt idx="86">
                  <c:v>41.15</c:v>
                </c:pt>
                <c:pt idx="87">
                  <c:v>42.22</c:v>
                </c:pt>
                <c:pt idx="88">
                  <c:v>35.659999999999997</c:v>
                </c:pt>
                <c:pt idx="89">
                  <c:v>48.82</c:v>
                </c:pt>
                <c:pt idx="90">
                  <c:v>55.02</c:v>
                </c:pt>
                <c:pt idx="91">
                  <c:v>42.93</c:v>
                </c:pt>
                <c:pt idx="92">
                  <c:v>37.14</c:v>
                </c:pt>
                <c:pt idx="93">
                  <c:v>40.549999999999997</c:v>
                </c:pt>
                <c:pt idx="94">
                  <c:v>47.32</c:v>
                </c:pt>
                <c:pt idx="95">
                  <c:v>50.51</c:v>
                </c:pt>
                <c:pt idx="96">
                  <c:v>46.48</c:v>
                </c:pt>
                <c:pt idx="97">
                  <c:v>39.47</c:v>
                </c:pt>
                <c:pt idx="98">
                  <c:v>66.69</c:v>
                </c:pt>
              </c:numCache>
            </c:numRef>
          </c:xVal>
          <c:yVal>
            <c:numRef>
              <c:f>'[vaccines_caserate_10012021-1.xlsx]Vaccine_Vaccination rates by Sm'!$F$2:$F$100</c:f>
              <c:numCache>
                <c:formatCode>General</c:formatCode>
                <c:ptCount val="99"/>
                <c:pt idx="0">
                  <c:v>532.84</c:v>
                </c:pt>
                <c:pt idx="1">
                  <c:v>568.91999999999996</c:v>
                </c:pt>
                <c:pt idx="2">
                  <c:v>659.47</c:v>
                </c:pt>
                <c:pt idx="3">
                  <c:v>534.78</c:v>
                </c:pt>
                <c:pt idx="4">
                  <c:v>620.17999999999995</c:v>
                </c:pt>
                <c:pt idx="5">
                  <c:v>818.67</c:v>
                </c:pt>
                <c:pt idx="6">
                  <c:v>469.85</c:v>
                </c:pt>
                <c:pt idx="7">
                  <c:v>669.57</c:v>
                </c:pt>
                <c:pt idx="8">
                  <c:v>429.46</c:v>
                </c:pt>
                <c:pt idx="9">
                  <c:v>629.85</c:v>
                </c:pt>
                <c:pt idx="10">
                  <c:v>475.13</c:v>
                </c:pt>
                <c:pt idx="11">
                  <c:v>467.29</c:v>
                </c:pt>
                <c:pt idx="12">
                  <c:v>336.3</c:v>
                </c:pt>
                <c:pt idx="13">
                  <c:v>267.47000000000003</c:v>
                </c:pt>
                <c:pt idx="14">
                  <c:v>898.14</c:v>
                </c:pt>
                <c:pt idx="15">
                  <c:v>396.02</c:v>
                </c:pt>
                <c:pt idx="16">
                  <c:v>535.30999999999995</c:v>
                </c:pt>
                <c:pt idx="17">
                  <c:v>440.8</c:v>
                </c:pt>
                <c:pt idx="18">
                  <c:v>408.81</c:v>
                </c:pt>
                <c:pt idx="19">
                  <c:v>496.82</c:v>
                </c:pt>
                <c:pt idx="20">
                  <c:v>525.04999999999995</c:v>
                </c:pt>
                <c:pt idx="21">
                  <c:v>271.17</c:v>
                </c:pt>
                <c:pt idx="22">
                  <c:v>414.24</c:v>
                </c:pt>
                <c:pt idx="23">
                  <c:v>441.76</c:v>
                </c:pt>
                <c:pt idx="24">
                  <c:v>256.43</c:v>
                </c:pt>
                <c:pt idx="25">
                  <c:v>321.72000000000003</c:v>
                </c:pt>
                <c:pt idx="26">
                  <c:v>423.36</c:v>
                </c:pt>
                <c:pt idx="27">
                  <c:v>427.04</c:v>
                </c:pt>
                <c:pt idx="28">
                  <c:v>635.6</c:v>
                </c:pt>
                <c:pt idx="29">
                  <c:v>631.55999999999995</c:v>
                </c:pt>
                <c:pt idx="30">
                  <c:v>551.53</c:v>
                </c:pt>
                <c:pt idx="31">
                  <c:v>431.89</c:v>
                </c:pt>
                <c:pt idx="32">
                  <c:v>553.42999999999995</c:v>
                </c:pt>
                <c:pt idx="33">
                  <c:v>362.63</c:v>
                </c:pt>
                <c:pt idx="34">
                  <c:v>653.03</c:v>
                </c:pt>
                <c:pt idx="35">
                  <c:v>443.47</c:v>
                </c:pt>
                <c:pt idx="36">
                  <c:v>387.66</c:v>
                </c:pt>
                <c:pt idx="37">
                  <c:v>541.48</c:v>
                </c:pt>
                <c:pt idx="38">
                  <c:v>351.68</c:v>
                </c:pt>
                <c:pt idx="39">
                  <c:v>482.79</c:v>
                </c:pt>
                <c:pt idx="40">
                  <c:v>386.87</c:v>
                </c:pt>
                <c:pt idx="41">
                  <c:v>421.04</c:v>
                </c:pt>
                <c:pt idx="42">
                  <c:v>483.53</c:v>
                </c:pt>
                <c:pt idx="43">
                  <c:v>356.68</c:v>
                </c:pt>
                <c:pt idx="44">
                  <c:v>495.03</c:v>
                </c:pt>
                <c:pt idx="45">
                  <c:v>567.45000000000005</c:v>
                </c:pt>
                <c:pt idx="46">
                  <c:v>670.73</c:v>
                </c:pt>
                <c:pt idx="47">
                  <c:v>779.56</c:v>
                </c:pt>
                <c:pt idx="48">
                  <c:v>1569.55</c:v>
                </c:pt>
                <c:pt idx="49">
                  <c:v>661.35</c:v>
                </c:pt>
                <c:pt idx="50">
                  <c:v>998.48</c:v>
                </c:pt>
                <c:pt idx="51">
                  <c:v>917.86</c:v>
                </c:pt>
                <c:pt idx="52">
                  <c:v>831.56</c:v>
                </c:pt>
                <c:pt idx="53">
                  <c:v>713.16</c:v>
                </c:pt>
                <c:pt idx="54">
                  <c:v>839.31</c:v>
                </c:pt>
                <c:pt idx="55">
                  <c:v>604.16</c:v>
                </c:pt>
                <c:pt idx="56">
                  <c:v>362.96</c:v>
                </c:pt>
                <c:pt idx="57">
                  <c:v>492.04</c:v>
                </c:pt>
                <c:pt idx="58">
                  <c:v>731.98</c:v>
                </c:pt>
                <c:pt idx="59">
                  <c:v>489.94</c:v>
                </c:pt>
                <c:pt idx="60">
                  <c:v>390.83</c:v>
                </c:pt>
                <c:pt idx="61">
                  <c:v>408.61</c:v>
                </c:pt>
                <c:pt idx="62">
                  <c:v>477.27</c:v>
                </c:pt>
                <c:pt idx="63">
                  <c:v>420.26</c:v>
                </c:pt>
                <c:pt idx="64">
                  <c:v>592.19000000000005</c:v>
                </c:pt>
                <c:pt idx="65">
                  <c:v>632.66</c:v>
                </c:pt>
                <c:pt idx="66">
                  <c:v>416.05</c:v>
                </c:pt>
                <c:pt idx="67">
                  <c:v>898.69</c:v>
                </c:pt>
                <c:pt idx="68">
                  <c:v>657.64</c:v>
                </c:pt>
                <c:pt idx="69">
                  <c:v>845.62</c:v>
                </c:pt>
                <c:pt idx="70">
                  <c:v>636.57000000000005</c:v>
                </c:pt>
                <c:pt idx="71">
                  <c:v>248.09</c:v>
                </c:pt>
                <c:pt idx="72">
                  <c:v>481.15</c:v>
                </c:pt>
                <c:pt idx="73">
                  <c:v>1128.03</c:v>
                </c:pt>
                <c:pt idx="74">
                  <c:v>1865.69</c:v>
                </c:pt>
                <c:pt idx="75">
                  <c:v>877.02</c:v>
                </c:pt>
                <c:pt idx="76">
                  <c:v>678.4</c:v>
                </c:pt>
                <c:pt idx="77">
                  <c:v>787.4</c:v>
                </c:pt>
                <c:pt idx="78">
                  <c:v>928.22</c:v>
                </c:pt>
                <c:pt idx="79">
                  <c:v>1313</c:v>
                </c:pt>
                <c:pt idx="80">
                  <c:v>1060.76</c:v>
                </c:pt>
                <c:pt idx="81">
                  <c:v>889.11</c:v>
                </c:pt>
                <c:pt idx="82">
                  <c:v>461.11</c:v>
                </c:pt>
                <c:pt idx="83">
                  <c:v>731.05</c:v>
                </c:pt>
                <c:pt idx="84">
                  <c:v>267.38</c:v>
                </c:pt>
                <c:pt idx="85">
                  <c:v>631.84</c:v>
                </c:pt>
                <c:pt idx="86">
                  <c:v>464.86</c:v>
                </c:pt>
                <c:pt idx="87">
                  <c:v>655.36</c:v>
                </c:pt>
                <c:pt idx="88">
                  <c:v>700.15</c:v>
                </c:pt>
                <c:pt idx="89">
                  <c:v>515.25</c:v>
                </c:pt>
                <c:pt idx="90">
                  <c:v>685.46</c:v>
                </c:pt>
                <c:pt idx="91">
                  <c:v>734.44</c:v>
                </c:pt>
                <c:pt idx="92">
                  <c:v>1071.06</c:v>
                </c:pt>
                <c:pt idx="93">
                  <c:v>724.22</c:v>
                </c:pt>
                <c:pt idx="94">
                  <c:v>670.46</c:v>
                </c:pt>
                <c:pt idx="95">
                  <c:v>464.67</c:v>
                </c:pt>
                <c:pt idx="96">
                  <c:v>716.34</c:v>
                </c:pt>
                <c:pt idx="97">
                  <c:v>765.43</c:v>
                </c:pt>
                <c:pt idx="98">
                  <c:v>587.54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DA3-40C8-88EA-8F4A7D2FA8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1312768"/>
        <c:axId val="271315328"/>
      </c:scatterChart>
      <c:valAx>
        <c:axId val="271312768"/>
        <c:scaling>
          <c:orientation val="minMax"/>
          <c:max val="90"/>
          <c:min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of people</a:t>
                </a:r>
                <a:r>
                  <a:rPr lang="en-US" baseline="0"/>
                  <a:t> vaccinated</a:t>
                </a:r>
                <a:endParaRPr lang="en-US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1315328"/>
        <c:crosses val="autoZero"/>
        <c:crossBetween val="midCat"/>
      </c:valAx>
      <c:valAx>
        <c:axId val="271315328"/>
        <c:scaling>
          <c:orientation val="minMax"/>
          <c:max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Case Rate</a:t>
                </a:r>
                <a:r>
                  <a:rPr lang="en-US" baseline="0"/>
                  <a:t> in past 14 days</a:t>
                </a:r>
                <a:endParaRPr lang="en-US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13127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97621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f091003542_1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gf091003542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f19cc07d9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f19cc07d93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gf19cc07d93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f19cc07d93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f19cc07d93_1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gf19cc07d93_1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9222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f5b74a77c6_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f5b74a77c6_9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f5b74a77c6_9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e71719ea59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e71719ea59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 descr="A picture containing sitting, dark, blue, ligh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6570" y="-25742"/>
            <a:ext cx="12245139" cy="6909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erdana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7" descr="A picture containing sitting, dark, blue, ligh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6570" y="-25742"/>
            <a:ext cx="12245139" cy="6909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9400" y="2070100"/>
            <a:ext cx="9093200" cy="271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1549400" y="2334126"/>
            <a:ext cx="9093200" cy="21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Verdana"/>
              <a:buNone/>
              <a:defRPr sz="51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7" name="Google Shape;27;p7">
            <a:hlinkClick r:id="" action="ppaction://hlinkshowjump?jump=nextslide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1700" y="6157611"/>
            <a:ext cx="482600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7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7700" y="6157611"/>
            <a:ext cx="482600" cy="48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OBJECT_1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492356" y="3029563"/>
            <a:ext cx="3207286" cy="681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4800" b="0" i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4492356" y="3029563"/>
            <a:ext cx="3207286" cy="681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4800" b="0" i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2884334" y="1820418"/>
            <a:ext cx="6423331" cy="389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00"/>
              <a:buNone/>
              <a:defRPr sz="1100"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A482F5-AEFE-C74E-AA4B-31AE734FD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4209" y="-28074"/>
            <a:ext cx="12266209" cy="691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43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erdana"/>
              <a:buNone/>
              <a:defRPr sz="3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5585/mmwr.mm7039e1" TargetMode="External"/><Relationship Id="rId2" Type="http://schemas.openxmlformats.org/officeDocument/2006/relationships/hyperlink" Target="https://doi.org/10.15585/mmwr.mm7036a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overty-action.org/publication/impact-community-masking-covid-19-cluster-randomized-trial-bangladesh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virus.utah.gov/case-counts/" TargetMode="External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hyperlink" Target="mailto:COVID.ops@utah.gov" TargetMode="External"/><Relationship Id="rId4" Type="http://schemas.openxmlformats.org/officeDocument/2006/relationships/hyperlink" Target="mailto:epi@utah.go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/>
        </p:nvSpPr>
        <p:spPr>
          <a:xfrm>
            <a:off x="1498598" y="2192201"/>
            <a:ext cx="9144000" cy="17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ctr">
              <a:lnSpc>
                <a:spcPct val="90000"/>
              </a:lnSpc>
              <a:buClr>
                <a:schemeClr val="lt1"/>
              </a:buClr>
              <a:buSzPts val="5100"/>
            </a:pP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COVID-19in Utah</a:t>
            </a:r>
            <a:endParaRPr sz="5400" dirty="0"/>
          </a:p>
        </p:txBody>
      </p:sp>
      <p:sp>
        <p:nvSpPr>
          <p:cNvPr id="45" name="Google Shape;45;p10"/>
          <p:cNvSpPr txBox="1"/>
          <p:nvPr/>
        </p:nvSpPr>
        <p:spPr>
          <a:xfrm>
            <a:off x="1525337" y="3657600"/>
            <a:ext cx="61200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rPr>
              <a:t>Oct 7</a:t>
            </a:r>
            <a:r>
              <a:rPr lang="en-US" sz="3200" b="0" i="0" u="none" strike="noStrike" cap="none" dirty="0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rPr>
              <a:t>, 2021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chemeClr val="accent4"/>
                </a:solidFill>
                <a:latin typeface="Verdana"/>
                <a:ea typeface="Verdana"/>
                <a:sym typeface="Verdana"/>
              </a:rPr>
              <a:t>Dr. </a:t>
            </a:r>
            <a:r>
              <a:rPr lang="en-US" sz="3200" dirty="0" err="1">
                <a:solidFill>
                  <a:schemeClr val="accent4"/>
                </a:solidFill>
                <a:latin typeface="Verdana"/>
                <a:ea typeface="Verdana"/>
                <a:sym typeface="Verdana"/>
              </a:rPr>
              <a:t>Leisha</a:t>
            </a:r>
            <a:r>
              <a:rPr lang="en-US" sz="3200" dirty="0">
                <a:solidFill>
                  <a:schemeClr val="accent4"/>
                </a:solidFill>
                <a:latin typeface="Verdana"/>
                <a:ea typeface="Verdana"/>
                <a:sym typeface="Verdana"/>
              </a:rPr>
              <a:t> Nolen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chemeClr val="accent4"/>
                </a:solidFill>
                <a:latin typeface="Verdana"/>
                <a:ea typeface="Verdana"/>
                <a:sym typeface="Verdana"/>
              </a:rPr>
              <a:t>Utah State Epidemiologist</a:t>
            </a:r>
            <a:endParaRPr dirty="0"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9400" y="2959919"/>
            <a:ext cx="9093198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0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0470" y="5501218"/>
            <a:ext cx="4634833" cy="1056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0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49400" y="5727032"/>
            <a:ext cx="780335" cy="780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F508D3-7281-1346-BDD1-BE877865B2A8}"/>
              </a:ext>
            </a:extLst>
          </p:cNvPr>
          <p:cNvSpPr txBox="1">
            <a:spLocks/>
          </p:cNvSpPr>
          <p:nvPr/>
        </p:nvSpPr>
        <p:spPr>
          <a:xfrm>
            <a:off x="550917" y="372035"/>
            <a:ext cx="11054400" cy="57334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US" b="1" dirty="0">
                <a:solidFill>
                  <a:srgbClr val="022D6A"/>
                </a:solidFill>
              </a:rPr>
              <a:t>Utah’s Hospital Systems and ICUs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6ECBB4-4C35-F447-92C8-8539B3BC5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16" y="1137877"/>
            <a:ext cx="11054401" cy="2613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582913-E678-F446-A1AE-D0D0B88C4D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9" t="6830" r="13866" b="24770"/>
          <a:stretch/>
        </p:blipFill>
        <p:spPr>
          <a:xfrm>
            <a:off x="497380" y="1447604"/>
            <a:ext cx="4202209" cy="53567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E082DB-A7C9-3C4B-B0C6-F061E0961EEB}"/>
              </a:ext>
            </a:extLst>
          </p:cNvPr>
          <p:cNvSpPr txBox="1"/>
          <p:nvPr/>
        </p:nvSpPr>
        <p:spPr>
          <a:xfrm>
            <a:off x="4876800" y="1600200"/>
            <a:ext cx="71916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Capacity</a:t>
            </a:r>
          </a:p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 ICU Beds in Utah - 531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General ICU beds in 12 hospitals – smaller, rural - 78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Referral hospital ICU beds in 16 hospitals - 453</a:t>
            </a:r>
          </a:p>
          <a:p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Current challenges to these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Staffing shortage (attrition, burnout, anguish)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Limited elasticity for ad-hoc ICU expansion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Staff that remain are under extreme pressure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Summer is trauma season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Delayed care from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imposed controls (masks, electives, closures)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Increasing out of area transfer requests </a:t>
            </a:r>
          </a:p>
        </p:txBody>
      </p:sp>
    </p:spTree>
    <p:extLst>
      <p:ext uri="{BB962C8B-B14F-4D97-AF65-F5344CB8AC3E}">
        <p14:creationId xmlns:p14="http://schemas.microsoft.com/office/powerpoint/2010/main" val="169912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 Status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Direct reports from 4 largest hospital systems on Oct 4</a:t>
            </a:r>
            <a:r>
              <a:rPr lang="en-US" baseline="30000" dirty="0"/>
              <a:t>th</a:t>
            </a:r>
            <a:r>
              <a:rPr lang="en-US" dirty="0"/>
              <a:t> capacity</a:t>
            </a:r>
          </a:p>
          <a:p>
            <a:pPr marL="114300" indent="0">
              <a:buNone/>
            </a:pPr>
            <a:endParaRPr lang="en-US" dirty="0"/>
          </a:p>
          <a:p>
            <a:pPr lvl="1"/>
            <a:r>
              <a:rPr lang="en-US" dirty="0"/>
              <a:t>#1  102% ICU, 100% Acute Beds</a:t>
            </a:r>
          </a:p>
          <a:p>
            <a:pPr lvl="1"/>
            <a:r>
              <a:rPr lang="en-US" dirty="0"/>
              <a:t>#2  89% ICU, 88% Acute Beds + MD shortage</a:t>
            </a:r>
          </a:p>
          <a:p>
            <a:pPr lvl="1"/>
            <a:r>
              <a:rPr lang="en-US" dirty="0"/>
              <a:t>#3  100% ICU, 89% Acute Beds +Short staff</a:t>
            </a:r>
          </a:p>
          <a:p>
            <a:pPr lvl="1"/>
            <a:r>
              <a:rPr lang="en-US" dirty="0"/>
              <a:t>#4  100% ICU, 95% Acute Bed</a:t>
            </a:r>
          </a:p>
          <a:p>
            <a:r>
              <a:rPr lang="en-US" dirty="0"/>
              <a:t>434 ICU diversion transfers in September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92029"/>
            <a:ext cx="3407410" cy="244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19600"/>
            <a:ext cx="3675495" cy="238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60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3"/>
          <a:stretch/>
        </p:blipFill>
        <p:spPr bwMode="auto">
          <a:xfrm>
            <a:off x="0" y="2286000"/>
            <a:ext cx="1219200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0F508D3-7281-1346-BDD1-BE877865B2A8}"/>
              </a:ext>
            </a:extLst>
          </p:cNvPr>
          <p:cNvSpPr txBox="1">
            <a:spLocks/>
          </p:cNvSpPr>
          <p:nvPr/>
        </p:nvSpPr>
        <p:spPr>
          <a:xfrm>
            <a:off x="550917" y="372037"/>
            <a:ext cx="9093200" cy="57334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3200" b="1" dirty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rgbClr val="FFC000"/>
                </a:solidFill>
              </a:rPr>
              <a:t>Crisis Standard of Care</a:t>
            </a:r>
          </a:p>
        </p:txBody>
      </p:sp>
    </p:spTree>
    <p:extLst>
      <p:ext uri="{BB962C8B-B14F-4D97-AF65-F5344CB8AC3E}">
        <p14:creationId xmlns:p14="http://schemas.microsoft.com/office/powerpoint/2010/main" val="2993240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170" y="76200"/>
            <a:ext cx="6743829" cy="6821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056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Pediatrics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918231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058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Pediatric Hospitalizations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820102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485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Pediatric Hospital Capacity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09733"/>
              </p:ext>
            </p:extLst>
          </p:nvPr>
        </p:nvGraphicFramePr>
        <p:xfrm>
          <a:off x="533400" y="3048000"/>
          <a:ext cx="110544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1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1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1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Bed Count, Licensed Beds 10/5/21 update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Available Beds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Occupancy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Remaining Beds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Occupancy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Total</a:t>
                      </a:r>
                      <a:r>
                        <a:rPr lang="en-US" sz="1600" baseline="0" dirty="0"/>
                        <a:t> Inpatient 264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91%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Total Med/</a:t>
                      </a:r>
                      <a:r>
                        <a:rPr lang="en-US" sz="1600" dirty="0" err="1"/>
                        <a:t>Surg</a:t>
                      </a:r>
                      <a:r>
                        <a:rPr lang="en-US" sz="1600" baseline="0" dirty="0"/>
                        <a:t> acute 169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93%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Total ICU 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82%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6526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Factors at Play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17" y="1591711"/>
            <a:ext cx="11054400" cy="525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3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Deaths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486400"/>
            <a:ext cx="6858000" cy="612775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b="1" dirty="0"/>
              <a:t>Total as of Oct 5</a:t>
            </a:r>
            <a:r>
              <a:rPr lang="en-US" sz="2800" b="1" baseline="30000" dirty="0"/>
              <a:t>th</a:t>
            </a:r>
            <a:r>
              <a:rPr lang="en-US" sz="2800" b="1" dirty="0"/>
              <a:t> : 2962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771650"/>
            <a:ext cx="121348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45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33800" y="2336800"/>
            <a:ext cx="9144000" cy="2387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6000" dirty="0">
                <a:solidFill>
                  <a:schemeClr val="bg1"/>
                </a:solidFill>
              </a:rPr>
              <a:t>Solutions</a:t>
            </a:r>
          </a:p>
        </p:txBody>
      </p:sp>
    </p:spTree>
    <p:extLst>
      <p:ext uri="{BB962C8B-B14F-4D97-AF65-F5344CB8AC3E}">
        <p14:creationId xmlns:p14="http://schemas.microsoft.com/office/powerpoint/2010/main" val="825901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19400" y="2286000"/>
            <a:ext cx="9144000" cy="2387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6000" dirty="0">
                <a:solidFill>
                  <a:schemeClr val="bg1"/>
                </a:solidFill>
              </a:rPr>
              <a:t>Where we are now</a:t>
            </a:r>
          </a:p>
        </p:txBody>
      </p:sp>
    </p:spTree>
    <p:extLst>
      <p:ext uri="{BB962C8B-B14F-4D97-AF65-F5344CB8AC3E}">
        <p14:creationId xmlns:p14="http://schemas.microsoft.com/office/powerpoint/2010/main" val="817872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Study in St Louis University</a:t>
            </a:r>
          </a:p>
          <a:p>
            <a:pPr lvl="1"/>
            <a:r>
              <a:rPr lang="en-US" b="1" dirty="0"/>
              <a:t>5 times the odds </a:t>
            </a:r>
            <a:r>
              <a:rPr lang="en-US" dirty="0"/>
              <a:t>of a contact becoming positive if unmasked exposure vs masked exposure. Also show repetitive exposures increase risk 40%</a:t>
            </a:r>
          </a:p>
          <a:p>
            <a:pPr marL="571500" lvl="1" indent="0">
              <a:buNone/>
            </a:pPr>
            <a:r>
              <a:rPr lang="en-US" sz="1500" dirty="0" err="1"/>
              <a:t>Rebmann</a:t>
            </a:r>
            <a:r>
              <a:rPr lang="en-US" sz="1500" dirty="0"/>
              <a:t>, Terri. “SARS-CoV-2 Transmission to Masked and Unmasked Close Contacts of University Students with COVID-19 — St. Louis, Missouri, January–May 2021.” </a:t>
            </a:r>
            <a:r>
              <a:rPr lang="en-US" sz="1500" i="1" dirty="0"/>
              <a:t>MMWR. Morbidity and Mortality Weekly Report</a:t>
            </a:r>
            <a:r>
              <a:rPr lang="en-US" sz="1500" dirty="0"/>
              <a:t> 70 (2021). </a:t>
            </a:r>
            <a:r>
              <a:rPr lang="en-US" sz="1500" u="sng" dirty="0">
                <a:hlinkClick r:id="rId2"/>
              </a:rPr>
              <a:t>https://doi.org/10.15585/mmwr.mm7036a3</a:t>
            </a:r>
            <a:r>
              <a:rPr lang="en-US" sz="1500" dirty="0"/>
              <a:t>.</a:t>
            </a:r>
          </a:p>
          <a:p>
            <a:r>
              <a:rPr lang="en-US" dirty="0"/>
              <a:t>Arizona Schools</a:t>
            </a:r>
          </a:p>
          <a:p>
            <a:pPr lvl="1"/>
            <a:r>
              <a:rPr lang="en-US" b="1" dirty="0"/>
              <a:t>3.5X risk </a:t>
            </a:r>
            <a:r>
              <a:rPr lang="en-US" dirty="0"/>
              <a:t>of school outbreak in those without masking</a:t>
            </a:r>
          </a:p>
          <a:p>
            <a:pPr marL="571500" lvl="1" indent="0">
              <a:buNone/>
            </a:pPr>
            <a:r>
              <a:rPr lang="en-US" sz="1300" dirty="0" err="1"/>
              <a:t>Jehn</a:t>
            </a:r>
            <a:r>
              <a:rPr lang="en-US" sz="1300" dirty="0"/>
              <a:t>, Megan. “Association Between K–12 School Mask Policies and School-Associated COVID-19 Outbreaks — Maricopa and Pima Counties, Arizona, July–August 2021.” </a:t>
            </a:r>
            <a:r>
              <a:rPr lang="en-US" sz="1300" i="1" dirty="0"/>
              <a:t>MMWR. Morbidity and Mortality Weekly Report</a:t>
            </a:r>
            <a:r>
              <a:rPr lang="en-US" sz="1300" dirty="0"/>
              <a:t> 70 (2021). </a:t>
            </a:r>
            <a:r>
              <a:rPr lang="en-US" sz="1300" u="sng" dirty="0">
                <a:hlinkClick r:id="rId3"/>
              </a:rPr>
              <a:t>https://doi.org/10.15585/mmwr.mm7039e1</a:t>
            </a:r>
            <a:r>
              <a:rPr lang="en-US" sz="1300" dirty="0"/>
              <a:t>.</a:t>
            </a:r>
          </a:p>
          <a:p>
            <a:r>
              <a:rPr lang="en-US" dirty="0"/>
              <a:t>Bangladesh</a:t>
            </a:r>
          </a:p>
          <a:p>
            <a:pPr lvl="1"/>
            <a:r>
              <a:rPr lang="en-US" dirty="0"/>
              <a:t>Study on mask education impact that found significant increase in mask use – up to 42%.  Did not see significant change in symptomatic disease for the general population but did for those over 60 years. </a:t>
            </a:r>
          </a:p>
          <a:p>
            <a:pPr marL="571500" lvl="1" indent="0">
              <a:buNone/>
            </a:pPr>
            <a:r>
              <a:rPr lang="en-US" sz="1300" dirty="0"/>
              <a:t>Innovations for Poverty Action. “The Impact of Community Masking on COVID-19: A Cluster-Randomized Trial in Bangladesh,” May 3, 2021. </a:t>
            </a:r>
            <a:r>
              <a:rPr lang="en-US" sz="1300" dirty="0">
                <a:hlinkClick r:id="rId4"/>
              </a:rPr>
              <a:t>https://www.poverty-action.org/publication/impact-community-masking-covid-19-cluster-randomized-trial-bangladesh</a:t>
            </a:r>
            <a:r>
              <a:rPr lang="en-US" sz="1300" dirty="0"/>
              <a:t>.</a:t>
            </a:r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2766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Vaccination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5169" y="1524000"/>
            <a:ext cx="11835286" cy="4610100"/>
            <a:chOff x="35169" y="1524000"/>
            <a:chExt cx="11835286" cy="4610100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9" y="1524000"/>
              <a:ext cx="11835286" cy="461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62000" y="1828799"/>
              <a:ext cx="9124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Cases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5800" y="3962400"/>
              <a:ext cx="19832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Hospitalizations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90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81" y="1828800"/>
            <a:ext cx="11996719" cy="434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32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867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we look at </a:t>
            </a:r>
            <a:r>
              <a:rPr lang="en-US" b="1" dirty="0"/>
              <a:t>100,000 unvaccinated </a:t>
            </a:r>
            <a:r>
              <a:rPr lang="en-US" b="1" dirty="0" err="1"/>
              <a:t>Utahn’s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/>
              <a:t>100,000 vaccinated </a:t>
            </a:r>
            <a:r>
              <a:rPr lang="en-US" b="1" dirty="0" err="1"/>
              <a:t>Utahn’s</a:t>
            </a:r>
            <a:r>
              <a:rPr lang="en-US" b="1" dirty="0"/>
              <a:t> </a:t>
            </a:r>
            <a:r>
              <a:rPr lang="en-US" dirty="0"/>
              <a:t>and looked at what happened to them since February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969724"/>
              </p:ext>
            </p:extLst>
          </p:nvPr>
        </p:nvGraphicFramePr>
        <p:xfrm>
          <a:off x="838201" y="3581400"/>
          <a:ext cx="8712200" cy="19939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590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7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3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847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UNVACCINATED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VACCINATED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r>
                        <a:rPr lang="en-US" sz="2400" dirty="0"/>
                        <a:t>Cases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126503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18855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r>
                        <a:rPr lang="en-US" sz="2400" dirty="0"/>
                        <a:t>Hospitalization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7640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962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r>
                        <a:rPr lang="en-US" sz="2400" dirty="0"/>
                        <a:t>Deaths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836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124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70F508D3-7281-1346-BDD1-BE877865B2A8}"/>
              </a:ext>
            </a:extLst>
          </p:cNvPr>
          <p:cNvSpPr txBox="1">
            <a:spLocks/>
          </p:cNvSpPr>
          <p:nvPr/>
        </p:nvSpPr>
        <p:spPr>
          <a:xfrm>
            <a:off x="550917" y="372037"/>
            <a:ext cx="9093200" cy="57334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3200" b="1" dirty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</a:rPr>
              <a:t>Vaccines Work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9448800" y="3962400"/>
            <a:ext cx="609600" cy="304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058400" y="3808511"/>
            <a:ext cx="46679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/>
              <a:t>4X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9448800" y="4585212"/>
            <a:ext cx="609600" cy="304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078329" y="4414317"/>
            <a:ext cx="46679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/>
              <a:t>8X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9466385" y="5106944"/>
            <a:ext cx="609600" cy="304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095914" y="4936049"/>
            <a:ext cx="595035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/>
              <a:t>10X</a:t>
            </a:r>
          </a:p>
        </p:txBody>
      </p:sp>
    </p:spTree>
    <p:extLst>
      <p:ext uri="{BB962C8B-B14F-4D97-AF65-F5344CB8AC3E}">
        <p14:creationId xmlns:p14="http://schemas.microsoft.com/office/powerpoint/2010/main" val="202878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Cases in Long Term Facility Residents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56825"/>
            <a:ext cx="10945122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10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Vaccine Impact on the Community</a:t>
            </a:r>
            <a:endParaRPr dirty="0"/>
          </a:p>
        </p:txBody>
      </p:sp>
      <p:sp>
        <p:nvSpPr>
          <p:cNvPr id="95" name="Google Shape;95;p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E28C278-F82A-4EB3-A3B0-9DA21B5798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7660599"/>
              </p:ext>
            </p:extLst>
          </p:nvPr>
        </p:nvGraphicFramePr>
        <p:xfrm>
          <a:off x="2209800" y="1752600"/>
          <a:ext cx="7424737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0973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Disparities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% of eligible population fully vaccinated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7200" y="2590800"/>
            <a:ext cx="4828653" cy="2590801"/>
            <a:chOff x="2077036" y="3428999"/>
            <a:chExt cx="2598746" cy="105092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519" r="76005"/>
            <a:stretch/>
          </p:blipFill>
          <p:spPr bwMode="auto">
            <a:xfrm>
              <a:off x="2077036" y="3428999"/>
              <a:ext cx="1983838" cy="1050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60" t="41519"/>
            <a:stretch/>
          </p:blipFill>
          <p:spPr bwMode="auto">
            <a:xfrm>
              <a:off x="3184314" y="3428999"/>
              <a:ext cx="1491468" cy="1050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6777057" y="2101850"/>
            <a:ext cx="4009772" cy="3308350"/>
            <a:chOff x="590550" y="1781859"/>
            <a:chExt cx="4009772" cy="33083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20" r="83261"/>
            <a:stretch/>
          </p:blipFill>
          <p:spPr bwMode="auto">
            <a:xfrm>
              <a:off x="590550" y="1934307"/>
              <a:ext cx="1843161" cy="3148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029"/>
            <a:stretch/>
          </p:blipFill>
          <p:spPr bwMode="auto">
            <a:xfrm>
              <a:off x="3172158" y="1781859"/>
              <a:ext cx="1428164" cy="330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7" t="4820" r="52538"/>
            <a:stretch/>
          </p:blipFill>
          <p:spPr bwMode="auto">
            <a:xfrm>
              <a:off x="1856829" y="1933135"/>
              <a:ext cx="1315329" cy="3148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4" name="Straight Arrow Connector 13"/>
          <p:cNvCxnSpPr/>
          <p:nvPr/>
        </p:nvCxnSpPr>
        <p:spPr>
          <a:xfrm>
            <a:off x="4953000" y="2667000"/>
            <a:ext cx="190500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059652" y="2895600"/>
            <a:ext cx="1798348" cy="7033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01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10515600" cy="1325563"/>
          </a:xfrm>
        </p:spPr>
        <p:txBody>
          <a:bodyPr/>
          <a:lstStyle/>
          <a:p>
            <a:r>
              <a:rPr lang="en-US" dirty="0"/>
              <a:t>Adverse Events to COVID-19 Vaccine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95400"/>
            <a:ext cx="10515600" cy="4351338"/>
          </a:xfrm>
        </p:spPr>
        <p:txBody>
          <a:bodyPr>
            <a:noAutofit/>
          </a:bodyPr>
          <a:lstStyle/>
          <a:p>
            <a:pPr marL="1143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/>
              <a:t>Tracked by CDC through VAERS and V-Safe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b="1" dirty="0"/>
              <a:t>Anaphylaxis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Occurs in 2 to 5 people per million people vaccinated</a:t>
            </a:r>
            <a:r>
              <a:rPr lang="en-US" sz="1600" b="1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b="1" dirty="0"/>
              <a:t>Myocarditis and pericarditis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As of September 22, 2021, VAERS has received 1,541 reports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390 million doses of COVID-19 vaccines given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CDC and FDA have confirmed 892 reports of myocarditis/pericarditis by chart review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Most often: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male adolescents and young adults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after the second dose 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several days after vaccination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mRNA COVID-19 vaccination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These cases have responded well to treatment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b="1" dirty="0" err="1"/>
              <a:t>Guillain-Barré</a:t>
            </a:r>
            <a:r>
              <a:rPr lang="en-US" sz="1800" b="1" dirty="0"/>
              <a:t> Syndrome</a:t>
            </a:r>
            <a:r>
              <a:rPr lang="en-US" b="1" dirty="0"/>
              <a:t> 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As of September 22, 2021, VAERS has received 210 preliminary reports 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Most often: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People who received J&amp;J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2 weeks after vaccination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Men, many 50 years and older</a:t>
            </a:r>
          </a:p>
          <a:p>
            <a:pPr marL="5715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093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Adverse Events to COVID-19 Vaccine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76400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b="1" dirty="0"/>
              <a:t>Thrombosis with thrombocytopenia syndrome (TTS)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47 confirmed reports of people who got the J&amp;J/Janssen COVID-19 Vaccine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Woman younger than 50 years old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2 confirmed cases of TTS following mRNA COVID-19 vaccination (</a:t>
            </a:r>
            <a:r>
              <a:rPr lang="en-US" sz="1600" dirty="0" err="1"/>
              <a:t>Moderna</a:t>
            </a:r>
            <a:r>
              <a:rPr lang="en-US" sz="1600" dirty="0"/>
              <a:t>)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Not above expected number with 372 million doses of  mRNA COVID-19 vaccines administered in the United States.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b="1" dirty="0"/>
              <a:t>Death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More than 390 million doses of COVID-19 vaccines were administered in the United States from December 14, 2020, through September 27, 2021.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VAERS received 8,164 reports of death (0.0021%) among people who received a COVID-19 vaccine.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FDA requires healthcare providers to report any death after COVID-19 vaccination to VAERS, even if it’s unclear whether the vaccine was the cause.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Reports of adverse events to VAERS following vaccination, including deaths, do not necessarily mean that a vaccine caused a health problem.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In </a:t>
            </a:r>
            <a:r>
              <a:rPr lang="en-US" sz="1600" dirty="0" err="1"/>
              <a:t>substudy</a:t>
            </a:r>
            <a:r>
              <a:rPr lang="en-US" sz="1600" dirty="0"/>
              <a:t> conducted in May found 3 deaths out of 28 case of TTS that may have been vaccine related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961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Monoclonal Antibodies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2 hour experimental treatment of antibodies targeting COVID-19 spike protein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 or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SubQ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/>
              <a:t>Targeted treatment for those people most likely to get severe disease </a:t>
            </a:r>
          </a:p>
          <a:p>
            <a:pPr lvl="1"/>
            <a:r>
              <a:rPr lang="en-US" dirty="0"/>
              <a:t>Older, male, comorbidities, unvaccinated, underserved</a:t>
            </a:r>
          </a:p>
          <a:p>
            <a:pPr lvl="1"/>
            <a:r>
              <a:rPr lang="en-US" dirty="0"/>
              <a:t>Risk Calculator: https://c19.health.utah.gov/surveys/?s=8TY9CN9Y4L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Examples of individuals who qualify:</a:t>
            </a:r>
          </a:p>
          <a:p>
            <a:r>
              <a:rPr lang="en-US" dirty="0"/>
              <a:t>Male age 72</a:t>
            </a:r>
          </a:p>
          <a:p>
            <a:r>
              <a:rPr lang="en-US" dirty="0"/>
              <a:t>Black female age 54</a:t>
            </a:r>
          </a:p>
          <a:p>
            <a:r>
              <a:rPr lang="en-US" dirty="0"/>
              <a:t>Male age 31 with diabetes</a:t>
            </a:r>
          </a:p>
          <a:p>
            <a:r>
              <a:rPr lang="en-US" dirty="0"/>
              <a:t>Hispanic male of any age with significant obesity</a:t>
            </a:r>
          </a:p>
          <a:p>
            <a:r>
              <a:rPr lang="en-US" dirty="0"/>
              <a:t>Female age 32 with diabetes and new shortness of breath</a:t>
            </a:r>
          </a:p>
          <a:p>
            <a:r>
              <a:rPr lang="en-US" dirty="0"/>
              <a:t>Anyone age 54 with hypertension and coronary artery disease</a:t>
            </a:r>
          </a:p>
          <a:p>
            <a:r>
              <a:rPr lang="en-US" dirty="0"/>
              <a:t>21 year old Pacific Islander male with new shortness of breath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63717"/>
            <a:ext cx="326095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27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Current Trends</a:t>
            </a:r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0886"/>
            <a:ext cx="1277378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Monoclonal Treatment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Current treatment is with </a:t>
            </a:r>
            <a:r>
              <a:rPr lang="en-US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bamlanivimab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etesevimab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REGEN-COV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26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rd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product, </a:t>
            </a:r>
            <a:r>
              <a:rPr lang="en-US" sz="2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sotrovimab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coming soon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Using Utah Criteria we need to treat approximately 20 people to prevent 1 hospitalization</a:t>
            </a:r>
          </a:p>
          <a:p>
            <a:pPr indent="-457200">
              <a:buFont typeface="Courier New" panose="02070309020205020404" pitchFamily="49" charset="0"/>
              <a:buChar char="o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~500 treatments provided in the past week in Utah</a:t>
            </a:r>
          </a:p>
          <a:p>
            <a:pPr indent="-457200">
              <a:buFont typeface="Courier New" panose="02070309020205020404" pitchFamily="49" charset="0"/>
              <a:buChar char="o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Locations are listed at: </a:t>
            </a:r>
          </a:p>
          <a:p>
            <a:pPr lvl="1" indent="-457200">
              <a:buFont typeface="Courier New" panose="02070309020205020404" pitchFamily="49" charset="0"/>
              <a:buChar char="o"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https://coronavirus.utah.gov/noveltherapeutics/#for-high-risk-individuals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43254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F508D3-7281-1346-BDD1-BE877865B2A8}"/>
              </a:ext>
            </a:extLst>
          </p:cNvPr>
          <p:cNvSpPr txBox="1">
            <a:spLocks/>
          </p:cNvSpPr>
          <p:nvPr/>
        </p:nvSpPr>
        <p:spPr>
          <a:xfrm>
            <a:off x="550917" y="128955"/>
            <a:ext cx="11054400" cy="100892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3200" b="1" dirty="0" err="1">
                <a:solidFill>
                  <a:srgbClr val="022D6A"/>
                </a:solidFill>
              </a:rPr>
              <a:t>MaBs</a:t>
            </a:r>
            <a:r>
              <a:rPr lang="en-US" sz="3200" b="1" dirty="0">
                <a:solidFill>
                  <a:srgbClr val="022D6A"/>
                </a:solidFill>
              </a:rPr>
              <a:t> – Monoclonal Infusion Strike Teams (MIST) Rapid Surge Missions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6ECBB4-4C35-F447-92C8-8539B3BC5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16" y="1137877"/>
            <a:ext cx="11054401" cy="2613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929908-B893-904D-AB29-D74F5904D0C4}"/>
              </a:ext>
            </a:extLst>
          </p:cNvPr>
          <p:cNvSpPr txBox="1"/>
          <p:nvPr/>
        </p:nvSpPr>
        <p:spPr>
          <a:xfrm>
            <a:off x="-33951" y="2323405"/>
            <a:ext cx="727862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Rapid activation of a fixed site using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Blu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-Med field hospital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 #1 – Murray (IHC Employee Services)</a:t>
            </a:r>
          </a:p>
          <a:p>
            <a:pPr lvl="1"/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RN/3 medics can do 50 infusions per day</a:t>
            </a:r>
          </a:p>
          <a:p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Setting up a phone and email for referrals from hospitals and other partners </a:t>
            </a:r>
          </a:p>
        </p:txBody>
      </p:sp>
      <p:pic>
        <p:nvPicPr>
          <p:cNvPr id="1028" name="Picture 4" descr="COVID-19 isolation tent built inside Bataan hospital compound - iOrbitNews  On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868" y="4360237"/>
            <a:ext cx="4170240" cy="233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1" t="30087" r="11020" b="18338"/>
          <a:stretch/>
        </p:blipFill>
        <p:spPr>
          <a:xfrm>
            <a:off x="7397773" y="1525484"/>
            <a:ext cx="4527527" cy="218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853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4" y="101600"/>
            <a:ext cx="11941006" cy="66548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0F508D3-7281-1346-BDD1-BE877865B2A8}"/>
              </a:ext>
            </a:extLst>
          </p:cNvPr>
          <p:cNvSpPr txBox="1">
            <a:spLocks/>
          </p:cNvSpPr>
          <p:nvPr/>
        </p:nvSpPr>
        <p:spPr>
          <a:xfrm>
            <a:off x="550917" y="372035"/>
            <a:ext cx="11054400" cy="57334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US" b="1" dirty="0">
                <a:solidFill>
                  <a:srgbClr val="022D6A"/>
                </a:solidFill>
              </a:rPr>
              <a:t>Monoclonal Antibodies (</a:t>
            </a:r>
            <a:r>
              <a:rPr lang="en-US" b="1" dirty="0" err="1">
                <a:solidFill>
                  <a:srgbClr val="022D6A"/>
                </a:solidFill>
              </a:rPr>
              <a:t>mAbs</a:t>
            </a:r>
            <a:r>
              <a:rPr lang="en-US" b="1" dirty="0">
                <a:solidFill>
                  <a:srgbClr val="022D6A"/>
                </a:solidFill>
              </a:rPr>
              <a:t>) Missions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6ECBB4-4C35-F447-92C8-8539B3BC5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16" y="1137877"/>
            <a:ext cx="11054401" cy="26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930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Treatments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Ivermectin</a:t>
            </a:r>
            <a:endParaRPr lang="en-US" dirty="0"/>
          </a:p>
          <a:p>
            <a:r>
              <a:rPr lang="en-US" dirty="0"/>
              <a:t>Hydroxychloroquine</a:t>
            </a:r>
          </a:p>
          <a:p>
            <a:r>
              <a:rPr lang="en-US" dirty="0"/>
              <a:t>Nebulized hydrogen peroxide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Merck’s New antiviral: </a:t>
            </a:r>
            <a:r>
              <a:rPr lang="en-US" dirty="0" err="1"/>
              <a:t>Molnupiravir</a:t>
            </a:r>
            <a:endParaRPr lang="en-US" dirty="0"/>
          </a:p>
          <a:p>
            <a:pPr lvl="1"/>
            <a:r>
              <a:rPr lang="en-US" dirty="0"/>
              <a:t>775 adults with mild-to-moderate COVID-19 who were considered high risk for severe disease</a:t>
            </a:r>
          </a:p>
          <a:p>
            <a:pPr lvl="1"/>
            <a:r>
              <a:rPr lang="en-US" dirty="0"/>
              <a:t>People treated within five days of COVID-19 symptoms had half the rate of hospitalization and death compared to those who received placebo</a:t>
            </a:r>
          </a:p>
          <a:p>
            <a:pPr lvl="1"/>
            <a:r>
              <a:rPr lang="en-US" dirty="0"/>
              <a:t>Home treatment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90600" y="1524000"/>
            <a:ext cx="4191000" cy="2286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33400" y="1638300"/>
            <a:ext cx="4038600" cy="2057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8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62400" y="2336800"/>
            <a:ext cx="9144000" cy="2387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6000" dirty="0">
                <a:solidFill>
                  <a:schemeClr val="bg1"/>
                </a:solidFill>
              </a:rPr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35833728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ready for next stages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Vaccine for 5-10 year olds</a:t>
            </a:r>
          </a:p>
          <a:p>
            <a:r>
              <a:rPr lang="en-US" sz="3200" dirty="0"/>
              <a:t>At Home Testing</a:t>
            </a:r>
          </a:p>
          <a:p>
            <a:r>
              <a:rPr lang="en-US" sz="3200" dirty="0"/>
              <a:t>Endemic pattern</a:t>
            </a:r>
          </a:p>
          <a:p>
            <a:pPr lvl="1"/>
            <a:r>
              <a:rPr lang="en-US" sz="3000" dirty="0"/>
              <a:t>Wastewater tracking</a:t>
            </a:r>
          </a:p>
          <a:p>
            <a:r>
              <a:rPr lang="en-US" sz="3200" dirty="0"/>
              <a:t>Influenza</a:t>
            </a:r>
          </a:p>
          <a:p>
            <a:r>
              <a:rPr lang="en-US" sz="3200" dirty="0"/>
              <a:t>New Variants</a:t>
            </a:r>
          </a:p>
        </p:txBody>
      </p:sp>
    </p:spTree>
    <p:extLst>
      <p:ext uri="{BB962C8B-B14F-4D97-AF65-F5344CB8AC3E}">
        <p14:creationId xmlns:p14="http://schemas.microsoft.com/office/powerpoint/2010/main" val="372230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1"/>
          <p:cNvSpPr txBox="1">
            <a:spLocks noGrp="1"/>
          </p:cNvSpPr>
          <p:nvPr>
            <p:ph type="body" idx="1"/>
          </p:nvPr>
        </p:nvSpPr>
        <p:spPr>
          <a:xfrm>
            <a:off x="685800" y="5181600"/>
            <a:ext cx="9042400" cy="4351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n-US" sz="2800" dirty="0">
                <a:hlinkClick r:id="rId3"/>
              </a:rPr>
              <a:t>https://coronavirus.utah.gov/case-counts/</a:t>
            </a:r>
            <a:endParaRPr lang="en-US" sz="2800" dirty="0"/>
          </a:p>
          <a:p>
            <a:pPr marL="0" lvl="0" indent="0">
              <a:spcBef>
                <a:spcPts val="600"/>
              </a:spcBef>
              <a:buNone/>
            </a:pPr>
            <a:r>
              <a:rPr lang="en-US" sz="2800" dirty="0">
                <a:hlinkClick r:id="rId4"/>
              </a:rPr>
              <a:t>epi@utah.gov</a:t>
            </a:r>
            <a:br>
              <a:rPr lang="en-US" sz="2800" dirty="0"/>
            </a:br>
            <a:r>
              <a:rPr lang="en-US" sz="2800" dirty="0">
                <a:hlinkClick r:id="rId5"/>
              </a:rPr>
              <a:t>COVID.ops@utah.gov</a:t>
            </a:r>
            <a:r>
              <a:rPr lang="en-US" sz="2800" dirty="0"/>
              <a:t> </a:t>
            </a:r>
            <a:endParaRPr sz="28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200" dirty="0"/>
          </a:p>
        </p:txBody>
      </p:sp>
      <p:pic>
        <p:nvPicPr>
          <p:cNvPr id="4" name="Picture 2" descr="A picture containing text&#10;&#10;Description automatically generat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119" y="566737"/>
            <a:ext cx="63500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&#10;&#10;Description automatically generate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28600"/>
            <a:ext cx="1397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0F508D3-7281-1346-BDD1-BE877865B2A8}"/>
              </a:ext>
            </a:extLst>
          </p:cNvPr>
          <p:cNvSpPr txBox="1">
            <a:spLocks/>
          </p:cNvSpPr>
          <p:nvPr/>
        </p:nvSpPr>
        <p:spPr>
          <a:xfrm>
            <a:off x="762000" y="4419600"/>
            <a:ext cx="4224283" cy="737626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3200" b="1" dirty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rgbClr val="FFC000"/>
                </a:solidFill>
              </a:rPr>
              <a:t>Questions?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1744394"/>
            <a:ext cx="7086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Thanks to so many!</a:t>
            </a:r>
          </a:p>
          <a:p>
            <a:endParaRPr lang="en-US" sz="2000" dirty="0"/>
          </a:p>
          <a:p>
            <a:r>
              <a:rPr lang="en-US" sz="2000" dirty="0"/>
              <a:t>Hospitals and Providers</a:t>
            </a:r>
          </a:p>
          <a:p>
            <a:r>
              <a:rPr lang="en-US" sz="2000" dirty="0"/>
              <a:t>Schools and Teachers</a:t>
            </a:r>
          </a:p>
          <a:p>
            <a:r>
              <a:rPr lang="en-US" sz="2000" dirty="0"/>
              <a:t>Families and Communities</a:t>
            </a:r>
          </a:p>
          <a:p>
            <a:r>
              <a:rPr lang="en-US" sz="2000" dirty="0"/>
              <a:t>Local and State Health Department Staff</a:t>
            </a:r>
          </a:p>
        </p:txBody>
      </p:sp>
    </p:spTree>
    <p:extLst>
      <p:ext uri="{BB962C8B-B14F-4D97-AF65-F5344CB8AC3E}">
        <p14:creationId xmlns:p14="http://schemas.microsoft.com/office/powerpoint/2010/main" val="2892772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Cases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19400"/>
            <a:ext cx="1211580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8" y="2474331"/>
            <a:ext cx="1100524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163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Testing</a:t>
            </a:r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13852"/>
            <a:ext cx="12191998" cy="3230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4438" y="5167163"/>
            <a:ext cx="7572375" cy="17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D6791-3020-4E85-874A-5A8E12F85CD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6C498A7-2D13-48A9-A874-A196334E22F9}" type="slidenum">
              <a:rPr lang="en-US" smtClean="0"/>
              <a:t>6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0F508D3-7281-1346-BDD1-BE877865B2A8}"/>
              </a:ext>
            </a:extLst>
          </p:cNvPr>
          <p:cNvSpPr txBox="1">
            <a:spLocks/>
          </p:cNvSpPr>
          <p:nvPr/>
        </p:nvSpPr>
        <p:spPr>
          <a:xfrm>
            <a:off x="550917" y="372037"/>
            <a:ext cx="9093200" cy="57334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3200" b="1" dirty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</a:rPr>
              <a:t>Cases by Age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11887200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13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EEE58C-0C53-411E-B72E-1863B31963A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6C498A7-2D13-48A9-A874-A196334E22F9}" type="slidenum">
              <a:rPr lang="en-US" smtClean="0"/>
              <a:t>7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0F508D3-7281-1346-BDD1-BE877865B2A8}"/>
              </a:ext>
            </a:extLst>
          </p:cNvPr>
          <p:cNvSpPr txBox="1">
            <a:spLocks/>
          </p:cNvSpPr>
          <p:nvPr/>
        </p:nvSpPr>
        <p:spPr>
          <a:xfrm>
            <a:off x="550917" y="372037"/>
            <a:ext cx="9093200" cy="57334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3200" b="1" dirty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</a:rPr>
              <a:t>Cases by Age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" y="1600200"/>
            <a:ext cx="11938000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9067800" y="2743200"/>
            <a:ext cx="1676400" cy="1828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41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191000" y="2260991"/>
            <a:ext cx="9144000" cy="2387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6000" dirty="0">
                <a:solidFill>
                  <a:schemeClr val="bg1"/>
                </a:solidFill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825901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2064" y="469213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7328" y="457200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16928" y="441960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61600" y="4202668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95532" y="401800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532128" y="463313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0F508D3-7281-1346-BDD1-BE877865B2A8}"/>
              </a:ext>
            </a:extLst>
          </p:cNvPr>
          <p:cNvSpPr txBox="1">
            <a:spLocks/>
          </p:cNvSpPr>
          <p:nvPr/>
        </p:nvSpPr>
        <p:spPr>
          <a:xfrm>
            <a:off x="550917" y="372037"/>
            <a:ext cx="9093200" cy="57334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3200" b="1" dirty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</a:rPr>
              <a:t>Hospitalizations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890713"/>
            <a:ext cx="1213485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486400"/>
            <a:ext cx="6858000" cy="612775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b="1" dirty="0"/>
              <a:t>Total as of Oct 5</a:t>
            </a:r>
            <a:r>
              <a:rPr lang="en-US" sz="2800" b="1" baseline="30000" dirty="0"/>
              <a:t>th</a:t>
            </a:r>
            <a:r>
              <a:rPr lang="en-US" sz="2800" b="1" dirty="0"/>
              <a:t> : 22455 </a:t>
            </a:r>
          </a:p>
        </p:txBody>
      </p:sp>
    </p:spTree>
    <p:extLst>
      <p:ext uri="{BB962C8B-B14F-4D97-AF65-F5344CB8AC3E}">
        <p14:creationId xmlns:p14="http://schemas.microsoft.com/office/powerpoint/2010/main" val="231984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</TotalTime>
  <Words>1202</Words>
  <Application>Microsoft Office PowerPoint</Application>
  <PresentationFormat>Widescreen</PresentationFormat>
  <Paragraphs>206</Paragraphs>
  <Slides>36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Courier New</vt:lpstr>
      <vt:lpstr>Verdana</vt:lpstr>
      <vt:lpstr>Office Theme</vt:lpstr>
      <vt:lpstr>PowerPoint Presentation</vt:lpstr>
      <vt:lpstr>PowerPoint Presentation</vt:lpstr>
      <vt:lpstr>Current Trends</vt:lpstr>
      <vt:lpstr>Recent Cases</vt:lpstr>
      <vt:lpstr>Testing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Hospital Status</vt:lpstr>
      <vt:lpstr>PowerPoint Presentation</vt:lpstr>
      <vt:lpstr>PowerPoint Presentation</vt:lpstr>
      <vt:lpstr>Pediatrics</vt:lpstr>
      <vt:lpstr>Pediatric Hospitalizations</vt:lpstr>
      <vt:lpstr>Pediatric Hospital Capacity</vt:lpstr>
      <vt:lpstr>Other Factors at Play</vt:lpstr>
      <vt:lpstr>Deaths</vt:lpstr>
      <vt:lpstr>PowerPoint Presentation</vt:lpstr>
      <vt:lpstr>Masks</vt:lpstr>
      <vt:lpstr>Vaccination </vt:lpstr>
      <vt:lpstr>Vaccination</vt:lpstr>
      <vt:lpstr>PowerPoint Presentation</vt:lpstr>
      <vt:lpstr>Cases in Long Term Facility Residents</vt:lpstr>
      <vt:lpstr>Vaccine Impact on the Community</vt:lpstr>
      <vt:lpstr>Disparities</vt:lpstr>
      <vt:lpstr>Adverse Events to COVID-19 Vaccine</vt:lpstr>
      <vt:lpstr>Adverse Events to COVID-19 Vaccine</vt:lpstr>
      <vt:lpstr>Monoclonal Antibodies</vt:lpstr>
      <vt:lpstr>Monoclonal Treatment</vt:lpstr>
      <vt:lpstr>PowerPoint Presentation</vt:lpstr>
      <vt:lpstr>PowerPoint Presentation</vt:lpstr>
      <vt:lpstr>Other Treatments</vt:lpstr>
      <vt:lpstr>PowerPoint Presentation</vt:lpstr>
      <vt:lpstr>Getting ready for next stages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Leisha Nolen</dc:creator>
  <cp:lastModifiedBy>Teresa Puskedra</cp:lastModifiedBy>
  <cp:revision>32</cp:revision>
  <dcterms:modified xsi:type="dcterms:W3CDTF">2021-10-06T20:11:08Z</dcterms:modified>
</cp:coreProperties>
</file>