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98" r:id="rId2"/>
    <p:sldId id="256" r:id="rId3"/>
    <p:sldId id="257" r:id="rId4"/>
    <p:sldId id="279" r:id="rId5"/>
    <p:sldId id="282" r:id="rId6"/>
    <p:sldId id="314" r:id="rId7"/>
    <p:sldId id="306" r:id="rId8"/>
    <p:sldId id="307" r:id="rId9"/>
    <p:sldId id="299" r:id="rId10"/>
    <p:sldId id="280" r:id="rId11"/>
    <p:sldId id="275" r:id="rId12"/>
    <p:sldId id="284" r:id="rId13"/>
    <p:sldId id="320" r:id="rId14"/>
    <p:sldId id="272" r:id="rId15"/>
    <p:sldId id="265" r:id="rId16"/>
    <p:sldId id="301" r:id="rId17"/>
    <p:sldId id="317" r:id="rId18"/>
    <p:sldId id="318" r:id="rId19"/>
    <p:sldId id="270" r:id="rId20"/>
    <p:sldId id="321" r:id="rId21"/>
    <p:sldId id="319" r:id="rId22"/>
    <p:sldId id="316" r:id="rId23"/>
    <p:sldId id="285" r:id="rId24"/>
    <p:sldId id="304" r:id="rId25"/>
    <p:sldId id="266" r:id="rId26"/>
    <p:sldId id="286" r:id="rId27"/>
    <p:sldId id="310" r:id="rId28"/>
    <p:sldId id="312" r:id="rId29"/>
    <p:sldId id="303" r:id="rId30"/>
    <p:sldId id="283" r:id="rId31"/>
    <p:sldId id="311" r:id="rId32"/>
    <p:sldId id="305" r:id="rId33"/>
    <p:sldId id="287" r:id="rId34"/>
    <p:sldId id="289" r:id="rId35"/>
    <p:sldId id="309" r:id="rId36"/>
    <p:sldId id="322" r:id="rId37"/>
    <p:sldId id="29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FF00"/>
    <a:srgbClr val="009999"/>
    <a:srgbClr val="1E8675"/>
    <a:srgbClr val="99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3B932-3511-415E-BBA9-A0BB21E388D5}" v="2834" dt="2021-08-08T22:05:58.356"/>
    <p1510:client id="{E665BF9A-1326-4BB5-A98D-16A828E3C189}" v="3" dt="2021-08-09T21:10:34.748"/>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C1763-8FC4-438E-96FC-A7354B67AC2D}"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584B6-9C44-47A8-BDC2-C7D3FCCF24E7}" type="slidenum">
              <a:rPr lang="en-US" smtClean="0"/>
              <a:t>‹#›</a:t>
            </a:fld>
            <a:endParaRPr lang="en-US"/>
          </a:p>
        </p:txBody>
      </p:sp>
    </p:spTree>
    <p:extLst>
      <p:ext uri="{BB962C8B-B14F-4D97-AF65-F5344CB8AC3E}">
        <p14:creationId xmlns:p14="http://schemas.microsoft.com/office/powerpoint/2010/main" val="226184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10/7/2021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10/7/2021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iencedirect.com/science/journal/00928674" TargetMode="External"/><Relationship Id="rId2" Type="http://schemas.openxmlformats.org/officeDocument/2006/relationships/hyperlink" Target="https://www.sciencedirect.com/science/journal/00928674/176/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cbi.nlm.nih.gov/pmc/articles/PMC399729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E6E-0AA3-4887-A4C1-1A25D1E657EF}"/>
              </a:ext>
            </a:extLst>
          </p:cNvPr>
          <p:cNvSpPr>
            <a:spLocks noGrp="1"/>
          </p:cNvSpPr>
          <p:nvPr>
            <p:ph type="title"/>
          </p:nvPr>
        </p:nvSpPr>
        <p:spPr>
          <a:xfrm>
            <a:off x="1141413" y="1066799"/>
            <a:ext cx="9905998" cy="45719"/>
          </a:xfrm>
        </p:spPr>
        <p:txBody>
          <a:bodyPr>
            <a:normAutofit fontScale="90000"/>
          </a:bodyPr>
          <a:lstStyle/>
          <a:p>
            <a:r>
              <a:rPr lang="en-US" dirty="0">
                <a:latin typeface="Aharoni" panose="02010803020104030203" pitchFamily="2" charset="-79"/>
                <a:cs typeface="Aharoni" panose="02010803020104030203" pitchFamily="2" charset="-79"/>
              </a:rPr>
              <a:t>Corey D. Anden, MD</a:t>
            </a:r>
            <a:br>
              <a:rPr lang="en-US" dirty="0"/>
            </a:br>
            <a:br>
              <a:rPr lang="en-US" dirty="0"/>
            </a:br>
            <a:endParaRPr lang="en-US" dirty="0"/>
          </a:p>
        </p:txBody>
      </p:sp>
      <p:sp>
        <p:nvSpPr>
          <p:cNvPr id="3" name="Content Placeholder 2">
            <a:extLst>
              <a:ext uri="{FF2B5EF4-FFF2-40B4-BE49-F238E27FC236}">
                <a16:creationId xmlns:a16="http://schemas.microsoft.com/office/drawing/2014/main" id="{817D01A3-B5B5-4409-BB07-0CBA4EAA08CC}"/>
              </a:ext>
            </a:extLst>
          </p:cNvPr>
          <p:cNvSpPr>
            <a:spLocks noGrp="1"/>
          </p:cNvSpPr>
          <p:nvPr>
            <p:ph idx="1"/>
          </p:nvPr>
        </p:nvSpPr>
        <p:spPr>
          <a:xfrm>
            <a:off x="1141412" y="1112518"/>
            <a:ext cx="9905999" cy="5341037"/>
          </a:xfrm>
        </p:spPr>
        <p:txBody>
          <a:bodyPr/>
          <a:lstStyle/>
          <a:p>
            <a:r>
              <a:rPr lang="en-US" dirty="0">
                <a:latin typeface="Aharoni" panose="02010803020104030203" pitchFamily="2" charset="-79"/>
                <a:cs typeface="Aharoni" panose="02010803020104030203" pitchFamily="2" charset="-79"/>
              </a:rPr>
              <a:t>SW Pennsylvania</a:t>
            </a:r>
          </a:p>
          <a:p>
            <a:r>
              <a:rPr lang="en-US" dirty="0">
                <a:latin typeface="Aharoni" panose="02010803020104030203" pitchFamily="2" charset="-79"/>
                <a:cs typeface="Aharoni" panose="02010803020104030203" pitchFamily="2" charset="-79"/>
              </a:rPr>
              <a:t>Practice 34 </a:t>
            </a:r>
            <a:r>
              <a:rPr lang="en-US" dirty="0" err="1">
                <a:latin typeface="Aharoni" panose="02010803020104030203" pitchFamily="2" charset="-79"/>
                <a:cs typeface="Aharoni" panose="02010803020104030203" pitchFamily="2" charset="-79"/>
              </a:rPr>
              <a:t>yrs</a:t>
            </a:r>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Board Certified </a:t>
            </a:r>
            <a:r>
              <a:rPr lang="en-US" dirty="0"/>
              <a:t>	</a:t>
            </a:r>
          </a:p>
          <a:p>
            <a:pPr lvl="1"/>
            <a:r>
              <a:rPr lang="en-US" dirty="0">
                <a:latin typeface="Aharoni" panose="02010803020104030203" pitchFamily="2" charset="-79"/>
                <a:cs typeface="Aharoni" panose="02010803020104030203" pitchFamily="2" charset="-79"/>
              </a:rPr>
              <a:t>Physical medicine and rehabilitation</a:t>
            </a:r>
          </a:p>
          <a:p>
            <a:pPr lvl="1"/>
            <a:r>
              <a:rPr lang="en-US" dirty="0">
                <a:latin typeface="Aharoni" panose="02010803020104030203" pitchFamily="2" charset="-79"/>
                <a:cs typeface="Aharoni" panose="02010803020104030203" pitchFamily="2" charset="-79"/>
              </a:rPr>
              <a:t>Pain Medicine</a:t>
            </a:r>
          </a:p>
          <a:p>
            <a:pPr lvl="1"/>
            <a:r>
              <a:rPr lang="en-US" dirty="0">
                <a:latin typeface="Aharoni" panose="02010803020104030203" pitchFamily="2" charset="-79"/>
                <a:cs typeface="Aharoni" panose="02010803020104030203" pitchFamily="2" charset="-79"/>
              </a:rPr>
              <a:t>Sports Medicine</a:t>
            </a:r>
          </a:p>
          <a:p>
            <a:pPr lvl="1"/>
            <a:r>
              <a:rPr lang="en-US" dirty="0">
                <a:latin typeface="Aharoni" panose="02010803020104030203" pitchFamily="2" charset="-79"/>
                <a:cs typeface="Aharoni" panose="02010803020104030203" pitchFamily="2" charset="-79"/>
              </a:rPr>
              <a:t>Electrodiagnostic Medicine</a:t>
            </a:r>
          </a:p>
          <a:p>
            <a:r>
              <a:rPr lang="en-US" dirty="0">
                <a:latin typeface="Aharoni" panose="02010803020104030203" pitchFamily="2" charset="-79"/>
                <a:cs typeface="Aharoni" panose="02010803020104030203" pitchFamily="2" charset="-79"/>
              </a:rPr>
              <a:t>Interests</a:t>
            </a:r>
          </a:p>
          <a:p>
            <a:pPr lvl="1"/>
            <a:r>
              <a:rPr lang="en-US" dirty="0">
                <a:latin typeface="Aharoni" panose="02010803020104030203" pitchFamily="2" charset="-79"/>
                <a:cs typeface="Aharoni" panose="02010803020104030203" pitchFamily="2" charset="-79"/>
              </a:rPr>
              <a:t>MSK, Spine, Pain, Neuropathy, Dysfunction</a:t>
            </a:r>
          </a:p>
          <a:p>
            <a:pPr lvl="1"/>
            <a:r>
              <a:rPr lang="en-US" dirty="0">
                <a:latin typeface="Aharoni" panose="02010803020104030203" pitchFamily="2" charset="-79"/>
                <a:cs typeface="Aharoni" panose="02010803020104030203" pitchFamily="2" charset="-79"/>
              </a:rPr>
              <a:t>Wellness – Genetics, Environment, Lifestyle, Personal Choices</a:t>
            </a:r>
          </a:p>
          <a:p>
            <a:pPr lvl="1"/>
            <a:r>
              <a:rPr lang="en-US" dirty="0">
                <a:latin typeface="Aharoni" panose="02010803020104030203" pitchFamily="2" charset="-79"/>
                <a:cs typeface="Aharoni" panose="02010803020104030203" pitchFamily="2" charset="-79"/>
              </a:rPr>
              <a:t>A curious mind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38860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EDC7-F281-4534-B526-B9151443BC74}"/>
              </a:ext>
            </a:extLst>
          </p:cNvPr>
          <p:cNvSpPr>
            <a:spLocks noGrp="1"/>
          </p:cNvSpPr>
          <p:nvPr>
            <p:ph type="title"/>
          </p:nvPr>
        </p:nvSpPr>
        <p:spPr>
          <a:xfrm>
            <a:off x="1350499" y="295422"/>
            <a:ext cx="9696912" cy="1012873"/>
          </a:xfrm>
        </p:spPr>
        <p:txBody>
          <a:bodyPr>
            <a:noAutofit/>
          </a:bodyPr>
          <a:lstStyle/>
          <a:p>
            <a:r>
              <a:rPr lang="en-US" altLang="en-US" cap="none" dirty="0">
                <a:latin typeface="Aharoni" panose="02010803020104030203" pitchFamily="2" charset="-79"/>
                <a:cs typeface="Aharoni" panose="02010803020104030203" pitchFamily="2" charset="-79"/>
              </a:rPr>
              <a:t>Which </a:t>
            </a:r>
            <a:r>
              <a:rPr lang="en-US" altLang="en-US" cap="none" dirty="0">
                <a:solidFill>
                  <a:srgbClr val="92D050"/>
                </a:solidFill>
                <a:latin typeface="Aharoni" panose="02010803020104030203" pitchFamily="2" charset="-79"/>
                <a:cs typeface="Aharoni" panose="02010803020104030203" pitchFamily="2" charset="-79"/>
              </a:rPr>
              <a:t>functions</a:t>
            </a:r>
            <a:r>
              <a:rPr lang="en-US" altLang="en-US" cap="none" dirty="0">
                <a:latin typeface="Aharoni" panose="02010803020104030203" pitchFamily="2" charset="-79"/>
                <a:cs typeface="Aharoni" panose="02010803020104030203" pitchFamily="2" charset="-79"/>
              </a:rPr>
              <a:t> are regulated by the </a:t>
            </a:r>
            <a:r>
              <a:rPr lang="en-US" altLang="en-US" cap="none" dirty="0">
                <a:solidFill>
                  <a:srgbClr val="92D050"/>
                </a:solidFill>
                <a:latin typeface="Aharoni" panose="02010803020104030203" pitchFamily="2" charset="-79"/>
                <a:cs typeface="Aharoni" panose="02010803020104030203" pitchFamily="2" charset="-79"/>
              </a:rPr>
              <a:t>E</a:t>
            </a:r>
            <a:r>
              <a:rPr lang="en-US" altLang="en-US" dirty="0">
                <a:solidFill>
                  <a:srgbClr val="92D050"/>
                </a:solidFill>
                <a:latin typeface="Aharoni" panose="02010803020104030203" pitchFamily="2" charset="-79"/>
                <a:cs typeface="Aharoni" panose="02010803020104030203" pitchFamily="2" charset="-79"/>
              </a:rPr>
              <a:t>CS</a:t>
            </a:r>
            <a:r>
              <a:rPr lang="en-US" altLang="en-US" dirty="0">
                <a:latin typeface="Aharoni" panose="02010803020104030203" pitchFamily="2" charset="-79"/>
                <a:cs typeface="Aharoni" panose="02010803020104030203" pitchFamily="2" charset="-79"/>
              </a:rPr>
              <a:t>?</a:t>
            </a:r>
            <a:endParaRPr lang="en-US" dirty="0"/>
          </a:p>
        </p:txBody>
      </p:sp>
      <p:sp>
        <p:nvSpPr>
          <p:cNvPr id="3" name="Content Placeholder 2">
            <a:extLst>
              <a:ext uri="{FF2B5EF4-FFF2-40B4-BE49-F238E27FC236}">
                <a16:creationId xmlns:a16="http://schemas.microsoft.com/office/drawing/2014/main" id="{F49E8643-774B-4FE1-AAA0-DB6F5A70ACCD}"/>
              </a:ext>
            </a:extLst>
          </p:cNvPr>
          <p:cNvSpPr>
            <a:spLocks noGrp="1"/>
          </p:cNvSpPr>
          <p:nvPr>
            <p:ph sz="half" idx="1"/>
          </p:nvPr>
        </p:nvSpPr>
        <p:spPr>
          <a:xfrm>
            <a:off x="1141410" y="1491174"/>
            <a:ext cx="4878389" cy="4909626"/>
          </a:xfrm>
        </p:spPr>
        <p:txBody>
          <a:bodyPr>
            <a:normAutofit fontScale="92500"/>
          </a:bodyPr>
          <a:lstStyle/>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Appetite</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Digestion</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Metabolism</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Liver function</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Cardiovascular function</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Reproductive system function</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Bone growth and remodeling</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Skin function</a:t>
            </a:r>
          </a:p>
          <a:p>
            <a:endParaRPr lang="en-US" dirty="0"/>
          </a:p>
        </p:txBody>
      </p:sp>
      <p:sp>
        <p:nvSpPr>
          <p:cNvPr id="4" name="Content Placeholder 3">
            <a:extLst>
              <a:ext uri="{FF2B5EF4-FFF2-40B4-BE49-F238E27FC236}">
                <a16:creationId xmlns:a16="http://schemas.microsoft.com/office/drawing/2014/main" id="{CB0EDC43-278A-493F-B68D-29FB84C72597}"/>
              </a:ext>
            </a:extLst>
          </p:cNvPr>
          <p:cNvSpPr>
            <a:spLocks noGrp="1"/>
          </p:cNvSpPr>
          <p:nvPr>
            <p:ph sz="half" idx="2"/>
          </p:nvPr>
        </p:nvSpPr>
        <p:spPr>
          <a:xfrm>
            <a:off x="6172200" y="1491174"/>
            <a:ext cx="4875211" cy="5071403"/>
          </a:xfrm>
        </p:spPr>
        <p:txBody>
          <a:bodyPr>
            <a:normAutofit fontScale="92500"/>
          </a:bodyPr>
          <a:lstStyle/>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Inflammation</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Immune response modulation</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Tumor cell surveillance /Apoptosis</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Neuroprotection</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Pain modulation</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Learning and memory</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Motor control</a:t>
            </a:r>
          </a:p>
          <a:p>
            <a:pPr marR="0" lvl="0" defTabSz="914400" fontAlgn="base">
              <a:lnSpc>
                <a:spcPct val="120000"/>
              </a:lnSpc>
              <a:spcBef>
                <a:spcPct val="0"/>
              </a:spcBef>
              <a:spcAft>
                <a:spcPts val="600"/>
              </a:spcAft>
              <a:buClrTx/>
              <a:buSzPct val="125000"/>
              <a:tabLst/>
            </a:pPr>
            <a:r>
              <a:rPr lang="en-US" altLang="en-US" dirty="0">
                <a:latin typeface="Aharoni" panose="02010803020104030203" pitchFamily="2" charset="-79"/>
                <a:cs typeface="Aharoni" panose="02010803020104030203" pitchFamily="2" charset="-79"/>
              </a:rPr>
              <a:t>Seizure control</a:t>
            </a:r>
            <a:endParaRPr lang="en-US" altLang="en-US" sz="2400" dirty="0">
              <a:latin typeface="Aharoni" panose="02010803020104030203" pitchFamily="2" charset="-79"/>
              <a:cs typeface="Aharoni" panose="02010803020104030203" pitchFamily="2" charset="-79"/>
            </a:endParaRP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Mood</a:t>
            </a:r>
          </a:p>
          <a:p>
            <a:pPr marR="0" lvl="0" defTabSz="914400" fontAlgn="base">
              <a:lnSpc>
                <a:spcPct val="120000"/>
              </a:lnSpc>
              <a:spcBef>
                <a:spcPct val="0"/>
              </a:spcBef>
              <a:spcAft>
                <a:spcPts val="600"/>
              </a:spcAft>
              <a:buClrTx/>
              <a:buSzPct val="125000"/>
              <a:tabLst/>
            </a:pPr>
            <a:r>
              <a:rPr lang="en-US" altLang="en-US" sz="2400" dirty="0">
                <a:latin typeface="Aharoni" panose="02010803020104030203" pitchFamily="2" charset="-79"/>
                <a:cs typeface="Aharoni" panose="02010803020104030203" pitchFamily="2" charset="-79"/>
              </a:rPr>
              <a:t>Sleep</a:t>
            </a:r>
          </a:p>
          <a:p>
            <a:endParaRPr lang="en-US" dirty="0"/>
          </a:p>
        </p:txBody>
      </p:sp>
    </p:spTree>
    <p:extLst>
      <p:ext uri="{BB962C8B-B14F-4D97-AF65-F5344CB8AC3E}">
        <p14:creationId xmlns:p14="http://schemas.microsoft.com/office/powerpoint/2010/main" val="110746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BBB8-6437-4E06-92CD-41EE3DA5A8C8}"/>
              </a:ext>
            </a:extLst>
          </p:cNvPr>
          <p:cNvSpPr>
            <a:spLocks noGrp="1"/>
          </p:cNvSpPr>
          <p:nvPr>
            <p:ph type="title"/>
          </p:nvPr>
        </p:nvSpPr>
        <p:spPr>
          <a:xfrm>
            <a:off x="1280160" y="414997"/>
            <a:ext cx="9905998" cy="569741"/>
          </a:xfrm>
        </p:spPr>
        <p:txBody>
          <a:bodyPr>
            <a:noAutofit/>
          </a:bodyPr>
          <a:lstStyle/>
          <a:p>
            <a:r>
              <a:rPr lang="en-US" cap="none" dirty="0">
                <a:latin typeface="Aharoni" panose="02010803020104030203" pitchFamily="2" charset="-79"/>
                <a:cs typeface="Aharoni" panose="02010803020104030203" pitchFamily="2" charset="-79"/>
              </a:rPr>
              <a:t>What are the </a:t>
            </a:r>
            <a:r>
              <a:rPr lang="en-US" cap="none" dirty="0">
                <a:solidFill>
                  <a:schemeClr val="accent3">
                    <a:lumMod val="50000"/>
                  </a:schemeClr>
                </a:solidFill>
                <a:latin typeface="Aharoni" panose="02010803020104030203" pitchFamily="2" charset="-79"/>
                <a:cs typeface="Aharoni" panose="02010803020104030203" pitchFamily="2" charset="-79"/>
              </a:rPr>
              <a:t>components </a:t>
            </a:r>
            <a:r>
              <a:rPr lang="en-US" cap="none" dirty="0">
                <a:latin typeface="Aharoni" panose="02010803020104030203" pitchFamily="2" charset="-79"/>
                <a:cs typeface="Aharoni" panose="02010803020104030203" pitchFamily="2" charset="-79"/>
              </a:rPr>
              <a:t>of the </a:t>
            </a:r>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 </a:t>
            </a:r>
          </a:p>
        </p:txBody>
      </p:sp>
      <p:sp>
        <p:nvSpPr>
          <p:cNvPr id="3" name="Content Placeholder 2">
            <a:extLst>
              <a:ext uri="{FF2B5EF4-FFF2-40B4-BE49-F238E27FC236}">
                <a16:creationId xmlns:a16="http://schemas.microsoft.com/office/drawing/2014/main" id="{CCA8CEE9-1FA6-40E6-BF13-EF6DC47B00E9}"/>
              </a:ext>
            </a:extLst>
          </p:cNvPr>
          <p:cNvSpPr>
            <a:spLocks noGrp="1"/>
          </p:cNvSpPr>
          <p:nvPr>
            <p:ph idx="1"/>
          </p:nvPr>
        </p:nvSpPr>
        <p:spPr>
          <a:xfrm>
            <a:off x="1181686" y="1195755"/>
            <a:ext cx="10156874" cy="5092504"/>
          </a:xfrm>
        </p:spPr>
        <p:txBody>
          <a:bodyPr>
            <a:normAutofit fontScale="92500" lnSpcReduction="10000"/>
          </a:bodyPr>
          <a:lstStyle/>
          <a:p>
            <a:r>
              <a:rPr lang="en-US" sz="2800" dirty="0">
                <a:solidFill>
                  <a:srgbClr val="00B0F0"/>
                </a:solidFill>
                <a:latin typeface="Aharoni" panose="02010803020104030203" pitchFamily="2" charset="-79"/>
                <a:cs typeface="Aharoni" panose="02010803020104030203" pitchFamily="2" charset="-79"/>
              </a:rPr>
              <a:t>Endocannabinoid compounds </a:t>
            </a:r>
            <a:r>
              <a:rPr lang="en-US" sz="2600" dirty="0">
                <a:latin typeface="Aharoni" panose="02010803020104030203" pitchFamily="2" charset="-79"/>
                <a:cs typeface="Aharoni" panose="02010803020104030203" pitchFamily="2" charset="-79"/>
              </a:rPr>
              <a:t>are</a:t>
            </a:r>
            <a:r>
              <a:rPr lang="en-US" sz="2800" dirty="0">
                <a:latin typeface="Aharoni" panose="02010803020104030203" pitchFamily="2" charset="-79"/>
                <a:cs typeface="Aharoni" panose="02010803020104030203" pitchFamily="2" charset="-79"/>
              </a:rPr>
              <a:t> </a:t>
            </a:r>
            <a:r>
              <a:rPr lang="en-US" sz="2600" dirty="0">
                <a:latin typeface="Aharoni" panose="02010803020104030203" pitchFamily="2" charset="-79"/>
                <a:cs typeface="Aharoni" panose="02010803020104030203" pitchFamily="2" charset="-79"/>
              </a:rPr>
              <a:t>produced by many different types of cells, interact with many different types of receptors and are present transiently then readily metabolize</a:t>
            </a:r>
          </a:p>
          <a:p>
            <a:pPr marL="0" indent="0">
              <a:buNone/>
            </a:pPr>
            <a:endParaRPr lang="en-US" sz="2600" dirty="0">
              <a:latin typeface="Aharoni" panose="02010803020104030203" pitchFamily="2" charset="-79"/>
              <a:cs typeface="Aharoni" panose="02010803020104030203" pitchFamily="2" charset="-79"/>
            </a:endParaRPr>
          </a:p>
          <a:p>
            <a:r>
              <a:rPr lang="en-US" sz="2800" dirty="0">
                <a:solidFill>
                  <a:srgbClr val="00B050"/>
                </a:solidFill>
                <a:latin typeface="Aharoni" panose="02010803020104030203" pitchFamily="2" charset="-79"/>
                <a:cs typeface="Aharoni" panose="02010803020104030203" pitchFamily="2" charset="-79"/>
              </a:rPr>
              <a:t>Endocannabinoid receptors </a:t>
            </a:r>
            <a:r>
              <a:rPr lang="en-US" sz="2800" dirty="0">
                <a:latin typeface="Aharoni" panose="02010803020104030203" pitchFamily="2" charset="-79"/>
                <a:cs typeface="Aharoni" panose="02010803020104030203" pitchFamily="2" charset="-79"/>
              </a:rPr>
              <a:t>are </a:t>
            </a:r>
            <a:r>
              <a:rPr lang="en-US" sz="2600" dirty="0">
                <a:latin typeface="Aharoni" panose="02010803020104030203" pitchFamily="2" charset="-79"/>
                <a:cs typeface="Aharoni" panose="02010803020104030203" pitchFamily="2" charset="-79"/>
              </a:rPr>
              <a:t>located in cells of the brain, spinal cord, peripheral nervous system, immune system, GI tract, endocrine tissues, reproductive organs, skin and respond to interactions with cannabinoids</a:t>
            </a:r>
          </a:p>
          <a:p>
            <a:pPr marL="0" indent="0">
              <a:buNone/>
            </a:pPr>
            <a:endParaRPr lang="en-US" dirty="0">
              <a:latin typeface="Aharoni" panose="02010803020104030203" pitchFamily="2" charset="-79"/>
              <a:cs typeface="Aharoni" panose="02010803020104030203" pitchFamily="2" charset="-79"/>
            </a:endParaRPr>
          </a:p>
          <a:p>
            <a:r>
              <a:rPr lang="en-US" sz="2800" dirty="0">
                <a:solidFill>
                  <a:srgbClr val="FFC000"/>
                </a:solidFill>
                <a:latin typeface="Aharoni" panose="02010803020104030203" pitchFamily="2" charset="-79"/>
                <a:cs typeface="Aharoni" panose="02010803020104030203" pitchFamily="2" charset="-79"/>
              </a:rPr>
              <a:t>Endocannabinoid enzymes </a:t>
            </a:r>
            <a:r>
              <a:rPr lang="en-US" sz="2600" dirty="0">
                <a:latin typeface="Aharoni" panose="02010803020104030203" pitchFamily="2" charset="-79"/>
                <a:cs typeface="Aharoni" panose="02010803020104030203" pitchFamily="2" charset="-79"/>
              </a:rPr>
              <a:t>participate in the formation of endocannabinoids and the breakdown of cannabinoids</a:t>
            </a:r>
          </a:p>
        </p:txBody>
      </p:sp>
    </p:spTree>
    <p:extLst>
      <p:ext uri="{BB962C8B-B14F-4D97-AF65-F5344CB8AC3E}">
        <p14:creationId xmlns:p14="http://schemas.microsoft.com/office/powerpoint/2010/main" val="74392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ontiers | The Endocannabinoid System as a Target in Cancer Diseases: Are  We There Yet? | Pharmacology">
            <a:extLst>
              <a:ext uri="{FF2B5EF4-FFF2-40B4-BE49-F238E27FC236}">
                <a16:creationId xmlns:a16="http://schemas.microsoft.com/office/drawing/2014/main" id="{1634780F-07E0-4AFF-A524-45CBB4F74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971" y="418514"/>
            <a:ext cx="9411287" cy="564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DF42-A6EB-49F7-BD38-9859147F676B}"/>
              </a:ext>
            </a:extLst>
          </p:cNvPr>
          <p:cNvSpPr>
            <a:spLocks noGrp="1"/>
          </p:cNvSpPr>
          <p:nvPr>
            <p:ph type="title"/>
          </p:nvPr>
        </p:nvSpPr>
        <p:spPr>
          <a:xfrm>
            <a:off x="1308295" y="323558"/>
            <a:ext cx="9739116" cy="858128"/>
          </a:xfrm>
        </p:spPr>
        <p:txBody>
          <a:bodyPr/>
          <a:lstStyle/>
          <a:p>
            <a:r>
              <a:rPr lang="en-US" cap="none" dirty="0">
                <a:latin typeface="Aharoni" panose="02010803020104030203" pitchFamily="2" charset="-79"/>
                <a:cs typeface="Aharoni" panose="02010803020104030203" pitchFamily="2" charset="-79"/>
              </a:rPr>
              <a:t>What are the </a:t>
            </a:r>
            <a:r>
              <a:rPr lang="en-US" cap="none" dirty="0">
                <a:solidFill>
                  <a:srgbClr val="92D050"/>
                </a:solidFill>
                <a:latin typeface="Aharoni" panose="02010803020104030203" pitchFamily="2" charset="-79"/>
                <a:cs typeface="Aharoni" panose="02010803020104030203" pitchFamily="2" charset="-79"/>
              </a:rPr>
              <a:t>ECS </a:t>
            </a:r>
            <a:r>
              <a:rPr lang="en-US" cap="none" dirty="0">
                <a:solidFill>
                  <a:srgbClr val="00B050"/>
                </a:solidFill>
                <a:latin typeface="Aharoni" panose="02010803020104030203" pitchFamily="2" charset="-79"/>
                <a:cs typeface="Aharoni" panose="02010803020104030203" pitchFamily="2" charset="-79"/>
              </a:rPr>
              <a:t>Receptors</a:t>
            </a:r>
            <a:r>
              <a:rPr lang="en-US" cap="none" dirty="0">
                <a:latin typeface="Aharoni" panose="02010803020104030203" pitchFamily="2" charset="-79"/>
                <a:cs typeface="Aharoni" panose="02010803020104030203" pitchFamily="2" charset="-79"/>
              </a:rPr>
              <a:t>?</a:t>
            </a:r>
            <a:endParaRPr lang="en-US" dirty="0"/>
          </a:p>
        </p:txBody>
      </p:sp>
      <p:pic>
        <p:nvPicPr>
          <p:cNvPr id="10242" name="Picture 2" descr="A Simple(ish) Explanation of Your Endocannabinoid System | CryoEffect  ColdSpa">
            <a:extLst>
              <a:ext uri="{FF2B5EF4-FFF2-40B4-BE49-F238E27FC236}">
                <a16:creationId xmlns:a16="http://schemas.microsoft.com/office/drawing/2014/main" id="{46C0AF72-31D1-4303-8190-E5FF7BCF75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8295" y="1364567"/>
            <a:ext cx="9144000" cy="482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61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DA50-4FA5-407D-847F-B77448EE0764}"/>
              </a:ext>
            </a:extLst>
          </p:cNvPr>
          <p:cNvSpPr>
            <a:spLocks noGrp="1"/>
          </p:cNvSpPr>
          <p:nvPr>
            <p:ph type="title"/>
          </p:nvPr>
        </p:nvSpPr>
        <p:spPr>
          <a:xfrm>
            <a:off x="1463039" y="407962"/>
            <a:ext cx="9584371" cy="801859"/>
          </a:xfrm>
        </p:spPr>
        <p:txBody>
          <a:bodyPr/>
          <a:lstStyle/>
          <a:p>
            <a:r>
              <a:rPr lang="en-US" cap="none" dirty="0">
                <a:latin typeface="Aharoni" panose="02010803020104030203" pitchFamily="2" charset="-79"/>
                <a:cs typeface="Aharoni" panose="02010803020104030203" pitchFamily="2" charset="-79"/>
              </a:rPr>
              <a:t>What are the main </a:t>
            </a:r>
            <a:r>
              <a:rPr lang="en-US" cap="none" dirty="0">
                <a:solidFill>
                  <a:srgbClr val="92D050"/>
                </a:solidFill>
                <a:latin typeface="Aharoni" panose="02010803020104030203" pitchFamily="2" charset="-79"/>
                <a:cs typeface="Aharoni" panose="02010803020104030203" pitchFamily="2" charset="-79"/>
              </a:rPr>
              <a:t>ECS </a:t>
            </a:r>
            <a:r>
              <a:rPr lang="en-US" cap="none" dirty="0">
                <a:solidFill>
                  <a:srgbClr val="00B0F0"/>
                </a:solidFill>
                <a:latin typeface="Aharoni" panose="02010803020104030203" pitchFamily="2" charset="-79"/>
                <a:cs typeface="Aharoni" panose="02010803020104030203" pitchFamily="2" charset="-79"/>
              </a:rPr>
              <a:t>Receptors</a:t>
            </a:r>
            <a:r>
              <a:rPr lang="en-US" cap="none" dirty="0">
                <a:latin typeface="Aharoni" panose="02010803020104030203" pitchFamily="2" charset="-79"/>
                <a:cs typeface="Aharoni" panose="02010803020104030203" pitchFamily="2" charset="-79"/>
              </a:rPr>
              <a:t>? </a:t>
            </a:r>
          </a:p>
        </p:txBody>
      </p:sp>
      <p:pic>
        <p:nvPicPr>
          <p:cNvPr id="6146" name="Picture 2" descr="What is the Endocannabinoid System and How Does CBD Work With It?">
            <a:extLst>
              <a:ext uri="{FF2B5EF4-FFF2-40B4-BE49-F238E27FC236}">
                <a16:creationId xmlns:a16="http://schemas.microsoft.com/office/drawing/2014/main" id="{6C119BB1-0D4D-4BC8-9E1C-19607D6135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039" y="1335747"/>
            <a:ext cx="8946833" cy="499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40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70EC-36F0-427B-93F2-69952BC86BE0}"/>
              </a:ext>
            </a:extLst>
          </p:cNvPr>
          <p:cNvSpPr>
            <a:spLocks noGrp="1"/>
          </p:cNvSpPr>
          <p:nvPr>
            <p:ph type="title"/>
          </p:nvPr>
        </p:nvSpPr>
        <p:spPr>
          <a:xfrm>
            <a:off x="1280160" y="309490"/>
            <a:ext cx="10044332" cy="773722"/>
          </a:xfrm>
        </p:spPr>
        <p:txBody>
          <a:bodyPr>
            <a:normAutofit fontScale="90000"/>
          </a:bodyPr>
          <a:lstStyle/>
          <a:p>
            <a:br>
              <a:rPr lang="en-US" sz="4000" cap="none" dirty="0">
                <a:latin typeface="Aharoni" panose="02010803020104030203" pitchFamily="2" charset="-79"/>
                <a:cs typeface="Aharoni" panose="02010803020104030203" pitchFamily="2" charset="-79"/>
              </a:rPr>
            </a:br>
            <a:r>
              <a:rPr lang="en-US" sz="4000" cap="none" dirty="0">
                <a:latin typeface="Aharoni" panose="02010803020104030203" pitchFamily="2" charset="-79"/>
                <a:cs typeface="Aharoni" panose="02010803020104030203" pitchFamily="2" charset="-79"/>
              </a:rPr>
              <a:t>What </a:t>
            </a:r>
            <a:r>
              <a:rPr lang="en-US" sz="4000" cap="none" dirty="0">
                <a:solidFill>
                  <a:srgbClr val="00B0F0"/>
                </a:solidFill>
                <a:latin typeface="Aharoni" panose="02010803020104030203" pitchFamily="2" charset="-79"/>
                <a:cs typeface="Aharoni" panose="02010803020104030203" pitchFamily="2" charset="-79"/>
              </a:rPr>
              <a:t>ligands </a:t>
            </a:r>
            <a:r>
              <a:rPr lang="en-US" sz="4000" cap="none" dirty="0">
                <a:latin typeface="Aharoni" panose="02010803020104030203" pitchFamily="2" charset="-79"/>
                <a:cs typeface="Aharoni" panose="02010803020104030203" pitchFamily="2" charset="-79"/>
              </a:rPr>
              <a:t>interact with the </a:t>
            </a:r>
            <a:r>
              <a:rPr lang="en-US" sz="4000" cap="none" dirty="0">
                <a:solidFill>
                  <a:srgbClr val="92D050"/>
                </a:solidFill>
                <a:latin typeface="Aharoni" panose="02010803020104030203" pitchFamily="2" charset="-79"/>
                <a:cs typeface="Aharoni" panose="02010803020104030203" pitchFamily="2" charset="-79"/>
              </a:rPr>
              <a:t>ECS</a:t>
            </a:r>
            <a:r>
              <a:rPr lang="en-US" sz="4000" cap="none" dirty="0">
                <a:latin typeface="Aharoni" panose="02010803020104030203" pitchFamily="2" charset="-79"/>
                <a:cs typeface="Aharoni" panose="02010803020104030203" pitchFamily="2" charset="-79"/>
              </a:rPr>
              <a:t>?</a:t>
            </a:r>
            <a:br>
              <a:rPr lang="en-US" sz="4000" cap="none" dirty="0">
                <a:solidFill>
                  <a:srgbClr val="00B0F0"/>
                </a:solidFill>
                <a:latin typeface="Aharoni" panose="02010803020104030203" pitchFamily="2" charset="-79"/>
                <a:cs typeface="Aharoni" panose="02010803020104030203" pitchFamily="2" charset="-79"/>
              </a:rPr>
            </a:br>
            <a:endParaRPr lang="en-US" sz="4000" cap="none" dirty="0">
              <a:solidFill>
                <a:schemeClr val="accent5">
                  <a:lumMod val="50000"/>
                </a:schemeClr>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FA9453BC-402B-41AF-8F44-DD3F3810181F}"/>
              </a:ext>
            </a:extLst>
          </p:cNvPr>
          <p:cNvSpPr>
            <a:spLocks noGrp="1"/>
          </p:cNvSpPr>
          <p:nvPr>
            <p:ph idx="1"/>
          </p:nvPr>
        </p:nvSpPr>
        <p:spPr>
          <a:xfrm>
            <a:off x="1280161" y="1364566"/>
            <a:ext cx="9291502" cy="5317588"/>
          </a:xfrm>
        </p:spPr>
        <p:txBody>
          <a:bodyPr>
            <a:normAutofit/>
          </a:bodyPr>
          <a:lstStyle/>
          <a:p>
            <a:r>
              <a:rPr lang="en-US" sz="2800" cap="none" dirty="0">
                <a:solidFill>
                  <a:srgbClr val="1E8675"/>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Endocannabinoids (20+)</a:t>
            </a:r>
          </a:p>
          <a:p>
            <a:pPr lvl="1"/>
            <a:r>
              <a:rPr lang="en-US" sz="2800" dirty="0" err="1">
                <a:solidFill>
                  <a:srgbClr val="1E8675"/>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Anadamide</a:t>
            </a:r>
            <a:endParaRPr lang="en-US" sz="2800" dirty="0">
              <a:solidFill>
                <a:srgbClr val="1E8675"/>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lvl="1"/>
            <a:r>
              <a:rPr lang="en-US" sz="2800" cap="none" dirty="0">
                <a:solidFill>
                  <a:srgbClr val="1E8675"/>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2-Arachidonoylglycerol (2-AG)</a:t>
            </a:r>
          </a:p>
          <a:p>
            <a:r>
              <a:rPr lang="en-US" sz="2800" cap="none" dirty="0" err="1">
                <a:solidFill>
                  <a:srgbClr val="00B0F0"/>
                </a:solidFill>
                <a:latin typeface="Aharoni" panose="02010803020104030203" pitchFamily="2" charset="-79"/>
                <a:cs typeface="Aharoni" panose="02010803020104030203" pitchFamily="2" charset="-79"/>
              </a:rPr>
              <a:t>Phytocannabinoids</a:t>
            </a:r>
            <a:r>
              <a:rPr lang="en-US" sz="2800" cap="none" dirty="0">
                <a:solidFill>
                  <a:srgbClr val="00B0F0"/>
                </a:solidFill>
                <a:latin typeface="Aharoni" panose="02010803020104030203" pitchFamily="2" charset="-79"/>
                <a:cs typeface="Aharoni" panose="02010803020104030203" pitchFamily="2" charset="-79"/>
              </a:rPr>
              <a:t> (120+)</a:t>
            </a:r>
          </a:p>
          <a:p>
            <a:pPr lvl="1"/>
            <a:r>
              <a:rPr lang="en-US" sz="2400" dirty="0">
                <a:solidFill>
                  <a:srgbClr val="00B0F0"/>
                </a:solidFill>
                <a:latin typeface="Aharoni" panose="02010803020104030203" pitchFamily="2" charset="-79"/>
                <a:cs typeface="Aharoni" panose="02010803020104030203" pitchFamily="2" charset="-79"/>
              </a:rPr>
              <a:t>Delta-9-THC (THC)</a:t>
            </a:r>
          </a:p>
          <a:p>
            <a:pPr lvl="1"/>
            <a:r>
              <a:rPr lang="en-US" sz="2400" cap="none" dirty="0">
                <a:solidFill>
                  <a:srgbClr val="00B0F0"/>
                </a:solidFill>
                <a:latin typeface="Aharoni" panose="02010803020104030203" pitchFamily="2" charset="-79"/>
                <a:cs typeface="Aharoni" panose="02010803020104030203" pitchFamily="2" charset="-79"/>
              </a:rPr>
              <a:t>Cannabidiol (CBD)</a:t>
            </a:r>
          </a:p>
          <a:p>
            <a:r>
              <a:rPr lang="en-US" sz="2800" cap="none"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Pharmaceutical / Synthetic cannabinoids (100+)</a:t>
            </a:r>
          </a:p>
          <a:p>
            <a:pPr lvl="1"/>
            <a:r>
              <a:rPr lang="en-US" sz="2400"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Dronabinol, Marinol, </a:t>
            </a:r>
            <a:r>
              <a:rPr lang="en-US" sz="2400" dirty="0" err="1">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Cesamet</a:t>
            </a:r>
            <a:endParaRPr lang="en-US" sz="2400"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lvl="1"/>
            <a:r>
              <a:rPr lang="en-US" sz="2400" dirty="0" err="1">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Epidiolex</a:t>
            </a:r>
            <a:endParaRPr lang="en-US" sz="2200" dirty="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lvl="1"/>
            <a:endParaRPr lang="en-US" sz="2400"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510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linicians&amp;#39; Guide to Cannabidiol and Hemp Oils - Mayo Clinic Proceedings">
            <a:extLst>
              <a:ext uri="{FF2B5EF4-FFF2-40B4-BE49-F238E27FC236}">
                <a16:creationId xmlns:a16="http://schemas.microsoft.com/office/drawing/2014/main" id="{C786B1CE-90B4-4762-BA8E-64AD6E94A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989" y="573258"/>
            <a:ext cx="9355016" cy="571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503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AF43-6A23-453C-992E-BC87F490967C}"/>
              </a:ext>
            </a:extLst>
          </p:cNvPr>
          <p:cNvSpPr>
            <a:spLocks noGrp="1"/>
          </p:cNvSpPr>
          <p:nvPr>
            <p:ph type="title"/>
          </p:nvPr>
        </p:nvSpPr>
        <p:spPr>
          <a:xfrm>
            <a:off x="1322363" y="379829"/>
            <a:ext cx="9725047" cy="686970"/>
          </a:xfrm>
        </p:spPr>
        <p:txBody>
          <a:bodyPr/>
          <a:lstStyle/>
          <a:p>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 </a:t>
            </a:r>
            <a:r>
              <a:rPr lang="en-US" cap="none" dirty="0">
                <a:solidFill>
                  <a:srgbClr val="00B0F0"/>
                </a:solidFill>
                <a:latin typeface="Aharoni" panose="02010803020104030203" pitchFamily="2" charset="-79"/>
                <a:cs typeface="Aharoni" panose="02010803020104030203" pitchFamily="2" charset="-79"/>
              </a:rPr>
              <a:t>ligands</a:t>
            </a:r>
            <a:r>
              <a:rPr lang="en-US" cap="none" dirty="0">
                <a:latin typeface="Aharoni" panose="02010803020104030203" pitchFamily="2" charset="-79"/>
                <a:cs typeface="Aharoni" panose="02010803020104030203" pitchFamily="2" charset="-79"/>
              </a:rPr>
              <a:t> and </a:t>
            </a:r>
            <a:r>
              <a:rPr lang="en-US" cap="none" dirty="0">
                <a:solidFill>
                  <a:srgbClr val="00B050"/>
                </a:solidFill>
                <a:latin typeface="Aharoni" panose="02010803020104030203" pitchFamily="2" charset="-79"/>
                <a:cs typeface="Aharoni" panose="02010803020104030203" pitchFamily="2" charset="-79"/>
              </a:rPr>
              <a:t>receptors</a:t>
            </a:r>
          </a:p>
        </p:txBody>
      </p:sp>
      <p:sp>
        <p:nvSpPr>
          <p:cNvPr id="3" name="Content Placeholder 2">
            <a:extLst>
              <a:ext uri="{FF2B5EF4-FFF2-40B4-BE49-F238E27FC236}">
                <a16:creationId xmlns:a16="http://schemas.microsoft.com/office/drawing/2014/main" id="{8472F122-A55C-4E31-81A7-912567BE641C}"/>
              </a:ext>
            </a:extLst>
          </p:cNvPr>
          <p:cNvSpPr>
            <a:spLocks noGrp="1"/>
          </p:cNvSpPr>
          <p:nvPr>
            <p:ph idx="1"/>
          </p:nvPr>
        </p:nvSpPr>
        <p:spPr>
          <a:xfrm>
            <a:off x="1141412" y="1294228"/>
            <a:ext cx="9905999" cy="5373858"/>
          </a:xfrm>
        </p:spPr>
        <p:txBody>
          <a:bodyPr/>
          <a:lstStyle/>
          <a:p>
            <a:pPr marL="0" indent="0">
              <a:buNone/>
            </a:pPr>
            <a:r>
              <a:rPr lang="en-US" dirty="0">
                <a:latin typeface="Aharoni" panose="02010803020104030203" pitchFamily="2" charset="-79"/>
                <a:cs typeface="Aharoni" panose="02010803020104030203" pitchFamily="2" charset="-79"/>
              </a:rPr>
              <a:t>CB1 receptor</a:t>
            </a:r>
          </a:p>
          <a:p>
            <a:pPr marL="457200" lvl="1" indent="0">
              <a:buNone/>
            </a:pPr>
            <a:r>
              <a:rPr lang="en-US" dirty="0">
                <a:latin typeface="Aharoni" panose="02010803020104030203" pitchFamily="2" charset="-79"/>
                <a:cs typeface="Aharoni" panose="02010803020104030203" pitchFamily="2" charset="-79"/>
              </a:rPr>
              <a:t>Endocannabinoid = Anandamide</a:t>
            </a:r>
          </a:p>
          <a:p>
            <a:pPr marL="457200" lvl="1" indent="0">
              <a:buNone/>
            </a:pPr>
            <a:endParaRPr lang="en-US" dirty="0">
              <a:latin typeface="Aharoni" panose="02010803020104030203" pitchFamily="2" charset="-79"/>
              <a:cs typeface="Aharoni" panose="02010803020104030203" pitchFamily="2" charset="-79"/>
            </a:endParaRPr>
          </a:p>
          <a:p>
            <a:pPr marL="457200" lvl="1" indent="0">
              <a:buNone/>
            </a:pPr>
            <a:r>
              <a:rPr lang="en-US" dirty="0" err="1">
                <a:latin typeface="Aharoni" panose="02010803020104030203" pitchFamily="2" charset="-79"/>
                <a:cs typeface="Aharoni" panose="02010803020104030203" pitchFamily="2" charset="-79"/>
              </a:rPr>
              <a:t>Phytocannabinoids</a:t>
            </a:r>
            <a:r>
              <a:rPr lang="en-US" dirty="0">
                <a:latin typeface="Aharoni" panose="02010803020104030203" pitchFamily="2" charset="-79"/>
                <a:cs typeface="Aharoni" panose="02010803020104030203" pitchFamily="2" charset="-79"/>
              </a:rPr>
              <a:t> </a:t>
            </a:r>
          </a:p>
          <a:p>
            <a:pPr marL="457200" lvl="1" indent="0">
              <a:buNone/>
            </a:pPr>
            <a:r>
              <a:rPr lang="en-US" dirty="0">
                <a:latin typeface="Aharoni" panose="02010803020104030203" pitchFamily="2" charset="-79"/>
                <a:cs typeface="Aharoni" panose="02010803020104030203" pitchFamily="2" charset="-79"/>
              </a:rPr>
              <a:t>	Delta-9-THC  = Partial agonist</a:t>
            </a:r>
          </a:p>
          <a:p>
            <a:pPr marL="457200" lvl="1" indent="0">
              <a:buNone/>
            </a:pPr>
            <a:r>
              <a:rPr lang="en-US" dirty="0">
                <a:latin typeface="Aharoni" panose="02010803020104030203" pitchFamily="2" charset="-79"/>
                <a:cs typeface="Aharoni" panose="02010803020104030203" pitchFamily="2" charset="-79"/>
              </a:rPr>
              <a:t>	CBD = FAAH inhibition -&gt; increase anandamide</a:t>
            </a:r>
          </a:p>
          <a:p>
            <a:pPr marL="457200" lvl="1" indent="0">
              <a:buNone/>
            </a:pPr>
            <a:endParaRPr lang="en-US" dirty="0">
              <a:latin typeface="Aharoni" panose="02010803020104030203" pitchFamily="2" charset="-79"/>
              <a:cs typeface="Aharoni" panose="02010803020104030203" pitchFamily="2" charset="-79"/>
            </a:endParaRPr>
          </a:p>
          <a:p>
            <a:pPr marL="457200" lvl="1" indent="0">
              <a:buNone/>
            </a:pPr>
            <a:r>
              <a:rPr lang="en-US" dirty="0">
                <a:latin typeface="Aharoni" panose="02010803020104030203" pitchFamily="2" charset="-79"/>
                <a:cs typeface="Aharoni" panose="02010803020104030203" pitchFamily="2" charset="-79"/>
              </a:rPr>
              <a:t>Synthetic cannabinoids = Partial or full, agonist or antagonist</a:t>
            </a:r>
          </a:p>
          <a:p>
            <a:pPr marL="457200" lvl="1" indent="0">
              <a:buNone/>
            </a:pPr>
            <a:r>
              <a:rPr lang="en-US" dirty="0">
                <a:latin typeface="Aharoni" panose="02010803020104030203" pitchFamily="2" charset="-79"/>
                <a:cs typeface="Aharoni" panose="02010803020104030203" pitchFamily="2" charset="-79"/>
              </a:rPr>
              <a:t>	Dronabinol, Marinol, </a:t>
            </a:r>
            <a:r>
              <a:rPr lang="en-US" dirty="0" err="1">
                <a:latin typeface="Aharoni" panose="02010803020104030203" pitchFamily="2" charset="-79"/>
                <a:cs typeface="Aharoni" panose="02010803020104030203" pitchFamily="2" charset="-79"/>
              </a:rPr>
              <a:t>Cesamet</a:t>
            </a:r>
            <a:r>
              <a:rPr lang="en-US" dirty="0">
                <a:latin typeface="Aharoni" panose="02010803020104030203" pitchFamily="2" charset="-79"/>
                <a:cs typeface="Aharoni" panose="02010803020104030203" pitchFamily="2" charset="-79"/>
              </a:rPr>
              <a:t> = partial agonists</a:t>
            </a:r>
          </a:p>
          <a:p>
            <a:pPr marL="457200" lvl="1" indent="0">
              <a:buNone/>
            </a:pPr>
            <a:r>
              <a:rPr lang="en-US" dirty="0">
                <a:latin typeface="Aharoni" panose="02010803020104030203" pitchFamily="2" charset="-79"/>
                <a:cs typeface="Aharoni" panose="02010803020104030203" pitchFamily="2" charset="-79"/>
              </a:rPr>
              <a:t>	JW18, Spice = Full agonist </a:t>
            </a:r>
          </a:p>
          <a:p>
            <a:pPr marL="457200" lvl="1" indent="0">
              <a:buNone/>
            </a:pP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Rimonovant</a:t>
            </a:r>
            <a:r>
              <a:rPr lang="en-US" dirty="0">
                <a:latin typeface="Aharoni" panose="02010803020104030203" pitchFamily="2" charset="-79"/>
                <a:cs typeface="Aharoni" panose="02010803020104030203" pitchFamily="2" charset="-79"/>
              </a:rPr>
              <a:t> = Full antagonist</a:t>
            </a:r>
          </a:p>
          <a:p>
            <a:pPr marL="457200" lvl="1" indent="0">
              <a:buNone/>
            </a:pPr>
            <a:endParaRPr lang="en-US" dirty="0">
              <a:latin typeface="Aharoni" panose="02010803020104030203" pitchFamily="2" charset="-79"/>
              <a:cs typeface="Aharoni" panose="02010803020104030203" pitchFamily="2" charset="-79"/>
            </a:endParaRPr>
          </a:p>
          <a:p>
            <a:pPr marL="457200" lvl="1" indent="0">
              <a:buNone/>
            </a:pPr>
            <a:endParaRPr lang="en-US" dirty="0"/>
          </a:p>
        </p:txBody>
      </p:sp>
    </p:spTree>
    <p:extLst>
      <p:ext uri="{BB962C8B-B14F-4D97-AF65-F5344CB8AC3E}">
        <p14:creationId xmlns:p14="http://schemas.microsoft.com/office/powerpoint/2010/main" val="198984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AF43-6A23-453C-992E-BC87F490967C}"/>
              </a:ext>
            </a:extLst>
          </p:cNvPr>
          <p:cNvSpPr>
            <a:spLocks noGrp="1"/>
          </p:cNvSpPr>
          <p:nvPr>
            <p:ph type="title"/>
          </p:nvPr>
        </p:nvSpPr>
        <p:spPr>
          <a:xfrm>
            <a:off x="1322363" y="379829"/>
            <a:ext cx="9725047" cy="686970"/>
          </a:xfrm>
        </p:spPr>
        <p:txBody>
          <a:bodyPr/>
          <a:lstStyle/>
          <a:p>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 </a:t>
            </a:r>
            <a:r>
              <a:rPr lang="en-US" cap="none" dirty="0">
                <a:solidFill>
                  <a:srgbClr val="00B0F0"/>
                </a:solidFill>
                <a:latin typeface="Aharoni" panose="02010803020104030203" pitchFamily="2" charset="-79"/>
                <a:cs typeface="Aharoni" panose="02010803020104030203" pitchFamily="2" charset="-79"/>
              </a:rPr>
              <a:t>ligands</a:t>
            </a:r>
            <a:r>
              <a:rPr lang="en-US" cap="none" dirty="0">
                <a:latin typeface="Aharoni" panose="02010803020104030203" pitchFamily="2" charset="-79"/>
                <a:cs typeface="Aharoni" panose="02010803020104030203" pitchFamily="2" charset="-79"/>
              </a:rPr>
              <a:t> and </a:t>
            </a:r>
            <a:r>
              <a:rPr lang="en-US" cap="none" dirty="0">
                <a:solidFill>
                  <a:srgbClr val="00B050"/>
                </a:solidFill>
                <a:latin typeface="Aharoni" panose="02010803020104030203" pitchFamily="2" charset="-79"/>
                <a:cs typeface="Aharoni" panose="02010803020104030203" pitchFamily="2" charset="-79"/>
              </a:rPr>
              <a:t>receptors</a:t>
            </a:r>
          </a:p>
        </p:txBody>
      </p:sp>
      <p:sp>
        <p:nvSpPr>
          <p:cNvPr id="3" name="Content Placeholder 2">
            <a:extLst>
              <a:ext uri="{FF2B5EF4-FFF2-40B4-BE49-F238E27FC236}">
                <a16:creationId xmlns:a16="http://schemas.microsoft.com/office/drawing/2014/main" id="{8472F122-A55C-4E31-81A7-912567BE641C}"/>
              </a:ext>
            </a:extLst>
          </p:cNvPr>
          <p:cNvSpPr>
            <a:spLocks noGrp="1"/>
          </p:cNvSpPr>
          <p:nvPr>
            <p:ph idx="1"/>
          </p:nvPr>
        </p:nvSpPr>
        <p:spPr>
          <a:xfrm>
            <a:off x="1141412" y="1294228"/>
            <a:ext cx="9905999" cy="5373858"/>
          </a:xfrm>
        </p:spPr>
        <p:txBody>
          <a:bodyPr/>
          <a:lstStyle/>
          <a:p>
            <a:pPr marL="0" indent="0">
              <a:buNone/>
            </a:pPr>
            <a:r>
              <a:rPr lang="en-US" dirty="0">
                <a:latin typeface="Aharoni" panose="02010803020104030203" pitchFamily="2" charset="-79"/>
                <a:cs typeface="Aharoni" panose="02010803020104030203" pitchFamily="2" charset="-79"/>
              </a:rPr>
              <a:t>CB2 receptor</a:t>
            </a:r>
          </a:p>
          <a:p>
            <a:pPr marL="457200" lvl="1" indent="0">
              <a:buNone/>
            </a:pPr>
            <a:r>
              <a:rPr lang="en-US" dirty="0">
                <a:latin typeface="Aharoni" panose="02010803020104030203" pitchFamily="2" charset="-79"/>
                <a:cs typeface="Aharoni" panose="02010803020104030203" pitchFamily="2" charset="-79"/>
              </a:rPr>
              <a:t>Endocannabinoid = 2-AG</a:t>
            </a:r>
          </a:p>
          <a:p>
            <a:pPr marL="457200" lvl="1" indent="0">
              <a:buNone/>
            </a:pPr>
            <a:endParaRPr lang="en-US" dirty="0">
              <a:latin typeface="Aharoni" panose="02010803020104030203" pitchFamily="2" charset="-79"/>
              <a:cs typeface="Aharoni" panose="02010803020104030203" pitchFamily="2" charset="-79"/>
            </a:endParaRPr>
          </a:p>
          <a:p>
            <a:pPr marL="457200" lvl="1" indent="0">
              <a:buNone/>
            </a:pPr>
            <a:r>
              <a:rPr lang="en-US" dirty="0" err="1">
                <a:latin typeface="Aharoni" panose="02010803020104030203" pitchFamily="2" charset="-79"/>
                <a:cs typeface="Aharoni" panose="02010803020104030203" pitchFamily="2" charset="-79"/>
              </a:rPr>
              <a:t>Phytocannabinoids</a:t>
            </a:r>
            <a:r>
              <a:rPr lang="en-US" dirty="0">
                <a:latin typeface="Aharoni" panose="02010803020104030203" pitchFamily="2" charset="-79"/>
                <a:cs typeface="Aharoni" panose="02010803020104030203" pitchFamily="2" charset="-79"/>
              </a:rPr>
              <a:t> </a:t>
            </a:r>
          </a:p>
          <a:p>
            <a:pPr marL="457200" lvl="1" indent="0">
              <a:buNone/>
            </a:pPr>
            <a:r>
              <a:rPr lang="en-US" dirty="0">
                <a:latin typeface="Aharoni" panose="02010803020104030203" pitchFamily="2" charset="-79"/>
                <a:cs typeface="Aharoni" panose="02010803020104030203" pitchFamily="2" charset="-79"/>
              </a:rPr>
              <a:t>	Delta-9-THC  = Partial agonist</a:t>
            </a:r>
          </a:p>
          <a:p>
            <a:pPr marL="457200" lvl="1" indent="0">
              <a:buNone/>
            </a:pPr>
            <a:r>
              <a:rPr lang="en-US" dirty="0">
                <a:latin typeface="Aharoni" panose="02010803020104030203" pitchFamily="2" charset="-79"/>
                <a:cs typeface="Aharoni" panose="02010803020104030203" pitchFamily="2" charset="-79"/>
              </a:rPr>
              <a:t>	</a:t>
            </a:r>
          </a:p>
          <a:p>
            <a:pPr marL="457200" lvl="1" indent="0">
              <a:buNone/>
            </a:pPr>
            <a:r>
              <a:rPr lang="en-US" dirty="0">
                <a:latin typeface="Aharoni" panose="02010803020104030203" pitchFamily="2" charset="-79"/>
                <a:cs typeface="Aharoni" panose="02010803020104030203" pitchFamily="2" charset="-79"/>
              </a:rPr>
              <a:t>Synthetic cannabinoids = Partial or full, agonist or antagonist</a:t>
            </a:r>
          </a:p>
          <a:p>
            <a:pPr marL="457200" lvl="1" indent="0">
              <a:buNone/>
            </a:pPr>
            <a:r>
              <a:rPr lang="en-US" dirty="0">
                <a:latin typeface="Aharoni" panose="02010803020104030203" pitchFamily="2" charset="-79"/>
                <a:cs typeface="Aharoni" panose="02010803020104030203" pitchFamily="2" charset="-79"/>
              </a:rPr>
              <a:t>	Dronabinol, Marinol, </a:t>
            </a:r>
            <a:r>
              <a:rPr lang="en-US" dirty="0" err="1">
                <a:latin typeface="Aharoni" panose="02010803020104030203" pitchFamily="2" charset="-79"/>
                <a:cs typeface="Aharoni" panose="02010803020104030203" pitchFamily="2" charset="-79"/>
              </a:rPr>
              <a:t>Cesamet</a:t>
            </a:r>
            <a:r>
              <a:rPr lang="en-US" dirty="0">
                <a:latin typeface="Aharoni" panose="02010803020104030203" pitchFamily="2" charset="-79"/>
                <a:cs typeface="Aharoni" panose="02010803020104030203" pitchFamily="2" charset="-79"/>
              </a:rPr>
              <a:t> = partial agonists</a:t>
            </a:r>
          </a:p>
          <a:p>
            <a:pPr marL="457200" lvl="1" indent="0">
              <a:buNone/>
            </a:pPr>
            <a:r>
              <a:rPr lang="en-US" dirty="0">
                <a:latin typeface="Aharoni" panose="02010803020104030203" pitchFamily="2" charset="-79"/>
                <a:cs typeface="Aharoni" panose="02010803020104030203" pitchFamily="2" charset="-79"/>
              </a:rPr>
              <a:t>	JW18, Spice = Full agonist </a:t>
            </a:r>
          </a:p>
          <a:p>
            <a:pPr marL="457200" lvl="1" indent="0">
              <a:buNone/>
            </a:pP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Rimonovant</a:t>
            </a:r>
            <a:r>
              <a:rPr lang="en-US" dirty="0">
                <a:latin typeface="Aharoni" panose="02010803020104030203" pitchFamily="2" charset="-79"/>
                <a:cs typeface="Aharoni" panose="02010803020104030203" pitchFamily="2" charset="-79"/>
              </a:rPr>
              <a:t> = Full antagonist</a:t>
            </a:r>
          </a:p>
          <a:p>
            <a:pPr marL="457200" lvl="1" indent="0">
              <a:buNone/>
            </a:pPr>
            <a:endParaRPr lang="en-US" dirty="0">
              <a:latin typeface="Aharoni" panose="02010803020104030203" pitchFamily="2" charset="-79"/>
              <a:cs typeface="Aharoni" panose="02010803020104030203" pitchFamily="2" charset="-79"/>
            </a:endParaRPr>
          </a:p>
          <a:p>
            <a:pPr marL="457200" lvl="1" indent="0">
              <a:buNone/>
            </a:pPr>
            <a:endParaRPr lang="en-US" dirty="0"/>
          </a:p>
        </p:txBody>
      </p:sp>
    </p:spTree>
    <p:extLst>
      <p:ext uri="{BB962C8B-B14F-4D97-AF65-F5344CB8AC3E}">
        <p14:creationId xmlns:p14="http://schemas.microsoft.com/office/powerpoint/2010/main" val="268640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0500-F6D5-4F2A-9F1B-03A436655F3F}"/>
              </a:ext>
            </a:extLst>
          </p:cNvPr>
          <p:cNvSpPr>
            <a:spLocks noGrp="1"/>
          </p:cNvSpPr>
          <p:nvPr>
            <p:ph type="title"/>
          </p:nvPr>
        </p:nvSpPr>
        <p:spPr>
          <a:xfrm>
            <a:off x="1362638" y="365760"/>
            <a:ext cx="9795386" cy="1111348"/>
          </a:xfrm>
        </p:spPr>
        <p:txBody>
          <a:bodyPr>
            <a:noAutofit/>
          </a:bodyPr>
          <a:lstStyle/>
          <a:p>
            <a:br>
              <a:rPr lang="en-US" cap="none" dirty="0">
                <a:latin typeface="Aharoni" panose="02010803020104030203" pitchFamily="2" charset="-79"/>
                <a:cs typeface="Aharoni" panose="02010803020104030203" pitchFamily="2" charset="-79"/>
              </a:rPr>
            </a:br>
            <a:r>
              <a:rPr lang="en-US" cap="none" dirty="0">
                <a:latin typeface="Aharoni" panose="02010803020104030203" pitchFamily="2" charset="-79"/>
                <a:cs typeface="Aharoni" panose="02010803020104030203" pitchFamily="2" charset="-79"/>
              </a:rPr>
              <a:t>What are functions of the </a:t>
            </a:r>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 </a:t>
            </a:r>
            <a:r>
              <a:rPr lang="en-US" cap="none" dirty="0">
                <a:solidFill>
                  <a:srgbClr val="FFFF00"/>
                </a:solidFill>
                <a:latin typeface="Aharoni" panose="02010803020104030203" pitchFamily="2" charset="-79"/>
                <a:cs typeface="Aharoni" panose="02010803020104030203" pitchFamily="2" charset="-79"/>
              </a:rPr>
              <a:t>Enzymes</a:t>
            </a:r>
            <a:r>
              <a:rPr lang="en-US" cap="none" dirty="0">
                <a:latin typeface="Aharoni" panose="02010803020104030203" pitchFamily="2" charset="-79"/>
                <a:cs typeface="Aharoni" panose="02010803020104030203" pitchFamily="2" charset="-79"/>
              </a:rPr>
              <a:t>?</a:t>
            </a:r>
            <a:br>
              <a:rPr lang="en-US" cap="none" dirty="0">
                <a:solidFill>
                  <a:srgbClr val="FFC000"/>
                </a:solidFill>
                <a:latin typeface="Aharoni" panose="02010803020104030203" pitchFamily="2" charset="-79"/>
                <a:cs typeface="Aharoni" panose="02010803020104030203" pitchFamily="2" charset="-79"/>
              </a:rPr>
            </a:br>
            <a:br>
              <a:rPr lang="en-US" cap="none" dirty="0">
                <a:solidFill>
                  <a:srgbClr val="FFC000"/>
                </a:solidFill>
                <a:latin typeface="Aharoni" panose="02010803020104030203" pitchFamily="2" charset="-79"/>
                <a:cs typeface="Aharoni" panose="02010803020104030203" pitchFamily="2" charset="-79"/>
              </a:rPr>
            </a:br>
            <a:endParaRPr lang="en-US" cap="none" dirty="0">
              <a:solidFill>
                <a:srgbClr val="FFC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63FFAF89-7921-4B7F-A295-E44B941A21C0}"/>
              </a:ext>
            </a:extLst>
          </p:cNvPr>
          <p:cNvSpPr>
            <a:spLocks noGrp="1"/>
          </p:cNvSpPr>
          <p:nvPr>
            <p:ph idx="1"/>
          </p:nvPr>
        </p:nvSpPr>
        <p:spPr>
          <a:xfrm>
            <a:off x="2082018" y="1519311"/>
            <a:ext cx="9076006" cy="4417255"/>
          </a:xfrm>
        </p:spPr>
        <p:txBody>
          <a:bodyPr>
            <a:normAutofit/>
          </a:bodyPr>
          <a:lstStyle/>
          <a:p>
            <a:r>
              <a:rPr lang="en-US" sz="3600" cap="none" dirty="0">
                <a:solidFill>
                  <a:srgbClr val="FFFF00"/>
                </a:solidFill>
                <a:latin typeface="Aharoni" panose="02010803020104030203" pitchFamily="2" charset="-79"/>
                <a:cs typeface="Aharoni" panose="02010803020104030203" pitchFamily="2" charset="-79"/>
              </a:rPr>
              <a:t>Production of cannabinoids</a:t>
            </a:r>
          </a:p>
          <a:p>
            <a:r>
              <a:rPr lang="en-US" sz="3600" cap="none" dirty="0">
                <a:solidFill>
                  <a:srgbClr val="FF0000"/>
                </a:solidFill>
                <a:latin typeface="Aharoni" panose="02010803020104030203" pitchFamily="2" charset="-79"/>
                <a:cs typeface="Aharoni" panose="02010803020104030203" pitchFamily="2" charset="-79"/>
              </a:rPr>
              <a:t>Metabolism of cannabinoids</a:t>
            </a:r>
          </a:p>
          <a:p>
            <a:r>
              <a:rPr lang="en-US" sz="3600" cap="none" dirty="0">
                <a:solidFill>
                  <a:schemeClr val="accent2">
                    <a:lumMod val="50000"/>
                  </a:schemeClr>
                </a:solidFill>
                <a:latin typeface="Aharoni" panose="02010803020104030203" pitchFamily="2" charset="-79"/>
                <a:cs typeface="Aharoni" panose="02010803020104030203" pitchFamily="2" charset="-79"/>
              </a:rPr>
              <a:t>Degradation of cannabinoids</a:t>
            </a:r>
            <a:endParaRPr lang="en-US" sz="3600" dirty="0">
              <a:solidFill>
                <a:schemeClr val="accent2">
                  <a:lumMod val="50000"/>
                </a:schemeClr>
              </a:solidFill>
            </a:endParaRPr>
          </a:p>
        </p:txBody>
      </p:sp>
    </p:spTree>
    <p:extLst>
      <p:ext uri="{BB962C8B-B14F-4D97-AF65-F5344CB8AC3E}">
        <p14:creationId xmlns:p14="http://schemas.microsoft.com/office/powerpoint/2010/main" val="35423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8DB4-0CC2-4AA6-8CDC-B2653AD04AA6}"/>
              </a:ext>
            </a:extLst>
          </p:cNvPr>
          <p:cNvSpPr>
            <a:spLocks noGrp="1"/>
          </p:cNvSpPr>
          <p:nvPr>
            <p:ph type="title"/>
          </p:nvPr>
        </p:nvSpPr>
        <p:spPr>
          <a:xfrm>
            <a:off x="1282713" y="351692"/>
            <a:ext cx="9626574" cy="1139484"/>
          </a:xfrm>
        </p:spPr>
        <p:txBody>
          <a:bodyPr>
            <a:normAutofit/>
          </a:bodyPr>
          <a:lstStyle/>
          <a:p>
            <a:r>
              <a:rPr lang="en-US" sz="4000" b="1" cap="none" dirty="0">
                <a:solidFill>
                  <a:srgbClr val="92D050"/>
                </a:solidFill>
                <a:latin typeface="Aharoni" panose="02010803020104030203" pitchFamily="2" charset="-79"/>
                <a:cs typeface="Aharoni" panose="02010803020104030203" pitchFamily="2" charset="-79"/>
              </a:rPr>
              <a:t>THE</a:t>
            </a:r>
            <a:r>
              <a:rPr lang="en-US" sz="4000" cap="none" dirty="0">
                <a:latin typeface="Aharoni" panose="02010803020104030203" pitchFamily="2" charset="-79"/>
                <a:cs typeface="Aharoni" panose="02010803020104030203" pitchFamily="2" charset="-79"/>
              </a:rPr>
              <a:t> </a:t>
            </a:r>
            <a:r>
              <a:rPr lang="en-US" sz="4000" cap="none" dirty="0">
                <a:solidFill>
                  <a:srgbClr val="92D050"/>
                </a:solidFill>
                <a:latin typeface="Aharoni" panose="02010803020104030203" pitchFamily="2" charset="-79"/>
                <a:cs typeface="Aharoni" panose="02010803020104030203" pitchFamily="2" charset="-79"/>
              </a:rPr>
              <a:t>ENDOCANNABINOID SYSTEM (ECS)</a:t>
            </a:r>
          </a:p>
        </p:txBody>
      </p:sp>
      <p:sp>
        <p:nvSpPr>
          <p:cNvPr id="3" name="Subtitle 2">
            <a:extLst>
              <a:ext uri="{FF2B5EF4-FFF2-40B4-BE49-F238E27FC236}">
                <a16:creationId xmlns:a16="http://schemas.microsoft.com/office/drawing/2014/main" id="{FCE43DF7-6FC9-4FD1-A258-28B4B484C9E8}"/>
              </a:ext>
            </a:extLst>
          </p:cNvPr>
          <p:cNvSpPr>
            <a:spLocks noGrp="1"/>
          </p:cNvSpPr>
          <p:nvPr>
            <p:ph sz="half" idx="1"/>
          </p:nvPr>
        </p:nvSpPr>
        <p:spPr>
          <a:xfrm>
            <a:off x="1141410" y="1885070"/>
            <a:ext cx="4878389" cy="3906129"/>
          </a:xfrm>
        </p:spPr>
        <p:txBody>
          <a:bodyPr>
            <a:normAutofit/>
          </a:bodyPr>
          <a:lstStyle/>
          <a:p>
            <a:pPr marL="0" indent="0">
              <a:buNone/>
            </a:pPr>
            <a:r>
              <a:rPr lang="en-US" sz="2800" b="1" cap="none" dirty="0">
                <a:solidFill>
                  <a:srgbClr val="FF0000"/>
                </a:solidFill>
                <a:latin typeface="Aharoni" panose="02010803020104030203" pitchFamily="2" charset="-79"/>
                <a:cs typeface="Aharoni" panose="02010803020104030203" pitchFamily="2" charset="-79"/>
              </a:rPr>
              <a:t>Concepts</a:t>
            </a:r>
            <a:endParaRPr lang="en-US" sz="2800" b="1" dirty="0">
              <a:solidFill>
                <a:srgbClr val="FF0000"/>
              </a:solidFill>
              <a:latin typeface="Aharoni" panose="02010803020104030203" pitchFamily="2" charset="-79"/>
              <a:cs typeface="Aharoni" panose="02010803020104030203" pitchFamily="2" charset="-79"/>
            </a:endParaRPr>
          </a:p>
          <a:p>
            <a:pPr marL="457200" indent="-457200">
              <a:buFont typeface="Arial" panose="020B0604020202020204" pitchFamily="34" charset="0"/>
              <a:buChar char="•"/>
            </a:pPr>
            <a:r>
              <a:rPr lang="en-US" sz="2800" b="1" cap="none" dirty="0">
                <a:solidFill>
                  <a:schemeClr val="accent1">
                    <a:lumMod val="60000"/>
                    <a:lumOff val="40000"/>
                  </a:schemeClr>
                </a:solidFill>
                <a:latin typeface="Aharoni" panose="02010803020104030203" pitchFamily="2" charset="-79"/>
                <a:cs typeface="Aharoni" panose="02010803020104030203" pitchFamily="2" charset="-79"/>
              </a:rPr>
              <a:t>Physiology</a:t>
            </a:r>
          </a:p>
          <a:p>
            <a:pPr marL="457200" indent="-457200">
              <a:buFont typeface="Arial" panose="020B0604020202020204" pitchFamily="34" charset="0"/>
              <a:buChar char="•"/>
            </a:pPr>
            <a:r>
              <a:rPr lang="en-US" sz="2800" b="1" cap="none" dirty="0">
                <a:solidFill>
                  <a:schemeClr val="bg2">
                    <a:lumMod val="75000"/>
                  </a:schemeClr>
                </a:solidFill>
                <a:latin typeface="Aharoni" panose="02010803020104030203" pitchFamily="2" charset="-79"/>
                <a:cs typeface="Aharoni" panose="02010803020104030203" pitchFamily="2" charset="-79"/>
              </a:rPr>
              <a:t>Pathology </a:t>
            </a:r>
          </a:p>
          <a:p>
            <a:pPr marL="457200" indent="-457200">
              <a:buFont typeface="Arial" panose="020B0604020202020204" pitchFamily="34" charset="0"/>
              <a:buChar char="•"/>
            </a:pPr>
            <a:r>
              <a:rPr lang="en-US" sz="2800" b="1" cap="none" dirty="0">
                <a:solidFill>
                  <a:srgbClr val="990000"/>
                </a:solidFill>
                <a:latin typeface="Aharoni" panose="02010803020104030203" pitchFamily="2" charset="-79"/>
                <a:cs typeface="Aharoni" panose="02010803020104030203" pitchFamily="2" charset="-79"/>
              </a:rPr>
              <a:t>Pharmacology</a:t>
            </a:r>
            <a:endParaRPr lang="en-US" sz="3200" b="1" cap="none" dirty="0">
              <a:solidFill>
                <a:srgbClr val="990000"/>
              </a:solidFill>
            </a:endParaRPr>
          </a:p>
          <a:p>
            <a:endParaRPr lang="en-US" sz="3600" dirty="0">
              <a:solidFill>
                <a:schemeClr val="tx1"/>
              </a:solidFill>
              <a:latin typeface="Aharoni" panose="02010803020104030203" pitchFamily="2" charset="-79"/>
              <a:cs typeface="Aharoni" panose="02010803020104030203" pitchFamily="2" charset="-79"/>
            </a:endParaRPr>
          </a:p>
          <a:p>
            <a:endParaRPr lang="en-US" sz="3200" b="1" cap="none" dirty="0"/>
          </a:p>
          <a:p>
            <a:endParaRPr lang="en-US" sz="3200" b="1" cap="none" dirty="0"/>
          </a:p>
          <a:p>
            <a:endParaRPr lang="en-US" sz="3200" b="1" cap="none" dirty="0"/>
          </a:p>
        </p:txBody>
      </p:sp>
      <p:sp>
        <p:nvSpPr>
          <p:cNvPr id="4" name="Content Placeholder 3">
            <a:extLst>
              <a:ext uri="{FF2B5EF4-FFF2-40B4-BE49-F238E27FC236}">
                <a16:creationId xmlns:a16="http://schemas.microsoft.com/office/drawing/2014/main" id="{1E854D2E-64F1-4763-B2EA-6EF24C99DD08}"/>
              </a:ext>
            </a:extLst>
          </p:cNvPr>
          <p:cNvSpPr>
            <a:spLocks noGrp="1"/>
          </p:cNvSpPr>
          <p:nvPr>
            <p:ph sz="half" idx="2"/>
          </p:nvPr>
        </p:nvSpPr>
        <p:spPr>
          <a:xfrm>
            <a:off x="5472332" y="1885070"/>
            <a:ext cx="5575079" cy="3906130"/>
          </a:xfrm>
        </p:spPr>
        <p:txBody>
          <a:bodyPr>
            <a:normAutofit/>
          </a:bodyPr>
          <a:lstStyle/>
          <a:p>
            <a:pPr marL="0" indent="0">
              <a:buNone/>
            </a:pPr>
            <a:r>
              <a:rPr lang="en-US" sz="2800" dirty="0">
                <a:solidFill>
                  <a:schemeClr val="accent4">
                    <a:lumMod val="50000"/>
                  </a:schemeClr>
                </a:solidFill>
                <a:latin typeface="Aharoni" panose="02010803020104030203" pitchFamily="2" charset="-79"/>
                <a:cs typeface="Aharoni" panose="02010803020104030203" pitchFamily="2" charset="-79"/>
              </a:rPr>
              <a:t>Components</a:t>
            </a:r>
          </a:p>
          <a:p>
            <a:r>
              <a:rPr lang="en-US" sz="2800" dirty="0">
                <a:solidFill>
                  <a:srgbClr val="00B0F0"/>
                </a:solidFill>
                <a:latin typeface="Aharoni" panose="02010803020104030203" pitchFamily="2" charset="-79"/>
                <a:cs typeface="Aharoni" panose="02010803020104030203" pitchFamily="2" charset="-79"/>
              </a:rPr>
              <a:t>Endocannabinoids (Ligands)</a:t>
            </a:r>
          </a:p>
          <a:p>
            <a:r>
              <a:rPr lang="en-US" sz="2800" dirty="0">
                <a:solidFill>
                  <a:srgbClr val="00B050"/>
                </a:solidFill>
                <a:latin typeface="Aharoni" panose="02010803020104030203" pitchFamily="2" charset="-79"/>
                <a:cs typeface="Aharoni" panose="02010803020104030203" pitchFamily="2" charset="-79"/>
              </a:rPr>
              <a:t>Endocannabinoid Receptors</a:t>
            </a:r>
          </a:p>
          <a:p>
            <a:r>
              <a:rPr lang="en-US" sz="2800" dirty="0">
                <a:solidFill>
                  <a:srgbClr val="FFC000"/>
                </a:solidFill>
                <a:latin typeface="Aharoni" panose="02010803020104030203" pitchFamily="2" charset="-79"/>
                <a:cs typeface="Aharoni" panose="02010803020104030203" pitchFamily="2" charset="-79"/>
              </a:rPr>
              <a:t>Endocannabinoid enzymes</a:t>
            </a:r>
          </a:p>
        </p:txBody>
      </p:sp>
    </p:spTree>
    <p:extLst>
      <p:ext uri="{BB962C8B-B14F-4D97-AF65-F5344CB8AC3E}">
        <p14:creationId xmlns:p14="http://schemas.microsoft.com/office/powerpoint/2010/main" val="4045576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ontiers | Targeting Cannabinoid Signaling in the Immune System: “High”-ly  Exciting Questions, Possibilities, and Challenges | Immunology">
            <a:extLst>
              <a:ext uri="{FF2B5EF4-FFF2-40B4-BE49-F238E27FC236}">
                <a16:creationId xmlns:a16="http://schemas.microsoft.com/office/drawing/2014/main" id="{3803D1CA-BC3F-4FBF-B6A7-B1A8D507D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633046"/>
            <a:ext cx="7905750" cy="528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85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is CBD? | Puure Therapeutics">
            <a:extLst>
              <a:ext uri="{FF2B5EF4-FFF2-40B4-BE49-F238E27FC236}">
                <a16:creationId xmlns:a16="http://schemas.microsoft.com/office/drawing/2014/main" id="{871082C7-104F-431E-9833-DD3A43D47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8641"/>
            <a:ext cx="9753600" cy="561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89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BD and THC Drug Interactions - Justin Reed Culshaw ... | GrepMed">
            <a:extLst>
              <a:ext uri="{FF2B5EF4-FFF2-40B4-BE49-F238E27FC236}">
                <a16:creationId xmlns:a16="http://schemas.microsoft.com/office/drawing/2014/main" id="{28FB5721-DE9F-4F24-8DBF-A559D107C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411" y="1041008"/>
            <a:ext cx="7891974" cy="495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06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F912-3C91-4779-B71C-B267DAF3E169}"/>
              </a:ext>
            </a:extLst>
          </p:cNvPr>
          <p:cNvSpPr>
            <a:spLocks noGrp="1"/>
          </p:cNvSpPr>
          <p:nvPr>
            <p:ph type="title"/>
          </p:nvPr>
        </p:nvSpPr>
        <p:spPr>
          <a:xfrm>
            <a:off x="1322363" y="309489"/>
            <a:ext cx="9725048" cy="970671"/>
          </a:xfrm>
        </p:spPr>
        <p:txBody>
          <a:bodyPr/>
          <a:lstStyle/>
          <a:p>
            <a:r>
              <a:rPr lang="en-US" cap="none" dirty="0">
                <a:latin typeface="Aharoni" panose="02010803020104030203" pitchFamily="2" charset="-79"/>
                <a:cs typeface="Aharoni" panose="02010803020104030203" pitchFamily="2" charset="-79"/>
              </a:rPr>
              <a:t>What Is </a:t>
            </a:r>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 Physiology</a:t>
            </a:r>
            <a:r>
              <a:rPr lang="en-US" dirty="0">
                <a:latin typeface="Aharoni" panose="02010803020104030203" pitchFamily="2" charset="-79"/>
                <a:cs typeface="Aharoni" panose="02010803020104030203" pitchFamily="2" charset="-79"/>
              </a:rPr>
              <a:t>?</a:t>
            </a:r>
          </a:p>
        </p:txBody>
      </p:sp>
      <p:pic>
        <p:nvPicPr>
          <p:cNvPr id="8" name="Picture 2" descr="PDF] From Phytocannabinoids to Cannabinoid Receptors and Endocannabinoids:  Pleiotropic Physiological and Pathological Roles Through Complex  Pharmacology. | Semantic Scholar">
            <a:extLst>
              <a:ext uri="{FF2B5EF4-FFF2-40B4-BE49-F238E27FC236}">
                <a16:creationId xmlns:a16="http://schemas.microsoft.com/office/drawing/2014/main" id="{186F8D12-9FD4-45A3-A43E-01E5125DAD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311" y="1280159"/>
            <a:ext cx="9115864" cy="5134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633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verview of the ECS; highlights key endocannabinoids, cannabinoid... |  Download Scientific Diagram">
            <a:extLst>
              <a:ext uri="{FF2B5EF4-FFF2-40B4-BE49-F238E27FC236}">
                <a16:creationId xmlns:a16="http://schemas.microsoft.com/office/drawing/2014/main" id="{36EC4F07-A078-4446-A014-3F2273C62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914" y="699868"/>
            <a:ext cx="8764171" cy="545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36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D110-D24A-4E13-9A7F-CA3E8CA7DDB0}"/>
              </a:ext>
            </a:extLst>
          </p:cNvPr>
          <p:cNvSpPr>
            <a:spLocks noGrp="1"/>
          </p:cNvSpPr>
          <p:nvPr>
            <p:ph type="title"/>
          </p:nvPr>
        </p:nvSpPr>
        <p:spPr>
          <a:xfrm>
            <a:off x="1402497" y="182881"/>
            <a:ext cx="9401491" cy="844062"/>
          </a:xfrm>
        </p:spPr>
        <p:txBody>
          <a:bodyPr>
            <a:normAutofit/>
          </a:bodyPr>
          <a:lstStyle/>
          <a:p>
            <a:r>
              <a:rPr lang="en-US" cap="none" dirty="0">
                <a:solidFill>
                  <a:srgbClr val="92D050"/>
                </a:solidFill>
                <a:latin typeface="Aharoni" panose="02010803020104030203" pitchFamily="2" charset="-79"/>
                <a:cs typeface="Aharoni" panose="02010803020104030203" pitchFamily="2" charset="-79"/>
              </a:rPr>
              <a:t>           Expanded </a:t>
            </a:r>
            <a:r>
              <a:rPr lang="en-US" cap="none" dirty="0" err="1">
                <a:solidFill>
                  <a:srgbClr val="92D050"/>
                </a:solidFill>
                <a:latin typeface="Aharoni" panose="02010803020104030203" pitchFamily="2" charset="-79"/>
                <a:cs typeface="Aharoni" panose="02010803020104030203" pitchFamily="2" charset="-79"/>
              </a:rPr>
              <a:t>Endocannabidiome</a:t>
            </a:r>
            <a:endParaRPr lang="en-US" cap="none" dirty="0">
              <a:solidFill>
                <a:srgbClr val="92D050"/>
              </a:solidFill>
              <a:latin typeface="Aharoni" panose="02010803020104030203" pitchFamily="2" charset="-79"/>
              <a:cs typeface="Aharoni" panose="02010803020104030203" pitchFamily="2" charset="-79"/>
            </a:endParaRPr>
          </a:p>
        </p:txBody>
      </p:sp>
      <p:pic>
        <p:nvPicPr>
          <p:cNvPr id="8194" name="Picture 2" descr="New approaches and challenges to targeting the endocannabinoid system |  Nature Reviews Drug Discovery">
            <a:extLst>
              <a:ext uri="{FF2B5EF4-FFF2-40B4-BE49-F238E27FC236}">
                <a16:creationId xmlns:a16="http://schemas.microsoft.com/office/drawing/2014/main" id="{78F0350B-D26C-407B-BC7E-E530F0A12D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9389" y="1026943"/>
            <a:ext cx="9401491" cy="540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132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F1ED-0D99-4E3E-A0CB-F50CECEA88D9}"/>
              </a:ext>
            </a:extLst>
          </p:cNvPr>
          <p:cNvSpPr>
            <a:spLocks noGrp="1"/>
          </p:cNvSpPr>
          <p:nvPr>
            <p:ph type="title"/>
          </p:nvPr>
        </p:nvSpPr>
        <p:spPr>
          <a:xfrm>
            <a:off x="1336431" y="379828"/>
            <a:ext cx="9710980" cy="590844"/>
          </a:xfrm>
        </p:spPr>
        <p:txBody>
          <a:bodyPr>
            <a:noAutofit/>
          </a:bodyPr>
          <a:lstStyle/>
          <a:p>
            <a:r>
              <a:rPr lang="en-US" cap="none" dirty="0">
                <a:solidFill>
                  <a:srgbClr val="92D050"/>
                </a:solidFill>
                <a:latin typeface="Aharoni" panose="02010803020104030203" pitchFamily="2" charset="-79"/>
                <a:cs typeface="Aharoni" panose="02010803020104030203" pitchFamily="2" charset="-79"/>
              </a:rPr>
              <a:t>        Complex cellular processes</a:t>
            </a:r>
          </a:p>
        </p:txBody>
      </p:sp>
      <p:pic>
        <p:nvPicPr>
          <p:cNvPr id="4" name="Picture 2" descr="Cells | Free Full-Text | Neurobiological Processes Induced by Aerobic  Exercise through the Endocannabinoidome">
            <a:extLst>
              <a:ext uri="{FF2B5EF4-FFF2-40B4-BE49-F238E27FC236}">
                <a16:creationId xmlns:a16="http://schemas.microsoft.com/office/drawing/2014/main" id="{C39704E4-38C7-4C7C-81D5-4AF45BBAB8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6431" y="1195754"/>
            <a:ext cx="9092419" cy="528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4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D61E-B919-48EE-B7DC-97DDE057D618}"/>
              </a:ext>
            </a:extLst>
          </p:cNvPr>
          <p:cNvSpPr>
            <a:spLocks noGrp="1"/>
          </p:cNvSpPr>
          <p:nvPr>
            <p:ph type="title"/>
          </p:nvPr>
        </p:nvSpPr>
        <p:spPr>
          <a:xfrm>
            <a:off x="1322363" y="309491"/>
            <a:ext cx="9725048" cy="604910"/>
          </a:xfrm>
        </p:spPr>
        <p:txBody>
          <a:bodyPr>
            <a:normAutofit fontScale="90000"/>
          </a:bodyPr>
          <a:lstStyle/>
          <a:p>
            <a:r>
              <a:rPr lang="en-US" cap="none" dirty="0">
                <a:latin typeface="Aharoni" panose="02010803020104030203" pitchFamily="2" charset="-79"/>
                <a:cs typeface="Aharoni" panose="02010803020104030203" pitchFamily="2" charset="-79"/>
              </a:rPr>
              <a:t>Summary of the </a:t>
            </a:r>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 and </a:t>
            </a:r>
            <a:r>
              <a:rPr lang="en-US" cap="none" dirty="0">
                <a:solidFill>
                  <a:srgbClr val="92D050"/>
                </a:solidFill>
                <a:latin typeface="Aharoni" panose="02010803020104030203" pitchFamily="2" charset="-79"/>
                <a:cs typeface="Aharoni" panose="02010803020104030203" pitchFamily="2" charset="-79"/>
              </a:rPr>
              <a:t>Endocannabinoid tone</a:t>
            </a:r>
            <a:endParaRPr lang="en-US" dirty="0">
              <a:solidFill>
                <a:srgbClr val="92D05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6A14E16-C538-4563-853D-E9E327541BF3}"/>
              </a:ext>
            </a:extLst>
          </p:cNvPr>
          <p:cNvSpPr>
            <a:spLocks noGrp="1"/>
          </p:cNvSpPr>
          <p:nvPr>
            <p:ph idx="1"/>
          </p:nvPr>
        </p:nvSpPr>
        <p:spPr>
          <a:xfrm>
            <a:off x="928468" y="1308294"/>
            <a:ext cx="10311618" cy="4994031"/>
          </a:xfrm>
        </p:spPr>
        <p:txBody>
          <a:bodyPr>
            <a:normAutofit fontScale="85000" lnSpcReduction="20000"/>
          </a:bodyPr>
          <a:lstStyle/>
          <a:p>
            <a:pPr algn="just"/>
            <a:r>
              <a:rPr lang="en-US" sz="2900" b="0" i="0" dirty="0">
                <a:solidFill>
                  <a:srgbClr val="92D050"/>
                </a:solidFill>
                <a:effectLst/>
                <a:latin typeface="Aharoni" panose="02010803020104030203" pitchFamily="2" charset="-79"/>
                <a:cs typeface="Aharoni" panose="02010803020104030203" pitchFamily="2" charset="-79"/>
              </a:rPr>
              <a:t>ECS</a:t>
            </a:r>
            <a:r>
              <a:rPr lang="en-US" sz="2900" b="0" i="0" dirty="0">
                <a:effectLst/>
                <a:latin typeface="Aharoni" panose="02010803020104030203" pitchFamily="2" charset="-79"/>
                <a:cs typeface="Aharoni" panose="02010803020104030203" pitchFamily="2" charset="-79"/>
              </a:rPr>
              <a:t> network of receptors that cannabinoids act upon to elicit therapeutic effects and potential side effects. </a:t>
            </a:r>
          </a:p>
          <a:p>
            <a:pPr algn="just"/>
            <a:r>
              <a:rPr lang="en-US" sz="2900" b="0" i="0" dirty="0">
                <a:solidFill>
                  <a:srgbClr val="00B0F0"/>
                </a:solidFill>
                <a:effectLst/>
                <a:latin typeface="Aharoni" panose="02010803020104030203" pitchFamily="2" charset="-79"/>
                <a:cs typeface="Aharoni" panose="02010803020104030203" pitchFamily="2" charset="-79"/>
              </a:rPr>
              <a:t>Receptors</a:t>
            </a:r>
            <a:r>
              <a:rPr lang="en-US" sz="2900" b="0" i="0" dirty="0">
                <a:effectLst/>
                <a:latin typeface="Aharoni" panose="02010803020104030203" pitchFamily="2" charset="-79"/>
                <a:cs typeface="Aharoni" panose="02010803020104030203" pitchFamily="2" charset="-79"/>
              </a:rPr>
              <a:t>: CB1 and CB2 are the most well studied</a:t>
            </a:r>
          </a:p>
          <a:p>
            <a:pPr algn="just">
              <a:buFont typeface="Arial" panose="020B0604020202020204" pitchFamily="34" charset="0"/>
              <a:buChar char="•"/>
            </a:pPr>
            <a:r>
              <a:rPr lang="en-US" sz="2900" b="0" i="0" dirty="0">
                <a:solidFill>
                  <a:srgbClr val="00CC66"/>
                </a:solidFill>
                <a:effectLst/>
                <a:latin typeface="Aharoni" panose="02010803020104030203" pitchFamily="2" charset="-79"/>
                <a:cs typeface="Aharoni" panose="02010803020104030203" pitchFamily="2" charset="-79"/>
              </a:rPr>
              <a:t>Endocannabinoids</a:t>
            </a:r>
            <a:r>
              <a:rPr lang="en-US" sz="2900" b="0" i="0" dirty="0">
                <a:effectLst/>
                <a:latin typeface="Aharoni" panose="02010803020104030203" pitchFamily="2" charset="-79"/>
                <a:cs typeface="Aharoni" panose="02010803020104030203" pitchFamily="2" charset="-79"/>
              </a:rPr>
              <a:t>: anandamide (AEA) and 2-arachidonoylglycerol (2AG), attach to CB1 and CB2 receptors</a:t>
            </a:r>
          </a:p>
          <a:p>
            <a:pPr algn="just">
              <a:buFont typeface="Arial" panose="020B0604020202020204" pitchFamily="34" charset="0"/>
              <a:buChar char="•"/>
            </a:pPr>
            <a:r>
              <a:rPr lang="en-US" sz="2900" b="0" i="0" dirty="0">
                <a:solidFill>
                  <a:srgbClr val="FFFF00"/>
                </a:solidFill>
                <a:effectLst/>
                <a:latin typeface="Aharoni" panose="02010803020104030203" pitchFamily="2" charset="-79"/>
                <a:cs typeface="Aharoni" panose="02010803020104030203" pitchFamily="2" charset="-79"/>
              </a:rPr>
              <a:t>Enzymes</a:t>
            </a:r>
            <a:r>
              <a:rPr lang="en-US" sz="2900" b="0" i="0" dirty="0">
                <a:effectLst/>
                <a:latin typeface="Aharoni" panose="02010803020104030203" pitchFamily="2" charset="-79"/>
                <a:cs typeface="Aharoni" panose="02010803020104030203" pitchFamily="2" charset="-79"/>
              </a:rPr>
              <a:t>: FAAH and MAGL, break down AEA and 2AG</a:t>
            </a:r>
          </a:p>
          <a:p>
            <a:pPr algn="just"/>
            <a:r>
              <a:rPr lang="en-US" sz="2900" b="0" i="0" dirty="0">
                <a:solidFill>
                  <a:srgbClr val="92D050"/>
                </a:solidFill>
                <a:effectLst/>
                <a:latin typeface="Aharoni" panose="02010803020104030203" pitchFamily="2" charset="-79"/>
                <a:cs typeface="Aharoni" panose="02010803020104030203" pitchFamily="2" charset="-79"/>
              </a:rPr>
              <a:t>Endocannabinoid tone </a:t>
            </a:r>
            <a:r>
              <a:rPr lang="en-US" sz="2900" b="0" i="0" dirty="0">
                <a:effectLst/>
                <a:latin typeface="Aharoni" panose="02010803020104030203" pitchFamily="2" charset="-79"/>
                <a:cs typeface="Aharoni" panose="02010803020104030203" pitchFamily="2" charset="-79"/>
              </a:rPr>
              <a:t>is a reflection of all these components acting together and influenced by the levels of endocannabinoids, the rate at which they are produced and metabolized, the density of receptors in the brain and other target tissues, and their binding affinity.</a:t>
            </a:r>
          </a:p>
          <a:p>
            <a:endParaRPr lang="en-US" dirty="0"/>
          </a:p>
        </p:txBody>
      </p:sp>
    </p:spTree>
    <p:extLst>
      <p:ext uri="{BB962C8B-B14F-4D97-AF65-F5344CB8AC3E}">
        <p14:creationId xmlns:p14="http://schemas.microsoft.com/office/powerpoint/2010/main" val="3613422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5. Therapeutic Effects and Indications for Cannabis Use | ATrain Education">
            <a:extLst>
              <a:ext uri="{FF2B5EF4-FFF2-40B4-BE49-F238E27FC236}">
                <a16:creationId xmlns:a16="http://schemas.microsoft.com/office/drawing/2014/main" id="{107BD204-DE69-4100-88B5-3239B43FD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252413"/>
            <a:ext cx="8315325"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19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A893-0C37-443A-8B68-40A553642B96}"/>
              </a:ext>
            </a:extLst>
          </p:cNvPr>
          <p:cNvSpPr>
            <a:spLocks noGrp="1"/>
          </p:cNvSpPr>
          <p:nvPr>
            <p:ph type="title"/>
          </p:nvPr>
        </p:nvSpPr>
        <p:spPr>
          <a:xfrm>
            <a:off x="1308295" y="379828"/>
            <a:ext cx="9739116" cy="787790"/>
          </a:xfrm>
        </p:spPr>
        <p:txBody>
          <a:bodyPr>
            <a:normAutofit/>
          </a:bodyPr>
          <a:lstStyle/>
          <a:p>
            <a:r>
              <a:rPr lang="en-US" cap="none" dirty="0">
                <a:latin typeface="Aharoni" panose="02010803020104030203" pitchFamily="2" charset="-79"/>
                <a:cs typeface="Aharoni" panose="02010803020104030203" pitchFamily="2" charset="-79"/>
              </a:rPr>
              <a:t>What about </a:t>
            </a:r>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 </a:t>
            </a:r>
            <a:r>
              <a:rPr lang="en-US" cap="none" dirty="0">
                <a:solidFill>
                  <a:schemeClr val="bg2">
                    <a:lumMod val="75000"/>
                  </a:schemeClr>
                </a:solidFill>
                <a:latin typeface="Aharoni" panose="02010803020104030203" pitchFamily="2" charset="-79"/>
                <a:cs typeface="Aharoni" panose="02010803020104030203" pitchFamily="2" charset="-79"/>
              </a:rPr>
              <a:t>Pathology</a:t>
            </a:r>
            <a:r>
              <a:rPr lang="en-US" cap="none" dirty="0">
                <a:latin typeface="Aharoni" panose="02010803020104030203" pitchFamily="2" charset="-79"/>
                <a:cs typeface="Aharoni" panose="02010803020104030203" pitchFamily="2" charset="-79"/>
              </a:rPr>
              <a:t>?</a:t>
            </a:r>
          </a:p>
        </p:txBody>
      </p:sp>
      <p:sp>
        <p:nvSpPr>
          <p:cNvPr id="3" name="Content Placeholder 2">
            <a:extLst>
              <a:ext uri="{FF2B5EF4-FFF2-40B4-BE49-F238E27FC236}">
                <a16:creationId xmlns:a16="http://schemas.microsoft.com/office/drawing/2014/main" id="{A02CD5D8-D109-46D4-BA3D-574FC1B530BE}"/>
              </a:ext>
            </a:extLst>
          </p:cNvPr>
          <p:cNvSpPr>
            <a:spLocks noGrp="1"/>
          </p:cNvSpPr>
          <p:nvPr>
            <p:ph idx="1"/>
          </p:nvPr>
        </p:nvSpPr>
        <p:spPr>
          <a:xfrm>
            <a:off x="1141412" y="1378634"/>
            <a:ext cx="9905999" cy="5099538"/>
          </a:xfrm>
        </p:spPr>
        <p:txBody>
          <a:bodyPr>
            <a:normAutofit fontScale="92500" lnSpcReduction="20000"/>
          </a:bodyPr>
          <a:lstStyle/>
          <a:p>
            <a:r>
              <a:rPr lang="en-US" sz="3600" b="1" dirty="0">
                <a:solidFill>
                  <a:schemeClr val="bg2">
                    <a:lumMod val="75000"/>
                  </a:schemeClr>
                </a:solidFill>
                <a:latin typeface="Aharoni" panose="02010803020104030203" pitchFamily="2" charset="-79"/>
                <a:cs typeface="Aharoni" panose="02010803020104030203" pitchFamily="2" charset="-79"/>
              </a:rPr>
              <a:t>Normal vs Dysfunctional ECS Tone </a:t>
            </a:r>
          </a:p>
          <a:p>
            <a:r>
              <a:rPr lang="en-US" sz="3600" b="1" dirty="0">
                <a:solidFill>
                  <a:schemeClr val="bg2">
                    <a:lumMod val="75000"/>
                  </a:schemeClr>
                </a:solidFill>
                <a:latin typeface="Aharoni" panose="02010803020104030203" pitchFamily="2" charset="-79"/>
                <a:cs typeface="Aharoni" panose="02010803020104030203" pitchFamily="2" charset="-79"/>
              </a:rPr>
              <a:t>ECS deficiency syndromes</a:t>
            </a:r>
          </a:p>
          <a:p>
            <a:pPr marL="0" indent="-457200">
              <a:lnSpc>
                <a:spcPct val="110000"/>
              </a:lnSpc>
            </a:pPr>
            <a:r>
              <a:rPr lang="en-US" sz="2800" b="1" dirty="0">
                <a:solidFill>
                  <a:schemeClr val="accent2">
                    <a:lumMod val="60000"/>
                    <a:lumOff val="40000"/>
                  </a:schemeClr>
                </a:solidFill>
                <a:latin typeface="Aharoni" panose="02010803020104030203" pitchFamily="2" charset="-79"/>
                <a:cs typeface="Aharoni" panose="02010803020104030203" pitchFamily="2" charset="-79"/>
              </a:rPr>
              <a:t>Migraine</a:t>
            </a:r>
          </a:p>
          <a:p>
            <a:pPr marL="0" indent="-457200">
              <a:lnSpc>
                <a:spcPct val="110000"/>
              </a:lnSpc>
            </a:pPr>
            <a:r>
              <a:rPr lang="en-US" sz="2800" b="1" dirty="0">
                <a:solidFill>
                  <a:schemeClr val="accent2">
                    <a:lumMod val="60000"/>
                    <a:lumOff val="40000"/>
                  </a:schemeClr>
                </a:solidFill>
                <a:latin typeface="Aharoni" panose="02010803020104030203" pitchFamily="2" charset="-79"/>
                <a:cs typeface="Aharoni" panose="02010803020104030203" pitchFamily="2" charset="-79"/>
              </a:rPr>
              <a:t>Fibromyalgia</a:t>
            </a:r>
          </a:p>
          <a:p>
            <a:pPr marL="0" indent="-457200">
              <a:lnSpc>
                <a:spcPct val="110000"/>
              </a:lnSpc>
            </a:pPr>
            <a:r>
              <a:rPr lang="en-US" sz="2800" b="1" dirty="0">
                <a:solidFill>
                  <a:schemeClr val="accent2">
                    <a:lumMod val="60000"/>
                    <a:lumOff val="40000"/>
                  </a:schemeClr>
                </a:solidFill>
                <a:latin typeface="Aharoni" panose="02010803020104030203" pitchFamily="2" charset="-79"/>
                <a:cs typeface="Aharoni" panose="02010803020104030203" pitchFamily="2" charset="-79"/>
              </a:rPr>
              <a:t>IBS</a:t>
            </a:r>
          </a:p>
          <a:p>
            <a:pPr marL="0" indent="-457200">
              <a:lnSpc>
                <a:spcPct val="110000"/>
              </a:lnSpc>
            </a:pPr>
            <a:r>
              <a:rPr lang="en-US" sz="2800" b="1" dirty="0">
                <a:solidFill>
                  <a:schemeClr val="accent2">
                    <a:lumMod val="60000"/>
                    <a:lumOff val="40000"/>
                  </a:schemeClr>
                </a:solidFill>
                <a:latin typeface="Aharoni" panose="02010803020104030203" pitchFamily="2" charset="-79"/>
                <a:cs typeface="Aharoni" panose="02010803020104030203" pitchFamily="2" charset="-79"/>
              </a:rPr>
              <a:t>PTSD</a:t>
            </a:r>
          </a:p>
          <a:p>
            <a:r>
              <a:rPr lang="en-US" sz="3600" b="1" dirty="0">
                <a:solidFill>
                  <a:schemeClr val="bg2">
                    <a:lumMod val="75000"/>
                  </a:schemeClr>
                </a:solidFill>
                <a:latin typeface="Aharoni" panose="02010803020104030203" pitchFamily="2" charset="-79"/>
                <a:cs typeface="Aharoni" panose="02010803020104030203" pitchFamily="2" charset="-79"/>
              </a:rPr>
              <a:t>ECS hyperactivity syndromes</a:t>
            </a:r>
          </a:p>
          <a:p>
            <a:r>
              <a:rPr lang="en-US" sz="2800" b="1" dirty="0">
                <a:solidFill>
                  <a:schemeClr val="accent2">
                    <a:lumMod val="60000"/>
                    <a:lumOff val="40000"/>
                  </a:schemeClr>
                </a:solidFill>
                <a:latin typeface="Aharoni" panose="02010803020104030203" pitchFamily="2" charset="-79"/>
                <a:cs typeface="Aharoni" panose="02010803020104030203" pitchFamily="2" charset="-79"/>
              </a:rPr>
              <a:t>Metabolic syndrome</a:t>
            </a:r>
          </a:p>
          <a:p>
            <a:r>
              <a:rPr lang="en-US" sz="2800" b="1" dirty="0">
                <a:solidFill>
                  <a:schemeClr val="accent2">
                    <a:lumMod val="60000"/>
                    <a:lumOff val="40000"/>
                  </a:schemeClr>
                </a:solidFill>
                <a:latin typeface="Aharoni" panose="02010803020104030203" pitchFamily="2" charset="-79"/>
                <a:cs typeface="Aharoni" panose="02010803020104030203" pitchFamily="2" charset="-79"/>
              </a:rPr>
              <a:t>Obesity</a:t>
            </a:r>
          </a:p>
        </p:txBody>
      </p:sp>
    </p:spTree>
    <p:extLst>
      <p:ext uri="{BB962C8B-B14F-4D97-AF65-F5344CB8AC3E}">
        <p14:creationId xmlns:p14="http://schemas.microsoft.com/office/powerpoint/2010/main" val="363923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2000"/>
                <a:satMod val="150000"/>
                <a:lumMod val="15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5467-D152-49E5-AE96-72DBBB76219E}"/>
              </a:ext>
            </a:extLst>
          </p:cNvPr>
          <p:cNvSpPr>
            <a:spLocks noGrp="1"/>
          </p:cNvSpPr>
          <p:nvPr>
            <p:ph type="title"/>
          </p:nvPr>
        </p:nvSpPr>
        <p:spPr>
          <a:xfrm>
            <a:off x="1252025" y="323558"/>
            <a:ext cx="9795386" cy="914399"/>
          </a:xfrm>
        </p:spPr>
        <p:txBody>
          <a:bodyPr>
            <a:normAutofit/>
          </a:bodyPr>
          <a:lstStyle/>
          <a:p>
            <a:r>
              <a:rPr lang="en-US" cap="none" dirty="0">
                <a:latin typeface="Aharoni" panose="02010803020104030203" pitchFamily="2" charset="-79"/>
                <a:cs typeface="Aharoni" panose="02010803020104030203" pitchFamily="2" charset="-79"/>
              </a:rPr>
              <a:t>What is the </a:t>
            </a:r>
            <a:r>
              <a:rPr lang="en-US" cap="none" dirty="0">
                <a:solidFill>
                  <a:srgbClr val="92D050"/>
                </a:solidFill>
                <a:latin typeface="Aharoni" panose="02010803020104030203" pitchFamily="2" charset="-79"/>
                <a:cs typeface="Aharoni" panose="02010803020104030203" pitchFamily="2" charset="-79"/>
              </a:rPr>
              <a:t>endocannabinoid system (ECS)</a:t>
            </a:r>
            <a:r>
              <a:rPr lang="en-US" cap="none" dirty="0">
                <a:latin typeface="Aharoni" panose="02010803020104030203" pitchFamily="2" charset="-79"/>
                <a:cs typeface="Aharoni" panose="02010803020104030203" pitchFamily="2" charset="-79"/>
              </a:rPr>
              <a:t>?</a:t>
            </a:r>
          </a:p>
        </p:txBody>
      </p:sp>
      <p:pic>
        <p:nvPicPr>
          <p:cNvPr id="4" name="Picture 2" descr="The Endocannabinoid System and CBD">
            <a:extLst>
              <a:ext uri="{FF2B5EF4-FFF2-40B4-BE49-F238E27FC236}">
                <a16:creationId xmlns:a16="http://schemas.microsoft.com/office/drawing/2014/main" id="{7EF1F33B-DAF7-411E-97C1-979E2124C5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3" y="2093349"/>
            <a:ext cx="4689234" cy="3801014"/>
          </a:xfrm>
          <a:prstGeom prst="round2DiagRect">
            <a:avLst>
              <a:gd name="adj1" fmla="val 56"/>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D49324-2D4D-472A-9BDD-A8F4C796A6FB}"/>
              </a:ext>
            </a:extLst>
          </p:cNvPr>
          <p:cNvSpPr>
            <a:spLocks noGrp="1"/>
          </p:cNvSpPr>
          <p:nvPr>
            <p:ph idx="1"/>
          </p:nvPr>
        </p:nvSpPr>
        <p:spPr>
          <a:xfrm>
            <a:off x="6336727" y="2249487"/>
            <a:ext cx="4959630" cy="3541714"/>
          </a:xfrm>
        </p:spPr>
        <p:txBody>
          <a:bodyPr>
            <a:normAutofit/>
          </a:bodyPr>
          <a:lstStyle/>
          <a:p>
            <a:r>
              <a:rPr lang="en-US" dirty="0">
                <a:latin typeface="Aharoni" panose="02010803020104030203" pitchFamily="2" charset="-79"/>
                <a:cs typeface="Aharoni" panose="02010803020104030203" pitchFamily="2" charset="-79"/>
              </a:rPr>
              <a:t>Ubiquitous in mammalian systems</a:t>
            </a:r>
          </a:p>
          <a:p>
            <a:r>
              <a:rPr lang="en-US" dirty="0">
                <a:latin typeface="Aharoni" panose="02010803020104030203" pitchFamily="2" charset="-79"/>
                <a:cs typeface="Aharoni" panose="02010803020104030203" pitchFamily="2" charset="-79"/>
              </a:rPr>
              <a:t>Cellular physiological system</a:t>
            </a:r>
          </a:p>
          <a:p>
            <a:r>
              <a:rPr lang="en-US" dirty="0">
                <a:latin typeface="Aharoni" panose="02010803020104030203" pitchFamily="2" charset="-79"/>
                <a:cs typeface="Aharoni" panose="02010803020104030203" pitchFamily="2" charset="-79"/>
              </a:rPr>
              <a:t>Regulates homeostasis</a:t>
            </a:r>
          </a:p>
          <a:p>
            <a:endParaRPr lang="en-US" dirty="0"/>
          </a:p>
        </p:txBody>
      </p:sp>
    </p:spTree>
    <p:extLst>
      <p:ext uri="{BB962C8B-B14F-4D97-AF65-F5344CB8AC3E}">
        <p14:creationId xmlns:p14="http://schemas.microsoft.com/office/powerpoint/2010/main" val="3188058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cond Cannabinoid Receptor Has the Yin to the First Receptor&amp;#39;s Yang">
            <a:extLst>
              <a:ext uri="{FF2B5EF4-FFF2-40B4-BE49-F238E27FC236}">
                <a16:creationId xmlns:a16="http://schemas.microsoft.com/office/drawing/2014/main" id="{4FF8E8EB-EE58-4F9E-8A8C-891C0591C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357" y="100232"/>
            <a:ext cx="7047914" cy="665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82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66FFA-4D53-470C-858F-91637B1DAC25}"/>
              </a:ext>
            </a:extLst>
          </p:cNvPr>
          <p:cNvSpPr>
            <a:spLocks noGrp="1"/>
          </p:cNvSpPr>
          <p:nvPr>
            <p:ph type="title"/>
          </p:nvPr>
        </p:nvSpPr>
        <p:spPr>
          <a:xfrm>
            <a:off x="1280159" y="351692"/>
            <a:ext cx="9767251" cy="984739"/>
          </a:xfrm>
        </p:spPr>
        <p:txBody>
          <a:bodyPr/>
          <a:lstStyle/>
          <a:p>
            <a:r>
              <a:rPr lang="en-US" cap="none" dirty="0">
                <a:latin typeface="Aharoni" panose="02010803020104030203" pitchFamily="2" charset="-79"/>
                <a:cs typeface="Aharoni" panose="02010803020104030203" pitchFamily="2" charset="-79"/>
              </a:rPr>
              <a:t>How do we optimize </a:t>
            </a:r>
            <a:r>
              <a:rPr lang="en-US" cap="none" dirty="0">
                <a:solidFill>
                  <a:srgbClr val="92D050"/>
                </a:solidFill>
                <a:latin typeface="Aharoni" panose="02010803020104030203" pitchFamily="2" charset="-79"/>
                <a:cs typeface="Aharoni" panose="02010803020104030203" pitchFamily="2" charset="-79"/>
              </a:rPr>
              <a:t>ECS tone</a:t>
            </a:r>
            <a:r>
              <a:rPr lang="en-US" cap="none" dirty="0">
                <a:latin typeface="Aharoni" panose="02010803020104030203" pitchFamily="2" charset="-79"/>
                <a:cs typeface="Aharoni" panose="02010803020104030203" pitchFamily="2" charset="-79"/>
              </a:rPr>
              <a:t>?</a:t>
            </a:r>
          </a:p>
        </p:txBody>
      </p:sp>
      <p:sp>
        <p:nvSpPr>
          <p:cNvPr id="3" name="Content Placeholder 2">
            <a:extLst>
              <a:ext uri="{FF2B5EF4-FFF2-40B4-BE49-F238E27FC236}">
                <a16:creationId xmlns:a16="http://schemas.microsoft.com/office/drawing/2014/main" id="{E894A92A-5F45-4016-927C-2CA8A7B4F788}"/>
              </a:ext>
            </a:extLst>
          </p:cNvPr>
          <p:cNvSpPr>
            <a:spLocks noGrp="1"/>
          </p:cNvSpPr>
          <p:nvPr>
            <p:ph idx="1"/>
          </p:nvPr>
        </p:nvSpPr>
        <p:spPr>
          <a:xfrm>
            <a:off x="1141412" y="1336430"/>
            <a:ext cx="9905999" cy="4811151"/>
          </a:xfrm>
        </p:spPr>
        <p:txBody>
          <a:bodyPr>
            <a:normAutofit/>
          </a:bodyPr>
          <a:lstStyle/>
          <a:p>
            <a:r>
              <a:rPr lang="en-US" dirty="0"/>
              <a:t>Healthy lifestyle</a:t>
            </a:r>
          </a:p>
          <a:p>
            <a:r>
              <a:rPr lang="en-US" dirty="0"/>
              <a:t>Plant-based diet and organic products</a:t>
            </a:r>
          </a:p>
          <a:p>
            <a:r>
              <a:rPr lang="en-US" dirty="0"/>
              <a:t>Interaction with nature</a:t>
            </a:r>
          </a:p>
          <a:p>
            <a:r>
              <a:rPr lang="en-US" dirty="0"/>
              <a:t>Pleasurable and purposeful activity</a:t>
            </a:r>
          </a:p>
          <a:p>
            <a:r>
              <a:rPr lang="en-US" dirty="0"/>
              <a:t>Stress reduction</a:t>
            </a:r>
          </a:p>
          <a:p>
            <a:r>
              <a:rPr lang="en-US" dirty="0"/>
              <a:t>Spiritual awareness, meditation</a:t>
            </a:r>
          </a:p>
          <a:p>
            <a:r>
              <a:rPr lang="en-US" dirty="0"/>
              <a:t>Cryotherapy</a:t>
            </a:r>
          </a:p>
          <a:p>
            <a:r>
              <a:rPr lang="en-US" dirty="0"/>
              <a:t>Cannabinoid supplementation</a:t>
            </a:r>
          </a:p>
          <a:p>
            <a:endParaRPr lang="en-US" dirty="0"/>
          </a:p>
        </p:txBody>
      </p:sp>
    </p:spTree>
    <p:extLst>
      <p:ext uri="{BB962C8B-B14F-4D97-AF65-F5344CB8AC3E}">
        <p14:creationId xmlns:p14="http://schemas.microsoft.com/office/powerpoint/2010/main" val="3961841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CHANISMS IN ENDOCRINOLOGY: Endocannabinoids and metabolism: past, present  and future in: European Journal of Endocrinology Volume 176 Issue 6 (2017)">
            <a:extLst>
              <a:ext uri="{FF2B5EF4-FFF2-40B4-BE49-F238E27FC236}">
                <a16:creationId xmlns:a16="http://schemas.microsoft.com/office/drawing/2014/main" id="{B7CB7E5E-0FB9-419E-86BF-8DFBFD316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9317"/>
            <a:ext cx="9753600" cy="573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18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508D33-042B-43D6-BDBF-DF225DB0F263}"/>
              </a:ext>
            </a:extLst>
          </p:cNvPr>
          <p:cNvSpPr>
            <a:spLocks noGrp="1"/>
          </p:cNvSpPr>
          <p:nvPr>
            <p:ph type="title"/>
          </p:nvPr>
        </p:nvSpPr>
        <p:spPr>
          <a:xfrm>
            <a:off x="1392701" y="243528"/>
            <a:ext cx="9654709" cy="685800"/>
          </a:xfrm>
        </p:spPr>
        <p:txBody>
          <a:bodyPr/>
          <a:lstStyle/>
          <a:p>
            <a:r>
              <a:rPr lang="en-US" cap="none" dirty="0">
                <a:latin typeface="Aharoni" panose="02010803020104030203" pitchFamily="2" charset="-79"/>
                <a:cs typeface="Aharoni" panose="02010803020104030203" pitchFamily="2" charset="-79"/>
              </a:rPr>
              <a:t>                     </a:t>
            </a:r>
            <a:r>
              <a:rPr lang="en-US" cap="none" dirty="0">
                <a:solidFill>
                  <a:schemeClr val="accent3">
                    <a:lumMod val="50000"/>
                  </a:schemeClr>
                </a:solidFill>
                <a:latin typeface="Aharoni" panose="02010803020104030203" pitchFamily="2" charset="-79"/>
                <a:cs typeface="Aharoni" panose="02010803020104030203" pitchFamily="2" charset="-79"/>
              </a:rPr>
              <a:t>Cannabis sativa</a:t>
            </a:r>
          </a:p>
        </p:txBody>
      </p:sp>
      <p:sp>
        <p:nvSpPr>
          <p:cNvPr id="8" name="Text Placeholder 7">
            <a:extLst>
              <a:ext uri="{FF2B5EF4-FFF2-40B4-BE49-F238E27FC236}">
                <a16:creationId xmlns:a16="http://schemas.microsoft.com/office/drawing/2014/main" id="{8FFA62EF-9812-446D-BE8A-7D488C7632A6}"/>
              </a:ext>
            </a:extLst>
          </p:cNvPr>
          <p:cNvSpPr>
            <a:spLocks noGrp="1"/>
          </p:cNvSpPr>
          <p:nvPr>
            <p:ph type="body" idx="1"/>
          </p:nvPr>
        </p:nvSpPr>
        <p:spPr>
          <a:xfrm>
            <a:off x="1141410" y="1063629"/>
            <a:ext cx="3196899" cy="638562"/>
          </a:xfrm>
        </p:spPr>
        <p:txBody>
          <a:bodyPr/>
          <a:lstStyle/>
          <a:p>
            <a:r>
              <a:rPr lang="en-US" sz="2800" cap="none" dirty="0">
                <a:latin typeface="Aharoni" panose="02010803020104030203" pitchFamily="2" charset="-79"/>
                <a:cs typeface="Aharoni" panose="02010803020104030203" pitchFamily="2" charset="-79"/>
              </a:rPr>
              <a:t>Plant</a:t>
            </a:r>
          </a:p>
        </p:txBody>
      </p:sp>
      <p:sp>
        <p:nvSpPr>
          <p:cNvPr id="11" name="Text Placeholder 10">
            <a:extLst>
              <a:ext uri="{FF2B5EF4-FFF2-40B4-BE49-F238E27FC236}">
                <a16:creationId xmlns:a16="http://schemas.microsoft.com/office/drawing/2014/main" id="{1A772074-BF7E-4226-8C10-EE78C1F58B57}"/>
              </a:ext>
            </a:extLst>
          </p:cNvPr>
          <p:cNvSpPr>
            <a:spLocks noGrp="1"/>
          </p:cNvSpPr>
          <p:nvPr>
            <p:ph type="body" sz="half" idx="15"/>
          </p:nvPr>
        </p:nvSpPr>
        <p:spPr>
          <a:xfrm>
            <a:off x="1017145" y="1702191"/>
            <a:ext cx="3208735" cy="4848208"/>
          </a:xfrm>
        </p:spPr>
        <p:txBody>
          <a:bodyPr/>
          <a:lstStyle/>
          <a:p>
            <a:endParaRPr lang="en-US" dirty="0"/>
          </a:p>
        </p:txBody>
      </p:sp>
      <p:sp>
        <p:nvSpPr>
          <p:cNvPr id="9" name="Text Placeholder 8">
            <a:extLst>
              <a:ext uri="{FF2B5EF4-FFF2-40B4-BE49-F238E27FC236}">
                <a16:creationId xmlns:a16="http://schemas.microsoft.com/office/drawing/2014/main" id="{86599968-AC97-4D2A-B7BB-05640D7D9991}"/>
              </a:ext>
            </a:extLst>
          </p:cNvPr>
          <p:cNvSpPr>
            <a:spLocks noGrp="1"/>
          </p:cNvSpPr>
          <p:nvPr>
            <p:ph type="body" sz="quarter" idx="3"/>
          </p:nvPr>
        </p:nvSpPr>
        <p:spPr>
          <a:xfrm>
            <a:off x="4514766" y="1063629"/>
            <a:ext cx="3184385" cy="638562"/>
          </a:xfrm>
        </p:spPr>
        <p:txBody>
          <a:bodyPr/>
          <a:lstStyle/>
          <a:p>
            <a:r>
              <a:rPr lang="en-US" sz="2800" cap="none" dirty="0">
                <a:latin typeface="Aharoni" panose="02010803020104030203" pitchFamily="2" charset="-79"/>
                <a:cs typeface="Aharoni" panose="02010803020104030203" pitchFamily="2" charset="-79"/>
              </a:rPr>
              <a:t>Cola = “Bud”</a:t>
            </a:r>
          </a:p>
        </p:txBody>
      </p:sp>
      <p:sp>
        <p:nvSpPr>
          <p:cNvPr id="12" name="Text Placeholder 11">
            <a:extLst>
              <a:ext uri="{FF2B5EF4-FFF2-40B4-BE49-F238E27FC236}">
                <a16:creationId xmlns:a16="http://schemas.microsoft.com/office/drawing/2014/main" id="{2383EAC7-149A-434E-A6DE-93F8A767EB0D}"/>
              </a:ext>
            </a:extLst>
          </p:cNvPr>
          <p:cNvSpPr>
            <a:spLocks noGrp="1"/>
          </p:cNvSpPr>
          <p:nvPr>
            <p:ph type="body" sz="half" idx="16"/>
          </p:nvPr>
        </p:nvSpPr>
        <p:spPr>
          <a:xfrm>
            <a:off x="4504213" y="2391508"/>
            <a:ext cx="3195830" cy="4222965"/>
          </a:xfrm>
        </p:spPr>
        <p:txBody>
          <a:bodyPr/>
          <a:lstStyle/>
          <a:p>
            <a:endParaRPr lang="en-US" dirty="0"/>
          </a:p>
        </p:txBody>
      </p:sp>
      <p:sp>
        <p:nvSpPr>
          <p:cNvPr id="10" name="Text Placeholder 9">
            <a:extLst>
              <a:ext uri="{FF2B5EF4-FFF2-40B4-BE49-F238E27FC236}">
                <a16:creationId xmlns:a16="http://schemas.microsoft.com/office/drawing/2014/main" id="{F0F49A0D-14F3-403D-81BA-4304AFC8DA15}"/>
              </a:ext>
            </a:extLst>
          </p:cNvPr>
          <p:cNvSpPr>
            <a:spLocks noGrp="1"/>
          </p:cNvSpPr>
          <p:nvPr>
            <p:ph type="body" sz="quarter" idx="13"/>
          </p:nvPr>
        </p:nvSpPr>
        <p:spPr/>
        <p:txBody>
          <a:bodyPr/>
          <a:lstStyle/>
          <a:p>
            <a:endParaRPr lang="en-US"/>
          </a:p>
        </p:txBody>
      </p:sp>
      <p:sp>
        <p:nvSpPr>
          <p:cNvPr id="13" name="Text Placeholder 12">
            <a:extLst>
              <a:ext uri="{FF2B5EF4-FFF2-40B4-BE49-F238E27FC236}">
                <a16:creationId xmlns:a16="http://schemas.microsoft.com/office/drawing/2014/main" id="{E978B5E4-E853-4A83-994B-664386AC9CAA}"/>
              </a:ext>
            </a:extLst>
          </p:cNvPr>
          <p:cNvSpPr>
            <a:spLocks noGrp="1"/>
          </p:cNvSpPr>
          <p:nvPr>
            <p:ph type="body" sz="half" idx="17"/>
          </p:nvPr>
        </p:nvSpPr>
        <p:spPr>
          <a:xfrm>
            <a:off x="7852442" y="1063629"/>
            <a:ext cx="3570524" cy="4727570"/>
          </a:xfrm>
        </p:spPr>
        <p:txBody>
          <a:bodyPr>
            <a:normAutofit/>
          </a:bodyPr>
          <a:lstStyle/>
          <a:p>
            <a:r>
              <a:rPr lang="en-US" sz="2800" dirty="0">
                <a:latin typeface="Aharoni" panose="02010803020104030203" pitchFamily="2" charset="-79"/>
                <a:cs typeface="Aharoni" panose="02010803020104030203" pitchFamily="2" charset="-79"/>
              </a:rPr>
              <a:t>Trichomes = oil containing resin glands</a:t>
            </a:r>
          </a:p>
        </p:txBody>
      </p:sp>
      <p:pic>
        <p:nvPicPr>
          <p:cNvPr id="7170" name="Picture 2" descr="What Are Trichomes and Do I Want Them in My Weed?">
            <a:extLst>
              <a:ext uri="{FF2B5EF4-FFF2-40B4-BE49-F238E27FC236}">
                <a16:creationId xmlns:a16="http://schemas.microsoft.com/office/drawing/2014/main" id="{DDD0BFC4-F44D-4B08-BFD9-0A9EFBB4E08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611825" y="2400010"/>
            <a:ext cx="3032751" cy="380573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hemical factories: cannabis trichomes under the microscope">
            <a:extLst>
              <a:ext uri="{FF2B5EF4-FFF2-40B4-BE49-F238E27FC236}">
                <a16:creationId xmlns:a16="http://schemas.microsoft.com/office/drawing/2014/main" id="{F7F0E818-47E9-43EE-9896-F6B57F4AB0E3}"/>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7929987" y="2735430"/>
            <a:ext cx="3442492" cy="287757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emp vs. Marijuana | Think Hempy Thoughts">
            <a:extLst>
              <a:ext uri="{FF2B5EF4-FFF2-40B4-BE49-F238E27FC236}">
                <a16:creationId xmlns:a16="http://schemas.microsoft.com/office/drawing/2014/main" id="{C81A5BBE-5B8D-4CAE-9321-CD3254309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63" y="1805938"/>
            <a:ext cx="2736960" cy="458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1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nnabinoids Overview – Boojum Group">
            <a:extLst>
              <a:ext uri="{FF2B5EF4-FFF2-40B4-BE49-F238E27FC236}">
                <a16:creationId xmlns:a16="http://schemas.microsoft.com/office/drawing/2014/main" id="{0A4382F3-7D91-4385-BA2B-7105BAA24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726" y="182880"/>
            <a:ext cx="7090117" cy="638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35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A9B7AB51-BD40-4043-BBE5-051CBA195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003" y="633046"/>
            <a:ext cx="9003323" cy="564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142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2B6E-2687-4E69-BF91-FDC3F0194CAB}"/>
              </a:ext>
            </a:extLst>
          </p:cNvPr>
          <p:cNvSpPr>
            <a:spLocks noGrp="1"/>
          </p:cNvSpPr>
          <p:nvPr>
            <p:ph type="title"/>
          </p:nvPr>
        </p:nvSpPr>
        <p:spPr>
          <a:xfrm>
            <a:off x="1394632" y="253218"/>
            <a:ext cx="9905998" cy="633047"/>
          </a:xfrm>
        </p:spPr>
        <p:txBody>
          <a:bodyPr>
            <a:normAutofit/>
          </a:bodyPr>
          <a:lstStyle/>
          <a:p>
            <a:r>
              <a:rPr lang="en-US" cap="none" dirty="0">
                <a:latin typeface="Aharoni" panose="02010803020104030203" pitchFamily="2" charset="-79"/>
                <a:cs typeface="Aharoni" panose="02010803020104030203" pitchFamily="2" charset="-79"/>
              </a:rPr>
              <a:t>Resources</a:t>
            </a:r>
          </a:p>
        </p:txBody>
      </p:sp>
      <p:sp>
        <p:nvSpPr>
          <p:cNvPr id="3" name="Content Placeholder 2">
            <a:extLst>
              <a:ext uri="{FF2B5EF4-FFF2-40B4-BE49-F238E27FC236}">
                <a16:creationId xmlns:a16="http://schemas.microsoft.com/office/drawing/2014/main" id="{A87963B1-0375-492F-B8C3-07A37566D86E}"/>
              </a:ext>
            </a:extLst>
          </p:cNvPr>
          <p:cNvSpPr>
            <a:spLocks noGrp="1"/>
          </p:cNvSpPr>
          <p:nvPr>
            <p:ph idx="1"/>
          </p:nvPr>
        </p:nvSpPr>
        <p:spPr>
          <a:xfrm>
            <a:off x="1394632" y="1294228"/>
            <a:ext cx="9652779" cy="4496973"/>
          </a:xfrm>
        </p:spPr>
        <p:txBody>
          <a:bodyPr/>
          <a:lstStyle/>
          <a:p>
            <a:r>
              <a:rPr lang="en-US" dirty="0">
                <a:latin typeface="Aharoni" panose="02010803020104030203" pitchFamily="2" charset="-79"/>
                <a:cs typeface="Aharoni" panose="02010803020104030203" pitchFamily="2" charset="-79"/>
              </a:rPr>
              <a:t>Society of Cannabis Clinicians</a:t>
            </a:r>
          </a:p>
          <a:p>
            <a:pPr lvl="1"/>
            <a:r>
              <a:rPr lang="en-US" dirty="0">
                <a:latin typeface="Aharoni" panose="02010803020104030203" pitchFamily="2" charset="-79"/>
                <a:cs typeface="Aharoni" panose="02010803020104030203" pitchFamily="2" charset="-79"/>
              </a:rPr>
              <a:t>Educational courses</a:t>
            </a:r>
          </a:p>
          <a:p>
            <a:pPr lvl="1"/>
            <a:r>
              <a:rPr lang="en-US" dirty="0">
                <a:latin typeface="Aharoni" panose="02010803020104030203" pitchFamily="2" charset="-79"/>
                <a:cs typeface="Aharoni" panose="02010803020104030203" pitchFamily="2" charset="-79"/>
              </a:rPr>
              <a:t>Webinars – Live and Recorded</a:t>
            </a:r>
          </a:p>
          <a:p>
            <a:r>
              <a:rPr lang="en-US" dirty="0">
                <a:latin typeface="Aharoni" panose="02010803020104030203" pitchFamily="2" charset="-79"/>
                <a:cs typeface="Aharoni" panose="02010803020104030203" pitchFamily="2" charset="-79"/>
              </a:rPr>
              <a:t>Healer.com</a:t>
            </a:r>
          </a:p>
          <a:p>
            <a:pPr lvl="1"/>
            <a:r>
              <a:rPr lang="en-US" dirty="0">
                <a:latin typeface="Aharoni" panose="02010803020104030203" pitchFamily="2" charset="-79"/>
                <a:cs typeface="Aharoni" panose="02010803020104030203" pitchFamily="2" charset="-79"/>
              </a:rPr>
              <a:t>Certification program</a:t>
            </a:r>
          </a:p>
          <a:p>
            <a:r>
              <a:rPr kumimoji="0" lang="en-US" altLang="en-US" sz="2400" u="none" strike="noStrike" cap="none" normalizeH="0" baseline="0" dirty="0">
                <a:ln>
                  <a:noFill/>
                </a:ln>
                <a:latin typeface="Aharoni" panose="02010803020104030203" pitchFamily="2" charset="-79"/>
                <a:cs typeface="Aharoni" panose="02010803020104030203" pitchFamily="2" charset="-79"/>
              </a:rPr>
              <a:t>Goldstein, B. Cannabis is Medicine. 1</a:t>
            </a:r>
            <a:r>
              <a:rPr kumimoji="0" lang="en-US" altLang="en-US" sz="2400" u="none" strike="noStrike" cap="none" normalizeH="0" baseline="30000" dirty="0">
                <a:ln>
                  <a:noFill/>
                </a:ln>
                <a:latin typeface="Aharoni" panose="02010803020104030203" pitchFamily="2" charset="-79"/>
                <a:cs typeface="Aharoni" panose="02010803020104030203" pitchFamily="2" charset="-79"/>
              </a:rPr>
              <a:t>st</a:t>
            </a:r>
            <a:r>
              <a:rPr kumimoji="0" lang="en-US" altLang="en-US" sz="2400" u="none" strike="noStrike" cap="none" normalizeH="0" baseline="0" dirty="0">
                <a:ln>
                  <a:noFill/>
                </a:ln>
                <a:latin typeface="Aharoni" panose="02010803020104030203" pitchFamily="2" charset="-79"/>
                <a:cs typeface="Aharoni" panose="02010803020104030203" pitchFamily="2" charset="-79"/>
              </a:rPr>
              <a:t> Edition. Little, Brown Spark. </a:t>
            </a:r>
            <a:r>
              <a:rPr kumimoji="0" lang="en-US" altLang="en-US" u="none" strike="noStrike" cap="none" normalizeH="0" baseline="0" dirty="0">
                <a:ln>
                  <a:noFill/>
                </a:ln>
                <a:latin typeface="Aharoni" panose="02010803020104030203" pitchFamily="2" charset="-79"/>
                <a:cs typeface="Aharoni" panose="02010803020104030203" pitchFamily="2" charset="-79"/>
              </a:rPr>
              <a:t>9/2020.</a:t>
            </a:r>
          </a:p>
          <a:p>
            <a:endParaRPr lang="en-US" dirty="0"/>
          </a:p>
        </p:txBody>
      </p:sp>
    </p:spTree>
    <p:extLst>
      <p:ext uri="{BB962C8B-B14F-4D97-AF65-F5344CB8AC3E}">
        <p14:creationId xmlns:p14="http://schemas.microsoft.com/office/powerpoint/2010/main" val="443443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7B4B9-59EB-479A-B55E-E16C5765D998}"/>
              </a:ext>
            </a:extLst>
          </p:cNvPr>
          <p:cNvSpPr>
            <a:spLocks noGrp="1"/>
          </p:cNvSpPr>
          <p:nvPr>
            <p:ph type="title"/>
          </p:nvPr>
        </p:nvSpPr>
        <p:spPr>
          <a:xfrm>
            <a:off x="1491175" y="84138"/>
            <a:ext cx="12482315" cy="644768"/>
          </a:xfrm>
        </p:spPr>
        <p:txBody>
          <a:bodyPr/>
          <a:lstStyle/>
          <a:p>
            <a:r>
              <a:rPr lang="en-US" cap="none" dirty="0">
                <a:latin typeface="Aharoni" panose="02010803020104030203" pitchFamily="2" charset="-79"/>
                <a:cs typeface="Aharoni" panose="02010803020104030203" pitchFamily="2" charset="-79"/>
              </a:rPr>
              <a:t>References</a:t>
            </a:r>
          </a:p>
        </p:txBody>
      </p:sp>
      <p:sp>
        <p:nvSpPr>
          <p:cNvPr id="3" name="Content Placeholder 2">
            <a:extLst>
              <a:ext uri="{FF2B5EF4-FFF2-40B4-BE49-F238E27FC236}">
                <a16:creationId xmlns:a16="http://schemas.microsoft.com/office/drawing/2014/main" id="{C8CCD95E-2F37-47C0-8FA6-C3CF813920A5}"/>
              </a:ext>
            </a:extLst>
          </p:cNvPr>
          <p:cNvSpPr>
            <a:spLocks noGrp="1"/>
          </p:cNvSpPr>
          <p:nvPr>
            <p:ph idx="1"/>
          </p:nvPr>
        </p:nvSpPr>
        <p:spPr>
          <a:xfrm>
            <a:off x="1143000" y="963905"/>
            <a:ext cx="9905999" cy="5809957"/>
          </a:xfrm>
        </p:spPr>
        <p:txBody>
          <a:bodyPr>
            <a:normAutofit/>
          </a:bodyPr>
          <a:lstStyle/>
          <a:p>
            <a:r>
              <a:rPr lang="en-US" sz="2000" b="0" i="0" dirty="0">
                <a:effectLst/>
                <a:latin typeface="Aharoni" panose="02010803020104030203" pitchFamily="2" charset="-79"/>
                <a:cs typeface="Aharoni" panose="02010803020104030203" pitchFamily="2" charset="-79"/>
              </a:rPr>
              <a:t>Kilaru A, Chapman KD. The endocannabinoid system. Essays </a:t>
            </a:r>
            <a:r>
              <a:rPr lang="en-US" sz="2000" b="0" i="0" dirty="0" err="1">
                <a:effectLst/>
                <a:latin typeface="Aharoni" panose="02010803020104030203" pitchFamily="2" charset="-79"/>
                <a:cs typeface="Aharoni" panose="02010803020104030203" pitchFamily="2" charset="-79"/>
              </a:rPr>
              <a:t>Biochem</a:t>
            </a:r>
            <a:r>
              <a:rPr lang="en-US" sz="2000" b="0" i="0" dirty="0">
                <a:effectLst/>
                <a:latin typeface="Aharoni" panose="02010803020104030203" pitchFamily="2" charset="-79"/>
                <a:cs typeface="Aharoni" panose="02010803020104030203" pitchFamily="2" charset="-79"/>
              </a:rPr>
              <a:t>. 2020 Sep 23;64(3):485-499. </a:t>
            </a:r>
            <a:r>
              <a:rPr lang="en-US" sz="2000" b="0" i="0" dirty="0" err="1">
                <a:effectLst/>
                <a:latin typeface="Aharoni" panose="02010803020104030203" pitchFamily="2" charset="-79"/>
                <a:cs typeface="Aharoni" panose="02010803020104030203" pitchFamily="2" charset="-79"/>
              </a:rPr>
              <a:t>doi</a:t>
            </a:r>
            <a:r>
              <a:rPr lang="en-US" sz="2000" b="0" i="0" dirty="0">
                <a:effectLst/>
                <a:latin typeface="Aharoni" panose="02010803020104030203" pitchFamily="2" charset="-79"/>
                <a:cs typeface="Aharoni" panose="02010803020104030203" pitchFamily="2" charset="-79"/>
              </a:rPr>
              <a:t>: 10.1042/EBC20190086. PMID: 32648908.</a:t>
            </a:r>
          </a:p>
          <a:p>
            <a:r>
              <a:rPr lang="en-US" sz="2000" b="0" i="0" dirty="0">
                <a:effectLst/>
                <a:latin typeface="Aharoni" panose="02010803020104030203" pitchFamily="2" charset="-79"/>
                <a:cs typeface="Aharoni" panose="02010803020104030203" pitchFamily="2" charset="-79"/>
              </a:rPr>
              <a:t>Li, </a:t>
            </a:r>
            <a:r>
              <a:rPr lang="en-US" sz="2000" dirty="0">
                <a:latin typeface="Aharoni" panose="02010803020104030203" pitchFamily="2" charset="-79"/>
                <a:cs typeface="Aharoni" panose="02010803020104030203" pitchFamily="2" charset="-79"/>
              </a:rPr>
              <a:t>H et al. </a:t>
            </a:r>
            <a:r>
              <a:rPr lang="en-US" sz="2000" b="0" i="0" dirty="0">
                <a:effectLst/>
                <a:latin typeface="Aharoni" panose="02010803020104030203" pitchFamily="2" charset="-79"/>
                <a:cs typeface="Aharoni" panose="02010803020104030203" pitchFamily="2" charset="-79"/>
              </a:rPr>
              <a:t>Crystal Structure of the Human Cannabinoid Receptor CB2. </a:t>
            </a:r>
            <a:r>
              <a:rPr kumimoji="0" lang="en-US" altLang="en-US" sz="2000" i="1" u="none" strike="noStrike" cap="none" normalizeH="0" baseline="0" dirty="0">
                <a:ln>
                  <a:noFill/>
                </a:ln>
                <a:effectLst/>
                <a:latin typeface="Aharoni" panose="02010803020104030203" pitchFamily="2" charset="-79"/>
                <a:cs typeface="Aharoni" panose="02010803020104030203" pitchFamily="2" charset="-79"/>
              </a:rPr>
              <a:t>C</a:t>
            </a:r>
            <a:r>
              <a:rPr kumimoji="0" lang="en-US" altLang="en-US" sz="2000" b="1" i="1" u="none" strike="noStrike" cap="none" normalizeH="0" baseline="0" dirty="0">
                <a:ln>
                  <a:noFill/>
                </a:ln>
                <a:effectLst/>
                <a:latin typeface="Aharoni" panose="02010803020104030203" pitchFamily="2" charset="-79"/>
                <a:cs typeface="Aharoni" panose="02010803020104030203" pitchFamily="2" charset="-79"/>
              </a:rPr>
              <a:t>ell</a:t>
            </a:r>
            <a:r>
              <a:rPr kumimoji="0" lang="en-US" altLang="en-US" sz="2000" b="1" i="0" u="none" strike="noStrike" cap="none" normalizeH="0" baseline="0" dirty="0">
                <a:ln>
                  <a:noFill/>
                </a:ln>
                <a:effectLst/>
                <a:latin typeface="Aharoni" panose="02010803020104030203" pitchFamily="2" charset="-79"/>
                <a:cs typeface="Aharoni" panose="02010803020104030203" pitchFamily="2" charset="-79"/>
              </a:rPr>
              <a:t>. 2019;176(3);</a:t>
            </a:r>
            <a:r>
              <a:rPr lang="en-US" sz="2000" b="0" i="0" dirty="0">
                <a:effectLst/>
                <a:latin typeface="Aharoni" panose="02010803020104030203" pitchFamily="2" charset="-79"/>
                <a:cs typeface="Aharoni" panose="02010803020104030203" pitchFamily="2" charset="-79"/>
              </a:rPr>
              <a:t>459-467. doi:10.1016/j.cell.2018.12.011</a:t>
            </a:r>
          </a:p>
          <a:p>
            <a:pPr algn="l"/>
            <a:r>
              <a:rPr lang="en-US" sz="2000" b="0" i="0" dirty="0">
                <a:effectLst/>
                <a:latin typeface="Aharoni" panose="02010803020104030203" pitchFamily="2" charset="-79"/>
                <a:cs typeface="Aharoni" panose="02010803020104030203" pitchFamily="2" charset="-79"/>
              </a:rPr>
              <a:t>Russo EB. Clinical Endocannabinoid Deficiency Reconsidered: Current Research Supports the Theory in Migraine, Fibromyalgia, Irritable Bowel, and Other Treatment-Resistant Syndromes. </a:t>
            </a:r>
            <a:r>
              <a:rPr lang="en-US" sz="2000" b="0" i="1" dirty="0">
                <a:effectLst/>
                <a:latin typeface="Aharoni" panose="02010803020104030203" pitchFamily="2" charset="-79"/>
                <a:cs typeface="Aharoni" panose="02010803020104030203" pitchFamily="2" charset="-79"/>
              </a:rPr>
              <a:t>Cannabis Cannabinoid Res</a:t>
            </a:r>
            <a:r>
              <a:rPr lang="en-US" sz="2000" b="0" i="0" dirty="0">
                <a:effectLst/>
                <a:latin typeface="Aharoni" panose="02010803020104030203" pitchFamily="2" charset="-79"/>
                <a:cs typeface="Aharoni" panose="02010803020104030203" pitchFamily="2" charset="-79"/>
              </a:rPr>
              <a:t>. 2016;1(1):154-165. Published 2016 Jul 1. doi:10.1089/can.2016.0009</a:t>
            </a:r>
          </a:p>
          <a:p>
            <a:r>
              <a:rPr lang="en-US" sz="2000" b="0" i="0" dirty="0">
                <a:effectLst/>
                <a:latin typeface="Aharoni" panose="02010803020104030203" pitchFamily="2" charset="-79"/>
                <a:cs typeface="Aharoni" panose="02010803020104030203" pitchFamily="2" charset="-79"/>
              </a:rPr>
              <a:t>Russo EB. Taming THC: potential cannabis synergy and </a:t>
            </a:r>
            <a:r>
              <a:rPr lang="en-US" sz="2000" b="0" i="0" dirty="0" err="1">
                <a:effectLst/>
                <a:latin typeface="Aharoni" panose="02010803020104030203" pitchFamily="2" charset="-79"/>
                <a:cs typeface="Aharoni" panose="02010803020104030203" pitchFamily="2" charset="-79"/>
              </a:rPr>
              <a:t>phytocannabinoid</a:t>
            </a:r>
            <a:r>
              <a:rPr lang="en-US" sz="2000" b="0" i="0" dirty="0">
                <a:effectLst/>
                <a:latin typeface="Aharoni" panose="02010803020104030203" pitchFamily="2" charset="-79"/>
                <a:cs typeface="Aharoni" panose="02010803020104030203" pitchFamily="2" charset="-79"/>
              </a:rPr>
              <a:t>-terpenoid entourage effects. </a:t>
            </a:r>
            <a:r>
              <a:rPr lang="en-US" sz="2000" b="0" i="1" dirty="0">
                <a:effectLst/>
                <a:latin typeface="Aharoni" panose="02010803020104030203" pitchFamily="2" charset="-79"/>
                <a:cs typeface="Aharoni" panose="02010803020104030203" pitchFamily="2" charset="-79"/>
              </a:rPr>
              <a:t>Br J </a:t>
            </a:r>
            <a:r>
              <a:rPr lang="en-US" sz="2000" b="0" i="1" dirty="0" err="1">
                <a:effectLst/>
                <a:latin typeface="Aharoni" panose="02010803020104030203" pitchFamily="2" charset="-79"/>
                <a:cs typeface="Aharoni" panose="02010803020104030203" pitchFamily="2" charset="-79"/>
              </a:rPr>
              <a:t>Pharmacol</a:t>
            </a:r>
            <a:r>
              <a:rPr lang="en-US" sz="2000" b="0" i="0" dirty="0">
                <a:effectLst/>
                <a:latin typeface="Aharoni" panose="02010803020104030203" pitchFamily="2" charset="-79"/>
                <a:cs typeface="Aharoni" panose="02010803020104030203" pitchFamily="2" charset="-79"/>
              </a:rPr>
              <a:t>. 2011;163(7):1344-1364. </a:t>
            </a:r>
            <a:r>
              <a:rPr lang="en-US" sz="2000" b="1" i="0" dirty="0">
                <a:effectLst/>
                <a:latin typeface="Aharoni" panose="02010803020104030203" pitchFamily="2" charset="-79"/>
                <a:cs typeface="Aharoni" panose="02010803020104030203" pitchFamily="2" charset="-79"/>
              </a:rPr>
              <a:t>doi</a:t>
            </a:r>
            <a:r>
              <a:rPr lang="en-US" sz="2000" b="0" i="0" dirty="0">
                <a:effectLst/>
                <a:latin typeface="Aharoni" panose="02010803020104030203" pitchFamily="2" charset="-79"/>
                <a:cs typeface="Aharoni" panose="02010803020104030203" pitchFamily="2" charset="-79"/>
              </a:rPr>
              <a:t>:10.1111/j.1476-5381.2011.01238.x</a:t>
            </a:r>
          </a:p>
          <a:p>
            <a:pPr marL="0" indent="0" algn="l">
              <a:buNone/>
            </a:pPr>
            <a:endParaRPr lang="en-US" altLang="en-US" sz="2000" b="1" dirty="0">
              <a:latin typeface="Aharoni" panose="02010803020104030203" pitchFamily="2" charset="-79"/>
              <a:cs typeface="Aharoni" panose="02010803020104030203" pitchFamily="2" charset="-79"/>
            </a:endParaRPr>
          </a:p>
        </p:txBody>
      </p:sp>
      <p:sp>
        <p:nvSpPr>
          <p:cNvPr id="4" name="Rectangle 1">
            <a:extLst>
              <a:ext uri="{FF2B5EF4-FFF2-40B4-BE49-F238E27FC236}">
                <a16:creationId xmlns:a16="http://schemas.microsoft.com/office/drawing/2014/main" id="{3497B070-B36F-4118-94E0-41518BB6E640}"/>
              </a:ext>
            </a:extLst>
          </p:cNvPr>
          <p:cNvSpPr>
            <a:spLocks noChangeArrowheads="1"/>
          </p:cNvSpPr>
          <p:nvPr/>
        </p:nvSpPr>
        <p:spPr bwMode="auto">
          <a:xfrm>
            <a:off x="0" y="-223138"/>
            <a:ext cx="1219200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sng" strike="noStrike" cap="none" normalizeH="0" baseline="0" dirty="0">
                <a:ln>
                  <a:noFill/>
                </a:ln>
                <a:solidFill>
                  <a:srgbClr val="505050"/>
                </a:solidFill>
                <a:effectLst/>
                <a:latin typeface="NexusSans"/>
              </a:rPr>
              <a:t>  </a:t>
            </a:r>
            <a:r>
              <a:rPr kumimoji="0" lang="en-US" altLang="en-US" sz="1900" b="0" i="0" u="sng" strike="noStrike" cap="none" normalizeH="0" baseline="0" dirty="0">
                <a:ln>
                  <a:noFill/>
                </a:ln>
                <a:solidFill>
                  <a:srgbClr val="505050"/>
                </a:solidFill>
                <a:effectLst/>
                <a:latin typeface="NexusSans"/>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C7DBB"/>
                </a:solidFill>
                <a:effectLst/>
                <a:latin typeface="NexusSans"/>
                <a:hlinkClick r:id="rId2" tooltip="Go to table of contents for this volume/issue"/>
              </a:rPr>
              <a:t>Volume 176, Issue 3</a:t>
            </a:r>
            <a:r>
              <a:rPr kumimoji="0" lang="en-US" altLang="en-US" sz="1000" b="0" i="0" u="none" strike="noStrike" cap="none" normalizeH="0" baseline="0" dirty="0">
                <a:ln>
                  <a:noFill/>
                </a:ln>
                <a:solidFill>
                  <a:srgbClr val="2E2E2E"/>
                </a:solidFill>
                <a:effectLst/>
                <a:latin typeface="NexusSans"/>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AutoShape 2" descr="Cell">
            <a:hlinkClick r:id="rId3" tooltip="Go to Cell on ScienceDirect"/>
            <a:extLst>
              <a:ext uri="{FF2B5EF4-FFF2-40B4-BE49-F238E27FC236}">
                <a16:creationId xmlns:a16="http://schemas.microsoft.com/office/drawing/2014/main" id="{C06929FC-1544-4E68-8E44-4864F83676F3}"/>
              </a:ext>
            </a:extLst>
          </p:cNvPr>
          <p:cNvSpPr>
            <a:spLocks noChangeAspect="1" noChangeArrowheads="1"/>
          </p:cNvSpPr>
          <p:nvPr/>
        </p:nvSpPr>
        <p:spPr bwMode="auto">
          <a:xfrm>
            <a:off x="57150" y="-2206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552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132D23-F9C2-494C-867F-29D8B4E74230}"/>
              </a:ext>
            </a:extLst>
          </p:cNvPr>
          <p:cNvSpPr txBox="1"/>
          <p:nvPr/>
        </p:nvSpPr>
        <p:spPr>
          <a:xfrm>
            <a:off x="1378634" y="1237957"/>
            <a:ext cx="9214338" cy="3416320"/>
          </a:xfrm>
          <a:prstGeom prst="rect">
            <a:avLst/>
          </a:prstGeom>
          <a:noFill/>
        </p:spPr>
        <p:txBody>
          <a:bodyPr wrap="square">
            <a:spAutoFit/>
          </a:bodyPr>
          <a:lstStyle/>
          <a:p>
            <a:pPr marL="0" indent="0">
              <a:buNone/>
            </a:pPr>
            <a:r>
              <a:rPr lang="en-US" sz="3600" b="0" dirty="0">
                <a:effectLst/>
                <a:latin typeface="Aharoni" panose="02010803020104030203" pitchFamily="2" charset="-79"/>
                <a:cs typeface="Aharoni" panose="02010803020104030203" pitchFamily="2" charset="-79"/>
              </a:rPr>
              <a:t>“The </a:t>
            </a:r>
            <a:r>
              <a:rPr lang="en-US" sz="3600" b="0" dirty="0">
                <a:solidFill>
                  <a:srgbClr val="92D050"/>
                </a:solidFill>
                <a:effectLst/>
                <a:latin typeface="Aharoni" panose="02010803020104030203" pitchFamily="2" charset="-79"/>
                <a:cs typeface="Aharoni" panose="02010803020104030203" pitchFamily="2" charset="-79"/>
              </a:rPr>
              <a:t>endogenous cannabinoid system</a:t>
            </a:r>
            <a:r>
              <a:rPr lang="en-US" sz="3600" b="0" dirty="0">
                <a:effectLst/>
                <a:latin typeface="Aharoni" panose="02010803020104030203" pitchFamily="2" charset="-79"/>
                <a:cs typeface="Aharoni" panose="02010803020104030203" pitchFamily="2" charset="-79"/>
              </a:rPr>
              <a:t>—named for the cannabis plant that led to its discovery—is one of the most important </a:t>
            </a:r>
            <a:r>
              <a:rPr lang="en-US" sz="3600" b="0" dirty="0">
                <a:solidFill>
                  <a:srgbClr val="92D050"/>
                </a:solidFill>
                <a:effectLst/>
                <a:latin typeface="Aharoni" panose="02010803020104030203" pitchFamily="2" charset="-79"/>
                <a:cs typeface="Aharoni" panose="02010803020104030203" pitchFamily="2" charset="-79"/>
              </a:rPr>
              <a:t>physiologic systems </a:t>
            </a:r>
            <a:r>
              <a:rPr lang="en-US" sz="3600" b="0" dirty="0">
                <a:effectLst/>
                <a:latin typeface="Aharoni" panose="02010803020104030203" pitchFamily="2" charset="-79"/>
                <a:cs typeface="Aharoni" panose="02010803020104030203" pitchFamily="2" charset="-79"/>
              </a:rPr>
              <a:t>involved in establishing and maintaining human health.” </a:t>
            </a:r>
            <a:r>
              <a:rPr lang="en-US" sz="3600" b="0" u="none" strike="noStrike" dirty="0">
                <a:effectLst/>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(1)</a:t>
            </a:r>
            <a:r>
              <a:rPr lang="en-US" sz="3600" b="0" dirty="0">
                <a:effectLst/>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116524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0F54-B5C8-4951-A565-C2DCE5E3556C}"/>
              </a:ext>
            </a:extLst>
          </p:cNvPr>
          <p:cNvSpPr>
            <a:spLocks noGrp="1"/>
          </p:cNvSpPr>
          <p:nvPr>
            <p:ph type="title"/>
          </p:nvPr>
        </p:nvSpPr>
        <p:spPr>
          <a:xfrm>
            <a:off x="1336431" y="351692"/>
            <a:ext cx="9710980" cy="858130"/>
          </a:xfrm>
        </p:spPr>
        <p:txBody>
          <a:bodyPr>
            <a:normAutofit/>
          </a:bodyPr>
          <a:lstStyle/>
          <a:p>
            <a:r>
              <a:rPr lang="en-US" cap="none" dirty="0">
                <a:latin typeface="Aharoni" panose="02010803020104030203" pitchFamily="2" charset="-79"/>
                <a:cs typeface="Aharoni" panose="02010803020104030203" pitchFamily="2" charset="-79"/>
              </a:rPr>
              <a:t>How was the </a:t>
            </a:r>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 discovered?</a:t>
            </a:r>
            <a:endParaRPr lang="en-US"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628BCFF-3D77-4B45-A841-6DB0C8AE4E8F}"/>
              </a:ext>
            </a:extLst>
          </p:cNvPr>
          <p:cNvSpPr>
            <a:spLocks noGrp="1"/>
          </p:cNvSpPr>
          <p:nvPr>
            <p:ph idx="1"/>
          </p:nvPr>
        </p:nvSpPr>
        <p:spPr>
          <a:xfrm>
            <a:off x="1141412" y="1505243"/>
            <a:ext cx="9905999" cy="4768948"/>
          </a:xfrm>
        </p:spPr>
        <p:txBody>
          <a:bodyPr>
            <a:normAutofit/>
          </a:bodyPr>
          <a:lstStyle/>
          <a:p>
            <a:r>
              <a:rPr lang="en-US" dirty="0">
                <a:latin typeface="Aharoni" panose="02010803020104030203" pitchFamily="2" charset="-79"/>
                <a:cs typeface="Aharoni" panose="02010803020104030203" pitchFamily="2" charset="-79"/>
              </a:rPr>
              <a:t>Scientific discovery not until the </a:t>
            </a:r>
            <a:r>
              <a:rPr lang="en-US" dirty="0">
                <a:solidFill>
                  <a:srgbClr val="92D050"/>
                </a:solidFill>
                <a:latin typeface="Aharoni" panose="02010803020104030203" pitchFamily="2" charset="-79"/>
                <a:cs typeface="Aharoni" panose="02010803020104030203" pitchFamily="2" charset="-79"/>
              </a:rPr>
              <a:t>late 1980s/ early 1990s</a:t>
            </a:r>
            <a:r>
              <a:rPr lang="en-US" dirty="0">
                <a:latin typeface="Aharoni" panose="02010803020104030203" pitchFamily="2" charset="-79"/>
                <a:cs typeface="Aharoni" panose="02010803020104030203" pitchFamily="2" charset="-79"/>
              </a:rPr>
              <a:t>, h</a:t>
            </a:r>
            <a:r>
              <a:rPr lang="en-US" b="0" i="0" dirty="0">
                <a:effectLst/>
                <a:latin typeface="Aharoni" panose="02010803020104030203" pitchFamily="2" charset="-79"/>
                <a:cs typeface="Aharoni" panose="02010803020104030203" pitchFamily="2" charset="-79"/>
              </a:rPr>
              <a:t>ailed by many as one of the most important discoveries of the 20</a:t>
            </a:r>
            <a:r>
              <a:rPr lang="en-US" b="0" i="0" baseline="30000" dirty="0">
                <a:effectLst/>
                <a:latin typeface="Aharoni" panose="02010803020104030203" pitchFamily="2" charset="-79"/>
                <a:cs typeface="Aharoni" panose="02010803020104030203" pitchFamily="2" charset="-79"/>
              </a:rPr>
              <a:t>th</a:t>
            </a:r>
            <a:r>
              <a:rPr lang="en-US" b="0" i="0" dirty="0">
                <a:effectLst/>
                <a:latin typeface="Aharoni" panose="02010803020104030203" pitchFamily="2" charset="-79"/>
                <a:cs typeface="Aharoni" panose="02010803020104030203" pitchFamily="2" charset="-79"/>
              </a:rPr>
              <a:t> century.  </a:t>
            </a:r>
          </a:p>
          <a:p>
            <a:r>
              <a:rPr lang="en-US" dirty="0">
                <a:latin typeface="Aharoni" panose="02010803020104030203" pitchFamily="2" charset="-79"/>
                <a:cs typeface="Aharoni" panose="02010803020104030203" pitchFamily="2" charset="-79"/>
              </a:rPr>
              <a:t>Discovery possible after identification of the major </a:t>
            </a:r>
            <a:r>
              <a:rPr lang="en-US" dirty="0" err="1">
                <a:solidFill>
                  <a:srgbClr val="92D050"/>
                </a:solidFill>
                <a:latin typeface="Aharoni" panose="02010803020104030203" pitchFamily="2" charset="-79"/>
                <a:cs typeface="Aharoni" panose="02010803020104030203" pitchFamily="2" charset="-79"/>
              </a:rPr>
              <a:t>phytocannabinoids</a:t>
            </a:r>
            <a:r>
              <a:rPr lang="en-US" dirty="0">
                <a:latin typeface="Aharoni" panose="02010803020104030203" pitchFamily="2" charset="-79"/>
                <a:cs typeface="Aharoni" panose="02010803020104030203" pitchFamily="2" charset="-79"/>
              </a:rPr>
              <a:t> in the cannabis plant in the </a:t>
            </a:r>
            <a:r>
              <a:rPr lang="en-US" dirty="0">
                <a:solidFill>
                  <a:srgbClr val="92D050"/>
                </a:solidFill>
                <a:latin typeface="Aharoni" panose="02010803020104030203" pitchFamily="2" charset="-79"/>
                <a:cs typeface="Aharoni" panose="02010803020104030203" pitchFamily="2" charset="-79"/>
              </a:rPr>
              <a:t>1960s</a:t>
            </a:r>
            <a:r>
              <a:rPr lang="en-US" dirty="0">
                <a:latin typeface="Aharoni" panose="02010803020104030203" pitchFamily="2" charset="-79"/>
                <a:cs typeface="Aharoni" panose="02010803020104030203" pitchFamily="2" charset="-79"/>
              </a:rPr>
              <a:t> by Raphael </a:t>
            </a:r>
            <a:r>
              <a:rPr lang="en-US" dirty="0" err="1">
                <a:latin typeface="Aharoni" panose="02010803020104030203" pitchFamily="2" charset="-79"/>
                <a:cs typeface="Aharoni" panose="02010803020104030203" pitchFamily="2" charset="-79"/>
              </a:rPr>
              <a:t>Mechoulam</a:t>
            </a:r>
            <a:r>
              <a:rPr lang="en-US" dirty="0">
                <a:latin typeface="Aharoni" panose="02010803020104030203" pitchFamily="2" charset="-79"/>
                <a:cs typeface="Aharoni" panose="02010803020104030203" pitchFamily="2" charset="-79"/>
              </a:rPr>
              <a:t> and his team in Israel</a:t>
            </a:r>
          </a:p>
          <a:p>
            <a:r>
              <a:rPr lang="en-US" dirty="0">
                <a:latin typeface="Aharoni" panose="02010803020104030203" pitchFamily="2" charset="-79"/>
                <a:cs typeface="Aharoni" panose="02010803020104030203" pitchFamily="2" charset="-79"/>
              </a:rPr>
              <a:t>Development of </a:t>
            </a:r>
            <a:r>
              <a:rPr lang="en-US" dirty="0">
                <a:solidFill>
                  <a:srgbClr val="92D050"/>
                </a:solidFill>
                <a:latin typeface="Aharoni" panose="02010803020104030203" pitchFamily="2" charset="-79"/>
                <a:cs typeface="Aharoni" panose="02010803020104030203" pitchFamily="2" charset="-79"/>
              </a:rPr>
              <a:t>synthetic cannabinoids </a:t>
            </a:r>
            <a:r>
              <a:rPr lang="en-US" dirty="0">
                <a:latin typeface="Aharoni" panose="02010803020104030203" pitchFamily="2" charset="-79"/>
                <a:cs typeface="Aharoni" panose="02010803020104030203" pitchFamily="2" charset="-79"/>
              </a:rPr>
              <a:t>for scientific study of the </a:t>
            </a:r>
            <a:r>
              <a:rPr lang="en-US" dirty="0" err="1">
                <a:latin typeface="Aharoni" panose="02010803020104030203" pitchFamily="2" charset="-79"/>
                <a:cs typeface="Aharoni" panose="02010803020104030203" pitchFamily="2" charset="-79"/>
              </a:rPr>
              <a:t>the</a:t>
            </a:r>
            <a:r>
              <a:rPr lang="en-US" dirty="0">
                <a:latin typeface="Aharoni" panose="02010803020104030203" pitchFamily="2" charset="-79"/>
                <a:cs typeface="Aharoni" panose="02010803020104030203" pitchFamily="2" charset="-79"/>
              </a:rPr>
              <a:t> ECS and drug development </a:t>
            </a:r>
          </a:p>
          <a:p>
            <a:r>
              <a:rPr lang="en-US" dirty="0">
                <a:solidFill>
                  <a:srgbClr val="92D050"/>
                </a:solidFill>
                <a:latin typeface="Aharoni" panose="02010803020104030203" pitchFamily="2" charset="-79"/>
                <a:cs typeface="Aharoni" panose="02010803020104030203" pitchFamily="2" charset="-79"/>
              </a:rPr>
              <a:t>ECS investigated </a:t>
            </a:r>
            <a:r>
              <a:rPr lang="en-US" dirty="0">
                <a:latin typeface="Aharoni" panose="02010803020104030203" pitchFamily="2" charset="-79"/>
                <a:cs typeface="Aharoni" panose="02010803020104030203" pitchFamily="2" charset="-79"/>
              </a:rPr>
              <a:t>via competitive radio-isotope ligand binding studies </a:t>
            </a:r>
            <a:r>
              <a:rPr lang="en-US" dirty="0">
                <a:solidFill>
                  <a:srgbClr val="92D050"/>
                </a:solidFill>
                <a:latin typeface="Aharoni" panose="02010803020104030203" pitchFamily="2" charset="-79"/>
                <a:cs typeface="Aharoni" panose="02010803020104030203" pitchFamily="2" charset="-79"/>
              </a:rPr>
              <a:t>using synthetic cannabinoids </a:t>
            </a:r>
            <a:r>
              <a:rPr lang="en-US" dirty="0">
                <a:latin typeface="Aharoni" panose="02010803020104030203" pitchFamily="2" charset="-79"/>
                <a:cs typeface="Aharoni" panose="02010803020104030203" pitchFamily="2" charset="-79"/>
              </a:rPr>
              <a:t>and </a:t>
            </a:r>
            <a:r>
              <a:rPr lang="en-US" dirty="0" err="1">
                <a:solidFill>
                  <a:srgbClr val="92D050"/>
                </a:solidFill>
                <a:latin typeface="Aharoni" panose="02010803020104030203" pitchFamily="2" charset="-79"/>
                <a:cs typeface="Aharoni" panose="02010803020104030203" pitchFamily="2" charset="-79"/>
              </a:rPr>
              <a:t>phytocannabinoids</a:t>
            </a:r>
            <a:endParaRPr lang="en-US" dirty="0">
              <a:solidFill>
                <a:srgbClr val="92D050"/>
              </a:solidFill>
              <a:latin typeface="Aharoni" panose="02010803020104030203" pitchFamily="2" charset="-79"/>
              <a:cs typeface="Aharoni" panose="02010803020104030203" pitchFamily="2" charset="-79"/>
            </a:endParaRPr>
          </a:p>
          <a:p>
            <a:endParaRPr lang="en-US" dirty="0"/>
          </a:p>
        </p:txBody>
      </p:sp>
    </p:spTree>
    <p:extLst>
      <p:ext uri="{BB962C8B-B14F-4D97-AF65-F5344CB8AC3E}">
        <p14:creationId xmlns:p14="http://schemas.microsoft.com/office/powerpoint/2010/main" val="204492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7ABD-7AE5-4CE3-B6AD-4DB6E19A66E5}"/>
              </a:ext>
            </a:extLst>
          </p:cNvPr>
          <p:cNvSpPr>
            <a:spLocks noGrp="1"/>
          </p:cNvSpPr>
          <p:nvPr>
            <p:ph type="title"/>
          </p:nvPr>
        </p:nvSpPr>
        <p:spPr>
          <a:xfrm>
            <a:off x="1294227" y="393896"/>
            <a:ext cx="9753183" cy="773722"/>
          </a:xfrm>
        </p:spPr>
        <p:txBody>
          <a:bodyPr/>
          <a:lstStyle/>
          <a:p>
            <a:r>
              <a:rPr lang="en-US" cap="none" dirty="0">
                <a:latin typeface="Aharoni" panose="02010803020104030203" pitchFamily="2" charset="-79"/>
                <a:cs typeface="Aharoni" panose="02010803020104030203" pitchFamily="2" charset="-79"/>
              </a:rPr>
              <a:t>Discovery of the </a:t>
            </a:r>
            <a:r>
              <a:rPr lang="en-US" cap="none" dirty="0">
                <a:solidFill>
                  <a:srgbClr val="00CC66"/>
                </a:solidFill>
                <a:latin typeface="Aharoni" panose="02010803020104030203" pitchFamily="2" charset="-79"/>
                <a:cs typeface="Aharoni" panose="02010803020104030203" pitchFamily="2" charset="-79"/>
              </a:rPr>
              <a:t>ECS</a:t>
            </a:r>
          </a:p>
        </p:txBody>
      </p:sp>
      <p:pic>
        <p:nvPicPr>
          <p:cNvPr id="2050" name="Picture 2" descr="The discovery of the endocannabinoid system: Centuries in the making">
            <a:extLst>
              <a:ext uri="{FF2B5EF4-FFF2-40B4-BE49-F238E27FC236}">
                <a16:creationId xmlns:a16="http://schemas.microsoft.com/office/drawing/2014/main" id="{A695E30D-C3F7-421D-B4A1-E738E58AB6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040" y="1378635"/>
            <a:ext cx="9453489" cy="48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72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6926-985E-49E5-AB79-BF555F2C6979}"/>
              </a:ext>
            </a:extLst>
          </p:cNvPr>
          <p:cNvSpPr>
            <a:spLocks noGrp="1"/>
          </p:cNvSpPr>
          <p:nvPr>
            <p:ph type="title"/>
          </p:nvPr>
        </p:nvSpPr>
        <p:spPr>
          <a:xfrm>
            <a:off x="1322363" y="253219"/>
            <a:ext cx="9725047" cy="942535"/>
          </a:xfrm>
        </p:spPr>
        <p:txBody>
          <a:bodyPr>
            <a:normAutofit/>
          </a:bodyPr>
          <a:lstStyle/>
          <a:p>
            <a:r>
              <a:rPr lang="en-US" cap="none" dirty="0">
                <a:latin typeface="Aharoni" panose="02010803020104030203" pitchFamily="2" charset="-79"/>
                <a:cs typeface="Aharoni" panose="02010803020104030203" pitchFamily="2" charset="-79"/>
              </a:rPr>
              <a:t>Why</a:t>
            </a:r>
            <a:r>
              <a:rPr lang="en-US" cap="none" dirty="0">
                <a:solidFill>
                  <a:srgbClr val="92D050"/>
                </a:solidFill>
                <a:latin typeface="Aharoni" panose="02010803020104030203" pitchFamily="2" charset="-79"/>
                <a:cs typeface="Aharoni" panose="02010803020104030203" pitchFamily="2" charset="-79"/>
              </a:rPr>
              <a:t> </a:t>
            </a:r>
            <a:r>
              <a:rPr lang="en-US" cap="none" dirty="0">
                <a:latin typeface="Aharoni" panose="02010803020104030203" pitchFamily="2" charset="-79"/>
                <a:cs typeface="Aharoni" panose="02010803020104030203" pitchFamily="2" charset="-79"/>
              </a:rPr>
              <a:t>is</a:t>
            </a:r>
            <a:r>
              <a:rPr lang="en-US" cap="none" dirty="0">
                <a:solidFill>
                  <a:srgbClr val="92D050"/>
                </a:solidFill>
                <a:latin typeface="Aharoni" panose="02010803020104030203" pitchFamily="2" charset="-79"/>
                <a:cs typeface="Aharoni" panose="02010803020104030203" pitchFamily="2" charset="-79"/>
              </a:rPr>
              <a:t> Cannabis </a:t>
            </a:r>
            <a:r>
              <a:rPr lang="en-US" cap="none" dirty="0">
                <a:latin typeface="Aharoni" panose="02010803020104030203" pitchFamily="2" charset="-79"/>
                <a:cs typeface="Aharoni" panose="02010803020104030203" pitchFamily="2" charset="-79"/>
              </a:rPr>
              <a:t>trending</a:t>
            </a:r>
            <a:r>
              <a:rPr lang="en-US" cap="none" dirty="0">
                <a:solidFill>
                  <a:srgbClr val="92D050"/>
                </a:solidFill>
                <a:latin typeface="Aharoni" panose="02010803020104030203" pitchFamily="2" charset="-79"/>
                <a:cs typeface="Aharoni" panose="02010803020104030203" pitchFamily="2" charset="-79"/>
              </a:rPr>
              <a:t>? </a:t>
            </a:r>
          </a:p>
        </p:txBody>
      </p:sp>
      <p:sp>
        <p:nvSpPr>
          <p:cNvPr id="3" name="Content Placeholder 2">
            <a:extLst>
              <a:ext uri="{FF2B5EF4-FFF2-40B4-BE49-F238E27FC236}">
                <a16:creationId xmlns:a16="http://schemas.microsoft.com/office/drawing/2014/main" id="{5AD95AF0-D970-4F88-A27D-6372C6136083}"/>
              </a:ext>
            </a:extLst>
          </p:cNvPr>
          <p:cNvSpPr>
            <a:spLocks noGrp="1"/>
          </p:cNvSpPr>
          <p:nvPr>
            <p:ph idx="1"/>
          </p:nvPr>
        </p:nvSpPr>
        <p:spPr>
          <a:xfrm>
            <a:off x="829994" y="1533378"/>
            <a:ext cx="10396024" cy="5071403"/>
          </a:xfrm>
        </p:spPr>
        <p:txBody>
          <a:bodyPr/>
          <a:lstStyle/>
          <a:p>
            <a:r>
              <a:rPr lang="en-US" dirty="0">
                <a:latin typeface="Aharoni" panose="02010803020104030203" pitchFamily="2" charset="-79"/>
                <a:cs typeface="Aharoni" panose="02010803020104030203" pitchFamily="2" charset="-79"/>
              </a:rPr>
              <a:t>Cannabis used as food, fiber and medicine for thousands of years</a:t>
            </a:r>
          </a:p>
          <a:p>
            <a:r>
              <a:rPr lang="en-US" dirty="0">
                <a:latin typeface="Aharoni" panose="02010803020104030203" pitchFamily="2" charset="-79"/>
                <a:cs typeface="Aharoni" panose="02010803020104030203" pitchFamily="2" charset="-79"/>
              </a:rPr>
              <a:t>Historical and archeological evidence dating back at least 5000 years</a:t>
            </a:r>
          </a:p>
          <a:p>
            <a:r>
              <a:rPr lang="en-US" dirty="0">
                <a:latin typeface="Aharoni" panose="02010803020104030203" pitchFamily="2" charset="-79"/>
                <a:cs typeface="Aharoni" panose="02010803020104030203" pitchFamily="2" charset="-79"/>
              </a:rPr>
              <a:t>Food = seeds, hemp hearts, hemp seed oil</a:t>
            </a:r>
          </a:p>
          <a:p>
            <a:r>
              <a:rPr lang="en-US" dirty="0">
                <a:latin typeface="Aharoni" panose="02010803020104030203" pitchFamily="2" charset="-79"/>
                <a:cs typeface="Aharoni" panose="02010803020104030203" pitchFamily="2" charset="-79"/>
              </a:rPr>
              <a:t>Fiber = stalks </a:t>
            </a:r>
            <a:r>
              <a:rPr lang="en-US" dirty="0">
                <a:latin typeface="Aharoni" panose="02010803020104030203" pitchFamily="2" charset="-79"/>
                <a:cs typeface="Aharoni" panose="02010803020104030203" pitchFamily="2" charset="-79"/>
                <a:sym typeface="Wingdings" panose="05000000000000000000" pitchFamily="2" charset="2"/>
              </a:rPr>
              <a:t> canvas, rope, </a:t>
            </a:r>
            <a:r>
              <a:rPr lang="en-US" dirty="0" err="1">
                <a:latin typeface="Aharoni" panose="02010803020104030203" pitchFamily="2" charset="-79"/>
                <a:cs typeface="Aharoni" panose="02010803020104030203" pitchFamily="2" charset="-79"/>
                <a:sym typeface="Wingdings" panose="05000000000000000000" pitchFamily="2" charset="2"/>
              </a:rPr>
              <a:t>hemcrete</a:t>
            </a:r>
            <a:r>
              <a:rPr lang="en-US" dirty="0">
                <a:latin typeface="Aharoni" panose="02010803020104030203" pitchFamily="2" charset="-79"/>
                <a:cs typeface="Aharoni" panose="02010803020104030203" pitchFamily="2" charset="-79"/>
                <a:sym typeface="Wingdings" panose="05000000000000000000" pitchFamily="2" charset="2"/>
              </a:rPr>
              <a:t>, clothing</a:t>
            </a:r>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Medicine = flowers, leaves (tea) </a:t>
            </a:r>
            <a:r>
              <a:rPr lang="en-US" dirty="0">
                <a:latin typeface="Aharoni" panose="02010803020104030203" pitchFamily="2" charset="-79"/>
                <a:cs typeface="Aharoni" panose="02010803020104030203" pitchFamily="2" charset="-79"/>
                <a:sym typeface="Wingdings" panose="05000000000000000000" pitchFamily="2" charset="2"/>
              </a:rPr>
              <a:t> health, disease, spiritual</a:t>
            </a:r>
          </a:p>
          <a:p>
            <a:pPr marL="0" indent="0">
              <a:buNone/>
            </a:pPr>
            <a:endParaRPr lang="en-US" dirty="0">
              <a:latin typeface="Aharoni" panose="02010803020104030203" pitchFamily="2" charset="-79"/>
              <a:cs typeface="Aharoni" panose="02010803020104030203" pitchFamily="2" charset="-79"/>
              <a:sym typeface="Wingdings" panose="05000000000000000000" pitchFamily="2" charset="2"/>
            </a:endParaRPr>
          </a:p>
          <a:p>
            <a:r>
              <a:rPr lang="en-US" b="0" i="0" dirty="0">
                <a:effectLst/>
                <a:latin typeface="Aharoni" panose="02010803020104030203" pitchFamily="2" charset="-79"/>
                <a:cs typeface="Aharoni" panose="02010803020104030203" pitchFamily="2" charset="-79"/>
              </a:rPr>
              <a:t>PubMed.gov (12/2020) cites </a:t>
            </a:r>
            <a:r>
              <a:rPr lang="en-US" b="1" i="0" dirty="0">
                <a:effectLst/>
                <a:latin typeface="Aharoni" panose="02010803020104030203" pitchFamily="2" charset="-79"/>
                <a:cs typeface="Aharoni" panose="02010803020104030203" pitchFamily="2" charset="-79"/>
              </a:rPr>
              <a:t>over </a:t>
            </a:r>
            <a:r>
              <a:rPr lang="en-US" sz="2800" b="1" i="0" dirty="0">
                <a:solidFill>
                  <a:schemeClr val="bg1">
                    <a:lumMod val="95000"/>
                    <a:lumOff val="5000"/>
                  </a:schemeClr>
                </a:solidFill>
                <a:effectLst/>
                <a:latin typeface="Aharoni" panose="02010803020104030203" pitchFamily="2" charset="-79"/>
                <a:cs typeface="Aharoni" panose="02010803020104030203" pitchFamily="2" charset="-79"/>
              </a:rPr>
              <a:t>35,000 scientific papers</a:t>
            </a:r>
            <a:r>
              <a:rPr lang="en-US" sz="2800" b="0" i="0" dirty="0">
                <a:solidFill>
                  <a:schemeClr val="accent3">
                    <a:lumMod val="50000"/>
                  </a:schemeClr>
                </a:solidFill>
                <a:effectLst/>
                <a:latin typeface="Aharoni" panose="02010803020104030203" pitchFamily="2" charset="-79"/>
                <a:cs typeface="Aharoni" panose="02010803020104030203" pitchFamily="2" charset="-79"/>
              </a:rPr>
              <a:t> </a:t>
            </a:r>
            <a:r>
              <a:rPr lang="en-US" b="0" i="0" dirty="0">
                <a:effectLst/>
                <a:latin typeface="Aharoni" panose="02010803020104030203" pitchFamily="2" charset="-79"/>
                <a:cs typeface="Aharoni" panose="02010803020104030203" pitchFamily="2" charset="-79"/>
              </a:rPr>
              <a:t>on Cannabis</a:t>
            </a:r>
          </a:p>
          <a:p>
            <a:r>
              <a:rPr lang="en-US" dirty="0">
                <a:latin typeface="Aharoni" panose="02010803020104030203" pitchFamily="2" charset="-79"/>
                <a:cs typeface="Aharoni" panose="02010803020104030203" pitchFamily="2" charset="-79"/>
              </a:rPr>
              <a:t>Hundreds of thousands of scientific studies and journal articles</a:t>
            </a:r>
            <a:endParaRPr lang="en-US" b="0" i="0" dirty="0">
              <a:effectLst/>
              <a:latin typeface="Aharoni" panose="02010803020104030203" pitchFamily="2" charset="-79"/>
              <a:cs typeface="Aharoni" panose="02010803020104030203" pitchFamily="2" charset="-79"/>
            </a:endParaRPr>
          </a:p>
          <a:p>
            <a:pPr marL="0" indent="0">
              <a:buNone/>
            </a:pPr>
            <a:endParaRPr lang="en-US" dirty="0"/>
          </a:p>
        </p:txBody>
      </p:sp>
    </p:spTree>
    <p:extLst>
      <p:ext uri="{BB962C8B-B14F-4D97-AF65-F5344CB8AC3E}">
        <p14:creationId xmlns:p14="http://schemas.microsoft.com/office/powerpoint/2010/main" val="275026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7914-C5C9-476C-9AB0-F195F0B073AD}"/>
              </a:ext>
            </a:extLst>
          </p:cNvPr>
          <p:cNvSpPr>
            <a:spLocks noGrp="1"/>
          </p:cNvSpPr>
          <p:nvPr>
            <p:ph type="title"/>
          </p:nvPr>
        </p:nvSpPr>
        <p:spPr>
          <a:xfrm>
            <a:off x="1322363" y="407964"/>
            <a:ext cx="9725047" cy="658835"/>
          </a:xfrm>
        </p:spPr>
        <p:txBody>
          <a:bodyPr/>
          <a:lstStyle/>
          <a:p>
            <a:r>
              <a:rPr lang="en-US" cap="none" dirty="0">
                <a:solidFill>
                  <a:srgbClr val="00B050"/>
                </a:solidFill>
                <a:latin typeface="Aharoni" panose="02010803020104030203" pitchFamily="2" charset="-79"/>
                <a:cs typeface="Aharoni" panose="02010803020104030203" pitchFamily="2" charset="-79"/>
              </a:rPr>
              <a:t>Cannabis</a:t>
            </a:r>
            <a:r>
              <a:rPr lang="en-US" cap="none" dirty="0">
                <a:latin typeface="Aharoni" panose="02010803020104030203" pitchFamily="2" charset="-79"/>
                <a:cs typeface="Aharoni" panose="02010803020104030203" pitchFamily="2" charset="-79"/>
              </a:rPr>
              <a:t> Industry</a:t>
            </a:r>
          </a:p>
        </p:txBody>
      </p:sp>
      <p:sp>
        <p:nvSpPr>
          <p:cNvPr id="3" name="Content Placeholder 2">
            <a:extLst>
              <a:ext uri="{FF2B5EF4-FFF2-40B4-BE49-F238E27FC236}">
                <a16:creationId xmlns:a16="http://schemas.microsoft.com/office/drawing/2014/main" id="{A48989C7-DE44-4969-B509-4345013A028C}"/>
              </a:ext>
            </a:extLst>
          </p:cNvPr>
          <p:cNvSpPr>
            <a:spLocks noGrp="1"/>
          </p:cNvSpPr>
          <p:nvPr>
            <p:ph idx="1"/>
          </p:nvPr>
        </p:nvSpPr>
        <p:spPr>
          <a:xfrm>
            <a:off x="1083212" y="1336431"/>
            <a:ext cx="10156874" cy="5373857"/>
          </a:xfrm>
        </p:spPr>
        <p:txBody>
          <a:bodyPr>
            <a:normAutofit/>
          </a:bodyPr>
          <a:lstStyle/>
          <a:p>
            <a:r>
              <a:rPr lang="en-US" dirty="0">
                <a:latin typeface="Aharoni" panose="02010803020104030203" pitchFamily="2" charset="-79"/>
                <a:cs typeface="Aharoni" panose="02010803020104030203" pitchFamily="2" charset="-79"/>
              </a:rPr>
              <a:t>Interest and investigation by scientists and clinicians, botanists, agriculturists, chemists, epidemiologists, historians, </a:t>
            </a:r>
            <a:r>
              <a:rPr lang="en-US" dirty="0" err="1">
                <a:latin typeface="Aharoni" panose="02010803020104030203" pitchFamily="2" charset="-79"/>
                <a:cs typeface="Aharoni" panose="02010803020104030203" pitchFamily="2" charset="-79"/>
              </a:rPr>
              <a:t>jounalists</a:t>
            </a:r>
            <a:r>
              <a:rPr lang="en-US" dirty="0">
                <a:latin typeface="Aharoni" panose="02010803020104030203" pitchFamily="2" charset="-79"/>
                <a:cs typeface="Aharoni" panose="02010803020104030203" pitchFamily="2" charset="-79"/>
              </a:rPr>
              <a:t>, entrepreneurs, government</a:t>
            </a:r>
          </a:p>
          <a:p>
            <a:pPr marL="0" indent="0">
              <a:buNone/>
            </a:pPr>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sym typeface="Wingdings" panose="05000000000000000000" pitchFamily="2" charset="2"/>
              </a:rPr>
              <a:t>Cannabis legalization supported by </a:t>
            </a:r>
            <a:r>
              <a:rPr lang="en-US" sz="3200" dirty="0">
                <a:latin typeface="Aharoni" panose="02010803020104030203" pitchFamily="2" charset="-79"/>
                <a:cs typeface="Aharoni" panose="02010803020104030203" pitchFamily="2" charset="-79"/>
                <a:sym typeface="Wingdings" panose="05000000000000000000" pitchFamily="2" charset="2"/>
              </a:rPr>
              <a:t>67%</a:t>
            </a:r>
            <a:r>
              <a:rPr lang="en-US" dirty="0">
                <a:latin typeface="Aharoni" panose="02010803020104030203" pitchFamily="2" charset="-79"/>
                <a:cs typeface="Aharoni" panose="02010803020104030203" pitchFamily="2" charset="-79"/>
                <a:sym typeface="Wingdings" panose="05000000000000000000" pitchFamily="2" charset="2"/>
              </a:rPr>
              <a:t> of Americans</a:t>
            </a:r>
          </a:p>
          <a:p>
            <a:r>
              <a:rPr lang="en-US" sz="3200" b="1" i="0" dirty="0">
                <a:effectLst/>
                <a:latin typeface="Aharoni" panose="02010803020104030203" pitchFamily="2" charset="-79"/>
                <a:cs typeface="Aharoni" panose="02010803020104030203" pitchFamily="2" charset="-79"/>
              </a:rPr>
              <a:t>48 </a:t>
            </a:r>
            <a:r>
              <a:rPr lang="en-US" b="1" i="0" dirty="0">
                <a:effectLst/>
                <a:latin typeface="Aharoni" panose="02010803020104030203" pitchFamily="2" charset="-79"/>
                <a:cs typeface="Aharoni" panose="02010803020104030203" pitchFamily="2" charset="-79"/>
              </a:rPr>
              <a:t>states and </a:t>
            </a:r>
            <a:r>
              <a:rPr lang="en-US" sz="3200" b="1" i="0" dirty="0">
                <a:effectLst/>
                <a:latin typeface="Aharoni" panose="02010803020104030203" pitchFamily="2" charset="-79"/>
                <a:cs typeface="Aharoni" panose="02010803020104030203" pitchFamily="2" charset="-79"/>
              </a:rPr>
              <a:t>3 </a:t>
            </a:r>
            <a:r>
              <a:rPr lang="en-US" b="1" i="0" dirty="0">
                <a:effectLst/>
                <a:latin typeface="Aharoni" panose="02010803020104030203" pitchFamily="2" charset="-79"/>
                <a:cs typeface="Aharoni" panose="02010803020104030203" pitchFamily="2" charset="-79"/>
              </a:rPr>
              <a:t>districts (DC, Northern Mariana Islands, and Guam) allow some form of Medical </a:t>
            </a:r>
            <a:r>
              <a:rPr lang="en-US" b="1" dirty="0">
                <a:latin typeface="Aharoni" panose="02010803020104030203" pitchFamily="2" charset="-79"/>
                <a:cs typeface="Aharoni" panose="02010803020104030203" pitchFamily="2" charset="-79"/>
              </a:rPr>
              <a:t>Cannabis</a:t>
            </a:r>
            <a:endParaRPr lang="en-US" dirty="0">
              <a:latin typeface="Aharoni" panose="02010803020104030203" pitchFamily="2" charset="-79"/>
              <a:cs typeface="Aharoni" panose="02010803020104030203" pitchFamily="2" charset="-79"/>
            </a:endParaRPr>
          </a:p>
          <a:p>
            <a:r>
              <a:rPr lang="en-US" dirty="0">
                <a:latin typeface="Aharoni" panose="02010803020104030203" pitchFamily="2" charset="-79"/>
                <a:cs typeface="Aharoni" panose="02010803020104030203" pitchFamily="2" charset="-79"/>
              </a:rPr>
              <a:t>Legal Cannabis = </a:t>
            </a:r>
            <a:r>
              <a:rPr lang="en-US" sz="2800" dirty="0">
                <a:latin typeface="Aharoni" panose="02010803020104030203" pitchFamily="2" charset="-79"/>
                <a:cs typeface="Aharoni" panose="02010803020104030203" pitchFamily="2" charset="-79"/>
              </a:rPr>
              <a:t>20+ billion-dollar </a:t>
            </a:r>
            <a:r>
              <a:rPr lang="en-US" dirty="0">
                <a:latin typeface="Aharoni" panose="02010803020104030203" pitchFamily="2" charset="-79"/>
                <a:cs typeface="Aharoni" panose="02010803020104030203" pitchFamily="2" charset="-79"/>
              </a:rPr>
              <a:t>industry </a:t>
            </a:r>
          </a:p>
          <a:p>
            <a:r>
              <a:rPr lang="en-US" dirty="0">
                <a:latin typeface="Aharoni" panose="02010803020104030203" pitchFamily="2" charset="-79"/>
                <a:cs typeface="Aharoni" panose="02010803020104030203" pitchFamily="2" charset="-79"/>
                <a:sym typeface="Wingdings" panose="05000000000000000000" pitchFamily="2" charset="2"/>
              </a:rPr>
              <a:t>Traditional Market = </a:t>
            </a:r>
            <a:r>
              <a:rPr lang="en-US" sz="2800" dirty="0">
                <a:latin typeface="Aharoni" panose="02010803020104030203" pitchFamily="2" charset="-79"/>
                <a:cs typeface="Aharoni" panose="02010803020104030203" pitchFamily="2" charset="-79"/>
                <a:sym typeface="Wingdings" panose="05000000000000000000" pitchFamily="2" charset="2"/>
              </a:rPr>
              <a:t>100+ billion-dollar </a:t>
            </a:r>
            <a:r>
              <a:rPr lang="en-US" dirty="0">
                <a:latin typeface="Aharoni" panose="02010803020104030203" pitchFamily="2" charset="-79"/>
                <a:cs typeface="Aharoni" panose="02010803020104030203" pitchFamily="2" charset="-79"/>
                <a:sym typeface="Wingdings" panose="05000000000000000000" pitchFamily="2" charset="2"/>
              </a:rPr>
              <a:t>industry</a:t>
            </a:r>
          </a:p>
          <a:p>
            <a:endParaRPr lang="en-US" dirty="0"/>
          </a:p>
        </p:txBody>
      </p:sp>
    </p:spTree>
    <p:extLst>
      <p:ext uri="{BB962C8B-B14F-4D97-AF65-F5344CB8AC3E}">
        <p14:creationId xmlns:p14="http://schemas.microsoft.com/office/powerpoint/2010/main" val="277705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5550-CC99-4203-88D2-532757CBDA97}"/>
              </a:ext>
            </a:extLst>
          </p:cNvPr>
          <p:cNvSpPr>
            <a:spLocks noGrp="1"/>
          </p:cNvSpPr>
          <p:nvPr>
            <p:ph type="title"/>
          </p:nvPr>
        </p:nvSpPr>
        <p:spPr>
          <a:xfrm>
            <a:off x="1289747" y="405616"/>
            <a:ext cx="9612506" cy="762001"/>
          </a:xfrm>
        </p:spPr>
        <p:txBody>
          <a:bodyPr>
            <a:normAutofit/>
          </a:bodyPr>
          <a:lstStyle/>
          <a:p>
            <a:r>
              <a:rPr lang="en-US" cap="none" dirty="0">
                <a:latin typeface="Aharoni" panose="02010803020104030203" pitchFamily="2" charset="-79"/>
                <a:cs typeface="Aharoni" panose="02010803020104030203" pitchFamily="2" charset="-79"/>
              </a:rPr>
              <a:t>What type of </a:t>
            </a:r>
            <a:r>
              <a:rPr lang="en-US" cap="none" dirty="0">
                <a:solidFill>
                  <a:srgbClr val="92D050"/>
                </a:solidFill>
                <a:latin typeface="Aharoni" panose="02010803020104030203" pitchFamily="2" charset="-79"/>
                <a:cs typeface="Aharoni" panose="02010803020104030203" pitchFamily="2" charset="-79"/>
              </a:rPr>
              <a:t>system</a:t>
            </a:r>
            <a:r>
              <a:rPr lang="en-US" cap="none" dirty="0">
                <a:latin typeface="Aharoni" panose="02010803020104030203" pitchFamily="2" charset="-79"/>
                <a:cs typeface="Aharoni" panose="02010803020104030203" pitchFamily="2" charset="-79"/>
              </a:rPr>
              <a:t> is the </a:t>
            </a:r>
            <a:r>
              <a:rPr lang="en-US" cap="none" dirty="0">
                <a:solidFill>
                  <a:srgbClr val="92D050"/>
                </a:solidFill>
                <a:latin typeface="Aharoni" panose="02010803020104030203" pitchFamily="2" charset="-79"/>
                <a:cs typeface="Aharoni" panose="02010803020104030203" pitchFamily="2" charset="-79"/>
              </a:rPr>
              <a:t>ECS</a:t>
            </a:r>
            <a:r>
              <a:rPr lang="en-US" cap="none" dirty="0">
                <a:latin typeface="Aharoni" panose="02010803020104030203" pitchFamily="2" charset="-79"/>
                <a:cs typeface="Aharoni" panose="02010803020104030203" pitchFamily="2" charset="-79"/>
              </a:rPr>
              <a:t>?</a:t>
            </a:r>
          </a:p>
        </p:txBody>
      </p:sp>
      <p:sp>
        <p:nvSpPr>
          <p:cNvPr id="3" name="Content Placeholder 2">
            <a:extLst>
              <a:ext uri="{FF2B5EF4-FFF2-40B4-BE49-F238E27FC236}">
                <a16:creationId xmlns:a16="http://schemas.microsoft.com/office/drawing/2014/main" id="{05936582-5AAC-424D-B94F-9DDFAFBAD2E1}"/>
              </a:ext>
            </a:extLst>
          </p:cNvPr>
          <p:cNvSpPr>
            <a:spLocks noGrp="1"/>
          </p:cNvSpPr>
          <p:nvPr>
            <p:ph idx="1"/>
          </p:nvPr>
        </p:nvSpPr>
        <p:spPr>
          <a:xfrm>
            <a:off x="1141412" y="1547446"/>
            <a:ext cx="9905999" cy="4904938"/>
          </a:xfrm>
        </p:spPr>
        <p:txBody>
          <a:bodyPr>
            <a:normAutofit/>
          </a:bodyPr>
          <a:lstStyle/>
          <a:p>
            <a:r>
              <a:rPr lang="en-US" dirty="0">
                <a:solidFill>
                  <a:srgbClr val="92D050"/>
                </a:solidFill>
                <a:latin typeface="Aharoni" panose="02010803020104030203" pitchFamily="2" charset="-79"/>
                <a:cs typeface="Aharoni" panose="02010803020104030203" pitchFamily="2" charset="-79"/>
              </a:rPr>
              <a:t>Different </a:t>
            </a:r>
            <a:r>
              <a:rPr lang="en-US" dirty="0">
                <a:latin typeface="Aharoni" panose="02010803020104030203" pitchFamily="2" charset="-79"/>
                <a:cs typeface="Aharoni" panose="02010803020104030203" pitchFamily="2" charset="-79"/>
              </a:rPr>
              <a:t>from the concept of </a:t>
            </a:r>
            <a:r>
              <a:rPr lang="en-US" dirty="0">
                <a:solidFill>
                  <a:srgbClr val="92D050"/>
                </a:solidFill>
                <a:latin typeface="Aharoni" panose="02010803020104030203" pitchFamily="2" charset="-79"/>
                <a:cs typeface="Aharoni" panose="02010803020104030203" pitchFamily="2" charset="-79"/>
              </a:rPr>
              <a:t>anatomical and physiological body systems</a:t>
            </a:r>
            <a:r>
              <a:rPr lang="en-US" dirty="0">
                <a:latin typeface="Aharoni" panose="02010803020104030203" pitchFamily="2" charset="-79"/>
                <a:cs typeface="Aharoni" panose="02010803020104030203" pitchFamily="2" charset="-79"/>
              </a:rPr>
              <a:t>, such as the cardiovascular or neurological systems </a:t>
            </a:r>
          </a:p>
          <a:p>
            <a:r>
              <a:rPr lang="en-US" dirty="0">
                <a:solidFill>
                  <a:srgbClr val="92D050"/>
                </a:solidFill>
                <a:latin typeface="Aharoni" panose="02010803020104030203" pitchFamily="2" charset="-79"/>
                <a:cs typeface="Aharoni" panose="02010803020104030203" pitchFamily="2" charset="-79"/>
              </a:rPr>
              <a:t>Cellular system </a:t>
            </a:r>
            <a:r>
              <a:rPr lang="en-US" dirty="0">
                <a:latin typeface="Aharoni" panose="02010803020104030203" pitchFamily="2" charset="-79"/>
                <a:cs typeface="Aharoni" panose="02010803020104030203" pitchFamily="2" charset="-79"/>
              </a:rPr>
              <a:t>acting directly and indirectly to </a:t>
            </a:r>
            <a:r>
              <a:rPr lang="en-US" dirty="0">
                <a:solidFill>
                  <a:srgbClr val="92D050"/>
                </a:solidFill>
                <a:latin typeface="Aharoni" panose="02010803020104030203" pitchFamily="2" charset="-79"/>
                <a:cs typeface="Aharoni" panose="02010803020104030203" pitchFamily="2" charset="-79"/>
              </a:rPr>
              <a:t>influence body functions in all major anatomic and physiological systems</a:t>
            </a:r>
          </a:p>
          <a:p>
            <a:r>
              <a:rPr lang="en-US" dirty="0">
                <a:latin typeface="Aharoni" panose="02010803020104030203" pitchFamily="2" charset="-79"/>
                <a:cs typeface="Aharoni" panose="02010803020104030203" pitchFamily="2" charset="-79"/>
              </a:rPr>
              <a:t>Provides oversight, communication and modulation to </a:t>
            </a:r>
            <a:r>
              <a:rPr lang="en-US" dirty="0">
                <a:solidFill>
                  <a:srgbClr val="92D050"/>
                </a:solidFill>
                <a:latin typeface="Aharoni" panose="02010803020104030203" pitchFamily="2" charset="-79"/>
                <a:cs typeface="Aharoni" panose="02010803020104030203" pitchFamily="2" charset="-79"/>
              </a:rPr>
              <a:t>maintain homeostasis</a:t>
            </a:r>
          </a:p>
          <a:p>
            <a:r>
              <a:rPr lang="en-US" dirty="0">
                <a:latin typeface="Aharoni" panose="02010803020104030203" pitchFamily="2" charset="-79"/>
                <a:cs typeface="Aharoni" panose="02010803020104030203" pitchFamily="2" charset="-79"/>
              </a:rPr>
              <a:t>Body systems </a:t>
            </a:r>
            <a:r>
              <a:rPr lang="en-US" dirty="0">
                <a:solidFill>
                  <a:srgbClr val="92D050"/>
                </a:solidFill>
                <a:latin typeface="Aharoni" panose="02010803020104030203" pitchFamily="2" charset="-79"/>
                <a:cs typeface="Aharoni" panose="02010803020104030203" pitchFamily="2" charset="-79"/>
              </a:rPr>
              <a:t>do not work in isolation </a:t>
            </a:r>
            <a:r>
              <a:rPr lang="en-US" dirty="0">
                <a:latin typeface="Aharoni" panose="02010803020104030203" pitchFamily="2" charset="-79"/>
                <a:cs typeface="Aharoni" panose="02010803020104030203" pitchFamily="2" charset="-79"/>
              </a:rPr>
              <a:t>but are interconnected via complex chemical networks</a:t>
            </a:r>
          </a:p>
          <a:p>
            <a:endParaRPr lang="en-US" dirty="0">
              <a:latin typeface="Aharoni" panose="02010803020104030203" pitchFamily="2" charset="-79"/>
              <a:cs typeface="Aharoni" panose="02010803020104030203" pitchFamily="2" charset="-79"/>
            </a:endParaRPr>
          </a:p>
          <a:p>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8143514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428</TotalTime>
  <Words>1096</Words>
  <Application>Microsoft Office PowerPoint</Application>
  <PresentationFormat>Widescreen</PresentationFormat>
  <Paragraphs>171</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Aharoni</vt:lpstr>
      <vt:lpstr>Arial</vt:lpstr>
      <vt:lpstr>Calibri</vt:lpstr>
      <vt:lpstr>NexusSans</vt:lpstr>
      <vt:lpstr>Tw Cen MT</vt:lpstr>
      <vt:lpstr>Circuit</vt:lpstr>
      <vt:lpstr>Corey D. Anden, MD  </vt:lpstr>
      <vt:lpstr>THE ENDOCANNABINOID SYSTEM (ECS)</vt:lpstr>
      <vt:lpstr>What is the endocannabinoid system (ECS)?</vt:lpstr>
      <vt:lpstr>PowerPoint Presentation</vt:lpstr>
      <vt:lpstr>How was the ECS discovered?</vt:lpstr>
      <vt:lpstr>Discovery of the ECS</vt:lpstr>
      <vt:lpstr>Why is Cannabis trending? </vt:lpstr>
      <vt:lpstr>Cannabis Industry</vt:lpstr>
      <vt:lpstr>What type of system is the ECS?</vt:lpstr>
      <vt:lpstr>Which functions are regulated by the ECS?</vt:lpstr>
      <vt:lpstr>What are the components of the ECS? </vt:lpstr>
      <vt:lpstr>PowerPoint Presentation</vt:lpstr>
      <vt:lpstr>What are the ECS Receptors?</vt:lpstr>
      <vt:lpstr>What are the main ECS Receptors? </vt:lpstr>
      <vt:lpstr> What ligands interact with the ECS? </vt:lpstr>
      <vt:lpstr>PowerPoint Presentation</vt:lpstr>
      <vt:lpstr>ECS ligands and receptors</vt:lpstr>
      <vt:lpstr>ECS ligands and receptors</vt:lpstr>
      <vt:lpstr> What are functions of the ECS Enzymes?  </vt:lpstr>
      <vt:lpstr>PowerPoint Presentation</vt:lpstr>
      <vt:lpstr>PowerPoint Presentation</vt:lpstr>
      <vt:lpstr>PowerPoint Presentation</vt:lpstr>
      <vt:lpstr>What Is ECS Physiology?</vt:lpstr>
      <vt:lpstr>PowerPoint Presentation</vt:lpstr>
      <vt:lpstr>           Expanded Endocannabidiome</vt:lpstr>
      <vt:lpstr>        Complex cellular processes</vt:lpstr>
      <vt:lpstr>Summary of the ECS and Endocannabinoid tone</vt:lpstr>
      <vt:lpstr>PowerPoint Presentation</vt:lpstr>
      <vt:lpstr>What about ECS Pathology?</vt:lpstr>
      <vt:lpstr>PowerPoint Presentation</vt:lpstr>
      <vt:lpstr>How do we optimize ECS tone?</vt:lpstr>
      <vt:lpstr>PowerPoint Presentation</vt:lpstr>
      <vt:lpstr>                     Cannabis sativa</vt:lpstr>
      <vt:lpstr>PowerPoint Presentation</vt:lpstr>
      <vt:lpstr>PowerPoint Presentation</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References</dc:title>
  <dc:creator>Corey Anden</dc:creator>
  <cp:lastModifiedBy>Teresa Puskedra</cp:lastModifiedBy>
  <cp:revision>2</cp:revision>
  <dcterms:created xsi:type="dcterms:W3CDTF">2021-07-14T15:10:36Z</dcterms:created>
  <dcterms:modified xsi:type="dcterms:W3CDTF">2021-10-07T13:49:06Z</dcterms:modified>
</cp:coreProperties>
</file>