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256" r:id="rId2"/>
    <p:sldId id="268" r:id="rId3"/>
    <p:sldId id="257" r:id="rId4"/>
    <p:sldId id="267" r:id="rId5"/>
    <p:sldId id="279" r:id="rId6"/>
    <p:sldId id="288" r:id="rId7"/>
    <p:sldId id="260" r:id="rId8"/>
    <p:sldId id="278" r:id="rId9"/>
    <p:sldId id="261" r:id="rId10"/>
    <p:sldId id="265" r:id="rId11"/>
    <p:sldId id="275" r:id="rId12"/>
    <p:sldId id="266" r:id="rId13"/>
    <p:sldId id="269" r:id="rId14"/>
    <p:sldId id="270" r:id="rId15"/>
    <p:sldId id="271" r:id="rId16"/>
    <p:sldId id="272" r:id="rId17"/>
    <p:sldId id="273" r:id="rId18"/>
    <p:sldId id="283" r:id="rId19"/>
    <p:sldId id="281" r:id="rId20"/>
    <p:sldId id="284" r:id="rId21"/>
    <p:sldId id="285" r:id="rId22"/>
    <p:sldId id="286" r:id="rId23"/>
    <p:sldId id="262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4660"/>
  </p:normalViewPr>
  <p:slideViewPr>
    <p:cSldViewPr>
      <p:cViewPr varScale="1">
        <p:scale>
          <a:sx n="69" d="100"/>
          <a:sy n="69" d="100"/>
        </p:scale>
        <p:origin x="1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4550B-DF07-4451-8297-256546DD7585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3D8E3-6972-4C77-9091-E23BBADAB4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7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CFDF8-D2AD-A24F-B19C-C799CA5A5153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3D8E3-6972-4C77-9091-E23BBADAB4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0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AD1A-6DD4-4976-9729-576AEBF76CD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6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91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219200" y="20447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20447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55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63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29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0FC4FD-E647-4D6A-B966-8DA2620452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935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91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0447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81600" y="20447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55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63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29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1A0A12-6836-5E46-ABFD-44BAEE1D23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4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91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0447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81600" y="20447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55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63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29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F37FAA0-DB8C-C243-B343-6D7BBA919E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58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www.thesock.com/images/step4_2.gif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://www.thesock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534400" cy="2590800"/>
          </a:xfrm>
        </p:spPr>
        <p:txBody>
          <a:bodyPr/>
          <a:lstStyle/>
          <a:p>
            <a:r>
              <a:rPr lang="en-US" sz="4400" dirty="0" err="1" smtClean="0">
                <a:latin typeface="Arial Black" panose="020B0A04020102020204" pitchFamily="34" charset="0"/>
              </a:rPr>
              <a:t>Whats</a:t>
            </a:r>
            <a:r>
              <a:rPr lang="en-US" sz="4400" dirty="0" smtClean="0">
                <a:latin typeface="Arial Black" panose="020B0A04020102020204" pitchFamily="34" charset="0"/>
              </a:rPr>
              <a:t> new to my profession: </a:t>
            </a:r>
            <a:r>
              <a:rPr lang="en-US" sz="4400" dirty="0" smtClean="0">
                <a:latin typeface="Arial Black" panose="020B0A04020102020204" pitchFamily="34" charset="0"/>
              </a:rPr>
              <a:t/>
            </a:r>
            <a:br>
              <a:rPr lang="en-US" sz="4400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Podiatry and </a:t>
            </a:r>
            <a:b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Diabetic Wound Care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433455"/>
            <a:ext cx="5562600" cy="99060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endParaRPr lang="en-US" dirty="0" smtClean="0">
              <a:latin typeface="Californian FB" panose="0207040306080B030204" pitchFamily="18" charset="0"/>
            </a:endParaRPr>
          </a:p>
          <a:p>
            <a:r>
              <a:rPr lang="en-US" sz="3600" b="1" dirty="0" smtClean="0">
                <a:latin typeface="Californian FB" panose="0207040306080B030204" pitchFamily="18" charset="0"/>
              </a:rPr>
              <a:t>Jason </a:t>
            </a:r>
            <a:r>
              <a:rPr lang="en-US" sz="3600" b="1" dirty="0" err="1" smtClean="0">
                <a:latin typeface="Californian FB" panose="0207040306080B030204" pitchFamily="18" charset="0"/>
              </a:rPr>
              <a:t>Bruse</a:t>
            </a:r>
            <a:r>
              <a:rPr lang="en-US" sz="3600" b="1" dirty="0" smtClean="0">
                <a:latin typeface="Californian FB" panose="0207040306080B030204" pitchFamily="18" charset="0"/>
              </a:rPr>
              <a:t>, DPM  FACFAS </a:t>
            </a:r>
            <a:endParaRPr lang="en-US" sz="3600" b="1" dirty="0">
              <a:latin typeface="Californian FB" panose="0207040306080B030204" pitchFamily="18" charset="0"/>
            </a:endParaRPr>
          </a:p>
        </p:txBody>
      </p:sp>
      <p:pic>
        <p:nvPicPr>
          <p:cNvPr id="19458" name="Picture 2" descr="Ogden Clin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5410200"/>
            <a:ext cx="2438400" cy="895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72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5029200" y="5638800"/>
            <a:ext cx="39624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z="4000" dirty="0"/>
              <a:t>Plantar Fasciitis 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4000" dirty="0" smtClean="0"/>
              <a:t>Treatment </a:t>
            </a:r>
            <a:r>
              <a:rPr lang="en-US" altLang="en-US" sz="4000" dirty="0"/>
              <a:t>Protocol</a:t>
            </a:r>
            <a:r>
              <a:rPr lang="en-US" altLang="en-US" sz="4600" dirty="0"/>
              <a:t> </a:t>
            </a:r>
            <a:br>
              <a:rPr lang="en-US" altLang="en-US" sz="4600" dirty="0"/>
            </a:br>
            <a:r>
              <a:rPr lang="en-US" altLang="en-US" sz="2000" dirty="0">
                <a:latin typeface="Lucida Calligraphy" pitchFamily="66" charset="0"/>
              </a:rPr>
              <a:t>”Needs to be held in constant tension to heal itself.”</a:t>
            </a: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828800"/>
            <a:ext cx="4114800" cy="5257800"/>
          </a:xfr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>
              <a:buFont typeface="Monotype Sorts" charset="2"/>
              <a:buNone/>
            </a:pPr>
            <a:r>
              <a:rPr lang="en-US" altLang="en-US" sz="2400" b="1" u="sng" dirty="0"/>
              <a:t>Daytime Protocol</a:t>
            </a:r>
          </a:p>
          <a:p>
            <a:r>
              <a:rPr lang="en-US" altLang="en-US" sz="2400" dirty="0" smtClean="0"/>
              <a:t>Inserts (</a:t>
            </a:r>
            <a:r>
              <a:rPr lang="en-US" altLang="en-US" sz="2400" dirty="0" err="1" smtClean="0"/>
              <a:t>Powersteps</a:t>
            </a:r>
            <a:r>
              <a:rPr lang="en-US" altLang="en-US" sz="2400" dirty="0" smtClean="0"/>
              <a:t>)</a:t>
            </a:r>
            <a:endParaRPr lang="en-US" altLang="en-US" sz="2400" dirty="0"/>
          </a:p>
          <a:p>
            <a:r>
              <a:rPr lang="en-US" altLang="en-US" sz="2400" dirty="0"/>
              <a:t>Stretching (every hour)</a:t>
            </a:r>
          </a:p>
          <a:p>
            <a:r>
              <a:rPr lang="en-US" altLang="en-US" sz="2400" dirty="0"/>
              <a:t>Ice (dip in ice water)</a:t>
            </a:r>
          </a:p>
          <a:p>
            <a:r>
              <a:rPr lang="en-US" altLang="en-US" sz="2400" b="1" i="1" u="sng" dirty="0"/>
              <a:t>No</a:t>
            </a:r>
            <a:r>
              <a:rPr lang="en-US" altLang="en-US" sz="2400" dirty="0"/>
              <a:t> barefoot</a:t>
            </a:r>
          </a:p>
          <a:p>
            <a:pPr algn="ctr">
              <a:buFont typeface="Monotype Sorts" charset="2"/>
              <a:buNone/>
            </a:pPr>
            <a:r>
              <a:rPr lang="en-US" altLang="en-US" sz="2400" b="1" u="sng" dirty="0"/>
              <a:t>Nighttime Protocol</a:t>
            </a:r>
          </a:p>
          <a:p>
            <a:r>
              <a:rPr lang="en-US" altLang="en-US" sz="2400" dirty="0" err="1"/>
              <a:t>Strassburg</a:t>
            </a:r>
            <a:r>
              <a:rPr lang="en-US" altLang="en-US" sz="2400" dirty="0"/>
              <a:t> Sock</a:t>
            </a:r>
          </a:p>
          <a:p>
            <a:pPr lvl="1"/>
            <a:r>
              <a:rPr lang="en-US" altLang="en-US" sz="2000" dirty="0">
                <a:hlinkClick r:id="rId2"/>
              </a:rPr>
              <a:t>www.thesock.com</a:t>
            </a:r>
            <a:r>
              <a:rPr lang="en-US" altLang="en-US" sz="2000" dirty="0"/>
              <a:t>, </a:t>
            </a:r>
            <a:r>
              <a:rPr lang="en-US" altLang="en-US" sz="2000" dirty="0" smtClean="0"/>
              <a:t>$35</a:t>
            </a:r>
            <a:endParaRPr lang="en-US" altLang="en-US" sz="2000" dirty="0"/>
          </a:p>
          <a:p>
            <a:pPr lvl="1">
              <a:buFontTx/>
              <a:buNone/>
            </a:pPr>
            <a:endParaRPr lang="en-US" altLang="en-US" sz="2000" dirty="0"/>
          </a:p>
          <a:p>
            <a:pPr>
              <a:buFont typeface="Monotype Sorts" charset="2"/>
              <a:buNone/>
            </a:pPr>
            <a:r>
              <a:rPr lang="en-US" altLang="en-US" sz="2400" dirty="0" smtClean="0"/>
              <a:t>Rarely inject cortisone.</a:t>
            </a:r>
          </a:p>
          <a:p>
            <a:pPr>
              <a:buFont typeface="Monotype Sorts" charset="2"/>
              <a:buNone/>
            </a:pPr>
            <a:r>
              <a:rPr lang="en-US" altLang="en-US" dirty="0" smtClean="0"/>
              <a:t>Rarely go to </a:t>
            </a:r>
            <a:r>
              <a:rPr lang="en-US" altLang="en-US" dirty="0" err="1" smtClean="0"/>
              <a:t>fascial</a:t>
            </a:r>
            <a:r>
              <a:rPr lang="en-US" altLang="en-US" dirty="0" smtClean="0"/>
              <a:t> release</a:t>
            </a:r>
            <a:endParaRPr lang="en-US" altLang="en-US" sz="2400" dirty="0"/>
          </a:p>
        </p:txBody>
      </p:sp>
      <p:sp>
        <p:nvSpPr>
          <p:cNvPr id="212997" name="Rectangle 5"/>
          <p:cNvSpPr>
            <a:spLocks noChangeArrowheads="1"/>
          </p:cNvSpPr>
          <p:nvPr/>
        </p:nvSpPr>
        <p:spPr bwMode="auto">
          <a:xfrm>
            <a:off x="3886200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000500" y="2833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260350" y="189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260350" y="189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13003" name="Group 11"/>
          <p:cNvGrpSpPr>
            <a:grpSpLocks/>
          </p:cNvGrpSpPr>
          <p:nvPr/>
        </p:nvGrpSpPr>
        <p:grpSpPr bwMode="auto">
          <a:xfrm>
            <a:off x="2332038" y="1892300"/>
            <a:ext cx="5000625" cy="0"/>
            <a:chOff x="0" y="0"/>
            <a:chExt cx="3150" cy="0"/>
          </a:xfrm>
        </p:grpSpPr>
        <p:sp>
          <p:nvSpPr>
            <p:cNvPr id="213004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315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3005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315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13006" name="Picture 14" descr="http://www.thesock.com/images/step4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14" y="5013703"/>
            <a:ext cx="1367287" cy="1783641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6" y="5013703"/>
            <a:ext cx="3166499" cy="14094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3" t="-606" r="19438" b="606"/>
          <a:stretch/>
        </p:blipFill>
        <p:spPr bwMode="auto">
          <a:xfrm>
            <a:off x="457200" y="1683718"/>
            <a:ext cx="1729146" cy="174955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r="23437"/>
          <a:stretch/>
        </p:blipFill>
        <p:spPr bwMode="auto">
          <a:xfrm>
            <a:off x="2608240" y="1714099"/>
            <a:ext cx="1277960" cy="16887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14" y="3495682"/>
            <a:ext cx="1905000" cy="14287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1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Ankle Instability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VERY common in athletes with a history of ankle sprains</a:t>
            </a:r>
          </a:p>
          <a:p>
            <a:r>
              <a:rPr lang="en-US" dirty="0" smtClean="0"/>
              <a:t>The ATF (mainly) and CF ligaments are stretched or ruptured</a:t>
            </a:r>
          </a:p>
          <a:p>
            <a:r>
              <a:rPr lang="en-US" dirty="0" smtClean="0"/>
              <a:t>Leads to pain, swelling, instability, sprains, early DJD</a:t>
            </a:r>
          </a:p>
          <a:p>
            <a:r>
              <a:rPr lang="en-US" dirty="0" smtClean="0"/>
              <a:t>Fixable, scope and </a:t>
            </a:r>
            <a:r>
              <a:rPr lang="en-US" dirty="0" err="1" smtClean="0"/>
              <a:t>brostrum</a:t>
            </a:r>
            <a:r>
              <a:rPr lang="en-US" dirty="0" smtClean="0"/>
              <a:t> with internal brace	</a:t>
            </a:r>
            <a:endParaRPr lang="en-US" dirty="0"/>
          </a:p>
        </p:txBody>
      </p:sp>
      <p:pic>
        <p:nvPicPr>
          <p:cNvPr id="1026" name="Picture 2" descr="Foot and ankle internal brace repair 0 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057400" y="4114800"/>
            <a:ext cx="3235411" cy="2992756"/>
          </a:xfrm>
          <a:prstGeom prst="rect">
            <a:avLst/>
          </a:prstGeom>
          <a:noFill/>
        </p:spPr>
      </p:pic>
      <p:pic>
        <p:nvPicPr>
          <p:cNvPr id="1028" name="Picture 4" descr="ankle_lg"/>
          <p:cNvPicPr>
            <a:picLocks noChangeAspect="1" noChangeArrowheads="1"/>
          </p:cNvPicPr>
          <p:nvPr/>
        </p:nvPicPr>
        <p:blipFill>
          <a:blip r:embed="rId3" cstate="print"/>
          <a:srcRect t="22842" r="7203"/>
          <a:stretch>
            <a:fillRect/>
          </a:stretch>
        </p:blipFill>
        <p:spPr bwMode="auto">
          <a:xfrm>
            <a:off x="228600" y="1447800"/>
            <a:ext cx="3352800" cy="25740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Morton’s Neuroma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Pain 3</a:t>
            </a:r>
            <a:r>
              <a:rPr lang="en-US" altLang="en-US" sz="2400" baseline="30000" dirty="0"/>
              <a:t>rd</a:t>
            </a:r>
            <a:r>
              <a:rPr lang="en-US" altLang="en-US" sz="2400" dirty="0"/>
              <a:t> (or 2</a:t>
            </a:r>
            <a:r>
              <a:rPr lang="en-US" altLang="en-US" sz="2400" baseline="30000" dirty="0"/>
              <a:t>nd</a:t>
            </a:r>
            <a:r>
              <a:rPr lang="en-US" altLang="en-US" sz="2400" dirty="0"/>
              <a:t>) interspace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Feels like walking on a marble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Diagnostic </a:t>
            </a:r>
            <a:r>
              <a:rPr lang="en-US" altLang="en-US" sz="2400" dirty="0" err="1"/>
              <a:t>injx</a:t>
            </a:r>
            <a:r>
              <a:rPr lang="en-US" altLang="en-US" sz="2400" dirty="0"/>
              <a:t> with cortisone/</a:t>
            </a:r>
            <a:r>
              <a:rPr lang="en-US" altLang="en-US" sz="2400" dirty="0" err="1"/>
              <a:t>marcaine</a:t>
            </a:r>
            <a:endParaRPr lang="en-US" altLang="en-US" sz="2400" dirty="0"/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Permanent </a:t>
            </a:r>
            <a:r>
              <a:rPr lang="en-US" altLang="en-US" sz="2400" dirty="0" err="1"/>
              <a:t>tx</a:t>
            </a:r>
            <a:r>
              <a:rPr lang="en-US" altLang="en-US" sz="2400" dirty="0"/>
              <a:t> options: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Padding, live with it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Alcohol </a:t>
            </a:r>
            <a:r>
              <a:rPr lang="en-US" altLang="en-US" sz="2000" dirty="0" err="1" smtClean="0"/>
              <a:t>sclerosing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injx</a:t>
            </a: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Nerve Decompression</a:t>
            </a: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/>
              <a:t>Sx</a:t>
            </a:r>
            <a:r>
              <a:rPr lang="en-US" altLang="en-US" sz="2000" dirty="0" smtClean="0"/>
              <a:t> Removal of Nerve</a:t>
            </a:r>
            <a:endParaRPr lang="en-US" altLang="en-US" sz="2000" dirty="0"/>
          </a:p>
        </p:txBody>
      </p:sp>
      <p:pic>
        <p:nvPicPr>
          <p:cNvPr id="3" name="MortNeuroma_Norm_An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599" y="2286000"/>
            <a:ext cx="4995333" cy="28098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2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81000"/>
            <a:ext cx="7315200" cy="9525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/>
              <a:t>PLANTAR WARTS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2209800"/>
            <a:ext cx="4800600" cy="44323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2800" dirty="0"/>
              <a:t>HPV 11,9.</a:t>
            </a:r>
          </a:p>
          <a:p>
            <a:r>
              <a:rPr lang="en-US" sz="2800" dirty="0"/>
              <a:t>Will often resolve over time</a:t>
            </a:r>
          </a:p>
          <a:p>
            <a:r>
              <a:rPr lang="en-US" sz="2800" dirty="0" smtClean="0"/>
              <a:t>Candida </a:t>
            </a:r>
            <a:r>
              <a:rPr lang="en-US" sz="2800" dirty="0"/>
              <a:t>injections with </a:t>
            </a:r>
            <a:r>
              <a:rPr lang="en-US" sz="2800" dirty="0" err="1"/>
              <a:t>Dermajet</a:t>
            </a:r>
            <a:endParaRPr lang="en-US" sz="2800" dirty="0"/>
          </a:p>
          <a:p>
            <a:pPr lvl="1"/>
            <a:r>
              <a:rPr lang="en-US" sz="2400" dirty="0"/>
              <a:t>good success, relatively fast but can be painful</a:t>
            </a:r>
          </a:p>
          <a:p>
            <a:r>
              <a:rPr lang="en-US" sz="2800" dirty="0" err="1"/>
              <a:t>Canthacur</a:t>
            </a:r>
            <a:endParaRPr lang="en-US" sz="2800" dirty="0"/>
          </a:p>
          <a:p>
            <a:r>
              <a:rPr lang="en-US" sz="2800" dirty="0"/>
              <a:t>CO</a:t>
            </a:r>
            <a:r>
              <a:rPr lang="en-US" sz="2800" baseline="-10000" dirty="0"/>
              <a:t>2</a:t>
            </a:r>
            <a:r>
              <a:rPr lang="en-US" sz="2800" dirty="0"/>
              <a:t> Laser ablation</a:t>
            </a:r>
          </a:p>
          <a:p>
            <a:endParaRPr lang="en-US" sz="2800" dirty="0"/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4" t="10001" r="-1" b="7894"/>
          <a:stretch/>
        </p:blipFill>
        <p:spPr bwMode="auto">
          <a:xfrm>
            <a:off x="6172200" y="1905000"/>
            <a:ext cx="2743200" cy="3962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5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239000" cy="11430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/>
              <a:t>CORNS &amp; CALLUSES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2044700"/>
            <a:ext cx="3429000" cy="41148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2800"/>
              <a:t>Thickening of the skin resulting from chronic irritation</a:t>
            </a:r>
          </a:p>
          <a:p>
            <a:pPr lvl="1"/>
            <a:r>
              <a:rPr lang="en-US"/>
              <a:t>often harmless</a:t>
            </a:r>
          </a:p>
          <a:p>
            <a:pPr lvl="1"/>
            <a:r>
              <a:rPr lang="en-US"/>
              <a:t>if painful try pads or a shoe change</a:t>
            </a:r>
            <a:endParaRPr lang="en-US" sz="2400"/>
          </a:p>
        </p:txBody>
      </p:sp>
      <p:pic>
        <p:nvPicPr>
          <p:cNvPr id="98309" name="Picture 5" descr="A:\CALL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967163" cy="45720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0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/>
              <a:t>Tinea Pedis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/>
              <a:t>Itching or burning 	</a:t>
            </a:r>
          </a:p>
          <a:p>
            <a:endParaRPr lang="en-US"/>
          </a:p>
          <a:p>
            <a:r>
              <a:rPr lang="en-US"/>
              <a:t>Scaling, cracking, blisters, redness</a:t>
            </a:r>
          </a:p>
          <a:p>
            <a:endParaRPr lang="en-US"/>
          </a:p>
          <a:p>
            <a:r>
              <a:rPr lang="en-US"/>
              <a:t>May be stinky</a:t>
            </a:r>
            <a:endParaRPr lang="en-US" sz="2800"/>
          </a:p>
        </p:txBody>
      </p:sp>
      <p:pic>
        <p:nvPicPr>
          <p:cNvPr id="91141" name="Picture 5" descr="A:\TINPED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3810000" cy="373380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591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6553200" cy="876300"/>
          </a:xfrm>
        </p:spPr>
        <p:txBody>
          <a:bodyPr/>
          <a:lstStyle/>
          <a:p>
            <a:r>
              <a:rPr lang="en-US" sz="5400"/>
              <a:t>Onychomycosis</a:t>
            </a:r>
            <a:endParaRPr lang="en-US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2044700"/>
            <a:ext cx="4114800" cy="41148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Only </a:t>
            </a:r>
            <a:r>
              <a:rPr lang="en-US" sz="2800" dirty="0" smtClean="0"/>
              <a:t>3 Reliable </a:t>
            </a:r>
            <a:r>
              <a:rPr lang="en-US" sz="2800" dirty="0"/>
              <a:t>Treatments:</a:t>
            </a:r>
          </a:p>
          <a:p>
            <a:pPr>
              <a:buFont typeface="Monotype Sorts" charset="0"/>
              <a:buNone/>
            </a:pPr>
            <a:r>
              <a:rPr lang="en-US" sz="2800" dirty="0"/>
              <a:t>	Lamisil: 70% success</a:t>
            </a:r>
          </a:p>
          <a:p>
            <a:pPr>
              <a:buFont typeface="Monotype Sorts" charset="0"/>
              <a:buNone/>
            </a:pPr>
            <a:r>
              <a:rPr lang="en-US" sz="2800" dirty="0"/>
              <a:t>	</a:t>
            </a:r>
            <a:r>
              <a:rPr lang="en-US" sz="2800" dirty="0" smtClean="0"/>
              <a:t>Laser: 80 success ($$)</a:t>
            </a:r>
            <a:endParaRPr lang="en-US" sz="2800" dirty="0"/>
          </a:p>
          <a:p>
            <a:pPr>
              <a:buFont typeface="Monotype Sorts" charset="0"/>
              <a:buNone/>
            </a:pPr>
            <a:r>
              <a:rPr lang="en-US" sz="2800" dirty="0"/>
              <a:t> 	Nail Removal</a:t>
            </a:r>
          </a:p>
          <a:p>
            <a:pPr>
              <a:buFont typeface="Monotype Sorts" charset="0"/>
              <a:buNone/>
            </a:pPr>
            <a:endParaRPr lang="en-US" sz="2800" dirty="0"/>
          </a:p>
          <a:p>
            <a:r>
              <a:rPr lang="en-US" sz="2800" dirty="0" smtClean="0"/>
              <a:t> </a:t>
            </a:r>
            <a:r>
              <a:rPr lang="en-US" sz="2800" dirty="0"/>
              <a:t>Important to educate patient about lifetime prevention.</a:t>
            </a:r>
          </a:p>
        </p:txBody>
      </p:sp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3486150" cy="464820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9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162800" cy="11430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5400"/>
              <a:t>Ingrown Nails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81200"/>
            <a:ext cx="4267200" cy="41148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buFont typeface="Monotype Sorts" charset="0"/>
              <a:buNone/>
            </a:pPr>
            <a:r>
              <a:rPr lang="en-US">
                <a:solidFill>
                  <a:schemeClr val="tx2"/>
                </a:solidFill>
              </a:rPr>
              <a:t>        Three Options:</a:t>
            </a:r>
            <a:endParaRPr lang="en-US"/>
          </a:p>
          <a:p>
            <a:r>
              <a:rPr lang="en-US"/>
              <a:t>Can tx with oral abx and refer</a:t>
            </a:r>
          </a:p>
          <a:p>
            <a:r>
              <a:rPr lang="en-US"/>
              <a:t>Can numb toe and avulse part of the nail</a:t>
            </a:r>
          </a:p>
          <a:p>
            <a:r>
              <a:rPr lang="en-US"/>
              <a:t>Can perform matrixectomy, either sx or chemical</a:t>
            </a:r>
          </a:p>
          <a:p>
            <a:endParaRPr lang="en-US"/>
          </a:p>
        </p:txBody>
      </p:sp>
      <p:sp>
        <p:nvSpPr>
          <p:cNvPr id="87048" name="AutoShape 8"/>
          <p:cNvSpPr>
            <a:spLocks noChangeAspect="1" noChangeArrowheads="1"/>
          </p:cNvSpPr>
          <p:nvPr/>
        </p:nvSpPr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9" name="AutoShape 9"/>
          <p:cNvSpPr>
            <a:spLocks noChangeAspect="1" noChangeArrowheads="1"/>
          </p:cNvSpPr>
          <p:nvPr/>
        </p:nvSpPr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AutoShape 10"/>
          <p:cNvSpPr>
            <a:spLocks noChangeAspect="1" noChangeArrowheads="1"/>
          </p:cNvSpPr>
          <p:nvPr/>
        </p:nvSpPr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705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3371850" cy="44958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866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8063753" cy="4609653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 smtClean="0"/>
              <a:t>1/3 of total treatment cost of type 2 Diabetes is for diabetic foot ulcers. </a:t>
            </a:r>
          </a:p>
          <a:p>
            <a:r>
              <a:rPr lang="en-US" sz="3600" dirty="0" smtClean="0"/>
              <a:t>Major amputation has a 3 year survival rate of 50%, worse than many cancer diagnoses.</a:t>
            </a:r>
          </a:p>
          <a:p>
            <a:r>
              <a:rPr lang="en-US" sz="3600" dirty="0" smtClean="0"/>
              <a:t>Medicare will pay for a foot care visit every 61 days to treat nails and calluses.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*Patients do not need a doctor to trim 	their toenails, but it gets patients in 	front of the doctor often.</a:t>
            </a:r>
          </a:p>
          <a:p>
            <a:endParaRPr lang="en-US" dirty="0"/>
          </a:p>
        </p:txBody>
      </p:sp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 smtClean="0"/>
              <a:t>Cost of Diabetic Ulcers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317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7" y="1524000"/>
            <a:ext cx="8394797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8" y="5257800"/>
            <a:ext cx="9118997" cy="6858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197" y="304800"/>
            <a:ext cx="8382003" cy="11430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A1C and Wound Healing:</a:t>
            </a:r>
          </a:p>
          <a:p>
            <a:r>
              <a:rPr lang="en-US" sz="3600" dirty="0" smtClean="0"/>
              <a:t>(no connection)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783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11430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r>
              <a:rPr lang="en-US" sz="5400" dirty="0"/>
              <a:t>Problems Podiatrists </a:t>
            </a:r>
            <a:br>
              <a:rPr lang="en-US" sz="5400" dirty="0"/>
            </a:br>
            <a:r>
              <a:rPr lang="en-US" sz="5400" dirty="0"/>
              <a:t>Often Treat</a:t>
            </a:r>
            <a:endParaRPr lang="en-US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676400"/>
            <a:ext cx="7696200" cy="51816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>
            <a:normAutofit lnSpcReduction="10000"/>
          </a:bodyPr>
          <a:lstStyle/>
          <a:p>
            <a:r>
              <a:rPr lang="en-US" sz="2600" dirty="0"/>
              <a:t>Heel pain, plantar fasciitis</a:t>
            </a:r>
          </a:p>
          <a:p>
            <a:r>
              <a:rPr lang="en-US" sz="2600" dirty="0"/>
              <a:t>Foot/ankle </a:t>
            </a:r>
            <a:r>
              <a:rPr lang="en-US" sz="2600" dirty="0" err="1"/>
              <a:t>fxs</a:t>
            </a:r>
            <a:endParaRPr lang="en-US" sz="2600" dirty="0"/>
          </a:p>
          <a:p>
            <a:r>
              <a:rPr lang="en-US" sz="2600" dirty="0"/>
              <a:t>Ankle sprains/tendonitis, </a:t>
            </a:r>
            <a:r>
              <a:rPr lang="en-US" sz="2600" dirty="0" err="1"/>
              <a:t>achilles</a:t>
            </a:r>
            <a:r>
              <a:rPr lang="en-US" sz="2600" dirty="0"/>
              <a:t> injuries</a:t>
            </a:r>
          </a:p>
          <a:p>
            <a:r>
              <a:rPr lang="en-US" sz="2600" dirty="0"/>
              <a:t>Flatfoot reconstruction, </a:t>
            </a:r>
            <a:r>
              <a:rPr lang="en-US" sz="2600" dirty="0" err="1"/>
              <a:t>Cavus</a:t>
            </a:r>
            <a:r>
              <a:rPr lang="en-US" sz="2600" dirty="0"/>
              <a:t> foot reconstruction</a:t>
            </a:r>
          </a:p>
          <a:p>
            <a:r>
              <a:rPr lang="en-US" sz="2600" dirty="0"/>
              <a:t>Bunions, hammertoes</a:t>
            </a:r>
          </a:p>
          <a:p>
            <a:r>
              <a:rPr lang="en-US" sz="2600" dirty="0"/>
              <a:t>Pediatric problems: flatfoot, juvenile bunions,  met-</a:t>
            </a:r>
            <a:r>
              <a:rPr lang="en-US" sz="2600" dirty="0" err="1"/>
              <a:t>adductus</a:t>
            </a:r>
            <a:r>
              <a:rPr lang="en-US" sz="2600" dirty="0"/>
              <a:t>, club-foot.</a:t>
            </a:r>
          </a:p>
          <a:p>
            <a:r>
              <a:rPr lang="en-US" sz="2600" dirty="0"/>
              <a:t>Neuromas</a:t>
            </a:r>
          </a:p>
          <a:p>
            <a:r>
              <a:rPr lang="en-US" sz="2600" dirty="0"/>
              <a:t>Skin problems: </a:t>
            </a:r>
            <a:r>
              <a:rPr lang="en-US" sz="2600" dirty="0" err="1"/>
              <a:t>tinea</a:t>
            </a:r>
            <a:r>
              <a:rPr lang="en-US" sz="2600" dirty="0"/>
              <a:t>, corns, calluses, warts</a:t>
            </a:r>
          </a:p>
          <a:p>
            <a:r>
              <a:rPr lang="en-US" sz="2600" dirty="0"/>
              <a:t>Nail problems: ingrown nails, fungal nails </a:t>
            </a:r>
          </a:p>
          <a:p>
            <a:r>
              <a:rPr lang="en-US" sz="2600" dirty="0"/>
              <a:t>Diabetic </a:t>
            </a:r>
            <a:r>
              <a:rPr lang="en-US" sz="2600" dirty="0" err="1"/>
              <a:t>Footcare</a:t>
            </a:r>
            <a:r>
              <a:rPr lang="en-US" sz="2600" dirty="0"/>
              <a:t>, Ulcer Care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86007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4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4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autoUpdateAnimBg="0" advAuto="10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057400"/>
            <a:ext cx="8458199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B0F0"/>
                </a:solidFill>
              </a:rPr>
              <a:t>Macrophage Overview</a:t>
            </a:r>
            <a:r>
              <a:rPr lang="en-US" sz="2800" dirty="0" smtClean="0">
                <a:solidFill>
                  <a:srgbClr val="00B0F0"/>
                </a:solidFill>
              </a:rPr>
              <a:t>:  </a:t>
            </a:r>
            <a:r>
              <a:rPr lang="en-US" sz="2800" dirty="0" smtClean="0"/>
              <a:t>With tissue injury, monocytes travel to the area and become Macrophages.  Macrophages at first create an inflammatory response to eliminate pathogens, an enzyme, SETdb2 then </a:t>
            </a:r>
            <a:r>
              <a:rPr lang="en-US" sz="2800" b="1" i="1" dirty="0" smtClean="0">
                <a:solidFill>
                  <a:srgbClr val="00B0F0"/>
                </a:solidFill>
              </a:rPr>
              <a:t>convert</a:t>
            </a:r>
            <a:r>
              <a:rPr lang="en-US" sz="2800" dirty="0" smtClean="0"/>
              <a:t> macrophages to non-inflammatory </a:t>
            </a:r>
            <a:r>
              <a:rPr lang="en-US" sz="2800" b="1" i="1" dirty="0" smtClean="0">
                <a:solidFill>
                  <a:srgbClr val="00B0F0"/>
                </a:solidFill>
              </a:rPr>
              <a:t>repair</a:t>
            </a:r>
            <a:r>
              <a:rPr lang="en-US" sz="2800" dirty="0" smtClean="0"/>
              <a:t> </a:t>
            </a:r>
            <a:r>
              <a:rPr lang="en-US" sz="2800" b="1" i="1" dirty="0" smtClean="0">
                <a:solidFill>
                  <a:srgbClr val="00B0F0"/>
                </a:solidFill>
              </a:rPr>
              <a:t>mode</a:t>
            </a:r>
            <a:r>
              <a:rPr lang="en-US" sz="2800" dirty="0" smtClean="0"/>
              <a:t> to promote healing. </a:t>
            </a:r>
            <a:endParaRPr lang="en-US" sz="28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800" dirty="0" smtClean="0"/>
              <a:t>In Diabetic patients,  this conversion may </a:t>
            </a:r>
            <a:r>
              <a:rPr lang="en-US" sz="2800" b="1" i="1" dirty="0" smtClean="0">
                <a:solidFill>
                  <a:srgbClr val="00B0F0"/>
                </a:solidFill>
              </a:rPr>
              <a:t>never</a:t>
            </a:r>
            <a:r>
              <a:rPr lang="en-US" sz="2800" dirty="0" smtClean="0"/>
              <a:t> occur and inflammation persists. </a:t>
            </a:r>
          </a:p>
          <a:p>
            <a:pPr marL="0" indent="0">
              <a:buNone/>
            </a:pPr>
            <a:r>
              <a:rPr lang="en-US" sz="2800" b="1" dirty="0" smtClean="0"/>
              <a:t>It appears the enzyme SETdb2, responsible for macrophage conversion, does not appear. </a:t>
            </a:r>
            <a:endParaRPr lang="en-US" sz="2800" b="1" dirty="0"/>
          </a:p>
        </p:txBody>
      </p:sp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xfrm>
            <a:off x="693869" y="304800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Exciting Cutting Edge </a:t>
            </a:r>
            <a:br>
              <a:rPr lang="en-US" sz="3600" dirty="0" smtClean="0"/>
            </a:br>
            <a:r>
              <a:rPr lang="en-US" sz="3600" dirty="0" smtClean="0"/>
              <a:t>Macrophage research: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819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476" y="1630210"/>
            <a:ext cx="8458200" cy="5234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xfrm>
            <a:off x="685800" y="255186"/>
            <a:ext cx="7987553" cy="1395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Exciting Macrophage and Xanthine Oxidase</a:t>
            </a:r>
            <a:r>
              <a:rPr lang="en-US" sz="3600" dirty="0" smtClean="0"/>
              <a:t> Connection: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7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199" y="206514"/>
            <a:ext cx="7756263" cy="1054250"/>
          </a:xfrm>
        </p:spPr>
        <p:txBody>
          <a:bodyPr/>
          <a:lstStyle/>
          <a:p>
            <a:r>
              <a:rPr lang="en-US" sz="4400" dirty="0" smtClean="0"/>
              <a:t>SETDB	2 and Inflammation: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295400"/>
            <a:ext cx="7543800" cy="6077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90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ping hand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4400" y="2060858"/>
            <a:ext cx="7086474" cy="483177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685800"/>
            <a:ext cx="9067800" cy="1143000"/>
          </a:xfrm>
        </p:spPr>
        <p:txBody>
          <a:bodyPr/>
          <a:lstStyle/>
          <a:p>
            <a:r>
              <a:rPr lang="en-US" dirty="0" smtClean="0"/>
              <a:t>Stay active, </a:t>
            </a:r>
            <a:br>
              <a:rPr lang="en-US" dirty="0" smtClean="0"/>
            </a:br>
            <a:r>
              <a:rPr lang="en-US" dirty="0" smtClean="0"/>
              <a:t>exercise, stretch.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1400" y="3124200"/>
            <a:ext cx="7756263" cy="105425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19028"/>
            <a:ext cx="5518458" cy="5810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2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Etiology:  Western countries about 30%.  In </a:t>
            </a:r>
            <a:r>
              <a:rPr lang="en-US" sz="2800" dirty="0" smtClean="0"/>
              <a:t>countries </a:t>
            </a:r>
            <a:r>
              <a:rPr lang="en-US" sz="2800" dirty="0" smtClean="0"/>
              <a:t>where western shoes have been introduced, numbers have risen to match.  Women &gt; men due to shoes.</a:t>
            </a:r>
          </a:p>
          <a:p>
            <a:endParaRPr lang="en-US" sz="2800" dirty="0" smtClean="0"/>
          </a:p>
          <a:p>
            <a:r>
              <a:rPr lang="en-US" sz="2800" dirty="0" smtClean="0"/>
              <a:t>Why bunions hurt:</a:t>
            </a:r>
          </a:p>
          <a:p>
            <a:pPr lvl="1"/>
            <a:r>
              <a:rPr lang="en-US" sz="2800" dirty="0" smtClean="0"/>
              <a:t>-Joint is off kilter, dislocated, abnormal wear pattern</a:t>
            </a:r>
          </a:p>
          <a:p>
            <a:pPr lvl="1"/>
            <a:r>
              <a:rPr lang="en-US" sz="2800" dirty="0" smtClean="0"/>
              <a:t>-medial eminence hurts in shoes, usually women</a:t>
            </a:r>
          </a:p>
          <a:p>
            <a:endParaRPr lang="en-US" sz="2800" dirty="0"/>
          </a:p>
          <a:p>
            <a:r>
              <a:rPr lang="en-US" sz="2800" dirty="0" smtClean="0"/>
              <a:t>Bunions are essentially a surgical problem.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1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luxValguswRedM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" y="304800"/>
            <a:ext cx="7543800" cy="4243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33600"/>
            <a:ext cx="4371109" cy="4534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01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679" t="5744" r="7894" b="328"/>
          <a:stretch/>
        </p:blipFill>
        <p:spPr>
          <a:xfrm>
            <a:off x="2618082" y="2120264"/>
            <a:ext cx="1734118" cy="3762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794" t="3241" r="12054"/>
          <a:stretch/>
        </p:blipFill>
        <p:spPr>
          <a:xfrm>
            <a:off x="576073" y="2096444"/>
            <a:ext cx="1720542" cy="3904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500" y="2096444"/>
            <a:ext cx="4014788" cy="1857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28600" y="381000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MTC Fusion, (</a:t>
            </a:r>
            <a:r>
              <a:rPr lang="en-US" sz="3600" dirty="0" err="1" smtClean="0"/>
              <a:t>Lapidus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My main bunion surgery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048596"/>
            <a:ext cx="2366845" cy="2702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58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5786"/>
            <a:ext cx="3352800" cy="5975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416" b="6096"/>
          <a:stretch/>
        </p:blipFill>
        <p:spPr>
          <a:xfrm>
            <a:off x="4038600" y="875786"/>
            <a:ext cx="3048000" cy="5913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52400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More </a:t>
            </a:r>
            <a:r>
              <a:rPr lang="en-US" sz="3600" dirty="0" err="1" smtClean="0"/>
              <a:t>Lapidus</a:t>
            </a:r>
            <a:r>
              <a:rPr lang="en-US" sz="3600" dirty="0"/>
              <a:t> </a:t>
            </a:r>
            <a:r>
              <a:rPr lang="en-US" sz="3600" dirty="0" smtClean="0"/>
              <a:t>X-rays</a:t>
            </a:r>
            <a:endParaRPr lang="en-US" sz="3600" dirty="0" smtClean="0"/>
          </a:p>
          <a:p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81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0"/>
            <a:ext cx="7756263" cy="1054250"/>
          </a:xfrm>
        </p:spPr>
        <p:txBody>
          <a:bodyPr/>
          <a:lstStyle/>
          <a:p>
            <a:r>
              <a:rPr lang="en-US" sz="3600" dirty="0" smtClean="0"/>
              <a:t>Distal Chevron: less severe angles</a:t>
            </a:r>
            <a:br>
              <a:rPr lang="en-US" sz="3600" dirty="0" smtClean="0"/>
            </a:br>
            <a:r>
              <a:rPr lang="en-US" sz="3600" dirty="0" smtClean="0"/>
              <a:t> boot 4 weeks, then shoe.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t="23138" r="21114" b="1177"/>
          <a:stretch/>
        </p:blipFill>
        <p:spPr>
          <a:xfrm>
            <a:off x="4191000" y="1356864"/>
            <a:ext cx="3045594" cy="4533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7" t="18511" r="12984" b="2341"/>
          <a:stretch/>
        </p:blipFill>
        <p:spPr>
          <a:xfrm>
            <a:off x="500109" y="1108158"/>
            <a:ext cx="3462291" cy="5427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t="23138" r="21114" b="1177"/>
          <a:stretch/>
        </p:blipFill>
        <p:spPr>
          <a:xfrm>
            <a:off x="4038600" y="1198181"/>
            <a:ext cx="3660883" cy="5448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5457"/>
          <a:stretch/>
        </p:blipFill>
        <p:spPr>
          <a:xfrm>
            <a:off x="411310" y="2362200"/>
            <a:ext cx="3627290" cy="3017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531"/>
          <a:stretch/>
        </p:blipFill>
        <p:spPr>
          <a:xfrm>
            <a:off x="5434575" y="3761102"/>
            <a:ext cx="3604037" cy="2993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6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0" name="Picture 8" descr="\\ogdenclinic.com\files\Users\Jbruse\ag very tight joint ap pre op.jpg"/>
          <p:cNvPicPr>
            <a:picLocks noChangeAspect="1" noChangeArrowheads="1"/>
          </p:cNvPicPr>
          <p:nvPr/>
        </p:nvPicPr>
        <p:blipFill>
          <a:blip r:embed="rId3" cstate="print"/>
          <a:srcRect l="31460" t="16418" r="25094" b="37015"/>
          <a:stretch>
            <a:fillRect/>
          </a:stretch>
        </p:blipFill>
        <p:spPr bwMode="auto">
          <a:xfrm>
            <a:off x="5257800" y="762001"/>
            <a:ext cx="3683001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281" name="Picture 9" descr="\\ogdenclinic.com\files\Users\Jbruse\ag sp youngswick post op ap.jpg"/>
          <p:cNvPicPr>
            <a:picLocks noChangeAspect="1" noChangeArrowheads="1"/>
          </p:cNvPicPr>
          <p:nvPr/>
        </p:nvPicPr>
        <p:blipFill>
          <a:blip r:embed="rId4" cstate="print"/>
          <a:srcRect l="22326" t="12836" r="4496"/>
          <a:stretch>
            <a:fillRect/>
          </a:stretch>
        </p:blipFill>
        <p:spPr bwMode="auto">
          <a:xfrm>
            <a:off x="229166" y="762000"/>
            <a:ext cx="400311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121511" y="-90707"/>
            <a:ext cx="7756263" cy="1054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Total Joint Replacement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39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Plantar Fasciitis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3565"/>
            <a:ext cx="4105484" cy="42734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b="5127"/>
          <a:stretch/>
        </p:blipFill>
        <p:spPr bwMode="auto">
          <a:xfrm>
            <a:off x="5230335" y="4275034"/>
            <a:ext cx="3193279" cy="24063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38172"/>
            <a:ext cx="3290751" cy="21425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9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6156</TotalTime>
  <Words>633</Words>
  <Application>Microsoft Office PowerPoint</Application>
  <PresentationFormat>On-screen Show (4:3)</PresentationFormat>
  <Paragraphs>105</Paragraphs>
  <Slides>24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 Black</vt:lpstr>
      <vt:lpstr>Arial Rounded MT Bold</vt:lpstr>
      <vt:lpstr>Book Antiqua</vt:lpstr>
      <vt:lpstr>Calibri</vt:lpstr>
      <vt:lpstr>Californian FB</vt:lpstr>
      <vt:lpstr>Lucida Calligraphy</vt:lpstr>
      <vt:lpstr>Monotype Sorts</vt:lpstr>
      <vt:lpstr>Wingdings</vt:lpstr>
      <vt:lpstr>Hardcover</vt:lpstr>
      <vt:lpstr>Whats new to my profession:   Podiatry and  Diabetic Wound Care</vt:lpstr>
      <vt:lpstr>Problems Podiatrists  Often Treat</vt:lpstr>
      <vt:lpstr>Bunions</vt:lpstr>
      <vt:lpstr>PowerPoint Presentation</vt:lpstr>
      <vt:lpstr>PowerPoint Presentation</vt:lpstr>
      <vt:lpstr>PowerPoint Presentation</vt:lpstr>
      <vt:lpstr>Distal Chevron: less severe angles  boot 4 weeks, then shoe.</vt:lpstr>
      <vt:lpstr>PowerPoint Presentation</vt:lpstr>
      <vt:lpstr>Plantar Fasciitis</vt:lpstr>
      <vt:lpstr>Plantar Fasciitis  Treatment Protocol  ”Needs to be held in constant tension to heal itself.”</vt:lpstr>
      <vt:lpstr>Lateral Ankle Instability</vt:lpstr>
      <vt:lpstr>Morton’s Neuroma</vt:lpstr>
      <vt:lpstr>PLANTAR WARTS</vt:lpstr>
      <vt:lpstr>CORNS &amp; CALLUSES</vt:lpstr>
      <vt:lpstr>Tinea Pedis</vt:lpstr>
      <vt:lpstr>Onychomycosis</vt:lpstr>
      <vt:lpstr>Ingrown Nails</vt:lpstr>
      <vt:lpstr>Cost of Diabetic Ulcers</vt:lpstr>
      <vt:lpstr>PowerPoint Presentation</vt:lpstr>
      <vt:lpstr>Exciting Cutting Edge  Macrophage research:</vt:lpstr>
      <vt:lpstr>Exciting Macrophage and Xanthine Oxidase Connection:</vt:lpstr>
      <vt:lpstr>SETDB 2 and Inflammation:</vt:lpstr>
      <vt:lpstr>Stay active,  exercise, stretch. </vt:lpstr>
      <vt:lpstr>Questions?</vt:lpstr>
    </vt:vector>
  </TitlesOfParts>
  <Company>Intermountain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Few Podiatry Topics Clinical Learning Days 2014</dc:title>
  <dc:creator>Jason Bruse</dc:creator>
  <cp:lastModifiedBy>Jason Bruse</cp:lastModifiedBy>
  <cp:revision>40</cp:revision>
  <dcterms:created xsi:type="dcterms:W3CDTF">2014-04-07T14:18:15Z</dcterms:created>
  <dcterms:modified xsi:type="dcterms:W3CDTF">2020-03-09T16:45:29Z</dcterms:modified>
</cp:coreProperties>
</file>