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65" r:id="rId6"/>
    <p:sldMasterId id="2147483674" r:id="rId7"/>
  </p:sldMasterIdLst>
  <p:notesMasterIdLst>
    <p:notesMasterId r:id="rId38"/>
  </p:notesMasterIdLst>
  <p:sldIdLst>
    <p:sldId id="256" r:id="rId8"/>
    <p:sldId id="259" r:id="rId9"/>
    <p:sldId id="682" r:id="rId10"/>
    <p:sldId id="264" r:id="rId11"/>
    <p:sldId id="258" r:id="rId12"/>
    <p:sldId id="528" r:id="rId13"/>
    <p:sldId id="428" r:id="rId14"/>
    <p:sldId id="529" r:id="rId15"/>
    <p:sldId id="530" r:id="rId16"/>
    <p:sldId id="486" r:id="rId17"/>
    <p:sldId id="675" r:id="rId18"/>
    <p:sldId id="533" r:id="rId19"/>
    <p:sldId id="676" r:id="rId20"/>
    <p:sldId id="673" r:id="rId21"/>
    <p:sldId id="674" r:id="rId22"/>
    <p:sldId id="677" r:id="rId23"/>
    <p:sldId id="678" r:id="rId24"/>
    <p:sldId id="679" r:id="rId25"/>
    <p:sldId id="587" r:id="rId26"/>
    <p:sldId id="574" r:id="rId27"/>
    <p:sldId id="680" r:id="rId28"/>
    <p:sldId id="681" r:id="rId29"/>
    <p:sldId id="297" r:id="rId30"/>
    <p:sldId id="291" r:id="rId31"/>
    <p:sldId id="301" r:id="rId32"/>
    <p:sldId id="294" r:id="rId33"/>
    <p:sldId id="683" r:id="rId34"/>
    <p:sldId id="299" r:id="rId35"/>
    <p:sldId id="279" r:id="rId36"/>
    <p:sldId id="26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1C32"/>
    <a:srgbClr val="595959"/>
    <a:srgbClr val="414141"/>
    <a:srgbClr val="69BE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3169" autoAdjust="0"/>
  </p:normalViewPr>
  <p:slideViewPr>
    <p:cSldViewPr snapToGrid="0">
      <p:cViewPr varScale="1">
        <p:scale>
          <a:sx n="115" d="100"/>
          <a:sy n="115" d="100"/>
        </p:scale>
        <p:origin x="256" y="184"/>
      </p:cViewPr>
      <p:guideLst/>
    </p:cSldViewPr>
  </p:slideViewPr>
  <p:notesTextViewPr>
    <p:cViewPr>
      <p:scale>
        <a:sx n="1" d="1"/>
        <a:sy n="1" d="1"/>
      </p:scale>
      <p:origin x="0" y="0"/>
    </p:cViewPr>
  </p:notesTextViewPr>
  <p:gridSpacing cx="914400" cy="9144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DEB17-18CB-4B47-9CC4-F4F3CD770659}" type="datetimeFigureOut">
              <a:rPr lang="en-US" smtClean="0"/>
              <a:t>5/18/22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68C68-CABF-4940-A62F-87ABD378767F}" type="slidenum">
              <a:rPr lang="en-US" smtClean="0"/>
              <a:t>‹#›</a:t>
            </a:fld>
            <a:endParaRPr lang="en-US"/>
          </a:p>
        </p:txBody>
      </p:sp>
    </p:spTree>
    <p:extLst>
      <p:ext uri="{BB962C8B-B14F-4D97-AF65-F5344CB8AC3E}">
        <p14:creationId xmlns:p14="http://schemas.microsoft.com/office/powerpoint/2010/main" val="384780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7601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60BDDD1B-7981-514B-B211-D97C9422D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886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879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Opioid rotation (or switching) is a change in opioid drug or route of administration with the goal of improving outcomes.</a:t>
            </a:r>
            <a:endParaRPr lang="en-US" dirty="0"/>
          </a:p>
        </p:txBody>
      </p:sp>
    </p:spTree>
    <p:extLst>
      <p:ext uri="{BB962C8B-B14F-4D97-AF65-F5344CB8AC3E}">
        <p14:creationId xmlns:p14="http://schemas.microsoft.com/office/powerpoint/2010/main" val="2192824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653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9251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6541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65925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518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920" b="0" i="0" u="none" strike="noStrike" kern="1200" dirty="0">
                <a:solidFill>
                  <a:schemeClr val="tx1"/>
                </a:solidFill>
                <a:effectLst/>
                <a:latin typeface="+mn-lt"/>
                <a:ea typeface="+mn-ea"/>
                <a:cs typeface="+mn-cs"/>
              </a:rPr>
              <a:t>As the COVID pandemic goes on, 30% increase in 2020 which is the largest single-year increase recorded</a:t>
            </a: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b="0" i="0" u="none" strike="noStrike" kern="1200" dirty="0">
                <a:solidFill>
                  <a:schemeClr val="tx1"/>
                </a:solidFill>
                <a:effectLst/>
                <a:latin typeface="+mn-lt"/>
                <a:ea typeface="+mn-ea"/>
                <a:cs typeface="+mn-cs"/>
              </a:rPr>
              <a:t>Deaths rose in every one of our Mountain West states</a:t>
            </a:r>
          </a:p>
          <a:p>
            <a:pPr marL="0" marR="0" lvl="0" indent="0" algn="l" defTabSz="731520" rtl="0" eaLnBrk="1" fontAlgn="auto" latinLnBrk="0" hangingPunct="1">
              <a:lnSpc>
                <a:spcPct val="100000"/>
              </a:lnSpc>
              <a:spcBef>
                <a:spcPts val="0"/>
              </a:spcBef>
              <a:spcAft>
                <a:spcPts val="0"/>
              </a:spcAft>
              <a:buClrTx/>
              <a:buSzTx/>
              <a:buFontTx/>
              <a:buNone/>
              <a:tabLst/>
              <a:defRPr/>
            </a:pPr>
            <a:endParaRPr lang="en-US" sz="1920" b="0" i="0" u="none" strike="noStrike" kern="1200" dirty="0">
              <a:solidFill>
                <a:schemeClr val="tx1"/>
              </a:solidFill>
              <a:effectLst/>
              <a:latin typeface="+mn-lt"/>
              <a:ea typeface="+mn-ea"/>
              <a:cs typeface="+mn-cs"/>
            </a:endParaRPr>
          </a:p>
          <a:p>
            <a:pPr marL="0" marR="0" lvl="0" indent="0" algn="l" defTabSz="731520" rtl="0" eaLnBrk="1" fontAlgn="auto" latinLnBrk="0" hangingPunct="1">
              <a:lnSpc>
                <a:spcPct val="100000"/>
              </a:lnSpc>
              <a:spcBef>
                <a:spcPts val="0"/>
              </a:spcBef>
              <a:spcAft>
                <a:spcPts val="0"/>
              </a:spcAft>
              <a:buClrTx/>
              <a:buSzTx/>
              <a:buFontTx/>
              <a:buNone/>
              <a:tabLst/>
              <a:defRPr/>
            </a:pPr>
            <a:endParaRPr lang="en-US" sz="2000" dirty="0">
              <a:latin typeface="Century Gothic" panose="020B0502020202020204" pitchFamily="34" charset="0"/>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60BDDD1B-7981-514B-B211-D97C9422D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0075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A total of 68,463 eligible patients underwent curative-intent surgery and filled opioid prescriptions. Among opioid-</a:t>
            </a:r>
            <a:r>
              <a:rPr lang="en-US" sz="1920" kern="1200" dirty="0" err="1">
                <a:solidFill>
                  <a:schemeClr val="tx1"/>
                </a:solidFill>
                <a:effectLst/>
                <a:latin typeface="+mn-lt"/>
                <a:ea typeface="+mn-ea"/>
                <a:cs typeface="+mn-cs"/>
              </a:rPr>
              <a:t>na</a:t>
            </a:r>
            <a:r>
              <a:rPr lang="en-US" sz="1920" kern="1200" dirty="0">
                <a:solidFill>
                  <a:schemeClr val="tx1"/>
                </a:solidFill>
                <a:effectLst/>
                <a:latin typeface="+mn-lt"/>
                <a:ea typeface="+mn-ea"/>
                <a:cs typeface="+mn-cs"/>
              </a:rPr>
              <a:t> ̈</a:t>
            </a:r>
            <a:r>
              <a:rPr lang="en-US" sz="1920" kern="1200" dirty="0" err="1">
                <a:solidFill>
                  <a:schemeClr val="tx1"/>
                </a:solidFill>
                <a:effectLst/>
                <a:latin typeface="+mn-lt"/>
                <a:ea typeface="+mn-ea"/>
                <a:cs typeface="+mn-cs"/>
              </a:rPr>
              <a:t>ıve</a:t>
            </a:r>
            <a:r>
              <a:rPr lang="en-US" sz="1920" kern="1200" dirty="0">
                <a:solidFill>
                  <a:schemeClr val="tx1"/>
                </a:solidFill>
                <a:effectLst/>
                <a:latin typeface="+mn-lt"/>
                <a:ea typeface="+mn-ea"/>
                <a:cs typeface="+mn-cs"/>
              </a:rPr>
              <a:t> patients, the risk of new persistent opioid use was 10.4% (95% CI, 10.1% to 10.7%). One year after surgery, these patients continued filling prescriptions with daily doses similar to chronic opioid users (P = .05), equivalent to six tablets per day of 5-mg hydrocodone. Those receiving adjuvant chemotherapy had modestly higher doses (P = .002), but patients with no </a:t>
            </a:r>
            <a:r>
              <a:rPr lang="en-US" sz="1920" kern="1200" dirty="0" err="1">
                <a:solidFill>
                  <a:schemeClr val="tx1"/>
                </a:solidFill>
                <a:effectLst/>
                <a:latin typeface="+mn-lt"/>
                <a:ea typeface="+mn-ea"/>
                <a:cs typeface="+mn-cs"/>
              </a:rPr>
              <a:t>che</a:t>
            </a:r>
            <a:r>
              <a:rPr lang="en-US" sz="1920" kern="1200" dirty="0">
                <a:solidFill>
                  <a:schemeClr val="tx1"/>
                </a:solidFill>
                <a:effectLst/>
                <a:latin typeface="+mn-lt"/>
                <a:ea typeface="+mn-ea"/>
                <a:cs typeface="+mn-cs"/>
              </a:rPr>
              <a:t>- </a:t>
            </a:r>
            <a:r>
              <a:rPr lang="en-US" sz="1920" kern="1200" dirty="0" err="1">
                <a:solidFill>
                  <a:schemeClr val="tx1"/>
                </a:solidFill>
                <a:effectLst/>
                <a:latin typeface="+mn-lt"/>
                <a:ea typeface="+mn-ea"/>
                <a:cs typeface="+mn-cs"/>
              </a:rPr>
              <a:t>motherapy</a:t>
            </a:r>
            <a:r>
              <a:rPr lang="en-US" sz="1920" kern="1200" dirty="0">
                <a:solidFill>
                  <a:schemeClr val="tx1"/>
                </a:solidFill>
                <a:effectLst/>
                <a:latin typeface="+mn-lt"/>
                <a:ea typeface="+mn-ea"/>
                <a:cs typeface="+mn-cs"/>
              </a:rPr>
              <a:t> still had doses equivalent to five tablets per day of 5-mg hydrocodone. Across different procedures, the covariate-adjusted risk of new persistent opioid use in patients receiving adjuvant chemotherapy was 15% to 21%, compared with 7% to 11% for those with no </a:t>
            </a:r>
            <a:r>
              <a:rPr lang="en-US" sz="1920" kern="1200" dirty="0" err="1">
                <a:solidFill>
                  <a:schemeClr val="tx1"/>
                </a:solidFill>
                <a:effectLst/>
                <a:latin typeface="+mn-lt"/>
                <a:ea typeface="+mn-ea"/>
                <a:cs typeface="+mn-cs"/>
              </a:rPr>
              <a:t>chemotherap</a:t>
            </a:r>
            <a:r>
              <a:rPr lang="en-US" sz="1920" kern="1200" dirty="0">
                <a:solidFill>
                  <a:schemeClr val="tx1"/>
                </a:solidFill>
                <a:effectLst/>
                <a:latin typeface="+mn-lt"/>
                <a:ea typeface="+mn-ea"/>
                <a:cs typeface="+mn-cs"/>
              </a:rPr>
              <a:t> </a:t>
            </a:r>
            <a:endParaRPr lang="en-US" dirty="0"/>
          </a:p>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60BDDD1B-7981-514B-B211-D97C9422D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371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lang="en-US" dirty="0"/>
              <a:t>https://</a:t>
            </a:r>
            <a:r>
              <a:rPr lang="en-US" dirty="0" err="1"/>
              <a:t>news.sky.com</a:t>
            </a:r>
            <a:r>
              <a:rPr lang="en-US" dirty="0"/>
              <a:t>/story/japan-flooding-dozens-dead-as-torrential-rain-triggers-landslides-11429191</a:t>
            </a:r>
          </a:p>
        </p:txBody>
      </p:sp>
      <p:sp>
        <p:nvSpPr>
          <p:cNvPr id="4" name="Slide Number Placeholder 3"/>
          <p:cNvSpPr>
            <a:spLocks noGrp="1"/>
          </p:cNvSpPr>
          <p:nvPr>
            <p:ph type="sldNum" sz="quarter" idx="5"/>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60BDDD1B-7981-514B-B211-D97C9422D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3328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michigan-open.org</a:t>
            </a:r>
            <a:r>
              <a:rPr lang="en-US" dirty="0"/>
              <a:t>/prescribing-recommendations/</a:t>
            </a:r>
          </a:p>
          <a:p>
            <a:r>
              <a:rPr lang="en-US" dirty="0"/>
              <a:t>https://</a:t>
            </a:r>
            <a:r>
              <a:rPr lang="en-US" dirty="0" err="1"/>
              <a:t>pubmed.ncbi.nlm.nih.gov</a:t>
            </a:r>
            <a:r>
              <a:rPr lang="en-US" dirty="0"/>
              <a:t>/29198638/</a:t>
            </a:r>
          </a:p>
          <a:p>
            <a:r>
              <a:rPr lang="en-US" dirty="0"/>
              <a:t>https://</a:t>
            </a:r>
            <a:r>
              <a:rPr lang="en-US" dirty="0" err="1"/>
              <a:t>www.ncbi.nlm.nih.gov</a:t>
            </a:r>
            <a:r>
              <a:rPr lang="en-US" dirty="0"/>
              <a:t>/</a:t>
            </a:r>
            <a:r>
              <a:rPr lang="en-US" dirty="0" err="1"/>
              <a:t>pmc</a:t>
            </a:r>
            <a:r>
              <a:rPr lang="en-US" dirty="0"/>
              <a:t>/articles/PMC6353661/</a:t>
            </a:r>
          </a:p>
        </p:txBody>
      </p:sp>
    </p:spTree>
    <p:extLst>
      <p:ext uri="{BB962C8B-B14F-4D97-AF65-F5344CB8AC3E}">
        <p14:creationId xmlns:p14="http://schemas.microsoft.com/office/powerpoint/2010/main" val="261468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https://pubmed.ncbi.nlm.nih.gov/32590547/</a:t>
            </a:r>
          </a:p>
          <a:p>
            <a:endParaRPr lang="en-US" dirty="0"/>
          </a:p>
        </p:txBody>
      </p:sp>
      <p:sp>
        <p:nvSpPr>
          <p:cNvPr id="4" name="Slide Number Placeholder 3"/>
          <p:cNvSpPr>
            <a:spLocks noGrp="1"/>
          </p:cNvSpPr>
          <p:nvPr>
            <p:ph type="sldNum" sz="quarter" idx="5"/>
          </p:nvPr>
        </p:nvSpPr>
        <p:spPr/>
        <p:txBody>
          <a:bodyPr/>
          <a:lstStyle/>
          <a:p>
            <a:fld id="{3D668C68-CABF-4940-A62F-87ABD378767F}" type="slidenum">
              <a:rPr lang="en-US" smtClean="0"/>
              <a:t>11</a:t>
            </a:fld>
            <a:endParaRPr lang="en-US"/>
          </a:p>
        </p:txBody>
      </p:sp>
    </p:spTree>
    <p:extLst>
      <p:ext uri="{BB962C8B-B14F-4D97-AF65-F5344CB8AC3E}">
        <p14:creationId xmlns:p14="http://schemas.microsoft.com/office/powerpoint/2010/main" val="4063849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Gastric bypass, colectomy, abdominal wall reconstruction, pancreatectomy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https://pubmed.ncbi.nlm.nih.gov/33744772/</a:t>
            </a:r>
          </a:p>
          <a:p>
            <a:pPr marL="0" marR="0" lvl="0" indent="0" algn="l" defTabSz="731520" rtl="0" eaLnBrk="1" fontAlgn="auto" latinLnBrk="0" hangingPunct="1">
              <a:lnSpc>
                <a:spcPct val="100000"/>
              </a:lnSpc>
              <a:spcBef>
                <a:spcPts val="0"/>
              </a:spcBef>
              <a:spcAft>
                <a:spcPts val="0"/>
              </a:spcAft>
              <a:buClrTx/>
              <a:buSzTx/>
              <a:buFontTx/>
              <a:buNone/>
              <a:tabLst/>
              <a:defRPr/>
            </a:pPr>
            <a:endParaRPr lang="en-US" sz="1920" kern="1200" dirty="0">
              <a:solidFill>
                <a:schemeClr val="tx1"/>
              </a:solidFill>
              <a:effectLst/>
              <a:latin typeface="+mn-lt"/>
              <a:ea typeface="+mn-ea"/>
              <a:cs typeface="+mn-cs"/>
            </a:endParaRPr>
          </a:p>
          <a:p>
            <a:pPr marL="0" marR="0" lvl="0" indent="0" algn="l" defTabSz="731520" rtl="0" eaLnBrk="1" fontAlgn="auto" latinLnBrk="0" hangingPunct="1">
              <a:lnSpc>
                <a:spcPct val="100000"/>
              </a:lnSpc>
              <a:spcBef>
                <a:spcPts val="0"/>
              </a:spcBef>
              <a:spcAft>
                <a:spcPts val="0"/>
              </a:spcAft>
              <a:buClrTx/>
              <a:buSzTx/>
              <a:buFontTx/>
              <a:buNone/>
              <a:tabLst/>
              <a:defRPr/>
            </a:pPr>
            <a:endParaRPr lang="en-US" sz="1920" kern="1200" dirty="0">
              <a:solidFill>
                <a:schemeClr val="tx1"/>
              </a:solidFill>
              <a:effectLst/>
              <a:latin typeface="+mn-lt"/>
              <a:ea typeface="+mn-ea"/>
              <a:cs typeface="+mn-cs"/>
            </a:endParaRPr>
          </a:p>
          <a:p>
            <a:pPr marL="0" marR="0" lvl="0" indent="0" algn="l" defTabSz="731520" rtl="0" eaLnBrk="1" fontAlgn="auto" latinLnBrk="0" hangingPunct="1">
              <a:lnSpc>
                <a:spcPct val="100000"/>
              </a:lnSpc>
              <a:spcBef>
                <a:spcPts val="0"/>
              </a:spcBef>
              <a:spcAft>
                <a:spcPts val="0"/>
              </a:spcAft>
              <a:buClrTx/>
              <a:buSzTx/>
              <a:buFontTx/>
              <a:buNone/>
              <a:tabLst/>
              <a:defRPr/>
            </a:pPr>
            <a:endParaRPr lang="en-US" sz="1920" kern="1200" dirty="0">
              <a:solidFill>
                <a:schemeClr val="tx1"/>
              </a:solidFill>
              <a:effectLst/>
              <a:latin typeface="+mn-lt"/>
              <a:ea typeface="+mn-ea"/>
              <a:cs typeface="+mn-cs"/>
            </a:endParaRP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Overall, 631 patients underwent one of the included procedures during the 2-year time period.  Patients were excluded for length of stay less than 48 hours (n = 28) or for missing critical data (n = 6).  598 patients were included for analysis.  The median age of patients was 54 years (IQR: 41 – 65) and 381 (63.7%) were female.  Roux-en-Y gastric bypass was the most common procedure, followed by colectomy (Table 1) .  That doesn’t match Table 1? Abdominal wall recon then colectomy then RYGB then pancreatectomy</a:t>
            </a:r>
          </a:p>
          <a:p>
            <a:pPr marL="0" marR="0" lvl="0" indent="0" algn="l" defTabSz="731520" rtl="0" eaLnBrk="1" fontAlgn="auto" latinLnBrk="0" hangingPunct="1">
              <a:lnSpc>
                <a:spcPct val="100000"/>
              </a:lnSpc>
              <a:spcBef>
                <a:spcPts val="0"/>
              </a:spcBef>
              <a:spcAft>
                <a:spcPts val="0"/>
              </a:spcAft>
              <a:buClrTx/>
              <a:buSzTx/>
              <a:buFontTx/>
              <a:buNone/>
              <a:tabLst/>
              <a:defRPr/>
            </a:pPr>
            <a:endParaRPr lang="en-US" sz="1920" kern="1200" dirty="0">
              <a:solidFill>
                <a:schemeClr val="tx1"/>
              </a:solidFill>
              <a:effectLst/>
              <a:latin typeface="+mn-lt"/>
              <a:ea typeface="+mn-ea"/>
              <a:cs typeface="+mn-cs"/>
            </a:endParaRPr>
          </a:p>
          <a:p>
            <a:pPr marL="0" marR="0" lvl="0" indent="0" algn="l" defTabSz="731520" rtl="0" eaLnBrk="1" fontAlgn="auto" latinLnBrk="0" hangingPunct="1">
              <a:lnSpc>
                <a:spcPct val="100000"/>
              </a:lnSpc>
              <a:spcBef>
                <a:spcPts val="0"/>
              </a:spcBef>
              <a:spcAft>
                <a:spcPts val="0"/>
              </a:spcAft>
              <a:buClrTx/>
              <a:buSzTx/>
              <a:buFontTx/>
              <a:buNone/>
              <a:tabLst/>
              <a:defRPr/>
            </a:pPr>
            <a:r>
              <a:rPr lang="en-US" sz="1920" kern="1200" dirty="0">
                <a:solidFill>
                  <a:schemeClr val="tx1"/>
                </a:solidFill>
                <a:effectLst/>
                <a:latin typeface="+mn-lt"/>
                <a:ea typeface="+mn-ea"/>
                <a:cs typeface="+mn-cs"/>
              </a:rPr>
              <a:t>Many patients (n=133, 22.0%) used no opioids in the 24 hours prior to discharge but were discharged with an opioid prescription (median 60 MME/prescription, [IQR 40-120]).  Some patients (n=71, 11.8%) took no opioids in the 48 hours prior to discharge but were sent home with a discharge prescription (median 60 MME/prescription, [IQR 35-135]).  The majority of patients (164/200, 82%) with 24-hour PDOC greater than 60 MMEs were discharged with an opioid prescription that would have lasted &lt; 48 hours if opioid use continued at the same rate as their 24-hour PDOC. </a:t>
            </a:r>
          </a:p>
          <a:p>
            <a:pPr marL="0" marR="0" lvl="0" indent="0" algn="l" defTabSz="73152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731520" rtl="0" eaLnBrk="1" fontAlgn="auto" latinLnBrk="0" hangingPunct="1">
              <a:lnSpc>
                <a:spcPct val="100000"/>
              </a:lnSpc>
              <a:spcBef>
                <a:spcPts val="0"/>
              </a:spcBef>
              <a:spcAft>
                <a:spcPts val="0"/>
              </a:spcAft>
              <a:buClrTx/>
              <a:buSzTx/>
              <a:buFontTx/>
              <a:buNone/>
              <a:tabLst/>
              <a:defRPr/>
            </a:pPr>
            <a:fld id="{60BDDD1B-7981-514B-B211-D97C9422D57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3152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842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risks of prescribing fewer pills are minimal. The prescription adequacy rate using the 2 × 24-h PDOC guidelines was lower than our actual rate (74.2% vs 83.9%), meaning more patients would have theoretically required an opioid prescription refill. However, in this scenario, 24 patients (38.7%) would have not received an opioid prescription at hospital discharge (based on having a 24-h PDOC of 0 MME). Only 12 of these patients (50%) used any opioids after discharge, and 5 (20.8%) used 3 or fewer pills. If these 5 patients had not use opioids following discharge, prescriptions would have been adequate for 82.3% of patients. Additionally, these guidelines are more patient-centered. While most postoperative patients would have received fewer pills, guidelines based on inpatient opioid use could ensure patients with higher pain needs receive more opioid pills at </a:t>
            </a:r>
            <a:r>
              <a:rPr lang="en-US" dirty="0" err="1"/>
              <a:t>discharge.In</a:t>
            </a:r>
            <a:r>
              <a:rPr lang="en-US" dirty="0"/>
              <a:t> this </a:t>
            </a:r>
            <a:r>
              <a:rPr lang="en-US" dirty="0" err="1"/>
              <a:t>cohort,if</a:t>
            </a:r>
            <a:r>
              <a:rPr lang="en-US" dirty="0"/>
              <a:t> the 2 × 24-h PDOC guidelines were used, 14% of patients would have received more opioid pills. This demonstrates how discharge prescriptions based on this metric would be patient-centered, accounting for the patient and clinical factors that influence opioid requirements following hospital discharge.</a:t>
            </a:r>
          </a:p>
          <a:p>
            <a:endParaRPr lang="en-US" dirty="0"/>
          </a:p>
        </p:txBody>
      </p:sp>
      <p:sp>
        <p:nvSpPr>
          <p:cNvPr id="4" name="Slide Number Placeholder 3"/>
          <p:cNvSpPr>
            <a:spLocks noGrp="1"/>
          </p:cNvSpPr>
          <p:nvPr>
            <p:ph type="sldNum" sz="quarter" idx="5"/>
          </p:nvPr>
        </p:nvSpPr>
        <p:spPr/>
        <p:txBody>
          <a:bodyPr/>
          <a:lstStyle/>
          <a:p>
            <a:fld id="{3D668C68-CABF-4940-A62F-87ABD378767F}" type="slidenum">
              <a:rPr lang="en-US" smtClean="0"/>
              <a:t>15</a:t>
            </a:fld>
            <a:endParaRPr lang="en-US"/>
          </a:p>
        </p:txBody>
      </p:sp>
    </p:spTree>
    <p:extLst>
      <p:ext uri="{BB962C8B-B14F-4D97-AF65-F5344CB8AC3E}">
        <p14:creationId xmlns:p14="http://schemas.microsoft.com/office/powerpoint/2010/main" val="1649750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668C68-CABF-4940-A62F-87ABD378767F}" type="slidenum">
              <a:rPr lang="en-US" smtClean="0"/>
              <a:t>16</a:t>
            </a:fld>
            <a:endParaRPr lang="en-US"/>
          </a:p>
        </p:txBody>
      </p:sp>
    </p:spTree>
    <p:extLst>
      <p:ext uri="{BB962C8B-B14F-4D97-AF65-F5344CB8AC3E}">
        <p14:creationId xmlns:p14="http://schemas.microsoft.com/office/powerpoint/2010/main" val="1347701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14CC-2D50-41E6-B172-7002444E5D56}"/>
              </a:ext>
            </a:extLst>
          </p:cNvPr>
          <p:cNvSpPr>
            <a:spLocks noGrp="1"/>
          </p:cNvSpPr>
          <p:nvPr>
            <p:ph type="ctrTitle" hasCustomPrompt="1"/>
          </p:nvPr>
        </p:nvSpPr>
        <p:spPr>
          <a:xfrm>
            <a:off x="464269" y="1600200"/>
            <a:ext cx="8245049" cy="2387600"/>
          </a:xfrm>
        </p:spPr>
        <p:txBody>
          <a:bodyPr anchor="b">
            <a:normAutofit/>
          </a:bodyPr>
          <a:lstStyle>
            <a:lvl1pPr algn="l">
              <a:defRPr sz="5500" b="1">
                <a:solidFill>
                  <a:schemeClr val="bg1"/>
                </a:solidFill>
                <a:latin typeface="+mj-lt"/>
              </a:defRPr>
            </a:lvl1pPr>
          </a:lstStyle>
          <a:p>
            <a:r>
              <a:rPr lang="en-US" dirty="0"/>
              <a:t>Presentation Title</a:t>
            </a:r>
            <a:br>
              <a:rPr lang="en-US" dirty="0"/>
            </a:br>
            <a:r>
              <a:rPr lang="en-US" dirty="0"/>
              <a:t>Goes Here</a:t>
            </a:r>
          </a:p>
        </p:txBody>
      </p:sp>
      <p:sp>
        <p:nvSpPr>
          <p:cNvPr id="3" name="Subtitle 2">
            <a:extLst>
              <a:ext uri="{FF2B5EF4-FFF2-40B4-BE49-F238E27FC236}">
                <a16:creationId xmlns:a16="http://schemas.microsoft.com/office/drawing/2014/main" id="{DA34E8C8-A34D-4060-B040-4844862BB5F4}"/>
              </a:ext>
            </a:extLst>
          </p:cNvPr>
          <p:cNvSpPr>
            <a:spLocks noGrp="1"/>
          </p:cNvSpPr>
          <p:nvPr>
            <p:ph type="subTitle" idx="1" hasCustomPrompt="1"/>
          </p:nvPr>
        </p:nvSpPr>
        <p:spPr>
          <a:xfrm>
            <a:off x="464269" y="4224207"/>
            <a:ext cx="8245049" cy="1655762"/>
          </a:xfrm>
        </p:spPr>
        <p:txBody>
          <a:bodyPr/>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and Title</a:t>
            </a:r>
          </a:p>
          <a:p>
            <a:r>
              <a:rPr lang="en-US" dirty="0"/>
              <a:t>Click to edit Master subtitle style</a:t>
            </a:r>
          </a:p>
        </p:txBody>
      </p:sp>
    </p:spTree>
    <p:extLst>
      <p:ext uri="{BB962C8B-B14F-4D97-AF65-F5344CB8AC3E}">
        <p14:creationId xmlns:p14="http://schemas.microsoft.com/office/powerpoint/2010/main" val="117543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90563" y="578735"/>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eaLnBrk="1" fontAlgn="auto" hangingPunct="1">
              <a:spcBef>
                <a:spcPts val="0"/>
              </a:spcBef>
              <a:spcAft>
                <a:spcPts val="0"/>
              </a:spcAft>
              <a:defRPr/>
            </a:pPr>
            <a:endParaRPr lang="en-US" sz="2880"/>
          </a:p>
        </p:txBody>
      </p:sp>
      <p:sp>
        <p:nvSpPr>
          <p:cNvPr id="5" name="Content Placeholder 2"/>
          <p:cNvSpPr>
            <a:spLocks noGrp="1"/>
          </p:cNvSpPr>
          <p:nvPr>
            <p:ph sz="half" idx="1"/>
          </p:nvPr>
        </p:nvSpPr>
        <p:spPr>
          <a:xfrm>
            <a:off x="690563" y="1762390"/>
            <a:ext cx="7922759" cy="44590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1610321" y="6547115"/>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6538348" y="6548036"/>
            <a:ext cx="2605653" cy="207749"/>
          </a:xfrm>
          <a:prstGeom prst="rect">
            <a:avLst/>
          </a:prstGeom>
          <a:noFill/>
        </p:spPr>
        <p:txBody>
          <a:bodyPr wrap="square">
            <a:spAutoFit/>
          </a:bodyPr>
          <a:lstStyle/>
          <a:p>
            <a:pPr eaLnBrk="1" hangingPunct="1">
              <a:defRPr/>
            </a:pPr>
            <a:r>
              <a:rPr lang="de-DE" sz="750" b="1" spc="187" baseline="0" dirty="0">
                <a:solidFill>
                  <a:srgbClr val="A21727"/>
                </a:solidFill>
                <a:latin typeface="Century Gothic" charset="0"/>
                <a:ea typeface="Century Gothic" charset="0"/>
                <a:cs typeface="Century Gothic" charset="0"/>
              </a:rPr>
              <a:t>©</a:t>
            </a:r>
            <a:r>
              <a:rPr lang="en-US" sz="750" b="1" spc="187" baseline="0" dirty="0">
                <a:solidFill>
                  <a:srgbClr val="A21727"/>
                </a:solidFill>
                <a:latin typeface="Century Gothic" charset="0"/>
                <a:ea typeface="Century Gothic" charset="0"/>
                <a:cs typeface="Century Gothic" charset="0"/>
              </a:rPr>
              <a:t>UNIVERSITY OF UTAH HEALTH, 2022</a:t>
            </a:r>
            <a:endParaRPr lang="en-US" sz="750" b="1" spc="187" dirty="0">
              <a:solidFill>
                <a:srgbClr val="A21727"/>
              </a:solidFill>
              <a:latin typeface="Century Gothic" charset="0"/>
              <a:ea typeface="Century Gothic" charset="0"/>
              <a:cs typeface="Century Gothic" charset="0"/>
            </a:endParaRPr>
          </a:p>
        </p:txBody>
      </p:sp>
      <p:pic>
        <p:nvPicPr>
          <p:cNvPr id="17" name="Picture 16" descr="U Health_horizontal_cmyk.eps">
            <a:extLst>
              <a:ext uri="{FF2B5EF4-FFF2-40B4-BE49-F238E27FC236}">
                <a16:creationId xmlns:a16="http://schemas.microsoft.com/office/drawing/2014/main" id="{6250DA6D-4A10-9F4F-B312-68019936C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605" y="6443269"/>
            <a:ext cx="1295470" cy="34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92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90564" y="578735"/>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71" eaLnBrk="1" fontAlgn="auto" hangingPunct="1">
              <a:spcBef>
                <a:spcPts val="0"/>
              </a:spcBef>
              <a:spcAft>
                <a:spcPts val="0"/>
              </a:spcAft>
              <a:defRPr/>
            </a:pPr>
            <a:endParaRPr lang="en-US" sz="2880"/>
          </a:p>
        </p:txBody>
      </p:sp>
      <p:sp>
        <p:nvSpPr>
          <p:cNvPr id="5" name="Content Placeholder 2"/>
          <p:cNvSpPr>
            <a:spLocks noGrp="1"/>
          </p:cNvSpPr>
          <p:nvPr>
            <p:ph sz="half" idx="1"/>
          </p:nvPr>
        </p:nvSpPr>
        <p:spPr>
          <a:xfrm>
            <a:off x="690564" y="1762390"/>
            <a:ext cx="7922759" cy="44590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1610321" y="6547115"/>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6538349" y="6548036"/>
            <a:ext cx="2605653" cy="207749"/>
          </a:xfrm>
          <a:prstGeom prst="rect">
            <a:avLst/>
          </a:prstGeom>
          <a:noFill/>
        </p:spPr>
        <p:txBody>
          <a:bodyPr wrap="square">
            <a:spAutoFit/>
          </a:bodyPr>
          <a:lstStyle/>
          <a:p>
            <a:pPr eaLnBrk="1" hangingPunct="1">
              <a:defRPr/>
            </a:pPr>
            <a:r>
              <a:rPr lang="de-DE" sz="750" b="1" spc="187" baseline="0" dirty="0">
                <a:solidFill>
                  <a:srgbClr val="A21727"/>
                </a:solidFill>
                <a:latin typeface="Century Gothic" charset="0"/>
                <a:ea typeface="Century Gothic" charset="0"/>
                <a:cs typeface="Century Gothic" charset="0"/>
              </a:rPr>
              <a:t>©</a:t>
            </a:r>
            <a:r>
              <a:rPr lang="en-US" sz="750" b="1" spc="187" baseline="0" dirty="0">
                <a:solidFill>
                  <a:srgbClr val="A21727"/>
                </a:solidFill>
                <a:latin typeface="Century Gothic" charset="0"/>
                <a:ea typeface="Century Gothic" charset="0"/>
                <a:cs typeface="Century Gothic" charset="0"/>
              </a:rPr>
              <a:t>UNIVERSITY OF UTAH HEALTH, 2022</a:t>
            </a:r>
            <a:endParaRPr lang="en-US" sz="750" b="1" spc="187" dirty="0">
              <a:solidFill>
                <a:srgbClr val="A21727"/>
              </a:solidFill>
              <a:latin typeface="Century Gothic" charset="0"/>
              <a:ea typeface="Century Gothic" charset="0"/>
              <a:cs typeface="Century Gothic" charset="0"/>
            </a:endParaRPr>
          </a:p>
        </p:txBody>
      </p:sp>
      <p:pic>
        <p:nvPicPr>
          <p:cNvPr id="17" name="Picture 16" descr="U Health_horizontal_cmyk.eps">
            <a:extLst>
              <a:ext uri="{FF2B5EF4-FFF2-40B4-BE49-F238E27FC236}">
                <a16:creationId xmlns:a16="http://schemas.microsoft.com/office/drawing/2014/main" id="{6250DA6D-4A10-9F4F-B312-68019936C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605" y="6443269"/>
            <a:ext cx="1295470" cy="34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07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90564" y="578735"/>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71" eaLnBrk="1" fontAlgn="auto" hangingPunct="1">
              <a:spcBef>
                <a:spcPts val="0"/>
              </a:spcBef>
              <a:spcAft>
                <a:spcPts val="0"/>
              </a:spcAft>
              <a:defRPr/>
            </a:pPr>
            <a:endParaRPr lang="en-US" sz="2880"/>
          </a:p>
        </p:txBody>
      </p:sp>
      <p:sp>
        <p:nvSpPr>
          <p:cNvPr id="5" name="Content Placeholder 2"/>
          <p:cNvSpPr>
            <a:spLocks noGrp="1"/>
          </p:cNvSpPr>
          <p:nvPr>
            <p:ph sz="half" idx="1"/>
          </p:nvPr>
        </p:nvSpPr>
        <p:spPr>
          <a:xfrm>
            <a:off x="690564" y="1762390"/>
            <a:ext cx="7922759" cy="44590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1610321" y="6547115"/>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6538349" y="6548036"/>
            <a:ext cx="2605653" cy="207749"/>
          </a:xfrm>
          <a:prstGeom prst="rect">
            <a:avLst/>
          </a:prstGeom>
          <a:noFill/>
        </p:spPr>
        <p:txBody>
          <a:bodyPr wrap="square">
            <a:spAutoFit/>
          </a:bodyPr>
          <a:lstStyle/>
          <a:p>
            <a:pPr eaLnBrk="1" hangingPunct="1">
              <a:defRPr/>
            </a:pPr>
            <a:r>
              <a:rPr lang="de-DE" sz="750" b="1" spc="187" baseline="0" dirty="0">
                <a:solidFill>
                  <a:srgbClr val="A21727"/>
                </a:solidFill>
                <a:latin typeface="Century Gothic" charset="0"/>
                <a:ea typeface="Century Gothic" charset="0"/>
                <a:cs typeface="Century Gothic" charset="0"/>
              </a:rPr>
              <a:t>©</a:t>
            </a:r>
            <a:r>
              <a:rPr lang="en-US" sz="750" b="1" spc="187" baseline="0" dirty="0">
                <a:solidFill>
                  <a:srgbClr val="A21727"/>
                </a:solidFill>
                <a:latin typeface="Century Gothic" charset="0"/>
                <a:ea typeface="Century Gothic" charset="0"/>
                <a:cs typeface="Century Gothic" charset="0"/>
              </a:rPr>
              <a:t>UNIVERSITY OF UTAH HEALTH, 2022</a:t>
            </a:r>
            <a:endParaRPr lang="en-US" sz="750" b="1" spc="187" dirty="0">
              <a:solidFill>
                <a:srgbClr val="A21727"/>
              </a:solidFill>
              <a:latin typeface="Century Gothic" charset="0"/>
              <a:ea typeface="Century Gothic" charset="0"/>
              <a:cs typeface="Century Gothic" charset="0"/>
            </a:endParaRPr>
          </a:p>
        </p:txBody>
      </p:sp>
      <p:pic>
        <p:nvPicPr>
          <p:cNvPr id="17" name="Picture 16" descr="U Health_horizontal_cmyk.eps">
            <a:extLst>
              <a:ext uri="{FF2B5EF4-FFF2-40B4-BE49-F238E27FC236}">
                <a16:creationId xmlns:a16="http://schemas.microsoft.com/office/drawing/2014/main" id="{6250DA6D-4A10-9F4F-B312-68019936C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605" y="6443269"/>
            <a:ext cx="1295470" cy="34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36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90564" y="578735"/>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71" eaLnBrk="1" fontAlgn="auto" hangingPunct="1">
              <a:spcBef>
                <a:spcPts val="0"/>
              </a:spcBef>
              <a:spcAft>
                <a:spcPts val="0"/>
              </a:spcAft>
              <a:defRPr/>
            </a:pPr>
            <a:endParaRPr lang="en-US" sz="2880"/>
          </a:p>
        </p:txBody>
      </p:sp>
      <p:sp>
        <p:nvSpPr>
          <p:cNvPr id="5" name="Content Placeholder 2"/>
          <p:cNvSpPr>
            <a:spLocks noGrp="1"/>
          </p:cNvSpPr>
          <p:nvPr>
            <p:ph sz="half" idx="1"/>
          </p:nvPr>
        </p:nvSpPr>
        <p:spPr>
          <a:xfrm>
            <a:off x="690564" y="1762390"/>
            <a:ext cx="7922759" cy="44590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1610321" y="6547115"/>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6538349" y="6548036"/>
            <a:ext cx="2605653" cy="207749"/>
          </a:xfrm>
          <a:prstGeom prst="rect">
            <a:avLst/>
          </a:prstGeom>
          <a:noFill/>
        </p:spPr>
        <p:txBody>
          <a:bodyPr wrap="square">
            <a:spAutoFit/>
          </a:bodyPr>
          <a:lstStyle/>
          <a:p>
            <a:pPr eaLnBrk="1" hangingPunct="1">
              <a:defRPr/>
            </a:pPr>
            <a:r>
              <a:rPr lang="de-DE" sz="750" b="1" spc="187" baseline="0" dirty="0">
                <a:solidFill>
                  <a:srgbClr val="A21727"/>
                </a:solidFill>
                <a:latin typeface="Century Gothic" charset="0"/>
                <a:ea typeface="Century Gothic" charset="0"/>
                <a:cs typeface="Century Gothic" charset="0"/>
              </a:rPr>
              <a:t>©</a:t>
            </a:r>
            <a:r>
              <a:rPr lang="en-US" sz="750" b="1" spc="187" baseline="0" dirty="0">
                <a:solidFill>
                  <a:srgbClr val="A21727"/>
                </a:solidFill>
                <a:latin typeface="Century Gothic" charset="0"/>
                <a:ea typeface="Century Gothic" charset="0"/>
                <a:cs typeface="Century Gothic" charset="0"/>
              </a:rPr>
              <a:t>UNIVERSITY OF UTAH HEALTH, 2022</a:t>
            </a:r>
            <a:endParaRPr lang="en-US" sz="750" b="1" spc="187" dirty="0">
              <a:solidFill>
                <a:srgbClr val="A21727"/>
              </a:solidFill>
              <a:latin typeface="Century Gothic" charset="0"/>
              <a:ea typeface="Century Gothic" charset="0"/>
              <a:cs typeface="Century Gothic" charset="0"/>
            </a:endParaRPr>
          </a:p>
        </p:txBody>
      </p:sp>
      <p:pic>
        <p:nvPicPr>
          <p:cNvPr id="17" name="Picture 16" descr="U Health_horizontal_cmyk.eps">
            <a:extLst>
              <a:ext uri="{FF2B5EF4-FFF2-40B4-BE49-F238E27FC236}">
                <a16:creationId xmlns:a16="http://schemas.microsoft.com/office/drawing/2014/main" id="{6250DA6D-4A10-9F4F-B312-68019936C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605" y="6443269"/>
            <a:ext cx="1295470" cy="34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211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A34E8C8-A34D-4060-B040-4844862BB5F4}"/>
              </a:ext>
            </a:extLst>
          </p:cNvPr>
          <p:cNvSpPr>
            <a:spLocks noGrp="1"/>
          </p:cNvSpPr>
          <p:nvPr>
            <p:ph type="subTitle" idx="1" hasCustomPrompt="1"/>
          </p:nvPr>
        </p:nvSpPr>
        <p:spPr>
          <a:xfrm>
            <a:off x="464270" y="4224207"/>
            <a:ext cx="8056275" cy="1655762"/>
          </a:xfrm>
        </p:spPr>
        <p:txBody>
          <a:bodyPr/>
          <a:lstStyle>
            <a:lvl1pPr marL="0" indent="0" algn="l">
              <a:buNone/>
              <a:defRPr sz="18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Name and Title</a:t>
            </a:r>
          </a:p>
          <a:p>
            <a:r>
              <a:rPr lang="en-US" dirty="0"/>
              <a:t>Click to edit Master subtitle style</a:t>
            </a:r>
          </a:p>
        </p:txBody>
      </p:sp>
      <p:sp>
        <p:nvSpPr>
          <p:cNvPr id="4" name="Title 3">
            <a:extLst>
              <a:ext uri="{FF2B5EF4-FFF2-40B4-BE49-F238E27FC236}">
                <a16:creationId xmlns:a16="http://schemas.microsoft.com/office/drawing/2014/main" id="{AF646CE4-2B4F-4F47-8337-9633A55CF10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5490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6F87-263B-41D7-8C2F-2417AB9DB0A5}"/>
              </a:ext>
            </a:extLst>
          </p:cNvPr>
          <p:cNvSpPr>
            <a:spLocks noGrp="1"/>
          </p:cNvSpPr>
          <p:nvPr>
            <p:ph type="title" hasCustomPrompt="1"/>
          </p:nvPr>
        </p:nvSpPr>
        <p:spPr>
          <a:xfrm>
            <a:off x="628650" y="2514438"/>
            <a:ext cx="7886700" cy="1325563"/>
          </a:xfrm>
          <a:noFill/>
        </p:spPr>
        <p:txBody>
          <a:bodyPr>
            <a:noAutofit/>
          </a:bodyPr>
          <a:lstStyle>
            <a:lvl1pPr algn="l">
              <a:defRPr sz="3375">
                <a:solidFill>
                  <a:schemeClr val="bg1"/>
                </a:solidFill>
              </a:defRPr>
            </a:lvl1pPr>
          </a:lstStyle>
          <a:p>
            <a:r>
              <a:rPr lang="en-US" dirty="0"/>
              <a:t>Section Title</a:t>
            </a:r>
            <a:br>
              <a:rPr lang="en-US" dirty="0"/>
            </a:br>
            <a:r>
              <a:rPr lang="en-US" dirty="0"/>
              <a:t>Goes Here</a:t>
            </a:r>
          </a:p>
        </p:txBody>
      </p:sp>
      <p:sp>
        <p:nvSpPr>
          <p:cNvPr id="3" name="Slide Number Placeholder 5">
            <a:extLst>
              <a:ext uri="{FF2B5EF4-FFF2-40B4-BE49-F238E27FC236}">
                <a16:creationId xmlns:a16="http://schemas.microsoft.com/office/drawing/2014/main" id="{7D3437D4-B26C-4071-B1FE-DE1BE07F4718}"/>
              </a:ext>
            </a:extLst>
          </p:cNvPr>
          <p:cNvSpPr txBox="1">
            <a:spLocks/>
          </p:cNvSpPr>
          <p:nvPr userDrawn="1"/>
        </p:nvSpPr>
        <p:spPr>
          <a:xfrm>
            <a:off x="6617276" y="6356351"/>
            <a:ext cx="2069455"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1D4CEE-C63C-4374-A593-9D57455F279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166813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CB5B-4486-4304-AED0-E26E407C15CD}"/>
              </a:ext>
            </a:extLst>
          </p:cNvPr>
          <p:cNvSpPr>
            <a:spLocks noGrp="1"/>
          </p:cNvSpPr>
          <p:nvPr>
            <p:ph type="title"/>
          </p:nvPr>
        </p:nvSpPr>
        <p:spPr>
          <a:xfrm>
            <a:off x="459556" y="365126"/>
            <a:ext cx="8236670" cy="1325563"/>
          </a:xfrm>
        </p:spPr>
        <p:txBody>
          <a:bodyPr>
            <a:normAutofit/>
          </a:bodyPr>
          <a:lstStyle>
            <a:lvl1pPr algn="l">
              <a:defRPr sz="255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D5DBD8-C9D2-497D-91D2-0FB145E97FC8}"/>
              </a:ext>
            </a:extLst>
          </p:cNvPr>
          <p:cNvSpPr>
            <a:spLocks noGrp="1"/>
          </p:cNvSpPr>
          <p:nvPr>
            <p:ph idx="1" hasCustomPrompt="1"/>
          </p:nvPr>
        </p:nvSpPr>
        <p:spPr>
          <a:xfrm>
            <a:off x="459556" y="1825625"/>
            <a:ext cx="8236670" cy="4351338"/>
          </a:xfrm>
        </p:spPr>
        <p:txBody>
          <a:bodyPr/>
          <a:lstStyle>
            <a:lvl1pPr>
              <a:buClr>
                <a:srgbClr val="69BE46"/>
              </a:buClr>
              <a:defRPr>
                <a:solidFill>
                  <a:srgbClr val="000000"/>
                </a:solidFill>
              </a:defRPr>
            </a:lvl1pPr>
            <a:lvl2pPr>
              <a:buClr>
                <a:srgbClr val="69BE46"/>
              </a:buClr>
              <a:defRPr>
                <a:solidFill>
                  <a:srgbClr val="000000"/>
                </a:solidFill>
              </a:defRPr>
            </a:lvl2pPr>
            <a:lvl3pPr>
              <a:buClr>
                <a:srgbClr val="69BE46"/>
              </a:buClr>
              <a:defRPr>
                <a:solidFill>
                  <a:srgbClr val="000000"/>
                </a:solidFill>
              </a:defRPr>
            </a:lvl3pPr>
            <a:lvl4pPr>
              <a:buClr>
                <a:srgbClr val="69BE46"/>
              </a:buClr>
              <a:defRPr>
                <a:solidFill>
                  <a:srgbClr val="000000"/>
                </a:solidFill>
              </a:defRPr>
            </a:lvl4pPr>
            <a:lvl5pPr>
              <a:buClr>
                <a:srgbClr val="69BE46"/>
              </a:buClr>
              <a:defRPr>
                <a:solidFill>
                  <a:srgbClr val="000000"/>
                </a:solidFill>
              </a:defRPr>
            </a:lvl5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C257B8D2-0B9A-4FF0-B9EF-99F4B5E724A2}"/>
              </a:ext>
            </a:extLst>
          </p:cNvPr>
          <p:cNvSpPr/>
          <p:nvPr userDrawn="1"/>
        </p:nvSpPr>
        <p:spPr>
          <a:xfrm>
            <a:off x="0" y="0"/>
            <a:ext cx="9144000" cy="185738"/>
          </a:xfrm>
          <a:prstGeom prst="rect">
            <a:avLst/>
          </a:prstGeom>
          <a:solidFill>
            <a:srgbClr val="69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7DDA5D27-BAF6-46A1-A2CB-5A8505BA8B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556" y="6255940"/>
            <a:ext cx="1104653" cy="473870"/>
          </a:xfrm>
          <a:prstGeom prst="rect">
            <a:avLst/>
          </a:prstGeom>
        </p:spPr>
      </p:pic>
      <p:sp>
        <p:nvSpPr>
          <p:cNvPr id="6" name="Slide Number Placeholder 5">
            <a:extLst>
              <a:ext uri="{FF2B5EF4-FFF2-40B4-BE49-F238E27FC236}">
                <a16:creationId xmlns:a16="http://schemas.microsoft.com/office/drawing/2014/main" id="{9D644EE3-CE36-4303-B4D1-E050185BDF2E}"/>
              </a:ext>
            </a:extLst>
          </p:cNvPr>
          <p:cNvSpPr txBox="1">
            <a:spLocks/>
          </p:cNvSpPr>
          <p:nvPr userDrawn="1"/>
        </p:nvSpPr>
        <p:spPr>
          <a:xfrm>
            <a:off x="6617276" y="6356351"/>
            <a:ext cx="2069455"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1D4CEE-C63C-4374-A593-9D57455F279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15653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2 -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CB5B-4486-4304-AED0-E26E407C15CD}"/>
              </a:ext>
            </a:extLst>
          </p:cNvPr>
          <p:cNvSpPr>
            <a:spLocks noGrp="1"/>
          </p:cNvSpPr>
          <p:nvPr>
            <p:ph type="title"/>
          </p:nvPr>
        </p:nvSpPr>
        <p:spPr>
          <a:xfrm>
            <a:off x="459556" y="365126"/>
            <a:ext cx="8236670" cy="1325563"/>
          </a:xfrm>
        </p:spPr>
        <p:txBody>
          <a:bodyPr>
            <a:normAutofit/>
          </a:bodyPr>
          <a:lstStyle>
            <a:lvl1pPr algn="l">
              <a:defRPr sz="2550">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1D5DBD8-C9D2-497D-91D2-0FB145E97FC8}"/>
              </a:ext>
            </a:extLst>
          </p:cNvPr>
          <p:cNvSpPr>
            <a:spLocks noGrp="1"/>
          </p:cNvSpPr>
          <p:nvPr>
            <p:ph idx="1" hasCustomPrompt="1"/>
          </p:nvPr>
        </p:nvSpPr>
        <p:spPr>
          <a:xfrm>
            <a:off x="459556" y="1825625"/>
            <a:ext cx="8236670" cy="4351338"/>
          </a:xfrm>
        </p:spPr>
        <p:txBody>
          <a:bodyPr/>
          <a:lstStyle>
            <a:lvl1pPr>
              <a:buClr>
                <a:srgbClr val="69BE46"/>
              </a:buClr>
              <a:defRPr>
                <a:solidFill>
                  <a:schemeClr val="tx1"/>
                </a:solidFill>
              </a:defRPr>
            </a:lvl1pPr>
            <a:lvl2pPr>
              <a:buClr>
                <a:srgbClr val="69BE46"/>
              </a:buClr>
              <a:defRPr>
                <a:solidFill>
                  <a:schemeClr val="tx1"/>
                </a:solidFill>
              </a:defRPr>
            </a:lvl2pPr>
            <a:lvl3pPr>
              <a:buClr>
                <a:srgbClr val="69BE46"/>
              </a:buClr>
              <a:defRPr>
                <a:solidFill>
                  <a:schemeClr val="tx1"/>
                </a:solidFill>
              </a:defRPr>
            </a:lvl3pPr>
            <a:lvl4pPr>
              <a:buClr>
                <a:srgbClr val="69BE46"/>
              </a:buClr>
              <a:defRPr>
                <a:solidFill>
                  <a:schemeClr val="tx1"/>
                </a:solidFill>
              </a:defRPr>
            </a:lvl4pPr>
            <a:lvl5pPr>
              <a:buClr>
                <a:srgbClr val="69BE46"/>
              </a:buCl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C257B8D2-0B9A-4FF0-B9EF-99F4B5E724A2}"/>
              </a:ext>
            </a:extLst>
          </p:cNvPr>
          <p:cNvSpPr/>
          <p:nvPr userDrawn="1"/>
        </p:nvSpPr>
        <p:spPr>
          <a:xfrm>
            <a:off x="0" y="0"/>
            <a:ext cx="9144000" cy="185738"/>
          </a:xfrm>
          <a:prstGeom prst="rect">
            <a:avLst/>
          </a:prstGeom>
          <a:solidFill>
            <a:srgbClr val="69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Slide Number Placeholder 5">
            <a:extLst>
              <a:ext uri="{FF2B5EF4-FFF2-40B4-BE49-F238E27FC236}">
                <a16:creationId xmlns:a16="http://schemas.microsoft.com/office/drawing/2014/main" id="{97444429-9755-4263-9C31-F60034D2B7FD}"/>
              </a:ext>
            </a:extLst>
          </p:cNvPr>
          <p:cNvSpPr txBox="1">
            <a:spLocks/>
          </p:cNvSpPr>
          <p:nvPr userDrawn="1"/>
        </p:nvSpPr>
        <p:spPr>
          <a:xfrm>
            <a:off x="6617276" y="6356351"/>
            <a:ext cx="2069455"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1D4CEE-C63C-4374-A593-9D57455F279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2320299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603A-F398-480D-984C-6C64D23605FE}"/>
              </a:ext>
            </a:extLst>
          </p:cNvPr>
          <p:cNvSpPr>
            <a:spLocks noGrp="1"/>
          </p:cNvSpPr>
          <p:nvPr>
            <p:ph type="title"/>
          </p:nvPr>
        </p:nvSpPr>
        <p:spPr>
          <a:xfrm>
            <a:off x="459556" y="365126"/>
            <a:ext cx="8227174" cy="1325563"/>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37AF271-7607-4E46-9484-3D3C14232190}"/>
              </a:ext>
            </a:extLst>
          </p:cNvPr>
          <p:cNvSpPr>
            <a:spLocks noGrp="1"/>
          </p:cNvSpPr>
          <p:nvPr>
            <p:ph sz="half" idx="1" hasCustomPrompt="1"/>
          </p:nvPr>
        </p:nvSpPr>
        <p:spPr>
          <a:xfrm>
            <a:off x="457270" y="1825625"/>
            <a:ext cx="4057580" cy="4351338"/>
          </a:xfrm>
        </p:spPr>
        <p:txBody>
          <a:bodyPr/>
          <a:lstStyle>
            <a:lvl1pPr>
              <a:buClr>
                <a:srgbClr val="69BE46"/>
              </a:buClr>
              <a:defRPr>
                <a:solidFill>
                  <a:schemeClr val="tx1"/>
                </a:solidFill>
              </a:defRPr>
            </a:lvl1pPr>
            <a:lvl2pPr>
              <a:buClr>
                <a:srgbClr val="69BE46"/>
              </a:buClr>
              <a:defRPr>
                <a:solidFill>
                  <a:schemeClr val="tx1"/>
                </a:solidFill>
              </a:defRPr>
            </a:lvl2pPr>
            <a:lvl3pPr>
              <a:buClr>
                <a:srgbClr val="69BE46"/>
              </a:buClr>
              <a:defRPr>
                <a:solidFill>
                  <a:schemeClr val="tx1"/>
                </a:solidFill>
              </a:defRPr>
            </a:lvl3pPr>
            <a:lvl4pPr>
              <a:buClr>
                <a:srgbClr val="69BE46"/>
              </a:buClr>
              <a:defRPr>
                <a:solidFill>
                  <a:schemeClr val="tx1"/>
                </a:solidFill>
              </a:defRPr>
            </a:lvl4pPr>
            <a:lvl5pPr>
              <a:buClr>
                <a:srgbClr val="69BE46"/>
              </a:buCl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3BCEC944-087F-4780-9576-0134352F7147}"/>
              </a:ext>
            </a:extLst>
          </p:cNvPr>
          <p:cNvSpPr>
            <a:spLocks noGrp="1"/>
          </p:cNvSpPr>
          <p:nvPr>
            <p:ph sz="half" idx="2" hasCustomPrompt="1"/>
          </p:nvPr>
        </p:nvSpPr>
        <p:spPr>
          <a:xfrm>
            <a:off x="4629150" y="1825625"/>
            <a:ext cx="4057580" cy="4351338"/>
          </a:xfrm>
        </p:spPr>
        <p:txBody>
          <a:bodyPr/>
          <a:lstStyle>
            <a:lvl1pPr>
              <a:buClr>
                <a:srgbClr val="69BE46"/>
              </a:buClr>
              <a:defRPr>
                <a:solidFill>
                  <a:schemeClr val="tx1"/>
                </a:solidFill>
              </a:defRPr>
            </a:lvl1pPr>
            <a:lvl2pPr>
              <a:buClr>
                <a:srgbClr val="69BE46"/>
              </a:buClr>
              <a:defRPr>
                <a:solidFill>
                  <a:schemeClr val="tx1"/>
                </a:solidFill>
              </a:defRPr>
            </a:lvl2pPr>
            <a:lvl3pPr>
              <a:buClr>
                <a:srgbClr val="69BE46"/>
              </a:buClr>
              <a:defRPr>
                <a:solidFill>
                  <a:schemeClr val="tx1"/>
                </a:solidFill>
              </a:defRPr>
            </a:lvl3pPr>
            <a:lvl4pPr>
              <a:buClr>
                <a:srgbClr val="69BE46"/>
              </a:buClr>
              <a:defRPr>
                <a:solidFill>
                  <a:schemeClr val="tx1"/>
                </a:solidFill>
              </a:defRPr>
            </a:lvl4pPr>
            <a:lvl5pPr>
              <a:buClr>
                <a:srgbClr val="69BE46"/>
              </a:buClr>
              <a:defRPr>
                <a:solidFill>
                  <a:schemeClr val="tx1"/>
                </a:solidFill>
              </a:defRPr>
            </a:lvl5pPr>
          </a:lstStyle>
          <a:p>
            <a:pPr lvl="0"/>
            <a:r>
              <a:rPr lang="en-US" dirty="0"/>
              <a:t>Edit Master text styles</a:t>
            </a:r>
          </a:p>
          <a:p>
            <a:pPr lvl="1"/>
            <a:r>
              <a:rPr lang="en-US" dirty="0"/>
              <a:t>Second level</a:t>
            </a:r>
          </a:p>
          <a:p>
            <a:pPr lvl="2"/>
            <a:r>
              <a:rPr lang="en-US" dirty="0"/>
              <a:t>Third level</a:t>
            </a:r>
          </a:p>
        </p:txBody>
      </p:sp>
      <p:sp>
        <p:nvSpPr>
          <p:cNvPr id="8" name="Rectangle 7">
            <a:extLst>
              <a:ext uri="{FF2B5EF4-FFF2-40B4-BE49-F238E27FC236}">
                <a16:creationId xmlns:a16="http://schemas.microsoft.com/office/drawing/2014/main" id="{D63B6B92-E907-4CCA-9D7A-1E351CC9CE2F}"/>
              </a:ext>
            </a:extLst>
          </p:cNvPr>
          <p:cNvSpPr/>
          <p:nvPr userDrawn="1"/>
        </p:nvSpPr>
        <p:spPr>
          <a:xfrm>
            <a:off x="0" y="0"/>
            <a:ext cx="9144000" cy="185738"/>
          </a:xfrm>
          <a:prstGeom prst="rect">
            <a:avLst/>
          </a:prstGeom>
          <a:solidFill>
            <a:srgbClr val="69B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DAD8DD55-E56E-4F71-8FB1-9F8503F23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556" y="6255940"/>
            <a:ext cx="1104653" cy="473870"/>
          </a:xfrm>
          <a:prstGeom prst="rect">
            <a:avLst/>
          </a:prstGeom>
        </p:spPr>
      </p:pic>
      <p:sp>
        <p:nvSpPr>
          <p:cNvPr id="7" name="Slide Number Placeholder 5">
            <a:extLst>
              <a:ext uri="{FF2B5EF4-FFF2-40B4-BE49-F238E27FC236}">
                <a16:creationId xmlns:a16="http://schemas.microsoft.com/office/drawing/2014/main" id="{9FF62755-B85C-4F49-897E-4EA77E8BEDE2}"/>
              </a:ext>
            </a:extLst>
          </p:cNvPr>
          <p:cNvSpPr txBox="1">
            <a:spLocks/>
          </p:cNvSpPr>
          <p:nvPr userDrawn="1"/>
        </p:nvSpPr>
        <p:spPr>
          <a:xfrm>
            <a:off x="6617276" y="6356351"/>
            <a:ext cx="2069455"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1D4CEE-C63C-4374-A593-9D57455F279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3477485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11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6F87-263B-41D7-8C2F-2417AB9DB0A5}"/>
              </a:ext>
            </a:extLst>
          </p:cNvPr>
          <p:cNvSpPr>
            <a:spLocks noGrp="1"/>
          </p:cNvSpPr>
          <p:nvPr>
            <p:ph type="title" hasCustomPrompt="1"/>
          </p:nvPr>
        </p:nvSpPr>
        <p:spPr>
          <a:xfrm>
            <a:off x="628649" y="2514438"/>
            <a:ext cx="8080669" cy="1325563"/>
          </a:xfrm>
          <a:noFill/>
        </p:spPr>
        <p:txBody>
          <a:bodyPr>
            <a:noAutofit/>
          </a:bodyPr>
          <a:lstStyle>
            <a:lvl1pPr algn="l">
              <a:defRPr sz="4500">
                <a:solidFill>
                  <a:schemeClr val="bg1"/>
                </a:solidFill>
              </a:defRPr>
            </a:lvl1pPr>
          </a:lstStyle>
          <a:p>
            <a:r>
              <a:rPr lang="en-US" dirty="0"/>
              <a:t>Section Title</a:t>
            </a:r>
            <a:br>
              <a:rPr lang="en-US" dirty="0"/>
            </a:br>
            <a:r>
              <a:rPr lang="en-US" dirty="0"/>
              <a:t>Goes Here</a:t>
            </a:r>
          </a:p>
        </p:txBody>
      </p:sp>
      <p:sp>
        <p:nvSpPr>
          <p:cNvPr id="3" name="Slide Number Placeholder 6">
            <a:extLst>
              <a:ext uri="{FF2B5EF4-FFF2-40B4-BE49-F238E27FC236}">
                <a16:creationId xmlns:a16="http://schemas.microsoft.com/office/drawing/2014/main" id="{16FAF23A-2690-4E02-9411-09C2AD201E53}"/>
              </a:ext>
            </a:extLst>
          </p:cNvPr>
          <p:cNvSpPr>
            <a:spLocks noGrp="1"/>
          </p:cNvSpPr>
          <p:nvPr>
            <p:ph type="sldNum" sz="quarter" idx="4"/>
          </p:nvPr>
        </p:nvSpPr>
        <p:spPr>
          <a:xfrm>
            <a:off x="6651919" y="6356357"/>
            <a:ext cx="2057400" cy="365125"/>
          </a:xfrm>
          <a:prstGeom prst="rect">
            <a:avLst/>
          </a:prstGeom>
        </p:spPr>
        <p:txBody>
          <a:bodyPr/>
          <a:lstStyle>
            <a:lvl1pPr algn="r">
              <a:defRPr sz="1100">
                <a:solidFill>
                  <a:schemeClr val="bg1"/>
                </a:solidFill>
              </a:defRPr>
            </a:lvl1pPr>
          </a:lstStyle>
          <a:p>
            <a:fld id="{B91D4CEE-C63C-4374-A593-9D57455F2797}" type="slidenum">
              <a:rPr lang="en-US" smtClean="0"/>
              <a:pPr/>
              <a:t>‹#›</a:t>
            </a:fld>
            <a:endParaRPr lang="en-US" dirty="0"/>
          </a:p>
        </p:txBody>
      </p:sp>
    </p:spTree>
    <p:extLst>
      <p:ext uri="{BB962C8B-B14F-4D97-AF65-F5344CB8AC3E}">
        <p14:creationId xmlns:p14="http://schemas.microsoft.com/office/powerpoint/2010/main" val="2719450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690563" y="578736"/>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87" eaLnBrk="1" fontAlgn="auto" hangingPunct="1">
              <a:spcBef>
                <a:spcPts val="0"/>
              </a:spcBef>
              <a:spcAft>
                <a:spcPts val="0"/>
              </a:spcAft>
              <a:defRPr/>
            </a:pPr>
            <a:endParaRPr lang="en-US" sz="2160"/>
          </a:p>
        </p:txBody>
      </p:sp>
      <p:sp>
        <p:nvSpPr>
          <p:cNvPr id="5" name="Content Placeholder 2"/>
          <p:cNvSpPr>
            <a:spLocks noGrp="1"/>
          </p:cNvSpPr>
          <p:nvPr>
            <p:ph sz="half" idx="1"/>
          </p:nvPr>
        </p:nvSpPr>
        <p:spPr>
          <a:xfrm>
            <a:off x="690562" y="1762391"/>
            <a:ext cx="7996238" cy="445900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1610321" y="6547115"/>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6538348" y="6548036"/>
            <a:ext cx="2605652" cy="178960"/>
          </a:xfrm>
          <a:prstGeom prst="rect">
            <a:avLst/>
          </a:prstGeom>
          <a:noFill/>
        </p:spPr>
        <p:txBody>
          <a:bodyPr wrap="square">
            <a:spAutoFit/>
          </a:bodyPr>
          <a:lstStyle/>
          <a:p>
            <a:pPr eaLnBrk="1" hangingPunct="1">
              <a:defRPr/>
            </a:pPr>
            <a:r>
              <a:rPr lang="de-DE" sz="563" b="1" spc="140" baseline="0" dirty="0">
                <a:solidFill>
                  <a:srgbClr val="A21727"/>
                </a:solidFill>
                <a:latin typeface="Century Gothic" charset="0"/>
                <a:ea typeface="Century Gothic" charset="0"/>
                <a:cs typeface="Century Gothic" charset="0"/>
              </a:rPr>
              <a:t>©</a:t>
            </a:r>
            <a:r>
              <a:rPr lang="en-US" sz="563" b="1" spc="140" baseline="0" dirty="0">
                <a:solidFill>
                  <a:srgbClr val="A21727"/>
                </a:solidFill>
                <a:latin typeface="Century Gothic" charset="0"/>
                <a:ea typeface="Century Gothic" charset="0"/>
                <a:cs typeface="Century Gothic" charset="0"/>
              </a:rPr>
              <a:t>UNIVERSITY OF UTAH HEALTH, 2022</a:t>
            </a:r>
            <a:endParaRPr lang="en-US" sz="563" b="1" spc="140" dirty="0">
              <a:solidFill>
                <a:srgbClr val="A21727"/>
              </a:solidFill>
              <a:latin typeface="Century Gothic" charset="0"/>
              <a:ea typeface="Century Gothic" charset="0"/>
              <a:cs typeface="Century Gothic" charset="0"/>
            </a:endParaRPr>
          </a:p>
        </p:txBody>
      </p:sp>
      <p:pic>
        <p:nvPicPr>
          <p:cNvPr id="17" name="Picture 16"/>
          <p:cNvPicPr>
            <a:picLocks noChangeAspect="1"/>
          </p:cNvPicPr>
          <p:nvPr userDrawn="1"/>
        </p:nvPicPr>
        <p:blipFill>
          <a:blip r:embed="rId2"/>
          <a:stretch>
            <a:fillRect/>
          </a:stretch>
        </p:blipFill>
        <p:spPr>
          <a:xfrm>
            <a:off x="418155" y="6431281"/>
            <a:ext cx="1040328" cy="292593"/>
          </a:xfrm>
          <a:prstGeom prst="rect">
            <a:avLst/>
          </a:prstGeom>
        </p:spPr>
      </p:pic>
    </p:spTree>
    <p:extLst>
      <p:ext uri="{BB962C8B-B14F-4D97-AF65-F5344CB8AC3E}">
        <p14:creationId xmlns:p14="http://schemas.microsoft.com/office/powerpoint/2010/main" val="358736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90563" y="578736"/>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87" eaLnBrk="1" fontAlgn="auto" hangingPunct="1">
              <a:spcBef>
                <a:spcPts val="0"/>
              </a:spcBef>
              <a:spcAft>
                <a:spcPts val="0"/>
              </a:spcAft>
              <a:defRPr/>
            </a:pPr>
            <a:endParaRPr lang="en-US" sz="2160"/>
          </a:p>
        </p:txBody>
      </p:sp>
      <p:sp>
        <p:nvSpPr>
          <p:cNvPr id="5" name="Content Placeholder 2"/>
          <p:cNvSpPr>
            <a:spLocks noGrp="1"/>
          </p:cNvSpPr>
          <p:nvPr>
            <p:ph sz="half" idx="1"/>
          </p:nvPr>
        </p:nvSpPr>
        <p:spPr>
          <a:xfrm>
            <a:off x="690564" y="1762391"/>
            <a:ext cx="7922759" cy="4459003"/>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1610321" y="6547115"/>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6538348" y="6548036"/>
            <a:ext cx="2605652" cy="178960"/>
          </a:xfrm>
          <a:prstGeom prst="rect">
            <a:avLst/>
          </a:prstGeom>
          <a:noFill/>
        </p:spPr>
        <p:txBody>
          <a:bodyPr wrap="square">
            <a:spAutoFit/>
          </a:bodyPr>
          <a:lstStyle/>
          <a:p>
            <a:pPr eaLnBrk="1" hangingPunct="1">
              <a:defRPr/>
            </a:pPr>
            <a:r>
              <a:rPr lang="de-DE" sz="563" b="1" spc="140" baseline="0" dirty="0">
                <a:solidFill>
                  <a:srgbClr val="A21727"/>
                </a:solidFill>
                <a:latin typeface="Century Gothic" charset="0"/>
                <a:ea typeface="Century Gothic" charset="0"/>
                <a:cs typeface="Century Gothic" charset="0"/>
              </a:rPr>
              <a:t>©</a:t>
            </a:r>
            <a:r>
              <a:rPr lang="en-US" sz="563" b="1" spc="140" baseline="0" dirty="0">
                <a:solidFill>
                  <a:srgbClr val="A21727"/>
                </a:solidFill>
                <a:latin typeface="Century Gothic" charset="0"/>
                <a:ea typeface="Century Gothic" charset="0"/>
                <a:cs typeface="Century Gothic" charset="0"/>
              </a:rPr>
              <a:t>UNIVERSITY OF UTAH HEALTH, 2022</a:t>
            </a:r>
            <a:endParaRPr lang="en-US" sz="563" b="1" spc="140" dirty="0">
              <a:solidFill>
                <a:srgbClr val="A21727"/>
              </a:solidFill>
              <a:latin typeface="Century Gothic" charset="0"/>
              <a:ea typeface="Century Gothic" charset="0"/>
              <a:cs typeface="Century Gothic" charset="0"/>
            </a:endParaRPr>
          </a:p>
        </p:txBody>
      </p:sp>
      <p:pic>
        <p:nvPicPr>
          <p:cNvPr id="17" name="Picture 16" descr="U Health_horizontal_cmyk.eps">
            <a:extLst>
              <a:ext uri="{FF2B5EF4-FFF2-40B4-BE49-F238E27FC236}">
                <a16:creationId xmlns:a16="http://schemas.microsoft.com/office/drawing/2014/main" id="{6250DA6D-4A10-9F4F-B312-68019936C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606" y="6443270"/>
            <a:ext cx="1295470" cy="34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37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1CB5B-4486-4304-AED0-E26E407C15CD}"/>
              </a:ext>
            </a:extLst>
          </p:cNvPr>
          <p:cNvSpPr>
            <a:spLocks noGrp="1"/>
          </p:cNvSpPr>
          <p:nvPr>
            <p:ph type="title"/>
          </p:nvPr>
        </p:nvSpPr>
        <p:spPr>
          <a:xfrm>
            <a:off x="459556" y="365126"/>
            <a:ext cx="8236670" cy="1325563"/>
          </a:xfrm>
        </p:spPr>
        <p:txBody>
          <a:bodyPr>
            <a:normAutofit/>
          </a:bodyPr>
          <a:lstStyle>
            <a:lvl1pPr algn="l">
              <a:defRPr sz="34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D5DBD8-C9D2-497D-91D2-0FB145E97FC8}"/>
              </a:ext>
            </a:extLst>
          </p:cNvPr>
          <p:cNvSpPr>
            <a:spLocks noGrp="1"/>
          </p:cNvSpPr>
          <p:nvPr>
            <p:ph idx="1"/>
          </p:nvPr>
        </p:nvSpPr>
        <p:spPr>
          <a:xfrm>
            <a:off x="459556" y="1825625"/>
            <a:ext cx="8236670" cy="4351338"/>
          </a:xfrm>
        </p:spPr>
        <p:txBody>
          <a:bodyPr/>
          <a:lstStyle>
            <a:lvl1pPr>
              <a:buClr>
                <a:srgbClr val="69BE46"/>
              </a:buClr>
              <a:defRPr>
                <a:solidFill>
                  <a:schemeClr val="tx1"/>
                </a:solidFill>
              </a:defRPr>
            </a:lvl1pPr>
            <a:lvl2pPr>
              <a:buClr>
                <a:srgbClr val="69BE46"/>
              </a:buClr>
              <a:defRPr sz="2600">
                <a:solidFill>
                  <a:schemeClr val="tx1"/>
                </a:solidFill>
              </a:defRPr>
            </a:lvl2pPr>
            <a:lvl3pPr>
              <a:buClr>
                <a:srgbClr val="69BE46"/>
              </a:buClr>
              <a:defRPr sz="2400">
                <a:solidFill>
                  <a:schemeClr val="tx1"/>
                </a:solidFill>
              </a:defRPr>
            </a:lvl3pPr>
            <a:lvl4pPr>
              <a:buClr>
                <a:srgbClr val="69BE46"/>
              </a:buClr>
              <a:defRPr sz="2200">
                <a:solidFill>
                  <a:schemeClr val="tx1"/>
                </a:solidFill>
              </a:defRPr>
            </a:lvl4pPr>
            <a:lvl5pPr>
              <a:buClr>
                <a:srgbClr val="69BE46"/>
              </a:buClr>
              <a:defRPr sz="2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a:extLst>
              <a:ext uri="{FF2B5EF4-FFF2-40B4-BE49-F238E27FC236}">
                <a16:creationId xmlns:a16="http://schemas.microsoft.com/office/drawing/2014/main" id="{396D33B8-7C04-4168-BEC1-5212A5F66856}"/>
              </a:ext>
            </a:extLst>
          </p:cNvPr>
          <p:cNvSpPr>
            <a:spLocks noGrp="1"/>
          </p:cNvSpPr>
          <p:nvPr>
            <p:ph type="sldNum" sz="quarter" idx="4"/>
          </p:nvPr>
        </p:nvSpPr>
        <p:spPr>
          <a:xfrm>
            <a:off x="6651919" y="6356357"/>
            <a:ext cx="2057400" cy="365125"/>
          </a:xfrm>
          <a:prstGeom prst="rect">
            <a:avLst/>
          </a:prstGeom>
        </p:spPr>
        <p:txBody>
          <a:bodyPr/>
          <a:lstStyle>
            <a:lvl1pPr algn="r">
              <a:defRPr sz="1100">
                <a:solidFill>
                  <a:schemeClr val="tx1"/>
                </a:solidFill>
              </a:defRPr>
            </a:lvl1pPr>
          </a:lstStyle>
          <a:p>
            <a:fld id="{B91D4CEE-C63C-4374-A593-9D57455F2797}" type="slidenum">
              <a:rPr lang="en-US" smtClean="0"/>
              <a:pPr/>
              <a:t>‹#›</a:t>
            </a:fld>
            <a:endParaRPr lang="en-US" dirty="0"/>
          </a:p>
        </p:txBody>
      </p:sp>
    </p:spTree>
    <p:extLst>
      <p:ext uri="{BB962C8B-B14F-4D97-AF65-F5344CB8AC3E}">
        <p14:creationId xmlns:p14="http://schemas.microsoft.com/office/powerpoint/2010/main" val="73557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603A-F398-480D-984C-6C64D23605FE}"/>
              </a:ext>
            </a:extLst>
          </p:cNvPr>
          <p:cNvSpPr>
            <a:spLocks noGrp="1"/>
          </p:cNvSpPr>
          <p:nvPr>
            <p:ph type="title"/>
          </p:nvPr>
        </p:nvSpPr>
        <p:spPr>
          <a:xfrm>
            <a:off x="459556" y="365126"/>
            <a:ext cx="8236670" cy="1325563"/>
          </a:xfrm>
        </p:spPr>
        <p:txBody>
          <a:bodyPr>
            <a:normAutofit/>
          </a:bodyPr>
          <a:lstStyle>
            <a:lvl1pPr algn="l">
              <a:defRPr sz="34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637AF271-7607-4E46-9484-3D3C14232190}"/>
              </a:ext>
            </a:extLst>
          </p:cNvPr>
          <p:cNvSpPr>
            <a:spLocks noGrp="1"/>
          </p:cNvSpPr>
          <p:nvPr>
            <p:ph sz="half" idx="1"/>
          </p:nvPr>
        </p:nvSpPr>
        <p:spPr>
          <a:xfrm>
            <a:off x="459556" y="1825625"/>
            <a:ext cx="4055294" cy="4351338"/>
          </a:xfrm>
        </p:spPr>
        <p:txBody>
          <a:bodyPr/>
          <a:lstStyle>
            <a:lvl1pPr>
              <a:buClr>
                <a:srgbClr val="69BE46"/>
              </a:buClr>
              <a:defRPr>
                <a:solidFill>
                  <a:schemeClr val="tx1"/>
                </a:solidFill>
              </a:defRPr>
            </a:lvl1pPr>
            <a:lvl2pPr>
              <a:buClr>
                <a:srgbClr val="69BE46"/>
              </a:buClr>
              <a:defRPr sz="2600">
                <a:solidFill>
                  <a:schemeClr val="tx1"/>
                </a:solidFill>
              </a:defRPr>
            </a:lvl2pPr>
            <a:lvl3pPr>
              <a:buClr>
                <a:srgbClr val="69BE46"/>
              </a:buClr>
              <a:defRPr sz="2400">
                <a:solidFill>
                  <a:schemeClr val="tx1"/>
                </a:solidFill>
              </a:defRPr>
            </a:lvl3pPr>
            <a:lvl4pPr>
              <a:buClr>
                <a:srgbClr val="69BE46"/>
              </a:buClr>
              <a:defRPr sz="2200">
                <a:solidFill>
                  <a:schemeClr val="tx1"/>
                </a:solidFill>
              </a:defRPr>
            </a:lvl4pPr>
            <a:lvl5pPr>
              <a:buClr>
                <a:srgbClr val="69BE46"/>
              </a:buClr>
              <a:defRPr sz="2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BCEC944-087F-4780-9576-0134352F7147}"/>
              </a:ext>
            </a:extLst>
          </p:cNvPr>
          <p:cNvSpPr>
            <a:spLocks noGrp="1"/>
          </p:cNvSpPr>
          <p:nvPr>
            <p:ph sz="half" idx="2"/>
          </p:nvPr>
        </p:nvSpPr>
        <p:spPr>
          <a:xfrm>
            <a:off x="4629150" y="1825625"/>
            <a:ext cx="4067076" cy="4351338"/>
          </a:xfrm>
        </p:spPr>
        <p:txBody>
          <a:bodyPr/>
          <a:lstStyle>
            <a:lvl1pPr>
              <a:buClr>
                <a:srgbClr val="69BE46"/>
              </a:buClr>
              <a:defRPr>
                <a:solidFill>
                  <a:schemeClr val="tx1"/>
                </a:solidFill>
              </a:defRPr>
            </a:lvl1pPr>
            <a:lvl2pPr>
              <a:buClr>
                <a:srgbClr val="69BE46"/>
              </a:buClr>
              <a:defRPr sz="2600">
                <a:solidFill>
                  <a:schemeClr val="tx1"/>
                </a:solidFill>
              </a:defRPr>
            </a:lvl2pPr>
            <a:lvl3pPr>
              <a:buClr>
                <a:srgbClr val="69BE46"/>
              </a:buClr>
              <a:defRPr sz="2400">
                <a:solidFill>
                  <a:schemeClr val="tx1"/>
                </a:solidFill>
              </a:defRPr>
            </a:lvl3pPr>
            <a:lvl4pPr>
              <a:buClr>
                <a:srgbClr val="69BE46"/>
              </a:buClr>
              <a:defRPr sz="2200">
                <a:solidFill>
                  <a:schemeClr val="tx1"/>
                </a:solidFill>
              </a:defRPr>
            </a:lvl4pPr>
            <a:lvl5pPr>
              <a:buClr>
                <a:srgbClr val="69BE46"/>
              </a:buClr>
              <a:defRPr sz="2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6">
            <a:extLst>
              <a:ext uri="{FF2B5EF4-FFF2-40B4-BE49-F238E27FC236}">
                <a16:creationId xmlns:a16="http://schemas.microsoft.com/office/drawing/2014/main" id="{FB155503-1866-4B62-A20D-4657DA580A4F}"/>
              </a:ext>
            </a:extLst>
          </p:cNvPr>
          <p:cNvSpPr>
            <a:spLocks noGrp="1"/>
          </p:cNvSpPr>
          <p:nvPr>
            <p:ph type="sldNum" sz="quarter" idx="4"/>
          </p:nvPr>
        </p:nvSpPr>
        <p:spPr>
          <a:xfrm>
            <a:off x="6651919" y="6356357"/>
            <a:ext cx="2057400" cy="365125"/>
          </a:xfrm>
          <a:prstGeom prst="rect">
            <a:avLst/>
          </a:prstGeom>
        </p:spPr>
        <p:txBody>
          <a:bodyPr/>
          <a:lstStyle>
            <a:lvl1pPr algn="r">
              <a:defRPr sz="1100">
                <a:solidFill>
                  <a:schemeClr val="tx1"/>
                </a:solidFill>
              </a:defRPr>
            </a:lvl1pPr>
          </a:lstStyle>
          <a:p>
            <a:fld id="{B91D4CEE-C63C-4374-A593-9D57455F2797}" type="slidenum">
              <a:rPr lang="en-US" smtClean="0"/>
              <a:pPr/>
              <a:t>‹#›</a:t>
            </a:fld>
            <a:endParaRPr lang="en-US" dirty="0"/>
          </a:p>
        </p:txBody>
      </p:sp>
    </p:spTree>
    <p:extLst>
      <p:ext uri="{BB962C8B-B14F-4D97-AF65-F5344CB8AC3E}">
        <p14:creationId xmlns:p14="http://schemas.microsoft.com/office/powerpoint/2010/main" val="783328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814CC-2D50-41E6-B172-7002444E5D56}"/>
              </a:ext>
            </a:extLst>
          </p:cNvPr>
          <p:cNvSpPr>
            <a:spLocks noGrp="1"/>
          </p:cNvSpPr>
          <p:nvPr>
            <p:ph type="ctrTitle" hasCustomPrompt="1"/>
          </p:nvPr>
        </p:nvSpPr>
        <p:spPr>
          <a:xfrm>
            <a:off x="464269" y="1600200"/>
            <a:ext cx="8245049" cy="2387600"/>
          </a:xfrm>
        </p:spPr>
        <p:txBody>
          <a:bodyPr anchor="b">
            <a:normAutofit/>
          </a:bodyPr>
          <a:lstStyle>
            <a:lvl1pPr algn="l">
              <a:defRPr sz="5500" b="1">
                <a:solidFill>
                  <a:schemeClr val="bg1"/>
                </a:solidFill>
                <a:latin typeface="+mj-lt"/>
              </a:defRPr>
            </a:lvl1pPr>
          </a:lstStyle>
          <a:p>
            <a:r>
              <a:rPr lang="en-US" dirty="0"/>
              <a:t>Thank you!</a:t>
            </a:r>
          </a:p>
        </p:txBody>
      </p:sp>
    </p:spTree>
    <p:extLst>
      <p:ext uri="{BB962C8B-B14F-4D97-AF65-F5344CB8AC3E}">
        <p14:creationId xmlns:p14="http://schemas.microsoft.com/office/powerpoint/2010/main" val="113661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997798"/>
            <a:ext cx="7772400" cy="1470025"/>
          </a:xfrm>
          <a:prstGeom prst="rect">
            <a:avLst/>
          </a:prstGeom>
        </p:spPr>
        <p:txBody>
          <a:bodyPr>
            <a:normAutofit/>
          </a:bodyPr>
          <a:lstStyle>
            <a:lvl1pPr algn="ctr">
              <a:defRPr sz="3500" baseline="0">
                <a:solidFill>
                  <a:schemeClr val="tx1">
                    <a:lumMod val="65000"/>
                    <a:lumOff val="35000"/>
                  </a:schemeClr>
                </a:solidFill>
                <a:latin typeface="Century Gothic Bold" charset="0"/>
              </a:defRPr>
            </a:lvl1pPr>
          </a:lstStyle>
          <a:p>
            <a:r>
              <a:rPr lang="en-US" dirty="0"/>
              <a:t>Click to edit Master title style</a:t>
            </a:r>
          </a:p>
        </p:txBody>
      </p:sp>
      <p:sp>
        <p:nvSpPr>
          <p:cNvPr id="3" name="Subtitle 2"/>
          <p:cNvSpPr>
            <a:spLocks noGrp="1"/>
          </p:cNvSpPr>
          <p:nvPr>
            <p:ph type="subTitle" idx="1" hasCustomPrompt="1"/>
          </p:nvPr>
        </p:nvSpPr>
        <p:spPr>
          <a:xfrm>
            <a:off x="1371600" y="4104306"/>
            <a:ext cx="6400800" cy="206175"/>
          </a:xfrm>
          <a:prstGeom prst="rect">
            <a:avLst/>
          </a:prstGeom>
        </p:spPr>
        <p:txBody>
          <a:bodyPr>
            <a:normAutofit/>
          </a:bodyPr>
          <a:lstStyle>
            <a:lvl1pPr marL="0" indent="0" algn="ctr">
              <a:buNone/>
              <a:defRPr sz="1000" cap="all" baseline="0">
                <a:solidFill>
                  <a:srgbClr val="B01C32"/>
                </a:solidFill>
                <a:latin typeface="Century Gothic Bold Italic"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a:t>Click to edit PRESENTER NAME</a:t>
            </a:r>
          </a:p>
        </p:txBody>
      </p:sp>
      <p:cxnSp>
        <p:nvCxnSpPr>
          <p:cNvPr id="4" name="Straight Connector 3"/>
          <p:cNvCxnSpPr/>
          <p:nvPr userDrawn="1"/>
        </p:nvCxnSpPr>
        <p:spPr>
          <a:xfrm flipV="1">
            <a:off x="1461989" y="2907771"/>
            <a:ext cx="6220024" cy="5292"/>
          </a:xfrm>
          <a:prstGeom prst="line">
            <a:avLst/>
          </a:prstGeom>
          <a:ln w="3175" cmpd="sng">
            <a:solidFill>
              <a:srgbClr val="B01C32"/>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6538348" y="6548036"/>
            <a:ext cx="2605653" cy="207749"/>
          </a:xfrm>
          <a:prstGeom prst="rect">
            <a:avLst/>
          </a:prstGeom>
          <a:noFill/>
        </p:spPr>
        <p:txBody>
          <a:bodyPr wrap="square">
            <a:spAutoFit/>
          </a:bodyPr>
          <a:lstStyle/>
          <a:p>
            <a:pPr eaLnBrk="1" hangingPunct="1">
              <a:defRPr/>
            </a:pPr>
            <a:r>
              <a:rPr lang="de-DE" sz="750" b="1" spc="187" baseline="0" dirty="0">
                <a:solidFill>
                  <a:srgbClr val="A21727"/>
                </a:solidFill>
                <a:latin typeface="Century Gothic" charset="0"/>
                <a:ea typeface="Century Gothic" charset="0"/>
                <a:cs typeface="Century Gothic" charset="0"/>
              </a:rPr>
              <a:t>©</a:t>
            </a:r>
            <a:r>
              <a:rPr lang="en-US" sz="750" b="1" spc="187" baseline="0" dirty="0">
                <a:solidFill>
                  <a:srgbClr val="A21727"/>
                </a:solidFill>
                <a:latin typeface="Century Gothic" charset="0"/>
                <a:ea typeface="Century Gothic" charset="0"/>
                <a:cs typeface="Century Gothic" charset="0"/>
              </a:rPr>
              <a:t>UNIVERSITY OF UTAH HEALTH, 2022</a:t>
            </a:r>
            <a:endParaRPr lang="en-US" sz="750" b="1" spc="187" dirty="0">
              <a:solidFill>
                <a:srgbClr val="A21727"/>
              </a:solidFill>
              <a:latin typeface="Century Gothic" charset="0"/>
              <a:ea typeface="Century Gothic" charset="0"/>
              <a:cs typeface="Century Gothic" charset="0"/>
            </a:endParaRPr>
          </a:p>
        </p:txBody>
      </p:sp>
      <p:pic>
        <p:nvPicPr>
          <p:cNvPr id="7" name="Picture 6"/>
          <p:cNvPicPr>
            <a:picLocks noChangeAspect="1"/>
          </p:cNvPicPr>
          <p:nvPr userDrawn="1"/>
        </p:nvPicPr>
        <p:blipFill>
          <a:blip r:embed="rId2"/>
          <a:stretch>
            <a:fillRect/>
          </a:stretch>
        </p:blipFill>
        <p:spPr>
          <a:xfrm>
            <a:off x="3643702" y="2142913"/>
            <a:ext cx="1757463" cy="494287"/>
          </a:xfrm>
          <a:prstGeom prst="rect">
            <a:avLst/>
          </a:prstGeom>
        </p:spPr>
      </p:pic>
    </p:spTree>
    <p:extLst>
      <p:ext uri="{BB962C8B-B14F-4D97-AF65-F5344CB8AC3E}">
        <p14:creationId xmlns:p14="http://schemas.microsoft.com/office/powerpoint/2010/main" val="266816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690563" y="578735"/>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eaLnBrk="1" fontAlgn="auto" hangingPunct="1">
              <a:spcBef>
                <a:spcPts val="0"/>
              </a:spcBef>
              <a:spcAft>
                <a:spcPts val="0"/>
              </a:spcAft>
              <a:defRPr/>
            </a:pPr>
            <a:endParaRPr lang="en-US" sz="2880"/>
          </a:p>
        </p:txBody>
      </p:sp>
      <p:sp>
        <p:nvSpPr>
          <p:cNvPr id="5" name="Content Placeholder 2"/>
          <p:cNvSpPr>
            <a:spLocks noGrp="1"/>
          </p:cNvSpPr>
          <p:nvPr>
            <p:ph sz="half" idx="1"/>
          </p:nvPr>
        </p:nvSpPr>
        <p:spPr>
          <a:xfrm>
            <a:off x="690562" y="1762390"/>
            <a:ext cx="7996238" cy="44590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1610321" y="6547115"/>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6538348" y="6548036"/>
            <a:ext cx="2605653" cy="207749"/>
          </a:xfrm>
          <a:prstGeom prst="rect">
            <a:avLst/>
          </a:prstGeom>
          <a:noFill/>
        </p:spPr>
        <p:txBody>
          <a:bodyPr wrap="square">
            <a:spAutoFit/>
          </a:bodyPr>
          <a:lstStyle/>
          <a:p>
            <a:pPr eaLnBrk="1" hangingPunct="1">
              <a:defRPr/>
            </a:pPr>
            <a:r>
              <a:rPr lang="de-DE" sz="750" b="1" spc="187" baseline="0" dirty="0">
                <a:solidFill>
                  <a:srgbClr val="A21727"/>
                </a:solidFill>
                <a:latin typeface="Century Gothic" charset="0"/>
                <a:ea typeface="Century Gothic" charset="0"/>
                <a:cs typeface="Century Gothic" charset="0"/>
              </a:rPr>
              <a:t>©</a:t>
            </a:r>
            <a:r>
              <a:rPr lang="en-US" sz="750" b="1" spc="187" baseline="0" dirty="0">
                <a:solidFill>
                  <a:srgbClr val="A21727"/>
                </a:solidFill>
                <a:latin typeface="Century Gothic" charset="0"/>
                <a:ea typeface="Century Gothic" charset="0"/>
                <a:cs typeface="Century Gothic" charset="0"/>
              </a:rPr>
              <a:t>UNIVERSITY OF UTAH HEALTH, 2022</a:t>
            </a:r>
            <a:endParaRPr lang="en-US" sz="750" b="1" spc="187" dirty="0">
              <a:solidFill>
                <a:srgbClr val="A21727"/>
              </a:solidFill>
              <a:latin typeface="Century Gothic" charset="0"/>
              <a:ea typeface="Century Gothic" charset="0"/>
              <a:cs typeface="Century Gothic" charset="0"/>
            </a:endParaRPr>
          </a:p>
        </p:txBody>
      </p:sp>
      <p:pic>
        <p:nvPicPr>
          <p:cNvPr id="17" name="Picture 16"/>
          <p:cNvPicPr>
            <a:picLocks noChangeAspect="1"/>
          </p:cNvPicPr>
          <p:nvPr userDrawn="1"/>
        </p:nvPicPr>
        <p:blipFill>
          <a:blip r:embed="rId2"/>
          <a:stretch>
            <a:fillRect/>
          </a:stretch>
        </p:blipFill>
        <p:spPr>
          <a:xfrm>
            <a:off x="418155" y="6431280"/>
            <a:ext cx="1040328" cy="292593"/>
          </a:xfrm>
          <a:prstGeom prst="rect">
            <a:avLst/>
          </a:prstGeom>
        </p:spPr>
      </p:pic>
    </p:spTree>
    <p:extLst>
      <p:ext uri="{BB962C8B-B14F-4D97-AF65-F5344CB8AC3E}">
        <p14:creationId xmlns:p14="http://schemas.microsoft.com/office/powerpoint/2010/main" val="185584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690563" y="578735"/>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eaLnBrk="1" fontAlgn="auto" hangingPunct="1">
              <a:spcBef>
                <a:spcPts val="0"/>
              </a:spcBef>
              <a:spcAft>
                <a:spcPts val="0"/>
              </a:spcAft>
              <a:defRPr/>
            </a:pPr>
            <a:endParaRPr lang="en-US" sz="2880"/>
          </a:p>
        </p:txBody>
      </p:sp>
      <p:sp>
        <p:nvSpPr>
          <p:cNvPr id="5" name="Content Placeholder 2"/>
          <p:cNvSpPr>
            <a:spLocks noGrp="1"/>
          </p:cNvSpPr>
          <p:nvPr>
            <p:ph sz="half" idx="1"/>
          </p:nvPr>
        </p:nvSpPr>
        <p:spPr>
          <a:xfrm>
            <a:off x="690563" y="1762390"/>
            <a:ext cx="7922759" cy="44590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1610321" y="6547115"/>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6"/>
          <p:cNvSpPr>
            <a:spLocks noGrp="1"/>
          </p:cNvSpPr>
          <p:nvPr>
            <p:ph type="body" sz="quarter" idx="15" hasCustomPrompt="1"/>
          </p:nvPr>
        </p:nvSpPr>
        <p:spPr>
          <a:xfrm>
            <a:off x="4303501" y="6238875"/>
            <a:ext cx="4840500" cy="308240"/>
          </a:xfrm>
          <a:prstGeom prst="rect">
            <a:avLst/>
          </a:prstGeom>
        </p:spPr>
        <p:txBody>
          <a:bodyPr/>
          <a:lstStyle>
            <a:lvl1pPr marL="0" indent="0">
              <a:buNone/>
              <a:defRPr sz="750" baseline="0">
                <a:solidFill>
                  <a:srgbClr val="A31527"/>
                </a:solidFill>
              </a:defRPr>
            </a:lvl1pPr>
          </a:lstStyle>
          <a:p>
            <a:pPr lvl="0"/>
            <a:r>
              <a:rPr lang="en-US" dirty="0"/>
              <a:t>Source:</a:t>
            </a:r>
          </a:p>
        </p:txBody>
      </p:sp>
      <p:sp>
        <p:nvSpPr>
          <p:cNvPr id="18" name="TextBox 17"/>
          <p:cNvSpPr txBox="1"/>
          <p:nvPr userDrawn="1"/>
        </p:nvSpPr>
        <p:spPr>
          <a:xfrm>
            <a:off x="6538348" y="6548036"/>
            <a:ext cx="2605653" cy="323165"/>
          </a:xfrm>
          <a:prstGeom prst="rect">
            <a:avLst/>
          </a:prstGeom>
          <a:noFill/>
        </p:spPr>
        <p:txBody>
          <a:bodyPr wrap="square">
            <a:spAutoFit/>
          </a:bodyPr>
          <a:lstStyle/>
          <a:p>
            <a:pPr eaLnBrk="1" hangingPunct="1">
              <a:defRPr/>
            </a:pPr>
            <a:r>
              <a:rPr lang="de-DE" sz="750" b="1" spc="187" baseline="0" dirty="0">
                <a:solidFill>
                  <a:srgbClr val="A21727"/>
                </a:solidFill>
                <a:latin typeface="Century Gothic" charset="0"/>
                <a:ea typeface="Century Gothic" charset="0"/>
                <a:cs typeface="Century Gothic" charset="0"/>
              </a:rPr>
              <a:t>©</a:t>
            </a:r>
            <a:r>
              <a:rPr lang="en-US" sz="750" b="1" spc="187" baseline="0" dirty="0">
                <a:solidFill>
                  <a:srgbClr val="A21727"/>
                </a:solidFill>
                <a:latin typeface="Century Gothic" charset="0"/>
                <a:ea typeface="Century Gothic" charset="0"/>
                <a:cs typeface="Century Gothic" charset="0"/>
              </a:rPr>
              <a:t>UNIVERSITY OF UTAH HEALTH, 2022</a:t>
            </a:r>
          </a:p>
          <a:p>
            <a:pPr eaLnBrk="1" hangingPunct="1">
              <a:defRPr/>
            </a:pPr>
            <a:endParaRPr lang="en-US" sz="750" b="1" spc="187" dirty="0">
              <a:solidFill>
                <a:srgbClr val="A21727"/>
              </a:solidFill>
              <a:latin typeface="Century Gothic" charset="0"/>
              <a:ea typeface="Century Gothic" charset="0"/>
              <a:cs typeface="Century Gothic" charset="0"/>
            </a:endParaRPr>
          </a:p>
        </p:txBody>
      </p:sp>
      <p:pic>
        <p:nvPicPr>
          <p:cNvPr id="17" name="Picture 16" descr="U Health_horizontal_cmyk.eps">
            <a:extLst>
              <a:ext uri="{FF2B5EF4-FFF2-40B4-BE49-F238E27FC236}">
                <a16:creationId xmlns:a16="http://schemas.microsoft.com/office/drawing/2014/main" id="{6250DA6D-4A10-9F4F-B312-68019936C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12605" y="6443269"/>
            <a:ext cx="1295470" cy="34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4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Two Column Text/Title and One Column with Photo">
    <p:spTree>
      <p:nvGrpSpPr>
        <p:cNvPr id="1" name=""/>
        <p:cNvGrpSpPr/>
        <p:nvPr/>
      </p:nvGrpSpPr>
      <p:grpSpPr>
        <a:xfrm>
          <a:off x="0" y="0"/>
          <a:ext cx="0" cy="0"/>
          <a:chOff x="0" y="0"/>
          <a:chExt cx="0" cy="0"/>
        </a:xfrm>
      </p:grpSpPr>
      <p:sp>
        <p:nvSpPr>
          <p:cNvPr id="2" name="Title 1"/>
          <p:cNvSpPr>
            <a:spLocks noGrp="1"/>
          </p:cNvSpPr>
          <p:nvPr>
            <p:ph type="title"/>
          </p:nvPr>
        </p:nvSpPr>
        <p:spPr>
          <a:xfrm>
            <a:off x="690563" y="578735"/>
            <a:ext cx="7996238" cy="549537"/>
          </a:xfrm>
          <a:prstGeom prst="rect">
            <a:avLst/>
          </a:prstGeom>
        </p:spPr>
        <p:txBody>
          <a:bodyPr/>
          <a:lstStyle/>
          <a:p>
            <a:r>
              <a:rPr lang="en-US" dirty="0"/>
              <a:t>Click to edit Master title style</a:t>
            </a:r>
          </a:p>
        </p:txBody>
      </p:sp>
      <p:sp>
        <p:nvSpPr>
          <p:cNvPr id="4" name="Rectangle 3"/>
          <p:cNvSpPr/>
          <p:nvPr userDrawn="1"/>
        </p:nvSpPr>
        <p:spPr>
          <a:xfrm>
            <a:off x="0" y="0"/>
            <a:ext cx="79375" cy="6918854"/>
          </a:xfrm>
          <a:prstGeom prst="rect">
            <a:avLst/>
          </a:prstGeom>
          <a:solidFill>
            <a:srgbClr val="AF282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182" eaLnBrk="1" fontAlgn="auto" hangingPunct="1">
              <a:spcBef>
                <a:spcPts val="0"/>
              </a:spcBef>
              <a:spcAft>
                <a:spcPts val="0"/>
              </a:spcAft>
              <a:defRPr/>
            </a:pPr>
            <a:endParaRPr lang="en-US" sz="2880"/>
          </a:p>
        </p:txBody>
      </p:sp>
      <p:sp>
        <p:nvSpPr>
          <p:cNvPr id="5" name="Content Placeholder 2"/>
          <p:cNvSpPr>
            <a:spLocks noGrp="1"/>
          </p:cNvSpPr>
          <p:nvPr>
            <p:ph sz="half" idx="1"/>
          </p:nvPr>
        </p:nvSpPr>
        <p:spPr>
          <a:xfrm>
            <a:off x="690562" y="1762390"/>
            <a:ext cx="7996238" cy="445900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1610321" y="6547115"/>
            <a:ext cx="7954367" cy="0"/>
          </a:xfrm>
          <a:prstGeom prst="line">
            <a:avLst/>
          </a:prstGeom>
          <a:ln w="12700" cmpd="sng">
            <a:solidFill>
              <a:srgbClr val="A21727"/>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6538348" y="6548036"/>
            <a:ext cx="2605653" cy="207749"/>
          </a:xfrm>
          <a:prstGeom prst="rect">
            <a:avLst/>
          </a:prstGeom>
          <a:noFill/>
        </p:spPr>
        <p:txBody>
          <a:bodyPr wrap="square">
            <a:spAutoFit/>
          </a:bodyPr>
          <a:lstStyle/>
          <a:p>
            <a:pPr eaLnBrk="1" hangingPunct="1">
              <a:defRPr/>
            </a:pPr>
            <a:r>
              <a:rPr lang="de-DE" sz="750" b="1" spc="187" baseline="0" dirty="0">
                <a:solidFill>
                  <a:srgbClr val="A21727"/>
                </a:solidFill>
                <a:latin typeface="Century Gothic" charset="0"/>
                <a:ea typeface="Century Gothic" charset="0"/>
                <a:cs typeface="Century Gothic" charset="0"/>
              </a:rPr>
              <a:t>©</a:t>
            </a:r>
            <a:r>
              <a:rPr lang="en-US" sz="750" b="1" spc="187" baseline="0" dirty="0">
                <a:solidFill>
                  <a:srgbClr val="A21727"/>
                </a:solidFill>
                <a:latin typeface="Century Gothic" charset="0"/>
                <a:ea typeface="Century Gothic" charset="0"/>
                <a:cs typeface="Century Gothic" charset="0"/>
              </a:rPr>
              <a:t>UNIVERSITY OF UTAH HEALTH, 2022</a:t>
            </a:r>
            <a:endParaRPr lang="en-US" sz="750" b="1" spc="187" dirty="0">
              <a:solidFill>
                <a:srgbClr val="A21727"/>
              </a:solidFill>
              <a:latin typeface="Century Gothic" charset="0"/>
              <a:ea typeface="Century Gothic" charset="0"/>
              <a:cs typeface="Century Gothic" charset="0"/>
            </a:endParaRPr>
          </a:p>
        </p:txBody>
      </p:sp>
      <p:pic>
        <p:nvPicPr>
          <p:cNvPr id="17" name="Picture 16"/>
          <p:cNvPicPr>
            <a:picLocks noChangeAspect="1"/>
          </p:cNvPicPr>
          <p:nvPr userDrawn="1"/>
        </p:nvPicPr>
        <p:blipFill>
          <a:blip r:embed="rId2"/>
          <a:stretch>
            <a:fillRect/>
          </a:stretch>
        </p:blipFill>
        <p:spPr>
          <a:xfrm>
            <a:off x="418155" y="6431280"/>
            <a:ext cx="1040328" cy="292593"/>
          </a:xfrm>
          <a:prstGeom prst="rect">
            <a:avLst/>
          </a:prstGeom>
        </p:spPr>
      </p:pic>
    </p:spTree>
    <p:extLst>
      <p:ext uri="{BB962C8B-B14F-4D97-AF65-F5344CB8AC3E}">
        <p14:creationId xmlns:p14="http://schemas.microsoft.com/office/powerpoint/2010/main" val="349194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7F730-D132-4666-B3AA-8BCA7CA5C9DC}"/>
              </a:ext>
            </a:extLst>
          </p:cNvPr>
          <p:cNvSpPr>
            <a:spLocks noGrp="1"/>
          </p:cNvSpPr>
          <p:nvPr>
            <p:ph type="title"/>
          </p:nvPr>
        </p:nvSpPr>
        <p:spPr>
          <a:xfrm>
            <a:off x="461912" y="365126"/>
            <a:ext cx="824740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C3AA328-D6AF-4442-BA40-482F84AE324A}"/>
              </a:ext>
            </a:extLst>
          </p:cNvPr>
          <p:cNvSpPr>
            <a:spLocks noGrp="1"/>
          </p:cNvSpPr>
          <p:nvPr>
            <p:ph type="body" idx="1"/>
          </p:nvPr>
        </p:nvSpPr>
        <p:spPr>
          <a:xfrm>
            <a:off x="461913" y="1825625"/>
            <a:ext cx="824740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a:extLst>
              <a:ext uri="{FF2B5EF4-FFF2-40B4-BE49-F238E27FC236}">
                <a16:creationId xmlns:a16="http://schemas.microsoft.com/office/drawing/2014/main" id="{965133BC-5097-455C-AC40-8BE76696638A}"/>
              </a:ext>
            </a:extLst>
          </p:cNvPr>
          <p:cNvSpPr>
            <a:spLocks noGrp="1"/>
          </p:cNvSpPr>
          <p:nvPr>
            <p:ph type="sldNum" sz="quarter" idx="4"/>
          </p:nvPr>
        </p:nvSpPr>
        <p:spPr>
          <a:xfrm>
            <a:off x="6651919" y="6356357"/>
            <a:ext cx="2057400" cy="365125"/>
          </a:xfrm>
          <a:prstGeom prst="rect">
            <a:avLst/>
          </a:prstGeom>
        </p:spPr>
        <p:txBody>
          <a:bodyPr/>
          <a:lstStyle>
            <a:lvl1pPr algn="r">
              <a:defRPr sz="1100">
                <a:solidFill>
                  <a:schemeClr val="tx1"/>
                </a:solidFill>
              </a:defRPr>
            </a:lvl1pPr>
          </a:lstStyle>
          <a:p>
            <a:fld id="{B91D4CEE-C63C-4374-A593-9D57455F2797}" type="slidenum">
              <a:rPr lang="en-US" smtClean="0"/>
              <a:pPr/>
              <a:t>‹#›</a:t>
            </a:fld>
            <a:endParaRPr lang="en-US" dirty="0"/>
          </a:p>
        </p:txBody>
      </p:sp>
    </p:spTree>
    <p:extLst>
      <p:ext uri="{BB962C8B-B14F-4D97-AF65-F5344CB8AC3E}">
        <p14:creationId xmlns:p14="http://schemas.microsoft.com/office/powerpoint/2010/main" val="4051088601"/>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2" r:id="rId4"/>
    <p:sldLayoutId id="2147483664" r:id="rId5"/>
  </p:sldLayoutIdLst>
  <p:hf hdr="0" ftr="0" dt="0"/>
  <p:txStyles>
    <p:titleStyle>
      <a:lvl1pPr algn="l" defTabSz="914400" rtl="0" eaLnBrk="1" latinLnBrk="0" hangingPunct="1">
        <a:lnSpc>
          <a:spcPct val="90000"/>
        </a:lnSpc>
        <a:spcBef>
          <a:spcPct val="0"/>
        </a:spcBef>
        <a:buNone/>
        <a:defRPr sz="3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54200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182" rtl="0" eaLnBrk="1" latinLnBrk="0" hangingPunct="1">
        <a:spcBef>
          <a:spcPct val="0"/>
        </a:spcBef>
        <a:buNone/>
        <a:defRPr sz="2800" b="0" i="0" kern="1200" cap="all" baseline="0">
          <a:solidFill>
            <a:srgbClr val="B01C32"/>
          </a:solidFill>
          <a:latin typeface="Century Gothic" charset="0"/>
          <a:ea typeface="+mj-ea"/>
          <a:cs typeface="Avenir"/>
        </a:defRPr>
      </a:lvl1pPr>
    </p:titleStyle>
    <p:bodyStyle>
      <a:lvl1pPr marL="342886" indent="-342886" algn="l" defTabSz="457182" rtl="0" eaLnBrk="1" latinLnBrk="0" hangingPunct="1">
        <a:spcBef>
          <a:spcPct val="20000"/>
        </a:spcBef>
        <a:buFont typeface="Arial"/>
        <a:buChar char="•"/>
        <a:defRPr sz="2800" b="0" i="0" kern="1200" baseline="0">
          <a:solidFill>
            <a:schemeClr val="tx1">
              <a:lumMod val="65000"/>
              <a:lumOff val="35000"/>
            </a:schemeClr>
          </a:solidFill>
          <a:latin typeface="Century Gothic" charset="0"/>
          <a:ea typeface="+mn-ea"/>
          <a:cs typeface="Avenir"/>
        </a:defRPr>
      </a:lvl1pPr>
      <a:lvl2pPr marL="742920" indent="-285739" algn="l" defTabSz="457182"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mn-ea"/>
          <a:cs typeface="Avenir"/>
        </a:defRPr>
      </a:lvl2pPr>
      <a:lvl3pPr marL="1142954" indent="-228591" algn="l" defTabSz="457182" rtl="0" eaLnBrk="1" latinLnBrk="0" hangingPunct="1">
        <a:spcBef>
          <a:spcPct val="20000"/>
        </a:spcBef>
        <a:buFont typeface="Arial"/>
        <a:buChar char="•"/>
        <a:defRPr sz="2000" b="0" i="0" kern="1200" baseline="0">
          <a:solidFill>
            <a:schemeClr val="tx1">
              <a:lumMod val="65000"/>
              <a:lumOff val="35000"/>
            </a:schemeClr>
          </a:solidFill>
          <a:latin typeface="Century Gothic" charset="0"/>
          <a:ea typeface="Century Gothic" charset="0"/>
          <a:cs typeface="Century Gothic" charset="0"/>
        </a:defRPr>
      </a:lvl3pPr>
      <a:lvl4pPr marL="1600136" indent="-228591" algn="l" defTabSz="457182" rtl="0" eaLnBrk="1" latinLnBrk="0" hangingPunct="1">
        <a:spcBef>
          <a:spcPct val="20000"/>
        </a:spcBef>
        <a:buFont typeface="Arial"/>
        <a:buChar char="–"/>
        <a:defRPr sz="1600" b="0" i="0" kern="1200" baseline="0">
          <a:solidFill>
            <a:schemeClr val="tx1">
              <a:lumMod val="65000"/>
              <a:lumOff val="35000"/>
            </a:schemeClr>
          </a:solidFill>
          <a:latin typeface="Century Gothic" charset="0"/>
          <a:ea typeface="+mn-ea"/>
          <a:cs typeface="Avenir"/>
        </a:defRPr>
      </a:lvl4pPr>
      <a:lvl5pPr marL="2057318" indent="-228591" algn="l" defTabSz="457182" rtl="0" eaLnBrk="1" latinLnBrk="0" hangingPunct="1">
        <a:spcBef>
          <a:spcPct val="20000"/>
        </a:spcBef>
        <a:buFont typeface="Arial"/>
        <a:buChar char="»"/>
        <a:defRPr sz="1200" b="0" i="0" kern="1200" baseline="0">
          <a:solidFill>
            <a:schemeClr val="tx1">
              <a:lumMod val="65000"/>
              <a:lumOff val="35000"/>
            </a:schemeClr>
          </a:solidFill>
          <a:latin typeface="Century Gothic" charset="0"/>
          <a:ea typeface="+mn-ea"/>
          <a:cs typeface="Avenir"/>
        </a:defRPr>
      </a:lvl5pPr>
      <a:lvl6pPr marL="2514499"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5"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2">
          <p15:clr>
            <a:srgbClr val="F26B43"/>
          </p15:clr>
        </p15:guide>
        <p15:guide id="2" orient="horz" pos="499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17F730-D132-4666-B3AA-8BCA7CA5C9D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3AA328-D6AF-4442-BA40-482F84AE32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7469905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l" defTabSz="685800" rtl="0" eaLnBrk="1" latinLnBrk="0" hangingPunct="1">
        <a:lnSpc>
          <a:spcPct val="90000"/>
        </a:lnSpc>
        <a:spcBef>
          <a:spcPct val="0"/>
        </a:spcBef>
        <a:buNone/>
        <a:defRPr sz="255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SzPct val="80000"/>
        <a:buFont typeface="Courier New" panose="02070309020205020404" pitchFamily="49" charset="0"/>
        <a:buChar char="o"/>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anose="05000000000000000000" pitchFamily="2"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lyen.huang@hsc.utah.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mailto:AButterwick@comagine.org" TargetMode="External"/><Relationship Id="rId4" Type="http://schemas.openxmlformats.org/officeDocument/2006/relationships/hyperlink" Target="mailto:jmillsap@comagin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AButterwick@comagine.or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CF3061-BB02-41A8-9995-E32C569843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1546" y="4325868"/>
            <a:ext cx="1097779" cy="1097779"/>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8992CEB6-8967-4EEF-B6BD-369147C5C3C9}"/>
              </a:ext>
            </a:extLst>
          </p:cNvPr>
          <p:cNvSpPr>
            <a:spLocks noGrp="1"/>
          </p:cNvSpPr>
          <p:nvPr>
            <p:ph type="ctrTitle"/>
          </p:nvPr>
        </p:nvSpPr>
        <p:spPr/>
        <p:txBody>
          <a:bodyPr/>
          <a:lstStyle/>
          <a:p>
            <a:r>
              <a:rPr lang="en-US" dirty="0"/>
              <a:t>Perioperative </a:t>
            </a:r>
            <a:br>
              <a:rPr lang="en-US" dirty="0"/>
            </a:br>
            <a:r>
              <a:rPr lang="en-US" dirty="0"/>
              <a:t>Opioid Stewardship</a:t>
            </a:r>
          </a:p>
        </p:txBody>
      </p:sp>
      <p:sp>
        <p:nvSpPr>
          <p:cNvPr id="3" name="Subtitle 2">
            <a:extLst>
              <a:ext uri="{FF2B5EF4-FFF2-40B4-BE49-F238E27FC236}">
                <a16:creationId xmlns:a16="http://schemas.microsoft.com/office/drawing/2014/main" id="{4921EACB-C7AE-43BB-9B1B-EA78F6BC5B3F}"/>
              </a:ext>
            </a:extLst>
          </p:cNvPr>
          <p:cNvSpPr>
            <a:spLocks noGrp="1"/>
          </p:cNvSpPr>
          <p:nvPr>
            <p:ph type="subTitle" idx="1"/>
          </p:nvPr>
        </p:nvSpPr>
        <p:spPr>
          <a:xfrm>
            <a:off x="1770434" y="4231531"/>
            <a:ext cx="6938884" cy="1648437"/>
          </a:xfrm>
        </p:spPr>
        <p:txBody>
          <a:bodyPr>
            <a:normAutofit/>
          </a:bodyPr>
          <a:lstStyle/>
          <a:p>
            <a:r>
              <a:rPr lang="en-US" dirty="0"/>
              <a:t>Lyen C. Huang, MD, MPH, FACS, FASCRS</a:t>
            </a:r>
          </a:p>
          <a:p>
            <a:r>
              <a:rPr lang="en-US" dirty="0"/>
              <a:t>Assistant Professor of Surgery, University of Utah </a:t>
            </a:r>
          </a:p>
          <a:p>
            <a:r>
              <a:rPr lang="en-US" sz="1600" b="0" dirty="0"/>
              <a:t>Ogden Surgical-Medical Society CME </a:t>
            </a:r>
            <a:r>
              <a:rPr lang="en-US" sz="1600" b="0" i="1" dirty="0"/>
              <a:t>Conference for the Curious Physician 2022</a:t>
            </a:r>
          </a:p>
          <a:p>
            <a:endParaRPr lang="en-US" dirty="0"/>
          </a:p>
        </p:txBody>
      </p:sp>
      <p:pic>
        <p:nvPicPr>
          <p:cNvPr id="5" name="Picture 4" descr="A picture containing text, clipart&#10;&#10;Description automatically generated">
            <a:extLst>
              <a:ext uri="{FF2B5EF4-FFF2-40B4-BE49-F238E27FC236}">
                <a16:creationId xmlns:a16="http://schemas.microsoft.com/office/drawing/2014/main" id="{254321FA-841F-4944-B618-8156C6591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51" y="6098081"/>
            <a:ext cx="1592775" cy="514897"/>
          </a:xfrm>
          <a:prstGeom prst="rect">
            <a:avLst/>
          </a:prstGeom>
        </p:spPr>
      </p:pic>
    </p:spTree>
    <p:extLst>
      <p:ext uri="{BB962C8B-B14F-4D97-AF65-F5344CB8AC3E}">
        <p14:creationId xmlns:p14="http://schemas.microsoft.com/office/powerpoint/2010/main" val="3208373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23E3B8-3585-4B48-8B20-BD0B40078C95}"/>
              </a:ext>
            </a:extLst>
          </p:cNvPr>
          <p:cNvPicPr>
            <a:picLocks noChangeAspect="1"/>
          </p:cNvPicPr>
          <p:nvPr/>
        </p:nvPicPr>
        <p:blipFill rotWithShape="1">
          <a:blip r:embed="rId3"/>
          <a:srcRect l="18492" r="16881"/>
          <a:stretch/>
        </p:blipFill>
        <p:spPr>
          <a:xfrm>
            <a:off x="788479" y="401119"/>
            <a:ext cx="2786063" cy="748734"/>
          </a:xfrm>
          <a:prstGeom prst="rect">
            <a:avLst/>
          </a:prstGeom>
        </p:spPr>
      </p:pic>
      <p:graphicFrame>
        <p:nvGraphicFramePr>
          <p:cNvPr id="3" name="Table 3">
            <a:extLst>
              <a:ext uri="{FF2B5EF4-FFF2-40B4-BE49-F238E27FC236}">
                <a16:creationId xmlns:a16="http://schemas.microsoft.com/office/drawing/2014/main" id="{AB4740A3-6090-944E-BC45-F4438DBA5ECD}"/>
              </a:ext>
            </a:extLst>
          </p:cNvPr>
          <p:cNvGraphicFramePr>
            <a:graphicFrameLocks noGrp="1"/>
          </p:cNvGraphicFramePr>
          <p:nvPr>
            <p:extLst>
              <p:ext uri="{D42A27DB-BD31-4B8C-83A1-F6EECF244321}">
                <p14:modId xmlns:p14="http://schemas.microsoft.com/office/powerpoint/2010/main" val="3948201196"/>
              </p:ext>
            </p:extLst>
          </p:nvPr>
        </p:nvGraphicFramePr>
        <p:xfrm>
          <a:off x="279249" y="1170021"/>
          <a:ext cx="4375786" cy="1225962"/>
        </p:xfrm>
        <a:graphic>
          <a:graphicData uri="http://schemas.openxmlformats.org/drawingml/2006/table">
            <a:tbl>
              <a:tblPr firstRow="1" bandRow="1">
                <a:tableStyleId>{5C22544A-7EE6-4342-B048-85BDC9FD1C3A}</a:tableStyleId>
              </a:tblPr>
              <a:tblGrid>
                <a:gridCol w="2581030">
                  <a:extLst>
                    <a:ext uri="{9D8B030D-6E8A-4147-A177-3AD203B41FA5}">
                      <a16:colId xmlns:a16="http://schemas.microsoft.com/office/drawing/2014/main" val="131316214"/>
                    </a:ext>
                  </a:extLst>
                </a:gridCol>
                <a:gridCol w="1794756">
                  <a:extLst>
                    <a:ext uri="{9D8B030D-6E8A-4147-A177-3AD203B41FA5}">
                      <a16:colId xmlns:a16="http://schemas.microsoft.com/office/drawing/2014/main" val="1661655659"/>
                    </a:ext>
                  </a:extLst>
                </a:gridCol>
              </a:tblGrid>
              <a:tr h="298862">
                <a:tc>
                  <a:txBody>
                    <a:bodyPr/>
                    <a:lstStyle/>
                    <a:p>
                      <a:r>
                        <a:rPr lang="en-US" sz="1100" dirty="0"/>
                        <a:t>Procedure</a:t>
                      </a:r>
                    </a:p>
                  </a:txBody>
                  <a:tcPr marL="57150" marR="57150" marT="28575" marB="28575"/>
                </a:tc>
                <a:tc>
                  <a:txBody>
                    <a:bodyPr/>
                    <a:lstStyle/>
                    <a:p>
                      <a:pPr algn="ctr"/>
                      <a:r>
                        <a:rPr lang="en-US" sz="1100" dirty="0"/>
                        <a:t>Oxycodone 5 mg tabs</a:t>
                      </a:r>
                    </a:p>
                  </a:txBody>
                  <a:tcPr marL="57150" marR="57150" marT="28575" marB="28575"/>
                </a:tc>
                <a:extLst>
                  <a:ext uri="{0D108BD9-81ED-4DB2-BD59-A6C34878D82A}">
                    <a16:rowId xmlns:a16="http://schemas.microsoft.com/office/drawing/2014/main" val="2395295550"/>
                  </a:ext>
                </a:extLst>
              </a:tr>
              <a:tr h="231775">
                <a:tc>
                  <a:txBody>
                    <a:bodyPr/>
                    <a:lstStyle/>
                    <a:p>
                      <a:r>
                        <a:rPr lang="en-US" sz="1100" dirty="0"/>
                        <a:t>Appendectomy – Lap or Open</a:t>
                      </a:r>
                    </a:p>
                  </a:txBody>
                  <a:tcPr marL="57150" marR="57150" marT="28575" marB="28575"/>
                </a:tc>
                <a:tc>
                  <a:txBody>
                    <a:bodyPr/>
                    <a:lstStyle/>
                    <a:p>
                      <a:pPr algn="ctr"/>
                      <a:r>
                        <a:rPr lang="en-US" sz="1100" dirty="0"/>
                        <a:t>0-10</a:t>
                      </a:r>
                    </a:p>
                  </a:txBody>
                  <a:tcPr marL="57150" marR="57150" marT="28575" marB="28575"/>
                </a:tc>
                <a:extLst>
                  <a:ext uri="{0D108BD9-81ED-4DB2-BD59-A6C34878D82A}">
                    <a16:rowId xmlns:a16="http://schemas.microsoft.com/office/drawing/2014/main" val="41282666"/>
                  </a:ext>
                </a:extLst>
              </a:tr>
              <a:tr h="231775">
                <a:tc>
                  <a:txBody>
                    <a:bodyPr/>
                    <a:lstStyle/>
                    <a:p>
                      <a:r>
                        <a:rPr lang="en-US" sz="1100" dirty="0"/>
                        <a:t>Colectomy – Lap or open</a:t>
                      </a:r>
                    </a:p>
                  </a:txBody>
                  <a:tcPr marL="57150" marR="57150" marT="28575" marB="28575"/>
                </a:tc>
                <a:tc>
                  <a:txBody>
                    <a:bodyPr/>
                    <a:lstStyle/>
                    <a:p>
                      <a:pPr algn="ctr"/>
                      <a:r>
                        <a:rPr lang="en-US" sz="1100" dirty="0"/>
                        <a:t>0-15</a:t>
                      </a:r>
                    </a:p>
                  </a:txBody>
                  <a:tcPr marL="57150" marR="57150" marT="28575" marB="28575"/>
                </a:tc>
                <a:extLst>
                  <a:ext uri="{0D108BD9-81ED-4DB2-BD59-A6C34878D82A}">
                    <a16:rowId xmlns:a16="http://schemas.microsoft.com/office/drawing/2014/main" val="1090551768"/>
                  </a:ext>
                </a:extLst>
              </a:tr>
              <a:tr h="231775">
                <a:tc>
                  <a:txBody>
                    <a:bodyPr/>
                    <a:lstStyle/>
                    <a:p>
                      <a:r>
                        <a:rPr lang="en-US" sz="1100" dirty="0"/>
                        <a:t>Ileostomy/Colostomy</a:t>
                      </a:r>
                    </a:p>
                  </a:txBody>
                  <a:tcPr marL="57150" marR="57150" marT="28575" marB="28575"/>
                </a:tc>
                <a:tc>
                  <a:txBody>
                    <a:bodyPr/>
                    <a:lstStyle/>
                    <a:p>
                      <a:pPr algn="ctr"/>
                      <a:r>
                        <a:rPr lang="en-US" sz="1100" dirty="0"/>
                        <a:t>0-15</a:t>
                      </a:r>
                    </a:p>
                  </a:txBody>
                  <a:tcPr marL="57150" marR="57150" marT="28575" marB="28575"/>
                </a:tc>
                <a:extLst>
                  <a:ext uri="{0D108BD9-81ED-4DB2-BD59-A6C34878D82A}">
                    <a16:rowId xmlns:a16="http://schemas.microsoft.com/office/drawing/2014/main" val="1825331399"/>
                  </a:ext>
                </a:extLst>
              </a:tr>
              <a:tr h="231775">
                <a:tc>
                  <a:txBody>
                    <a:bodyPr/>
                    <a:lstStyle/>
                    <a:p>
                      <a:r>
                        <a:rPr lang="en-US" sz="1100" dirty="0"/>
                        <a:t>Open small bowel resection</a:t>
                      </a:r>
                    </a:p>
                  </a:txBody>
                  <a:tcPr marL="57150" marR="57150" marT="28575" marB="28575"/>
                </a:tc>
                <a:tc>
                  <a:txBody>
                    <a:bodyPr/>
                    <a:lstStyle/>
                    <a:p>
                      <a:pPr algn="ctr"/>
                      <a:r>
                        <a:rPr lang="en-US" sz="1100" dirty="0"/>
                        <a:t>0-20</a:t>
                      </a:r>
                    </a:p>
                  </a:txBody>
                  <a:tcPr marL="57150" marR="57150" marT="28575" marB="28575"/>
                </a:tc>
                <a:extLst>
                  <a:ext uri="{0D108BD9-81ED-4DB2-BD59-A6C34878D82A}">
                    <a16:rowId xmlns:a16="http://schemas.microsoft.com/office/drawing/2014/main" val="409533076"/>
                  </a:ext>
                </a:extLst>
              </a:tr>
            </a:tbl>
          </a:graphicData>
        </a:graphic>
      </p:graphicFrame>
      <p:pic>
        <p:nvPicPr>
          <p:cNvPr id="12" name="Content Placeholder 8">
            <a:extLst>
              <a:ext uri="{FF2B5EF4-FFF2-40B4-BE49-F238E27FC236}">
                <a16:creationId xmlns:a16="http://schemas.microsoft.com/office/drawing/2014/main" id="{6E105B81-E728-7E41-A6EC-2BD6BC35085B}"/>
              </a:ext>
            </a:extLst>
          </p:cNvPr>
          <p:cNvPicPr>
            <a:picLocks noGrp="1" noChangeAspect="1"/>
          </p:cNvPicPr>
          <p:nvPr>
            <p:ph sz="half" idx="1"/>
          </p:nvPr>
        </p:nvPicPr>
        <p:blipFill>
          <a:blip r:embed="rId4"/>
          <a:stretch>
            <a:fillRect/>
          </a:stretch>
        </p:blipFill>
        <p:spPr>
          <a:xfrm>
            <a:off x="279249" y="3628412"/>
            <a:ext cx="4201915" cy="1093784"/>
          </a:xfrm>
        </p:spPr>
      </p:pic>
      <p:graphicFrame>
        <p:nvGraphicFramePr>
          <p:cNvPr id="13" name="Table 12">
            <a:extLst>
              <a:ext uri="{FF2B5EF4-FFF2-40B4-BE49-F238E27FC236}">
                <a16:creationId xmlns:a16="http://schemas.microsoft.com/office/drawing/2014/main" id="{BC1AD175-AA07-BF47-8254-3BE8A7A1F1B7}"/>
              </a:ext>
            </a:extLst>
          </p:cNvPr>
          <p:cNvGraphicFramePr>
            <a:graphicFrameLocks noGrp="1"/>
          </p:cNvGraphicFramePr>
          <p:nvPr>
            <p:extLst>
              <p:ext uri="{D42A27DB-BD31-4B8C-83A1-F6EECF244321}">
                <p14:modId xmlns:p14="http://schemas.microsoft.com/office/powerpoint/2010/main" val="139575065"/>
              </p:ext>
            </p:extLst>
          </p:nvPr>
        </p:nvGraphicFramePr>
        <p:xfrm>
          <a:off x="412034" y="4722196"/>
          <a:ext cx="3884652" cy="1155700"/>
        </p:xfrm>
        <a:graphic>
          <a:graphicData uri="http://schemas.openxmlformats.org/drawingml/2006/table">
            <a:tbl>
              <a:tblPr firstRow="1" bandRow="1">
                <a:tableStyleId>{5C22544A-7EE6-4342-B048-85BDC9FD1C3A}</a:tableStyleId>
              </a:tblPr>
              <a:tblGrid>
                <a:gridCol w="2077837">
                  <a:extLst>
                    <a:ext uri="{9D8B030D-6E8A-4147-A177-3AD203B41FA5}">
                      <a16:colId xmlns:a16="http://schemas.microsoft.com/office/drawing/2014/main" val="914152984"/>
                    </a:ext>
                  </a:extLst>
                </a:gridCol>
                <a:gridCol w="1806815">
                  <a:extLst>
                    <a:ext uri="{9D8B030D-6E8A-4147-A177-3AD203B41FA5}">
                      <a16:colId xmlns:a16="http://schemas.microsoft.com/office/drawing/2014/main" val="4117234898"/>
                    </a:ext>
                  </a:extLst>
                </a:gridCol>
              </a:tblGrid>
              <a:tr h="228600">
                <a:tc>
                  <a:txBody>
                    <a:bodyPr/>
                    <a:lstStyle/>
                    <a:p>
                      <a:r>
                        <a:rPr lang="en-US" sz="1100" dirty="0"/>
                        <a:t>Discharge day</a:t>
                      </a:r>
                    </a:p>
                  </a:txBody>
                  <a:tcPr marL="57150" marR="57150" marT="28575" marB="28575"/>
                </a:tc>
                <a:tc>
                  <a:txBody>
                    <a:bodyPr/>
                    <a:lstStyle/>
                    <a:p>
                      <a:pPr algn="ctr"/>
                      <a:r>
                        <a:rPr lang="en-US" sz="1100" dirty="0"/>
                        <a:t>Oxycodone 5 mg tabs</a:t>
                      </a:r>
                    </a:p>
                  </a:txBody>
                  <a:tcPr marL="57150" marR="57150" marT="28575" marB="28575"/>
                </a:tc>
                <a:extLst>
                  <a:ext uri="{0D108BD9-81ED-4DB2-BD59-A6C34878D82A}">
                    <a16:rowId xmlns:a16="http://schemas.microsoft.com/office/drawing/2014/main" val="3268552252"/>
                  </a:ext>
                </a:extLst>
              </a:tr>
              <a:tr h="231775">
                <a:tc>
                  <a:txBody>
                    <a:bodyPr/>
                    <a:lstStyle/>
                    <a:p>
                      <a:r>
                        <a:rPr lang="en-US" sz="1100" dirty="0"/>
                        <a:t>POD 1</a:t>
                      </a:r>
                    </a:p>
                  </a:txBody>
                  <a:tcPr marL="57150" marR="57150" marT="28575" marB="28575"/>
                </a:tc>
                <a:tc>
                  <a:txBody>
                    <a:bodyPr/>
                    <a:lstStyle/>
                    <a:p>
                      <a:pPr algn="ctr"/>
                      <a:r>
                        <a:rPr lang="en-US" sz="1100" dirty="0"/>
                        <a:t>15</a:t>
                      </a:r>
                    </a:p>
                  </a:txBody>
                  <a:tcPr marL="57150" marR="57150" marT="28575" marB="28575"/>
                </a:tc>
                <a:extLst>
                  <a:ext uri="{0D108BD9-81ED-4DB2-BD59-A6C34878D82A}">
                    <a16:rowId xmlns:a16="http://schemas.microsoft.com/office/drawing/2014/main" val="2889656889"/>
                  </a:ext>
                </a:extLst>
              </a:tr>
              <a:tr h="231775">
                <a:tc>
                  <a:txBody>
                    <a:bodyPr/>
                    <a:lstStyle/>
                    <a:p>
                      <a:r>
                        <a:rPr lang="en-US" sz="1100" dirty="0"/>
                        <a:t>POD 2 – used 0 pills</a:t>
                      </a:r>
                    </a:p>
                  </a:txBody>
                  <a:tcPr marL="57150" marR="57150" marT="28575" marB="28575"/>
                </a:tc>
                <a:tc>
                  <a:txBody>
                    <a:bodyPr/>
                    <a:lstStyle/>
                    <a:p>
                      <a:pPr algn="ctr"/>
                      <a:r>
                        <a:rPr lang="en-US" sz="1100" dirty="0"/>
                        <a:t>0</a:t>
                      </a:r>
                    </a:p>
                  </a:txBody>
                  <a:tcPr marL="57150" marR="57150" marT="28575" marB="28575"/>
                </a:tc>
                <a:extLst>
                  <a:ext uri="{0D108BD9-81ED-4DB2-BD59-A6C34878D82A}">
                    <a16:rowId xmlns:a16="http://schemas.microsoft.com/office/drawing/2014/main" val="78416556"/>
                  </a:ext>
                </a:extLst>
              </a:tr>
              <a:tr h="231775">
                <a:tc>
                  <a:txBody>
                    <a:bodyPr/>
                    <a:lstStyle/>
                    <a:p>
                      <a:r>
                        <a:rPr lang="en-US" sz="1100" dirty="0"/>
                        <a:t>POD 2 – used 1-3 pills</a:t>
                      </a:r>
                    </a:p>
                  </a:txBody>
                  <a:tcPr marL="57150" marR="57150" marT="28575" marB="28575"/>
                </a:tc>
                <a:tc>
                  <a:txBody>
                    <a:bodyPr/>
                    <a:lstStyle/>
                    <a:p>
                      <a:pPr algn="ctr"/>
                      <a:r>
                        <a:rPr lang="en-US" sz="1100" dirty="0"/>
                        <a:t>15</a:t>
                      </a:r>
                    </a:p>
                  </a:txBody>
                  <a:tcPr marL="57150" marR="57150" marT="28575" marB="28575"/>
                </a:tc>
                <a:extLst>
                  <a:ext uri="{0D108BD9-81ED-4DB2-BD59-A6C34878D82A}">
                    <a16:rowId xmlns:a16="http://schemas.microsoft.com/office/drawing/2014/main" val="3387778888"/>
                  </a:ext>
                </a:extLst>
              </a:tr>
              <a:tr h="231775">
                <a:tc>
                  <a:txBody>
                    <a:bodyPr/>
                    <a:lstStyle/>
                    <a:p>
                      <a:r>
                        <a:rPr lang="en-US" sz="1100" dirty="0"/>
                        <a:t>POD 3 – used ≥4 pills</a:t>
                      </a:r>
                    </a:p>
                  </a:txBody>
                  <a:tcPr marL="57150" marR="57150" marT="28575" marB="28575"/>
                </a:tc>
                <a:tc>
                  <a:txBody>
                    <a:bodyPr/>
                    <a:lstStyle/>
                    <a:p>
                      <a:pPr algn="ctr"/>
                      <a:r>
                        <a:rPr lang="en-US" sz="1100" dirty="0"/>
                        <a:t>30</a:t>
                      </a:r>
                    </a:p>
                  </a:txBody>
                  <a:tcPr marL="57150" marR="57150" marT="28575" marB="28575"/>
                </a:tc>
                <a:extLst>
                  <a:ext uri="{0D108BD9-81ED-4DB2-BD59-A6C34878D82A}">
                    <a16:rowId xmlns:a16="http://schemas.microsoft.com/office/drawing/2014/main" val="1630846575"/>
                  </a:ext>
                </a:extLst>
              </a:tr>
            </a:tbl>
          </a:graphicData>
        </a:graphic>
      </p:graphicFrame>
      <p:pic>
        <p:nvPicPr>
          <p:cNvPr id="4" name="Picture 3" descr="Table&#10;&#10;Description automatically generated">
            <a:extLst>
              <a:ext uri="{FF2B5EF4-FFF2-40B4-BE49-F238E27FC236}">
                <a16:creationId xmlns:a16="http://schemas.microsoft.com/office/drawing/2014/main" id="{DD3A5173-6E5F-F10A-9319-FCF76C8EA850}"/>
              </a:ext>
            </a:extLst>
          </p:cNvPr>
          <p:cNvPicPr>
            <a:picLocks noChangeAspect="1"/>
          </p:cNvPicPr>
          <p:nvPr/>
        </p:nvPicPr>
        <p:blipFill rotWithShape="1">
          <a:blip r:embed="rId5">
            <a:extLst>
              <a:ext uri="{28A0092B-C50C-407E-A947-70E740481C1C}">
                <a14:useLocalDpi xmlns:a14="http://schemas.microsoft.com/office/drawing/2010/main" val="0"/>
              </a:ext>
            </a:extLst>
          </a:blip>
          <a:srcRect b="18938"/>
          <a:stretch/>
        </p:blipFill>
        <p:spPr>
          <a:xfrm>
            <a:off x="4847317" y="550485"/>
            <a:ext cx="4148222" cy="5495311"/>
          </a:xfrm>
          <a:prstGeom prst="rect">
            <a:avLst/>
          </a:prstGeom>
        </p:spPr>
      </p:pic>
    </p:spTree>
    <p:extLst>
      <p:ext uri="{BB962C8B-B14F-4D97-AF65-F5344CB8AC3E}">
        <p14:creationId xmlns:p14="http://schemas.microsoft.com/office/powerpoint/2010/main" val="24258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0049-7A7E-4781-96F1-610C02A9B629}"/>
              </a:ext>
            </a:extLst>
          </p:cNvPr>
          <p:cNvSpPr>
            <a:spLocks noGrp="1"/>
          </p:cNvSpPr>
          <p:nvPr>
            <p:ph type="title"/>
          </p:nvPr>
        </p:nvSpPr>
        <p:spPr/>
        <p:txBody>
          <a:bodyPr/>
          <a:lstStyle/>
          <a:p>
            <a:r>
              <a:rPr lang="en-US" dirty="0"/>
              <a:t>The problem with arbitrary guidelines</a:t>
            </a:r>
          </a:p>
        </p:txBody>
      </p:sp>
      <p:sp>
        <p:nvSpPr>
          <p:cNvPr id="3" name="Content Placeholder 2">
            <a:extLst>
              <a:ext uri="{FF2B5EF4-FFF2-40B4-BE49-F238E27FC236}">
                <a16:creationId xmlns:a16="http://schemas.microsoft.com/office/drawing/2014/main" id="{D10BE328-17B1-47F0-8B8F-FA4376CEFEED}"/>
              </a:ext>
            </a:extLst>
          </p:cNvPr>
          <p:cNvSpPr>
            <a:spLocks noGrp="1"/>
          </p:cNvSpPr>
          <p:nvPr>
            <p:ph sz="half" idx="1"/>
          </p:nvPr>
        </p:nvSpPr>
        <p:spPr/>
        <p:txBody>
          <a:bodyPr/>
          <a:lstStyle/>
          <a:p>
            <a:r>
              <a:rPr lang="en-US" sz="2667" dirty="0"/>
              <a:t>Many of us are already prescribing less than the guidelines </a:t>
            </a:r>
          </a:p>
          <a:p>
            <a:pPr lvl="1"/>
            <a:r>
              <a:rPr lang="en-US" sz="2330" dirty="0"/>
              <a:t>Univ. of Utah, Partners HealthCare, Mayo Clinics are all prescribing below guidelines</a:t>
            </a:r>
          </a:p>
          <a:p>
            <a:pPr lvl="1"/>
            <a:r>
              <a:rPr lang="en-US" sz="2330" dirty="0"/>
              <a:t>But we’re still overprescribing by 3-6x</a:t>
            </a:r>
            <a:endParaRPr lang="en-US" sz="2330" i="1" dirty="0"/>
          </a:p>
        </p:txBody>
      </p:sp>
      <p:sp>
        <p:nvSpPr>
          <p:cNvPr id="4" name="Text Placeholder 6">
            <a:extLst>
              <a:ext uri="{FF2B5EF4-FFF2-40B4-BE49-F238E27FC236}">
                <a16:creationId xmlns:a16="http://schemas.microsoft.com/office/drawing/2014/main" id="{DEAF75E7-E60C-406F-3D65-957F7FE16AA7}"/>
              </a:ext>
            </a:extLst>
          </p:cNvPr>
          <p:cNvSpPr txBox="1">
            <a:spLocks/>
          </p:cNvSpPr>
          <p:nvPr/>
        </p:nvSpPr>
        <p:spPr>
          <a:xfrm>
            <a:off x="2355926" y="6349328"/>
            <a:ext cx="6788074" cy="212837"/>
          </a:xfrm>
          <a:prstGeom prst="rect">
            <a:avLst/>
          </a:prstGeom>
        </p:spPr>
        <p:txBody>
          <a:bodyPr/>
          <a:lstStyle>
            <a:lvl1pPr marL="0" indent="0" algn="l" defTabSz="548640" rtl="0" eaLnBrk="1" latinLnBrk="0" hangingPunct="1">
              <a:spcBef>
                <a:spcPct val="20000"/>
              </a:spcBef>
              <a:buFont typeface="Arial"/>
              <a:buNone/>
              <a:defRPr sz="900" b="0" i="0" kern="1200" baseline="0">
                <a:solidFill>
                  <a:srgbClr val="A31527"/>
                </a:solidFill>
                <a:latin typeface="Century Gothic" charset="0"/>
                <a:ea typeface="+mn-ea"/>
                <a:cs typeface="Avenir"/>
              </a:defRPr>
            </a:lvl1pPr>
            <a:lvl2pPr marL="891540" indent="-342900" algn="l" defTabSz="548640"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2pPr>
            <a:lvl3pPr marL="1371600" indent="-274320" algn="l" defTabSz="548640"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Century Gothic" charset="0"/>
                <a:cs typeface="Century Gothic" charset="0"/>
              </a:defRPr>
            </a:lvl3pPr>
            <a:lvl4pPr marL="1920240" indent="-274320" algn="l" defTabSz="548640"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4pPr>
            <a:lvl5pPr marL="2468880" indent="-274320" algn="l" defTabSz="548640" rtl="0" eaLnBrk="1" latinLnBrk="0" hangingPunct="1">
              <a:spcBef>
                <a:spcPct val="20000"/>
              </a:spcBef>
              <a:buFont typeface="Arial"/>
              <a:buChar char="»"/>
              <a:defRPr sz="1440" b="0" i="0" kern="1200" baseline="0">
                <a:solidFill>
                  <a:schemeClr val="tx1">
                    <a:lumMod val="65000"/>
                    <a:lumOff val="35000"/>
                  </a:schemeClr>
                </a:solidFill>
                <a:latin typeface="Century Gothic" charset="0"/>
                <a:ea typeface="+mn-ea"/>
                <a:cs typeface="Avenir"/>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defTabSz="457182"/>
            <a:r>
              <a:rPr lang="en-US" sz="750" dirty="0"/>
              <a:t>Robinson (2022) “Comparing Clinician Consensus Recommendations to Patient-reported Opioid Use Across Multiple Hospital Systems”, Ann Surg</a:t>
            </a:r>
          </a:p>
          <a:p>
            <a:pPr defTabSz="457182"/>
            <a:endParaRPr lang="en-US" sz="750" dirty="0"/>
          </a:p>
        </p:txBody>
      </p:sp>
    </p:spTree>
    <p:extLst>
      <p:ext uri="{BB962C8B-B14F-4D97-AF65-F5344CB8AC3E}">
        <p14:creationId xmlns:p14="http://schemas.microsoft.com/office/powerpoint/2010/main" val="195041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D0B1E3-FEED-D44B-94DC-6A21CD6D88EE}"/>
              </a:ext>
            </a:extLst>
          </p:cNvPr>
          <p:cNvSpPr>
            <a:spLocks noGrp="1"/>
          </p:cNvSpPr>
          <p:nvPr>
            <p:ph sz="half" idx="1"/>
          </p:nvPr>
        </p:nvSpPr>
        <p:spPr/>
        <p:txBody>
          <a:bodyPr/>
          <a:lstStyle/>
          <a:p>
            <a:pPr marL="0" indent="0">
              <a:buNone/>
            </a:pPr>
            <a:r>
              <a:rPr lang="en-US" sz="2333" dirty="0"/>
              <a:t>Major abdominal surgery at the University of Utah</a:t>
            </a:r>
          </a:p>
          <a:p>
            <a:r>
              <a:rPr lang="en-US" sz="2333" dirty="0"/>
              <a:t>Many use no opioids prior to discharge </a:t>
            </a:r>
            <a:br>
              <a:rPr lang="en-US" sz="2333" dirty="0"/>
            </a:br>
            <a:r>
              <a:rPr lang="en-US" sz="2333" dirty="0"/>
              <a:t>(48h - 13%; 24h – 25%) </a:t>
            </a:r>
          </a:p>
          <a:p>
            <a:pPr lvl="1"/>
            <a:r>
              <a:rPr lang="en-US" sz="2000" i="1" dirty="0"/>
              <a:t>Every patient received an opioid prescription</a:t>
            </a:r>
          </a:p>
          <a:p>
            <a:pPr lvl="1"/>
            <a:r>
              <a:rPr lang="en-US" sz="2000" dirty="0"/>
              <a:t>Prescribed median of 8 oxycodone 5 mg tablets</a:t>
            </a:r>
            <a:endParaRPr lang="en-US" sz="2000" i="1" dirty="0"/>
          </a:p>
          <a:p>
            <a:endParaRPr lang="en-US" sz="2333" dirty="0"/>
          </a:p>
          <a:p>
            <a:r>
              <a:rPr lang="en-US" sz="2333" dirty="0"/>
              <a:t>1/3 of patients had high pain and opioid needs </a:t>
            </a:r>
            <a:br>
              <a:rPr lang="en-US" sz="2333" dirty="0"/>
            </a:br>
            <a:r>
              <a:rPr lang="en-US" sz="2333" dirty="0"/>
              <a:t>(≥60 MME consumed 24 </a:t>
            </a:r>
            <a:r>
              <a:rPr lang="en-US" sz="2333" dirty="0" err="1"/>
              <a:t>hrs</a:t>
            </a:r>
            <a:r>
              <a:rPr lang="en-US" sz="2333" dirty="0"/>
              <a:t> before discharge)</a:t>
            </a:r>
          </a:p>
          <a:p>
            <a:pPr lvl="1"/>
            <a:r>
              <a:rPr lang="en-US" sz="2000" dirty="0"/>
              <a:t>82% given a prescription that will last </a:t>
            </a:r>
            <a:r>
              <a:rPr lang="en-US" sz="2000" b="1" dirty="0"/>
              <a:t>&lt;48 </a:t>
            </a:r>
            <a:r>
              <a:rPr lang="en-US" sz="2000" b="1" dirty="0" err="1"/>
              <a:t>hrs</a:t>
            </a:r>
            <a:endParaRPr lang="en-US" sz="2000" b="1" dirty="0"/>
          </a:p>
        </p:txBody>
      </p:sp>
      <p:sp>
        <p:nvSpPr>
          <p:cNvPr id="8" name="Text Placeholder 6">
            <a:extLst>
              <a:ext uri="{FF2B5EF4-FFF2-40B4-BE49-F238E27FC236}">
                <a16:creationId xmlns:a16="http://schemas.microsoft.com/office/drawing/2014/main" id="{4AF8B7E9-2125-274A-89F3-E9FD84F696DF}"/>
              </a:ext>
            </a:extLst>
          </p:cNvPr>
          <p:cNvSpPr txBox="1">
            <a:spLocks/>
          </p:cNvSpPr>
          <p:nvPr/>
        </p:nvSpPr>
        <p:spPr>
          <a:xfrm>
            <a:off x="3234070" y="6349328"/>
            <a:ext cx="6109399" cy="202444"/>
          </a:xfrm>
          <a:prstGeom prst="rect">
            <a:avLst/>
          </a:prstGeom>
        </p:spPr>
        <p:txBody>
          <a:bodyPr/>
          <a:lstStyle>
            <a:lvl1pPr marL="0" indent="0" algn="l" defTabSz="548640" rtl="0" eaLnBrk="1" latinLnBrk="0" hangingPunct="1">
              <a:spcBef>
                <a:spcPct val="20000"/>
              </a:spcBef>
              <a:buFont typeface="Arial"/>
              <a:buNone/>
              <a:defRPr sz="900" b="0" i="0" kern="1200" baseline="0">
                <a:solidFill>
                  <a:srgbClr val="A31527"/>
                </a:solidFill>
                <a:latin typeface="Century Gothic" charset="0"/>
                <a:ea typeface="+mn-ea"/>
                <a:cs typeface="Avenir"/>
              </a:defRPr>
            </a:lvl1pPr>
            <a:lvl2pPr marL="891540" indent="-342900" algn="l" defTabSz="548640"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2pPr>
            <a:lvl3pPr marL="1371600" indent="-274320" algn="l" defTabSz="548640"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Century Gothic" charset="0"/>
                <a:cs typeface="Century Gothic" charset="0"/>
              </a:defRPr>
            </a:lvl3pPr>
            <a:lvl4pPr marL="1920240" indent="-274320" algn="l" defTabSz="548640"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4pPr>
            <a:lvl5pPr marL="2468880" indent="-274320" algn="l" defTabSz="548640" rtl="0" eaLnBrk="1" latinLnBrk="0" hangingPunct="1">
              <a:spcBef>
                <a:spcPct val="20000"/>
              </a:spcBef>
              <a:buFont typeface="Arial"/>
              <a:buChar char="»"/>
              <a:defRPr sz="1440" b="0" i="0" kern="1200" baseline="0">
                <a:solidFill>
                  <a:schemeClr val="tx1">
                    <a:lumMod val="65000"/>
                    <a:lumOff val="35000"/>
                  </a:schemeClr>
                </a:solidFill>
                <a:latin typeface="Century Gothic" charset="0"/>
                <a:ea typeface="+mn-ea"/>
                <a:cs typeface="Avenir"/>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defTabSz="457182"/>
            <a:r>
              <a:rPr lang="en-US" sz="750" dirty="0" err="1"/>
              <a:t>Bleicher</a:t>
            </a:r>
            <a:r>
              <a:rPr lang="en-US" sz="750" dirty="0"/>
              <a:t> (2021) “Patient-centered Opioid Prescribing: Breaking Away From One-Size-Fits-All Prescribing Guidelines”, J Surg Res </a:t>
            </a:r>
          </a:p>
          <a:p>
            <a:pPr defTabSz="457182"/>
            <a:endParaRPr lang="en-US" sz="750" dirty="0"/>
          </a:p>
        </p:txBody>
      </p:sp>
      <p:sp>
        <p:nvSpPr>
          <p:cNvPr id="7" name="TextBox 6">
            <a:extLst>
              <a:ext uri="{FF2B5EF4-FFF2-40B4-BE49-F238E27FC236}">
                <a16:creationId xmlns:a16="http://schemas.microsoft.com/office/drawing/2014/main" id="{3EEA962E-41CE-40BC-850E-DC54E4E2E9C3}"/>
              </a:ext>
            </a:extLst>
          </p:cNvPr>
          <p:cNvSpPr txBox="1"/>
          <p:nvPr/>
        </p:nvSpPr>
        <p:spPr>
          <a:xfrm>
            <a:off x="690563" y="417751"/>
            <a:ext cx="7485249" cy="1126462"/>
          </a:xfrm>
          <a:prstGeom prst="rect">
            <a:avLst/>
          </a:prstGeom>
          <a:noFill/>
        </p:spPr>
        <p:txBody>
          <a:bodyPr wrap="square">
            <a:spAutoFit/>
          </a:bodyPr>
          <a:lstStyle/>
          <a:p>
            <a:r>
              <a:rPr lang="en-US" sz="3360" cap="all" dirty="0">
                <a:solidFill>
                  <a:srgbClr val="B01C32"/>
                </a:solidFill>
                <a:latin typeface="Century Gothic" charset="0"/>
                <a:ea typeface="+mj-ea"/>
              </a:rPr>
              <a:t>The need for patient-centered opioid prescribing</a:t>
            </a:r>
            <a:endParaRPr lang="en-US" dirty="0"/>
          </a:p>
        </p:txBody>
      </p:sp>
    </p:spTree>
    <p:extLst>
      <p:ext uri="{BB962C8B-B14F-4D97-AF65-F5344CB8AC3E}">
        <p14:creationId xmlns:p14="http://schemas.microsoft.com/office/powerpoint/2010/main" val="198462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C51E9CCF-D4E8-8F4C-AD1E-FD2EA6CD9232}"/>
              </a:ext>
            </a:extLst>
          </p:cNvPr>
          <p:cNvGraphicFramePr>
            <a:graphicFrameLocks noGrp="1"/>
          </p:cNvGraphicFramePr>
          <p:nvPr>
            <p:extLst>
              <p:ext uri="{D42A27DB-BD31-4B8C-83A1-F6EECF244321}">
                <p14:modId xmlns:p14="http://schemas.microsoft.com/office/powerpoint/2010/main" val="3835820298"/>
              </p:ext>
            </p:extLst>
          </p:nvPr>
        </p:nvGraphicFramePr>
        <p:xfrm>
          <a:off x="690563" y="1676400"/>
          <a:ext cx="2665414" cy="3639612"/>
        </p:xfrm>
        <a:graphic>
          <a:graphicData uri="http://schemas.openxmlformats.org/drawingml/2006/table">
            <a:tbl>
              <a:tblPr firstRow="1" bandRow="1">
                <a:tableStyleId>{5C22544A-7EE6-4342-B048-85BDC9FD1C3A}</a:tableStyleId>
              </a:tblPr>
              <a:tblGrid>
                <a:gridCol w="1332707">
                  <a:extLst>
                    <a:ext uri="{9D8B030D-6E8A-4147-A177-3AD203B41FA5}">
                      <a16:colId xmlns:a16="http://schemas.microsoft.com/office/drawing/2014/main" val="3152578748"/>
                    </a:ext>
                  </a:extLst>
                </a:gridCol>
                <a:gridCol w="1332707">
                  <a:extLst>
                    <a:ext uri="{9D8B030D-6E8A-4147-A177-3AD203B41FA5}">
                      <a16:colId xmlns:a16="http://schemas.microsoft.com/office/drawing/2014/main" val="2056669809"/>
                    </a:ext>
                  </a:extLst>
                </a:gridCol>
              </a:tblGrid>
              <a:tr h="606602">
                <a:tc>
                  <a:txBody>
                    <a:bodyPr/>
                    <a:lstStyle/>
                    <a:p>
                      <a:endParaRPr lang="en-US" sz="1500"/>
                    </a:p>
                  </a:txBody>
                  <a:tcPr marL="76200" marR="76200" marT="38100" marB="38100"/>
                </a:tc>
                <a:tc>
                  <a:txBody>
                    <a:bodyPr/>
                    <a:lstStyle/>
                    <a:p>
                      <a:pPr algn="ctr"/>
                      <a:r>
                        <a:rPr lang="en-US" sz="1500" dirty="0"/>
                        <a:t>Actual</a:t>
                      </a:r>
                    </a:p>
                  </a:txBody>
                  <a:tcPr marL="76200" marR="76200" marT="38100" marB="38100" anchor="ctr"/>
                </a:tc>
                <a:extLst>
                  <a:ext uri="{0D108BD9-81ED-4DB2-BD59-A6C34878D82A}">
                    <a16:rowId xmlns:a16="http://schemas.microsoft.com/office/drawing/2014/main" val="729241"/>
                  </a:ext>
                </a:extLst>
              </a:tr>
              <a:tr h="606602">
                <a:tc>
                  <a:txBody>
                    <a:bodyPr/>
                    <a:lstStyle/>
                    <a:p>
                      <a:r>
                        <a:rPr lang="en-US" sz="1500" dirty="0"/>
                        <a:t>Prescription size (median)</a:t>
                      </a:r>
                    </a:p>
                  </a:txBody>
                  <a:tcPr marL="76200" marR="76200" marT="38100" marB="38100" anchor="ctr"/>
                </a:tc>
                <a:tc>
                  <a:txBody>
                    <a:bodyPr/>
                    <a:lstStyle/>
                    <a:p>
                      <a:pPr algn="ctr"/>
                      <a:r>
                        <a:rPr lang="en-US" sz="1500" dirty="0"/>
                        <a:t>15 (10-20)</a:t>
                      </a:r>
                    </a:p>
                  </a:txBody>
                  <a:tcPr marL="76200" marR="76200" marT="38100" marB="38100" anchor="ctr"/>
                </a:tc>
                <a:extLst>
                  <a:ext uri="{0D108BD9-81ED-4DB2-BD59-A6C34878D82A}">
                    <a16:rowId xmlns:a16="http://schemas.microsoft.com/office/drawing/2014/main" val="1712498921"/>
                  </a:ext>
                </a:extLst>
              </a:tr>
              <a:tr h="606602">
                <a:tc>
                  <a:txBody>
                    <a:bodyPr/>
                    <a:lstStyle/>
                    <a:p>
                      <a:r>
                        <a:rPr lang="en-US" sz="1500" dirty="0"/>
                        <a:t>Opioid Rx avoided</a:t>
                      </a:r>
                    </a:p>
                  </a:txBody>
                  <a:tcPr marL="76200" marR="76200" marT="38100" marB="38100" anchor="ctr"/>
                </a:tc>
                <a:tc>
                  <a:txBody>
                    <a:bodyPr/>
                    <a:lstStyle/>
                    <a:p>
                      <a:pPr algn="ctr"/>
                      <a:r>
                        <a:rPr lang="en-US" sz="1500" dirty="0"/>
                        <a:t>0</a:t>
                      </a:r>
                    </a:p>
                  </a:txBody>
                  <a:tcPr marL="76200" marR="76200" marT="38100" marB="38100" anchor="ctr"/>
                </a:tc>
                <a:extLst>
                  <a:ext uri="{0D108BD9-81ED-4DB2-BD59-A6C34878D82A}">
                    <a16:rowId xmlns:a16="http://schemas.microsoft.com/office/drawing/2014/main" val="1328629315"/>
                  </a:ext>
                </a:extLst>
              </a:tr>
              <a:tr h="606602">
                <a:tc>
                  <a:txBody>
                    <a:bodyPr/>
                    <a:lstStyle/>
                    <a:p>
                      <a:r>
                        <a:rPr lang="en-US" sz="1500" dirty="0"/>
                        <a:t>Consumed tabs (median)</a:t>
                      </a:r>
                    </a:p>
                  </a:txBody>
                  <a:tcPr marL="76200" marR="76200" marT="38100" marB="38100" anchor="ctr"/>
                </a:tc>
                <a:tc>
                  <a:txBody>
                    <a:bodyPr/>
                    <a:lstStyle/>
                    <a:p>
                      <a:pPr algn="ctr"/>
                      <a:r>
                        <a:rPr lang="en-US" sz="1500" dirty="0"/>
                        <a:t>3 (0-11)</a:t>
                      </a:r>
                    </a:p>
                  </a:txBody>
                  <a:tcPr marL="76200" marR="76200" marT="38100" marB="38100" anchor="ctr"/>
                </a:tc>
                <a:extLst>
                  <a:ext uri="{0D108BD9-81ED-4DB2-BD59-A6C34878D82A}">
                    <a16:rowId xmlns:a16="http://schemas.microsoft.com/office/drawing/2014/main" val="2041735999"/>
                  </a:ext>
                </a:extLst>
              </a:tr>
              <a:tr h="606602">
                <a:tc>
                  <a:txBody>
                    <a:bodyPr/>
                    <a:lstStyle/>
                    <a:p>
                      <a:r>
                        <a:rPr lang="en-US" sz="1500" dirty="0"/>
                        <a:t>Leftover tabs</a:t>
                      </a:r>
                    </a:p>
                    <a:p>
                      <a:r>
                        <a:rPr lang="en-US" sz="1500" dirty="0"/>
                        <a:t>(median)</a:t>
                      </a:r>
                    </a:p>
                  </a:txBody>
                  <a:tcPr marL="76200" marR="76200" marT="38100" marB="38100" anchor="ctr"/>
                </a:tc>
                <a:tc>
                  <a:txBody>
                    <a:bodyPr/>
                    <a:lstStyle/>
                    <a:p>
                      <a:pPr algn="ctr"/>
                      <a:r>
                        <a:rPr lang="en-US" sz="1500" dirty="0"/>
                        <a:t>10 (5-15)</a:t>
                      </a:r>
                    </a:p>
                  </a:txBody>
                  <a:tcPr marL="76200" marR="76200" marT="38100" marB="38100" anchor="ctr"/>
                </a:tc>
                <a:extLst>
                  <a:ext uri="{0D108BD9-81ED-4DB2-BD59-A6C34878D82A}">
                    <a16:rowId xmlns:a16="http://schemas.microsoft.com/office/drawing/2014/main" val="1054951872"/>
                  </a:ext>
                </a:extLst>
              </a:tr>
              <a:tr h="606602">
                <a:tc>
                  <a:txBody>
                    <a:bodyPr/>
                    <a:lstStyle/>
                    <a:p>
                      <a:r>
                        <a:rPr lang="en-US" sz="1500" dirty="0"/>
                        <a:t>Leftover tabs (total)</a:t>
                      </a:r>
                    </a:p>
                  </a:txBody>
                  <a:tcPr marL="76200" marR="76200" marT="38100" marB="38100" anchor="ctr"/>
                </a:tc>
                <a:tc>
                  <a:txBody>
                    <a:bodyPr/>
                    <a:lstStyle/>
                    <a:p>
                      <a:pPr algn="ctr"/>
                      <a:r>
                        <a:rPr lang="en-US" sz="1500" dirty="0"/>
                        <a:t>604</a:t>
                      </a:r>
                    </a:p>
                  </a:txBody>
                  <a:tcPr marL="76200" marR="76200" marT="38100" marB="38100" anchor="ctr"/>
                </a:tc>
                <a:extLst>
                  <a:ext uri="{0D108BD9-81ED-4DB2-BD59-A6C34878D82A}">
                    <a16:rowId xmlns:a16="http://schemas.microsoft.com/office/drawing/2014/main" val="284313304"/>
                  </a:ext>
                </a:extLst>
              </a:tr>
            </a:tbl>
          </a:graphicData>
        </a:graphic>
      </p:graphicFrame>
      <p:sp>
        <p:nvSpPr>
          <p:cNvPr id="6" name="Rectangle 5">
            <a:extLst>
              <a:ext uri="{FF2B5EF4-FFF2-40B4-BE49-F238E27FC236}">
                <a16:creationId xmlns:a16="http://schemas.microsoft.com/office/drawing/2014/main" id="{B5A287F6-F0ED-A944-98BF-2C9CFA5D4FE9}"/>
              </a:ext>
            </a:extLst>
          </p:cNvPr>
          <p:cNvSpPr/>
          <p:nvPr/>
        </p:nvSpPr>
        <p:spPr>
          <a:xfrm>
            <a:off x="2023270" y="3536347"/>
            <a:ext cx="1320889" cy="549536"/>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6"/>
            <a:endParaRPr lang="en-US" sz="2400">
              <a:solidFill>
                <a:prstClr val="white"/>
              </a:solidFill>
              <a:latin typeface="Calibri"/>
            </a:endParaRPr>
          </a:p>
        </p:txBody>
      </p:sp>
      <p:sp>
        <p:nvSpPr>
          <p:cNvPr id="7" name="Rectangle 6">
            <a:extLst>
              <a:ext uri="{FF2B5EF4-FFF2-40B4-BE49-F238E27FC236}">
                <a16:creationId xmlns:a16="http://schemas.microsoft.com/office/drawing/2014/main" id="{2F1080C4-0647-CE4A-888F-4A745933FA04}"/>
              </a:ext>
            </a:extLst>
          </p:cNvPr>
          <p:cNvSpPr/>
          <p:nvPr/>
        </p:nvSpPr>
        <p:spPr>
          <a:xfrm>
            <a:off x="2035088" y="4133625"/>
            <a:ext cx="1320889" cy="549537"/>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6"/>
            <a:endParaRPr lang="en-US" sz="2400">
              <a:solidFill>
                <a:prstClr val="white"/>
              </a:solidFill>
              <a:latin typeface="Calibri"/>
            </a:endParaRPr>
          </a:p>
        </p:txBody>
      </p:sp>
      <p:sp>
        <p:nvSpPr>
          <p:cNvPr id="8" name="Rectangle 7">
            <a:extLst>
              <a:ext uri="{FF2B5EF4-FFF2-40B4-BE49-F238E27FC236}">
                <a16:creationId xmlns:a16="http://schemas.microsoft.com/office/drawing/2014/main" id="{EEF34742-E790-DA4B-9C38-44950D243C83}"/>
              </a:ext>
            </a:extLst>
          </p:cNvPr>
          <p:cNvSpPr/>
          <p:nvPr/>
        </p:nvSpPr>
        <p:spPr>
          <a:xfrm>
            <a:off x="2035087" y="4740417"/>
            <a:ext cx="1320889" cy="549536"/>
          </a:xfrm>
          <a:prstGeom prst="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6"/>
            <a:endParaRPr lang="en-US" sz="2400">
              <a:solidFill>
                <a:prstClr val="white"/>
              </a:solidFill>
              <a:latin typeface="Calibri"/>
            </a:endParaRPr>
          </a:p>
        </p:txBody>
      </p:sp>
      <p:sp>
        <p:nvSpPr>
          <p:cNvPr id="9" name="Text Placeholder 6">
            <a:extLst>
              <a:ext uri="{FF2B5EF4-FFF2-40B4-BE49-F238E27FC236}">
                <a16:creationId xmlns:a16="http://schemas.microsoft.com/office/drawing/2014/main" id="{E10FF4E8-9B5D-458A-85BF-B8E0DFB0E4AB}"/>
              </a:ext>
            </a:extLst>
          </p:cNvPr>
          <p:cNvSpPr txBox="1">
            <a:spLocks/>
          </p:cNvSpPr>
          <p:nvPr/>
        </p:nvSpPr>
        <p:spPr>
          <a:xfrm>
            <a:off x="2399582" y="6329778"/>
            <a:ext cx="6744418" cy="203817"/>
          </a:xfrm>
          <a:prstGeom prst="rect">
            <a:avLst/>
          </a:prstGeom>
        </p:spPr>
        <p:txBody>
          <a:bodyPr/>
          <a:lstStyle>
            <a:lvl1pPr marL="0" indent="0" algn="l" defTabSz="548640" rtl="0" eaLnBrk="1" latinLnBrk="0" hangingPunct="1">
              <a:spcBef>
                <a:spcPct val="20000"/>
              </a:spcBef>
              <a:buFont typeface="Arial"/>
              <a:buNone/>
              <a:defRPr sz="900" b="0" i="0" kern="1200" baseline="0">
                <a:solidFill>
                  <a:srgbClr val="A31527"/>
                </a:solidFill>
                <a:latin typeface="Century Gothic" charset="0"/>
                <a:ea typeface="+mn-ea"/>
                <a:cs typeface="Avenir"/>
              </a:defRPr>
            </a:lvl1pPr>
            <a:lvl2pPr marL="891540" indent="-342900" algn="l" defTabSz="548640"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2pPr>
            <a:lvl3pPr marL="1371600" indent="-274320" algn="l" defTabSz="548640"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Century Gothic" charset="0"/>
                <a:cs typeface="Century Gothic" charset="0"/>
              </a:defRPr>
            </a:lvl3pPr>
            <a:lvl4pPr marL="1920240" indent="-274320" algn="l" defTabSz="548640"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4pPr>
            <a:lvl5pPr marL="2468880" indent="-274320" algn="l" defTabSz="548640" rtl="0" eaLnBrk="1" latinLnBrk="0" hangingPunct="1">
              <a:spcBef>
                <a:spcPct val="20000"/>
              </a:spcBef>
              <a:buFont typeface="Arial"/>
              <a:buChar char="»"/>
              <a:defRPr sz="1440" b="0" i="0" kern="1200" baseline="0">
                <a:solidFill>
                  <a:schemeClr val="tx1">
                    <a:lumMod val="65000"/>
                    <a:lumOff val="35000"/>
                  </a:schemeClr>
                </a:solidFill>
                <a:latin typeface="Century Gothic" charset="0"/>
                <a:ea typeface="+mn-ea"/>
                <a:cs typeface="Avenir"/>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r>
              <a:rPr lang="en-US" sz="800" dirty="0" err="1"/>
              <a:t>Bleicher</a:t>
            </a:r>
            <a:r>
              <a:rPr lang="en-US" sz="800" dirty="0"/>
              <a:t> (2021) “Use of post-discharge opioid consumption patterns as a tool for evaluating opioid prescribing guidelines”, Am J Surg</a:t>
            </a:r>
          </a:p>
          <a:p>
            <a:endParaRPr lang="en-US" sz="800" dirty="0"/>
          </a:p>
        </p:txBody>
      </p:sp>
      <p:sp>
        <p:nvSpPr>
          <p:cNvPr id="10" name="Title 1">
            <a:extLst>
              <a:ext uri="{FF2B5EF4-FFF2-40B4-BE49-F238E27FC236}">
                <a16:creationId xmlns:a16="http://schemas.microsoft.com/office/drawing/2014/main" id="{4FC9AC1D-FB6C-A505-C513-C8CBF4D684C3}"/>
              </a:ext>
            </a:extLst>
          </p:cNvPr>
          <p:cNvSpPr>
            <a:spLocks noGrp="1"/>
          </p:cNvSpPr>
          <p:nvPr>
            <p:ph type="title"/>
          </p:nvPr>
        </p:nvSpPr>
        <p:spPr>
          <a:xfrm>
            <a:off x="690563" y="578735"/>
            <a:ext cx="7996238" cy="549537"/>
          </a:xfrm>
        </p:spPr>
        <p:txBody>
          <a:bodyPr/>
          <a:lstStyle/>
          <a:p>
            <a:r>
              <a:rPr lang="en-US" dirty="0"/>
              <a:t>What are we doing?</a:t>
            </a:r>
          </a:p>
        </p:txBody>
      </p:sp>
    </p:spTree>
    <p:extLst>
      <p:ext uri="{BB962C8B-B14F-4D97-AF65-F5344CB8AC3E}">
        <p14:creationId xmlns:p14="http://schemas.microsoft.com/office/powerpoint/2010/main" val="107442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C51E9CCF-D4E8-8F4C-AD1E-FD2EA6CD9232}"/>
              </a:ext>
            </a:extLst>
          </p:cNvPr>
          <p:cNvGraphicFramePr>
            <a:graphicFrameLocks noGrp="1"/>
          </p:cNvGraphicFramePr>
          <p:nvPr>
            <p:extLst>
              <p:ext uri="{D42A27DB-BD31-4B8C-83A1-F6EECF244321}">
                <p14:modId xmlns:p14="http://schemas.microsoft.com/office/powerpoint/2010/main" val="2390578260"/>
              </p:ext>
            </p:extLst>
          </p:nvPr>
        </p:nvGraphicFramePr>
        <p:xfrm>
          <a:off x="690563" y="1676400"/>
          <a:ext cx="6663535" cy="3639612"/>
        </p:xfrm>
        <a:graphic>
          <a:graphicData uri="http://schemas.openxmlformats.org/drawingml/2006/table">
            <a:tbl>
              <a:tblPr firstRow="1" bandRow="1">
                <a:tableStyleId>{5C22544A-7EE6-4342-B048-85BDC9FD1C3A}</a:tableStyleId>
              </a:tblPr>
              <a:tblGrid>
                <a:gridCol w="1332707">
                  <a:extLst>
                    <a:ext uri="{9D8B030D-6E8A-4147-A177-3AD203B41FA5}">
                      <a16:colId xmlns:a16="http://schemas.microsoft.com/office/drawing/2014/main" val="3152578748"/>
                    </a:ext>
                  </a:extLst>
                </a:gridCol>
                <a:gridCol w="1332707">
                  <a:extLst>
                    <a:ext uri="{9D8B030D-6E8A-4147-A177-3AD203B41FA5}">
                      <a16:colId xmlns:a16="http://schemas.microsoft.com/office/drawing/2014/main" val="2056669809"/>
                    </a:ext>
                  </a:extLst>
                </a:gridCol>
                <a:gridCol w="1332707">
                  <a:extLst>
                    <a:ext uri="{9D8B030D-6E8A-4147-A177-3AD203B41FA5}">
                      <a16:colId xmlns:a16="http://schemas.microsoft.com/office/drawing/2014/main" val="2727310511"/>
                    </a:ext>
                  </a:extLst>
                </a:gridCol>
                <a:gridCol w="1332707">
                  <a:extLst>
                    <a:ext uri="{9D8B030D-6E8A-4147-A177-3AD203B41FA5}">
                      <a16:colId xmlns:a16="http://schemas.microsoft.com/office/drawing/2014/main" val="2205614006"/>
                    </a:ext>
                  </a:extLst>
                </a:gridCol>
                <a:gridCol w="1332707">
                  <a:extLst>
                    <a:ext uri="{9D8B030D-6E8A-4147-A177-3AD203B41FA5}">
                      <a16:colId xmlns:a16="http://schemas.microsoft.com/office/drawing/2014/main" val="3509036354"/>
                    </a:ext>
                  </a:extLst>
                </a:gridCol>
              </a:tblGrid>
              <a:tr h="606602">
                <a:tc>
                  <a:txBody>
                    <a:bodyPr/>
                    <a:lstStyle/>
                    <a:p>
                      <a:endParaRPr lang="en-US" sz="1500"/>
                    </a:p>
                  </a:txBody>
                  <a:tcPr marL="76200" marR="76200" marT="38100" marB="38100"/>
                </a:tc>
                <a:tc>
                  <a:txBody>
                    <a:bodyPr/>
                    <a:lstStyle/>
                    <a:p>
                      <a:pPr algn="ctr"/>
                      <a:r>
                        <a:rPr lang="en-US" sz="1500" dirty="0"/>
                        <a:t>Actual</a:t>
                      </a:r>
                    </a:p>
                  </a:txBody>
                  <a:tcPr marL="76200" marR="76200" marT="38100" marB="38100" anchor="ctr"/>
                </a:tc>
                <a:tc>
                  <a:txBody>
                    <a:bodyPr/>
                    <a:lstStyle/>
                    <a:p>
                      <a:pPr algn="ctr"/>
                      <a:r>
                        <a:rPr lang="en-US" sz="1500" dirty="0"/>
                        <a:t>Dartmouth</a:t>
                      </a:r>
                    </a:p>
                  </a:txBody>
                  <a:tcPr marL="76200" marR="76200" marT="38100" marB="38100" anchor="ctr"/>
                </a:tc>
                <a:tc>
                  <a:txBody>
                    <a:bodyPr/>
                    <a:lstStyle/>
                    <a:p>
                      <a:pPr algn="ctr"/>
                      <a:r>
                        <a:rPr lang="en-US" sz="1500" dirty="0"/>
                        <a:t>Mayo</a:t>
                      </a:r>
                    </a:p>
                  </a:txBody>
                  <a:tcPr marL="76200" marR="76200" marT="38100" marB="38100" anchor="ctr"/>
                </a:tc>
                <a:tc>
                  <a:txBody>
                    <a:bodyPr/>
                    <a:lstStyle/>
                    <a:p>
                      <a:pPr algn="ctr"/>
                      <a:r>
                        <a:rPr lang="en-US" sz="1500" dirty="0"/>
                        <a:t>Michigan</a:t>
                      </a:r>
                    </a:p>
                  </a:txBody>
                  <a:tcPr marL="76200" marR="76200" marT="38100" marB="38100" anchor="ctr"/>
                </a:tc>
                <a:extLst>
                  <a:ext uri="{0D108BD9-81ED-4DB2-BD59-A6C34878D82A}">
                    <a16:rowId xmlns:a16="http://schemas.microsoft.com/office/drawing/2014/main" val="729241"/>
                  </a:ext>
                </a:extLst>
              </a:tr>
              <a:tr h="606602">
                <a:tc>
                  <a:txBody>
                    <a:bodyPr/>
                    <a:lstStyle/>
                    <a:p>
                      <a:r>
                        <a:rPr lang="en-US" sz="1500" dirty="0"/>
                        <a:t>Prescription size (median)</a:t>
                      </a:r>
                    </a:p>
                  </a:txBody>
                  <a:tcPr marL="76200" marR="76200" marT="38100" marB="38100" anchor="ctr"/>
                </a:tc>
                <a:tc>
                  <a:txBody>
                    <a:bodyPr/>
                    <a:lstStyle/>
                    <a:p>
                      <a:pPr algn="ctr"/>
                      <a:r>
                        <a:rPr lang="en-US" sz="1500" dirty="0"/>
                        <a:t>15 (10-20)</a:t>
                      </a:r>
                    </a:p>
                  </a:txBody>
                  <a:tcPr marL="76200" marR="76200" marT="38100" marB="38100" anchor="ctr"/>
                </a:tc>
                <a:tc>
                  <a:txBody>
                    <a:bodyPr/>
                    <a:lstStyle/>
                    <a:p>
                      <a:pPr algn="ctr"/>
                      <a:r>
                        <a:rPr lang="en-US" sz="1500" dirty="0"/>
                        <a:t>15 (15-30)</a:t>
                      </a:r>
                    </a:p>
                  </a:txBody>
                  <a:tcPr marL="76200" marR="76200" marT="38100" marB="38100" anchor="ctr"/>
                </a:tc>
                <a:tc>
                  <a:txBody>
                    <a:bodyPr/>
                    <a:lstStyle/>
                    <a:p>
                      <a:pPr algn="ctr"/>
                      <a:r>
                        <a:rPr lang="en-US" sz="1500" dirty="0"/>
                        <a:t>15 (15-30)</a:t>
                      </a:r>
                    </a:p>
                  </a:txBody>
                  <a:tcPr marL="76200" marR="76200" marT="38100" marB="38100" anchor="ctr"/>
                </a:tc>
                <a:tc>
                  <a:txBody>
                    <a:bodyPr/>
                    <a:lstStyle/>
                    <a:p>
                      <a:pPr algn="ctr"/>
                      <a:r>
                        <a:rPr lang="en-US" sz="1500" dirty="0"/>
                        <a:t>15 (10-15)</a:t>
                      </a:r>
                    </a:p>
                  </a:txBody>
                  <a:tcPr marL="76200" marR="76200" marT="38100" marB="38100" anchor="ctr"/>
                </a:tc>
                <a:extLst>
                  <a:ext uri="{0D108BD9-81ED-4DB2-BD59-A6C34878D82A}">
                    <a16:rowId xmlns:a16="http://schemas.microsoft.com/office/drawing/2014/main" val="1712498921"/>
                  </a:ext>
                </a:extLst>
              </a:tr>
              <a:tr h="606602">
                <a:tc>
                  <a:txBody>
                    <a:bodyPr/>
                    <a:lstStyle/>
                    <a:p>
                      <a:r>
                        <a:rPr lang="en-US" sz="1500" dirty="0"/>
                        <a:t>Opioid Rx avoided</a:t>
                      </a:r>
                    </a:p>
                  </a:txBody>
                  <a:tcPr marL="76200" marR="76200" marT="38100" marB="38100" anchor="ctr"/>
                </a:tc>
                <a:tc>
                  <a:txBody>
                    <a:bodyPr/>
                    <a:lstStyle/>
                    <a:p>
                      <a:pPr algn="ctr"/>
                      <a:r>
                        <a:rPr lang="en-US" sz="1500" dirty="0"/>
                        <a:t>0</a:t>
                      </a:r>
                    </a:p>
                  </a:txBody>
                  <a:tcPr marL="76200" marR="76200" marT="38100" marB="38100" anchor="ctr"/>
                </a:tc>
                <a:tc>
                  <a:txBody>
                    <a:bodyPr/>
                    <a:lstStyle/>
                    <a:p>
                      <a:pPr algn="ctr"/>
                      <a:r>
                        <a:rPr lang="en-US" sz="1500" dirty="0"/>
                        <a:t>24</a:t>
                      </a:r>
                    </a:p>
                  </a:txBody>
                  <a:tcPr marL="76200" marR="76200" marT="38100" marB="38100" anchor="ctr"/>
                </a:tc>
                <a:tc>
                  <a:txBody>
                    <a:bodyPr/>
                    <a:lstStyle/>
                    <a:p>
                      <a:pPr algn="ctr"/>
                      <a:r>
                        <a:rPr lang="en-US" sz="1500" dirty="0"/>
                        <a:t>0</a:t>
                      </a:r>
                    </a:p>
                  </a:txBody>
                  <a:tcPr marL="76200" marR="76200" marT="38100" marB="38100" anchor="ctr"/>
                </a:tc>
                <a:tc>
                  <a:txBody>
                    <a:bodyPr/>
                    <a:lstStyle/>
                    <a:p>
                      <a:pPr algn="ctr"/>
                      <a:r>
                        <a:rPr lang="en-US" sz="1500" dirty="0"/>
                        <a:t>0</a:t>
                      </a:r>
                    </a:p>
                  </a:txBody>
                  <a:tcPr marL="76200" marR="76200" marT="38100" marB="38100" anchor="ctr"/>
                </a:tc>
                <a:extLst>
                  <a:ext uri="{0D108BD9-81ED-4DB2-BD59-A6C34878D82A}">
                    <a16:rowId xmlns:a16="http://schemas.microsoft.com/office/drawing/2014/main" val="384949178"/>
                  </a:ext>
                </a:extLst>
              </a:tr>
              <a:tr h="606602">
                <a:tc>
                  <a:txBody>
                    <a:bodyPr/>
                    <a:lstStyle/>
                    <a:p>
                      <a:r>
                        <a:rPr lang="en-US" sz="1500" dirty="0"/>
                        <a:t>Consumed tabs (median)</a:t>
                      </a:r>
                    </a:p>
                  </a:txBody>
                  <a:tcPr marL="76200" marR="76200" marT="38100" marB="38100" anchor="ctr"/>
                </a:tc>
                <a:tc>
                  <a:txBody>
                    <a:bodyPr/>
                    <a:lstStyle/>
                    <a:p>
                      <a:pPr algn="ctr"/>
                      <a:r>
                        <a:rPr lang="en-US" sz="1500" dirty="0"/>
                        <a:t>3 (0-11)</a:t>
                      </a:r>
                    </a:p>
                  </a:txBody>
                  <a:tcPr marL="76200" marR="76200" marT="38100" marB="38100" anchor="ctr"/>
                </a:tc>
                <a:tc>
                  <a:txBody>
                    <a:bodyPr/>
                    <a:lstStyle/>
                    <a:p>
                      <a:pPr algn="ctr"/>
                      <a:r>
                        <a:rPr lang="en-US" sz="1500" dirty="0"/>
                        <a:t>-</a:t>
                      </a:r>
                    </a:p>
                  </a:txBody>
                  <a:tcPr marL="76200" marR="76200" marT="38100" marB="38100" anchor="ctr"/>
                </a:tc>
                <a:tc>
                  <a:txBody>
                    <a:bodyPr/>
                    <a:lstStyle/>
                    <a:p>
                      <a:pPr algn="ctr"/>
                      <a:r>
                        <a:rPr lang="en-US" sz="1500" dirty="0"/>
                        <a:t>-</a:t>
                      </a:r>
                    </a:p>
                  </a:txBody>
                  <a:tcPr marL="76200" marR="76200" marT="38100" marB="38100" anchor="ctr"/>
                </a:tc>
                <a:tc>
                  <a:txBody>
                    <a:bodyPr/>
                    <a:lstStyle/>
                    <a:p>
                      <a:pPr algn="ctr"/>
                      <a:r>
                        <a:rPr lang="en-US" sz="1500" dirty="0"/>
                        <a:t>-</a:t>
                      </a:r>
                    </a:p>
                  </a:txBody>
                  <a:tcPr marL="76200" marR="76200" marT="38100" marB="38100" anchor="ctr"/>
                </a:tc>
                <a:extLst>
                  <a:ext uri="{0D108BD9-81ED-4DB2-BD59-A6C34878D82A}">
                    <a16:rowId xmlns:a16="http://schemas.microsoft.com/office/drawing/2014/main" val="2041735999"/>
                  </a:ext>
                </a:extLst>
              </a:tr>
              <a:tr h="606602">
                <a:tc>
                  <a:txBody>
                    <a:bodyPr/>
                    <a:lstStyle/>
                    <a:p>
                      <a:r>
                        <a:rPr lang="en-US" sz="1500" dirty="0"/>
                        <a:t>Leftover tabs</a:t>
                      </a:r>
                    </a:p>
                    <a:p>
                      <a:r>
                        <a:rPr lang="en-US" sz="1500" dirty="0"/>
                        <a:t>(median)</a:t>
                      </a:r>
                    </a:p>
                  </a:txBody>
                  <a:tcPr marL="76200" marR="76200" marT="38100" marB="38100" anchor="ctr"/>
                </a:tc>
                <a:tc>
                  <a:txBody>
                    <a:bodyPr/>
                    <a:lstStyle/>
                    <a:p>
                      <a:pPr algn="ctr"/>
                      <a:r>
                        <a:rPr lang="en-US" sz="1500" dirty="0"/>
                        <a:t>10 (5-15)</a:t>
                      </a:r>
                    </a:p>
                  </a:txBody>
                  <a:tcPr marL="76200" marR="76200" marT="38100" marB="38100" anchor="ctr"/>
                </a:tc>
                <a:tc>
                  <a:txBody>
                    <a:bodyPr/>
                    <a:lstStyle/>
                    <a:p>
                      <a:pPr algn="ctr"/>
                      <a:r>
                        <a:rPr lang="en-US" sz="1500" dirty="0"/>
                        <a:t>13 (3-27)</a:t>
                      </a:r>
                    </a:p>
                  </a:txBody>
                  <a:tcPr marL="76200" marR="76200" marT="38100" marB="38100" anchor="ctr"/>
                </a:tc>
                <a:tc>
                  <a:txBody>
                    <a:bodyPr/>
                    <a:lstStyle/>
                    <a:p>
                      <a:pPr algn="ctr"/>
                      <a:r>
                        <a:rPr lang="en-US" sz="1500" dirty="0"/>
                        <a:t>13.5 (8-22)</a:t>
                      </a:r>
                    </a:p>
                  </a:txBody>
                  <a:tcPr marL="76200" marR="76200" marT="38100" marB="38100" anchor="ctr"/>
                </a:tc>
                <a:tc>
                  <a:txBody>
                    <a:bodyPr/>
                    <a:lstStyle/>
                    <a:p>
                      <a:pPr algn="ctr"/>
                      <a:r>
                        <a:rPr lang="en-US" sz="1500" dirty="0"/>
                        <a:t>10 (5-15)</a:t>
                      </a:r>
                    </a:p>
                  </a:txBody>
                  <a:tcPr marL="76200" marR="76200" marT="38100" marB="38100" anchor="ctr"/>
                </a:tc>
                <a:extLst>
                  <a:ext uri="{0D108BD9-81ED-4DB2-BD59-A6C34878D82A}">
                    <a16:rowId xmlns:a16="http://schemas.microsoft.com/office/drawing/2014/main" val="1054951872"/>
                  </a:ext>
                </a:extLst>
              </a:tr>
              <a:tr h="606602">
                <a:tc>
                  <a:txBody>
                    <a:bodyPr/>
                    <a:lstStyle/>
                    <a:p>
                      <a:r>
                        <a:rPr lang="en-US" sz="1500" dirty="0"/>
                        <a:t>Leftover tabs (total)</a:t>
                      </a:r>
                    </a:p>
                  </a:txBody>
                  <a:tcPr marL="76200" marR="76200" marT="38100" marB="38100" anchor="ctr"/>
                </a:tc>
                <a:tc>
                  <a:txBody>
                    <a:bodyPr/>
                    <a:lstStyle/>
                    <a:p>
                      <a:pPr algn="ctr"/>
                      <a:r>
                        <a:rPr lang="en-US" sz="1500" dirty="0"/>
                        <a:t>604</a:t>
                      </a:r>
                    </a:p>
                  </a:txBody>
                  <a:tcPr marL="76200" marR="76200" marT="38100" marB="38100" anchor="ctr"/>
                </a:tc>
                <a:tc>
                  <a:txBody>
                    <a:bodyPr/>
                    <a:lstStyle/>
                    <a:p>
                      <a:pPr algn="ctr"/>
                      <a:r>
                        <a:rPr lang="en-US" sz="1500" dirty="0"/>
                        <a:t>686</a:t>
                      </a:r>
                    </a:p>
                  </a:txBody>
                  <a:tcPr marL="76200" marR="76200" marT="38100" marB="38100" anchor="ctr"/>
                </a:tc>
                <a:tc>
                  <a:txBody>
                    <a:bodyPr/>
                    <a:lstStyle/>
                    <a:p>
                      <a:pPr algn="ctr"/>
                      <a:r>
                        <a:rPr lang="en-US" sz="1500" dirty="0"/>
                        <a:t>833</a:t>
                      </a:r>
                    </a:p>
                  </a:txBody>
                  <a:tcPr marL="76200" marR="76200" marT="38100" marB="38100" anchor="ctr"/>
                </a:tc>
                <a:tc>
                  <a:txBody>
                    <a:bodyPr/>
                    <a:lstStyle/>
                    <a:p>
                      <a:pPr algn="ctr"/>
                      <a:r>
                        <a:rPr lang="en-US" sz="1500" dirty="0"/>
                        <a:t>498</a:t>
                      </a:r>
                    </a:p>
                  </a:txBody>
                  <a:tcPr marL="76200" marR="76200" marT="38100" marB="38100" anchor="ctr"/>
                </a:tc>
                <a:extLst>
                  <a:ext uri="{0D108BD9-81ED-4DB2-BD59-A6C34878D82A}">
                    <a16:rowId xmlns:a16="http://schemas.microsoft.com/office/drawing/2014/main" val="284313304"/>
                  </a:ext>
                </a:extLst>
              </a:tr>
            </a:tbl>
          </a:graphicData>
        </a:graphic>
      </p:graphicFrame>
      <p:sp>
        <p:nvSpPr>
          <p:cNvPr id="6" name="Rectangle 5">
            <a:extLst>
              <a:ext uri="{FF2B5EF4-FFF2-40B4-BE49-F238E27FC236}">
                <a16:creationId xmlns:a16="http://schemas.microsoft.com/office/drawing/2014/main" id="{B5A287F6-F0ED-A944-98BF-2C9CFA5D4FE9}"/>
              </a:ext>
            </a:extLst>
          </p:cNvPr>
          <p:cNvSpPr/>
          <p:nvPr/>
        </p:nvSpPr>
        <p:spPr>
          <a:xfrm>
            <a:off x="2035088" y="2909944"/>
            <a:ext cx="5350110" cy="569204"/>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6"/>
            <a:endParaRPr lang="en-US" sz="2400">
              <a:solidFill>
                <a:prstClr val="white"/>
              </a:solidFill>
              <a:latin typeface="Calibri"/>
            </a:endParaRPr>
          </a:p>
        </p:txBody>
      </p:sp>
      <p:sp>
        <p:nvSpPr>
          <p:cNvPr id="7" name="Rectangle 6">
            <a:extLst>
              <a:ext uri="{FF2B5EF4-FFF2-40B4-BE49-F238E27FC236}">
                <a16:creationId xmlns:a16="http://schemas.microsoft.com/office/drawing/2014/main" id="{2F1080C4-0647-CE4A-888F-4A745933FA04}"/>
              </a:ext>
            </a:extLst>
          </p:cNvPr>
          <p:cNvSpPr/>
          <p:nvPr/>
        </p:nvSpPr>
        <p:spPr>
          <a:xfrm>
            <a:off x="2035089" y="4112110"/>
            <a:ext cx="5350110" cy="569204"/>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6"/>
            <a:endParaRPr lang="en-US" sz="2400">
              <a:solidFill>
                <a:prstClr val="white"/>
              </a:solidFill>
              <a:latin typeface="Calibri"/>
            </a:endParaRPr>
          </a:p>
        </p:txBody>
      </p:sp>
      <p:sp>
        <p:nvSpPr>
          <p:cNvPr id="8" name="Rectangle 7">
            <a:extLst>
              <a:ext uri="{FF2B5EF4-FFF2-40B4-BE49-F238E27FC236}">
                <a16:creationId xmlns:a16="http://schemas.microsoft.com/office/drawing/2014/main" id="{EEF34742-E790-DA4B-9C38-44950D243C83}"/>
              </a:ext>
            </a:extLst>
          </p:cNvPr>
          <p:cNvSpPr/>
          <p:nvPr/>
        </p:nvSpPr>
        <p:spPr>
          <a:xfrm>
            <a:off x="2035088" y="4720448"/>
            <a:ext cx="5350110" cy="569204"/>
          </a:xfrm>
          <a:prstGeom prst="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6"/>
            <a:endParaRPr lang="en-US" sz="2400">
              <a:solidFill>
                <a:prstClr val="white"/>
              </a:solidFill>
              <a:latin typeface="Calibri"/>
            </a:endParaRPr>
          </a:p>
        </p:txBody>
      </p:sp>
      <p:sp>
        <p:nvSpPr>
          <p:cNvPr id="9" name="Title 1">
            <a:extLst>
              <a:ext uri="{FF2B5EF4-FFF2-40B4-BE49-F238E27FC236}">
                <a16:creationId xmlns:a16="http://schemas.microsoft.com/office/drawing/2014/main" id="{8EE26EBB-2CAD-08C5-2D37-14321B0D8A57}"/>
              </a:ext>
            </a:extLst>
          </p:cNvPr>
          <p:cNvSpPr>
            <a:spLocks noGrp="1"/>
          </p:cNvSpPr>
          <p:nvPr>
            <p:ph type="title"/>
          </p:nvPr>
        </p:nvSpPr>
        <p:spPr>
          <a:xfrm>
            <a:off x="690563" y="578735"/>
            <a:ext cx="7996238" cy="549537"/>
          </a:xfrm>
        </p:spPr>
        <p:txBody>
          <a:bodyPr/>
          <a:lstStyle/>
          <a:p>
            <a:r>
              <a:rPr lang="en-US" dirty="0"/>
              <a:t>Current prescribing is consistent or better than arbitrary guidelines</a:t>
            </a:r>
          </a:p>
        </p:txBody>
      </p:sp>
    </p:spTree>
    <p:extLst>
      <p:ext uri="{BB962C8B-B14F-4D97-AF65-F5344CB8AC3E}">
        <p14:creationId xmlns:p14="http://schemas.microsoft.com/office/powerpoint/2010/main" val="275588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C51E9CCF-D4E8-8F4C-AD1E-FD2EA6CD9232}"/>
              </a:ext>
            </a:extLst>
          </p:cNvPr>
          <p:cNvGraphicFramePr>
            <a:graphicFrameLocks noGrp="1"/>
          </p:cNvGraphicFramePr>
          <p:nvPr>
            <p:extLst>
              <p:ext uri="{D42A27DB-BD31-4B8C-83A1-F6EECF244321}">
                <p14:modId xmlns:p14="http://schemas.microsoft.com/office/powerpoint/2010/main" val="3054242603"/>
              </p:ext>
            </p:extLst>
          </p:nvPr>
        </p:nvGraphicFramePr>
        <p:xfrm>
          <a:off x="690563" y="1676400"/>
          <a:ext cx="7996242" cy="3639612"/>
        </p:xfrm>
        <a:graphic>
          <a:graphicData uri="http://schemas.openxmlformats.org/drawingml/2006/table">
            <a:tbl>
              <a:tblPr firstRow="1" bandRow="1">
                <a:tableStyleId>{5C22544A-7EE6-4342-B048-85BDC9FD1C3A}</a:tableStyleId>
              </a:tblPr>
              <a:tblGrid>
                <a:gridCol w="1332707">
                  <a:extLst>
                    <a:ext uri="{9D8B030D-6E8A-4147-A177-3AD203B41FA5}">
                      <a16:colId xmlns:a16="http://schemas.microsoft.com/office/drawing/2014/main" val="3152578748"/>
                    </a:ext>
                  </a:extLst>
                </a:gridCol>
                <a:gridCol w="1332707">
                  <a:extLst>
                    <a:ext uri="{9D8B030D-6E8A-4147-A177-3AD203B41FA5}">
                      <a16:colId xmlns:a16="http://schemas.microsoft.com/office/drawing/2014/main" val="2056669809"/>
                    </a:ext>
                  </a:extLst>
                </a:gridCol>
                <a:gridCol w="1332707">
                  <a:extLst>
                    <a:ext uri="{9D8B030D-6E8A-4147-A177-3AD203B41FA5}">
                      <a16:colId xmlns:a16="http://schemas.microsoft.com/office/drawing/2014/main" val="2727310511"/>
                    </a:ext>
                  </a:extLst>
                </a:gridCol>
                <a:gridCol w="1332707">
                  <a:extLst>
                    <a:ext uri="{9D8B030D-6E8A-4147-A177-3AD203B41FA5}">
                      <a16:colId xmlns:a16="http://schemas.microsoft.com/office/drawing/2014/main" val="2205614006"/>
                    </a:ext>
                  </a:extLst>
                </a:gridCol>
                <a:gridCol w="1332707">
                  <a:extLst>
                    <a:ext uri="{9D8B030D-6E8A-4147-A177-3AD203B41FA5}">
                      <a16:colId xmlns:a16="http://schemas.microsoft.com/office/drawing/2014/main" val="3509036354"/>
                    </a:ext>
                  </a:extLst>
                </a:gridCol>
                <a:gridCol w="1332707">
                  <a:extLst>
                    <a:ext uri="{9D8B030D-6E8A-4147-A177-3AD203B41FA5}">
                      <a16:colId xmlns:a16="http://schemas.microsoft.com/office/drawing/2014/main" val="195897831"/>
                    </a:ext>
                  </a:extLst>
                </a:gridCol>
              </a:tblGrid>
              <a:tr h="606602">
                <a:tc>
                  <a:txBody>
                    <a:bodyPr/>
                    <a:lstStyle/>
                    <a:p>
                      <a:endParaRPr lang="en-US" sz="1500" dirty="0"/>
                    </a:p>
                  </a:txBody>
                  <a:tcPr marL="76200" marR="76200" marT="38100" marB="38100"/>
                </a:tc>
                <a:tc>
                  <a:txBody>
                    <a:bodyPr/>
                    <a:lstStyle/>
                    <a:p>
                      <a:r>
                        <a:rPr lang="en-US" sz="1500" dirty="0"/>
                        <a:t>Actual</a:t>
                      </a:r>
                    </a:p>
                  </a:txBody>
                  <a:tcPr marL="76200" marR="76200" marT="38100" marB="38100"/>
                </a:tc>
                <a:tc>
                  <a:txBody>
                    <a:bodyPr/>
                    <a:lstStyle/>
                    <a:p>
                      <a:r>
                        <a:rPr lang="en-US" sz="1500" dirty="0"/>
                        <a:t>Dartmouth</a:t>
                      </a:r>
                    </a:p>
                  </a:txBody>
                  <a:tcPr marL="76200" marR="76200" marT="38100" marB="38100"/>
                </a:tc>
                <a:tc>
                  <a:txBody>
                    <a:bodyPr/>
                    <a:lstStyle/>
                    <a:p>
                      <a:r>
                        <a:rPr lang="en-US" sz="1500" dirty="0"/>
                        <a:t>Mayo</a:t>
                      </a:r>
                    </a:p>
                  </a:txBody>
                  <a:tcPr marL="76200" marR="76200" marT="38100" marB="38100"/>
                </a:tc>
                <a:tc>
                  <a:txBody>
                    <a:bodyPr/>
                    <a:lstStyle/>
                    <a:p>
                      <a:r>
                        <a:rPr lang="en-US" sz="1500" dirty="0"/>
                        <a:t>Michigan</a:t>
                      </a:r>
                    </a:p>
                  </a:txBody>
                  <a:tcPr marL="76200" marR="76200" marT="38100" marB="38100"/>
                </a:tc>
                <a:tc>
                  <a:txBody>
                    <a:bodyPr/>
                    <a:lstStyle/>
                    <a:p>
                      <a:r>
                        <a:rPr lang="en-US" sz="1500" dirty="0"/>
                        <a:t>2x24 </a:t>
                      </a:r>
                      <a:r>
                        <a:rPr lang="en-US" sz="1500" dirty="0" err="1"/>
                        <a:t>hr</a:t>
                      </a:r>
                      <a:r>
                        <a:rPr lang="en-US" sz="1500" dirty="0"/>
                        <a:t> PDOC</a:t>
                      </a:r>
                    </a:p>
                  </a:txBody>
                  <a:tcPr marL="76200" marR="76200" marT="38100" marB="38100"/>
                </a:tc>
                <a:extLst>
                  <a:ext uri="{0D108BD9-81ED-4DB2-BD59-A6C34878D82A}">
                    <a16:rowId xmlns:a16="http://schemas.microsoft.com/office/drawing/2014/main" val="729241"/>
                  </a:ext>
                </a:extLst>
              </a:tr>
              <a:tr h="606602">
                <a:tc>
                  <a:txBody>
                    <a:bodyPr/>
                    <a:lstStyle/>
                    <a:p>
                      <a:r>
                        <a:rPr lang="en-US" sz="1500" dirty="0"/>
                        <a:t>Prescription size (median)</a:t>
                      </a:r>
                    </a:p>
                  </a:txBody>
                  <a:tcPr marL="76200" marR="76200" marT="38100" marB="38100" anchor="ctr"/>
                </a:tc>
                <a:tc>
                  <a:txBody>
                    <a:bodyPr/>
                    <a:lstStyle/>
                    <a:p>
                      <a:pPr algn="ctr"/>
                      <a:r>
                        <a:rPr lang="en-US" sz="1500" dirty="0"/>
                        <a:t>15 (10-20)</a:t>
                      </a:r>
                    </a:p>
                  </a:txBody>
                  <a:tcPr marL="76200" marR="76200" marT="38100" marB="38100" anchor="ctr"/>
                </a:tc>
                <a:tc>
                  <a:txBody>
                    <a:bodyPr/>
                    <a:lstStyle/>
                    <a:p>
                      <a:pPr algn="ctr"/>
                      <a:r>
                        <a:rPr lang="en-US" sz="1500" dirty="0"/>
                        <a:t>15 (15-30)</a:t>
                      </a:r>
                    </a:p>
                  </a:txBody>
                  <a:tcPr marL="76200" marR="76200" marT="38100" marB="38100" anchor="ctr"/>
                </a:tc>
                <a:tc>
                  <a:txBody>
                    <a:bodyPr/>
                    <a:lstStyle/>
                    <a:p>
                      <a:pPr algn="ctr"/>
                      <a:r>
                        <a:rPr lang="en-US" sz="1500" dirty="0"/>
                        <a:t>15 (15-30)</a:t>
                      </a:r>
                    </a:p>
                  </a:txBody>
                  <a:tcPr marL="76200" marR="76200" marT="38100" marB="38100" anchor="ctr"/>
                </a:tc>
                <a:tc>
                  <a:txBody>
                    <a:bodyPr/>
                    <a:lstStyle/>
                    <a:p>
                      <a:pPr algn="ctr"/>
                      <a:r>
                        <a:rPr lang="en-US" sz="1500" dirty="0"/>
                        <a:t>15 (10-15)</a:t>
                      </a:r>
                    </a:p>
                  </a:txBody>
                  <a:tcPr marL="76200" marR="76200" marT="38100" marB="38100" anchor="ctr"/>
                </a:tc>
                <a:tc>
                  <a:txBody>
                    <a:bodyPr/>
                    <a:lstStyle/>
                    <a:p>
                      <a:pPr algn="ctr"/>
                      <a:r>
                        <a:rPr lang="en-US" sz="1500" dirty="0"/>
                        <a:t>6 (2-12)</a:t>
                      </a:r>
                    </a:p>
                  </a:txBody>
                  <a:tcPr marL="76200" marR="76200" marT="38100" marB="38100" anchor="ctr"/>
                </a:tc>
                <a:extLst>
                  <a:ext uri="{0D108BD9-81ED-4DB2-BD59-A6C34878D82A}">
                    <a16:rowId xmlns:a16="http://schemas.microsoft.com/office/drawing/2014/main" val="1712498921"/>
                  </a:ext>
                </a:extLst>
              </a:tr>
              <a:tr h="606602">
                <a:tc>
                  <a:txBody>
                    <a:bodyPr/>
                    <a:lstStyle/>
                    <a:p>
                      <a:r>
                        <a:rPr lang="en-US" sz="1500" dirty="0"/>
                        <a:t>Opioid Rx avoided</a:t>
                      </a:r>
                    </a:p>
                  </a:txBody>
                  <a:tcPr marL="76200" marR="76200" marT="38100" marB="38100" anchor="ctr"/>
                </a:tc>
                <a:tc>
                  <a:txBody>
                    <a:bodyPr/>
                    <a:lstStyle/>
                    <a:p>
                      <a:pPr algn="ctr"/>
                      <a:r>
                        <a:rPr lang="en-US" sz="1500" dirty="0"/>
                        <a:t>0</a:t>
                      </a:r>
                    </a:p>
                  </a:txBody>
                  <a:tcPr marL="76200" marR="76200" marT="38100" marB="38100" anchor="ctr"/>
                </a:tc>
                <a:tc>
                  <a:txBody>
                    <a:bodyPr/>
                    <a:lstStyle/>
                    <a:p>
                      <a:pPr algn="ctr"/>
                      <a:r>
                        <a:rPr lang="en-US" sz="1500" dirty="0"/>
                        <a:t>24</a:t>
                      </a:r>
                    </a:p>
                  </a:txBody>
                  <a:tcPr marL="76200" marR="76200" marT="38100" marB="38100" anchor="ctr"/>
                </a:tc>
                <a:tc>
                  <a:txBody>
                    <a:bodyPr/>
                    <a:lstStyle/>
                    <a:p>
                      <a:pPr algn="ctr"/>
                      <a:r>
                        <a:rPr lang="en-US" sz="1500" dirty="0"/>
                        <a:t>0</a:t>
                      </a:r>
                    </a:p>
                  </a:txBody>
                  <a:tcPr marL="76200" marR="76200" marT="38100" marB="38100" anchor="ctr"/>
                </a:tc>
                <a:tc>
                  <a:txBody>
                    <a:bodyPr/>
                    <a:lstStyle/>
                    <a:p>
                      <a:pPr algn="ctr"/>
                      <a:r>
                        <a:rPr lang="en-US" sz="1500" dirty="0"/>
                        <a:t>0</a:t>
                      </a:r>
                    </a:p>
                  </a:txBody>
                  <a:tcPr marL="76200" marR="76200" marT="38100" marB="38100" anchor="ctr"/>
                </a:tc>
                <a:tc>
                  <a:txBody>
                    <a:bodyPr/>
                    <a:lstStyle/>
                    <a:p>
                      <a:pPr algn="ctr"/>
                      <a:r>
                        <a:rPr lang="en-US" sz="1500" dirty="0"/>
                        <a:t>24</a:t>
                      </a:r>
                    </a:p>
                  </a:txBody>
                  <a:tcPr marL="76200" marR="76200" marT="38100" marB="38100" anchor="ctr"/>
                </a:tc>
                <a:extLst>
                  <a:ext uri="{0D108BD9-81ED-4DB2-BD59-A6C34878D82A}">
                    <a16:rowId xmlns:a16="http://schemas.microsoft.com/office/drawing/2014/main" val="3696142059"/>
                  </a:ext>
                </a:extLst>
              </a:tr>
              <a:tr h="606602">
                <a:tc>
                  <a:txBody>
                    <a:bodyPr/>
                    <a:lstStyle/>
                    <a:p>
                      <a:r>
                        <a:rPr lang="en-US" sz="1500" dirty="0"/>
                        <a:t>Consumed tabs (median)</a:t>
                      </a:r>
                    </a:p>
                  </a:txBody>
                  <a:tcPr marL="76200" marR="76200" marT="38100" marB="38100" anchor="ctr"/>
                </a:tc>
                <a:tc>
                  <a:txBody>
                    <a:bodyPr/>
                    <a:lstStyle/>
                    <a:p>
                      <a:pPr algn="ctr"/>
                      <a:r>
                        <a:rPr lang="en-US" sz="1500" dirty="0"/>
                        <a:t>3 (0-11)</a:t>
                      </a:r>
                    </a:p>
                  </a:txBody>
                  <a:tcPr marL="76200" marR="76200" marT="38100" marB="38100" anchor="ctr"/>
                </a:tc>
                <a:tc>
                  <a:txBody>
                    <a:bodyPr/>
                    <a:lstStyle/>
                    <a:p>
                      <a:pPr algn="ctr"/>
                      <a:r>
                        <a:rPr lang="en-US" sz="1500" dirty="0"/>
                        <a:t>-</a:t>
                      </a:r>
                    </a:p>
                  </a:txBody>
                  <a:tcPr marL="76200" marR="76200" marT="38100" marB="38100" anchor="ctr"/>
                </a:tc>
                <a:tc>
                  <a:txBody>
                    <a:bodyPr/>
                    <a:lstStyle/>
                    <a:p>
                      <a:pPr algn="ctr"/>
                      <a:r>
                        <a:rPr lang="en-US" sz="1500" dirty="0"/>
                        <a:t>-</a:t>
                      </a:r>
                    </a:p>
                  </a:txBody>
                  <a:tcPr marL="76200" marR="76200" marT="38100" marB="38100" anchor="ctr"/>
                </a:tc>
                <a:tc>
                  <a:txBody>
                    <a:bodyPr/>
                    <a:lstStyle/>
                    <a:p>
                      <a:pPr algn="ctr"/>
                      <a:r>
                        <a:rPr lang="en-US" sz="1500" dirty="0"/>
                        <a:t>-</a:t>
                      </a:r>
                    </a:p>
                  </a:txBody>
                  <a:tcPr marL="76200" marR="76200" marT="38100" marB="38100" anchor="ctr"/>
                </a:tc>
                <a:tc>
                  <a:txBody>
                    <a:bodyPr/>
                    <a:lstStyle/>
                    <a:p>
                      <a:pPr algn="ctr"/>
                      <a:r>
                        <a:rPr lang="en-US" sz="1500" dirty="0"/>
                        <a:t>-</a:t>
                      </a:r>
                    </a:p>
                  </a:txBody>
                  <a:tcPr marL="76200" marR="76200" marT="38100" marB="38100" anchor="ctr"/>
                </a:tc>
                <a:extLst>
                  <a:ext uri="{0D108BD9-81ED-4DB2-BD59-A6C34878D82A}">
                    <a16:rowId xmlns:a16="http://schemas.microsoft.com/office/drawing/2014/main" val="2041735999"/>
                  </a:ext>
                </a:extLst>
              </a:tr>
              <a:tr h="606602">
                <a:tc>
                  <a:txBody>
                    <a:bodyPr/>
                    <a:lstStyle/>
                    <a:p>
                      <a:r>
                        <a:rPr lang="en-US" sz="1500" dirty="0"/>
                        <a:t>Leftover tabs</a:t>
                      </a:r>
                    </a:p>
                    <a:p>
                      <a:r>
                        <a:rPr lang="en-US" sz="1500" dirty="0"/>
                        <a:t>(median)</a:t>
                      </a:r>
                    </a:p>
                  </a:txBody>
                  <a:tcPr marL="76200" marR="76200" marT="38100" marB="38100" anchor="ctr"/>
                </a:tc>
                <a:tc>
                  <a:txBody>
                    <a:bodyPr/>
                    <a:lstStyle/>
                    <a:p>
                      <a:pPr algn="ctr"/>
                      <a:r>
                        <a:rPr lang="en-US" sz="1500" dirty="0"/>
                        <a:t>10 (5-15)</a:t>
                      </a:r>
                    </a:p>
                  </a:txBody>
                  <a:tcPr marL="76200" marR="76200" marT="38100" marB="38100" anchor="ctr"/>
                </a:tc>
                <a:tc>
                  <a:txBody>
                    <a:bodyPr/>
                    <a:lstStyle/>
                    <a:p>
                      <a:pPr algn="ctr"/>
                      <a:r>
                        <a:rPr lang="en-US" sz="1500" dirty="0"/>
                        <a:t>13 (3-27)</a:t>
                      </a:r>
                    </a:p>
                  </a:txBody>
                  <a:tcPr marL="76200" marR="76200" marT="38100" marB="38100" anchor="ctr"/>
                </a:tc>
                <a:tc>
                  <a:txBody>
                    <a:bodyPr/>
                    <a:lstStyle/>
                    <a:p>
                      <a:pPr algn="ctr"/>
                      <a:r>
                        <a:rPr lang="en-US" sz="1500" dirty="0"/>
                        <a:t>13.5 (8-22)</a:t>
                      </a:r>
                    </a:p>
                  </a:txBody>
                  <a:tcPr marL="76200" marR="76200" marT="38100" marB="38100" anchor="ctr"/>
                </a:tc>
                <a:tc>
                  <a:txBody>
                    <a:bodyPr/>
                    <a:lstStyle/>
                    <a:p>
                      <a:pPr algn="ctr"/>
                      <a:r>
                        <a:rPr lang="en-US" sz="1500" dirty="0"/>
                        <a:t>10 (5-15)</a:t>
                      </a:r>
                    </a:p>
                  </a:txBody>
                  <a:tcPr marL="76200" marR="76200" marT="38100" marB="38100" anchor="ctr"/>
                </a:tc>
                <a:tc>
                  <a:txBody>
                    <a:bodyPr/>
                    <a:lstStyle/>
                    <a:p>
                      <a:pPr algn="ctr"/>
                      <a:r>
                        <a:rPr lang="en-US" sz="1500" dirty="0"/>
                        <a:t>2.5 (0-8.7)</a:t>
                      </a:r>
                    </a:p>
                  </a:txBody>
                  <a:tcPr marL="76200" marR="76200" marT="38100" marB="38100" anchor="ctr"/>
                </a:tc>
                <a:extLst>
                  <a:ext uri="{0D108BD9-81ED-4DB2-BD59-A6C34878D82A}">
                    <a16:rowId xmlns:a16="http://schemas.microsoft.com/office/drawing/2014/main" val="1054951872"/>
                  </a:ext>
                </a:extLst>
              </a:tr>
              <a:tr h="606602">
                <a:tc>
                  <a:txBody>
                    <a:bodyPr/>
                    <a:lstStyle/>
                    <a:p>
                      <a:r>
                        <a:rPr lang="en-US" sz="1500" dirty="0"/>
                        <a:t>Leftover tabs (total)</a:t>
                      </a:r>
                    </a:p>
                  </a:txBody>
                  <a:tcPr marL="76200" marR="76200" marT="38100" marB="38100" anchor="ctr"/>
                </a:tc>
                <a:tc>
                  <a:txBody>
                    <a:bodyPr/>
                    <a:lstStyle/>
                    <a:p>
                      <a:pPr algn="ctr"/>
                      <a:r>
                        <a:rPr lang="en-US" sz="1500" dirty="0"/>
                        <a:t>604</a:t>
                      </a:r>
                    </a:p>
                  </a:txBody>
                  <a:tcPr marL="76200" marR="76200" marT="38100" marB="38100" anchor="ctr"/>
                </a:tc>
                <a:tc>
                  <a:txBody>
                    <a:bodyPr/>
                    <a:lstStyle/>
                    <a:p>
                      <a:pPr algn="ctr"/>
                      <a:r>
                        <a:rPr lang="en-US" sz="1500" dirty="0"/>
                        <a:t>686</a:t>
                      </a:r>
                    </a:p>
                  </a:txBody>
                  <a:tcPr marL="76200" marR="76200" marT="38100" marB="38100" anchor="ctr"/>
                </a:tc>
                <a:tc>
                  <a:txBody>
                    <a:bodyPr/>
                    <a:lstStyle/>
                    <a:p>
                      <a:pPr algn="ctr"/>
                      <a:r>
                        <a:rPr lang="en-US" sz="1500" dirty="0"/>
                        <a:t>833</a:t>
                      </a:r>
                    </a:p>
                  </a:txBody>
                  <a:tcPr marL="76200" marR="76200" marT="38100" marB="38100" anchor="ctr"/>
                </a:tc>
                <a:tc>
                  <a:txBody>
                    <a:bodyPr/>
                    <a:lstStyle/>
                    <a:p>
                      <a:pPr algn="ctr"/>
                      <a:r>
                        <a:rPr lang="en-US" sz="1500" dirty="0"/>
                        <a:t>498</a:t>
                      </a:r>
                    </a:p>
                  </a:txBody>
                  <a:tcPr marL="76200" marR="76200" marT="38100" marB="38100" anchor="ctr"/>
                </a:tc>
                <a:tc>
                  <a:txBody>
                    <a:bodyPr/>
                    <a:lstStyle/>
                    <a:p>
                      <a:pPr algn="ctr"/>
                      <a:r>
                        <a:rPr lang="en-US" sz="1500" dirty="0"/>
                        <a:t>169</a:t>
                      </a:r>
                    </a:p>
                  </a:txBody>
                  <a:tcPr marL="76200" marR="76200" marT="38100" marB="38100" anchor="ctr"/>
                </a:tc>
                <a:extLst>
                  <a:ext uri="{0D108BD9-81ED-4DB2-BD59-A6C34878D82A}">
                    <a16:rowId xmlns:a16="http://schemas.microsoft.com/office/drawing/2014/main" val="284313304"/>
                  </a:ext>
                </a:extLst>
              </a:tr>
            </a:tbl>
          </a:graphicData>
        </a:graphic>
      </p:graphicFrame>
      <p:sp>
        <p:nvSpPr>
          <p:cNvPr id="9" name="Rectangle 8">
            <a:extLst>
              <a:ext uri="{FF2B5EF4-FFF2-40B4-BE49-F238E27FC236}">
                <a16:creationId xmlns:a16="http://schemas.microsoft.com/office/drawing/2014/main" id="{C9D1CD23-B93E-2C4D-B0EE-59A5703DEFCF}"/>
              </a:ext>
            </a:extLst>
          </p:cNvPr>
          <p:cNvSpPr/>
          <p:nvPr/>
        </p:nvSpPr>
        <p:spPr>
          <a:xfrm>
            <a:off x="7385197" y="2906912"/>
            <a:ext cx="1301604" cy="571490"/>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6"/>
            <a:endParaRPr lang="en-US" sz="2400">
              <a:solidFill>
                <a:prstClr val="white"/>
              </a:solidFill>
              <a:latin typeface="Calibri"/>
            </a:endParaRPr>
          </a:p>
        </p:txBody>
      </p:sp>
      <p:sp>
        <p:nvSpPr>
          <p:cNvPr id="10" name="Rectangle 9">
            <a:extLst>
              <a:ext uri="{FF2B5EF4-FFF2-40B4-BE49-F238E27FC236}">
                <a16:creationId xmlns:a16="http://schemas.microsoft.com/office/drawing/2014/main" id="{5FEBC5D1-D6B9-3A4E-85A5-CC8872D15B4D}"/>
              </a:ext>
            </a:extLst>
          </p:cNvPr>
          <p:cNvSpPr/>
          <p:nvPr/>
        </p:nvSpPr>
        <p:spPr>
          <a:xfrm>
            <a:off x="7385197" y="4072751"/>
            <a:ext cx="1301604" cy="632614"/>
          </a:xfrm>
          <a:prstGeom prst="rect">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6"/>
            <a:endParaRPr lang="en-US" sz="2400">
              <a:solidFill>
                <a:prstClr val="white"/>
              </a:solidFill>
              <a:latin typeface="Calibri"/>
            </a:endParaRPr>
          </a:p>
        </p:txBody>
      </p:sp>
      <p:sp>
        <p:nvSpPr>
          <p:cNvPr id="11" name="Rectangle 10">
            <a:extLst>
              <a:ext uri="{FF2B5EF4-FFF2-40B4-BE49-F238E27FC236}">
                <a16:creationId xmlns:a16="http://schemas.microsoft.com/office/drawing/2014/main" id="{467350C9-7BE3-1E44-90C3-5F7A5AD0AEBD}"/>
              </a:ext>
            </a:extLst>
          </p:cNvPr>
          <p:cNvSpPr/>
          <p:nvPr/>
        </p:nvSpPr>
        <p:spPr>
          <a:xfrm>
            <a:off x="7385197" y="4739530"/>
            <a:ext cx="1301603" cy="555416"/>
          </a:xfrm>
          <a:prstGeom prst="rect">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6"/>
            <a:endParaRPr lang="en-US" sz="2400">
              <a:solidFill>
                <a:prstClr val="white"/>
              </a:solidFill>
              <a:latin typeface="Calibri"/>
            </a:endParaRPr>
          </a:p>
        </p:txBody>
      </p:sp>
      <p:sp>
        <p:nvSpPr>
          <p:cNvPr id="12" name="Rectangle 11">
            <a:extLst>
              <a:ext uri="{FF2B5EF4-FFF2-40B4-BE49-F238E27FC236}">
                <a16:creationId xmlns:a16="http://schemas.microsoft.com/office/drawing/2014/main" id="{79EDACD9-463D-C949-AC82-F930CE75542A}"/>
              </a:ext>
            </a:extLst>
          </p:cNvPr>
          <p:cNvSpPr/>
          <p:nvPr/>
        </p:nvSpPr>
        <p:spPr>
          <a:xfrm>
            <a:off x="7385197" y="2296655"/>
            <a:ext cx="1301603" cy="571490"/>
          </a:xfrm>
          <a:prstGeom prst="rect">
            <a:avLst/>
          </a:prstGeom>
          <a:noFill/>
          <a:ln w="381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6"/>
            <a:endParaRPr lang="en-US" sz="2400">
              <a:solidFill>
                <a:prstClr val="white"/>
              </a:solidFill>
              <a:latin typeface="Calibri"/>
            </a:endParaRPr>
          </a:p>
        </p:txBody>
      </p:sp>
      <p:sp>
        <p:nvSpPr>
          <p:cNvPr id="13" name="TextBox 12">
            <a:extLst>
              <a:ext uri="{FF2B5EF4-FFF2-40B4-BE49-F238E27FC236}">
                <a16:creationId xmlns:a16="http://schemas.microsoft.com/office/drawing/2014/main" id="{CA3074EA-54C6-844B-976B-2999737362A5}"/>
              </a:ext>
            </a:extLst>
          </p:cNvPr>
          <p:cNvSpPr txBox="1"/>
          <p:nvPr/>
        </p:nvSpPr>
        <p:spPr>
          <a:xfrm>
            <a:off x="1506070" y="5813349"/>
            <a:ext cx="6872063" cy="369332"/>
          </a:xfrm>
          <a:prstGeom prst="rect">
            <a:avLst/>
          </a:prstGeom>
          <a:solidFill>
            <a:schemeClr val="bg1"/>
          </a:solidFill>
          <a:ln w="25400">
            <a:solidFill>
              <a:schemeClr val="accent6">
                <a:lumMod val="75000"/>
              </a:schemeClr>
            </a:solidFill>
          </a:ln>
        </p:spPr>
        <p:txBody>
          <a:bodyPr wrap="square" rtlCol="0">
            <a:spAutoFit/>
          </a:bodyPr>
          <a:lstStyle/>
          <a:p>
            <a:pPr lvl="0" algn="ctr" defTabSz="731520"/>
            <a:r>
              <a:rPr lang="en-US" dirty="0">
                <a:solidFill>
                  <a:prstClr val="black"/>
                </a:solidFill>
              </a:rPr>
              <a:t>14% patients got more opioid pills because of their pre-discharge needs</a:t>
            </a:r>
          </a:p>
        </p:txBody>
      </p:sp>
      <p:sp>
        <p:nvSpPr>
          <p:cNvPr id="8" name="TextBox 7">
            <a:extLst>
              <a:ext uri="{FF2B5EF4-FFF2-40B4-BE49-F238E27FC236}">
                <a16:creationId xmlns:a16="http://schemas.microsoft.com/office/drawing/2014/main" id="{C9B70FB0-9780-92A0-A7E6-90E4BC19E0A1}"/>
              </a:ext>
            </a:extLst>
          </p:cNvPr>
          <p:cNvSpPr txBox="1"/>
          <p:nvPr/>
        </p:nvSpPr>
        <p:spPr>
          <a:xfrm>
            <a:off x="690563" y="417751"/>
            <a:ext cx="7996237" cy="1126462"/>
          </a:xfrm>
          <a:prstGeom prst="rect">
            <a:avLst/>
          </a:prstGeom>
          <a:noFill/>
        </p:spPr>
        <p:txBody>
          <a:bodyPr wrap="square">
            <a:spAutoFit/>
          </a:bodyPr>
          <a:lstStyle/>
          <a:p>
            <a:r>
              <a:rPr kumimoji="0" lang="en-US" sz="3360" b="0" i="0" u="none" strike="noStrike" kern="1200" cap="all" spc="0" normalizeH="0" baseline="0" noProof="0" dirty="0">
                <a:ln>
                  <a:noFill/>
                </a:ln>
                <a:solidFill>
                  <a:srgbClr val="B01C32"/>
                </a:solidFill>
                <a:effectLst/>
                <a:uLnTx/>
                <a:uFillTx/>
                <a:latin typeface="Century Gothic" charset="0"/>
                <a:ea typeface="+mj-ea"/>
              </a:rPr>
              <a:t>24-hour pre-discharge opioid consumption (PDOC)</a:t>
            </a:r>
            <a:endParaRPr lang="en-US" dirty="0"/>
          </a:p>
        </p:txBody>
      </p:sp>
    </p:spTree>
    <p:extLst>
      <p:ext uri="{BB962C8B-B14F-4D97-AF65-F5344CB8AC3E}">
        <p14:creationId xmlns:p14="http://schemas.microsoft.com/office/powerpoint/2010/main" val="3519293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10;&#10;Description automatically generated">
            <a:extLst>
              <a:ext uri="{FF2B5EF4-FFF2-40B4-BE49-F238E27FC236}">
                <a16:creationId xmlns:a16="http://schemas.microsoft.com/office/drawing/2014/main" id="{F8186C42-7BDE-9748-AF22-73BA1ED5CE4C}"/>
              </a:ext>
            </a:extLst>
          </p:cNvPr>
          <p:cNvPicPr>
            <a:picLocks noChangeAspect="1"/>
          </p:cNvPicPr>
          <p:nvPr/>
        </p:nvPicPr>
        <p:blipFill>
          <a:blip r:embed="rId3"/>
          <a:stretch>
            <a:fillRect/>
          </a:stretch>
        </p:blipFill>
        <p:spPr>
          <a:xfrm>
            <a:off x="622535" y="683581"/>
            <a:ext cx="3612114" cy="5051394"/>
          </a:xfrm>
          <a:prstGeom prst="rect">
            <a:avLst/>
          </a:prstGeom>
          <a:ln>
            <a:solidFill>
              <a:schemeClr val="dk1"/>
            </a:solidFill>
          </a:ln>
        </p:spPr>
      </p:pic>
      <p:sp>
        <p:nvSpPr>
          <p:cNvPr id="4" name="TextBox 3">
            <a:extLst>
              <a:ext uri="{FF2B5EF4-FFF2-40B4-BE49-F238E27FC236}">
                <a16:creationId xmlns:a16="http://schemas.microsoft.com/office/drawing/2014/main" id="{AA0CBDFD-02DE-44F4-8849-1ADAD7CC890F}"/>
              </a:ext>
            </a:extLst>
          </p:cNvPr>
          <p:cNvSpPr txBox="1"/>
          <p:nvPr/>
        </p:nvSpPr>
        <p:spPr>
          <a:xfrm>
            <a:off x="4399984" y="582067"/>
            <a:ext cx="4267361" cy="4893647"/>
          </a:xfrm>
          <a:prstGeom prst="rect">
            <a:avLst/>
          </a:prstGeom>
          <a:noFill/>
        </p:spPr>
        <p:txBody>
          <a:bodyPr wrap="square">
            <a:spAutoFit/>
          </a:bodyPr>
          <a:lstStyle/>
          <a:p>
            <a:pPr marL="0" marR="0" lvl="0" indent="0" algn="l" defTabSz="73152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rPr>
              <a:t>Colorectal surgery and surgical oncology</a:t>
            </a:r>
          </a:p>
          <a:p>
            <a:pPr marL="342900" marR="0" lvl="0" indent="-342900" algn="l" defTabSz="7315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rPr>
              <a:t>2x 24-hour PDOC</a:t>
            </a:r>
          </a:p>
          <a:p>
            <a:pPr marL="342900" marR="0" lvl="0" indent="-342900" algn="l" defTabSz="7315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rPr>
              <a:t>Ok to prescribe no opioids</a:t>
            </a:r>
          </a:p>
          <a:p>
            <a:pPr marL="342900" marR="0" lvl="0" indent="-342900" algn="l" defTabSz="7315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rPr>
              <a:t>Max prescription size = 30 tablets</a:t>
            </a:r>
          </a:p>
          <a:p>
            <a:pPr marL="342900" marR="0" lvl="0" indent="-342900" algn="l" defTabSz="7315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rPr>
              <a:t>No restriction on the opioid medication</a:t>
            </a:r>
          </a:p>
          <a:p>
            <a:pPr marL="342900" marR="0" lvl="0" indent="-342900" algn="l" defTabSz="7315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rPr>
              <a:t>Pre-operative and </a:t>
            </a:r>
            <a:br>
              <a:rPr kumimoji="0" lang="en-US" sz="24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rPr>
            </a:br>
            <a:r>
              <a:rPr kumimoji="0" lang="en-US" sz="24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rPr>
              <a:t>pre-discharge education</a:t>
            </a:r>
          </a:p>
          <a:p>
            <a:pPr marL="342900" marR="0" lvl="0" indent="-342900" algn="l" defTabSz="7315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rPr>
              <a:t>Logbooks</a:t>
            </a:r>
          </a:p>
          <a:p>
            <a:pPr marL="342900" marR="0" lvl="0" indent="-342900" algn="l" defTabSz="73152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65000"/>
                    <a:lumOff val="35000"/>
                  </a:schemeClr>
                </a:solidFill>
                <a:effectLst/>
                <a:uLnTx/>
                <a:uFillTx/>
                <a:latin typeface="Century Gothic" panose="020B0502020202020204" pitchFamily="34" charset="0"/>
              </a:rPr>
              <a:t>Naloxone co-prescribing</a:t>
            </a:r>
          </a:p>
        </p:txBody>
      </p:sp>
    </p:spTree>
    <p:extLst>
      <p:ext uri="{BB962C8B-B14F-4D97-AF65-F5344CB8AC3E}">
        <p14:creationId xmlns:p14="http://schemas.microsoft.com/office/powerpoint/2010/main" val="57132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22860-4609-43C7-8BB7-3468CB48A416}"/>
              </a:ext>
            </a:extLst>
          </p:cNvPr>
          <p:cNvSpPr>
            <a:spLocks noGrp="1"/>
          </p:cNvSpPr>
          <p:nvPr>
            <p:ph type="title"/>
          </p:nvPr>
        </p:nvSpPr>
        <p:spPr/>
        <p:txBody>
          <a:bodyPr/>
          <a:lstStyle/>
          <a:p>
            <a:r>
              <a:rPr lang="en-US" dirty="0"/>
              <a:t>Promoting Disposal </a:t>
            </a:r>
            <a:br>
              <a:rPr lang="en-US" dirty="0"/>
            </a:br>
            <a:r>
              <a:rPr lang="en-US" dirty="0"/>
              <a:t>of Leftover Opioids </a:t>
            </a:r>
          </a:p>
        </p:txBody>
      </p:sp>
      <p:sp>
        <p:nvSpPr>
          <p:cNvPr id="2" name="Slide Number Placeholder 1">
            <a:extLst>
              <a:ext uri="{FF2B5EF4-FFF2-40B4-BE49-F238E27FC236}">
                <a16:creationId xmlns:a16="http://schemas.microsoft.com/office/drawing/2014/main" id="{DA0A9358-A97D-4A37-BF86-46A839860F7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4CEE-C63C-4374-A593-9D57455F2797}"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E994C2BE-0D5D-46E0-BD73-6F6393FF44CA}"/>
              </a:ext>
            </a:extLst>
          </p:cNvPr>
          <p:cNvGrpSpPr/>
          <p:nvPr/>
        </p:nvGrpSpPr>
        <p:grpSpPr>
          <a:xfrm>
            <a:off x="1815575" y="6140082"/>
            <a:ext cx="1787129" cy="550227"/>
            <a:chOff x="1815575" y="6140082"/>
            <a:chExt cx="1787129" cy="550227"/>
          </a:xfrm>
        </p:grpSpPr>
        <p:pic>
          <p:nvPicPr>
            <p:cNvPr id="6" name="Picture 5" descr="A picture containing text, clipart&#10;&#10;Description automatically generated">
              <a:extLst>
                <a:ext uri="{FF2B5EF4-FFF2-40B4-BE49-F238E27FC236}">
                  <a16:creationId xmlns:a16="http://schemas.microsoft.com/office/drawing/2014/main" id="{79D75BE0-40BF-4DE6-B0A5-82BAE446EB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929" y="6175412"/>
              <a:ext cx="1592775" cy="514897"/>
            </a:xfrm>
            <a:prstGeom prst="rect">
              <a:avLst/>
            </a:prstGeom>
          </p:spPr>
        </p:pic>
        <p:cxnSp>
          <p:nvCxnSpPr>
            <p:cNvPr id="7" name="Straight Connector 6">
              <a:extLst>
                <a:ext uri="{FF2B5EF4-FFF2-40B4-BE49-F238E27FC236}">
                  <a16:creationId xmlns:a16="http://schemas.microsoft.com/office/drawing/2014/main" id="{A850CF9D-5EA5-486C-BF61-2761736F96BC}"/>
                </a:ext>
              </a:extLst>
            </p:cNvPr>
            <p:cNvCxnSpPr/>
            <p:nvPr/>
          </p:nvCxnSpPr>
          <p:spPr>
            <a:xfrm>
              <a:off x="1815575" y="6140082"/>
              <a:ext cx="0" cy="5398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858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10;&#10;Description automatically generated">
            <a:extLst>
              <a:ext uri="{FF2B5EF4-FFF2-40B4-BE49-F238E27FC236}">
                <a16:creationId xmlns:a16="http://schemas.microsoft.com/office/drawing/2014/main" id="{3BE91F41-8B35-45BF-8700-2C692FD8AE4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12237" y="1773644"/>
            <a:ext cx="5651791" cy="1291233"/>
          </a:xfrm>
          <a:prstGeom prst="rect">
            <a:avLst/>
          </a:prstGeom>
        </p:spPr>
      </p:pic>
      <p:pic>
        <p:nvPicPr>
          <p:cNvPr id="5" name="Picture 4" descr="Text&#10;&#10;Description automatically generated">
            <a:extLst>
              <a:ext uri="{FF2B5EF4-FFF2-40B4-BE49-F238E27FC236}">
                <a16:creationId xmlns:a16="http://schemas.microsoft.com/office/drawing/2014/main" id="{FEE5A020-925A-4928-97EA-9EF3FBE2A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322" y="3623790"/>
            <a:ext cx="3972601" cy="1291233"/>
          </a:xfrm>
          <a:prstGeom prst="rect">
            <a:avLst/>
          </a:prstGeom>
        </p:spPr>
      </p:pic>
      <p:sp>
        <p:nvSpPr>
          <p:cNvPr id="6" name="Text Placeholder 6">
            <a:extLst>
              <a:ext uri="{FF2B5EF4-FFF2-40B4-BE49-F238E27FC236}">
                <a16:creationId xmlns:a16="http://schemas.microsoft.com/office/drawing/2014/main" id="{255F77B4-823B-523F-E701-2BF33BF9B466}"/>
              </a:ext>
            </a:extLst>
          </p:cNvPr>
          <p:cNvSpPr txBox="1">
            <a:spLocks/>
          </p:cNvSpPr>
          <p:nvPr/>
        </p:nvSpPr>
        <p:spPr>
          <a:xfrm>
            <a:off x="6551407" y="6340467"/>
            <a:ext cx="2592593" cy="167909"/>
          </a:xfrm>
          <a:prstGeom prst="rect">
            <a:avLst/>
          </a:prstGeom>
        </p:spPr>
        <p:txBody>
          <a:bodyPr/>
          <a:lstStyle>
            <a:lvl1pPr marL="0" indent="0" algn="l" defTabSz="548640" rtl="0" eaLnBrk="1" latinLnBrk="0" hangingPunct="1">
              <a:spcBef>
                <a:spcPct val="20000"/>
              </a:spcBef>
              <a:buFont typeface="Arial"/>
              <a:buNone/>
              <a:defRPr sz="900" b="0" i="0" kern="1200" baseline="0">
                <a:solidFill>
                  <a:srgbClr val="A31527"/>
                </a:solidFill>
                <a:latin typeface="Century Gothic" charset="0"/>
                <a:ea typeface="+mn-ea"/>
                <a:cs typeface="Avenir"/>
              </a:defRPr>
            </a:lvl1pPr>
            <a:lvl2pPr marL="891540" indent="-342900" algn="l" defTabSz="548640"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2pPr>
            <a:lvl3pPr marL="1371600" indent="-274320" algn="l" defTabSz="548640"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Century Gothic" charset="0"/>
                <a:cs typeface="Century Gothic" charset="0"/>
              </a:defRPr>
            </a:lvl3pPr>
            <a:lvl4pPr marL="1920240" indent="-274320" algn="l" defTabSz="548640"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4pPr>
            <a:lvl5pPr marL="2468880" indent="-274320" algn="l" defTabSz="548640" rtl="0" eaLnBrk="1" latinLnBrk="0" hangingPunct="1">
              <a:spcBef>
                <a:spcPct val="20000"/>
              </a:spcBef>
              <a:buFont typeface="Arial"/>
              <a:buChar char="»"/>
              <a:defRPr sz="1440" b="0" i="0" kern="1200" baseline="0">
                <a:solidFill>
                  <a:schemeClr val="tx1">
                    <a:lumMod val="65000"/>
                    <a:lumOff val="35000"/>
                  </a:schemeClr>
                </a:solidFill>
                <a:latin typeface="Century Gothic" charset="0"/>
                <a:ea typeface="+mn-ea"/>
                <a:cs typeface="Avenir"/>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defTabSz="457182"/>
            <a:r>
              <a:rPr lang="en-US" sz="750" dirty="0"/>
              <a:t>https://</a:t>
            </a:r>
            <a:r>
              <a:rPr lang="en-US" sz="750" dirty="0" err="1"/>
              <a:t>opioids.stanford.edu</a:t>
            </a:r>
            <a:r>
              <a:rPr lang="en-US" sz="750" dirty="0"/>
              <a:t>/recommendation-5a</a:t>
            </a:r>
          </a:p>
        </p:txBody>
      </p:sp>
    </p:spTree>
    <p:extLst>
      <p:ext uri="{BB962C8B-B14F-4D97-AF65-F5344CB8AC3E}">
        <p14:creationId xmlns:p14="http://schemas.microsoft.com/office/powerpoint/2010/main" val="391278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0C91B59-22A2-004F-AF81-4FC5CFE93F31}"/>
              </a:ext>
            </a:extLst>
          </p:cNvPr>
          <p:cNvPicPr>
            <a:picLocks noChangeAspect="1"/>
          </p:cNvPicPr>
          <p:nvPr/>
        </p:nvPicPr>
        <p:blipFill>
          <a:blip r:embed="rId2"/>
          <a:stretch>
            <a:fillRect/>
          </a:stretch>
        </p:blipFill>
        <p:spPr>
          <a:xfrm>
            <a:off x="44061" y="2562620"/>
            <a:ext cx="1509465" cy="1509465"/>
          </a:xfrm>
          <a:prstGeom prst="rect">
            <a:avLst/>
          </a:prstGeom>
        </p:spPr>
      </p:pic>
      <p:pic>
        <p:nvPicPr>
          <p:cNvPr id="14" name="Picture 13">
            <a:extLst>
              <a:ext uri="{FF2B5EF4-FFF2-40B4-BE49-F238E27FC236}">
                <a16:creationId xmlns:a16="http://schemas.microsoft.com/office/drawing/2014/main" id="{7093782C-AD05-3D4C-90CC-619F462C9CFB}"/>
              </a:ext>
            </a:extLst>
          </p:cNvPr>
          <p:cNvPicPr>
            <a:picLocks noChangeAspect="1"/>
          </p:cNvPicPr>
          <p:nvPr/>
        </p:nvPicPr>
        <p:blipFill>
          <a:blip r:embed="rId3"/>
          <a:stretch>
            <a:fillRect/>
          </a:stretch>
        </p:blipFill>
        <p:spPr>
          <a:xfrm>
            <a:off x="173067" y="211566"/>
            <a:ext cx="1269291" cy="1269291"/>
          </a:xfrm>
          <a:prstGeom prst="rect">
            <a:avLst/>
          </a:prstGeom>
        </p:spPr>
      </p:pic>
      <p:pic>
        <p:nvPicPr>
          <p:cNvPr id="16" name="Picture 15">
            <a:extLst>
              <a:ext uri="{FF2B5EF4-FFF2-40B4-BE49-F238E27FC236}">
                <a16:creationId xmlns:a16="http://schemas.microsoft.com/office/drawing/2014/main" id="{D2E49AEF-2244-BB42-BB1B-7E8AD51ED41F}"/>
              </a:ext>
            </a:extLst>
          </p:cNvPr>
          <p:cNvPicPr>
            <a:picLocks noChangeAspect="1"/>
          </p:cNvPicPr>
          <p:nvPr/>
        </p:nvPicPr>
        <p:blipFill>
          <a:blip r:embed="rId4"/>
          <a:stretch>
            <a:fillRect/>
          </a:stretch>
        </p:blipFill>
        <p:spPr>
          <a:xfrm>
            <a:off x="7806686" y="3807524"/>
            <a:ext cx="1211151" cy="1211151"/>
          </a:xfrm>
          <a:prstGeom prst="rect">
            <a:avLst/>
          </a:prstGeom>
        </p:spPr>
      </p:pic>
      <p:pic>
        <p:nvPicPr>
          <p:cNvPr id="18" name="Picture 17">
            <a:extLst>
              <a:ext uri="{FF2B5EF4-FFF2-40B4-BE49-F238E27FC236}">
                <a16:creationId xmlns:a16="http://schemas.microsoft.com/office/drawing/2014/main" id="{A3CAA9D8-A915-9843-9842-A539384747C2}"/>
              </a:ext>
            </a:extLst>
          </p:cNvPr>
          <p:cNvPicPr>
            <a:picLocks noChangeAspect="1"/>
          </p:cNvPicPr>
          <p:nvPr/>
        </p:nvPicPr>
        <p:blipFill>
          <a:blip r:embed="rId5"/>
          <a:stretch>
            <a:fillRect/>
          </a:stretch>
        </p:blipFill>
        <p:spPr>
          <a:xfrm>
            <a:off x="173067" y="5206504"/>
            <a:ext cx="1220538" cy="1220538"/>
          </a:xfrm>
          <a:prstGeom prst="rect">
            <a:avLst/>
          </a:prstGeom>
        </p:spPr>
      </p:pic>
      <p:pic>
        <p:nvPicPr>
          <p:cNvPr id="20" name="Picture 19">
            <a:extLst>
              <a:ext uri="{FF2B5EF4-FFF2-40B4-BE49-F238E27FC236}">
                <a16:creationId xmlns:a16="http://schemas.microsoft.com/office/drawing/2014/main" id="{B77BC9F5-9618-954E-A1E4-0C29EB541BEA}"/>
              </a:ext>
            </a:extLst>
          </p:cNvPr>
          <p:cNvPicPr>
            <a:picLocks noChangeAspect="1"/>
          </p:cNvPicPr>
          <p:nvPr/>
        </p:nvPicPr>
        <p:blipFill>
          <a:blip r:embed="rId6"/>
          <a:stretch>
            <a:fillRect/>
          </a:stretch>
        </p:blipFill>
        <p:spPr>
          <a:xfrm>
            <a:off x="7806686" y="1523687"/>
            <a:ext cx="1201242" cy="1201242"/>
          </a:xfrm>
          <a:prstGeom prst="rect">
            <a:avLst/>
          </a:prstGeom>
        </p:spPr>
      </p:pic>
      <p:sp>
        <p:nvSpPr>
          <p:cNvPr id="21" name="TextBox 20">
            <a:extLst>
              <a:ext uri="{FF2B5EF4-FFF2-40B4-BE49-F238E27FC236}">
                <a16:creationId xmlns:a16="http://schemas.microsoft.com/office/drawing/2014/main" id="{0FA15376-0028-494E-A605-606452AF6615}"/>
              </a:ext>
            </a:extLst>
          </p:cNvPr>
          <p:cNvSpPr txBox="1"/>
          <p:nvPr/>
        </p:nvSpPr>
        <p:spPr>
          <a:xfrm>
            <a:off x="1509465" y="254821"/>
            <a:ext cx="3525178" cy="1077218"/>
          </a:xfrm>
          <a:prstGeom prst="rect">
            <a:avLst/>
          </a:prstGeom>
          <a:noFill/>
        </p:spPr>
        <p:txBody>
          <a:bodyPr wrap="square" rtlCol="0">
            <a:spAutoFit/>
          </a:bodyPr>
          <a:lstStyle/>
          <a:p>
            <a:pPr defTabSz="609576"/>
            <a:r>
              <a:rPr lang="en-US" sz="2400" b="1" dirty="0">
                <a:solidFill>
                  <a:srgbClr val="595959"/>
                </a:solidFill>
                <a:latin typeface="Century Gothic" panose="020B0502020202020204" pitchFamily="34" charset="0"/>
              </a:rPr>
              <a:t>Drop boxes</a:t>
            </a:r>
          </a:p>
          <a:p>
            <a:pPr defTabSz="609576"/>
            <a:r>
              <a:rPr lang="en-US" sz="2000" dirty="0">
                <a:solidFill>
                  <a:srgbClr val="595959"/>
                </a:solidFill>
                <a:latin typeface="Century Gothic" panose="020B0502020202020204" pitchFamily="34" charset="0"/>
              </a:rPr>
              <a:t>0.3% of controlled meds are disposed in drop boxes </a:t>
            </a:r>
          </a:p>
        </p:txBody>
      </p:sp>
      <p:sp>
        <p:nvSpPr>
          <p:cNvPr id="22" name="TextBox 21">
            <a:extLst>
              <a:ext uri="{FF2B5EF4-FFF2-40B4-BE49-F238E27FC236}">
                <a16:creationId xmlns:a16="http://schemas.microsoft.com/office/drawing/2014/main" id="{9BADB17C-8B7A-5444-977D-D593DF9DE47A}"/>
              </a:ext>
            </a:extLst>
          </p:cNvPr>
          <p:cNvSpPr txBox="1"/>
          <p:nvPr/>
        </p:nvSpPr>
        <p:spPr>
          <a:xfrm>
            <a:off x="4141068" y="1551364"/>
            <a:ext cx="3782395" cy="1077218"/>
          </a:xfrm>
          <a:prstGeom prst="rect">
            <a:avLst/>
          </a:prstGeom>
          <a:noFill/>
        </p:spPr>
        <p:txBody>
          <a:bodyPr wrap="square" rtlCol="0">
            <a:spAutoFit/>
          </a:bodyPr>
          <a:lstStyle/>
          <a:p>
            <a:pPr defTabSz="609576"/>
            <a:r>
              <a:rPr lang="en-US" sz="2400" b="1" dirty="0">
                <a:solidFill>
                  <a:srgbClr val="595959"/>
                </a:solidFill>
                <a:latin typeface="Century Gothic" panose="020B0502020202020204" pitchFamily="34" charset="0"/>
              </a:rPr>
              <a:t>Takeback events</a:t>
            </a:r>
          </a:p>
          <a:p>
            <a:pPr defTabSz="609576"/>
            <a:r>
              <a:rPr lang="en-US" sz="2000" dirty="0">
                <a:solidFill>
                  <a:srgbClr val="595959"/>
                </a:solidFill>
                <a:latin typeface="Century Gothic" panose="020B0502020202020204" pitchFamily="34" charset="0"/>
              </a:rPr>
              <a:t>4-12% of returned meds are controlled substances</a:t>
            </a:r>
          </a:p>
        </p:txBody>
      </p:sp>
      <p:sp>
        <p:nvSpPr>
          <p:cNvPr id="24" name="TextBox 23">
            <a:extLst>
              <a:ext uri="{FF2B5EF4-FFF2-40B4-BE49-F238E27FC236}">
                <a16:creationId xmlns:a16="http://schemas.microsoft.com/office/drawing/2014/main" id="{67E3D804-7B4E-4B43-9947-B543C3DBE5CD}"/>
              </a:ext>
            </a:extLst>
          </p:cNvPr>
          <p:cNvSpPr txBox="1"/>
          <p:nvPr/>
        </p:nvSpPr>
        <p:spPr>
          <a:xfrm>
            <a:off x="1442358" y="2690349"/>
            <a:ext cx="3915273" cy="1077218"/>
          </a:xfrm>
          <a:prstGeom prst="rect">
            <a:avLst/>
          </a:prstGeom>
          <a:noFill/>
        </p:spPr>
        <p:txBody>
          <a:bodyPr wrap="square" rtlCol="0">
            <a:spAutoFit/>
          </a:bodyPr>
          <a:lstStyle/>
          <a:p>
            <a:pPr defTabSz="609576"/>
            <a:r>
              <a:rPr lang="en-US" sz="2400" b="1" dirty="0">
                <a:solidFill>
                  <a:srgbClr val="595959"/>
                </a:solidFill>
                <a:latin typeface="Century Gothic" panose="020B0502020202020204" pitchFamily="34" charset="0"/>
              </a:rPr>
              <a:t>Patient education</a:t>
            </a:r>
          </a:p>
          <a:p>
            <a:pPr defTabSz="609576"/>
            <a:r>
              <a:rPr lang="en-US" sz="2000" dirty="0">
                <a:solidFill>
                  <a:srgbClr val="595959"/>
                </a:solidFill>
                <a:latin typeface="Century Gothic" panose="020B0502020202020204" pitchFamily="34" charset="0"/>
              </a:rPr>
              <a:t>8-51% disposal rate </a:t>
            </a:r>
            <a:br>
              <a:rPr lang="en-US" sz="2000" dirty="0">
                <a:solidFill>
                  <a:srgbClr val="595959"/>
                </a:solidFill>
                <a:latin typeface="Century Gothic" panose="020B0502020202020204" pitchFamily="34" charset="0"/>
              </a:rPr>
            </a:br>
            <a:r>
              <a:rPr lang="en-US" sz="2000" dirty="0">
                <a:solidFill>
                  <a:srgbClr val="595959"/>
                </a:solidFill>
                <a:latin typeface="Century Gothic" panose="020B0502020202020204" pitchFamily="34" charset="0"/>
              </a:rPr>
              <a:t>after intervention</a:t>
            </a:r>
          </a:p>
        </p:txBody>
      </p:sp>
      <p:sp>
        <p:nvSpPr>
          <p:cNvPr id="25" name="TextBox 24">
            <a:extLst>
              <a:ext uri="{FF2B5EF4-FFF2-40B4-BE49-F238E27FC236}">
                <a16:creationId xmlns:a16="http://schemas.microsoft.com/office/drawing/2014/main" id="{CD6F6322-56B2-6D47-A934-6FA29319B1D9}"/>
              </a:ext>
            </a:extLst>
          </p:cNvPr>
          <p:cNvSpPr txBox="1"/>
          <p:nvPr/>
        </p:nvSpPr>
        <p:spPr>
          <a:xfrm>
            <a:off x="4066258" y="3860302"/>
            <a:ext cx="3915273" cy="1077218"/>
          </a:xfrm>
          <a:prstGeom prst="rect">
            <a:avLst/>
          </a:prstGeom>
          <a:noFill/>
        </p:spPr>
        <p:txBody>
          <a:bodyPr wrap="square" rtlCol="0">
            <a:spAutoFit/>
          </a:bodyPr>
          <a:lstStyle/>
          <a:p>
            <a:pPr defTabSz="609576"/>
            <a:r>
              <a:rPr lang="en-US" sz="2400" b="1" dirty="0">
                <a:solidFill>
                  <a:srgbClr val="595959"/>
                </a:solidFill>
                <a:latin typeface="Century Gothic" panose="020B0502020202020204" pitchFamily="34" charset="0"/>
              </a:rPr>
              <a:t>Financial incentives</a:t>
            </a:r>
          </a:p>
          <a:p>
            <a:pPr defTabSz="609576"/>
            <a:r>
              <a:rPr lang="en-US" sz="2000" dirty="0">
                <a:solidFill>
                  <a:srgbClr val="595959"/>
                </a:solidFill>
                <a:latin typeface="Century Gothic" panose="020B0502020202020204" pitchFamily="34" charset="0"/>
              </a:rPr>
              <a:t>30% returned after being </a:t>
            </a:r>
            <a:br>
              <a:rPr lang="en-US" sz="2000" dirty="0">
                <a:solidFill>
                  <a:srgbClr val="595959"/>
                </a:solidFill>
                <a:latin typeface="Century Gothic" panose="020B0502020202020204" pitchFamily="34" charset="0"/>
              </a:rPr>
            </a:br>
            <a:r>
              <a:rPr lang="en-US" sz="2000" dirty="0">
                <a:solidFill>
                  <a:srgbClr val="595959"/>
                </a:solidFill>
                <a:latin typeface="Century Gothic" panose="020B0502020202020204" pitchFamily="34" charset="0"/>
              </a:rPr>
              <a:t>paid $5/pill (max $60)</a:t>
            </a:r>
          </a:p>
        </p:txBody>
      </p:sp>
      <p:sp>
        <p:nvSpPr>
          <p:cNvPr id="26" name="TextBox 25">
            <a:extLst>
              <a:ext uri="{FF2B5EF4-FFF2-40B4-BE49-F238E27FC236}">
                <a16:creationId xmlns:a16="http://schemas.microsoft.com/office/drawing/2014/main" id="{1F6EBEE5-91AA-124B-BCA5-54B491CDE06B}"/>
              </a:ext>
            </a:extLst>
          </p:cNvPr>
          <p:cNvSpPr txBox="1"/>
          <p:nvPr/>
        </p:nvSpPr>
        <p:spPr>
          <a:xfrm>
            <a:off x="1197039" y="5153849"/>
            <a:ext cx="3529898" cy="1077218"/>
          </a:xfrm>
          <a:prstGeom prst="rect">
            <a:avLst/>
          </a:prstGeom>
          <a:noFill/>
        </p:spPr>
        <p:txBody>
          <a:bodyPr wrap="square" rtlCol="0">
            <a:spAutoFit/>
          </a:bodyPr>
          <a:lstStyle/>
          <a:p>
            <a:pPr defTabSz="609576"/>
            <a:r>
              <a:rPr lang="en-US" sz="2400" b="1" dirty="0">
                <a:solidFill>
                  <a:srgbClr val="595959"/>
                </a:solidFill>
                <a:latin typeface="Century Gothic" panose="020B0502020202020204" pitchFamily="34" charset="0"/>
              </a:rPr>
              <a:t>Home disposal bags</a:t>
            </a:r>
          </a:p>
          <a:p>
            <a:pPr defTabSz="609576"/>
            <a:r>
              <a:rPr lang="en-US" sz="2000" dirty="0">
                <a:solidFill>
                  <a:srgbClr val="595959"/>
                </a:solidFill>
                <a:latin typeface="Century Gothic" panose="020B0502020202020204" pitchFamily="34" charset="0"/>
              </a:rPr>
              <a:t>55-57% of adults disposed</a:t>
            </a:r>
          </a:p>
          <a:p>
            <a:pPr defTabSz="609576"/>
            <a:r>
              <a:rPr lang="en-US" sz="2000" dirty="0">
                <a:solidFill>
                  <a:srgbClr val="595959"/>
                </a:solidFill>
                <a:latin typeface="Century Gothic" panose="020B0502020202020204" pitchFamily="34" charset="0"/>
              </a:rPr>
              <a:t>72% of parents disposed</a:t>
            </a:r>
          </a:p>
        </p:txBody>
      </p:sp>
      <p:sp>
        <p:nvSpPr>
          <p:cNvPr id="27" name="TextBox 26">
            <a:extLst>
              <a:ext uri="{FF2B5EF4-FFF2-40B4-BE49-F238E27FC236}">
                <a16:creationId xmlns:a16="http://schemas.microsoft.com/office/drawing/2014/main" id="{0F6C0739-8787-C849-9914-EB307339518B}"/>
              </a:ext>
            </a:extLst>
          </p:cNvPr>
          <p:cNvSpPr txBox="1"/>
          <p:nvPr/>
        </p:nvSpPr>
        <p:spPr>
          <a:xfrm>
            <a:off x="6517533" y="377931"/>
            <a:ext cx="2626467"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defTabSz="609576"/>
            <a:r>
              <a:rPr lang="en-US" sz="2400" dirty="0">
                <a:solidFill>
                  <a:prstClr val="white"/>
                </a:solidFill>
                <a:latin typeface="Century Gothic" panose="020B0502020202020204" pitchFamily="34" charset="0"/>
              </a:rPr>
              <a:t>Only 9% of </a:t>
            </a:r>
            <a:br>
              <a:rPr lang="en-US" sz="2400" dirty="0">
                <a:solidFill>
                  <a:prstClr val="white"/>
                </a:solidFill>
                <a:latin typeface="Century Gothic" panose="020B0502020202020204" pitchFamily="34" charset="0"/>
              </a:rPr>
            </a:br>
            <a:r>
              <a:rPr lang="en-US" sz="2400" dirty="0">
                <a:solidFill>
                  <a:prstClr val="white"/>
                </a:solidFill>
                <a:latin typeface="Century Gothic" panose="020B0502020202020204" pitchFamily="34" charset="0"/>
              </a:rPr>
              <a:t>patients dispose </a:t>
            </a:r>
          </a:p>
        </p:txBody>
      </p:sp>
      <p:sp>
        <p:nvSpPr>
          <p:cNvPr id="13" name="Text Placeholder 6">
            <a:extLst>
              <a:ext uri="{FF2B5EF4-FFF2-40B4-BE49-F238E27FC236}">
                <a16:creationId xmlns:a16="http://schemas.microsoft.com/office/drawing/2014/main" id="{8953831F-D501-25F1-C8AD-8B5623E4EFB5}"/>
              </a:ext>
            </a:extLst>
          </p:cNvPr>
          <p:cNvSpPr txBox="1">
            <a:spLocks/>
          </p:cNvSpPr>
          <p:nvPr/>
        </p:nvSpPr>
        <p:spPr>
          <a:xfrm>
            <a:off x="4093535" y="6340467"/>
            <a:ext cx="5050465" cy="171975"/>
          </a:xfrm>
          <a:prstGeom prst="rect">
            <a:avLst/>
          </a:prstGeom>
        </p:spPr>
        <p:txBody>
          <a:bodyPr/>
          <a:lstStyle>
            <a:lvl1pPr marL="0" indent="0" algn="l" defTabSz="548640" rtl="0" eaLnBrk="1" latinLnBrk="0" hangingPunct="1">
              <a:spcBef>
                <a:spcPct val="20000"/>
              </a:spcBef>
              <a:buFont typeface="Arial"/>
              <a:buNone/>
              <a:defRPr sz="900" b="0" i="0" kern="1200" baseline="0">
                <a:solidFill>
                  <a:srgbClr val="A31527"/>
                </a:solidFill>
                <a:latin typeface="Century Gothic" charset="0"/>
                <a:ea typeface="+mn-ea"/>
                <a:cs typeface="Avenir"/>
              </a:defRPr>
            </a:lvl1pPr>
            <a:lvl2pPr marL="891540" indent="-342900" algn="l" defTabSz="548640"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2pPr>
            <a:lvl3pPr marL="1371600" indent="-274320" algn="l" defTabSz="548640"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Century Gothic" charset="0"/>
                <a:cs typeface="Century Gothic" charset="0"/>
              </a:defRPr>
            </a:lvl3pPr>
            <a:lvl4pPr marL="1920240" indent="-274320" algn="l" defTabSz="548640"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4pPr>
            <a:lvl5pPr marL="2468880" indent="-274320" algn="l" defTabSz="548640" rtl="0" eaLnBrk="1" latinLnBrk="0" hangingPunct="1">
              <a:spcBef>
                <a:spcPct val="20000"/>
              </a:spcBef>
              <a:buFont typeface="Arial"/>
              <a:buChar char="»"/>
              <a:defRPr sz="1440" b="0" i="0" kern="1200" baseline="0">
                <a:solidFill>
                  <a:schemeClr val="tx1">
                    <a:lumMod val="65000"/>
                    <a:lumOff val="35000"/>
                  </a:schemeClr>
                </a:solidFill>
                <a:latin typeface="Century Gothic" charset="0"/>
                <a:ea typeface="+mn-ea"/>
                <a:cs typeface="Avenir"/>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defTabSz="457182"/>
            <a:r>
              <a:rPr lang="en-US" sz="750" dirty="0"/>
              <a:t>Stokes (2019) “Home Disposal Kits for Leftover Opioid Medications After Surgery: Do They Work? J Surg Res</a:t>
            </a:r>
          </a:p>
        </p:txBody>
      </p:sp>
    </p:spTree>
    <p:extLst>
      <p:ext uri="{BB962C8B-B14F-4D97-AF65-F5344CB8AC3E}">
        <p14:creationId xmlns:p14="http://schemas.microsoft.com/office/powerpoint/2010/main" val="281598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BBB7-903D-469D-ADE8-EF3BF5B27CBE}"/>
              </a:ext>
            </a:extLst>
          </p:cNvPr>
          <p:cNvSpPr>
            <a:spLocks noGrp="1"/>
          </p:cNvSpPr>
          <p:nvPr>
            <p:ph type="title"/>
          </p:nvPr>
        </p:nvSpPr>
        <p:spPr/>
        <p:txBody>
          <a:bodyPr/>
          <a:lstStyle/>
          <a:p>
            <a:r>
              <a:rPr lang="en-US" dirty="0"/>
              <a:t>Financial Disclosures</a:t>
            </a:r>
          </a:p>
        </p:txBody>
      </p:sp>
      <p:sp>
        <p:nvSpPr>
          <p:cNvPr id="3" name="Content Placeholder 2">
            <a:extLst>
              <a:ext uri="{FF2B5EF4-FFF2-40B4-BE49-F238E27FC236}">
                <a16:creationId xmlns:a16="http://schemas.microsoft.com/office/drawing/2014/main" id="{4B7F229A-A5B1-45D2-B344-187B59DA5E41}"/>
              </a:ext>
            </a:extLst>
          </p:cNvPr>
          <p:cNvSpPr>
            <a:spLocks noGrp="1"/>
          </p:cNvSpPr>
          <p:nvPr>
            <p:ph idx="1"/>
          </p:nvPr>
        </p:nvSpPr>
        <p:spPr/>
        <p:txBody>
          <a:bodyPr>
            <a:normAutofit fontScale="92500"/>
          </a:bodyPr>
          <a:lstStyle/>
          <a:p>
            <a:r>
              <a:rPr lang="en-US" sz="2600" dirty="0"/>
              <a:t>No financial disclosures. </a:t>
            </a:r>
          </a:p>
          <a:p>
            <a:r>
              <a:rPr lang="en-US" sz="2600" dirty="0"/>
              <a:t>This effort is paid for through a grant from the Utah Department of Health Violence and Injury Prevention Program.</a:t>
            </a:r>
          </a:p>
          <a:p>
            <a:r>
              <a:rPr lang="en-US" sz="2600" b="1" dirty="0"/>
              <a:t>Funding: </a:t>
            </a:r>
            <a:r>
              <a:rPr lang="en-US" sz="2600" dirty="0"/>
              <a:t>The research reported in this presentation was supported by the University of Utah Study Design and Biostatistics Center, funded partly by the National Center for Research Resources and the National Center for Advancing Translational Sciences, National Institutes of Health (UL1TR002538, KL2TR002539). The content is the responsibility solely of the authors and does not necessarily represent the official views of the National Institutes of Health. </a:t>
            </a:r>
          </a:p>
          <a:p>
            <a:pPr marL="0" indent="0">
              <a:buNone/>
            </a:pPr>
            <a:endParaRPr lang="en-US" dirty="0"/>
          </a:p>
        </p:txBody>
      </p:sp>
      <p:sp>
        <p:nvSpPr>
          <p:cNvPr id="4" name="Slide Number Placeholder 3">
            <a:extLst>
              <a:ext uri="{FF2B5EF4-FFF2-40B4-BE49-F238E27FC236}">
                <a16:creationId xmlns:a16="http://schemas.microsoft.com/office/drawing/2014/main" id="{7AC0F153-604D-47EA-A383-445ACB453A95}"/>
              </a:ext>
            </a:extLst>
          </p:cNvPr>
          <p:cNvSpPr>
            <a:spLocks noGrp="1"/>
          </p:cNvSpPr>
          <p:nvPr>
            <p:ph type="sldNum" sz="quarter" idx="4"/>
          </p:nvPr>
        </p:nvSpPr>
        <p:spPr/>
        <p:txBody>
          <a:bodyPr/>
          <a:lstStyle/>
          <a:p>
            <a:fld id="{B91D4CEE-C63C-4374-A593-9D57455F2797}" type="slidenum">
              <a:rPr lang="en-US" smtClean="0"/>
              <a:pPr/>
              <a:t>2</a:t>
            </a:fld>
            <a:endParaRPr lang="en-US" dirty="0"/>
          </a:p>
        </p:txBody>
      </p:sp>
    </p:spTree>
    <p:extLst>
      <p:ext uri="{BB962C8B-B14F-4D97-AF65-F5344CB8AC3E}">
        <p14:creationId xmlns:p14="http://schemas.microsoft.com/office/powerpoint/2010/main" val="4253346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9D1369-8618-C44F-B46F-35ED9BF7CF5C}"/>
              </a:ext>
            </a:extLst>
          </p:cNvPr>
          <p:cNvPicPr>
            <a:picLocks noChangeAspect="1"/>
          </p:cNvPicPr>
          <p:nvPr/>
        </p:nvPicPr>
        <p:blipFill>
          <a:blip r:embed="rId3"/>
          <a:stretch>
            <a:fillRect/>
          </a:stretch>
        </p:blipFill>
        <p:spPr>
          <a:xfrm rot="5400000">
            <a:off x="-309658" y="2477988"/>
            <a:ext cx="3861466" cy="2896099"/>
          </a:xfrm>
          <a:prstGeom prst="rect">
            <a:avLst/>
          </a:prstGeom>
        </p:spPr>
      </p:pic>
      <p:sp>
        <p:nvSpPr>
          <p:cNvPr id="8" name="Content Placeholder 2">
            <a:extLst>
              <a:ext uri="{FF2B5EF4-FFF2-40B4-BE49-F238E27FC236}">
                <a16:creationId xmlns:a16="http://schemas.microsoft.com/office/drawing/2014/main" id="{1E2DFE74-FB55-5C48-A688-6EC0153F6725}"/>
              </a:ext>
            </a:extLst>
          </p:cNvPr>
          <p:cNvSpPr>
            <a:spLocks noGrp="1"/>
          </p:cNvSpPr>
          <p:nvPr>
            <p:ph sz="half" idx="1"/>
          </p:nvPr>
        </p:nvSpPr>
        <p:spPr>
          <a:xfrm>
            <a:off x="3482162" y="1995304"/>
            <a:ext cx="5360281" cy="3306270"/>
          </a:xfrm>
        </p:spPr>
        <p:txBody>
          <a:bodyPr/>
          <a:lstStyle/>
          <a:p>
            <a:pPr marL="0" indent="0">
              <a:buNone/>
            </a:pPr>
            <a:endParaRPr lang="en-US" sz="2333" dirty="0"/>
          </a:p>
          <a:p>
            <a:pPr marL="0" marR="0" lvl="0" indent="0" algn="l" defTabSz="54864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lumMod val="65000"/>
                    <a:lumOff val="35000"/>
                  </a:prstClr>
                </a:solidFill>
                <a:effectLst/>
                <a:uLnTx/>
                <a:uFillTx/>
                <a:latin typeface="Century Gothic" charset="0"/>
                <a:ea typeface="+mn-ea"/>
              </a:rPr>
              <a:t>U of U systemwide distribution</a:t>
            </a:r>
          </a:p>
          <a:p>
            <a:pPr marL="411480" marR="0" lvl="0" indent="-411480" algn="l" defTabSz="54864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entury Gothic" charset="0"/>
                <a:ea typeface="+mn-ea"/>
              </a:rPr>
              <a:t>Every patient filling an opioid or benzodiazepine prescription</a:t>
            </a:r>
          </a:p>
          <a:p>
            <a:pPr marL="411480" marR="0" lvl="0" indent="-411480" algn="l" defTabSz="54864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entury Gothic" charset="0"/>
                <a:ea typeface="+mn-ea"/>
              </a:rPr>
              <a:t>77% of surgery patients with leftover opioids dispose</a:t>
            </a:r>
          </a:p>
          <a:p>
            <a:pPr marL="411480" marR="0" lvl="0" indent="-411480" algn="l" defTabSz="54864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entury Gothic" charset="0"/>
                <a:ea typeface="+mn-ea"/>
              </a:rPr>
              <a:t>Only 8% do not plan to dispose</a:t>
            </a:r>
          </a:p>
          <a:p>
            <a:endParaRPr lang="en-US" sz="2333" dirty="0"/>
          </a:p>
        </p:txBody>
      </p:sp>
      <p:sp>
        <p:nvSpPr>
          <p:cNvPr id="9" name="TextBox 8">
            <a:extLst>
              <a:ext uri="{FF2B5EF4-FFF2-40B4-BE49-F238E27FC236}">
                <a16:creationId xmlns:a16="http://schemas.microsoft.com/office/drawing/2014/main" id="{78ACA3B4-8D29-4F62-9237-48D39F3CD1E6}"/>
              </a:ext>
            </a:extLst>
          </p:cNvPr>
          <p:cNvSpPr txBox="1"/>
          <p:nvPr/>
        </p:nvSpPr>
        <p:spPr>
          <a:xfrm>
            <a:off x="377301" y="765123"/>
            <a:ext cx="4785064" cy="523220"/>
          </a:xfrm>
          <a:prstGeom prst="rect">
            <a:avLst/>
          </a:prstGeom>
          <a:noFill/>
        </p:spPr>
        <p:txBody>
          <a:bodyPr wrap="square">
            <a:spAutoFit/>
          </a:bodyPr>
          <a:lstStyle/>
          <a:p>
            <a:r>
              <a:rPr lang="en-US" sz="2800" dirty="0">
                <a:solidFill>
                  <a:srgbClr val="B01C32"/>
                </a:solidFill>
                <a:latin typeface="Century Gothic" panose="020B0502020202020204" pitchFamily="34" charset="0"/>
              </a:rPr>
              <a:t>HOME DISPOSAL KITS</a:t>
            </a:r>
          </a:p>
        </p:txBody>
      </p:sp>
    </p:spTree>
    <p:extLst>
      <p:ext uri="{BB962C8B-B14F-4D97-AF65-F5344CB8AC3E}">
        <p14:creationId xmlns:p14="http://schemas.microsoft.com/office/powerpoint/2010/main" val="194183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22860-4609-43C7-8BB7-3468CB48A416}"/>
              </a:ext>
            </a:extLst>
          </p:cNvPr>
          <p:cNvSpPr>
            <a:spLocks noGrp="1"/>
          </p:cNvSpPr>
          <p:nvPr>
            <p:ph type="title"/>
          </p:nvPr>
        </p:nvSpPr>
        <p:spPr/>
        <p:txBody>
          <a:bodyPr/>
          <a:lstStyle/>
          <a:p>
            <a:r>
              <a:rPr lang="en-US" dirty="0"/>
              <a:t>Naloxone Co-Prescribing</a:t>
            </a:r>
          </a:p>
        </p:txBody>
      </p:sp>
      <p:sp>
        <p:nvSpPr>
          <p:cNvPr id="2" name="Slide Number Placeholder 1">
            <a:extLst>
              <a:ext uri="{FF2B5EF4-FFF2-40B4-BE49-F238E27FC236}">
                <a16:creationId xmlns:a16="http://schemas.microsoft.com/office/drawing/2014/main" id="{DA0A9358-A97D-4A37-BF86-46A839860F7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4CEE-C63C-4374-A593-9D57455F2797}"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62B25327-B3E0-476B-9CDC-5848C769CE91}"/>
              </a:ext>
            </a:extLst>
          </p:cNvPr>
          <p:cNvGrpSpPr/>
          <p:nvPr/>
        </p:nvGrpSpPr>
        <p:grpSpPr>
          <a:xfrm>
            <a:off x="1815575" y="6140082"/>
            <a:ext cx="1787129" cy="550227"/>
            <a:chOff x="1815575" y="6140082"/>
            <a:chExt cx="1787129" cy="550227"/>
          </a:xfrm>
        </p:grpSpPr>
        <p:pic>
          <p:nvPicPr>
            <p:cNvPr id="6" name="Picture 5" descr="A picture containing text, clipart&#10;&#10;Description automatically generated">
              <a:extLst>
                <a:ext uri="{FF2B5EF4-FFF2-40B4-BE49-F238E27FC236}">
                  <a16:creationId xmlns:a16="http://schemas.microsoft.com/office/drawing/2014/main" id="{C625896C-23C1-4BCB-AD0D-6E493DA7F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929" y="6175412"/>
              <a:ext cx="1592775" cy="514897"/>
            </a:xfrm>
            <a:prstGeom prst="rect">
              <a:avLst/>
            </a:prstGeom>
          </p:spPr>
        </p:pic>
        <p:cxnSp>
          <p:nvCxnSpPr>
            <p:cNvPr id="7" name="Straight Connector 6">
              <a:extLst>
                <a:ext uri="{FF2B5EF4-FFF2-40B4-BE49-F238E27FC236}">
                  <a16:creationId xmlns:a16="http://schemas.microsoft.com/office/drawing/2014/main" id="{207B5EC2-2958-4C08-B9D8-35722657A76D}"/>
                </a:ext>
              </a:extLst>
            </p:cNvPr>
            <p:cNvCxnSpPr/>
            <p:nvPr/>
          </p:nvCxnSpPr>
          <p:spPr>
            <a:xfrm>
              <a:off x="1815575" y="6140082"/>
              <a:ext cx="0" cy="5398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04532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B92E-3A66-4A8A-80E2-4C0405C19204}"/>
              </a:ext>
            </a:extLst>
          </p:cNvPr>
          <p:cNvSpPr>
            <a:spLocks noGrp="1"/>
          </p:cNvSpPr>
          <p:nvPr>
            <p:ph type="title"/>
          </p:nvPr>
        </p:nvSpPr>
        <p:spPr/>
        <p:txBody>
          <a:bodyPr/>
          <a:lstStyle/>
          <a:p>
            <a:r>
              <a:rPr lang="en-US" dirty="0"/>
              <a:t>Naloxone Prescriptions </a:t>
            </a:r>
          </a:p>
        </p:txBody>
      </p:sp>
      <p:sp>
        <p:nvSpPr>
          <p:cNvPr id="6" name="TextBox 5">
            <a:extLst>
              <a:ext uri="{FF2B5EF4-FFF2-40B4-BE49-F238E27FC236}">
                <a16:creationId xmlns:a16="http://schemas.microsoft.com/office/drawing/2014/main" id="{18594DBE-0C1A-403B-AAD8-DD252EF3B6BF}"/>
              </a:ext>
            </a:extLst>
          </p:cNvPr>
          <p:cNvSpPr txBox="1"/>
          <p:nvPr/>
        </p:nvSpPr>
        <p:spPr>
          <a:xfrm>
            <a:off x="5022376" y="6246653"/>
            <a:ext cx="3673850" cy="246221"/>
          </a:xfrm>
          <a:prstGeom prst="rect">
            <a:avLst/>
          </a:prstGeom>
          <a:noFill/>
        </p:spPr>
        <p:txBody>
          <a:bodyPr wrap="square">
            <a:spAutoFit/>
          </a:bodyPr>
          <a:lstStyle/>
          <a:p>
            <a:pPr algn="r"/>
            <a:r>
              <a:rPr lang="en-US" sz="1000" dirty="0"/>
              <a:t>https://nida.nih.gov/publications/drugfacts/naloxone </a:t>
            </a:r>
          </a:p>
        </p:txBody>
      </p:sp>
      <p:sp>
        <p:nvSpPr>
          <p:cNvPr id="8" name="Content Placeholder 2">
            <a:extLst>
              <a:ext uri="{FF2B5EF4-FFF2-40B4-BE49-F238E27FC236}">
                <a16:creationId xmlns:a16="http://schemas.microsoft.com/office/drawing/2014/main" id="{73653DF7-11A3-9106-8E8A-B7C02400F7B8}"/>
              </a:ext>
            </a:extLst>
          </p:cNvPr>
          <p:cNvSpPr txBox="1">
            <a:spLocks/>
          </p:cNvSpPr>
          <p:nvPr/>
        </p:nvSpPr>
        <p:spPr>
          <a:xfrm>
            <a:off x="459556" y="1690689"/>
            <a:ext cx="8236670" cy="3495214"/>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Clr>
                <a:srgbClr val="69BE46"/>
              </a:buClr>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rgbClr val="69BE46"/>
              </a:buClr>
              <a:buSzPct val="80000"/>
              <a:buFont typeface="Courier New" panose="02070309020205020404" pitchFamily="49" charset="0"/>
              <a:buChar char="o"/>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rgbClr val="69BE46"/>
              </a:buClr>
              <a:buFont typeface="Wingdings" panose="05000000000000000000" pitchFamily="2" charset="2"/>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rgbClr val="69BE46"/>
              </a:buClr>
              <a:buFont typeface="Arial" panose="020B0604020202020204" pitchFamily="34" charset="0"/>
              <a:buChar char="•"/>
              <a:defRPr sz="22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rgbClr val="69BE46"/>
              </a:buClr>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solidFill>
              </a:rPr>
              <a:t>When naloxone is co-prescribed with opioids, the risk of opioid overdose may decrease </a:t>
            </a:r>
            <a:r>
              <a:rPr lang="en-US" i="1" dirty="0">
                <a:solidFill>
                  <a:schemeClr val="tx1"/>
                </a:solidFill>
              </a:rPr>
              <a:t>even if the naloxone prescription does not get filled</a:t>
            </a:r>
          </a:p>
          <a:p>
            <a:pPr marL="0" indent="0">
              <a:buNone/>
            </a:pPr>
            <a:endParaRPr lang="en-US" i="1" dirty="0">
              <a:solidFill>
                <a:schemeClr val="tx1"/>
              </a:solidFill>
            </a:endParaRPr>
          </a:p>
          <a:p>
            <a:r>
              <a:rPr lang="en-US" dirty="0">
                <a:solidFill>
                  <a:schemeClr val="tx1"/>
                </a:solidFill>
              </a:rPr>
              <a:t>Naloxone co-prescription appears to serve as an important educational and culture-changing strategy</a:t>
            </a:r>
          </a:p>
          <a:p>
            <a:r>
              <a:rPr lang="en-US" dirty="0">
                <a:solidFill>
                  <a:schemeClr val="tx1"/>
                </a:solidFill>
              </a:rPr>
              <a:t>The CDC began recommending co-prescriptions in some cases, outlined in the CDC’s 2016 Guidelines  </a:t>
            </a:r>
          </a:p>
          <a:p>
            <a:pPr marL="0" indent="0">
              <a:buNone/>
            </a:pPr>
            <a:r>
              <a:rPr lang="en-US" sz="750" dirty="0"/>
              <a:t>                                                                                                                      </a:t>
            </a:r>
          </a:p>
          <a:p>
            <a:endParaRPr lang="en-US" sz="750" dirty="0"/>
          </a:p>
        </p:txBody>
      </p:sp>
    </p:spTree>
    <p:extLst>
      <p:ext uri="{BB962C8B-B14F-4D97-AF65-F5344CB8AC3E}">
        <p14:creationId xmlns:p14="http://schemas.microsoft.com/office/powerpoint/2010/main" val="384877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BB89-EECA-44C5-BD3F-1C9F863F388C}"/>
              </a:ext>
            </a:extLst>
          </p:cNvPr>
          <p:cNvSpPr>
            <a:spLocks noGrp="1"/>
          </p:cNvSpPr>
          <p:nvPr>
            <p:ph type="title"/>
          </p:nvPr>
        </p:nvSpPr>
        <p:spPr/>
        <p:txBody>
          <a:bodyPr/>
          <a:lstStyle/>
          <a:p>
            <a:r>
              <a:rPr lang="en-US" dirty="0"/>
              <a:t>Patients at Risk</a:t>
            </a:r>
          </a:p>
        </p:txBody>
      </p:sp>
      <p:sp>
        <p:nvSpPr>
          <p:cNvPr id="5" name="TextBox 4">
            <a:extLst>
              <a:ext uri="{FF2B5EF4-FFF2-40B4-BE49-F238E27FC236}">
                <a16:creationId xmlns:a16="http://schemas.microsoft.com/office/drawing/2014/main" id="{D369D08D-BB99-4F4A-989A-D54B0E7088EA}"/>
              </a:ext>
            </a:extLst>
          </p:cNvPr>
          <p:cNvSpPr txBox="1"/>
          <p:nvPr/>
        </p:nvSpPr>
        <p:spPr>
          <a:xfrm flipH="1">
            <a:off x="4917537" y="6147881"/>
            <a:ext cx="3778689" cy="400110"/>
          </a:xfrm>
          <a:prstGeom prst="rect">
            <a:avLst/>
          </a:prstGeom>
          <a:noFill/>
        </p:spPr>
        <p:txBody>
          <a:bodyPr wrap="square" rtlCol="0">
            <a:spAutoFit/>
          </a:bodyPr>
          <a:lstStyle/>
          <a:p>
            <a:pPr algn="r"/>
            <a:r>
              <a:rPr lang="en-US" sz="1000" dirty="0"/>
              <a:t>JAMA. 2016;315(15):1624-1645. doi:10.1001/jama.2016.1464 Published online March 15, 2016.</a:t>
            </a:r>
          </a:p>
        </p:txBody>
      </p:sp>
      <p:sp>
        <p:nvSpPr>
          <p:cNvPr id="14" name="Content Placeholder 2">
            <a:extLst>
              <a:ext uri="{FF2B5EF4-FFF2-40B4-BE49-F238E27FC236}">
                <a16:creationId xmlns:a16="http://schemas.microsoft.com/office/drawing/2014/main" id="{2883535D-38CB-5123-FD01-5C8F2FABCEE4}"/>
              </a:ext>
            </a:extLst>
          </p:cNvPr>
          <p:cNvSpPr>
            <a:spLocks noGrp="1"/>
          </p:cNvSpPr>
          <p:nvPr>
            <p:ph idx="1"/>
          </p:nvPr>
        </p:nvSpPr>
        <p:spPr>
          <a:xfrm>
            <a:off x="459556" y="1318098"/>
            <a:ext cx="8236670" cy="1586467"/>
          </a:xfrm>
          <a:ln w="38100">
            <a:solidFill>
              <a:srgbClr val="C00000"/>
            </a:solidFill>
          </a:ln>
        </p:spPr>
        <p:txBody>
          <a:bodyPr>
            <a:normAutofit/>
          </a:bodyPr>
          <a:lstStyle/>
          <a:p>
            <a:pPr>
              <a:lnSpc>
                <a:spcPct val="120000"/>
              </a:lnSpc>
              <a:spcBef>
                <a:spcPts val="0"/>
              </a:spcBef>
            </a:pPr>
            <a:r>
              <a:rPr lang="en-US" sz="2000" dirty="0"/>
              <a:t>History of opioid poisoning, intoxication or overdose </a:t>
            </a:r>
          </a:p>
          <a:p>
            <a:pPr>
              <a:lnSpc>
                <a:spcPct val="120000"/>
              </a:lnSpc>
              <a:spcBef>
                <a:spcPts val="0"/>
              </a:spcBef>
            </a:pPr>
            <a:r>
              <a:rPr lang="en-US" sz="2000" dirty="0"/>
              <a:t>History of substance or opioid use disorder</a:t>
            </a:r>
          </a:p>
          <a:p>
            <a:pPr>
              <a:lnSpc>
                <a:spcPct val="120000"/>
              </a:lnSpc>
              <a:spcBef>
                <a:spcPts val="0"/>
              </a:spcBef>
            </a:pPr>
            <a:r>
              <a:rPr lang="en-US" sz="2000" dirty="0"/>
              <a:t>Suspected illicit or non-medical opioid user</a:t>
            </a:r>
          </a:p>
          <a:p>
            <a:pPr>
              <a:lnSpc>
                <a:spcPct val="120000"/>
              </a:lnSpc>
              <a:spcBef>
                <a:spcPts val="0"/>
              </a:spcBef>
            </a:pPr>
            <a:r>
              <a:rPr lang="en-US" sz="2000" dirty="0"/>
              <a:t>Taking benzodiazepines or drinking alcohol with opioids</a:t>
            </a:r>
          </a:p>
        </p:txBody>
      </p:sp>
      <p:sp>
        <p:nvSpPr>
          <p:cNvPr id="15" name="Content Placeholder 2">
            <a:extLst>
              <a:ext uri="{FF2B5EF4-FFF2-40B4-BE49-F238E27FC236}">
                <a16:creationId xmlns:a16="http://schemas.microsoft.com/office/drawing/2014/main" id="{F0A3FB77-E2CB-59C9-8A77-1D6395B205EE}"/>
              </a:ext>
            </a:extLst>
          </p:cNvPr>
          <p:cNvSpPr txBox="1">
            <a:spLocks/>
          </p:cNvSpPr>
          <p:nvPr/>
        </p:nvSpPr>
        <p:spPr>
          <a:xfrm>
            <a:off x="459556" y="3012289"/>
            <a:ext cx="8236670" cy="2280474"/>
          </a:xfrm>
          <a:prstGeom prst="rect">
            <a:avLst/>
          </a:prstGeom>
          <a:ln w="38100">
            <a:solidFill>
              <a:schemeClr val="accent1">
                <a:lumMod val="60000"/>
                <a:lumOff val="40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69BE4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9BE46"/>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69BE4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9BE46"/>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69BE4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sz="2000" dirty="0"/>
              <a:t>At risk of returning to a high dose to which they are no longer tolerant </a:t>
            </a:r>
            <a:br>
              <a:rPr lang="en-US" sz="2000" dirty="0"/>
            </a:br>
            <a:r>
              <a:rPr lang="en-US" sz="2000" dirty="0"/>
              <a:t>(e.g., patients recently released from prison) </a:t>
            </a:r>
          </a:p>
          <a:p>
            <a:pPr>
              <a:lnSpc>
                <a:spcPct val="120000"/>
              </a:lnSpc>
              <a:spcBef>
                <a:spcPts val="0"/>
              </a:spcBef>
            </a:pPr>
            <a:r>
              <a:rPr lang="en-US" sz="2000" dirty="0"/>
              <a:t>Patients taking &gt;50 MME/day (~7 tablets of oxycodone 5 mg)</a:t>
            </a:r>
          </a:p>
          <a:p>
            <a:pPr>
              <a:lnSpc>
                <a:spcPct val="120000"/>
              </a:lnSpc>
              <a:spcBef>
                <a:spcPts val="0"/>
              </a:spcBef>
            </a:pPr>
            <a:r>
              <a:rPr lang="en-US" sz="2000" dirty="0"/>
              <a:t>Receiving rotating opioid medication regimens</a:t>
            </a:r>
          </a:p>
          <a:p>
            <a:pPr>
              <a:lnSpc>
                <a:spcPct val="120000"/>
              </a:lnSpc>
              <a:spcBef>
                <a:spcPts val="0"/>
              </a:spcBef>
            </a:pPr>
            <a:r>
              <a:rPr lang="en-US" sz="2000" dirty="0"/>
              <a:t>Extended-release or long-acting opioid medication</a:t>
            </a:r>
          </a:p>
          <a:p>
            <a:pPr>
              <a:lnSpc>
                <a:spcPct val="120000"/>
              </a:lnSpc>
              <a:spcBef>
                <a:spcPts val="0"/>
              </a:spcBef>
            </a:pPr>
            <a:r>
              <a:rPr lang="en-US" sz="2000" dirty="0"/>
              <a:t>New methadone or buprenorphine Rx for opioid use disorder</a:t>
            </a:r>
          </a:p>
        </p:txBody>
      </p:sp>
      <p:sp>
        <p:nvSpPr>
          <p:cNvPr id="16" name="Content Placeholder 2">
            <a:extLst>
              <a:ext uri="{FF2B5EF4-FFF2-40B4-BE49-F238E27FC236}">
                <a16:creationId xmlns:a16="http://schemas.microsoft.com/office/drawing/2014/main" id="{31B306EA-DE9F-6E80-EDA8-4DCACABBA270}"/>
              </a:ext>
            </a:extLst>
          </p:cNvPr>
          <p:cNvSpPr txBox="1">
            <a:spLocks/>
          </p:cNvSpPr>
          <p:nvPr/>
        </p:nvSpPr>
        <p:spPr>
          <a:xfrm>
            <a:off x="459556" y="5400798"/>
            <a:ext cx="8236670" cy="483635"/>
          </a:xfrm>
          <a:prstGeom prst="rect">
            <a:avLst/>
          </a:prstGeom>
          <a:ln w="38100">
            <a:solidFill>
              <a:schemeClr val="accent6">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9BE4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9BE46"/>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69BE4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9BE46"/>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69BE4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sz="2000" dirty="0"/>
              <a:t>Respiratory, cardiac, renal disease, or smokers</a:t>
            </a:r>
          </a:p>
        </p:txBody>
      </p:sp>
    </p:spTree>
    <p:extLst>
      <p:ext uri="{BB962C8B-B14F-4D97-AF65-F5344CB8AC3E}">
        <p14:creationId xmlns:p14="http://schemas.microsoft.com/office/powerpoint/2010/main" val="114056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CC175-A56D-4CA9-96A7-07CC956DC7F8}"/>
              </a:ext>
            </a:extLst>
          </p:cNvPr>
          <p:cNvSpPr>
            <a:spLocks noGrp="1"/>
          </p:cNvSpPr>
          <p:nvPr>
            <p:ph type="title"/>
          </p:nvPr>
        </p:nvSpPr>
        <p:spPr/>
        <p:txBody>
          <a:bodyPr/>
          <a:lstStyle/>
          <a:p>
            <a:r>
              <a:rPr lang="en-US" dirty="0"/>
              <a:t>Starting the Conversation</a:t>
            </a:r>
          </a:p>
        </p:txBody>
      </p:sp>
      <p:sp>
        <p:nvSpPr>
          <p:cNvPr id="3" name="Content Placeholder 2">
            <a:extLst>
              <a:ext uri="{FF2B5EF4-FFF2-40B4-BE49-F238E27FC236}">
                <a16:creationId xmlns:a16="http://schemas.microsoft.com/office/drawing/2014/main" id="{B44FF10B-37EC-4694-AFEA-C85387C3E0AF}"/>
              </a:ext>
            </a:extLst>
          </p:cNvPr>
          <p:cNvSpPr>
            <a:spLocks noGrp="1"/>
          </p:cNvSpPr>
          <p:nvPr>
            <p:ph idx="1"/>
          </p:nvPr>
        </p:nvSpPr>
        <p:spPr>
          <a:xfrm>
            <a:off x="459556" y="1825625"/>
            <a:ext cx="8236670" cy="3816418"/>
          </a:xfrm>
        </p:spPr>
        <p:txBody>
          <a:bodyPr>
            <a:normAutofit fontScale="92500"/>
          </a:bodyPr>
          <a:lstStyle/>
          <a:p>
            <a:pPr marL="0" indent="0">
              <a:buNone/>
            </a:pPr>
            <a:r>
              <a:rPr lang="en-US" sz="3000" b="1" dirty="0"/>
              <a:t>Providers or staff can counsel patients on the role of naloxone</a:t>
            </a:r>
          </a:p>
          <a:p>
            <a:r>
              <a:rPr lang="en-US" sz="2600" dirty="0"/>
              <a:t>It’s important to emphasize that opioids carry risks, and the patient is not being targeted or singled out. </a:t>
            </a:r>
          </a:p>
          <a:p>
            <a:r>
              <a:rPr lang="en-US" sz="2600" dirty="0"/>
              <a:t>Ask what the patient knows about naloxone.</a:t>
            </a:r>
          </a:p>
          <a:p>
            <a:r>
              <a:rPr lang="en-US" sz="2600" dirty="0"/>
              <a:t>Ask open-ended questions like “what concerns do you have?” and “what questions do you have about this medicine?”</a:t>
            </a:r>
          </a:p>
          <a:p>
            <a:r>
              <a:rPr lang="en-US" sz="2600" dirty="0"/>
              <a:t>Encourage the patient to discuss naloxone with family and friends to ensure they are prepared to use it.  </a:t>
            </a:r>
          </a:p>
        </p:txBody>
      </p:sp>
      <p:sp>
        <p:nvSpPr>
          <p:cNvPr id="4" name="TextBox 3">
            <a:extLst>
              <a:ext uri="{FF2B5EF4-FFF2-40B4-BE49-F238E27FC236}">
                <a16:creationId xmlns:a16="http://schemas.microsoft.com/office/drawing/2014/main" id="{8E92195B-88DC-4DC8-B5F1-0BCBCFE4E81D}"/>
              </a:ext>
            </a:extLst>
          </p:cNvPr>
          <p:cNvSpPr txBox="1"/>
          <p:nvPr/>
        </p:nvSpPr>
        <p:spPr>
          <a:xfrm>
            <a:off x="6070060" y="6231264"/>
            <a:ext cx="2626166" cy="261610"/>
          </a:xfrm>
          <a:prstGeom prst="rect">
            <a:avLst/>
          </a:prstGeom>
          <a:noFill/>
        </p:spPr>
        <p:txBody>
          <a:bodyPr wrap="square" rtlCol="0">
            <a:spAutoFit/>
          </a:bodyPr>
          <a:lstStyle/>
          <a:p>
            <a:pPr algn="r"/>
            <a:r>
              <a:rPr lang="en-US" sz="1050" dirty="0"/>
              <a:t>https://prescribetoprevent.org/</a:t>
            </a:r>
          </a:p>
        </p:txBody>
      </p:sp>
    </p:spTree>
    <p:extLst>
      <p:ext uri="{BB962C8B-B14F-4D97-AF65-F5344CB8AC3E}">
        <p14:creationId xmlns:p14="http://schemas.microsoft.com/office/powerpoint/2010/main" val="380228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30190872-5668-45E9-9B46-AB0E262B94E8}"/>
              </a:ext>
            </a:extLst>
          </p:cNvPr>
          <p:cNvSpPr>
            <a:spLocks noGrp="1"/>
          </p:cNvSpPr>
          <p:nvPr>
            <p:ph type="title"/>
          </p:nvPr>
        </p:nvSpPr>
        <p:spPr/>
        <p:txBody>
          <a:bodyPr/>
          <a:lstStyle/>
          <a:p>
            <a:r>
              <a:rPr lang="en-US" dirty="0"/>
              <a:t>Opioid Safety Language</a:t>
            </a:r>
          </a:p>
        </p:txBody>
      </p:sp>
      <p:sp>
        <p:nvSpPr>
          <p:cNvPr id="7" name="Content Placeholder 6">
            <a:extLst>
              <a:ext uri="{FF2B5EF4-FFF2-40B4-BE49-F238E27FC236}">
                <a16:creationId xmlns:a16="http://schemas.microsoft.com/office/drawing/2014/main" id="{F0E0EC86-DA14-4027-BF96-36F60857F3C4}"/>
              </a:ext>
            </a:extLst>
          </p:cNvPr>
          <p:cNvSpPr>
            <a:spLocks noGrp="1"/>
          </p:cNvSpPr>
          <p:nvPr>
            <p:ph idx="1"/>
          </p:nvPr>
        </p:nvSpPr>
        <p:spPr>
          <a:xfrm>
            <a:off x="459556" y="1690689"/>
            <a:ext cx="8236670" cy="4486274"/>
          </a:xfrm>
        </p:spPr>
        <p:txBody>
          <a:bodyPr>
            <a:normAutofit fontScale="92500" lnSpcReduction="10000"/>
          </a:bodyPr>
          <a:lstStyle/>
          <a:p>
            <a:pPr marR="200501">
              <a:lnSpc>
                <a:spcPct val="102699"/>
              </a:lnSpc>
              <a:spcBef>
                <a:spcPts val="840"/>
              </a:spcBef>
            </a:pPr>
            <a:r>
              <a:rPr lang="en-US" dirty="0">
                <a:cs typeface="Arial"/>
              </a:rPr>
              <a:t>The word “overdose” has negative connotations and </a:t>
            </a:r>
            <a:r>
              <a:rPr lang="en-US" i="1" dirty="0">
                <a:cs typeface="Arial"/>
              </a:rPr>
              <a:t>prescription opioid users may not relate to it.</a:t>
            </a:r>
          </a:p>
          <a:p>
            <a:pPr marR="200501">
              <a:lnSpc>
                <a:spcPct val="102699"/>
              </a:lnSpc>
              <a:spcBef>
                <a:spcPts val="840"/>
              </a:spcBef>
            </a:pPr>
            <a:r>
              <a:rPr lang="en-US" dirty="0">
                <a:cs typeface="Arial"/>
              </a:rPr>
              <a:t>Instead of using the word “overdose,” consider using language like “accidental overdose,”  “bad reaction” or “opioid safety.” You may also consider saying:</a:t>
            </a:r>
          </a:p>
          <a:p>
            <a:pPr marR="200501" lvl="1">
              <a:lnSpc>
                <a:spcPct val="102699"/>
              </a:lnSpc>
              <a:spcBef>
                <a:spcPts val="840"/>
              </a:spcBef>
            </a:pPr>
            <a:r>
              <a:rPr lang="en-US" sz="2400" spc="8" dirty="0">
                <a:cs typeface="Gill Sans MT"/>
              </a:rPr>
              <a:t>“Opioids</a:t>
            </a:r>
            <a:r>
              <a:rPr lang="en-US" sz="2400" spc="-49" dirty="0">
                <a:cs typeface="Gill Sans MT"/>
              </a:rPr>
              <a:t> </a:t>
            </a:r>
            <a:r>
              <a:rPr lang="en-US" sz="2400" spc="19" dirty="0">
                <a:cs typeface="Gill Sans MT"/>
              </a:rPr>
              <a:t>can</a:t>
            </a:r>
            <a:r>
              <a:rPr lang="en-US" sz="2400" spc="-49" dirty="0">
                <a:cs typeface="Gill Sans MT"/>
              </a:rPr>
              <a:t> </a:t>
            </a:r>
            <a:r>
              <a:rPr lang="en-US" sz="2400" spc="30" dirty="0">
                <a:cs typeface="Gill Sans MT"/>
              </a:rPr>
              <a:t>sometimes</a:t>
            </a:r>
            <a:r>
              <a:rPr lang="en-US" sz="2400" spc="-45" dirty="0">
                <a:cs typeface="Gill Sans MT"/>
              </a:rPr>
              <a:t> </a:t>
            </a:r>
            <a:r>
              <a:rPr lang="en-US" sz="2400" spc="41" dirty="0">
                <a:cs typeface="Gill Sans MT"/>
              </a:rPr>
              <a:t>slow</a:t>
            </a:r>
            <a:r>
              <a:rPr lang="en-US" sz="2400" spc="-49" dirty="0">
                <a:cs typeface="Gill Sans MT"/>
              </a:rPr>
              <a:t> </a:t>
            </a:r>
            <a:r>
              <a:rPr lang="en-US" sz="2400" spc="11" dirty="0">
                <a:cs typeface="Gill Sans MT"/>
              </a:rPr>
              <a:t>or</a:t>
            </a:r>
            <a:r>
              <a:rPr lang="en-US" sz="2400" spc="-49" dirty="0">
                <a:cs typeface="Gill Sans MT"/>
              </a:rPr>
              <a:t> </a:t>
            </a:r>
            <a:r>
              <a:rPr lang="en-US" sz="2400" spc="15" dirty="0">
                <a:cs typeface="Gill Sans MT"/>
              </a:rPr>
              <a:t>even</a:t>
            </a:r>
            <a:r>
              <a:rPr lang="en-US" sz="2400" spc="-45" dirty="0">
                <a:cs typeface="Gill Sans MT"/>
              </a:rPr>
              <a:t> </a:t>
            </a:r>
            <a:r>
              <a:rPr lang="en-US" sz="2400" spc="26" dirty="0">
                <a:cs typeface="Gill Sans MT"/>
              </a:rPr>
              <a:t>stop</a:t>
            </a:r>
            <a:r>
              <a:rPr lang="en-US" sz="2400" spc="-49" dirty="0">
                <a:cs typeface="Gill Sans MT"/>
              </a:rPr>
              <a:t> </a:t>
            </a:r>
            <a:r>
              <a:rPr lang="en-US" sz="2400" spc="11" dirty="0">
                <a:cs typeface="Gill Sans MT"/>
              </a:rPr>
              <a:t>your</a:t>
            </a:r>
            <a:r>
              <a:rPr lang="en-US" sz="2400" spc="-49" dirty="0">
                <a:cs typeface="Gill Sans MT"/>
              </a:rPr>
              <a:t> </a:t>
            </a:r>
            <a:r>
              <a:rPr lang="en-US" sz="2400" dirty="0">
                <a:cs typeface="Gill Sans MT"/>
              </a:rPr>
              <a:t>breathing.”</a:t>
            </a:r>
          </a:p>
          <a:p>
            <a:pPr marR="200501" lvl="1">
              <a:lnSpc>
                <a:spcPct val="102699"/>
              </a:lnSpc>
              <a:spcBef>
                <a:spcPts val="840"/>
              </a:spcBef>
            </a:pPr>
            <a:r>
              <a:rPr lang="en-US" sz="2400" spc="-8" dirty="0">
                <a:cs typeface="Gill Sans MT"/>
              </a:rPr>
              <a:t>“Naloxone</a:t>
            </a:r>
            <a:r>
              <a:rPr lang="en-US" sz="2400" spc="-45" dirty="0">
                <a:cs typeface="Gill Sans MT"/>
              </a:rPr>
              <a:t> </a:t>
            </a:r>
            <a:r>
              <a:rPr lang="en-US" sz="2400" spc="56" dirty="0">
                <a:cs typeface="Gill Sans MT"/>
              </a:rPr>
              <a:t>is</a:t>
            </a:r>
            <a:r>
              <a:rPr lang="en-US" sz="2400" spc="-45" dirty="0">
                <a:cs typeface="Gill Sans MT"/>
              </a:rPr>
              <a:t> </a:t>
            </a:r>
            <a:r>
              <a:rPr lang="en-US" sz="2400" spc="8" dirty="0">
                <a:cs typeface="Gill Sans MT"/>
              </a:rPr>
              <a:t>the</a:t>
            </a:r>
            <a:r>
              <a:rPr lang="en-US" sz="2400" spc="-41" dirty="0">
                <a:cs typeface="Gill Sans MT"/>
              </a:rPr>
              <a:t> </a:t>
            </a:r>
            <a:r>
              <a:rPr lang="en-US" sz="2400" spc="15" dirty="0">
                <a:cs typeface="Gill Sans MT"/>
              </a:rPr>
              <a:t>antidote</a:t>
            </a:r>
            <a:r>
              <a:rPr lang="en-US" sz="2400" spc="-45" dirty="0">
                <a:cs typeface="Gill Sans MT"/>
              </a:rPr>
              <a:t> </a:t>
            </a:r>
            <a:r>
              <a:rPr lang="en-US" sz="2400" spc="19" dirty="0">
                <a:cs typeface="Gill Sans MT"/>
              </a:rPr>
              <a:t>to</a:t>
            </a:r>
            <a:r>
              <a:rPr lang="en-US" sz="2400" spc="-45" dirty="0">
                <a:cs typeface="Gill Sans MT"/>
              </a:rPr>
              <a:t> </a:t>
            </a:r>
            <a:r>
              <a:rPr lang="en-US" sz="2400" spc="26" dirty="0">
                <a:cs typeface="Gill Sans MT"/>
              </a:rPr>
              <a:t>opioids—to</a:t>
            </a:r>
            <a:r>
              <a:rPr lang="en-US" sz="2400" spc="-45" dirty="0">
                <a:cs typeface="Gill Sans MT"/>
              </a:rPr>
              <a:t> </a:t>
            </a:r>
            <a:r>
              <a:rPr lang="en-US" sz="2400" spc="11" dirty="0">
                <a:cs typeface="Gill Sans MT"/>
              </a:rPr>
              <a:t>be</a:t>
            </a:r>
            <a:r>
              <a:rPr lang="en-US" sz="2400" spc="-45" dirty="0">
                <a:cs typeface="Gill Sans MT"/>
              </a:rPr>
              <a:t> </a:t>
            </a:r>
            <a:r>
              <a:rPr lang="en-US" sz="2400" dirty="0">
                <a:cs typeface="Gill Sans MT"/>
              </a:rPr>
              <a:t>[sprayed</a:t>
            </a:r>
            <a:r>
              <a:rPr lang="en-US" sz="2400" spc="-45" dirty="0">
                <a:cs typeface="Gill Sans MT"/>
              </a:rPr>
              <a:t> </a:t>
            </a:r>
            <a:r>
              <a:rPr lang="en-US" sz="2400" spc="15" dirty="0">
                <a:cs typeface="Gill Sans MT"/>
              </a:rPr>
              <a:t>in</a:t>
            </a:r>
            <a:r>
              <a:rPr lang="en-US" sz="2400" spc="-45" dirty="0">
                <a:cs typeface="Gill Sans MT"/>
              </a:rPr>
              <a:t> </a:t>
            </a:r>
            <a:r>
              <a:rPr lang="en-US" sz="2400" spc="8" dirty="0">
                <a:cs typeface="Gill Sans MT"/>
              </a:rPr>
              <a:t>the</a:t>
            </a:r>
            <a:r>
              <a:rPr lang="en-US" sz="2400" spc="-41" dirty="0">
                <a:cs typeface="Gill Sans MT"/>
              </a:rPr>
              <a:t> </a:t>
            </a:r>
            <a:r>
              <a:rPr lang="en-US" sz="2400" spc="19" dirty="0">
                <a:cs typeface="Gill Sans MT"/>
              </a:rPr>
              <a:t>nose/injected]</a:t>
            </a:r>
            <a:r>
              <a:rPr lang="en-US" sz="2400" spc="-45" dirty="0">
                <a:cs typeface="Gill Sans MT"/>
              </a:rPr>
              <a:t> </a:t>
            </a:r>
            <a:r>
              <a:rPr lang="en-US" sz="2400" spc="34" dirty="0">
                <a:cs typeface="Gill Sans MT"/>
              </a:rPr>
              <a:t>if</a:t>
            </a:r>
            <a:r>
              <a:rPr lang="en-US" sz="2400" spc="-45" dirty="0">
                <a:cs typeface="Gill Sans MT"/>
              </a:rPr>
              <a:t> </a:t>
            </a:r>
            <a:r>
              <a:rPr lang="en-US" sz="2400" spc="4" dirty="0">
                <a:cs typeface="Gill Sans MT"/>
              </a:rPr>
              <a:t>there</a:t>
            </a:r>
            <a:r>
              <a:rPr lang="en-US" sz="2400" spc="-45" dirty="0">
                <a:cs typeface="Gill Sans MT"/>
              </a:rPr>
              <a:t> </a:t>
            </a:r>
            <a:r>
              <a:rPr lang="en-US" sz="2400" spc="56" dirty="0">
                <a:cs typeface="Gill Sans MT"/>
              </a:rPr>
              <a:t>is</a:t>
            </a:r>
            <a:r>
              <a:rPr lang="en-US" sz="2400" spc="-45" dirty="0">
                <a:cs typeface="Gill Sans MT"/>
              </a:rPr>
              <a:t> </a:t>
            </a:r>
            <a:r>
              <a:rPr lang="en-US" sz="2400" dirty="0">
                <a:cs typeface="Gill Sans MT"/>
              </a:rPr>
              <a:t>a</a:t>
            </a:r>
            <a:r>
              <a:rPr lang="en-US" sz="2400" spc="-45" dirty="0">
                <a:cs typeface="Gill Sans MT"/>
              </a:rPr>
              <a:t> </a:t>
            </a:r>
            <a:r>
              <a:rPr lang="en-US" sz="2400" spc="4" dirty="0">
                <a:cs typeface="Gill Sans MT"/>
              </a:rPr>
              <a:t>bad</a:t>
            </a:r>
            <a:r>
              <a:rPr lang="en-US" sz="2400" spc="-240" dirty="0">
                <a:cs typeface="Gill Sans MT"/>
              </a:rPr>
              <a:t> </a:t>
            </a:r>
            <a:r>
              <a:rPr lang="en-US" sz="2400" spc="15" dirty="0">
                <a:cs typeface="Gill Sans MT"/>
              </a:rPr>
              <a:t>reaction</a:t>
            </a:r>
            <a:r>
              <a:rPr lang="en-US" sz="2400" spc="-53" dirty="0">
                <a:cs typeface="Gill Sans MT"/>
              </a:rPr>
              <a:t> </a:t>
            </a:r>
            <a:r>
              <a:rPr lang="en-US" sz="2400" spc="4" dirty="0">
                <a:cs typeface="Gill Sans MT"/>
              </a:rPr>
              <a:t>where</a:t>
            </a:r>
            <a:r>
              <a:rPr lang="en-US" sz="2400" spc="-49" dirty="0">
                <a:cs typeface="Gill Sans MT"/>
              </a:rPr>
              <a:t> </a:t>
            </a:r>
            <a:r>
              <a:rPr lang="en-US" sz="2400" spc="19" dirty="0">
                <a:cs typeface="Gill Sans MT"/>
              </a:rPr>
              <a:t>you</a:t>
            </a:r>
            <a:r>
              <a:rPr lang="en-US" sz="2400" spc="-49" dirty="0">
                <a:cs typeface="Gill Sans MT"/>
              </a:rPr>
              <a:t> </a:t>
            </a:r>
            <a:r>
              <a:rPr lang="en-US" sz="2400" spc="4" dirty="0">
                <a:cs typeface="Gill Sans MT"/>
              </a:rPr>
              <a:t>can’t</a:t>
            </a:r>
            <a:r>
              <a:rPr lang="en-US" sz="2400" spc="-49" dirty="0">
                <a:cs typeface="Gill Sans MT"/>
              </a:rPr>
              <a:t> </a:t>
            </a:r>
            <a:r>
              <a:rPr lang="en-US" sz="2400" spc="11" dirty="0">
                <a:cs typeface="Gill Sans MT"/>
              </a:rPr>
              <a:t>be</a:t>
            </a:r>
            <a:r>
              <a:rPr lang="en-US" sz="2400" spc="-49" dirty="0">
                <a:cs typeface="Gill Sans MT"/>
              </a:rPr>
              <a:t> </a:t>
            </a:r>
            <a:r>
              <a:rPr lang="en-US" sz="2400" spc="8" dirty="0">
                <a:cs typeface="Gill Sans MT"/>
              </a:rPr>
              <a:t>woken</a:t>
            </a:r>
            <a:r>
              <a:rPr lang="en-US" sz="2400" spc="-49" dirty="0">
                <a:cs typeface="Gill Sans MT"/>
              </a:rPr>
              <a:t> </a:t>
            </a:r>
            <a:r>
              <a:rPr lang="en-US" sz="2400" spc="-23" dirty="0">
                <a:cs typeface="Gill Sans MT"/>
              </a:rPr>
              <a:t>up.”</a:t>
            </a:r>
          </a:p>
          <a:p>
            <a:pPr marR="200501" lvl="1">
              <a:lnSpc>
                <a:spcPct val="102699"/>
              </a:lnSpc>
              <a:spcBef>
                <a:spcPts val="840"/>
              </a:spcBef>
            </a:pPr>
            <a:r>
              <a:rPr lang="en-US" sz="2400" spc="-4" dirty="0">
                <a:cs typeface="Gill Sans MT"/>
              </a:rPr>
              <a:t>“Naloxone</a:t>
            </a:r>
            <a:r>
              <a:rPr lang="en-US" sz="2400" spc="-45" dirty="0">
                <a:cs typeface="Gill Sans MT"/>
              </a:rPr>
              <a:t> </a:t>
            </a:r>
            <a:r>
              <a:rPr lang="en-US" sz="2400" spc="56" dirty="0">
                <a:cs typeface="Gill Sans MT"/>
              </a:rPr>
              <a:t>is</a:t>
            </a:r>
            <a:r>
              <a:rPr lang="en-US" sz="2400" spc="-45" dirty="0">
                <a:cs typeface="Gill Sans MT"/>
              </a:rPr>
              <a:t> </a:t>
            </a:r>
            <a:r>
              <a:rPr lang="en-US" sz="2400" spc="19" dirty="0">
                <a:cs typeface="Gill Sans MT"/>
              </a:rPr>
              <a:t>for</a:t>
            </a:r>
            <a:r>
              <a:rPr lang="en-US" sz="2400" spc="-45" dirty="0">
                <a:cs typeface="Gill Sans MT"/>
              </a:rPr>
              <a:t> </a:t>
            </a:r>
            <a:r>
              <a:rPr lang="en-US" sz="2400" spc="26" dirty="0">
                <a:cs typeface="Gill Sans MT"/>
              </a:rPr>
              <a:t>opioid</a:t>
            </a:r>
            <a:r>
              <a:rPr lang="en-US" sz="2400" spc="-45" dirty="0">
                <a:cs typeface="Gill Sans MT"/>
              </a:rPr>
              <a:t> </a:t>
            </a:r>
            <a:r>
              <a:rPr lang="en-US" sz="2400" spc="26" dirty="0">
                <a:cs typeface="Gill Sans MT"/>
              </a:rPr>
              <a:t>medications</a:t>
            </a:r>
            <a:r>
              <a:rPr lang="en-US" sz="2400" spc="-45" dirty="0">
                <a:cs typeface="Gill Sans MT"/>
              </a:rPr>
              <a:t> </a:t>
            </a:r>
            <a:r>
              <a:rPr lang="en-US" sz="2400" spc="11" dirty="0">
                <a:cs typeface="Gill Sans MT"/>
              </a:rPr>
              <a:t>like</a:t>
            </a:r>
            <a:r>
              <a:rPr lang="en-US" sz="2400" spc="-45" dirty="0">
                <a:cs typeface="Gill Sans MT"/>
              </a:rPr>
              <a:t> </a:t>
            </a:r>
            <a:r>
              <a:rPr lang="en-US" sz="2400" dirty="0">
                <a:cs typeface="Gill Sans MT"/>
              </a:rPr>
              <a:t>an</a:t>
            </a:r>
            <a:r>
              <a:rPr lang="en-US" sz="2400" spc="-45" dirty="0">
                <a:cs typeface="Gill Sans MT"/>
              </a:rPr>
              <a:t> </a:t>
            </a:r>
            <a:r>
              <a:rPr lang="en-US" sz="2400" spc="8" dirty="0">
                <a:cs typeface="Gill Sans MT"/>
              </a:rPr>
              <a:t>epinephrine</a:t>
            </a:r>
            <a:r>
              <a:rPr lang="en-US" sz="2400" spc="-45" dirty="0">
                <a:cs typeface="Gill Sans MT"/>
              </a:rPr>
              <a:t> </a:t>
            </a:r>
            <a:r>
              <a:rPr lang="en-US" sz="2400" dirty="0">
                <a:cs typeface="Gill Sans MT"/>
              </a:rPr>
              <a:t>pen</a:t>
            </a:r>
            <a:r>
              <a:rPr lang="en-US" sz="2400" spc="-41" dirty="0">
                <a:cs typeface="Gill Sans MT"/>
              </a:rPr>
              <a:t> </a:t>
            </a:r>
            <a:r>
              <a:rPr lang="en-US" sz="2400" spc="56" dirty="0">
                <a:cs typeface="Gill Sans MT"/>
              </a:rPr>
              <a:t>is</a:t>
            </a:r>
            <a:r>
              <a:rPr lang="en-US" sz="2400" spc="-45" dirty="0">
                <a:cs typeface="Gill Sans MT"/>
              </a:rPr>
              <a:t> </a:t>
            </a:r>
            <a:r>
              <a:rPr lang="en-US" sz="2400" spc="19" dirty="0">
                <a:cs typeface="Gill Sans MT"/>
              </a:rPr>
              <a:t>for</a:t>
            </a:r>
            <a:r>
              <a:rPr lang="en-US" sz="2400" spc="-45" dirty="0">
                <a:cs typeface="Gill Sans MT"/>
              </a:rPr>
              <a:t> </a:t>
            </a:r>
            <a:r>
              <a:rPr lang="en-US" sz="2400" spc="26" dirty="0">
                <a:cs typeface="Gill Sans MT"/>
              </a:rPr>
              <a:t>someone</a:t>
            </a:r>
            <a:r>
              <a:rPr lang="en-US" sz="2400" spc="-45" dirty="0">
                <a:cs typeface="Gill Sans MT"/>
              </a:rPr>
              <a:t> </a:t>
            </a:r>
            <a:r>
              <a:rPr lang="en-US" sz="2400" spc="11" dirty="0">
                <a:cs typeface="Gill Sans MT"/>
              </a:rPr>
              <a:t>with</a:t>
            </a:r>
            <a:r>
              <a:rPr lang="en-US" sz="2400" spc="-45" dirty="0">
                <a:cs typeface="Gill Sans MT"/>
              </a:rPr>
              <a:t> </a:t>
            </a:r>
            <a:r>
              <a:rPr lang="en-US" sz="2400" dirty="0">
                <a:cs typeface="Gill Sans MT"/>
              </a:rPr>
              <a:t>an</a:t>
            </a:r>
            <a:r>
              <a:rPr lang="en-US" sz="2400" spc="-45" dirty="0">
                <a:cs typeface="Gill Sans MT"/>
              </a:rPr>
              <a:t> </a:t>
            </a:r>
            <a:r>
              <a:rPr lang="en-US" sz="2400" dirty="0">
                <a:cs typeface="Gill Sans MT"/>
              </a:rPr>
              <a:t>allergy.”</a:t>
            </a:r>
          </a:p>
          <a:p>
            <a:pPr marL="0" marR="200501" indent="0">
              <a:lnSpc>
                <a:spcPct val="102699"/>
              </a:lnSpc>
              <a:spcBef>
                <a:spcPts val="840"/>
              </a:spcBef>
              <a:buNone/>
            </a:pPr>
            <a:endParaRPr lang="en-US" sz="1500" dirty="0">
              <a:latin typeface="Arial"/>
              <a:cs typeface="Arial"/>
            </a:endParaRPr>
          </a:p>
        </p:txBody>
      </p:sp>
      <p:sp>
        <p:nvSpPr>
          <p:cNvPr id="31" name="TextBox 30">
            <a:extLst>
              <a:ext uri="{FF2B5EF4-FFF2-40B4-BE49-F238E27FC236}">
                <a16:creationId xmlns:a16="http://schemas.microsoft.com/office/drawing/2014/main" id="{26F419A6-FF60-405E-8C25-5966F66BD676}"/>
              </a:ext>
            </a:extLst>
          </p:cNvPr>
          <p:cNvSpPr txBox="1"/>
          <p:nvPr/>
        </p:nvSpPr>
        <p:spPr>
          <a:xfrm>
            <a:off x="3564897" y="6176963"/>
            <a:ext cx="5131329" cy="250838"/>
          </a:xfrm>
          <a:prstGeom prst="rect">
            <a:avLst/>
          </a:prstGeom>
          <a:noFill/>
        </p:spPr>
        <p:txBody>
          <a:bodyPr wrap="square" rtlCol="0">
            <a:spAutoFit/>
          </a:bodyPr>
          <a:lstStyle/>
          <a:p>
            <a:pPr marL="9525" marR="3810" algn="r">
              <a:lnSpc>
                <a:spcPct val="107800"/>
              </a:lnSpc>
              <a:spcBef>
                <a:spcPts val="75"/>
              </a:spcBef>
            </a:pPr>
            <a:r>
              <a:rPr lang="en-US" sz="1000" dirty="0"/>
              <a:t> https://www.chcf.org/wp-content/uploads/2017/12/PDF-NaloxoneOpioidSafetyProviders.pdf</a:t>
            </a:r>
            <a:endParaRPr lang="en-US" sz="1000" dirty="0">
              <a:cs typeface="Gill Sans MT"/>
            </a:endParaRPr>
          </a:p>
        </p:txBody>
      </p:sp>
    </p:spTree>
    <p:extLst>
      <p:ext uri="{BB962C8B-B14F-4D97-AF65-F5344CB8AC3E}">
        <p14:creationId xmlns:p14="http://schemas.microsoft.com/office/powerpoint/2010/main" val="382114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3BC2F-447F-40E3-8C3D-5320C69CB597}"/>
              </a:ext>
            </a:extLst>
          </p:cNvPr>
          <p:cNvSpPr>
            <a:spLocks noGrp="1"/>
          </p:cNvSpPr>
          <p:nvPr>
            <p:ph type="title"/>
          </p:nvPr>
        </p:nvSpPr>
        <p:spPr/>
        <p:txBody>
          <a:bodyPr/>
          <a:lstStyle/>
          <a:p>
            <a:r>
              <a:rPr lang="en-US" dirty="0"/>
              <a:t>Points to Remember</a:t>
            </a:r>
          </a:p>
        </p:txBody>
      </p:sp>
      <p:sp>
        <p:nvSpPr>
          <p:cNvPr id="3" name="Content Placeholder 2">
            <a:extLst>
              <a:ext uri="{FF2B5EF4-FFF2-40B4-BE49-F238E27FC236}">
                <a16:creationId xmlns:a16="http://schemas.microsoft.com/office/drawing/2014/main" id="{8ACD1E23-2B58-4402-8739-2A966BB6F035}"/>
              </a:ext>
            </a:extLst>
          </p:cNvPr>
          <p:cNvSpPr>
            <a:spLocks noGrp="1"/>
          </p:cNvSpPr>
          <p:nvPr>
            <p:ph idx="1"/>
          </p:nvPr>
        </p:nvSpPr>
        <p:spPr>
          <a:xfrm>
            <a:off x="459556" y="1601888"/>
            <a:ext cx="8236670" cy="4147159"/>
          </a:xfrm>
        </p:spPr>
        <p:txBody>
          <a:bodyPr>
            <a:normAutofit fontScale="92500" lnSpcReduction="10000"/>
          </a:bodyPr>
          <a:lstStyle/>
          <a:p>
            <a:r>
              <a:rPr lang="en-US" dirty="0"/>
              <a:t>Naloxone rapidly reverses an opioid overdose. It attaches to opioid receptors and reverses and blocks the effects of other opioids.</a:t>
            </a:r>
          </a:p>
          <a:p>
            <a:r>
              <a:rPr lang="en-US" dirty="0"/>
              <a:t>Naloxone is a safe medicine. It only reverses overdoses in people with opioids in their systems.</a:t>
            </a:r>
          </a:p>
          <a:p>
            <a:r>
              <a:rPr lang="en-US" dirty="0"/>
              <a:t>Naloxone only works in the body for 30 to 90 minutes. Patients may need multiple doses.</a:t>
            </a:r>
          </a:p>
          <a:p>
            <a:r>
              <a:rPr lang="en-US" dirty="0"/>
              <a:t>In some areas, you can get naloxone from pharmacies with or without a personal prescription from community-based distribution programs, or local health departments. Cost may be a barrier.</a:t>
            </a:r>
          </a:p>
        </p:txBody>
      </p:sp>
      <p:sp>
        <p:nvSpPr>
          <p:cNvPr id="4" name="TextBox 3">
            <a:extLst>
              <a:ext uri="{FF2B5EF4-FFF2-40B4-BE49-F238E27FC236}">
                <a16:creationId xmlns:a16="http://schemas.microsoft.com/office/drawing/2014/main" id="{D7B9DB04-6915-4799-8E9D-76EFCA6BBD28}"/>
              </a:ext>
            </a:extLst>
          </p:cNvPr>
          <p:cNvSpPr txBox="1"/>
          <p:nvPr/>
        </p:nvSpPr>
        <p:spPr>
          <a:xfrm>
            <a:off x="5096992" y="6167337"/>
            <a:ext cx="3599234" cy="400110"/>
          </a:xfrm>
          <a:prstGeom prst="rect">
            <a:avLst/>
          </a:prstGeom>
          <a:noFill/>
        </p:spPr>
        <p:txBody>
          <a:bodyPr wrap="square" rtlCol="0">
            <a:spAutoFit/>
          </a:bodyPr>
          <a:lstStyle/>
          <a:p>
            <a:pPr algn="r"/>
            <a:r>
              <a:rPr lang="en-US" sz="1000" dirty="0"/>
              <a:t> https://www.chcf.org/wp-content/uploads/2017/12/PDF-NaloxoneOpioidSafetyProviders.pdf</a:t>
            </a:r>
          </a:p>
        </p:txBody>
      </p:sp>
    </p:spTree>
    <p:extLst>
      <p:ext uri="{BB962C8B-B14F-4D97-AF65-F5344CB8AC3E}">
        <p14:creationId xmlns:p14="http://schemas.microsoft.com/office/powerpoint/2010/main" val="165145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9FAE-D5BD-4D90-BE71-FB22F1C75960}"/>
              </a:ext>
            </a:extLst>
          </p:cNvPr>
          <p:cNvSpPr>
            <a:spLocks noGrp="1"/>
          </p:cNvSpPr>
          <p:nvPr>
            <p:ph type="title"/>
          </p:nvPr>
        </p:nvSpPr>
        <p:spPr/>
        <p:txBody>
          <a:bodyPr/>
          <a:lstStyle/>
          <a:p>
            <a:r>
              <a:rPr lang="en-US" dirty="0"/>
              <a:t>Prescription Example</a:t>
            </a:r>
          </a:p>
        </p:txBody>
      </p:sp>
      <p:sp>
        <p:nvSpPr>
          <p:cNvPr id="4" name="Slide Number Placeholder 3">
            <a:extLst>
              <a:ext uri="{FF2B5EF4-FFF2-40B4-BE49-F238E27FC236}">
                <a16:creationId xmlns:a16="http://schemas.microsoft.com/office/drawing/2014/main" id="{883536AE-069E-4AC0-B62A-628F3448B108}"/>
              </a:ext>
            </a:extLst>
          </p:cNvPr>
          <p:cNvSpPr>
            <a:spLocks noGrp="1"/>
          </p:cNvSpPr>
          <p:nvPr>
            <p:ph type="sldNum" sz="quarter" idx="4"/>
          </p:nvPr>
        </p:nvSpPr>
        <p:spPr/>
        <p:txBody>
          <a:bodyPr/>
          <a:lstStyle/>
          <a:p>
            <a:fld id="{B91D4CEE-C63C-4374-A593-9D57455F2797}" type="slidenum">
              <a:rPr lang="en-US" smtClean="0"/>
              <a:pPr/>
              <a:t>27</a:t>
            </a:fld>
            <a:endParaRPr lang="en-US" dirty="0"/>
          </a:p>
        </p:txBody>
      </p:sp>
      <p:pic>
        <p:nvPicPr>
          <p:cNvPr id="5" name="Picture 4">
            <a:extLst>
              <a:ext uri="{FF2B5EF4-FFF2-40B4-BE49-F238E27FC236}">
                <a16:creationId xmlns:a16="http://schemas.microsoft.com/office/drawing/2014/main" id="{371F13FB-23DD-4BE9-80D1-4A6FE0FC7BE6}"/>
              </a:ext>
            </a:extLst>
          </p:cNvPr>
          <p:cNvPicPr>
            <a:picLocks noChangeAspect="1"/>
          </p:cNvPicPr>
          <p:nvPr/>
        </p:nvPicPr>
        <p:blipFill>
          <a:blip r:embed="rId2"/>
          <a:stretch>
            <a:fillRect/>
          </a:stretch>
        </p:blipFill>
        <p:spPr>
          <a:xfrm>
            <a:off x="2583398" y="1204125"/>
            <a:ext cx="4262158" cy="5517357"/>
          </a:xfrm>
          <a:prstGeom prst="rect">
            <a:avLst/>
          </a:prstGeom>
          <a:noFill/>
        </p:spPr>
      </p:pic>
    </p:spTree>
    <p:extLst>
      <p:ext uri="{BB962C8B-B14F-4D97-AF65-F5344CB8AC3E}">
        <p14:creationId xmlns:p14="http://schemas.microsoft.com/office/powerpoint/2010/main" val="1588217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1F37-179A-4F38-9197-DCA22A157159}"/>
              </a:ext>
            </a:extLst>
          </p:cNvPr>
          <p:cNvSpPr>
            <a:spLocks noGrp="1"/>
          </p:cNvSpPr>
          <p:nvPr>
            <p:ph type="title"/>
          </p:nvPr>
        </p:nvSpPr>
        <p:spPr/>
        <p:txBody>
          <a:bodyPr/>
          <a:lstStyle/>
          <a:p>
            <a:r>
              <a:rPr lang="en-US" dirty="0"/>
              <a:t>Citations </a:t>
            </a:r>
          </a:p>
        </p:txBody>
      </p:sp>
      <p:sp>
        <p:nvSpPr>
          <p:cNvPr id="3" name="Content Placeholder 2">
            <a:extLst>
              <a:ext uri="{FF2B5EF4-FFF2-40B4-BE49-F238E27FC236}">
                <a16:creationId xmlns:a16="http://schemas.microsoft.com/office/drawing/2014/main" id="{81BCCEDA-0C65-455C-8450-8DFCF6B39E56}"/>
              </a:ext>
            </a:extLst>
          </p:cNvPr>
          <p:cNvSpPr>
            <a:spLocks noGrp="1"/>
          </p:cNvSpPr>
          <p:nvPr>
            <p:ph idx="1"/>
          </p:nvPr>
        </p:nvSpPr>
        <p:spPr>
          <a:xfrm>
            <a:off x="583660" y="1488332"/>
            <a:ext cx="8112566" cy="4688732"/>
          </a:xfrm>
        </p:spPr>
        <p:txBody>
          <a:bodyPr>
            <a:normAutofit fontScale="32500" lnSpcReduction="20000"/>
          </a:bodyPr>
          <a:lstStyle/>
          <a:p>
            <a:r>
              <a:rPr lang="en-US" sz="3200" dirty="0"/>
              <a:t>New York Times &lt;https://</a:t>
            </a:r>
            <a:r>
              <a:rPr lang="en-US" sz="3200" dirty="0" err="1"/>
              <a:t>www.nytimes.com</a:t>
            </a:r>
            <a:r>
              <a:rPr lang="en-US" sz="3200" dirty="0"/>
              <a:t>/interactive/2021/07/14/upshot/drug-overdose-</a:t>
            </a:r>
            <a:r>
              <a:rPr lang="en-US" sz="3200" dirty="0" err="1"/>
              <a:t>deaths.html</a:t>
            </a:r>
            <a:r>
              <a:rPr lang="en-US" sz="3200" dirty="0"/>
              <a:t>&gt;</a:t>
            </a:r>
          </a:p>
          <a:p>
            <a:r>
              <a:rPr lang="en-US" sz="3200" dirty="0"/>
              <a:t>Shah A. MMWR </a:t>
            </a:r>
            <a:r>
              <a:rPr lang="en-US" sz="3200" dirty="0" err="1"/>
              <a:t>Morb</a:t>
            </a:r>
            <a:r>
              <a:rPr lang="en-US" sz="3200" dirty="0"/>
              <a:t> Mortal </a:t>
            </a:r>
            <a:r>
              <a:rPr lang="en-US" sz="3200" dirty="0" err="1"/>
              <a:t>Wkly</a:t>
            </a:r>
            <a:r>
              <a:rPr lang="en-US" sz="3200" dirty="0"/>
              <a:t> Rep. 2017</a:t>
            </a:r>
          </a:p>
          <a:p>
            <a:r>
              <a:rPr lang="en-US" sz="3200" dirty="0"/>
              <a:t>Lee (2017) “New Persistent Opioid Use Among Patients With Cancer After Curative-Intent Surgery”, J Clin Oncol</a:t>
            </a:r>
          </a:p>
          <a:p>
            <a:r>
              <a:rPr lang="en-US" sz="3200" dirty="0"/>
              <a:t>Cicero (2018) “Increased use of heroin as an </a:t>
            </a:r>
            <a:r>
              <a:rPr lang="en-US" sz="3200" dirty="0" err="1"/>
              <a:t>initating</a:t>
            </a:r>
            <a:r>
              <a:rPr lang="en-US" sz="3200" dirty="0"/>
              <a:t> opioid of abuse: Further considerations and policy implications”, Addict </a:t>
            </a:r>
            <a:r>
              <a:rPr lang="en-US" sz="3200" dirty="0" err="1"/>
              <a:t>Behav</a:t>
            </a:r>
            <a:endParaRPr lang="en-US" sz="3200" dirty="0"/>
          </a:p>
          <a:p>
            <a:r>
              <a:rPr lang="en-US" sz="3200" dirty="0"/>
              <a:t>Compton (2016) “Relationship between Nonmedical Prescription-Opioid Use and Heroin Use”, N </a:t>
            </a:r>
            <a:r>
              <a:rPr lang="en-US" sz="3200" dirty="0" err="1"/>
              <a:t>Engl</a:t>
            </a:r>
            <a:r>
              <a:rPr lang="en-US" sz="3200" dirty="0"/>
              <a:t> J Med</a:t>
            </a:r>
          </a:p>
          <a:p>
            <a:r>
              <a:rPr lang="en-US" sz="3200" dirty="0"/>
              <a:t>Robinson (2022) “Comparing Clinician Consensus Recommendations to Patient-reported Opioid Use Across Multiple Hospital Systems”, Ann Surg</a:t>
            </a:r>
          </a:p>
          <a:p>
            <a:r>
              <a:rPr lang="en-US" sz="3200" dirty="0" err="1"/>
              <a:t>Bleicher</a:t>
            </a:r>
            <a:r>
              <a:rPr lang="en-US" sz="3200" dirty="0"/>
              <a:t> (2021) “Patient-centered Opioid Prescribing: Breaking Away From One-Size-Fits-All Prescribing Guidelines”, J Surg Res </a:t>
            </a:r>
          </a:p>
          <a:p>
            <a:r>
              <a:rPr lang="en-US" sz="3200" dirty="0"/>
              <a:t>Stokes (2019) “Home Disposal Kits for Leftover Opioid Medications After Surgery: Do They Work? J Surg Res</a:t>
            </a:r>
          </a:p>
          <a:p>
            <a:r>
              <a:rPr lang="en-US" sz="3200" dirty="0"/>
              <a:t>Centers for Disease Control and Prevention. Life-Saving Naloxone from Pharmacies. More Dispensing needed despite progress. Vital Signs MMWR, August 2019. Retrieved from https://www.cdc.gov/vitalsigns/naloxone/index.html on 2022, March 11.</a:t>
            </a:r>
          </a:p>
          <a:p>
            <a:r>
              <a:rPr lang="en-US" sz="3200" dirty="0"/>
              <a:t> NIDA. 2022, Jan. 11. Naloxone </a:t>
            </a:r>
            <a:r>
              <a:rPr lang="en-US" sz="3200" dirty="0" err="1"/>
              <a:t>DrugFacts</a:t>
            </a:r>
            <a:r>
              <a:rPr lang="en-US" sz="3200" dirty="0"/>
              <a:t>. Retrieved from https://nida.nih.gov/publications/drugfacts/naloxone on 2022, March 14.</a:t>
            </a:r>
          </a:p>
          <a:p>
            <a:r>
              <a:rPr lang="en-US" sz="3200" dirty="0"/>
              <a:t>JAMA. 2016;315(15):1624-1645. doi:10.1001/jama.2016.1464 Published online March 15, 2016. Retrieved from file:///C:/Users/jmillsap/Downloads/jsc160004.pdf on 2022, March 14. </a:t>
            </a:r>
          </a:p>
          <a:p>
            <a:r>
              <a:rPr lang="en-US" sz="3200" dirty="0"/>
              <a:t>Shah A. MMWR Morb Mortal Wkly Rep 2017. Cicero 2018 Compton 2016.</a:t>
            </a:r>
          </a:p>
          <a:p>
            <a:r>
              <a:rPr lang="en-US" sz="3200" dirty="0"/>
              <a:t>San Francisco Department of Public Health. Naloxone for opioid safety: a provider’s guide to prescribing naloxone to patients who use opioids. January 2015.</a:t>
            </a:r>
          </a:p>
          <a:p>
            <a:r>
              <a:rPr lang="en-US" sz="3200" dirty="0"/>
              <a:t>Prescribe to Prevent. Prescribing Various Naloxone Products. Retrieved from https://prescribetoprevent.org/wp2015/wp-content/uploads/Adapt.NarcanScript.pdf</a:t>
            </a:r>
          </a:p>
          <a:p>
            <a:endParaRPr lang="en-US" sz="2100" dirty="0"/>
          </a:p>
          <a:p>
            <a:endParaRPr lang="en-US" sz="2100" dirty="0"/>
          </a:p>
          <a:p>
            <a:pPr marL="0" indent="0">
              <a:buNone/>
            </a:pPr>
            <a:endParaRPr lang="en-US" dirty="0"/>
          </a:p>
        </p:txBody>
      </p:sp>
    </p:spTree>
    <p:extLst>
      <p:ext uri="{BB962C8B-B14F-4D97-AF65-F5344CB8AC3E}">
        <p14:creationId xmlns:p14="http://schemas.microsoft.com/office/powerpoint/2010/main" val="3888768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89335-85D4-4E0C-8582-6E35FE76368D}"/>
              </a:ext>
            </a:extLst>
          </p:cNvPr>
          <p:cNvSpPr>
            <a:spLocks noGrp="1"/>
          </p:cNvSpPr>
          <p:nvPr>
            <p:ph type="title"/>
          </p:nvPr>
        </p:nvSpPr>
        <p:spPr>
          <a:xfrm>
            <a:off x="628650" y="1992756"/>
            <a:ext cx="7886700" cy="2405921"/>
          </a:xfrm>
        </p:spPr>
        <p:txBody>
          <a:bodyPr/>
          <a:lstStyle/>
          <a:p>
            <a:pPr defTabSz="685800">
              <a:spcBef>
                <a:spcPts val="0"/>
              </a:spcBef>
              <a:buClr>
                <a:srgbClr val="69BE46"/>
              </a:buClr>
              <a:defRPr/>
            </a:pPr>
            <a:r>
              <a:rPr lang="en-US" dirty="0"/>
              <a:t>Questions?</a:t>
            </a:r>
            <a:br>
              <a:rPr lang="en-US" dirty="0"/>
            </a:br>
            <a:br>
              <a:rPr lang="en-US" dirty="0"/>
            </a:br>
            <a:r>
              <a:rPr lang="en-US" sz="2400" dirty="0">
                <a:latin typeface="+mn-lt"/>
              </a:rPr>
              <a:t>Lyen Huang - </a:t>
            </a:r>
            <a:r>
              <a:rPr lang="en-US" sz="2400" dirty="0">
                <a:latin typeface="+mn-lt"/>
                <a:hlinkClick r:id="rId3">
                  <a:extLst>
                    <a:ext uri="{A12FA001-AC4F-418D-AE19-62706E023703}">
                      <ahyp:hlinkClr xmlns:ahyp="http://schemas.microsoft.com/office/drawing/2018/hyperlinkcolor" val="tx"/>
                    </a:ext>
                  </a:extLst>
                </a:hlinkClick>
              </a:rPr>
              <a:t>lyen.huang@hsc.utah.edu</a:t>
            </a:r>
            <a:br>
              <a:rPr lang="en-US" sz="2400" dirty="0">
                <a:latin typeface="+mn-lt"/>
              </a:rPr>
            </a:br>
            <a:br>
              <a:rPr lang="en-US" sz="2400" dirty="0">
                <a:latin typeface="+mn-lt"/>
              </a:rPr>
            </a:br>
            <a:r>
              <a:rPr lang="en-US" sz="2400" dirty="0">
                <a:latin typeface="+mn-lt"/>
              </a:rPr>
              <a:t>Jamee Millsap - </a:t>
            </a:r>
            <a:r>
              <a:rPr lang="en-US" sz="2400" dirty="0">
                <a:latin typeface="+mn-lt"/>
                <a:hlinkClick r:id="rId4">
                  <a:extLst>
                    <a:ext uri="{A12FA001-AC4F-418D-AE19-62706E023703}">
                      <ahyp:hlinkClr xmlns:ahyp="http://schemas.microsoft.com/office/drawing/2018/hyperlinkcolor" val="tx"/>
                    </a:ext>
                  </a:extLst>
                </a:hlinkClick>
              </a:rPr>
              <a:t>jmillsap@comagine.org</a:t>
            </a:r>
            <a:br>
              <a:rPr lang="en-US" sz="2400" dirty="0">
                <a:latin typeface="+mn-lt"/>
              </a:rPr>
            </a:br>
            <a:br>
              <a:rPr lang="en-US" sz="2400" dirty="0">
                <a:latin typeface="+mn-lt"/>
              </a:rPr>
            </a:br>
            <a:r>
              <a:rPr lang="en-US" sz="2400" dirty="0">
                <a:latin typeface="+mn-lt"/>
                <a:ea typeface="Calibri" panose="020F0502020204030204" pitchFamily="34" charset="0"/>
                <a:cs typeface="+mn-cs"/>
              </a:rPr>
              <a:t>Adrienne Butterwick - </a:t>
            </a:r>
            <a:r>
              <a:rPr lang="en-US" sz="2400" u="sng" dirty="0">
                <a:latin typeface="+mn-lt"/>
                <a:ea typeface="Calibri" panose="020F0502020204030204" pitchFamily="34" charset="0"/>
                <a:cs typeface="+mn-cs"/>
                <a:hlinkClick r:id="rId5">
                  <a:extLst>
                    <a:ext uri="{A12FA001-AC4F-418D-AE19-62706E023703}">
                      <ahyp:hlinkClr xmlns:ahyp="http://schemas.microsoft.com/office/drawing/2018/hyperlinkcolor" val="tx"/>
                    </a:ext>
                  </a:extLst>
                </a:hlinkClick>
              </a:rPr>
              <a:t>AButterwick@comagine.org</a:t>
            </a:r>
            <a:br>
              <a:rPr lang="en-US" sz="2400" dirty="0">
                <a:latin typeface="+mn-lt"/>
                <a:ea typeface="Calibri" panose="020F0502020204030204" pitchFamily="34" charset="0"/>
              </a:rPr>
            </a:br>
            <a:endParaRPr lang="en-US" sz="2400" dirty="0">
              <a:latin typeface="+mn-lt"/>
            </a:endParaRPr>
          </a:p>
        </p:txBody>
      </p:sp>
      <p:grpSp>
        <p:nvGrpSpPr>
          <p:cNvPr id="3" name="Group 2">
            <a:extLst>
              <a:ext uri="{FF2B5EF4-FFF2-40B4-BE49-F238E27FC236}">
                <a16:creationId xmlns:a16="http://schemas.microsoft.com/office/drawing/2014/main" id="{21ED9A1A-2F22-421B-BEB4-2AD0F2FD872D}"/>
              </a:ext>
            </a:extLst>
          </p:cNvPr>
          <p:cNvGrpSpPr/>
          <p:nvPr/>
        </p:nvGrpSpPr>
        <p:grpSpPr>
          <a:xfrm>
            <a:off x="1815575" y="6140082"/>
            <a:ext cx="1787129" cy="550227"/>
            <a:chOff x="1815575" y="6140082"/>
            <a:chExt cx="1787129" cy="550227"/>
          </a:xfrm>
        </p:grpSpPr>
        <p:pic>
          <p:nvPicPr>
            <p:cNvPr id="4" name="Picture 3" descr="A picture containing text, clipart&#10;&#10;Description automatically generated">
              <a:extLst>
                <a:ext uri="{FF2B5EF4-FFF2-40B4-BE49-F238E27FC236}">
                  <a16:creationId xmlns:a16="http://schemas.microsoft.com/office/drawing/2014/main" id="{E1021B85-810E-4E20-B6E6-6EF2D8371E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9929" y="6175412"/>
              <a:ext cx="1592775" cy="514897"/>
            </a:xfrm>
            <a:prstGeom prst="rect">
              <a:avLst/>
            </a:prstGeom>
          </p:spPr>
        </p:pic>
        <p:cxnSp>
          <p:nvCxnSpPr>
            <p:cNvPr id="5" name="Straight Connector 4">
              <a:extLst>
                <a:ext uri="{FF2B5EF4-FFF2-40B4-BE49-F238E27FC236}">
                  <a16:creationId xmlns:a16="http://schemas.microsoft.com/office/drawing/2014/main" id="{889A541D-4788-4BED-A871-61F7ECDC61D6}"/>
                </a:ext>
              </a:extLst>
            </p:cNvPr>
            <p:cNvCxnSpPr/>
            <p:nvPr/>
          </p:nvCxnSpPr>
          <p:spPr>
            <a:xfrm>
              <a:off x="1815575" y="6140082"/>
              <a:ext cx="0" cy="5398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1377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BF99-A3B8-411B-B583-72711D168F94}"/>
              </a:ext>
            </a:extLst>
          </p:cNvPr>
          <p:cNvSpPr>
            <a:spLocks noGrp="1"/>
          </p:cNvSpPr>
          <p:nvPr>
            <p:ph type="title"/>
          </p:nvPr>
        </p:nvSpPr>
        <p:spPr/>
        <p:txBody>
          <a:bodyPr/>
          <a:lstStyle/>
          <a:p>
            <a:r>
              <a:rPr lang="en-US" dirty="0"/>
              <a:t>Comagine Health</a:t>
            </a:r>
          </a:p>
        </p:txBody>
      </p:sp>
      <p:sp>
        <p:nvSpPr>
          <p:cNvPr id="3" name="Content Placeholder 2">
            <a:extLst>
              <a:ext uri="{FF2B5EF4-FFF2-40B4-BE49-F238E27FC236}">
                <a16:creationId xmlns:a16="http://schemas.microsoft.com/office/drawing/2014/main" id="{42ABDE65-B3BA-4544-ACF5-64D9EDD8456F}"/>
              </a:ext>
            </a:extLst>
          </p:cNvPr>
          <p:cNvSpPr>
            <a:spLocks noGrp="1"/>
          </p:cNvSpPr>
          <p:nvPr>
            <p:ph idx="1"/>
          </p:nvPr>
        </p:nvSpPr>
        <p:spPr>
          <a:xfrm>
            <a:off x="459556" y="1517515"/>
            <a:ext cx="8236670" cy="2649607"/>
          </a:xfrm>
        </p:spPr>
        <p:txBody>
          <a:bodyPr>
            <a:normAutofit/>
          </a:bodyPr>
          <a:lstStyle/>
          <a:p>
            <a:pPr>
              <a:spcBef>
                <a:spcPts val="0"/>
              </a:spcBef>
            </a:pPr>
            <a:r>
              <a:rPr lang="en-US" dirty="0"/>
              <a:t>Comagine Health is a nonprofit organization committed to improving outcomes in health care.</a:t>
            </a:r>
          </a:p>
          <a:p>
            <a:pPr>
              <a:spcBef>
                <a:spcPts val="0"/>
              </a:spcBef>
            </a:pPr>
            <a:r>
              <a:rPr lang="en-US" dirty="0"/>
              <a:t>Comagine Health provides: </a:t>
            </a:r>
          </a:p>
          <a:p>
            <a:pPr lvl="1">
              <a:spcBef>
                <a:spcPts val="0"/>
              </a:spcBef>
            </a:pPr>
            <a:r>
              <a:rPr lang="en-US" sz="2400" dirty="0"/>
              <a:t>Training for nursing homes, emergency departments, and clinics on opioid use disorder processes</a:t>
            </a:r>
          </a:p>
          <a:p>
            <a:pPr lvl="1">
              <a:spcBef>
                <a:spcPts val="0"/>
              </a:spcBef>
            </a:pPr>
            <a:r>
              <a:rPr lang="en-US" sz="2400" dirty="0"/>
              <a:t>Diabetes, blood pressure and chronic kidney disease process improvement</a:t>
            </a:r>
          </a:p>
          <a:p>
            <a:pPr marL="0" indent="0" defTabSz="685800">
              <a:spcBef>
                <a:spcPts val="0"/>
              </a:spcBef>
              <a:buNone/>
              <a:defRPr/>
            </a:pPr>
            <a:endParaRPr lang="en-US" dirty="0"/>
          </a:p>
          <a:p>
            <a:pPr marL="0" indent="0" defTabSz="685800">
              <a:spcBef>
                <a:spcPts val="0"/>
              </a:spcBef>
              <a:buNone/>
              <a:defRPr/>
            </a:pPr>
            <a:endParaRPr lang="en-US" dirty="0"/>
          </a:p>
          <a:p>
            <a:pPr marL="0" indent="0">
              <a:buNone/>
            </a:pPr>
            <a:endParaRPr lang="en-US" dirty="0">
              <a:solidFill>
                <a:srgbClr val="0070C0"/>
              </a:solidFill>
            </a:endParaRPr>
          </a:p>
        </p:txBody>
      </p:sp>
      <p:pic>
        <p:nvPicPr>
          <p:cNvPr id="5" name="Picture 4" descr="A person with long hair smiling&#10;&#10;Description automatically generated with low confidence">
            <a:extLst>
              <a:ext uri="{FF2B5EF4-FFF2-40B4-BE49-F238E27FC236}">
                <a16:creationId xmlns:a16="http://schemas.microsoft.com/office/drawing/2014/main" id="{F6C99260-F320-48BB-B190-A344CEB34E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33" y="4342220"/>
            <a:ext cx="1201602" cy="154141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BACA33E1-8B14-43D4-982C-363717AAB2E9}"/>
              </a:ext>
            </a:extLst>
          </p:cNvPr>
          <p:cNvSpPr txBox="1"/>
          <p:nvPr/>
        </p:nvSpPr>
        <p:spPr>
          <a:xfrm>
            <a:off x="2091447" y="4342220"/>
            <a:ext cx="6177064" cy="1738938"/>
          </a:xfrm>
          <a:prstGeom prst="rect">
            <a:avLst/>
          </a:prstGeom>
          <a:noFill/>
        </p:spPr>
        <p:txBody>
          <a:bodyPr wrap="square" rtlCol="0">
            <a:spAutoFit/>
          </a:bodyPr>
          <a:lstStyle/>
          <a:p>
            <a:pPr marL="0" indent="0" defTabSz="685800">
              <a:spcBef>
                <a:spcPts val="0"/>
              </a:spcBef>
              <a:buNone/>
              <a:defRPr/>
            </a:pPr>
            <a:r>
              <a:rPr lang="en-US" sz="2000" dirty="0"/>
              <a:t>Adrienne Butterwick is a senior improvement advisor at Comagine Health. She is here to talk with you about Comagine Health resources and trainings.</a:t>
            </a:r>
          </a:p>
          <a:p>
            <a:pPr marL="0" indent="0" defTabSz="685800">
              <a:spcBef>
                <a:spcPts val="0"/>
              </a:spcBef>
              <a:buNone/>
              <a:defRPr/>
            </a:pPr>
            <a:endParaRPr lang="en-US" sz="1100" dirty="0">
              <a:hlinkClick r:id="rId4"/>
            </a:endParaRPr>
          </a:p>
          <a:p>
            <a:pPr marL="0" indent="0" defTabSz="685800">
              <a:spcBef>
                <a:spcPts val="0"/>
              </a:spcBef>
              <a:buNone/>
              <a:defRPr/>
            </a:pPr>
            <a:r>
              <a:rPr lang="en-US" dirty="0">
                <a:hlinkClick r:id="rId4"/>
              </a:rPr>
              <a:t>AButterwick@comagine.org</a:t>
            </a:r>
            <a:r>
              <a:rPr lang="en-US" dirty="0"/>
              <a:t> | (801) 892-6646</a:t>
            </a:r>
          </a:p>
          <a:p>
            <a:endParaRPr lang="en-US" dirty="0"/>
          </a:p>
        </p:txBody>
      </p:sp>
    </p:spTree>
    <p:extLst>
      <p:ext uri="{BB962C8B-B14F-4D97-AF65-F5344CB8AC3E}">
        <p14:creationId xmlns:p14="http://schemas.microsoft.com/office/powerpoint/2010/main" val="793629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248634-A34D-4872-8239-6A5B06C76CF0}"/>
              </a:ext>
            </a:extLst>
          </p:cNvPr>
          <p:cNvSpPr>
            <a:spLocks noGrp="1"/>
          </p:cNvSpPr>
          <p:nvPr>
            <p:ph type="ctrTitle"/>
          </p:nvPr>
        </p:nvSpPr>
        <p:spPr/>
        <p:txBody>
          <a:bodyPr/>
          <a:lstStyle/>
          <a:p>
            <a:endParaRPr lang="en-US"/>
          </a:p>
        </p:txBody>
      </p:sp>
      <p:pic>
        <p:nvPicPr>
          <p:cNvPr id="3" name="Picture 2" descr="A picture containing text, clipart&#10;&#10;Description automatically generated">
            <a:extLst>
              <a:ext uri="{FF2B5EF4-FFF2-40B4-BE49-F238E27FC236}">
                <a16:creationId xmlns:a16="http://schemas.microsoft.com/office/drawing/2014/main" id="{21BD614B-A144-46B1-9A3E-F619D5294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7651" y="6098081"/>
            <a:ext cx="1592775" cy="514897"/>
          </a:xfrm>
          <a:prstGeom prst="rect">
            <a:avLst/>
          </a:prstGeom>
        </p:spPr>
      </p:pic>
    </p:spTree>
    <p:extLst>
      <p:ext uri="{BB962C8B-B14F-4D97-AF65-F5344CB8AC3E}">
        <p14:creationId xmlns:p14="http://schemas.microsoft.com/office/powerpoint/2010/main" val="411840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7716-30F6-4C96-AFF6-C0D6D80B461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B375E39A-D863-4506-9EDC-2AC1D2BD45FB}"/>
              </a:ext>
            </a:extLst>
          </p:cNvPr>
          <p:cNvSpPr>
            <a:spLocks noGrp="1"/>
          </p:cNvSpPr>
          <p:nvPr>
            <p:ph idx="1"/>
          </p:nvPr>
        </p:nvSpPr>
        <p:spPr/>
        <p:txBody>
          <a:bodyPr/>
          <a:lstStyle/>
          <a:p>
            <a:r>
              <a:rPr lang="en-US" dirty="0"/>
              <a:t>Provide an evidence-based patient-centered approach to opioid prescribing after surgery</a:t>
            </a:r>
          </a:p>
          <a:p>
            <a:r>
              <a:rPr lang="en-US" dirty="0"/>
              <a:t>Describe how promoting the disposal of leftover opioids is critical to opioid stewardship </a:t>
            </a:r>
          </a:p>
          <a:p>
            <a:r>
              <a:rPr lang="en-US" dirty="0"/>
              <a:t>Outline best practices for co-prescribing naloxone </a:t>
            </a:r>
          </a:p>
        </p:txBody>
      </p:sp>
    </p:spTree>
    <p:extLst>
      <p:ext uri="{BB962C8B-B14F-4D97-AF65-F5344CB8AC3E}">
        <p14:creationId xmlns:p14="http://schemas.microsoft.com/office/powerpoint/2010/main" val="1175397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22860-4609-43C7-8BB7-3468CB48A416}"/>
              </a:ext>
            </a:extLst>
          </p:cNvPr>
          <p:cNvSpPr>
            <a:spLocks noGrp="1"/>
          </p:cNvSpPr>
          <p:nvPr>
            <p:ph type="title"/>
          </p:nvPr>
        </p:nvSpPr>
        <p:spPr/>
        <p:txBody>
          <a:bodyPr/>
          <a:lstStyle/>
          <a:p>
            <a:r>
              <a:rPr lang="en-US" dirty="0"/>
              <a:t>Opioid Crisis</a:t>
            </a:r>
          </a:p>
        </p:txBody>
      </p:sp>
      <p:sp>
        <p:nvSpPr>
          <p:cNvPr id="2" name="Slide Number Placeholder 1">
            <a:extLst>
              <a:ext uri="{FF2B5EF4-FFF2-40B4-BE49-F238E27FC236}">
                <a16:creationId xmlns:a16="http://schemas.microsoft.com/office/drawing/2014/main" id="{DA0A9358-A97D-4A37-BF86-46A839860F7F}"/>
              </a:ext>
            </a:extLst>
          </p:cNvPr>
          <p:cNvSpPr>
            <a:spLocks noGrp="1"/>
          </p:cNvSpPr>
          <p:nvPr>
            <p:ph type="sldNum" sz="quarter" idx="4"/>
          </p:nvPr>
        </p:nvSpPr>
        <p:spPr/>
        <p:txBody>
          <a:bodyPr/>
          <a:lstStyle/>
          <a:p>
            <a:fld id="{B91D4CEE-C63C-4374-A593-9D57455F2797}" type="slidenum">
              <a:rPr lang="en-US" smtClean="0"/>
              <a:pPr/>
              <a:t>5</a:t>
            </a:fld>
            <a:endParaRPr lang="en-US" dirty="0"/>
          </a:p>
        </p:txBody>
      </p:sp>
      <p:grpSp>
        <p:nvGrpSpPr>
          <p:cNvPr id="9" name="Group 8">
            <a:extLst>
              <a:ext uri="{FF2B5EF4-FFF2-40B4-BE49-F238E27FC236}">
                <a16:creationId xmlns:a16="http://schemas.microsoft.com/office/drawing/2014/main" id="{F21C395E-198B-4368-B9E1-011F01D4AF14}"/>
              </a:ext>
            </a:extLst>
          </p:cNvPr>
          <p:cNvGrpSpPr/>
          <p:nvPr/>
        </p:nvGrpSpPr>
        <p:grpSpPr>
          <a:xfrm>
            <a:off x="1815575" y="6140082"/>
            <a:ext cx="1787129" cy="550227"/>
            <a:chOff x="1815575" y="6140082"/>
            <a:chExt cx="1787129" cy="550227"/>
          </a:xfrm>
        </p:grpSpPr>
        <p:pic>
          <p:nvPicPr>
            <p:cNvPr id="7" name="Picture 6" descr="A picture containing text, clipart&#10;&#10;Description automatically generated">
              <a:extLst>
                <a:ext uri="{FF2B5EF4-FFF2-40B4-BE49-F238E27FC236}">
                  <a16:creationId xmlns:a16="http://schemas.microsoft.com/office/drawing/2014/main" id="{7976DC66-2989-4ED3-8FF2-9979762248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929" y="6175412"/>
              <a:ext cx="1592775" cy="514897"/>
            </a:xfrm>
            <a:prstGeom prst="rect">
              <a:avLst/>
            </a:prstGeom>
          </p:spPr>
        </p:pic>
        <p:cxnSp>
          <p:nvCxnSpPr>
            <p:cNvPr id="8" name="Straight Connector 7">
              <a:extLst>
                <a:ext uri="{FF2B5EF4-FFF2-40B4-BE49-F238E27FC236}">
                  <a16:creationId xmlns:a16="http://schemas.microsoft.com/office/drawing/2014/main" id="{0F852B87-813C-48CF-BF07-2D8238EDEAE0}"/>
                </a:ext>
              </a:extLst>
            </p:cNvPr>
            <p:cNvCxnSpPr/>
            <p:nvPr/>
          </p:nvCxnSpPr>
          <p:spPr>
            <a:xfrm>
              <a:off x="1815575" y="6140082"/>
              <a:ext cx="0" cy="5398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607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6584F0E4-E6BC-7943-BD7E-CF3DE97A533B}"/>
              </a:ext>
            </a:extLst>
          </p:cNvPr>
          <p:cNvPicPr>
            <a:picLocks noChangeAspect="1"/>
          </p:cNvPicPr>
          <p:nvPr/>
        </p:nvPicPr>
        <p:blipFill rotWithShape="1">
          <a:blip r:embed="rId3"/>
          <a:srcRect r="11909"/>
          <a:stretch/>
        </p:blipFill>
        <p:spPr>
          <a:xfrm>
            <a:off x="1298223" y="667457"/>
            <a:ext cx="6691361" cy="5895073"/>
          </a:xfrm>
          <a:prstGeom prst="rect">
            <a:avLst/>
          </a:prstGeom>
        </p:spPr>
      </p:pic>
      <p:sp>
        <p:nvSpPr>
          <p:cNvPr id="7" name="Text Placeholder 6">
            <a:extLst>
              <a:ext uri="{FF2B5EF4-FFF2-40B4-BE49-F238E27FC236}">
                <a16:creationId xmlns:a16="http://schemas.microsoft.com/office/drawing/2014/main" id="{B15603FB-2595-FE4C-AE60-010020A5DD99}"/>
              </a:ext>
            </a:extLst>
          </p:cNvPr>
          <p:cNvSpPr>
            <a:spLocks noGrp="1"/>
          </p:cNvSpPr>
          <p:nvPr>
            <p:ph type="body" sz="quarter" idx="15"/>
          </p:nvPr>
        </p:nvSpPr>
        <p:spPr>
          <a:xfrm>
            <a:off x="5108223" y="6351985"/>
            <a:ext cx="6096001" cy="223390"/>
          </a:xfrm>
        </p:spPr>
        <p:txBody>
          <a:bodyPr/>
          <a:lstStyle/>
          <a:p>
            <a:r>
              <a:rPr lang="en-US" dirty="0"/>
              <a:t>https://</a:t>
            </a:r>
            <a:r>
              <a:rPr lang="en-US" dirty="0" err="1"/>
              <a:t>www.nytimes.com</a:t>
            </a:r>
            <a:r>
              <a:rPr lang="en-US" dirty="0"/>
              <a:t>/interactive/2021/07/14/upshot/drug-overdose-</a:t>
            </a:r>
            <a:r>
              <a:rPr lang="en-US" dirty="0" err="1"/>
              <a:t>deaths.html</a:t>
            </a:r>
            <a:endParaRPr lang="en-US" dirty="0"/>
          </a:p>
        </p:txBody>
      </p:sp>
      <p:cxnSp>
        <p:nvCxnSpPr>
          <p:cNvPr id="10" name="Straight Connector 9">
            <a:extLst>
              <a:ext uri="{FF2B5EF4-FFF2-40B4-BE49-F238E27FC236}">
                <a16:creationId xmlns:a16="http://schemas.microsoft.com/office/drawing/2014/main" id="{10C8C025-0315-2448-80ED-3A3F18C4CA19}"/>
              </a:ext>
            </a:extLst>
          </p:cNvPr>
          <p:cNvCxnSpPr>
            <a:cxnSpLocks/>
          </p:cNvCxnSpPr>
          <p:nvPr/>
        </p:nvCxnSpPr>
        <p:spPr>
          <a:xfrm flipH="1">
            <a:off x="4292922" y="3245131"/>
            <a:ext cx="3696662"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0D173DE-A275-A24D-AE9A-E76270E190ED}"/>
              </a:ext>
            </a:extLst>
          </p:cNvPr>
          <p:cNvSpPr txBox="1"/>
          <p:nvPr/>
        </p:nvSpPr>
        <p:spPr>
          <a:xfrm>
            <a:off x="7952767" y="3041422"/>
            <a:ext cx="1658186" cy="451534"/>
          </a:xfrm>
          <a:prstGeom prst="rect">
            <a:avLst/>
          </a:prstGeom>
          <a:noFill/>
        </p:spPr>
        <p:txBody>
          <a:bodyPr wrap="square" rtlCol="0">
            <a:spAutoFit/>
          </a:bodyPr>
          <a:lstStyle/>
          <a:p>
            <a:pPr defTabSz="609576"/>
            <a:r>
              <a:rPr lang="en-US" sz="1167" dirty="0">
                <a:solidFill>
                  <a:prstClr val="black"/>
                </a:solidFill>
                <a:latin typeface="Century Gothic" panose="020B0502020202020204" pitchFamily="34" charset="0"/>
              </a:rPr>
              <a:t>Peak car crash deaths (1972)</a:t>
            </a:r>
          </a:p>
        </p:txBody>
      </p:sp>
      <p:cxnSp>
        <p:nvCxnSpPr>
          <p:cNvPr id="13" name="Straight Connector 12">
            <a:extLst>
              <a:ext uri="{FF2B5EF4-FFF2-40B4-BE49-F238E27FC236}">
                <a16:creationId xmlns:a16="http://schemas.microsoft.com/office/drawing/2014/main" id="{5AB65749-BA0C-354B-ACD5-92E80EB98D30}"/>
              </a:ext>
            </a:extLst>
          </p:cNvPr>
          <p:cNvCxnSpPr>
            <a:cxnSpLocks/>
          </p:cNvCxnSpPr>
          <p:nvPr/>
        </p:nvCxnSpPr>
        <p:spPr>
          <a:xfrm flipH="1">
            <a:off x="4292922" y="3645129"/>
            <a:ext cx="3696662"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E86CC72B-03CD-DB48-9969-C497C6EAD389}"/>
              </a:ext>
            </a:extLst>
          </p:cNvPr>
          <p:cNvSpPr txBox="1"/>
          <p:nvPr/>
        </p:nvSpPr>
        <p:spPr>
          <a:xfrm>
            <a:off x="7952767" y="3458195"/>
            <a:ext cx="1514994" cy="451534"/>
          </a:xfrm>
          <a:prstGeom prst="rect">
            <a:avLst/>
          </a:prstGeom>
          <a:noFill/>
        </p:spPr>
        <p:txBody>
          <a:bodyPr wrap="square" rtlCol="0">
            <a:spAutoFit/>
          </a:bodyPr>
          <a:lstStyle/>
          <a:p>
            <a:pPr defTabSz="609576"/>
            <a:r>
              <a:rPr lang="en-US" sz="1167" dirty="0">
                <a:solidFill>
                  <a:prstClr val="black"/>
                </a:solidFill>
                <a:latin typeface="Century Gothic" panose="020B0502020202020204" pitchFamily="34" charset="0"/>
              </a:rPr>
              <a:t>Peak HIV </a:t>
            </a:r>
            <a:br>
              <a:rPr lang="en-US" sz="1167" dirty="0">
                <a:solidFill>
                  <a:prstClr val="black"/>
                </a:solidFill>
                <a:latin typeface="Century Gothic" panose="020B0502020202020204" pitchFamily="34" charset="0"/>
              </a:rPr>
            </a:br>
            <a:r>
              <a:rPr lang="en-US" sz="1167" dirty="0">
                <a:solidFill>
                  <a:prstClr val="black"/>
                </a:solidFill>
                <a:latin typeface="Century Gothic" panose="020B0502020202020204" pitchFamily="34" charset="0"/>
              </a:rPr>
              <a:t>deaths (1995)</a:t>
            </a:r>
          </a:p>
        </p:txBody>
      </p:sp>
      <p:cxnSp>
        <p:nvCxnSpPr>
          <p:cNvPr id="16" name="Straight Connector 15">
            <a:extLst>
              <a:ext uri="{FF2B5EF4-FFF2-40B4-BE49-F238E27FC236}">
                <a16:creationId xmlns:a16="http://schemas.microsoft.com/office/drawing/2014/main" id="{977B0074-9574-7E47-8D2C-519366D9C300}"/>
              </a:ext>
            </a:extLst>
          </p:cNvPr>
          <p:cNvCxnSpPr>
            <a:cxnSpLocks/>
          </p:cNvCxnSpPr>
          <p:nvPr/>
        </p:nvCxnSpPr>
        <p:spPr>
          <a:xfrm flipH="1">
            <a:off x="4276172" y="4030829"/>
            <a:ext cx="3696662" cy="0"/>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286BEBF1-600B-F94A-A9CE-DE001EE758D3}"/>
              </a:ext>
            </a:extLst>
          </p:cNvPr>
          <p:cNvSpPr txBox="1"/>
          <p:nvPr/>
        </p:nvSpPr>
        <p:spPr>
          <a:xfrm>
            <a:off x="7952767" y="3843894"/>
            <a:ext cx="1658186" cy="451534"/>
          </a:xfrm>
          <a:prstGeom prst="rect">
            <a:avLst/>
          </a:prstGeom>
          <a:noFill/>
        </p:spPr>
        <p:txBody>
          <a:bodyPr wrap="square" rtlCol="0">
            <a:spAutoFit/>
          </a:bodyPr>
          <a:lstStyle/>
          <a:p>
            <a:pPr defTabSz="609576"/>
            <a:r>
              <a:rPr lang="en-US" sz="1167" dirty="0">
                <a:solidFill>
                  <a:prstClr val="black"/>
                </a:solidFill>
                <a:latin typeface="Century Gothic" panose="020B0502020202020204" pitchFamily="34" charset="0"/>
              </a:rPr>
              <a:t>Peak gun </a:t>
            </a:r>
            <a:br>
              <a:rPr lang="en-US" sz="1167" dirty="0">
                <a:solidFill>
                  <a:prstClr val="black"/>
                </a:solidFill>
                <a:latin typeface="Century Gothic" panose="020B0502020202020204" pitchFamily="34" charset="0"/>
              </a:rPr>
            </a:br>
            <a:r>
              <a:rPr lang="en-US" sz="1167" dirty="0">
                <a:solidFill>
                  <a:prstClr val="black"/>
                </a:solidFill>
                <a:latin typeface="Century Gothic" panose="020B0502020202020204" pitchFamily="34" charset="0"/>
              </a:rPr>
              <a:t>deaths (1993)</a:t>
            </a:r>
          </a:p>
        </p:txBody>
      </p:sp>
      <p:sp>
        <p:nvSpPr>
          <p:cNvPr id="21" name="Rectangle 20">
            <a:extLst>
              <a:ext uri="{FF2B5EF4-FFF2-40B4-BE49-F238E27FC236}">
                <a16:creationId xmlns:a16="http://schemas.microsoft.com/office/drawing/2014/main" id="{C9239AA1-8721-9347-A235-3B481B3A2507}"/>
              </a:ext>
            </a:extLst>
          </p:cNvPr>
          <p:cNvSpPr/>
          <p:nvPr/>
        </p:nvSpPr>
        <p:spPr>
          <a:xfrm>
            <a:off x="2007219" y="2770780"/>
            <a:ext cx="2224765" cy="4743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6"/>
            <a:endParaRPr lang="en-US" sz="2400">
              <a:solidFill>
                <a:prstClr val="white"/>
              </a:solidFill>
              <a:latin typeface="Calibri"/>
            </a:endParaRPr>
          </a:p>
        </p:txBody>
      </p:sp>
      <p:sp>
        <p:nvSpPr>
          <p:cNvPr id="8" name="TextBox 7">
            <a:extLst>
              <a:ext uri="{FF2B5EF4-FFF2-40B4-BE49-F238E27FC236}">
                <a16:creationId xmlns:a16="http://schemas.microsoft.com/office/drawing/2014/main" id="{E6DD171A-C549-064D-B9C6-5394BD9D1E21}"/>
              </a:ext>
            </a:extLst>
          </p:cNvPr>
          <p:cNvSpPr txBox="1"/>
          <p:nvPr/>
        </p:nvSpPr>
        <p:spPr>
          <a:xfrm>
            <a:off x="2007220" y="364419"/>
            <a:ext cx="3381209" cy="461665"/>
          </a:xfrm>
          <a:prstGeom prst="rect">
            <a:avLst/>
          </a:prstGeom>
          <a:solidFill>
            <a:schemeClr val="bg1"/>
          </a:solidFill>
        </p:spPr>
        <p:txBody>
          <a:bodyPr wrap="square" rtlCol="0">
            <a:spAutoFit/>
          </a:bodyPr>
          <a:lstStyle/>
          <a:p>
            <a:pPr defTabSz="609576"/>
            <a:endParaRPr lang="en-US" sz="2400" dirty="0">
              <a:solidFill>
                <a:prstClr val="black"/>
              </a:solidFill>
              <a:latin typeface="Calibri"/>
            </a:endParaRPr>
          </a:p>
        </p:txBody>
      </p:sp>
      <p:sp>
        <p:nvSpPr>
          <p:cNvPr id="18" name="TextBox 17">
            <a:extLst>
              <a:ext uri="{FF2B5EF4-FFF2-40B4-BE49-F238E27FC236}">
                <a16:creationId xmlns:a16="http://schemas.microsoft.com/office/drawing/2014/main" id="{0D852FFC-2B01-2446-87E4-DB859E5BB57D}"/>
              </a:ext>
            </a:extLst>
          </p:cNvPr>
          <p:cNvSpPr txBox="1"/>
          <p:nvPr/>
        </p:nvSpPr>
        <p:spPr>
          <a:xfrm>
            <a:off x="4779240" y="399812"/>
            <a:ext cx="1691821" cy="461665"/>
          </a:xfrm>
          <a:prstGeom prst="rect">
            <a:avLst/>
          </a:prstGeom>
          <a:solidFill>
            <a:schemeClr val="bg1"/>
          </a:solidFill>
        </p:spPr>
        <p:txBody>
          <a:bodyPr wrap="square" rtlCol="0">
            <a:spAutoFit/>
          </a:bodyPr>
          <a:lstStyle/>
          <a:p>
            <a:pPr defTabSz="609576"/>
            <a:endParaRPr lang="en-US" sz="2400" dirty="0">
              <a:solidFill>
                <a:prstClr val="black"/>
              </a:solidFill>
              <a:latin typeface="Calibri"/>
            </a:endParaRPr>
          </a:p>
        </p:txBody>
      </p:sp>
      <p:pic>
        <p:nvPicPr>
          <p:cNvPr id="6" name="Picture 5" descr="Text&#10;&#10;Description automatically generated">
            <a:extLst>
              <a:ext uri="{FF2B5EF4-FFF2-40B4-BE49-F238E27FC236}">
                <a16:creationId xmlns:a16="http://schemas.microsoft.com/office/drawing/2014/main" id="{7F0EFF93-F914-864D-8A68-F3A3CFBF12A0}"/>
              </a:ext>
            </a:extLst>
          </p:cNvPr>
          <p:cNvPicPr>
            <a:picLocks noChangeAspect="1"/>
          </p:cNvPicPr>
          <p:nvPr/>
        </p:nvPicPr>
        <p:blipFill>
          <a:blip r:embed="rId4"/>
          <a:stretch>
            <a:fillRect/>
          </a:stretch>
        </p:blipFill>
        <p:spPr>
          <a:xfrm>
            <a:off x="246536" y="288012"/>
            <a:ext cx="5746131" cy="1258330"/>
          </a:xfrm>
          <a:prstGeom prst="rect">
            <a:avLst/>
          </a:prstGeom>
        </p:spPr>
      </p:pic>
      <p:sp>
        <p:nvSpPr>
          <p:cNvPr id="2" name="Rectangle 1">
            <a:extLst>
              <a:ext uri="{FF2B5EF4-FFF2-40B4-BE49-F238E27FC236}">
                <a16:creationId xmlns:a16="http://schemas.microsoft.com/office/drawing/2014/main" id="{9D57B4A9-F543-72E4-0689-0D04050E1188}"/>
              </a:ext>
            </a:extLst>
          </p:cNvPr>
          <p:cNvSpPr/>
          <p:nvPr/>
        </p:nvSpPr>
        <p:spPr>
          <a:xfrm>
            <a:off x="1882588" y="1546342"/>
            <a:ext cx="3568579" cy="12244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DF24473-126B-904D-BFDC-8E38C2C2945A}"/>
              </a:ext>
            </a:extLst>
          </p:cNvPr>
          <p:cNvSpPr txBox="1"/>
          <p:nvPr/>
        </p:nvSpPr>
        <p:spPr>
          <a:xfrm>
            <a:off x="1212215" y="2054866"/>
            <a:ext cx="4238952" cy="707886"/>
          </a:xfrm>
          <a:prstGeom prst="rect">
            <a:avLst/>
          </a:prstGeom>
          <a:solidFill>
            <a:schemeClr val="tx2">
              <a:lumMod val="20000"/>
              <a:lumOff val="80000"/>
            </a:schemeClr>
          </a:solidFill>
          <a:ln w="38100">
            <a:solidFill>
              <a:schemeClr val="accent1"/>
            </a:solidFill>
          </a:ln>
        </p:spPr>
        <p:txBody>
          <a:bodyPr wrap="square" rtlCol="0">
            <a:spAutoFit/>
          </a:bodyPr>
          <a:lstStyle/>
          <a:p>
            <a:pPr defTabSz="609576"/>
            <a:r>
              <a:rPr lang="en-US" sz="2000" dirty="0">
                <a:solidFill>
                  <a:prstClr val="black"/>
                </a:solidFill>
                <a:latin typeface="Calibri"/>
              </a:rPr>
              <a:t>In 2020, 28% of overdose deaths were from prescription opioids</a:t>
            </a:r>
          </a:p>
        </p:txBody>
      </p:sp>
    </p:spTree>
    <p:extLst>
      <p:ext uri="{BB962C8B-B14F-4D97-AF65-F5344CB8AC3E}">
        <p14:creationId xmlns:p14="http://schemas.microsoft.com/office/powerpoint/2010/main" val="1280313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F69613-8553-914B-8EAE-258E4EC3C3EF}"/>
              </a:ext>
            </a:extLst>
          </p:cNvPr>
          <p:cNvSpPr>
            <a:spLocks noGrp="1"/>
          </p:cNvSpPr>
          <p:nvPr>
            <p:ph sz="half" idx="1"/>
          </p:nvPr>
        </p:nvSpPr>
        <p:spPr>
          <a:xfrm>
            <a:off x="690563" y="1722267"/>
            <a:ext cx="7922759" cy="3709197"/>
          </a:xfrm>
        </p:spPr>
        <p:txBody>
          <a:bodyPr/>
          <a:lstStyle/>
          <a:p>
            <a:r>
              <a:rPr lang="en-US" sz="2400" dirty="0"/>
              <a:t>&gt;64 million operations/year</a:t>
            </a:r>
          </a:p>
          <a:p>
            <a:r>
              <a:rPr lang="en-US" sz="2400" dirty="0"/>
              <a:t>60-92% have leftover opioids</a:t>
            </a:r>
          </a:p>
          <a:p>
            <a:pPr lvl="1"/>
            <a:r>
              <a:rPr lang="en-US" sz="1933" dirty="0"/>
              <a:t>2/3 of misusers got them from family or friends</a:t>
            </a:r>
          </a:p>
          <a:p>
            <a:pPr lvl="1"/>
            <a:r>
              <a:rPr lang="en-US" sz="1933" dirty="0"/>
              <a:t>First exposure for many leading to future illicit drug use</a:t>
            </a:r>
          </a:p>
          <a:p>
            <a:pPr lvl="1"/>
            <a:r>
              <a:rPr lang="en-US" sz="1933" dirty="0"/>
              <a:t>Threefold increase in poisoning and overdoses for children</a:t>
            </a:r>
            <a:endParaRPr lang="en-US" sz="2400" dirty="0"/>
          </a:p>
          <a:p>
            <a:r>
              <a:rPr lang="en-US" sz="2400" dirty="0"/>
              <a:t>0.3-15% opioid-naïve patients are still using opioids 90 days after surgery</a:t>
            </a:r>
          </a:p>
          <a:p>
            <a:pPr marL="0" indent="0">
              <a:buNone/>
            </a:pPr>
            <a:endParaRPr lang="en-US" dirty="0"/>
          </a:p>
        </p:txBody>
      </p:sp>
      <p:sp>
        <p:nvSpPr>
          <p:cNvPr id="2" name="Title 1">
            <a:extLst>
              <a:ext uri="{FF2B5EF4-FFF2-40B4-BE49-F238E27FC236}">
                <a16:creationId xmlns:a16="http://schemas.microsoft.com/office/drawing/2014/main" id="{6FBEEA5F-7AE5-8643-B725-0CF58B37BCA6}"/>
              </a:ext>
            </a:extLst>
          </p:cNvPr>
          <p:cNvSpPr>
            <a:spLocks noGrp="1"/>
          </p:cNvSpPr>
          <p:nvPr>
            <p:ph type="title"/>
          </p:nvPr>
        </p:nvSpPr>
        <p:spPr/>
        <p:txBody>
          <a:bodyPr/>
          <a:lstStyle/>
          <a:p>
            <a:r>
              <a:rPr lang="en-US" dirty="0"/>
              <a:t>We are contributing to the Crisis</a:t>
            </a:r>
          </a:p>
        </p:txBody>
      </p:sp>
      <p:sp>
        <p:nvSpPr>
          <p:cNvPr id="7" name="Text Placeholder 6">
            <a:extLst>
              <a:ext uri="{FF2B5EF4-FFF2-40B4-BE49-F238E27FC236}">
                <a16:creationId xmlns:a16="http://schemas.microsoft.com/office/drawing/2014/main" id="{5F23A233-5885-904B-835B-83FDFF1AF507}"/>
              </a:ext>
            </a:extLst>
          </p:cNvPr>
          <p:cNvSpPr txBox="1">
            <a:spLocks/>
          </p:cNvSpPr>
          <p:nvPr/>
        </p:nvSpPr>
        <p:spPr>
          <a:xfrm>
            <a:off x="6565605" y="5965412"/>
            <a:ext cx="2578395" cy="627706"/>
          </a:xfrm>
          <a:prstGeom prst="rect">
            <a:avLst/>
          </a:prstGeom>
        </p:spPr>
        <p:txBody>
          <a:bodyPr/>
          <a:lstStyle>
            <a:lvl1pPr marL="0" indent="0" algn="l" defTabSz="548640" rtl="0" eaLnBrk="1" latinLnBrk="0" hangingPunct="1">
              <a:spcBef>
                <a:spcPct val="20000"/>
              </a:spcBef>
              <a:buFont typeface="Arial"/>
              <a:buNone/>
              <a:defRPr sz="900" b="0" i="0" kern="1200" baseline="0">
                <a:solidFill>
                  <a:srgbClr val="A31527"/>
                </a:solidFill>
                <a:latin typeface="Century Gothic" charset="0"/>
                <a:ea typeface="+mn-ea"/>
                <a:cs typeface="Avenir"/>
              </a:defRPr>
            </a:lvl1pPr>
            <a:lvl2pPr marL="891540" indent="-342900" algn="l" defTabSz="548640" rtl="0" eaLnBrk="1" latinLnBrk="0" hangingPunct="1">
              <a:spcBef>
                <a:spcPct val="20000"/>
              </a:spcBef>
              <a:buFont typeface="Arial"/>
              <a:buChar char="–"/>
              <a:defRPr sz="2880" b="0" i="0" kern="1200" baseline="0">
                <a:solidFill>
                  <a:schemeClr val="tx1">
                    <a:lumMod val="65000"/>
                    <a:lumOff val="35000"/>
                  </a:schemeClr>
                </a:solidFill>
                <a:latin typeface="Century Gothic" charset="0"/>
                <a:ea typeface="+mn-ea"/>
                <a:cs typeface="Avenir"/>
              </a:defRPr>
            </a:lvl2pPr>
            <a:lvl3pPr marL="1371600" indent="-274320" algn="l" defTabSz="548640" rtl="0" eaLnBrk="1" latinLnBrk="0" hangingPunct="1">
              <a:spcBef>
                <a:spcPct val="20000"/>
              </a:spcBef>
              <a:buFont typeface="Arial"/>
              <a:buChar char="•"/>
              <a:defRPr sz="2400" b="0" i="0" kern="1200" baseline="0">
                <a:solidFill>
                  <a:schemeClr val="tx1">
                    <a:lumMod val="65000"/>
                    <a:lumOff val="35000"/>
                  </a:schemeClr>
                </a:solidFill>
                <a:latin typeface="Century Gothic" charset="0"/>
                <a:ea typeface="Century Gothic" charset="0"/>
                <a:cs typeface="Century Gothic" charset="0"/>
              </a:defRPr>
            </a:lvl3pPr>
            <a:lvl4pPr marL="1920240" indent="-274320" algn="l" defTabSz="548640" rtl="0" eaLnBrk="1" latinLnBrk="0" hangingPunct="1">
              <a:spcBef>
                <a:spcPct val="20000"/>
              </a:spcBef>
              <a:buFont typeface="Arial"/>
              <a:buChar char="–"/>
              <a:defRPr sz="1920" b="0" i="0" kern="1200" baseline="0">
                <a:solidFill>
                  <a:schemeClr val="tx1">
                    <a:lumMod val="65000"/>
                    <a:lumOff val="35000"/>
                  </a:schemeClr>
                </a:solidFill>
                <a:latin typeface="Century Gothic" charset="0"/>
                <a:ea typeface="+mn-ea"/>
                <a:cs typeface="Avenir"/>
              </a:defRPr>
            </a:lvl4pPr>
            <a:lvl5pPr marL="2468880" indent="-274320" algn="l" defTabSz="548640" rtl="0" eaLnBrk="1" latinLnBrk="0" hangingPunct="1">
              <a:spcBef>
                <a:spcPct val="20000"/>
              </a:spcBef>
              <a:buFont typeface="Arial"/>
              <a:buChar char="»"/>
              <a:defRPr sz="1440" b="0" i="0" kern="1200" baseline="0">
                <a:solidFill>
                  <a:schemeClr val="tx1">
                    <a:lumMod val="65000"/>
                    <a:lumOff val="35000"/>
                  </a:schemeClr>
                </a:solidFill>
                <a:latin typeface="Century Gothic" charset="0"/>
                <a:ea typeface="+mn-ea"/>
                <a:cs typeface="Avenir"/>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a:lstStyle>
          <a:p>
            <a:pPr defTabSz="457182"/>
            <a:r>
              <a:rPr lang="en-US" sz="750" dirty="0"/>
              <a:t>Shah A. MMWR </a:t>
            </a:r>
            <a:r>
              <a:rPr lang="en-US" sz="750" dirty="0" err="1"/>
              <a:t>Morb</a:t>
            </a:r>
            <a:r>
              <a:rPr lang="en-US" sz="750" dirty="0"/>
              <a:t> Mortal </a:t>
            </a:r>
            <a:r>
              <a:rPr lang="en-US" sz="750" dirty="0" err="1"/>
              <a:t>Wkly</a:t>
            </a:r>
            <a:r>
              <a:rPr lang="en-US" sz="750" dirty="0"/>
              <a:t> Rep. 2017</a:t>
            </a:r>
          </a:p>
          <a:p>
            <a:pPr defTabSz="457182"/>
            <a:r>
              <a:rPr lang="en-US" sz="750" dirty="0"/>
              <a:t>Lee JS. J </a:t>
            </a:r>
            <a:r>
              <a:rPr lang="en-US" sz="750" dirty="0" err="1"/>
              <a:t>Clin</a:t>
            </a:r>
            <a:r>
              <a:rPr lang="en-US" sz="750" dirty="0"/>
              <a:t> Oncol 2017</a:t>
            </a:r>
          </a:p>
          <a:p>
            <a:pPr defTabSz="457182"/>
            <a:r>
              <a:rPr lang="en-US" sz="750" dirty="0"/>
              <a:t>Cicero 2018</a:t>
            </a:r>
          </a:p>
          <a:p>
            <a:pPr defTabSz="457182"/>
            <a:r>
              <a:rPr lang="en-US" sz="750" dirty="0"/>
              <a:t>Compton 2016</a:t>
            </a:r>
          </a:p>
        </p:txBody>
      </p:sp>
    </p:spTree>
    <p:extLst>
      <p:ext uri="{BB962C8B-B14F-4D97-AF65-F5344CB8AC3E}">
        <p14:creationId xmlns:p14="http://schemas.microsoft.com/office/powerpoint/2010/main" val="151608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07A6E3F-92D0-9D4A-A8F4-E22450AF201C}"/>
              </a:ext>
            </a:extLst>
          </p:cNvPr>
          <p:cNvSpPr txBox="1"/>
          <p:nvPr/>
        </p:nvSpPr>
        <p:spPr>
          <a:xfrm>
            <a:off x="486861" y="4640407"/>
            <a:ext cx="8281719" cy="1200329"/>
          </a:xfrm>
          <a:prstGeom prst="rect">
            <a:avLst/>
          </a:prstGeom>
          <a:noFill/>
        </p:spPr>
        <p:txBody>
          <a:bodyPr wrap="square" rtlCol="0">
            <a:spAutoFit/>
          </a:bodyPr>
          <a:lstStyle/>
          <a:p>
            <a:pPr algn="ctr" defTabSz="609576"/>
            <a:r>
              <a:rPr lang="en-US" sz="2400" dirty="0">
                <a:solidFill>
                  <a:prstClr val="black"/>
                </a:solidFill>
                <a:latin typeface="Calibri"/>
              </a:rPr>
              <a:t>37% of prescriptions are for opioids</a:t>
            </a:r>
          </a:p>
          <a:p>
            <a:pPr algn="ctr" defTabSz="609576"/>
            <a:r>
              <a:rPr lang="en-US" sz="2400" dirty="0">
                <a:solidFill>
                  <a:prstClr val="black"/>
                </a:solidFill>
                <a:latin typeface="Calibri"/>
              </a:rPr>
              <a:t>10% of all opioid prescriptions in the US</a:t>
            </a:r>
          </a:p>
          <a:p>
            <a:pPr algn="ctr" defTabSz="609576"/>
            <a:r>
              <a:rPr lang="en-US" sz="2400" dirty="0">
                <a:solidFill>
                  <a:prstClr val="black"/>
                </a:solidFill>
                <a:latin typeface="Calibri"/>
              </a:rPr>
              <a:t>11% of prescription opioid overdoses</a:t>
            </a:r>
          </a:p>
        </p:txBody>
      </p:sp>
      <p:sp>
        <p:nvSpPr>
          <p:cNvPr id="4" name="Title 3">
            <a:extLst>
              <a:ext uri="{FF2B5EF4-FFF2-40B4-BE49-F238E27FC236}">
                <a16:creationId xmlns:a16="http://schemas.microsoft.com/office/drawing/2014/main" id="{2DDCF4E5-E9D8-4941-A0D8-9466CA5D2139}"/>
              </a:ext>
            </a:extLst>
          </p:cNvPr>
          <p:cNvSpPr>
            <a:spLocks noGrp="1"/>
          </p:cNvSpPr>
          <p:nvPr>
            <p:ph type="title"/>
          </p:nvPr>
        </p:nvSpPr>
        <p:spPr/>
        <p:txBody>
          <a:bodyPr/>
          <a:lstStyle/>
          <a:p>
            <a:r>
              <a:rPr lang="en-US" dirty="0"/>
              <a:t>The parable of the river</a:t>
            </a:r>
          </a:p>
        </p:txBody>
      </p:sp>
      <p:pic>
        <p:nvPicPr>
          <p:cNvPr id="1026" name="Picture 2" descr="Residents are rescued from a flooded area at a hospital in Kurashiki, Okayama ">
            <a:extLst>
              <a:ext uri="{FF2B5EF4-FFF2-40B4-BE49-F238E27FC236}">
                <a16:creationId xmlns:a16="http://schemas.microsoft.com/office/drawing/2014/main" id="{211001FB-E230-294A-9CD8-0904D65A03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494" y="1470660"/>
            <a:ext cx="5107093" cy="2872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40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ssolv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dissolv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dissolve">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D22860-4609-43C7-8BB7-3468CB48A416}"/>
              </a:ext>
            </a:extLst>
          </p:cNvPr>
          <p:cNvSpPr>
            <a:spLocks noGrp="1"/>
          </p:cNvSpPr>
          <p:nvPr>
            <p:ph type="title"/>
          </p:nvPr>
        </p:nvSpPr>
        <p:spPr/>
        <p:txBody>
          <a:bodyPr/>
          <a:lstStyle/>
          <a:p>
            <a:r>
              <a:rPr lang="en-US" dirty="0"/>
              <a:t>Evidence-based Approach </a:t>
            </a:r>
            <a:br>
              <a:rPr lang="en-US" dirty="0"/>
            </a:br>
            <a:r>
              <a:rPr lang="en-US" dirty="0"/>
              <a:t>to Opioid Prescribing </a:t>
            </a:r>
            <a:br>
              <a:rPr lang="en-US" dirty="0"/>
            </a:br>
            <a:r>
              <a:rPr lang="en-US" dirty="0"/>
              <a:t>After Surgery</a:t>
            </a:r>
          </a:p>
        </p:txBody>
      </p:sp>
      <p:sp>
        <p:nvSpPr>
          <p:cNvPr id="2" name="Slide Number Placeholder 1">
            <a:extLst>
              <a:ext uri="{FF2B5EF4-FFF2-40B4-BE49-F238E27FC236}">
                <a16:creationId xmlns:a16="http://schemas.microsoft.com/office/drawing/2014/main" id="{DA0A9358-A97D-4A37-BF86-46A839860F7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1D4CEE-C63C-4374-A593-9D57455F2797}" type="slidenum">
              <a:rPr kumimoji="0" lang="en-US" sz="11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6A807BBB-4F2F-4710-8D68-0E13FAA24B02}"/>
              </a:ext>
            </a:extLst>
          </p:cNvPr>
          <p:cNvGrpSpPr/>
          <p:nvPr/>
        </p:nvGrpSpPr>
        <p:grpSpPr>
          <a:xfrm>
            <a:off x="1815575" y="6140082"/>
            <a:ext cx="1787129" cy="550227"/>
            <a:chOff x="1815575" y="6140082"/>
            <a:chExt cx="1787129" cy="550227"/>
          </a:xfrm>
        </p:grpSpPr>
        <p:pic>
          <p:nvPicPr>
            <p:cNvPr id="6" name="Picture 5" descr="A picture containing text, clipart&#10;&#10;Description automatically generated">
              <a:extLst>
                <a:ext uri="{FF2B5EF4-FFF2-40B4-BE49-F238E27FC236}">
                  <a16:creationId xmlns:a16="http://schemas.microsoft.com/office/drawing/2014/main" id="{A6F05F63-408A-4A72-84CF-E1EB6A006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929" y="6175412"/>
              <a:ext cx="1592775" cy="514897"/>
            </a:xfrm>
            <a:prstGeom prst="rect">
              <a:avLst/>
            </a:prstGeom>
          </p:spPr>
        </p:pic>
        <p:cxnSp>
          <p:nvCxnSpPr>
            <p:cNvPr id="7" name="Straight Connector 6">
              <a:extLst>
                <a:ext uri="{FF2B5EF4-FFF2-40B4-BE49-F238E27FC236}">
                  <a16:creationId xmlns:a16="http://schemas.microsoft.com/office/drawing/2014/main" id="{E3244CD0-38FF-4870-82B2-F844145B547A}"/>
                </a:ext>
              </a:extLst>
            </p:cNvPr>
            <p:cNvCxnSpPr/>
            <p:nvPr/>
          </p:nvCxnSpPr>
          <p:spPr>
            <a:xfrm>
              <a:off x="1815575" y="6140082"/>
              <a:ext cx="0" cy="5398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72107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magine system fonts">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omagine">
      <a:dk1>
        <a:sysClr val="windowText" lastClr="000000"/>
      </a:dk1>
      <a:lt1>
        <a:sysClr val="window" lastClr="FFFFFF"/>
      </a:lt1>
      <a:dk2>
        <a:srgbClr val="44546A"/>
      </a:dk2>
      <a:lt2>
        <a:srgbClr val="E7E6E6"/>
      </a:lt2>
      <a:accent1>
        <a:srgbClr val="69BE46"/>
      </a:accent1>
      <a:accent2>
        <a:srgbClr val="489279"/>
      </a:accent2>
      <a:accent3>
        <a:srgbClr val="2D617D"/>
      </a:accent3>
      <a:accent4>
        <a:srgbClr val="F3CB3C"/>
      </a:accent4>
      <a:accent5>
        <a:srgbClr val="414141"/>
      </a:accent5>
      <a:accent6>
        <a:srgbClr val="69BE46"/>
      </a:accent6>
      <a:hlink>
        <a:srgbClr val="0563C1"/>
      </a:hlink>
      <a:folHlink>
        <a:srgbClr val="954F72"/>
      </a:folHlink>
    </a:clrScheme>
    <a:fontScheme name="Comagine system fonts">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Comagine Corporate Slideshow Template  -  Read-Only" id="{005D55F0-3F81-4FC5-8465-3F28F6F9EB94}" vid="{3A39CE8F-8C33-494F-9C22-F24443E3C37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_dlc_DocId xmlns="b7d8a8b7-4901-48d6-ab8f-dcd8daa16252">35J6RSCKA5WM-1975626547-976</_dlc_DocId>
    <TaxCatchAll xmlns="b7d8a8b7-4901-48d6-ab8f-dcd8daa16252" xsi:nil="true"/>
    <TaxKeywordTaxHTField xmlns="b7d8a8b7-4901-48d6-ab8f-dcd8daa16252">
      <Terms xmlns="http://schemas.microsoft.com/office/infopath/2007/PartnerControls"/>
    </TaxKeywordTaxHTField>
    <Graphic_x002f_Picture xmlns="32a7e722-dddb-4174-88ba-362a513e33e1">
      <Url xsi:nil="true"/>
      <Description xsi:nil="true"/>
    </Graphic_x002f_Picture>
    <Contains_x003a_ xmlns="b7d8a8b7-4901-48d6-ab8f-dcd8daa16252">Powerpoint presentation template: Standard size, GREEN background</Contains_x003a_>
    <PublishingExpirationDate xmlns="http://schemas.microsoft.com/sharepoint/v3" xsi:nil="true"/>
    <_dlc_DocIdPersistId xmlns="b7d8a8b7-4901-48d6-ab8f-dcd8daa16252" xsi:nil="true"/>
    <_dlc_DocIdUrl xmlns="b7d8a8b7-4901-48d6-ab8f-dcd8daa16252">
      <Url>https://healthinsight.sharepoint.com/commcorner/_layouts/15/DocIdRedir.aspx?ID=35J6RSCKA5WM-1975626547-976</Url>
      <Description>35J6RSCKA5WM-1975626547-976</Description>
    </_dlc_DocIdUrl>
    <Thumbnail xmlns="32a7e722-dddb-4174-88ba-362a513e33e1">
      <Url xsi:nil="true"/>
      <Description xsi:nil="true"/>
    </Thumbnai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2FF91CC9395149AB062640EDB5B86A" ma:contentTypeVersion="1385" ma:contentTypeDescription="Create a new document." ma:contentTypeScope="" ma:versionID="fa5b81ffff8aca4753f6ef7bc4b9b414">
  <xsd:schema xmlns:xsd="http://www.w3.org/2001/XMLSchema" xmlns:xs="http://www.w3.org/2001/XMLSchema" xmlns:p="http://schemas.microsoft.com/office/2006/metadata/properties" xmlns:ns1="http://schemas.microsoft.com/sharepoint/v3" xmlns:ns2="32a7e722-dddb-4174-88ba-362a513e33e1" xmlns:ns3="b7d8a8b7-4901-48d6-ab8f-dcd8daa16252" targetNamespace="http://schemas.microsoft.com/office/2006/metadata/properties" ma:root="true" ma:fieldsID="7a8f680c29245efadfef3ad105f0c067" ns1:_="" ns2:_="" ns3:_="">
    <xsd:import namespace="http://schemas.microsoft.com/sharepoint/v3"/>
    <xsd:import namespace="32a7e722-dddb-4174-88ba-362a513e33e1"/>
    <xsd:import namespace="b7d8a8b7-4901-48d6-ab8f-dcd8daa16252"/>
    <xsd:element name="properties">
      <xsd:complexType>
        <xsd:sequence>
          <xsd:element name="documentManagement">
            <xsd:complexType>
              <xsd:all>
                <xsd:element ref="ns2:Graphic_x002f_Picture" minOccurs="0"/>
                <xsd:element ref="ns3:Contains_x003a_" minOccurs="0"/>
                <xsd:element ref="ns1:PublishingStartDate" minOccurs="0"/>
                <xsd:element ref="ns1:PublishingExpirationDate" minOccurs="0"/>
                <xsd:element ref="ns3:_dlc_DocId" minOccurs="0"/>
                <xsd:element ref="ns3:_dlc_DocIdUrl" minOccurs="0"/>
                <xsd:element ref="ns3:_dlc_DocIdPersistId" minOccurs="0"/>
                <xsd:element ref="ns3:TaxKeywordTaxHTField" minOccurs="0"/>
                <xsd:element ref="ns3:TaxCatchAll" minOccurs="0"/>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5"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6"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a7e722-dddb-4174-88ba-362a513e33e1" elementFormDefault="qualified">
    <xsd:import namespace="http://schemas.microsoft.com/office/2006/documentManagement/types"/>
    <xsd:import namespace="http://schemas.microsoft.com/office/infopath/2007/PartnerControls"/>
    <xsd:element name="Graphic_x002f_Picture" ma:index="2" nillable="true" ma:displayName="Graphic" ma:format="Image" ma:internalName="Graphic_x002f_Pictur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element name="MediaServiceAutoTags" ma:index="20" nillable="true" ma:displayName="MediaServiceAutoTags"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Thumbnail" ma:index="30"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d8a8b7-4901-48d6-ab8f-dcd8daa16252" elementFormDefault="qualified">
    <xsd:import namespace="http://schemas.microsoft.com/office/2006/documentManagement/types"/>
    <xsd:import namespace="http://schemas.microsoft.com/office/infopath/2007/PartnerControls"/>
    <xsd:element name="Contains_x003a_" ma:index="3" nillable="true" ma:displayName="Folder / Document Description" ma:description="Folder with comments description field" ma:internalName="Contains_x003A_" ma:readOnly="false">
      <xsd:simpleType>
        <xsd:restriction base="dms:Note">
          <xsd:maxLength value="255"/>
        </xsd:restriction>
      </xsd:simpleType>
    </xsd:element>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TaxKeywordTaxHTField" ma:index="14" nillable="true" ma:taxonomy="true" ma:internalName="TaxKeywordTaxHTField" ma:taxonomyFieldName="TaxKeyword" ma:displayName="Enterprise Keywords" ma:fieldId="{23f27201-bee3-471e-b2e7-b64fd8b7ca38}" ma:taxonomyMulti="true" ma:sspId="73aa8de9-e94b-4d9b-9e5c-d4f0d7ca5afc"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c99480e8-4a30-4ed3-b051-adc4fcc8f7ad}" ma:internalName="TaxCatchAll" ma:showField="CatchAllData" ma:web="b7d8a8b7-4901-48d6-ab8f-dcd8daa16252">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56A79AF-C1F0-4B00-8CFA-CB92DB63246D}">
  <ds:schemaRefs>
    <ds:schemaRef ds:uri="http://schemas.microsoft.com/sharepoint/v3/contenttype/forms"/>
  </ds:schemaRefs>
</ds:datastoreItem>
</file>

<file path=customXml/itemProps2.xml><?xml version="1.0" encoding="utf-8"?>
<ds:datastoreItem xmlns:ds="http://schemas.openxmlformats.org/officeDocument/2006/customXml" ds:itemID="{B1338398-D0A4-481D-B9EC-57500236C915}">
  <ds:schemaRef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schemas.microsoft.com/sharepoint/v3"/>
    <ds:schemaRef ds:uri="b7d8a8b7-4901-48d6-ab8f-dcd8daa16252"/>
    <ds:schemaRef ds:uri="http://purl.org/dc/elements/1.1/"/>
    <ds:schemaRef ds:uri="32a7e722-dddb-4174-88ba-362a513e33e1"/>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89D911B-828E-4A9C-97C8-3BAC7404F0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2a7e722-dddb-4174-88ba-362a513e33e1"/>
    <ds:schemaRef ds:uri="b7d8a8b7-4901-48d6-ab8f-dcd8daa162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3D498A8-CDAB-4499-8721-7B2DAB67FB7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1112</TotalTime>
  <Words>2680</Words>
  <Application>Microsoft Macintosh PowerPoint</Application>
  <PresentationFormat>On-screen Show (4:3)</PresentationFormat>
  <Paragraphs>283</Paragraphs>
  <Slides>30</Slides>
  <Notes>17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Arial</vt:lpstr>
      <vt:lpstr>Calibri</vt:lpstr>
      <vt:lpstr>Century Gothic</vt:lpstr>
      <vt:lpstr>Century Gothic Bold</vt:lpstr>
      <vt:lpstr>Century Gothic Bold Italic</vt:lpstr>
      <vt:lpstr>Courier New</vt:lpstr>
      <vt:lpstr>Wingdings</vt:lpstr>
      <vt:lpstr>Office Theme</vt:lpstr>
      <vt:lpstr>1_Office Theme</vt:lpstr>
      <vt:lpstr>2_Office Theme</vt:lpstr>
      <vt:lpstr>Perioperative  Opioid Stewardship</vt:lpstr>
      <vt:lpstr>Financial Disclosures</vt:lpstr>
      <vt:lpstr>Comagine Health</vt:lpstr>
      <vt:lpstr>Objectives</vt:lpstr>
      <vt:lpstr>Opioid Crisis</vt:lpstr>
      <vt:lpstr>PowerPoint Presentation</vt:lpstr>
      <vt:lpstr>We are contributing to the Crisis</vt:lpstr>
      <vt:lpstr>The parable of the river</vt:lpstr>
      <vt:lpstr>Evidence-based Approach  to Opioid Prescribing  After Surgery</vt:lpstr>
      <vt:lpstr>PowerPoint Presentation</vt:lpstr>
      <vt:lpstr>The problem with arbitrary guidelines</vt:lpstr>
      <vt:lpstr>PowerPoint Presentation</vt:lpstr>
      <vt:lpstr>What are we doing?</vt:lpstr>
      <vt:lpstr>Current prescribing is consistent or better than arbitrary guidelines</vt:lpstr>
      <vt:lpstr>PowerPoint Presentation</vt:lpstr>
      <vt:lpstr>PowerPoint Presentation</vt:lpstr>
      <vt:lpstr>Promoting Disposal  of Leftover Opioids </vt:lpstr>
      <vt:lpstr>PowerPoint Presentation</vt:lpstr>
      <vt:lpstr>PowerPoint Presentation</vt:lpstr>
      <vt:lpstr>PowerPoint Presentation</vt:lpstr>
      <vt:lpstr>Naloxone Co-Prescribing</vt:lpstr>
      <vt:lpstr>Naloxone Prescriptions </vt:lpstr>
      <vt:lpstr>Patients at Risk</vt:lpstr>
      <vt:lpstr>Starting the Conversation</vt:lpstr>
      <vt:lpstr>Opioid Safety Language</vt:lpstr>
      <vt:lpstr>Points to Remember</vt:lpstr>
      <vt:lpstr>Prescription Example</vt:lpstr>
      <vt:lpstr>Citations </vt:lpstr>
      <vt:lpstr>Questions?  Lyen Huang - lyen.huang@hsc.utah.edu  Jamee Millsap - jmillsap@comagine.org  Adrienne Butterwick - AButterwick@comagine.org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Martinez</dc:creator>
  <cp:keywords/>
  <cp:lastModifiedBy>Lyen Huang</cp:lastModifiedBy>
  <cp:revision>48</cp:revision>
  <dcterms:created xsi:type="dcterms:W3CDTF">2019-04-05T22:11:58Z</dcterms:created>
  <dcterms:modified xsi:type="dcterms:W3CDTF">2022-05-19T00:47:47Z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0x010100FE2FF91CC9395149AB062640EDB5B86A</vt:lpwstr>
  </property>
  <property fmtid="{D5CDD505-2E9C-101B-9397-08002B2CF9AE}" pid="4" name="_dlc_DocIdItemGuid">
    <vt:lpwstr>e848f73e-59a1-409d-84ef-0b964e1efa48</vt:lpwstr>
  </property>
</Properties>
</file>