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8B1552-7415-4758-B5C4-74CCD5E83BBC}">
  <a:tblStyle styleId="{1B8B1552-7415-4758-B5C4-74CCD5E83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42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7cbcaea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7cbcaea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32fac93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32fac93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32fac93c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32fac93c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Observational report:  15 patients, 7 with COVID and no vaccine, 8 with vaccine and no COVID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f30df513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f30df513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Italian case series, 66 patients, 16 rheumatology centers. Patients given one of four COVID vaccines approved for use in Italy: Pfizer, Moderna, J&amp;J and Astra Zeneca. Top 5 features stat significant. Symptoms started 2-3 weeks after vaccination. Symptoms typically resolved after 2 weeks, treated with glucocorticoids.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3c3596c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3c3596c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1d7a7e30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1d7a7e30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of these flares were moderate in severity, occurred on average 4 days from the vaccination, and responded quickly to corticosteroids. A few cases were treated with immunosuppression with generally good response and rapid recovery.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f30df513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f30df513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collected for a year (1 Jan 2021-7 Dec 2021). University of Michigan Health System.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de2628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7de2628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meta-analysis published by British Medical Journal online.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f30df51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f30df51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f30df5131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f30df5131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ef578c3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ef578c3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0bff941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0bff941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Retrospective review of 56 adult patients receiving Rituximab who received either of the mRNA COVID-19 vaccines. </a:t>
            </a:r>
            <a:r>
              <a:rPr lang="en"/>
              <a:t>594 days=19.8 months, 4.6 months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0bff9419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0bff9419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594 days=19.8 months, 4.6 months. Factors included diabetes, age, gender, chronic lung disease, corticosteroid use, other DMARD use. Rituximab was the only factor associated with hospitalization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0bff9419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0bff9419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vaccination, regardless of type,  is effective in enabling seroconversion.  B-cell presence is necessary and vaccination should be delayed until B-cells have repopulated.  T-cell response is evident–unknown clinical significance of T-cell response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0bff9419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0bff9419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5387f249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5387f249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5387f24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5387f24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5387f249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5387f249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5387f249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5387f249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5387f24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5387f24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booster can be given 2 months after the second dose.  A fourth dose of vaccine can be given 4 months after the 3rd dose for immunosuppressed patients.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7de26289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7de26289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ef578c39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ef578c39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05bc1c7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05bc1c7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3729 patients (mean age 57 years, 68% female), 390 (10.5%) died</a:t>
            </a:r>
            <a:endParaRPr sz="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05bc1c7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05bc1c7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Greek group in Athens: Suggests patients with RMD do well.  Rituximab, steroids and mycophenolate treatment more severe disease.  All Rituximab patients had severe disease.  WERE THESE ALL VACCINATED?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32258c63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32258c63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Systematic chart review.  Smaller numbers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32258c6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32258c6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Mean age 67.8 years old.  Mostly male, but adjusted for demographic characteristics, comorbidities, health care utilization and access and county-level COVID-19 incidence rates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7cbcaea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7cbcaea8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f30df5131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f30df5131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ancet.com/rheumatolog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vaccines/recommendations/immuno.html#mo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vaccines/recommendations/immuno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journal-of-autoimmunity/vol/123/suppl/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9312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77">
                <a:solidFill>
                  <a:srgbClr val="FFFF00"/>
                </a:solidFill>
              </a:rPr>
              <a:t>What’s New in my Specialty</a:t>
            </a:r>
            <a:endParaRPr sz="5077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44">
                <a:solidFill>
                  <a:srgbClr val="FFFF00"/>
                </a:solidFill>
              </a:rPr>
              <a:t>Rheumatology</a:t>
            </a:r>
            <a:endParaRPr sz="4544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1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00"/>
                </a:solidFill>
              </a:rPr>
              <a:t>Effects of SARS-CoV-2 infection and vaccination on rheumatic and musculoskeletal disease (RMD)</a:t>
            </a:r>
            <a:endParaRPr sz="3100">
              <a:solidFill>
                <a:srgbClr val="FFFF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25" y="3106800"/>
            <a:ext cx="914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Gregory T. Austad, MD, FACP, FACR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Tanner Memorial Clinic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-25" y="40224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Ogden Surgical Medical Society Meeting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May 2022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50" y="649275"/>
            <a:ext cx="4909624" cy="368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400" y="76200"/>
            <a:ext cx="3743324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ctrTitle"/>
          </p:nvPr>
        </p:nvSpPr>
        <p:spPr>
          <a:xfrm>
            <a:off x="373200" y="21897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solidFill>
                  <a:srgbClr val="FFFF00"/>
                </a:solidFill>
              </a:rPr>
              <a:t>RMD Manifestations of COVID-19 infection</a:t>
            </a:r>
            <a:endParaRPr sz="275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graphicFrame>
        <p:nvGraphicFramePr>
          <p:cNvPr id="123" name="Google Shape;123;p23"/>
          <p:cNvGraphicFramePr/>
          <p:nvPr/>
        </p:nvGraphicFramePr>
        <p:xfrm>
          <a:off x="487725" y="9424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{1B8B1552-7415-4758-B5C4-74CCD5E83BBC}</a:tableStyleId>
              </a:tblPr>
              <a:tblGrid>
                <a:gridCol w="276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00"/>
                          </a:solidFill>
                        </a:rPr>
                        <a:t>Musculoskeletal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00"/>
                          </a:solidFill>
                        </a:rPr>
                        <a:t>Cutaneous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00"/>
                          </a:solidFill>
                        </a:rPr>
                        <a:t>Vasculitis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Arthralgia/Myalgia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COVID toes/pseudo-chillblains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Kawasaki disease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Acute myositis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Urticarial or maculopapular rash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Large vessel stroke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Acute myocarditis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Livedoid rash with necrosis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Erythema elevatum diutinum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00"/>
                          </a:solidFill>
                        </a:rPr>
                        <a:t>Autoinflammatory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00"/>
                          </a:solidFill>
                        </a:rPr>
                        <a:t>Autoimmune antibodies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Hemophagocytic Lymphohistocytosis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+ANA, +SSA/Ro, +anti-phospholipid antibodies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4" name="Google Shape;124;p23"/>
          <p:cNvSpPr txBox="1"/>
          <p:nvPr/>
        </p:nvSpPr>
        <p:spPr>
          <a:xfrm>
            <a:off x="359425" y="4709700"/>
            <a:ext cx="858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Adapted from: Rheumatology International (2020) 40:1539–1554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ctrTitle"/>
          </p:nvPr>
        </p:nvSpPr>
        <p:spPr>
          <a:xfrm>
            <a:off x="360800" y="836375"/>
            <a:ext cx="3444300" cy="21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61">
                <a:solidFill>
                  <a:srgbClr val="FFFF00"/>
                </a:solidFill>
              </a:rPr>
              <a:t>Vasculitis as Temporally Associated With COVID-19 Infection or Vaccination</a:t>
            </a:r>
            <a:endParaRPr sz="2861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123900" y="4113125"/>
            <a:ext cx="3444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Journal of Rheumatology 2022;49:2 doi:10.3899/jrheum.210788, December 15 2021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31" name="Google Shape;131;p24"/>
          <p:cNvGraphicFramePr/>
          <p:nvPr/>
        </p:nvGraphicFramePr>
        <p:xfrm>
          <a:off x="4027425" y="29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{1B8B1552-7415-4758-B5C4-74CCD5E83BBC}</a:tableStyleId>
              </a:tblPr>
              <a:tblGrid>
                <a:gridCol w="2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00"/>
                          </a:solidFill>
                        </a:rPr>
                        <a:t>COVID-19 infection</a:t>
                      </a:r>
                      <a:endParaRPr sz="15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00"/>
                          </a:solidFill>
                        </a:rPr>
                        <a:t>COVID-19 vaccination</a:t>
                      </a:r>
                      <a:endParaRPr sz="1500" b="1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Skin purpura, arthritis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Myalgia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Constitutional symptoms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Skin purpura/arthritis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Systemic inflammatory response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Constitutional symptoms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Systemic inflammatory response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Skin purpura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Limb gangrene with necrosis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Painful left temporal artery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Panniculitis with necrosis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Carotidynia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Purpura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</a:rPr>
                        <a:t>Headache/jaw claudication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ctrTitle"/>
          </p:nvPr>
        </p:nvSpPr>
        <p:spPr>
          <a:xfrm>
            <a:off x="373200" y="92542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66">
                <a:solidFill>
                  <a:srgbClr val="FFFF00"/>
                </a:solidFill>
              </a:rPr>
              <a:t>Spectrum of short-term inflammatory MSK manifestations after COVID-19 vaccine administration: a report of 66 cases</a:t>
            </a:r>
            <a:endParaRPr sz="2966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373200" y="1790100"/>
            <a:ext cx="35805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     </a:t>
            </a:r>
            <a:r>
              <a:rPr lang="en" sz="2600" u="sng">
                <a:solidFill>
                  <a:schemeClr val="lt1"/>
                </a:solidFill>
              </a:rPr>
              <a:t>Primary features:</a:t>
            </a:r>
            <a:endParaRPr sz="2600" u="sng"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sz="2600">
                <a:solidFill>
                  <a:schemeClr val="lt1"/>
                </a:solidFill>
              </a:rPr>
              <a:t>Oligoarthritis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sz="2600">
                <a:solidFill>
                  <a:schemeClr val="lt1"/>
                </a:solidFill>
              </a:rPr>
              <a:t>Polyarthritis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sz="2600">
                <a:solidFill>
                  <a:schemeClr val="lt1"/>
                </a:solidFill>
              </a:rPr>
              <a:t>PMR-like symptoms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sz="2600">
                <a:solidFill>
                  <a:schemeClr val="lt1"/>
                </a:solidFill>
              </a:rPr>
              <a:t>Tenosynovitis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sz="2600">
                <a:solidFill>
                  <a:schemeClr val="lt1"/>
                </a:solidFill>
              </a:rPr>
              <a:t>Enthesitis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4899275" y="1389900"/>
            <a:ext cx="35805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lt1"/>
                </a:solidFill>
              </a:rPr>
              <a:t>Other features</a:t>
            </a:r>
            <a:endParaRPr sz="2600" u="sng"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sz="2600">
                <a:solidFill>
                  <a:schemeClr val="lt1"/>
                </a:solidFill>
              </a:rPr>
              <a:t>Bursitis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sz="2600">
                <a:solidFill>
                  <a:schemeClr val="lt1"/>
                </a:solidFill>
              </a:rPr>
              <a:t>Inflammatory back pain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sz="2600">
                <a:solidFill>
                  <a:schemeClr val="lt1"/>
                </a:solidFill>
              </a:rPr>
              <a:t>Elevated inflammatory markers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" sz="2600">
                <a:solidFill>
                  <a:schemeClr val="lt1"/>
                </a:solidFill>
              </a:rPr>
              <a:t>+RF, +CCP, +ANA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402275" y="4640650"/>
            <a:ext cx="449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Ann Rheum Dis March 2022 Vol 81 No 3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ctrTitle"/>
          </p:nvPr>
        </p:nvSpPr>
        <p:spPr>
          <a:xfrm>
            <a:off x="373200" y="92542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66">
                <a:solidFill>
                  <a:srgbClr val="FFFF00"/>
                </a:solidFill>
              </a:rPr>
              <a:t>Spectrum of short-term inflammatory MSK manifestations after COVID-19 vaccine administration: a report of 66 cases</a:t>
            </a:r>
            <a:endParaRPr sz="2966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373200" y="1617700"/>
            <a:ext cx="82329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Most patients treated with glucocorticoids (50%– 78%), NSAIDs (33%–52%) or analgesics (14%–28%)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DMARDs used in five (28%) patients with polyarthritis, five (24%) patients with oligoarthritis and only three (11%) patients with PMR-like presentation.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PMR-like onset with 74% achieving full remission of symptoms after 2 weeks; 67% of patients with polyarthritis had active disease after an average follow-up of 6 weeks.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402275" y="4640650"/>
            <a:ext cx="4497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Ann Rheum Dis March 2022 Vol 81 No 3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ctrTitle"/>
          </p:nvPr>
        </p:nvSpPr>
        <p:spPr>
          <a:xfrm>
            <a:off x="311075" y="413800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66">
                <a:solidFill>
                  <a:srgbClr val="FFFF00"/>
                </a:solidFill>
              </a:rPr>
              <a:t>Additional  reported RMD flares in the literature:</a:t>
            </a:r>
            <a:endParaRPr sz="2966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311075" y="1505900"/>
            <a:ext cx="8232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" sz="2500">
                <a:solidFill>
                  <a:schemeClr val="lt1"/>
                </a:solidFill>
              </a:rPr>
              <a:t>Giant Cell Arteritis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" sz="2500">
                <a:solidFill>
                  <a:schemeClr val="lt1"/>
                </a:solidFill>
              </a:rPr>
              <a:t>Leukocytoclastic vasculitis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" sz="2500">
                <a:solidFill>
                  <a:schemeClr val="lt1"/>
                </a:solidFill>
              </a:rPr>
              <a:t>Flare of Still’s disease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" sz="2500">
                <a:solidFill>
                  <a:schemeClr val="lt1"/>
                </a:solidFill>
              </a:rPr>
              <a:t>Exacerbation of subacute cutaneous lupus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ctrTitle"/>
          </p:nvPr>
        </p:nvSpPr>
        <p:spPr>
          <a:xfrm>
            <a:off x="373200" y="20707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22">
                <a:solidFill>
                  <a:srgbClr val="FFFF00"/>
                </a:solidFill>
              </a:rPr>
              <a:t>Efficacy of COVID-19 vaccines in immunosuppressed patients</a:t>
            </a:r>
            <a:endParaRPr sz="2966">
              <a:solidFill>
                <a:srgbClr val="FFFF00"/>
              </a:solidFill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252750" y="1422375"/>
            <a:ext cx="86385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Large cohort study comparing vaccinated (n=97688) and unvaccinated (n=42094) individuals on various immunosuppressants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Compared the three FDA approved COVID vaccines for efficacy in preventing infection and hospitalization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Taking immunosuppressants increases risk of COVID infection for vaccinated and unvaccinated patients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Pfizer and Moderna vaccines were highly effective at reducing the risk of COVID-19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J &amp; J vaccine protection did not reach statistical significance (smaller sample size n=173)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Receiving a booster dose reduced the risk of COVID infection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103300" y="4697100"/>
            <a:ext cx="853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Shen C, et al. Ann Rheum Dis 2022;0:1–6. doi:10.1136/annrheumdis-2021-222045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ctrTitle"/>
          </p:nvPr>
        </p:nvSpPr>
        <p:spPr>
          <a:xfrm>
            <a:off x="373200" y="20707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22">
                <a:solidFill>
                  <a:srgbClr val="FFFF00"/>
                </a:solidFill>
              </a:rPr>
              <a:t>Efficacy of COVID-19 vaccines in immunosuppressed patients: meta-analysis</a:t>
            </a:r>
            <a:endParaRPr sz="2966">
              <a:solidFill>
                <a:srgbClr val="FFFF00"/>
              </a:solidFill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252750" y="1422375"/>
            <a:ext cx="86385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82 studies included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77 used mRNA vaccines, 16 viral vector vaccines, 4 inactivated whole virus vaccines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Patients with hematologic and solid organ cancers and RMD half as likely as normals to seroconvert after 1st vaccine. This improved with 2nd and 3rd vaccine doses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Organ transplant patients were 16 times less likely to seroconvert after the first vaccine, with sluggish response to the 2nd dose. Third dose required to seroconvert.</a:t>
            </a:r>
            <a:endParaRPr sz="18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103300" y="4697100"/>
            <a:ext cx="853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BMJ 2022;376:e068632 | doi: 10.1136/bmj-2021-068632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ctrTitle"/>
          </p:nvPr>
        </p:nvSpPr>
        <p:spPr>
          <a:xfrm>
            <a:off x="373200" y="50402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00"/>
                </a:solidFill>
              </a:rPr>
              <a:t>Effects of B-cell depletion</a:t>
            </a:r>
            <a:endParaRPr sz="43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322250" y="1243550"/>
            <a:ext cx="86385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Personal experience: mortality higher in patients on B-cell depletion therapy (Rituximab)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B-cell depleted patients don’t make antibodies to COVID-19 vaccines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Undoubted T-cell response, but unknown efficacy of that response</a:t>
            </a: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/>
        </p:nvSpPr>
        <p:spPr>
          <a:xfrm>
            <a:off x="382700" y="1172375"/>
            <a:ext cx="8638500" cy="3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B cell response based on antibody testing (ELIZA) and T cell response (interferon-gamma enzyme-linked immunospot assay) to the SARS-CoV-2 spike S1, and nucleocapsid proteins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 Patients with autoimmune disease and B cell depletion:  6 previously infected, 8 vaccinated. Compared to 30 previously infected healthy controls and 30 vaccinated healthy controls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All normal controls responded with antibody production to the vaccine 30/30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None of the B-cell treated patients responded with antibodies to the vaccine 0/8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After COVID infection both normal controls and B cell treated patients had antibody responses and T-cell responses to both the Spike S1 protein and nucleocapsid proteins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271350" y="193475"/>
            <a:ext cx="86013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00"/>
                </a:solidFill>
              </a:rPr>
              <a:t>Humoral and Cellular Immune responses to SARS-CoV-2 infection and vaccination in patients with B cell depletion</a:t>
            </a:r>
            <a:endParaRPr sz="2500">
              <a:solidFill>
                <a:srgbClr val="FFFF00"/>
              </a:solidFill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520550" y="4759275"/>
            <a:ext cx="68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Arthritis and Rheumatology. Vol 74. N0. 1. January 2022, pp 33-37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73200" y="50402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00"/>
                </a:solidFill>
              </a:rPr>
              <a:t>Disclosures:</a:t>
            </a:r>
            <a:endParaRPr sz="43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66950" y="1315950"/>
            <a:ext cx="657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None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574790" y="37890"/>
            <a:ext cx="3490349" cy="4653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ctrTitle"/>
          </p:nvPr>
        </p:nvSpPr>
        <p:spPr>
          <a:xfrm>
            <a:off x="435175" y="93782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127"/>
              <a:buFont typeface="Arial"/>
              <a:buNone/>
            </a:pPr>
            <a:r>
              <a:rPr lang="en" sz="2611" b="1">
                <a:solidFill>
                  <a:srgbClr val="FFFF00"/>
                </a:solidFill>
              </a:rPr>
              <a:t>B Cell Reconstitution Is Strongly Associated With COVID-19 Vaccine Responsiveness in RMD patients on Rituximab</a:t>
            </a:r>
            <a:endParaRPr sz="5077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373200" y="1510850"/>
            <a:ext cx="8638500" cy="3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B-cell reconstitution is necessary for effectiveness of the COVID-19 vaccine</a:t>
            </a:r>
            <a:endParaRPr sz="1900">
              <a:solidFill>
                <a:schemeClr val="lt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B cell reconstitution was significantly associated with a positive serologic response to the vaccine  p&lt;0.001</a:t>
            </a:r>
            <a:endParaRPr sz="1900">
              <a:solidFill>
                <a:schemeClr val="lt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Significant difference in reactivity to vaccine 594 days vs median 138 days p&lt;0.001</a:t>
            </a:r>
            <a:endParaRPr sz="1900">
              <a:solidFill>
                <a:schemeClr val="lt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At &lt;6 months, 86% had no response</a:t>
            </a:r>
            <a:endParaRPr sz="1900">
              <a:solidFill>
                <a:schemeClr val="lt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AT 6-12 months, 55% had a response</a:t>
            </a:r>
            <a:endParaRPr sz="1900">
              <a:solidFill>
                <a:schemeClr val="lt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At &gt; 12 months, 13% still had no response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287700" y="4757475"/>
            <a:ext cx="8809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S. Jinich, et al.  Arthritis and Rheumatology, Brief Report, Vol 0, No. 0, Month 2022, pp 1-7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ctrTitle"/>
          </p:nvPr>
        </p:nvSpPr>
        <p:spPr>
          <a:xfrm>
            <a:off x="373200" y="888250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 b="1">
                <a:solidFill>
                  <a:srgbClr val="FFFF00"/>
                </a:solidFill>
              </a:rPr>
              <a:t>B-cell targeted therapy is associated with severe COVID-19 among patients with inflammatory arthritides</a:t>
            </a:r>
            <a:endParaRPr sz="2750" b="1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252750" y="888250"/>
            <a:ext cx="86385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1 year multicenter study in 1116 successive patients receiving intravenous biologics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1116 patients total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449 infliximab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392 rituximab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170 tocilizumab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105 abatacept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10 cases of severe COVID-19 occurred. 9/10 were treated with rituximab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Rituximab remained the only factor associated with risk of hospitalization for COVID-19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97775" y="4671550"/>
            <a:ext cx="884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Ann Rheum Dis January 2022 Vol 81 No 1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ctrTitle"/>
          </p:nvPr>
        </p:nvSpPr>
        <p:spPr>
          <a:xfrm>
            <a:off x="373200" y="67752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976"/>
              <a:buFont typeface="Arial"/>
              <a:buNone/>
            </a:pPr>
            <a:r>
              <a:rPr lang="en" sz="2822" b="1">
                <a:solidFill>
                  <a:srgbClr val="FFFF00"/>
                </a:solidFill>
              </a:rPr>
              <a:t>Efficacy of COVID booster Vaccinations in patients on Rituximab</a:t>
            </a:r>
            <a:endParaRPr sz="5522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373200" y="946100"/>
            <a:ext cx="8638500" cy="3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55 patients–Blinded randomized trial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Booster vaccine in patients on Rituximab that did not seroconvert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Compared Booster with Astra Zeneca vs repeat Pfizer or Moderna vaccination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Patients stratified by presence of peripheral B cell measurement, not by time from last Rituxan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Endpoint: difference in SARS-CoV-2 antibody seroconversion rate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Secondary endpoint: Overall seroconversion and cellular immune response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Seroconversion rates comparable between two vaccine strategies: 22% Astra Zeneca, 32% moderna or pfizer.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T-cell response noted in 100% Astra Zeneca, 81% Moderna and Pfizer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Newly induced humoral and/or cellular responses occurred in 82% patients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373200" y="4728000"/>
            <a:ext cx="9295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Bonelli M, et al.  Ann Rheum Dis 2022, 0:1-8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ctrTitle"/>
          </p:nvPr>
        </p:nvSpPr>
        <p:spPr>
          <a:xfrm>
            <a:off x="373200" y="739500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196"/>
              <a:buFont typeface="Arial"/>
              <a:buNone/>
            </a:pPr>
            <a:r>
              <a:rPr lang="en" sz="2488" b="1">
                <a:solidFill>
                  <a:srgbClr val="FFFF00"/>
                </a:solidFill>
              </a:rPr>
              <a:t>Rituximab during the COVID-19 pandemic: time to discuss treatment options with patients</a:t>
            </a:r>
            <a:endParaRPr sz="5411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219250" y="1417150"/>
            <a:ext cx="86385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Humoral and T-cell responses are marginal even with a booster, and a change may be necessary during the pandemic.</a:t>
            </a:r>
            <a:endParaRPr sz="1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  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www.thelancet.com/rheumatology</a:t>
            </a:r>
            <a:r>
              <a:rPr lang="en" sz="1200">
                <a:solidFill>
                  <a:schemeClr val="lt1"/>
                </a:solidFill>
              </a:rPr>
              <a:t>  Vol 4 March 2022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219250" y="2656650"/>
            <a:ext cx="84474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Options: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Switch to another biologic therapy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Delay the next rituximab dose as long as possible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Add tixagevimab and cilgavimab (EVUSHELD). 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Recombinant human IgG1k monoclonal antibodies that bind to spike protein receptor-binding domain of SARS-COV-2. This blocks attachment to human ACE2 receptor.</a:t>
            </a:r>
            <a:endParaRPr sz="18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ctrTitle"/>
          </p:nvPr>
        </p:nvSpPr>
        <p:spPr>
          <a:xfrm>
            <a:off x="373200" y="551850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00"/>
                </a:solidFill>
              </a:rPr>
              <a:t>Who is moderately to severely immunosuppressed?</a:t>
            </a:r>
            <a:endParaRPr sz="33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213" name="Google Shape;213;p36"/>
          <p:cNvSpPr txBox="1"/>
          <p:nvPr/>
        </p:nvSpPr>
        <p:spPr>
          <a:xfrm>
            <a:off x="132300" y="1075525"/>
            <a:ext cx="86385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Receiving active cancer treatment for tumors hematologic malignancy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Received an organ transplant and are taking immunosuppressants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Received a stem cell transplant within the last 2 years or are taking immunosuppressants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Moderate or severe primary immunodeficiency (such as DiGeorge syndrome, Wiskott-Aldrich syndrome)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Advanced or untreated HIV infection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Active treatment with high-dose corticosteroids or other drugs that may suppress the immune response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14" name="Google Shape;214;p36"/>
          <p:cNvSpPr txBox="1"/>
          <p:nvPr/>
        </p:nvSpPr>
        <p:spPr>
          <a:xfrm>
            <a:off x="132300" y="4435500"/>
            <a:ext cx="971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https://www.cdc.gov/coronavirus/2019-ncov/vaccines/recommendations/immuno.html#mod</a:t>
            </a:r>
            <a:r>
              <a:rPr lang="en" sz="1700">
                <a:solidFill>
                  <a:schemeClr val="lt1"/>
                </a:solidFill>
              </a:rPr>
              <a:t>; accessed 4/20/32022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>
            <a:spLocks noGrp="1"/>
          </p:cNvSpPr>
          <p:nvPr>
            <p:ph type="ctrTitle"/>
          </p:nvPr>
        </p:nvSpPr>
        <p:spPr>
          <a:xfrm>
            <a:off x="373200" y="32197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00"/>
                </a:solidFill>
              </a:rPr>
              <a:t>ACR concensus statements:</a:t>
            </a:r>
            <a:endParaRPr sz="43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220" name="Google Shape;220;p37"/>
          <p:cNvSpPr txBox="1"/>
          <p:nvPr/>
        </p:nvSpPr>
        <p:spPr>
          <a:xfrm>
            <a:off x="132300" y="1075525"/>
            <a:ext cx="8638500" cy="3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Healthcare provider is responsible for engaging the RMD patient in a discussion to assess COVID-19 vaccination status and engage in a shared decision-making about  receiving the COVID-19 vaccine.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RMD patients are at higher risk for hospitalized COVID-19 and worse outcomes compared to the general population.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RMD patients should be prioritized for vaccination before the nonprioritized general population of similar age and sex.</a:t>
            </a:r>
            <a:endParaRPr sz="23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 </a:t>
            </a:r>
            <a:endParaRPr sz="22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148500" y="4439500"/>
            <a:ext cx="860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American College of Rheumatology Guidance for COVID-19 Vaccination in Patients with Rheumatic and Musculoskeletal Diseases – Version 5.  Feb 2022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ctrTitle"/>
          </p:nvPr>
        </p:nvSpPr>
        <p:spPr>
          <a:xfrm>
            <a:off x="373200" y="32197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00"/>
                </a:solidFill>
              </a:rPr>
              <a:t>ACR concensus statements:</a:t>
            </a:r>
            <a:endParaRPr sz="43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132300" y="1075525"/>
            <a:ext cx="86385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 </a:t>
            </a:r>
            <a:r>
              <a:rPr lang="en" sz="2300">
                <a:solidFill>
                  <a:schemeClr val="lt1"/>
                </a:solidFill>
              </a:rPr>
              <a:t>Beyond allergy to vaccine components, there are no known contraindications to COVID-19 vaccination for RMD patients.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The response to COVID-19 vaccination for RMD patients on systemic immunomodulatory therapies is blunted in its magnitude and duration compared to the general population.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 risk exists for RMD flare following COVID-19 vaccination. However, the benefit of COVID-19 vaccination outweighs the potential risk for new onset autoimmunity.</a:t>
            </a:r>
            <a:endParaRPr sz="23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</p:txBody>
      </p:sp>
      <p:sp>
        <p:nvSpPr>
          <p:cNvPr id="228" name="Google Shape;228;p38"/>
          <p:cNvSpPr txBox="1"/>
          <p:nvPr/>
        </p:nvSpPr>
        <p:spPr>
          <a:xfrm>
            <a:off x="247225" y="4300800"/>
            <a:ext cx="782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American College of Rheumatology Guidance for COVID-19 Vaccination in Patients with Rheumatic and Musculoskeletal Diseases – Version 5.  Feb 2022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ctrTitle"/>
          </p:nvPr>
        </p:nvSpPr>
        <p:spPr>
          <a:xfrm>
            <a:off x="373200" y="56622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66">
                <a:solidFill>
                  <a:srgbClr val="FFFF00"/>
                </a:solidFill>
              </a:rPr>
              <a:t>What are the current CDC vaccine recommendations for immunocompromised patients?</a:t>
            </a:r>
            <a:endParaRPr sz="2966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graphicFrame>
        <p:nvGraphicFramePr>
          <p:cNvPr id="234" name="Google Shape;234;p39"/>
          <p:cNvGraphicFramePr/>
          <p:nvPr/>
        </p:nvGraphicFramePr>
        <p:xfrm>
          <a:off x="255675" y="126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{1B8B1552-7415-4758-B5C4-74CCD5E83BBC}</a:tableStyleId>
              </a:tblPr>
              <a:tblGrid>
                <a:gridCol w="433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00"/>
                          </a:solidFill>
                        </a:rPr>
                        <a:t>Pfizer</a:t>
                      </a:r>
                      <a:endParaRPr sz="20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00"/>
                          </a:solidFill>
                        </a:rPr>
                        <a:t>Moderna</a:t>
                      </a:r>
                      <a:endParaRPr sz="20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Age 12+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Age 18+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3 primary doses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First and second doses separated by 3 weeks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Second and third separated by 4 weeks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3 primary doses 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separated by 4 weeks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4th dose 3 months later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4th dose 3 months later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5th optional dose 4 months later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5th optional dose 4 months later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ctrTitle"/>
          </p:nvPr>
        </p:nvSpPr>
        <p:spPr>
          <a:xfrm>
            <a:off x="373200" y="32197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00"/>
                </a:solidFill>
              </a:rPr>
              <a:t>What about the J&amp;J vaccine?</a:t>
            </a:r>
            <a:endParaRPr sz="43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240" name="Google Shape;240;p40"/>
          <p:cNvSpPr txBox="1"/>
          <p:nvPr/>
        </p:nvSpPr>
        <p:spPr>
          <a:xfrm>
            <a:off x="373200" y="4404600"/>
            <a:ext cx="839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https://www.cdc.gov/coronavirus/2019-ncov/vaccines/recommendations/immuno.html</a:t>
            </a:r>
            <a:r>
              <a:rPr lang="en" sz="1800">
                <a:solidFill>
                  <a:schemeClr val="lt1"/>
                </a:solidFill>
              </a:rPr>
              <a:t>; accessed 4/20/2022</a:t>
            </a: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241" name="Google Shape;241;p40"/>
          <p:cNvGraphicFramePr/>
          <p:nvPr/>
        </p:nvGraphicFramePr>
        <p:xfrm>
          <a:off x="478375" y="10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{1B8B1552-7415-4758-B5C4-74CCD5E83BBC}</a:tableStyleId>
              </a:tblPr>
              <a:tblGrid>
                <a:gridCol w="80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Age Group 18+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Two doses to complete primary series: 1st dose J&amp;J, 2nd dose Pfizer or Moderna vaccines given 4 weeks after the 1st dose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Booster: Pfizer or Moderna given 2 months after the 2nd dose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Moderately or severely immunocompromised patients can choose to receive a 2nd booster (4th dose) of an mRNA vaccine at least 4 months after their first booster.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ctrTitle"/>
          </p:nvPr>
        </p:nvSpPr>
        <p:spPr>
          <a:xfrm>
            <a:off x="212000" y="-30752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00"/>
                </a:solidFill>
              </a:rPr>
              <a:t>Conclusion:</a:t>
            </a:r>
            <a:endParaRPr sz="2600">
              <a:solidFill>
                <a:srgbClr val="FFFF00"/>
              </a:solidFill>
            </a:endParaRPr>
          </a:p>
        </p:txBody>
      </p:sp>
      <p:sp>
        <p:nvSpPr>
          <p:cNvPr id="247" name="Google Shape;247;p41"/>
          <p:cNvSpPr txBox="1"/>
          <p:nvPr/>
        </p:nvSpPr>
        <p:spPr>
          <a:xfrm>
            <a:off x="437575" y="907775"/>
            <a:ext cx="78612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COVID-19 infection places rheumatology patients at risk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COVID-19 vaccines are effective at reducing the risk of severe infection and hospitalization but vaccine responses are blunted in the immunosuppressed, requiring COVID-19 booster vaccines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Treatment with B-cell depletion treatments increases likelihood for severe COVID-19 infection, requiring additional interventions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Waiting for B-cell repletion prior to a COVID-19 booster enhances likelihood of seroconversion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COVID-19 infection and vaccination both can flare rheumatologic diseases in a variety of ways.  These flares are usually self-limited.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Although information about the effect of COVID-19 infections and immunizations was initially sparse, it is now being published plentifully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Patients on immunosuppressive therapy should be on their 4th or 5th COVID vaccine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73200" y="50402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00"/>
                </a:solidFill>
              </a:rPr>
              <a:t>Objectives:</a:t>
            </a:r>
            <a:endParaRPr sz="43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22250" y="1243550"/>
            <a:ext cx="86385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Learn the effects of COVID-19 infection in immunosuppressed rheumatology patients</a:t>
            </a: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Discuss effects and efficacy of COVID-19 immunization in immunosuppressed rheumatology patients</a:t>
            </a: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Review updated CDC immunization guidelines for COVID-19 vaccination in immunosuppressed patients </a:t>
            </a: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52750" y="214850"/>
            <a:ext cx="86385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FFFF00"/>
                </a:solidFill>
              </a:rPr>
              <a:t>Factors associated with COVID-19-related death in people with rheumatic diseases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23100" y="4796475"/>
            <a:ext cx="854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Strangfeld A, et al. Ann Rheum Dis 2021;80:930–942. doi:10.1136/annrheumdis-2020-219498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46725" y="1287063"/>
            <a:ext cx="82296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Independent factors associated with COVID-19-related death were: 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Age (66–75 years)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Male sex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Hypertension and cardiovascular disease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Chronic lung disease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Prednisolone equivalent dosage &gt;10 mg/day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Moderate/high RMD disease activity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Rituximab, sulfasalazine, azathioprine, cyclophosphamide, cyclosporine, mycophenolate or tacrolimus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Not receiving any immunosuppressive compared with methotrexate monotherapy</a:t>
            </a:r>
            <a:endParaRPr sz="18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252750" y="1144400"/>
            <a:ext cx="863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403950" y="1214575"/>
            <a:ext cx="83361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77 patients infected with SARS-CoV-2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68.9% had a mild course (fatigue, 58.4%; fever 45.4%; URI symptoms 68.8%)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23.3% required hospitalization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1.3% mortality rate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Corticosteroid, mycophenolate and rituximab treatment lead to more serious disease course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Older age and lung disease were independent predictive factors of hospitalization 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Interesting fact:  All patients receiving Rituximab had severe disease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38350" y="4789500"/>
            <a:ext cx="833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Athanasios-Dimitrios Bakasis, et al.  Journal of Autoimmunity, </a:t>
            </a:r>
            <a:r>
              <a:rPr lang="en" sz="11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123</a:t>
            </a:r>
            <a:r>
              <a:rPr lang="en" sz="1100">
                <a:solidFill>
                  <a:schemeClr val="lt1"/>
                </a:solidFill>
              </a:rPr>
              <a:t>, September 2021, 102687</a:t>
            </a:r>
            <a:endParaRPr sz="900"/>
          </a:p>
        </p:txBody>
      </p:sp>
      <p:sp>
        <p:nvSpPr>
          <p:cNvPr id="84" name="Google Shape;84;p17"/>
          <p:cNvSpPr txBox="1"/>
          <p:nvPr/>
        </p:nvSpPr>
        <p:spPr>
          <a:xfrm>
            <a:off x="632100" y="260275"/>
            <a:ext cx="8167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00"/>
                </a:solidFill>
              </a:rPr>
              <a:t>COVID-19 Infection among RMD Patients</a:t>
            </a:r>
            <a:endParaRPr sz="25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252750" y="1144400"/>
            <a:ext cx="863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41950" y="1342750"/>
            <a:ext cx="83361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5,165 records reviewed, 208 included, 90 passed quality assessment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Patients with RMDs do not face more risk of contracting SARS-CoV-2 (n=26 studies)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or worse prognosis of COVID-19 (n=14) than individuals without RMDs.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No consistent differences in risk of developing (severe) COVID-19 were found between different RMDs (n=19).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Disease activity is associated with worse COVID-19 prognosis (n=2)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Increased risk seen for glucocorticoid use (n=13).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Rituximab associated with worse COVID-19 prognosis (n=7)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Vaccine immunogenicity is negatively associated with older age, rituximab and mycophenolate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-1314400" y="4051325"/>
            <a:ext cx="83361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2" name="Google Shape;92;p18"/>
          <p:cNvSpPr txBox="1"/>
          <p:nvPr/>
        </p:nvSpPr>
        <p:spPr>
          <a:xfrm>
            <a:off x="309850" y="285075"/>
            <a:ext cx="873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00"/>
                </a:solidFill>
              </a:rPr>
              <a:t>Risk and prognosis of SARS-CoV-2 infection and vaccination against SARS-CoV-2 in RMD</a:t>
            </a:r>
            <a:endParaRPr sz="2500" b="1">
              <a:solidFill>
                <a:srgbClr val="FFFF00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165975" y="4743300"/>
            <a:ext cx="1121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Kroon FPB, et al. Ann Rheum Dis 2022;81:422–432. doi:10.1136/annrheumdis-2021-221575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46625" y="1377100"/>
            <a:ext cx="8638500" cy="3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67,772 patients studied, Large matched cohort study, VA database 2019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Compared the risk of COVID-19 and COVID-19 hospitalization and death for RA vs non-RA patients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1503 patients had COVID-19.  388 patients had severe COVID (hospitalization or death)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RA was associated with a higher risk of COVID-19 and COVID-19 hospitalization and death compared to non-RA controls.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Use of DMARD drugs and prednisone, Black race, self-reported Hispanic ethnicity, and presence of several chronic conditions were associated with COVID-19 and severe COVID-19 hospitalizations and death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47025" y="322250"/>
            <a:ext cx="86883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FFFF00"/>
                </a:solidFill>
              </a:rPr>
              <a:t>Risk of COVID-19 in Rheumatoid Arthritis:  National VA cohort study</a:t>
            </a:r>
            <a:endParaRPr sz="1700">
              <a:solidFill>
                <a:srgbClr val="FFFF00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182000" y="4706500"/>
            <a:ext cx="863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Arthritis &amp; Rheumatology. Vol 73. No. 12, Dec 2021, pp 2179-2188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450" y="111500"/>
            <a:ext cx="3367799" cy="489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73200" y="925425"/>
            <a:ext cx="8397600" cy="12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00"/>
                </a:solidFill>
              </a:rPr>
              <a:t>Rheumatologic Manifestations of COVID-19 infection or vaccination</a:t>
            </a:r>
            <a:endParaRPr sz="43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00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52750" y="1937600"/>
            <a:ext cx="86385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Systemic lupus flare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Rheumatoid arthritis flares 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New IgG-4 related disease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COVID toes mimicking vasculitis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Microscopic polyangiitis</a:t>
            </a: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2540</Words>
  <Application>Microsoft Office PowerPoint</Application>
  <PresentationFormat>On-screen Show (16:9)</PresentationFormat>
  <Paragraphs>247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Simple Light</vt:lpstr>
      <vt:lpstr>What’s New in my Specialty Rheumatology  Effects of SARS-CoV-2 infection and vaccination on rheumatic and musculoskeletal disease (RMD)</vt:lpstr>
      <vt:lpstr>Disclosures: </vt:lpstr>
      <vt:lpstr>Objectives: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Rheumatologic Manifestations of COVID-19 infection or vaccination </vt:lpstr>
      <vt:lpstr>PowerPoint Presentation</vt:lpstr>
      <vt:lpstr>RMD Manifestations of COVID-19 infection </vt:lpstr>
      <vt:lpstr>Vasculitis as Temporally Associated With COVID-19 Infection or Vaccination </vt:lpstr>
      <vt:lpstr>Spectrum of short-term inflammatory MSK manifestations after COVID-19 vaccine administration: a report of 66 cases </vt:lpstr>
      <vt:lpstr>Spectrum of short-term inflammatory MSK manifestations after COVID-19 vaccine administration: a report of 66 cases </vt:lpstr>
      <vt:lpstr>Additional  reported RMD flares in the literature: </vt:lpstr>
      <vt:lpstr>Efficacy of COVID-19 vaccines in immunosuppressed patients</vt:lpstr>
      <vt:lpstr>Efficacy of COVID-19 vaccines in immunosuppressed patients: meta-analysis</vt:lpstr>
      <vt:lpstr>Effects of B-cell depletion </vt:lpstr>
      <vt:lpstr>PowerPoint Presentation</vt:lpstr>
      <vt:lpstr>B Cell Reconstitution Is Strongly Associated With COVID-19 Vaccine Responsiveness in RMD patients on Rituximab </vt:lpstr>
      <vt:lpstr>B-cell targeted therapy is associated with severe COVID-19 among patients with inflammatory arthritides </vt:lpstr>
      <vt:lpstr>Efficacy of COVID booster Vaccinations in patients on Rituximab </vt:lpstr>
      <vt:lpstr>Rituximab during the COVID-19 pandemic: time to discuss treatment options with patients </vt:lpstr>
      <vt:lpstr>Who is moderately to severely immunosuppressed? </vt:lpstr>
      <vt:lpstr>ACR concensus statements: </vt:lpstr>
      <vt:lpstr>ACR concensus statements: </vt:lpstr>
      <vt:lpstr>What are the current CDC vaccine recommendations for immunocompromised patients? </vt:lpstr>
      <vt:lpstr>What about the J&amp;J vaccine? </vt:lpstr>
      <vt:lpstr>Conclusion: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my Specialty Rheumatology  Effects of SARS-CoV-2 infection and vaccination on rheumatic and musculoskeletal disease (RMD)</dc:title>
  <dc:creator>Owner</dc:creator>
  <cp:lastModifiedBy>Teresa Puskedra</cp:lastModifiedBy>
  <cp:revision>1</cp:revision>
  <dcterms:modified xsi:type="dcterms:W3CDTF">2022-05-06T17:34:46Z</dcterms:modified>
</cp:coreProperties>
</file>