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sldIdLst>
    <p:sldId id="262" r:id="rId2"/>
    <p:sldId id="256" r:id="rId3"/>
    <p:sldId id="314" r:id="rId4"/>
    <p:sldId id="258" r:id="rId5"/>
    <p:sldId id="266" r:id="rId6"/>
    <p:sldId id="267" r:id="rId7"/>
    <p:sldId id="268" r:id="rId8"/>
    <p:sldId id="269" r:id="rId9"/>
    <p:sldId id="270" r:id="rId10"/>
    <p:sldId id="271" r:id="rId11"/>
    <p:sldId id="295" r:id="rId12"/>
    <p:sldId id="272" r:id="rId13"/>
    <p:sldId id="273" r:id="rId14"/>
    <p:sldId id="274" r:id="rId15"/>
    <p:sldId id="275" r:id="rId16"/>
    <p:sldId id="296" r:id="rId17"/>
    <p:sldId id="276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8" r:id="rId27"/>
    <p:sldId id="298" r:id="rId28"/>
    <p:sldId id="286" r:id="rId29"/>
    <p:sldId id="299" r:id="rId30"/>
    <p:sldId id="300" r:id="rId31"/>
    <p:sldId id="287" r:id="rId32"/>
    <p:sldId id="301" r:id="rId33"/>
    <p:sldId id="302" r:id="rId34"/>
    <p:sldId id="304" r:id="rId35"/>
    <p:sldId id="305" r:id="rId36"/>
    <p:sldId id="306" r:id="rId37"/>
    <p:sldId id="307" r:id="rId38"/>
    <p:sldId id="308" r:id="rId39"/>
    <p:sldId id="309" r:id="rId40"/>
    <p:sldId id="289" r:id="rId41"/>
    <p:sldId id="291" r:id="rId42"/>
    <p:sldId id="292" r:id="rId43"/>
    <p:sldId id="293" r:id="rId44"/>
    <p:sldId id="310" r:id="rId45"/>
    <p:sldId id="311" r:id="rId46"/>
    <p:sldId id="312" r:id="rId47"/>
    <p:sldId id="316" r:id="rId4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71E764-8DC0-0B48-A2E2-0F744BC19BE7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4AA598-6E50-4647-A341-30AF04CE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62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AA598-6E50-4647-A341-30AF04CECA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108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AA598-6E50-4647-A341-30AF04CECA3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73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AA598-6E50-4647-A341-30AF04CECA30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680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DA189-4A53-0140-BDB1-E2A2F692BF79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3AB1-0FC1-4043-BA71-0A40C9955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986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DA189-4A53-0140-BDB1-E2A2F692BF79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3AB1-0FC1-4043-BA71-0A40C9955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0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DA189-4A53-0140-BDB1-E2A2F692BF79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3AB1-0FC1-4043-BA71-0A40C9955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288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DA189-4A53-0140-BDB1-E2A2F692BF79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3AB1-0FC1-4043-BA71-0A40C9955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60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DA189-4A53-0140-BDB1-E2A2F692BF79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3AB1-0FC1-4043-BA71-0A40C9955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536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DA189-4A53-0140-BDB1-E2A2F692BF79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3AB1-0FC1-4043-BA71-0A40C9955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500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DA189-4A53-0140-BDB1-E2A2F692BF79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3AB1-0FC1-4043-BA71-0A40C9955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974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DA189-4A53-0140-BDB1-E2A2F692BF79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3AB1-0FC1-4043-BA71-0A40C9955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80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DA189-4A53-0140-BDB1-E2A2F692BF79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3AB1-0FC1-4043-BA71-0A40C9955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90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DA189-4A53-0140-BDB1-E2A2F692BF79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3AB1-0FC1-4043-BA71-0A40C9955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85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DA189-4A53-0140-BDB1-E2A2F692BF79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33AB1-0FC1-4043-BA71-0A40C9955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51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DA189-4A53-0140-BDB1-E2A2F692BF79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33AB1-0FC1-4043-BA71-0A40C9955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936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2ahUKEwiqqd3YvZzhAhVMgK0KHdjMBE0QjRx6BAgBEAU&amp;url=https://www.sciencedirect.com/science/article/pii/S1474442206703490&amp;psig=AOvVaw07fkQlqzJf9bl79Z3XioRO&amp;ust=155357530862302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iti%C3%A9-Salp%C3%AAtri%C3%A8re_Hospital" TargetMode="External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n.wikipedia.org/wiki/File:Jean-Martin_Charcot_chronophotography.jpg" TargetMode="External"/><Relationship Id="rId5" Type="http://schemas.openxmlformats.org/officeDocument/2006/relationships/image" Target="../media/image10.jpeg"/><Relationship Id="rId4" Type="http://schemas.openxmlformats.org/officeDocument/2006/relationships/hyperlink" Target="https://en.wikipedia.org/wiki/File:Jean-Martin_Charcot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191_PPoint_Template_OC-0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2349059"/>
            <a:ext cx="7772400" cy="919888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Verdana"/>
                <a:cs typeface="Verdana"/>
              </a:rPr>
              <a:t>Multiple Sclerosis</a:t>
            </a:r>
            <a:endParaRPr lang="en-US" sz="4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6780" y="3178277"/>
            <a:ext cx="8235680" cy="1589789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Update </a:t>
            </a:r>
            <a:r>
              <a:rPr lang="en-US" sz="2400" dirty="0" smtClean="0">
                <a:solidFill>
                  <a:schemeClr val="tx1"/>
                </a:solidFill>
              </a:rPr>
              <a:t>for Primary Care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Dr. Chris Hammond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Neurology at the Ogden Clinic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93921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What Causes MS?</a:t>
            </a:r>
            <a:endParaRPr lang="en-US" sz="4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975" y="1750979"/>
            <a:ext cx="5581650" cy="393382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16558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596" y="1357460"/>
            <a:ext cx="8512403" cy="4091233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The pathophysiology of MS</a:t>
            </a:r>
            <a:endParaRPr lang="en-US" sz="4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596" y="1357460"/>
            <a:ext cx="5624395" cy="401581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55991" y="1357459"/>
            <a:ext cx="25839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MS-specific proinflammatory immune cells cross from the bloodstream into the central nervous system (CNS), secreting </a:t>
            </a:r>
            <a:r>
              <a:rPr lang="en-US" b="1" dirty="0" smtClean="0"/>
              <a:t>proinflammatory cytokines and eventually destroying myelin and facilitating neuronal death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31596" y="5523933"/>
            <a:ext cx="5624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800" b="1" dirty="0"/>
              <a:t>1.</a:t>
            </a:r>
            <a:r>
              <a:rPr lang="en-US" sz="800" dirty="0"/>
              <a:t> </a:t>
            </a:r>
            <a:r>
              <a:rPr lang="en-US" sz="800" dirty="0" err="1"/>
              <a:t>Ziemssen</a:t>
            </a:r>
            <a:r>
              <a:rPr lang="en-US" sz="800" dirty="0"/>
              <a:t> T. </a:t>
            </a:r>
            <a:r>
              <a:rPr lang="en-US" sz="800" i="1" dirty="0"/>
              <a:t>J Neurol.</a:t>
            </a:r>
            <a:r>
              <a:rPr lang="en-US" sz="800" dirty="0"/>
              <a:t> 2005;252(</a:t>
            </a:r>
            <a:r>
              <a:rPr lang="en-US" sz="800" dirty="0" err="1"/>
              <a:t>suppl</a:t>
            </a:r>
            <a:r>
              <a:rPr lang="en-US" sz="800" dirty="0"/>
              <a:t> 5):v38-v45. </a:t>
            </a:r>
            <a:r>
              <a:rPr lang="en-US" sz="800" b="1" dirty="0"/>
              <a:t>2.</a:t>
            </a:r>
            <a:r>
              <a:rPr lang="en-US" sz="800" dirty="0"/>
              <a:t> Yong VW, et al. </a:t>
            </a:r>
            <a:r>
              <a:rPr lang="en-US" sz="800" i="1" dirty="0"/>
              <a:t>Neurology.</a:t>
            </a:r>
            <a:r>
              <a:rPr lang="en-US" sz="800" dirty="0"/>
              <a:t> 2007;68(22 </a:t>
            </a:r>
            <a:r>
              <a:rPr lang="en-US" sz="800" dirty="0" err="1"/>
              <a:t>suppl</a:t>
            </a:r>
            <a:r>
              <a:rPr lang="en-US" sz="800" dirty="0"/>
              <a:t> 3):S32-S37. </a:t>
            </a:r>
            <a:r>
              <a:rPr lang="en-US" sz="800" b="1" dirty="0"/>
              <a:t>3.</a:t>
            </a:r>
            <a:r>
              <a:rPr lang="en-US" sz="800" dirty="0"/>
              <a:t> </a:t>
            </a:r>
            <a:r>
              <a:rPr lang="en-US" sz="800" dirty="0" err="1"/>
              <a:t>Dhib-Jalbut</a:t>
            </a:r>
            <a:r>
              <a:rPr lang="en-US" sz="800" dirty="0"/>
              <a:t> S. </a:t>
            </a:r>
            <a:r>
              <a:rPr lang="en-US" sz="800" i="1" dirty="0"/>
              <a:t>Neurology.</a:t>
            </a:r>
            <a:r>
              <a:rPr lang="en-US" sz="800" dirty="0"/>
              <a:t> 2007;68(22 </a:t>
            </a:r>
            <a:r>
              <a:rPr lang="en-US" sz="800" dirty="0" err="1"/>
              <a:t>suppl</a:t>
            </a:r>
            <a:r>
              <a:rPr lang="en-US" sz="800" dirty="0"/>
              <a:t> 3):S13-S21. </a:t>
            </a:r>
            <a:br>
              <a:rPr lang="en-US" sz="800" dirty="0"/>
            </a:br>
            <a:r>
              <a:rPr lang="en-US" sz="800" b="1" dirty="0"/>
              <a:t>4.</a:t>
            </a:r>
            <a:r>
              <a:rPr lang="en-US" sz="800" dirty="0"/>
              <a:t> </a:t>
            </a:r>
            <a:r>
              <a:rPr lang="en-US" sz="800" dirty="0" err="1"/>
              <a:t>Tzartos</a:t>
            </a:r>
            <a:r>
              <a:rPr lang="en-US" sz="800" dirty="0"/>
              <a:t> JS, et al. </a:t>
            </a:r>
            <a:r>
              <a:rPr lang="en-US" sz="800" i="1" dirty="0"/>
              <a:t>Am J </a:t>
            </a:r>
            <a:r>
              <a:rPr lang="en-US" sz="800" i="1" dirty="0" err="1"/>
              <a:t>Pathol</a:t>
            </a:r>
            <a:r>
              <a:rPr lang="en-US" sz="800" i="1" dirty="0"/>
              <a:t>.</a:t>
            </a:r>
            <a:r>
              <a:rPr lang="en-US" sz="800" dirty="0"/>
              <a:t> 2008;172(1):146-155.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20291" y="5723988"/>
            <a:ext cx="207620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Borrowed from </a:t>
            </a:r>
            <a:r>
              <a:rPr lang="en-US" sz="1100" dirty="0" err="1" smtClean="0"/>
              <a:t>Teva</a:t>
            </a:r>
            <a:r>
              <a:rPr lang="en-US" sz="1100" dirty="0" smtClean="0"/>
              <a:t> sine </a:t>
            </a:r>
            <a:r>
              <a:rPr lang="en-US" sz="1100" dirty="0" err="1" smtClean="0"/>
              <a:t>licentia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88515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endParaRPr lang="en-US" sz="2400" u="sng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endParaRPr lang="en-US" sz="4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83" y="1254867"/>
            <a:ext cx="7908517" cy="445526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450456" y="5379715"/>
            <a:ext cx="214513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Borrowed from </a:t>
            </a:r>
            <a:r>
              <a:rPr lang="en-US" sz="1000" dirty="0" smtClean="0"/>
              <a:t>Genzyme </a:t>
            </a:r>
            <a:r>
              <a:rPr lang="en-US" sz="1000" dirty="0"/>
              <a:t>sine </a:t>
            </a:r>
            <a:r>
              <a:rPr lang="en-US" sz="1000" dirty="0" err="1"/>
              <a:t>licentia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82283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endParaRPr lang="en-US" sz="4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D4F293-80E7-084B-A3FE-C436B3CF09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60" y="1270273"/>
            <a:ext cx="7898251" cy="44473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8485" y="5972783"/>
            <a:ext cx="5327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Takeshita Y, </a:t>
            </a:r>
            <a:r>
              <a:rPr lang="en-US" sz="1000" dirty="0" err="1"/>
              <a:t>Ransohoff</a:t>
            </a:r>
            <a:r>
              <a:rPr lang="en-US" sz="1000" dirty="0"/>
              <a:t> RM. </a:t>
            </a:r>
            <a:r>
              <a:rPr lang="en-US" sz="1000" i="1" dirty="0" err="1"/>
              <a:t>Immunol</a:t>
            </a:r>
            <a:r>
              <a:rPr lang="en-US" sz="1000" i="1" dirty="0"/>
              <a:t> Rev</a:t>
            </a:r>
            <a:r>
              <a:rPr lang="en-US" sz="1000" dirty="0"/>
              <a:t>. 2012;248(1):</a:t>
            </a:r>
            <a:r>
              <a:rPr lang="en-US" sz="1000" dirty="0" smtClean="0"/>
              <a:t>228-239 Borrowed </a:t>
            </a:r>
            <a:r>
              <a:rPr lang="en-US" sz="1000" dirty="0"/>
              <a:t>from </a:t>
            </a:r>
            <a:r>
              <a:rPr lang="en-US" sz="1000" dirty="0" smtClean="0"/>
              <a:t>Biogen </a:t>
            </a:r>
            <a:r>
              <a:rPr lang="en-US" sz="1000" dirty="0"/>
              <a:t>sine </a:t>
            </a:r>
            <a:r>
              <a:rPr lang="en-US" sz="1000" dirty="0" err="1"/>
              <a:t>licentia</a:t>
            </a:r>
            <a:endParaRPr lang="en-US" sz="1000" dirty="0"/>
          </a:p>
          <a:p>
            <a:r>
              <a:rPr lang="en-US" sz="1000" dirty="0" smtClean="0"/>
              <a:t>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13238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2100" b="1" dirty="0" smtClean="0">
                <a:solidFill>
                  <a:schemeClr val="bg1"/>
                </a:solidFill>
                <a:latin typeface="Verdana"/>
                <a:cs typeface="Verdana"/>
              </a:rPr>
              <a:t>Peripheral to CNS proinflammatory mechanisms:</a:t>
            </a:r>
            <a:endParaRPr lang="en-US" sz="21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684" y="1596357"/>
            <a:ext cx="4543579" cy="42705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694" y="1653658"/>
            <a:ext cx="783613" cy="415594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99CA2C-5C9A-144B-AEAC-19D8EFEA1496}"/>
              </a:ext>
            </a:extLst>
          </p:cNvPr>
          <p:cNvGrpSpPr/>
          <p:nvPr/>
        </p:nvGrpSpPr>
        <p:grpSpPr>
          <a:xfrm>
            <a:off x="47716" y="1972161"/>
            <a:ext cx="2780331" cy="4056456"/>
            <a:chOff x="1452912" y="1483732"/>
            <a:chExt cx="2161137" cy="3182653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8561" y="1490041"/>
              <a:ext cx="1305488" cy="3176344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 bwMode="gray">
            <a:xfrm>
              <a:off x="2417857" y="1483732"/>
              <a:ext cx="57225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52328F"/>
                </a:buClr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 Cells</a:t>
              </a:r>
            </a:p>
          </p:txBody>
        </p:sp>
        <p:sp>
          <p:nvSpPr>
            <p:cNvPr id="11" name="TextBox 10"/>
            <p:cNvSpPr txBox="1"/>
            <p:nvPr/>
          </p:nvSpPr>
          <p:spPr bwMode="gray">
            <a:xfrm>
              <a:off x="1452912" y="2376443"/>
              <a:ext cx="877453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52328F"/>
                </a:buClr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CD4</a:t>
              </a:r>
              <a:r>
                <a:rPr kumimoji="0" lang="en-US" sz="7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 Cells</a:t>
              </a:r>
            </a:p>
          </p:txBody>
        </p:sp>
        <p:sp>
          <p:nvSpPr>
            <p:cNvPr id="12" name="TextBox 11"/>
            <p:cNvSpPr txBox="1"/>
            <p:nvPr/>
          </p:nvSpPr>
          <p:spPr bwMode="gray">
            <a:xfrm>
              <a:off x="2466174" y="3561530"/>
              <a:ext cx="41145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52328F"/>
                </a:buClr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APCs</a:t>
              </a:r>
            </a:p>
          </p:txBody>
        </p:sp>
        <p:sp>
          <p:nvSpPr>
            <p:cNvPr id="13" name="TextBox 12"/>
            <p:cNvSpPr txBox="1"/>
            <p:nvPr/>
          </p:nvSpPr>
          <p:spPr bwMode="gray">
            <a:xfrm>
              <a:off x="1729811" y="2861939"/>
              <a:ext cx="912291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52328F"/>
                </a:buClr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CD8</a:t>
              </a:r>
              <a:r>
                <a:rPr kumimoji="0" lang="en-US" sz="7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 Cells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923695" y="2109236"/>
              <a:ext cx="109116" cy="109116"/>
            </a:xfrm>
            <a:prstGeom prst="rect">
              <a:avLst/>
            </a:prstGeom>
          </p:spPr>
        </p:pic>
        <p:cxnSp>
          <p:nvCxnSpPr>
            <p:cNvPr id="15" name="Straight Arrow Connector 14"/>
            <p:cNvCxnSpPr/>
            <p:nvPr/>
          </p:nvCxnSpPr>
          <p:spPr>
            <a:xfrm flipH="1">
              <a:off x="2762596" y="1866948"/>
              <a:ext cx="191583" cy="141007"/>
            </a:xfrm>
            <a:prstGeom prst="straightConnector1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2803987" y="2211608"/>
              <a:ext cx="136320" cy="179576"/>
            </a:xfrm>
            <a:prstGeom prst="straightConnector1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584315" y="2149772"/>
              <a:ext cx="121956" cy="121956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940308" y="1989957"/>
              <a:ext cx="109116" cy="109116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641831" y="2022745"/>
              <a:ext cx="121956" cy="121956"/>
            </a:xfrm>
            <a:prstGeom prst="rect">
              <a:avLst/>
            </a:prstGeom>
          </p:spPr>
        </p:pic>
        <p:cxnSp>
          <p:nvCxnSpPr>
            <p:cNvPr id="20" name="Straight Arrow Connector 19"/>
            <p:cNvCxnSpPr/>
            <p:nvPr/>
          </p:nvCxnSpPr>
          <p:spPr>
            <a:xfrm flipH="1">
              <a:off x="3008745" y="1904720"/>
              <a:ext cx="200257" cy="612122"/>
            </a:xfrm>
            <a:prstGeom prst="straightConnector1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3134316" y="2271728"/>
              <a:ext cx="159588" cy="572655"/>
            </a:xfrm>
            <a:prstGeom prst="straightConnector1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881138" y="2628714"/>
              <a:ext cx="121956" cy="121956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931914" y="2515168"/>
              <a:ext cx="121956" cy="121956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40609" y="2035585"/>
              <a:ext cx="109116" cy="109116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30261" y="1916306"/>
              <a:ext cx="109116" cy="109116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45568" y="2156553"/>
              <a:ext cx="109116" cy="109116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1148520" y="1371600"/>
            <a:ext cx="1393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0066"/>
                </a:solidFill>
              </a:rPr>
              <a:t>PERIPHERY</a:t>
            </a:r>
            <a:endParaRPr lang="en-US" sz="1600" dirty="0">
              <a:solidFill>
                <a:srgbClr val="FF0066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03491" y="1371600"/>
            <a:ext cx="890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66"/>
                </a:solidFill>
              </a:rPr>
              <a:t>CNS</a:t>
            </a:r>
            <a:endParaRPr lang="en-US" sz="1600" dirty="0">
              <a:solidFill>
                <a:srgbClr val="FF0066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2143" y="6235137"/>
            <a:ext cx="190789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Borrowed from </a:t>
            </a:r>
            <a:r>
              <a:rPr lang="en-US" sz="1000" dirty="0" smtClean="0"/>
              <a:t>EMD </a:t>
            </a:r>
            <a:r>
              <a:rPr lang="en-US" sz="1000" dirty="0"/>
              <a:t>sine </a:t>
            </a:r>
            <a:r>
              <a:rPr lang="en-US" sz="1000" dirty="0" err="1"/>
              <a:t>licentia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2644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Progressive </a:t>
            </a:r>
            <a:r>
              <a:rPr lang="en-US" sz="18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Pathology: inflammatory and degenerative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Text Placeholder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cstate="print">
            <a:clrChange>
              <a:clrFrom>
                <a:srgbClr val="FEFDFC"/>
              </a:clrFrom>
              <a:clrTo>
                <a:srgbClr val="FEFDFC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988828" y="1837291"/>
            <a:ext cx="588962" cy="4343400"/>
          </a:xfrm>
          <a:noFill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DFC"/>
              </a:clrFrom>
              <a:clrTo>
                <a:srgbClr val="FEFD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9619" y="1941086"/>
            <a:ext cx="822325" cy="419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DFC"/>
              </a:clrFrom>
              <a:clrTo>
                <a:srgbClr val="FEFD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51176" y="1810897"/>
            <a:ext cx="881063" cy="441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DFC"/>
              </a:clrFrom>
              <a:clrTo>
                <a:srgbClr val="FEFD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1471" y="1739493"/>
            <a:ext cx="900113" cy="426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132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Verdana"/>
                <a:cs typeface="Verdana"/>
              </a:rPr>
              <a:t>Clinical aspects:</a:t>
            </a:r>
            <a:endParaRPr lang="en-US" sz="4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60" y="1254867"/>
            <a:ext cx="8740280" cy="44428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9328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  <a:defRPr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endParaRPr lang="en-US" sz="4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1" descr="SLIDE-13"/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9" y="-1371599"/>
            <a:ext cx="9132961" cy="8728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361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endParaRPr lang="en-US" sz="4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  <a:defRPr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Picture 1" descr="SLIDE-15"/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71055"/>
            <a:ext cx="9234354" cy="757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03506" y="6290841"/>
            <a:ext cx="19030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Borrowed from </a:t>
            </a:r>
            <a:r>
              <a:rPr lang="en-US" sz="1000" dirty="0" err="1"/>
              <a:t>Teva</a:t>
            </a:r>
            <a:r>
              <a:rPr lang="en-US" sz="1000" dirty="0"/>
              <a:t> sine </a:t>
            </a:r>
            <a:r>
              <a:rPr lang="en-US" sz="1000" dirty="0" err="1"/>
              <a:t>licentia</a:t>
            </a:r>
            <a:endParaRPr lang="en-US" sz="1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10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endParaRPr lang="en-US" sz="4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  <a:defRPr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1" descr="SLIDE-16"/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" y="-484909"/>
            <a:ext cx="9142497" cy="75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206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59" y="183633"/>
            <a:ext cx="8318961" cy="1470025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bg1"/>
                </a:solidFill>
                <a:latin typeface="Verdana"/>
                <a:cs typeface="Verdana"/>
              </a:rPr>
              <a:t>Disclosures:</a:t>
            </a:r>
            <a:endParaRPr lang="en-US" sz="4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5294" y="1498060"/>
            <a:ext cx="85117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Active advisor/speaker </a:t>
            </a:r>
            <a:r>
              <a:rPr lang="en-US" sz="2800" dirty="0"/>
              <a:t>for EMD </a:t>
            </a:r>
            <a:r>
              <a:rPr lang="en-US" sz="2800" dirty="0" err="1" smtClean="0"/>
              <a:t>Serono</a:t>
            </a:r>
            <a:r>
              <a:rPr lang="en-US" sz="2800" dirty="0" smtClean="0"/>
              <a:t>, </a:t>
            </a:r>
            <a:r>
              <a:rPr lang="en-US" sz="2800" dirty="0" err="1" smtClean="0"/>
              <a:t>Jannsen</a:t>
            </a:r>
            <a:r>
              <a:rPr lang="en-US" sz="28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Currently operate a MS clinic and infusion lab.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5715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endParaRPr lang="en-US" sz="4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  <a:defRPr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Picture 1"/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9600"/>
            <a:ext cx="9171106" cy="7747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639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endParaRPr lang="en-US" sz="4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  <a:defRPr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1"/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1891"/>
            <a:ext cx="9127498" cy="7744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070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2100" b="1" dirty="0" smtClean="0">
                <a:solidFill>
                  <a:schemeClr val="bg1"/>
                </a:solidFill>
                <a:latin typeface="Verdana"/>
                <a:cs typeface="Verdana"/>
              </a:rPr>
              <a:t>MS used to be thought of as a white matter disease only:</a:t>
            </a:r>
            <a:endParaRPr lang="en-US" sz="21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8"/>
            <a:ext cx="8235680" cy="5603132"/>
          </a:xfrm>
        </p:spPr>
        <p:txBody>
          <a:bodyPr>
            <a:normAutofit/>
          </a:bodyPr>
          <a:lstStyle/>
          <a:p>
            <a:pPr algn="l"/>
            <a:r>
              <a:rPr lang="en-GB" sz="2600" dirty="0" smtClean="0">
                <a:solidFill>
                  <a:schemeClr val="tx1"/>
                </a:solidFill>
              </a:rPr>
              <a:t>Evidence </a:t>
            </a:r>
            <a:r>
              <a:rPr lang="en-GB" sz="2600" dirty="0">
                <a:solidFill>
                  <a:schemeClr val="tx1"/>
                </a:solidFill>
              </a:rPr>
              <a:t>now of disease activity results in grey matter lesions and diffuse damage to brain tissue – damage is ongoing throughout space and time.</a:t>
            </a:r>
          </a:p>
          <a:p>
            <a:pPr marL="342900" indent="-342900" algn="l">
              <a:buFont typeface="Arial" pitchFamily="34" charset="0"/>
              <a:buChar char="•"/>
              <a:defRPr/>
            </a:pPr>
            <a:r>
              <a:rPr lang="en-GB" sz="2600" dirty="0">
                <a:solidFill>
                  <a:schemeClr val="tx1"/>
                </a:solidFill>
              </a:rPr>
              <a:t>In relapsing MS, the damage to the CNS is no longer considered to consist solely of discrete macroscopic lesions affecting myelin</a:t>
            </a:r>
            <a:endParaRPr lang="en-GB" sz="2600" baseline="30000" dirty="0">
              <a:solidFill>
                <a:schemeClr val="tx1"/>
              </a:solidFill>
            </a:endParaRPr>
          </a:p>
          <a:p>
            <a:pPr marL="742950" lvl="1" indent="-285750" algn="l">
              <a:buFont typeface="Arial" pitchFamily="34" charset="0"/>
              <a:buChar char="–"/>
              <a:defRPr/>
            </a:pPr>
            <a:r>
              <a:rPr lang="en-GB" sz="2000" dirty="0">
                <a:solidFill>
                  <a:schemeClr val="tx1"/>
                </a:solidFill>
              </a:rPr>
              <a:t>Damage is diffuse and ongoing throughout the disease course</a:t>
            </a:r>
          </a:p>
          <a:p>
            <a:pPr marL="742950" lvl="1" indent="-285750" algn="l">
              <a:buFont typeface="Arial" pitchFamily="34" charset="0"/>
              <a:buChar char="–"/>
              <a:defRPr/>
            </a:pPr>
            <a:r>
              <a:rPr lang="en-GB" sz="2000" dirty="0">
                <a:solidFill>
                  <a:schemeClr val="tx1"/>
                </a:solidFill>
              </a:rPr>
              <a:t>Damage occurs in the white and grey matter</a:t>
            </a:r>
          </a:p>
          <a:p>
            <a:pPr marL="342900" indent="-342900" algn="l">
              <a:buFont typeface="Arial" pitchFamily="34" charset="0"/>
              <a:buChar char="•"/>
              <a:defRPr/>
            </a:pPr>
            <a:r>
              <a:rPr lang="en-GB" sz="2600" dirty="0">
                <a:solidFill>
                  <a:schemeClr val="tx1"/>
                </a:solidFill>
              </a:rPr>
              <a:t>Accelerated brain atrophy proceeds throughout the disease course, and is evident even in people with RIS and CIS</a:t>
            </a:r>
            <a:endParaRPr lang="en-GB" sz="2600" baseline="30000" dirty="0">
              <a:solidFill>
                <a:schemeClr val="tx1"/>
              </a:solidFill>
            </a:endParaRPr>
          </a:p>
          <a:p>
            <a:pPr marL="228600" indent="-228600">
              <a:defRPr/>
            </a:pPr>
            <a:r>
              <a:rPr lang="it-IT" sz="1200" dirty="0"/>
              <a:t>Filippi M, Rocca MA</a:t>
            </a:r>
            <a:r>
              <a:rPr lang="en-GB" sz="1200" dirty="0"/>
              <a:t>. </a:t>
            </a:r>
            <a:r>
              <a:rPr lang="en-GB" sz="1200" i="1" dirty="0"/>
              <a:t>J </a:t>
            </a:r>
            <a:r>
              <a:rPr lang="en-GB" sz="1200" i="1" dirty="0" err="1"/>
              <a:t>Neurol</a:t>
            </a:r>
            <a:r>
              <a:rPr lang="en-GB" sz="1200" i="1" dirty="0"/>
              <a:t> </a:t>
            </a:r>
            <a:r>
              <a:rPr lang="en-GB" sz="1200" dirty="0"/>
              <a:t>2005;252:16–24.</a:t>
            </a:r>
          </a:p>
          <a:p>
            <a:pPr marL="228600" indent="-228600">
              <a:defRPr/>
            </a:pPr>
            <a:r>
              <a:rPr lang="it-IT" sz="1200" dirty="0"/>
              <a:t>De Stefano N </a:t>
            </a:r>
            <a:r>
              <a:rPr lang="it-IT" sz="1200" i="1" dirty="0"/>
              <a:t>et al.</a:t>
            </a:r>
            <a:r>
              <a:rPr lang="en-US" sz="1200" dirty="0"/>
              <a:t> </a:t>
            </a:r>
            <a:r>
              <a:rPr lang="en-US" sz="1200" i="1" dirty="0"/>
              <a:t>Neurology </a:t>
            </a:r>
            <a:r>
              <a:rPr lang="en-US" sz="1200" dirty="0"/>
              <a:t>2010;74:1868–76.</a:t>
            </a:r>
          </a:p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23642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endParaRPr lang="en-US" sz="4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  <a:defRPr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Picture 6" descr="Image result for MS atroph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9692" y="616226"/>
            <a:ext cx="8684615" cy="35052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9691" y="4201552"/>
            <a:ext cx="868461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800" dirty="0"/>
              <a:t> In healthy adults, brain atrophy occurs : 0.15% per year.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/>
              <a:t>  Untreated MS: 0.5–1.35% per year.</a:t>
            </a:r>
          </a:p>
          <a:p>
            <a:endParaRPr lang="en-GB" sz="2800" dirty="0"/>
          </a:p>
          <a:p>
            <a:pPr marL="228600" indent="-228600"/>
            <a:r>
              <a:rPr lang="en-GB" dirty="0"/>
              <a:t>	De Stefano N </a:t>
            </a:r>
            <a:r>
              <a:rPr lang="en-GB" i="1" dirty="0"/>
              <a:t>et al. J </a:t>
            </a:r>
            <a:r>
              <a:rPr lang="en-GB" i="1" dirty="0" err="1"/>
              <a:t>Neurol</a:t>
            </a:r>
            <a:r>
              <a:rPr lang="en-GB" i="1" dirty="0"/>
              <a:t> </a:t>
            </a:r>
            <a:r>
              <a:rPr lang="en-GB" i="1" dirty="0" err="1"/>
              <a:t>Neurosurg</a:t>
            </a:r>
            <a:r>
              <a:rPr lang="en-GB" i="1" dirty="0"/>
              <a:t> Psychiatry </a:t>
            </a:r>
            <a:r>
              <a:rPr lang="en-GB" dirty="0"/>
              <a:t>2015;doi:10.1136/jnnp-2014-309903.De Stefano N </a:t>
            </a:r>
            <a:r>
              <a:rPr lang="en-GB" i="1" dirty="0"/>
              <a:t>et al. CNS Drugs </a:t>
            </a:r>
            <a:r>
              <a:rPr lang="en-GB" dirty="0"/>
              <a:t>2014;28:147–56.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11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endParaRPr lang="en-US" sz="23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8"/>
            <a:ext cx="8235680" cy="5603132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  <a:defRPr/>
            </a:pPr>
            <a:r>
              <a:rPr lang="en-GB" dirty="0">
                <a:solidFill>
                  <a:schemeClr val="tx1"/>
                </a:solidFill>
              </a:rPr>
              <a:t>Neurological reserve: the brain’s finite capacity to retain function by remodelling itself to compensate for loss of nerve cells and fibres</a:t>
            </a:r>
            <a:endParaRPr lang="en-GB" baseline="300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  <a:defRPr/>
            </a:pPr>
            <a:endParaRPr lang="en-GB" sz="12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  <a:defRPr/>
            </a:pPr>
            <a:r>
              <a:rPr lang="en-GB" dirty="0">
                <a:solidFill>
                  <a:schemeClr val="tx1"/>
                </a:solidFill>
              </a:rPr>
              <a:t>Neurological reserve may explain why:</a:t>
            </a:r>
          </a:p>
          <a:p>
            <a:pPr marL="742950" lvl="1" indent="-285750" algn="l">
              <a:buFont typeface="Arial" pitchFamily="34" charset="0"/>
              <a:buChar char="–"/>
              <a:defRPr/>
            </a:pPr>
            <a:r>
              <a:rPr lang="en-GB" dirty="0">
                <a:solidFill>
                  <a:schemeClr val="tx1"/>
                </a:solidFill>
              </a:rPr>
              <a:t>MS-related brain injury can go undetected during the early phase of the disease</a:t>
            </a:r>
          </a:p>
          <a:p>
            <a:pPr marL="742950" lvl="1" indent="-285750" algn="l">
              <a:buFont typeface="Arial" pitchFamily="34" charset="0"/>
              <a:buChar char="–"/>
              <a:defRPr/>
            </a:pPr>
            <a:r>
              <a:rPr lang="en-GB" dirty="0">
                <a:solidFill>
                  <a:schemeClr val="tx1"/>
                </a:solidFill>
              </a:rPr>
              <a:t>MS can be undiagnosed and untreated for a long time</a:t>
            </a:r>
          </a:p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2876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endParaRPr lang="en-US" sz="4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  <a:defRPr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07600" cy="6780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92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Diagnostic criteria evolution for clinically definite MS</a:t>
            </a:r>
            <a:endParaRPr lang="en-US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088966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Poser criteria </a:t>
            </a:r>
            <a:r>
              <a:rPr lang="en-US" sz="1400" dirty="0" smtClean="0">
                <a:solidFill>
                  <a:schemeClr val="tx1"/>
                </a:solidFill>
              </a:rPr>
              <a:t>(</a:t>
            </a:r>
            <a:r>
              <a:rPr lang="en-US" sz="1400" dirty="0">
                <a:solidFill>
                  <a:schemeClr val="tx1"/>
                </a:solidFill>
              </a:rPr>
              <a:t>1983)</a:t>
            </a:r>
            <a:r>
              <a:rPr lang="en-US" sz="1400" baseline="30000" dirty="0">
                <a:solidFill>
                  <a:schemeClr val="tx1"/>
                </a:solidFill>
              </a:rPr>
              <a:t>1 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= 2 attacks and evidence of separate lesions (vague and non-specific, especially applied in modern times with understood several “MS mimickers”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McDonald criteria 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(2001. 2005) and 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modified McDonald criteria 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(2010, 2017) 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2001:  Formally incorporated magnetic resonance imaging (MRI) and lesions into the established diagnostic workup that focuses on neurologic history and examination, as well as </a:t>
            </a: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paraclinical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laboratory examinations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2005:  follow-up MRI with new typical MS-like lesion(s) without corresponding symptoms could represent “new attack in space and time”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2017:  allows single attack in addition to positive CSF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Allows for more rapid diagnosis, with equivalent or improved specificity and/or sensitivity with perhaps fewer required MRI examinations clarify and simplify the diagnostic process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Broader range of applicability in pediatric populations and assessing progressive types of MS</a:t>
            </a:r>
          </a:p>
          <a:p>
            <a:pPr lvl="1" algn="l">
              <a:lnSpc>
                <a:spcPct val="150000"/>
              </a:lnSpc>
            </a:pP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2680" y="6343833"/>
            <a:ext cx="5250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1.</a:t>
            </a:r>
            <a:r>
              <a:rPr lang="en-US" sz="800" dirty="0"/>
              <a:t> Poser criteria. All About Multiple Sclerosis Web site. </a:t>
            </a:r>
            <a:r>
              <a:rPr lang="en-US" sz="800" b="1" dirty="0"/>
              <a:t>2.</a:t>
            </a:r>
            <a:r>
              <a:rPr lang="en-US" sz="800" dirty="0"/>
              <a:t> </a:t>
            </a:r>
            <a:r>
              <a:rPr lang="en-US" sz="800" dirty="0" err="1"/>
              <a:t>Polman</a:t>
            </a:r>
            <a:r>
              <a:rPr lang="en-US" sz="800" dirty="0"/>
              <a:t> CH, et al. </a:t>
            </a:r>
            <a:r>
              <a:rPr lang="en-US" sz="800" i="1" dirty="0"/>
              <a:t>Ann Neurol</a:t>
            </a:r>
            <a:r>
              <a:rPr lang="en-US" sz="800" dirty="0"/>
              <a:t>. 2005;58(6):840-846. </a:t>
            </a:r>
            <a:r>
              <a:rPr lang="en-US" sz="800" b="1" dirty="0"/>
              <a:t>3.</a:t>
            </a:r>
            <a:r>
              <a:rPr lang="en-US" sz="800" dirty="0"/>
              <a:t> </a:t>
            </a:r>
            <a:r>
              <a:rPr lang="en-US" sz="800" dirty="0" err="1"/>
              <a:t>Polman</a:t>
            </a:r>
            <a:r>
              <a:rPr lang="en-US" sz="800" dirty="0"/>
              <a:t> CH, et al. </a:t>
            </a:r>
            <a:r>
              <a:rPr lang="en-US" sz="800" i="1" dirty="0"/>
              <a:t>Ann Neurol.</a:t>
            </a:r>
            <a:r>
              <a:rPr lang="en-US" sz="800" dirty="0"/>
              <a:t> 2011;69:292-302</a:t>
            </a:r>
          </a:p>
        </p:txBody>
      </p:sp>
    </p:spTree>
    <p:extLst>
      <p:ext uri="{BB962C8B-B14F-4D97-AF65-F5344CB8AC3E}">
        <p14:creationId xmlns:p14="http://schemas.microsoft.com/office/powerpoint/2010/main" val="133688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Ancillary Testing</a:t>
            </a:r>
            <a:endParaRPr lang="en-US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088966"/>
          </a:xfrm>
        </p:spPr>
        <p:txBody>
          <a:bodyPr>
            <a:normAutofit/>
          </a:bodyPr>
          <a:lstStyle/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  <a:latin typeface="Verdana"/>
                <a:cs typeface="Verdana"/>
              </a:rPr>
              <a:t>CSF testing can provide evidence of chronic CNS inflammation</a:t>
            </a:r>
          </a:p>
          <a:p>
            <a:pPr marL="1257300" lvl="2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Verdana"/>
                <a:cs typeface="Verdana"/>
              </a:rPr>
              <a:t>The CSF is tested for </a:t>
            </a:r>
            <a:r>
              <a:rPr lang="en-US" sz="1600" dirty="0" err="1" smtClean="0">
                <a:solidFill>
                  <a:schemeClr val="tx1"/>
                </a:solidFill>
                <a:latin typeface="Verdana"/>
                <a:cs typeface="Verdana"/>
              </a:rPr>
              <a:t>oligoclonal</a:t>
            </a:r>
            <a:r>
              <a:rPr lang="en-US" sz="1600" dirty="0" smtClean="0">
                <a:solidFill>
                  <a:schemeClr val="tx1"/>
                </a:solidFill>
                <a:latin typeface="Verdana"/>
                <a:cs typeface="Verdana"/>
              </a:rPr>
              <a:t> bands found in 90% to 95% of patients with clinically definite MS</a:t>
            </a:r>
          </a:p>
          <a:p>
            <a:pPr marL="1257300" lvl="2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  <a:latin typeface="Verdana"/>
                <a:cs typeface="Verdana"/>
              </a:rPr>
              <a:t>Combined with MRI and clinical data, the presence of </a:t>
            </a:r>
            <a:r>
              <a:rPr lang="en-US" sz="1800" dirty="0" err="1" smtClean="0">
                <a:solidFill>
                  <a:schemeClr val="tx1"/>
                </a:solidFill>
                <a:latin typeface="Verdana"/>
                <a:cs typeface="Verdana"/>
              </a:rPr>
              <a:t>oligoclonal</a:t>
            </a:r>
            <a:r>
              <a:rPr lang="en-US" sz="1800" dirty="0" smtClean="0">
                <a:solidFill>
                  <a:schemeClr val="tx1"/>
                </a:solidFill>
                <a:latin typeface="Verdana"/>
                <a:cs typeface="Verdana"/>
              </a:rPr>
              <a:t> bands helps facilitate a diagnosis of MS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  <a:latin typeface="Verdana"/>
                <a:cs typeface="Verdana"/>
              </a:rPr>
              <a:t>Visual evoked potential (VEP</a:t>
            </a:r>
            <a:r>
              <a:rPr lang="en-US" sz="1800" dirty="0" smtClean="0">
                <a:solidFill>
                  <a:schemeClr val="tx1"/>
                </a:solidFill>
                <a:latin typeface="Verdana"/>
                <a:cs typeface="Verdana"/>
              </a:rPr>
              <a:t>), OTC?</a:t>
            </a:r>
            <a:endParaRPr lang="en-US" sz="1800" dirty="0" smtClean="0">
              <a:solidFill>
                <a:schemeClr val="tx1"/>
              </a:solidFill>
              <a:latin typeface="Verdana"/>
              <a:cs typeface="Verdana"/>
            </a:endParaRPr>
          </a:p>
          <a:p>
            <a:pPr marL="742950" lvl="1" indent="-285750" algn="l">
              <a:lnSpc>
                <a:spcPct val="150000"/>
              </a:lnSpc>
              <a:buFontTx/>
              <a:buChar char="-"/>
            </a:pPr>
            <a:r>
              <a:rPr lang="en-US" sz="1800" dirty="0" smtClean="0">
                <a:solidFill>
                  <a:schemeClr val="tx1"/>
                </a:solidFill>
                <a:latin typeface="Verdana"/>
                <a:cs typeface="Verdana"/>
              </a:rPr>
              <a:t>Conduction delay of the “P100” relatively sparing amplitude is suggestive of demyelination, symptomatic or not.</a:t>
            </a:r>
          </a:p>
          <a:p>
            <a:pPr lvl="1">
              <a:lnSpc>
                <a:spcPct val="150000"/>
              </a:lnSpc>
            </a:pPr>
            <a:r>
              <a:rPr lang="en-US" b="1" dirty="0" smtClean="0">
                <a:solidFill>
                  <a:schemeClr val="tx1"/>
                </a:solidFill>
                <a:latin typeface="Verdana"/>
                <a:cs typeface="Verdana"/>
              </a:rPr>
              <a:t>Radiographic…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2680" y="6343833"/>
            <a:ext cx="52507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/>
              <a:t>1.</a:t>
            </a:r>
            <a:r>
              <a:rPr lang="en-US" sz="800"/>
              <a:t> Cerebrospinal fluid (CSF). NMSS Web site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69983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8"/>
            <a:ext cx="8235680" cy="5603132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Verdana"/>
                <a:cs typeface="Verdana"/>
              </a:rPr>
              <a:t>Diagnostics:</a:t>
            </a:r>
            <a:endParaRPr lang="en-US" sz="4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5" name="Picture 5" descr="h99912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8544" y="2092036"/>
            <a:ext cx="5293703" cy="3948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12988" y="2102005"/>
            <a:ext cx="3239392" cy="3454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355917" y="1493770"/>
            <a:ext cx="3932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folHlink"/>
                </a:solidFill>
              </a:rPr>
              <a:t> </a:t>
            </a:r>
            <a:r>
              <a:rPr lang="en-US" dirty="0" smtClean="0">
                <a:solidFill>
                  <a:schemeClr val="folHlink"/>
                </a:solidFill>
              </a:rPr>
              <a:t>  Magnetic </a:t>
            </a:r>
            <a:r>
              <a:rPr lang="en-US" dirty="0">
                <a:solidFill>
                  <a:schemeClr val="folHlink"/>
                </a:solidFill>
              </a:rPr>
              <a:t>resonance imaging (MRI</a:t>
            </a:r>
            <a:r>
              <a:rPr lang="en-US" dirty="0" smtClean="0">
                <a:solidFill>
                  <a:schemeClr val="folHlink"/>
                </a:solidFill>
              </a:rPr>
              <a:t>)</a:t>
            </a:r>
            <a:endParaRPr lang="en-US" dirty="0">
              <a:solidFill>
                <a:schemeClr val="fol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28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8"/>
            <a:ext cx="8235680" cy="5603132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Verdana"/>
                <a:cs typeface="Verdana"/>
              </a:rPr>
              <a:t>Metrics of MRI</a:t>
            </a:r>
            <a:endParaRPr lang="en-US" sz="4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8" name="Picture 7" descr="Classic_T2_Lesions_Incl_JxtaCortical2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5" r="7692"/>
          <a:stretch/>
        </p:blipFill>
        <p:spPr>
          <a:xfrm>
            <a:off x="89939" y="1326928"/>
            <a:ext cx="2775809" cy="2597912"/>
          </a:xfrm>
          <a:prstGeom prst="rect">
            <a:avLst/>
          </a:prstGeom>
        </p:spPr>
      </p:pic>
      <p:pic>
        <p:nvPicPr>
          <p:cNvPr id="9" name="Picture 8" descr="BlackHoles_TopographicalHeight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90"/>
          <a:stretch/>
        </p:blipFill>
        <p:spPr>
          <a:xfrm>
            <a:off x="89939" y="4187355"/>
            <a:ext cx="2775809" cy="2299388"/>
          </a:xfrm>
          <a:prstGeom prst="rect">
            <a:avLst/>
          </a:prstGeom>
        </p:spPr>
      </p:pic>
      <p:pic>
        <p:nvPicPr>
          <p:cNvPr id="10" name="Picture 9" descr="FLAIR_Lesions_Incl_JxtaCorticalx3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" r="10500"/>
          <a:stretch/>
        </p:blipFill>
        <p:spPr>
          <a:xfrm>
            <a:off x="3116683" y="1554073"/>
            <a:ext cx="3172493" cy="3526975"/>
          </a:xfrm>
          <a:prstGeom prst="rect">
            <a:avLst/>
          </a:prstGeom>
        </p:spPr>
      </p:pic>
      <p:pic>
        <p:nvPicPr>
          <p:cNvPr id="11" name="Picture 10" descr="DWI_Axial_BrainLesions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9" t="19169" r="23962" b="18211"/>
          <a:stretch/>
        </p:blipFill>
        <p:spPr>
          <a:xfrm>
            <a:off x="6650330" y="1332042"/>
            <a:ext cx="2137130" cy="1849440"/>
          </a:xfrm>
          <a:prstGeom prst="rect">
            <a:avLst/>
          </a:prstGeom>
        </p:spPr>
      </p:pic>
      <p:pic>
        <p:nvPicPr>
          <p:cNvPr id="12" name="Picture 11" descr="HotMRI_T1-Gad_SecondCase_Slice6.jp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1" t="-672" r="8740" b="672"/>
          <a:stretch/>
        </p:blipFill>
        <p:spPr>
          <a:xfrm>
            <a:off x="6645718" y="3717099"/>
            <a:ext cx="2141742" cy="186481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35960" y="6486743"/>
            <a:ext cx="18170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T1 </a:t>
            </a:r>
            <a:r>
              <a:rPr lang="en-US" sz="1400" b="1" dirty="0" err="1" smtClean="0"/>
              <a:t>hypointense</a:t>
            </a:r>
            <a:endParaRPr lang="en-US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338107" y="5231876"/>
            <a:ext cx="26007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FLAIR</a:t>
            </a:r>
          </a:p>
          <a:p>
            <a:pPr algn="ctr"/>
            <a:r>
              <a:rPr lang="en-US" b="1" dirty="0" smtClean="0"/>
              <a:t>(Fluid attenuated inversion recovery)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645718" y="3173192"/>
            <a:ext cx="2141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DWI</a:t>
            </a:r>
          </a:p>
          <a:p>
            <a:pPr algn="ctr"/>
            <a:r>
              <a:rPr lang="en-US" sz="1200" b="1" dirty="0" smtClean="0"/>
              <a:t> (Diffusion weighted imaging)</a:t>
            </a:r>
            <a:endParaRPr lang="en-US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7051249" y="5581918"/>
            <a:ext cx="1234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T1 </a:t>
            </a:r>
            <a:r>
              <a:rPr lang="en-US" b="1" dirty="0" err="1" smtClean="0"/>
              <a:t>Gd</a:t>
            </a:r>
            <a:r>
              <a:rPr lang="en-US" b="1" dirty="0" smtClean="0"/>
              <a:t>+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4018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59" y="183633"/>
            <a:ext cx="8318961" cy="1470025"/>
          </a:xfrm>
        </p:spPr>
        <p:txBody>
          <a:bodyPr>
            <a:normAutofit/>
          </a:bodyPr>
          <a:lstStyle/>
          <a:p>
            <a:r>
              <a:rPr lang="en-US" sz="4000" dirty="0"/>
              <a:t>Objectives</a:t>
            </a:r>
            <a:endParaRPr lang="en-US" sz="4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5294" y="1498060"/>
            <a:ext cx="851170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Understand historical obscurity of </a:t>
            </a:r>
            <a:r>
              <a:rPr lang="en-US" sz="2800" dirty="0" smtClean="0"/>
              <a:t>MS</a:t>
            </a:r>
          </a:p>
          <a:p>
            <a:endParaRPr lang="en-US" sz="2800" dirty="0"/>
          </a:p>
          <a:p>
            <a:r>
              <a:rPr lang="en-US" sz="2800" dirty="0"/>
              <a:t>Understand clinical presentation of </a:t>
            </a:r>
            <a:r>
              <a:rPr lang="en-US" sz="2800" dirty="0" smtClean="0"/>
              <a:t>MS</a:t>
            </a:r>
          </a:p>
          <a:p>
            <a:endParaRPr lang="en-US" sz="2800" dirty="0"/>
          </a:p>
          <a:p>
            <a:r>
              <a:rPr lang="en-US" sz="2800" dirty="0"/>
              <a:t>Understand objective measures for </a:t>
            </a:r>
            <a:r>
              <a:rPr lang="en-US" sz="2800" dirty="0" smtClean="0"/>
              <a:t>MS</a:t>
            </a:r>
          </a:p>
          <a:p>
            <a:endParaRPr lang="en-US" sz="2800" dirty="0"/>
          </a:p>
          <a:p>
            <a:r>
              <a:rPr lang="en-US" sz="2800" dirty="0"/>
              <a:t>Basic understanding of FDA approved therapies for </a:t>
            </a:r>
            <a:r>
              <a:rPr lang="en-US" sz="2800" dirty="0" smtClean="0"/>
              <a:t>MS</a:t>
            </a:r>
          </a:p>
          <a:p>
            <a:r>
              <a:rPr lang="en-US" sz="2800" dirty="0" smtClean="0"/>
              <a:t> </a:t>
            </a:r>
            <a:endParaRPr lang="en-US" sz="2800" dirty="0"/>
          </a:p>
          <a:p>
            <a:r>
              <a:rPr lang="en-US" sz="2800" dirty="0"/>
              <a:t>Management ideas for symptoms of MS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438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8"/>
            <a:ext cx="8235680" cy="5603132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Verdana"/>
                <a:cs typeface="Verdana"/>
              </a:rPr>
              <a:t>T2 imaging of the spinal cord (routine often includes cervical and thoracic for evaluation of active and “silent” lesions</a:t>
            </a:r>
            <a:endParaRPr lang="en-US" sz="16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18" name="Content Placeholder 3" descr="SpinalCord_SagT2_MultiLesions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" y="1813399"/>
            <a:ext cx="5030247" cy="3772686"/>
          </a:xfrm>
          <a:prstGeom prst="rect">
            <a:avLst/>
          </a:prstGeom>
        </p:spPr>
      </p:pic>
      <p:pic>
        <p:nvPicPr>
          <p:cNvPr id="19" name="Picture 18" descr="SpinalCord_AxT2_Lesion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147" y="1254868"/>
            <a:ext cx="4346643" cy="325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22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Chronic black holes represent irreversible damage</a:t>
            </a:r>
            <a:br>
              <a:rPr lang="en-US" sz="1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contribute to brain atrophy and increased disability</a:t>
            </a:r>
            <a:r>
              <a:rPr lang="en-US" sz="1600" b="1" baseline="30000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  <a:endParaRPr lang="en-US" sz="1600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566638" cy="5023385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960" y="1282211"/>
            <a:ext cx="2807214" cy="36318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612" y="1282212"/>
            <a:ext cx="2893499" cy="36190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23348" y="1282212"/>
            <a:ext cx="24792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Defined as T1 </a:t>
            </a:r>
            <a:r>
              <a:rPr lang="en-US" dirty="0" err="1" smtClean="0"/>
              <a:t>hypointense</a:t>
            </a:r>
            <a:r>
              <a:rPr lang="en-US" dirty="0" smtClean="0"/>
              <a:t> lesions persisting</a:t>
            </a:r>
            <a:r>
              <a:rPr lang="en-US" dirty="0"/>
              <a:t> ≥</a:t>
            </a:r>
            <a:r>
              <a:rPr lang="en-US" dirty="0" smtClean="0"/>
              <a:t>6 months</a:t>
            </a:r>
            <a:endParaRPr lang="en-US" baseline="30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Evolving chronic black holes indicate</a:t>
            </a:r>
            <a:endParaRPr lang="en-US" baseline="30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Significant demyelination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Gliosis and axonal loss irreversible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27282" y="5011665"/>
            <a:ext cx="1819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FLAIR with correlating lesions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952108" y="5024434"/>
            <a:ext cx="1923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T1 black holes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514574" y="5808892"/>
            <a:ext cx="566607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cs typeface="Calibri"/>
              </a:rPr>
              <a:t>References: 1. </a:t>
            </a:r>
            <a:r>
              <a:rPr lang="en-US" sz="1100" dirty="0" err="1">
                <a:cs typeface="Calibri"/>
              </a:rPr>
              <a:t>Filippi</a:t>
            </a:r>
            <a:r>
              <a:rPr lang="en-US" sz="1100" dirty="0">
                <a:cs typeface="Calibri"/>
              </a:rPr>
              <a:t> M, et al. </a:t>
            </a:r>
            <a:r>
              <a:rPr lang="en-US" sz="1100" i="1" dirty="0">
                <a:cs typeface="Calibri"/>
              </a:rPr>
              <a:t>Neurology. </a:t>
            </a:r>
            <a:r>
              <a:rPr lang="en-US" sz="1100" dirty="0">
                <a:cs typeface="Calibri"/>
              </a:rPr>
              <a:t>2001;57(4):731-733. </a:t>
            </a:r>
            <a:r>
              <a:rPr lang="en-US" sz="1100" b="1" dirty="0">
                <a:cs typeface="Calibri"/>
              </a:rPr>
              <a:t>2. </a:t>
            </a:r>
            <a:r>
              <a:rPr lang="en-US" sz="1100" dirty="0" err="1">
                <a:cs typeface="Calibri"/>
              </a:rPr>
              <a:t>Sahraian</a:t>
            </a:r>
            <a:r>
              <a:rPr lang="en-US" sz="1100" dirty="0">
                <a:cs typeface="Calibri"/>
              </a:rPr>
              <a:t> MA, et al. </a:t>
            </a:r>
            <a:r>
              <a:rPr lang="en-US" sz="1100" i="1" dirty="0" err="1">
                <a:cs typeface="Calibri"/>
              </a:rPr>
              <a:t>Acta</a:t>
            </a:r>
            <a:r>
              <a:rPr lang="en-US" sz="1100" i="1" dirty="0">
                <a:cs typeface="Calibri"/>
              </a:rPr>
              <a:t> </a:t>
            </a:r>
            <a:r>
              <a:rPr lang="en-US" sz="1100" i="1" dirty="0" err="1">
                <a:cs typeface="Calibri"/>
              </a:rPr>
              <a:t>Neurol</a:t>
            </a:r>
            <a:r>
              <a:rPr lang="en-US" sz="1100" i="1" dirty="0">
                <a:cs typeface="Calibri"/>
              </a:rPr>
              <a:t> Scand</a:t>
            </a:r>
            <a:r>
              <a:rPr lang="en-US" sz="1100" dirty="0">
                <a:cs typeface="Calibri"/>
              </a:rPr>
              <a:t>. 2010;122:1-8. </a:t>
            </a:r>
            <a:r>
              <a:rPr lang="en-US" sz="1100" b="1" dirty="0">
                <a:cs typeface="Calibri"/>
              </a:rPr>
              <a:t>3.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Sinnecker</a:t>
            </a:r>
            <a:r>
              <a:rPr lang="en-US" sz="1100" dirty="0">
                <a:cs typeface="Calibri"/>
              </a:rPr>
              <a:t> T, et al. </a:t>
            </a:r>
            <a:r>
              <a:rPr lang="en-US" sz="1100" i="1" dirty="0">
                <a:cs typeface="Calibri"/>
              </a:rPr>
              <a:t>Arch Neurol</a:t>
            </a:r>
            <a:r>
              <a:rPr lang="en-US" sz="1100" dirty="0">
                <a:cs typeface="Calibri"/>
              </a:rPr>
              <a:t>. 2012;69(6):739-745. </a:t>
            </a:r>
            <a:r>
              <a:rPr lang="en-US" sz="1100" b="1" dirty="0">
                <a:cs typeface="Calibri"/>
              </a:rPr>
              <a:t>4.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Kappos</a:t>
            </a:r>
            <a:r>
              <a:rPr lang="en-US" sz="1100" dirty="0">
                <a:cs typeface="Calibri"/>
              </a:rPr>
              <a:t> L, et al. </a:t>
            </a:r>
            <a:r>
              <a:rPr lang="en-US" sz="1100" i="1" dirty="0">
                <a:cs typeface="Calibri"/>
              </a:rPr>
              <a:t>Lancet</a:t>
            </a:r>
            <a:r>
              <a:rPr lang="en-US" sz="1100" dirty="0">
                <a:cs typeface="Calibri"/>
              </a:rPr>
              <a:t>. 1999;353(9157):964-969. </a:t>
            </a:r>
            <a:r>
              <a:rPr lang="en-US" sz="1100" b="1" dirty="0">
                <a:cs typeface="Calibri"/>
              </a:rPr>
              <a:t>5. </a:t>
            </a:r>
            <a:r>
              <a:rPr lang="en-US" sz="1100" dirty="0">
                <a:cs typeface="Calibri"/>
              </a:rPr>
              <a:t>van </a:t>
            </a:r>
            <a:r>
              <a:rPr lang="en-US" sz="1100" dirty="0" err="1">
                <a:cs typeface="Calibri"/>
              </a:rPr>
              <a:t>Walderveen</a:t>
            </a:r>
            <a:r>
              <a:rPr lang="en-US" sz="1100" dirty="0">
                <a:cs typeface="Calibri"/>
              </a:rPr>
              <a:t> MAA, et al. </a:t>
            </a:r>
            <a:r>
              <a:rPr lang="en-US" sz="1100" i="1" dirty="0">
                <a:cs typeface="Calibri"/>
              </a:rPr>
              <a:t>Neurology</a:t>
            </a:r>
            <a:r>
              <a:rPr lang="en-US" sz="1100" dirty="0">
                <a:cs typeface="Calibri"/>
              </a:rPr>
              <a:t>. 1998;50(5):1282-1288. </a:t>
            </a:r>
            <a:r>
              <a:rPr lang="en-US" sz="1100" b="1" dirty="0">
                <a:cs typeface="Calibri"/>
              </a:rPr>
              <a:t>6. </a:t>
            </a:r>
            <a:r>
              <a:rPr lang="en-US" sz="1100" dirty="0">
                <a:cs typeface="Calibri"/>
              </a:rPr>
              <a:t>van </a:t>
            </a:r>
            <a:r>
              <a:rPr lang="en-US" sz="1100" dirty="0" err="1">
                <a:cs typeface="Calibri"/>
              </a:rPr>
              <a:t>Waesberghe</a:t>
            </a:r>
            <a:r>
              <a:rPr lang="en-US" sz="1100" dirty="0">
                <a:cs typeface="Calibri"/>
              </a:rPr>
              <a:t> JH, et al. </a:t>
            </a:r>
            <a:r>
              <a:rPr lang="en-US" sz="1100" i="1" dirty="0">
                <a:cs typeface="Calibri"/>
              </a:rPr>
              <a:t>Ann Neurol</a:t>
            </a:r>
            <a:r>
              <a:rPr lang="en-US" sz="1100" dirty="0">
                <a:cs typeface="Calibri"/>
              </a:rPr>
              <a:t>. 1999;46(5):747-754. </a:t>
            </a:r>
            <a:r>
              <a:rPr lang="nb-NO" sz="1100" b="1" dirty="0">
                <a:cs typeface="Calibri"/>
              </a:rPr>
              <a:t>7. </a:t>
            </a:r>
            <a:r>
              <a:rPr lang="nb-NO" sz="1100" dirty="0">
                <a:cs typeface="Calibri"/>
              </a:rPr>
              <a:t>Paolillo A, et al. </a:t>
            </a:r>
            <a:r>
              <a:rPr lang="nb-NO" sz="1100" i="1" dirty="0">
                <a:cs typeface="Calibri"/>
              </a:rPr>
              <a:t>J Neurol Sci</a:t>
            </a:r>
            <a:r>
              <a:rPr lang="nb-NO" sz="1100" dirty="0">
                <a:cs typeface="Calibri"/>
              </a:rPr>
              <a:t>. 2000;174(2):85-91.</a:t>
            </a:r>
            <a:r>
              <a:rPr lang="en-US" sz="1100" dirty="0">
                <a:cs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625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Location matters</a:t>
            </a:r>
            <a:endParaRPr lang="en-US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54867"/>
            <a:ext cx="9144000" cy="5525311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grpSp>
        <p:nvGrpSpPr>
          <p:cNvPr id="5" name="Group 16"/>
          <p:cNvGrpSpPr/>
          <p:nvPr/>
        </p:nvGrpSpPr>
        <p:grpSpPr>
          <a:xfrm>
            <a:off x="-133574" y="1453797"/>
            <a:ext cx="1737510" cy="1988353"/>
            <a:chOff x="550334" y="1312333"/>
            <a:chExt cx="1312333" cy="1591527"/>
          </a:xfrm>
        </p:grpSpPr>
        <p:sp>
          <p:nvSpPr>
            <p:cNvPr id="6" name="Rectangle 5"/>
            <p:cNvSpPr/>
            <p:nvPr/>
          </p:nvSpPr>
          <p:spPr>
            <a:xfrm>
              <a:off x="934320" y="2664452"/>
              <a:ext cx="654423" cy="2394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F77"/>
                  </a:solidFill>
                </a:rPr>
                <a:t>Spinal cord</a:t>
              </a:r>
              <a:endParaRPr lang="en-US" sz="1400" b="1" dirty="0">
                <a:solidFill>
                  <a:srgbClr val="003F77"/>
                </a:solidFill>
              </a:endParaRPr>
            </a:p>
          </p:txBody>
        </p:sp>
        <p:pic>
          <p:nvPicPr>
            <p:cNvPr id="7" name="Picture 6" descr="SpinalCord_SagT2_MultiLesions.jp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441" r="7792"/>
            <a:stretch/>
          </p:blipFill>
          <p:spPr>
            <a:xfrm>
              <a:off x="550334" y="1312333"/>
              <a:ext cx="1312333" cy="1413932"/>
            </a:xfrm>
            <a:prstGeom prst="rect">
              <a:avLst/>
            </a:prstGeom>
          </p:spPr>
        </p:pic>
      </p:grpSp>
      <p:pic>
        <p:nvPicPr>
          <p:cNvPr id="8" name="Picture 30" descr="image6 copy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2"/>
          <a:stretch>
            <a:fillRect/>
          </a:stretch>
        </p:blipFill>
        <p:spPr bwMode="auto">
          <a:xfrm>
            <a:off x="1631805" y="1462151"/>
            <a:ext cx="1466810" cy="1771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23"/>
          <p:cNvGrpSpPr/>
          <p:nvPr/>
        </p:nvGrpSpPr>
        <p:grpSpPr>
          <a:xfrm>
            <a:off x="3125276" y="1462151"/>
            <a:ext cx="1387659" cy="1988675"/>
            <a:chOff x="3419145" y="1287092"/>
            <a:chExt cx="1068917" cy="1619017"/>
          </a:xfrm>
        </p:grpSpPr>
        <p:sp>
          <p:nvSpPr>
            <p:cNvPr id="10" name="Rectangle 9"/>
            <p:cNvSpPr/>
            <p:nvPr/>
          </p:nvSpPr>
          <p:spPr>
            <a:xfrm>
              <a:off x="3611515" y="2664452"/>
              <a:ext cx="705866" cy="24165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3F77"/>
                  </a:solidFill>
                </a:rPr>
                <a:t>B</a:t>
              </a:r>
              <a:r>
                <a:rPr lang="en-US" sz="1400" b="1" dirty="0" smtClean="0">
                  <a:solidFill>
                    <a:srgbClr val="003F77"/>
                  </a:solidFill>
                </a:rPr>
                <a:t>rainstem</a:t>
              </a:r>
              <a:endParaRPr lang="en-US" sz="1400" b="1" dirty="0">
                <a:solidFill>
                  <a:srgbClr val="003F77"/>
                </a:solidFill>
              </a:endParaRPr>
            </a:p>
          </p:txBody>
        </p:sp>
        <p:pic>
          <p:nvPicPr>
            <p:cNvPr id="11" name="Picture 10" descr="Brainstem_T2_Slice1.jpg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81" r="13314"/>
            <a:stretch/>
          </p:blipFill>
          <p:spPr>
            <a:xfrm>
              <a:off x="3419145" y="1287092"/>
              <a:ext cx="1068917" cy="1430867"/>
            </a:xfrm>
            <a:prstGeom prst="rect">
              <a:avLst/>
            </a:prstGeom>
          </p:spPr>
        </p:pic>
      </p:grpSp>
      <p:grpSp>
        <p:nvGrpSpPr>
          <p:cNvPr id="12" name="Group 25"/>
          <p:cNvGrpSpPr/>
          <p:nvPr/>
        </p:nvGrpSpPr>
        <p:grpSpPr>
          <a:xfrm>
            <a:off x="4529370" y="1473197"/>
            <a:ext cx="1488529" cy="2018518"/>
            <a:chOff x="4673600" y="1330476"/>
            <a:chExt cx="1236134" cy="1569617"/>
          </a:xfrm>
        </p:grpSpPr>
        <p:sp>
          <p:nvSpPr>
            <p:cNvPr id="13" name="Rectangle 12"/>
            <p:cNvSpPr/>
            <p:nvPr/>
          </p:nvSpPr>
          <p:spPr>
            <a:xfrm>
              <a:off x="4916763" y="2664452"/>
              <a:ext cx="779011" cy="2356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F77"/>
                  </a:solidFill>
                </a:rPr>
                <a:t>Cerebellum</a:t>
              </a:r>
              <a:endParaRPr lang="en-US" sz="1400" b="1" dirty="0">
                <a:solidFill>
                  <a:srgbClr val="003F77"/>
                </a:solidFill>
              </a:endParaRPr>
            </a:p>
          </p:txBody>
        </p:sp>
        <p:pic>
          <p:nvPicPr>
            <p:cNvPr id="14" name="Picture 13" descr="Cerebellum_T2.jpg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3" r="4884"/>
            <a:stretch/>
          </p:blipFill>
          <p:spPr>
            <a:xfrm>
              <a:off x="4673600" y="1330476"/>
              <a:ext cx="1236134" cy="1361924"/>
            </a:xfrm>
            <a:prstGeom prst="rect">
              <a:avLst/>
            </a:prstGeom>
          </p:spPr>
        </p:pic>
      </p:grpSp>
      <p:grpSp>
        <p:nvGrpSpPr>
          <p:cNvPr id="15" name="Group 26"/>
          <p:cNvGrpSpPr/>
          <p:nvPr/>
        </p:nvGrpSpPr>
        <p:grpSpPr>
          <a:xfrm>
            <a:off x="6045768" y="1473196"/>
            <a:ext cx="1519144" cy="1977630"/>
            <a:chOff x="6143037" y="1354667"/>
            <a:chExt cx="1194741" cy="1545426"/>
          </a:xfrm>
        </p:grpSpPr>
        <p:sp>
          <p:nvSpPr>
            <p:cNvPr id="16" name="Rectangle 15"/>
            <p:cNvSpPr/>
            <p:nvPr/>
          </p:nvSpPr>
          <p:spPr>
            <a:xfrm>
              <a:off x="6322064" y="2664452"/>
              <a:ext cx="840278" cy="2356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F77"/>
                  </a:solidFill>
                </a:rPr>
                <a:t>Juxtacortical</a:t>
              </a:r>
              <a:endParaRPr lang="en-US" sz="1400" b="1" dirty="0">
                <a:solidFill>
                  <a:srgbClr val="003F77"/>
                </a:solidFill>
              </a:endParaRPr>
            </a:p>
          </p:txBody>
        </p:sp>
        <p:pic>
          <p:nvPicPr>
            <p:cNvPr id="17" name="Picture 16" descr="Classic_T2_Lesions_Incl_JxtaCortical2.jpg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04" t="6905" r="11097" b="3699"/>
            <a:stretch/>
          </p:blipFill>
          <p:spPr>
            <a:xfrm>
              <a:off x="6143037" y="1354667"/>
              <a:ext cx="1194741" cy="1364074"/>
            </a:xfrm>
            <a:prstGeom prst="rect">
              <a:avLst/>
            </a:prstGeom>
          </p:spPr>
        </p:pic>
      </p:grpSp>
      <p:grpSp>
        <p:nvGrpSpPr>
          <p:cNvPr id="18" name="Group 30"/>
          <p:cNvGrpSpPr/>
          <p:nvPr/>
        </p:nvGrpSpPr>
        <p:grpSpPr>
          <a:xfrm>
            <a:off x="7500844" y="1473196"/>
            <a:ext cx="1721063" cy="1977630"/>
            <a:chOff x="7469092" y="1354667"/>
            <a:chExt cx="1343121" cy="1545426"/>
          </a:xfrm>
        </p:grpSpPr>
        <p:sp>
          <p:nvSpPr>
            <p:cNvPr id="19" name="Rectangle 18"/>
            <p:cNvSpPr/>
            <p:nvPr/>
          </p:nvSpPr>
          <p:spPr>
            <a:xfrm>
              <a:off x="7469092" y="2664452"/>
              <a:ext cx="1343121" cy="2356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003F77"/>
                  </a:solidFill>
                </a:rPr>
                <a:t>Periventricular</a:t>
              </a:r>
              <a:endParaRPr lang="en-US" sz="1400" b="1" dirty="0">
                <a:solidFill>
                  <a:srgbClr val="003F77"/>
                </a:solidFill>
              </a:endParaRPr>
            </a:p>
          </p:txBody>
        </p:sp>
        <p:pic>
          <p:nvPicPr>
            <p:cNvPr id="20" name="Picture 19" descr="AxFLAIR_PerventricularLesions_8Jul2015.jp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49" r="3987"/>
            <a:stretch/>
          </p:blipFill>
          <p:spPr>
            <a:xfrm>
              <a:off x="7544742" y="1354667"/>
              <a:ext cx="1185332" cy="1352139"/>
            </a:xfrm>
            <a:prstGeom prst="rect">
              <a:avLst/>
            </a:prstGeom>
          </p:spPr>
        </p:pic>
      </p:grpSp>
      <p:sp>
        <p:nvSpPr>
          <p:cNvPr id="21" name="TextBox 20"/>
          <p:cNvSpPr txBox="1"/>
          <p:nvPr/>
        </p:nvSpPr>
        <p:spPr>
          <a:xfrm>
            <a:off x="2016393" y="3143049"/>
            <a:ext cx="12157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3F77"/>
                </a:solidFill>
              </a:rPr>
              <a:t>Optic nerve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20447" y="3766446"/>
            <a:ext cx="821784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Clinical signs and symptoms can be localized to regions of inflammation and some lesions impact prognosis more than others, on the basis of localization</a:t>
            </a:r>
            <a:r>
              <a:rPr lang="en-US" sz="2400" baseline="30000" dirty="0" smtClean="0"/>
              <a:t>1, </a:t>
            </a:r>
            <a:r>
              <a:rPr lang="en-US" sz="2400" dirty="0"/>
              <a:t>i.e. high spinal cord lesion load may correlate to greater</a:t>
            </a:r>
            <a:r>
              <a:rPr lang="en-US" sz="2400" baseline="30000" dirty="0" smtClean="0"/>
              <a:t> </a:t>
            </a:r>
            <a:r>
              <a:rPr lang="en-US" sz="2400" dirty="0"/>
              <a:t>disability</a:t>
            </a:r>
            <a:r>
              <a:rPr lang="en-US" sz="2400" baseline="30000" dirty="0"/>
              <a:t>1,2</a:t>
            </a:r>
          </a:p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35960" y="5893914"/>
            <a:ext cx="57385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cs typeface="Calibri"/>
              </a:rPr>
              <a:t>References: 1. </a:t>
            </a:r>
            <a:r>
              <a:rPr lang="en-US" sz="1000" dirty="0">
                <a:cs typeface="Calibri"/>
              </a:rPr>
              <a:t>National Multiple Sclerosis Society. </a:t>
            </a:r>
            <a:r>
              <a:rPr lang="en-US" sz="1000" i="1" dirty="0">
                <a:cs typeface="Calibri"/>
              </a:rPr>
              <a:t>Multiple Sclerosis for the Physician Assistant</a:t>
            </a:r>
            <a:r>
              <a:rPr lang="en-US" sz="1000" dirty="0">
                <a:cs typeface="Calibri"/>
              </a:rPr>
              <a:t>. http://www.nationalmssociety.org/NationalMSSociety/ media/</a:t>
            </a:r>
            <a:r>
              <a:rPr lang="en-US" sz="1000" dirty="0" err="1">
                <a:cs typeface="Calibri"/>
              </a:rPr>
              <a:t>MSNationalFiles</a:t>
            </a:r>
            <a:r>
              <a:rPr lang="en-US" sz="1000" dirty="0">
                <a:cs typeface="Calibri"/>
              </a:rPr>
              <a:t>/Brochures/Brochure-MS-for-the-Physician-Assistant_-A-Practical-Primer.pdf. Accessed July 27, 2015. </a:t>
            </a:r>
            <a:r>
              <a:rPr lang="en-US" sz="1000" b="1" dirty="0">
                <a:cs typeface="Calibri"/>
              </a:rPr>
              <a:t>2.</a:t>
            </a:r>
            <a:r>
              <a:rPr lang="en-US" sz="1000" dirty="0">
                <a:cs typeface="Calibri"/>
              </a:rPr>
              <a:t> </a:t>
            </a:r>
            <a:r>
              <a:rPr lang="en-US" sz="1000" dirty="0" err="1">
                <a:cs typeface="Calibri"/>
              </a:rPr>
              <a:t>Zivadinov</a:t>
            </a:r>
            <a:r>
              <a:rPr lang="en-US" sz="1000" dirty="0">
                <a:cs typeface="Calibri"/>
              </a:rPr>
              <a:t> R, et al. </a:t>
            </a:r>
            <a:r>
              <a:rPr lang="en-US" sz="1000" i="1" dirty="0">
                <a:cs typeface="Calibri"/>
              </a:rPr>
              <a:t>J Neurol</a:t>
            </a:r>
            <a:r>
              <a:rPr lang="en-US" sz="1000" dirty="0">
                <a:cs typeface="Calibri"/>
              </a:rPr>
              <a:t>. 2008;255(</a:t>
            </a:r>
            <a:r>
              <a:rPr lang="en-US" sz="1000" dirty="0" err="1">
                <a:cs typeface="Calibri"/>
              </a:rPr>
              <a:t>Suppl</a:t>
            </a:r>
            <a:r>
              <a:rPr lang="en-US" sz="1000" dirty="0">
                <a:cs typeface="Calibri"/>
              </a:rPr>
              <a:t> 1):61-74.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0821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Therapeutics</a:t>
            </a:r>
            <a:endParaRPr lang="en-US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3206297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No cure but modulate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94806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Early Treatments</a:t>
            </a:r>
            <a:endParaRPr lang="en-US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 anchor="t">
            <a:normAutofit/>
          </a:bodyPr>
          <a:lstStyle/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Nightshade, arsenic, mercury, and the injection of malaria parasites.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In 1951, cortisone was first used to treat MS exacerbations.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ACTH followed.</a:t>
            </a:r>
          </a:p>
          <a:p>
            <a:pPr algn="l">
              <a:lnSpc>
                <a:spcPct val="150000"/>
              </a:lnSpc>
            </a:pP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…bee </a:t>
            </a: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stings, goat serum, LDN, jugular </a:t>
            </a:r>
            <a:r>
              <a:rPr lang="en-US" sz="2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venoplasty</a:t>
            </a: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...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2123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endParaRPr lang="en-US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708040" cy="5525311"/>
          </a:xfrm>
        </p:spPr>
        <p:txBody>
          <a:bodyPr anchor="t">
            <a:normAutofit/>
          </a:bodyPr>
          <a:lstStyle/>
          <a:p>
            <a:pPr algn="l">
              <a:lnSpc>
                <a:spcPct val="150000"/>
              </a:lnSpc>
            </a:pP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33" y="603315"/>
            <a:ext cx="5744868" cy="60199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9636" y="2073341"/>
            <a:ext cx="7204364" cy="31169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9609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FDA approved therapies – Self-</a:t>
            </a:r>
            <a:r>
              <a:rPr lang="en-US" sz="24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injectables</a:t>
            </a:r>
            <a:endParaRPr lang="en-US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330968" cy="5525311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Interferon therapy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(modulates cytokine, interleukin and peptide production) – 2 molecules with different dosing/delivery/frequency.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Interferon beta-1b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)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SC 3/week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SC (</a:t>
            </a: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Betaseron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, </a:t>
            </a: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Extavia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)</a:t>
            </a:r>
            <a:endParaRPr lang="en-US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Interferon beta-1a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)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IM q weekly (</a:t>
            </a: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Avonex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) 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Interferon beta-1a SC q 2 weeks (</a:t>
            </a: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Plegadry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)</a:t>
            </a:r>
            <a:endParaRPr lang="en-US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Interferon beta-1a) 3 x per week SC (</a:t>
            </a: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Rebif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)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Glatiramer</a:t>
            </a:r>
            <a:r>
              <a:rPr lang="en-US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acetate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(polypeptide that modulates T-regulatory production)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Copaxone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and generic daily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to 3/week SC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Glatopa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daily SC</a:t>
            </a:r>
          </a:p>
          <a:p>
            <a:pPr lvl="1" algn="l">
              <a:lnSpc>
                <a:spcPct val="150000"/>
              </a:lnSpc>
            </a:pPr>
            <a:endParaRPr lang="en-US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2910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FDA approved therapies - Oral</a:t>
            </a:r>
            <a:endParaRPr lang="en-US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54867"/>
            <a:ext cx="8766928" cy="5525311"/>
          </a:xfrm>
        </p:spPr>
        <p:txBody>
          <a:bodyPr>
            <a:normAutofit lnSpcReduction="10000"/>
          </a:bodyPr>
          <a:lstStyle/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“S1Ps” Sphingosine-1-phosphate </a:t>
            </a:r>
            <a:r>
              <a:rPr lang="en-US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receptor </a:t>
            </a:r>
            <a:r>
              <a:rPr lang="en-US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modulators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: </a:t>
            </a: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fingolimod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[</a:t>
            </a: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Gilenya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], </a:t>
            </a: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ozanimod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[</a:t>
            </a: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Zeposia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], </a:t>
            </a: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spionimod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[</a:t>
            </a: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Mayzent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], </a:t>
            </a: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posesimod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[</a:t>
            </a: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Ponvory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]–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antagonizes S1P and sequesters lymphocytes.</a:t>
            </a:r>
          </a:p>
          <a:p>
            <a:pPr marL="1257300" lvl="2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AR/SE: hepatic, CA,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ID (viral),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cardiac/pulmonary, macular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Fumurates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: dimethyl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fumerate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[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Tecfidera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, generic],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diroximel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fumerate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[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Vumerity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], monomethyl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fumerate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[</a:t>
            </a: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Bafiertam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]- Nuclear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factor erythroid-2-related factor 2 (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NrF-2) activators. </a:t>
            </a:r>
          </a:p>
          <a:p>
            <a:pPr marL="1257300" lvl="2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AR/SE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: lymphocytopenia,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ID,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flushing, GI issues.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Teriflunomide</a:t>
            </a:r>
            <a:r>
              <a:rPr lang="en-US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[</a:t>
            </a:r>
            <a:r>
              <a:rPr lang="en-US" sz="1800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Aubagio</a:t>
            </a:r>
            <a:r>
              <a:rPr lang="en-US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]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: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pyrimidine synthase inhibitor.</a:t>
            </a:r>
          </a:p>
          <a:p>
            <a:pPr marL="1257300" lvl="2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AR/SE: hair thinning, hepatic, GI, neuropathy,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renal, ID (</a:t>
            </a: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bact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)</a:t>
            </a:r>
            <a:endParaRPr lang="en-US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Cladribine</a:t>
            </a:r>
            <a:r>
              <a:rPr lang="en-US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[</a:t>
            </a:r>
            <a:r>
              <a:rPr lang="en-US" sz="1800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Mavenclad</a:t>
            </a:r>
            <a:r>
              <a:rPr lang="en-US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]: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phosphorylated adenosine, DNA analog-cytotoxic</a:t>
            </a:r>
          </a:p>
          <a:p>
            <a:pPr marL="1257300" lvl="2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AR/SE: CA, ID (HSV, VZV, HBV…)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2006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2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FDA approved therapies – intravenous infusions</a:t>
            </a:r>
            <a:endParaRPr lang="en-US" sz="2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330968" cy="5525311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Mitoxantrone</a:t>
            </a:r>
            <a:r>
              <a:rPr lang="en-US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(</a:t>
            </a:r>
            <a:r>
              <a:rPr lang="en-US" sz="1800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Novantrone</a:t>
            </a:r>
            <a:r>
              <a:rPr lang="en-US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):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rarely used due to cardiotoxicity and cancer risks.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Natalizumaub</a:t>
            </a:r>
            <a:r>
              <a:rPr lang="en-US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(</a:t>
            </a:r>
            <a:r>
              <a:rPr lang="en-US" sz="1800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Tysabri</a:t>
            </a:r>
            <a:r>
              <a:rPr lang="en-US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):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Alpha-integrin inhibitor.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AR/SE: PML, infusion Rx, melanoma, hepatic, other ID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Alemtuzumab</a:t>
            </a:r>
            <a:r>
              <a:rPr lang="en-US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(</a:t>
            </a:r>
            <a:r>
              <a:rPr lang="en-US" sz="1800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Lamtrada</a:t>
            </a:r>
            <a:r>
              <a:rPr lang="en-US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):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CD52 inhibitor, reduces lymphocytes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AR/SE: thyroid disease, CA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Ocrelizumab</a:t>
            </a:r>
            <a:r>
              <a:rPr lang="en-US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(</a:t>
            </a:r>
            <a:r>
              <a:rPr lang="en-US" sz="1800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Ocrevus</a:t>
            </a:r>
            <a:r>
              <a:rPr lang="en-US" sz="18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®):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monoclonal CD20 binder, reduces/eliminates B cells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AR/SE:  infusion reactions, </a:t>
            </a: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BrCA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,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ID</a:t>
            </a:r>
          </a:p>
          <a:p>
            <a:pPr lvl="1" algn="l">
              <a:lnSpc>
                <a:spcPct val="150000"/>
              </a:lnSpc>
            </a:pP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Ofatumumab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[</a:t>
            </a:r>
            <a:r>
              <a:rPr lang="en-US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Kesimpta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], monthly SC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6332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evidence of disease activity (NEDA)</a:t>
            </a:r>
            <a:endParaRPr lang="en-US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330968" cy="552531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chemeClr val="tx1"/>
                </a:solidFill>
                <a:latin typeface="Verdana"/>
                <a:cs typeface="Verdana"/>
              </a:rPr>
              <a:t>NEDA is commonly characterized </a:t>
            </a:r>
            <a:r>
              <a:rPr lang="en-US" sz="24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</a:t>
            </a:r>
            <a:r>
              <a:rPr lang="en-US" sz="2400" b="1" baseline="30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</a:t>
            </a:r>
            <a:r>
              <a:rPr lang="en-US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new relapse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new/enlarging T2 and/or </a:t>
            </a:r>
            <a:r>
              <a:rPr lang="en-US" sz="28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Gd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lesions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new worsening of </a:t>
            </a:r>
            <a:r>
              <a:rPr lang="en-US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EDSS</a:t>
            </a:r>
            <a:r>
              <a:rPr lang="en-US" sz="2800" baseline="30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More advanced concepts of NEDA also include </a:t>
            </a:r>
            <a:r>
              <a:rPr lang="en-US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normalizing of brain </a:t>
            </a:r>
            <a:r>
              <a:rPr lang="en-US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atrophy</a:t>
            </a:r>
            <a:r>
              <a:rPr lang="en-US" sz="2800" baseline="30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  <a:p>
            <a:pPr algn="l">
              <a:lnSpc>
                <a:spcPct val="150000"/>
              </a:lnSpc>
            </a:pPr>
            <a:endParaRPr lang="en-US" sz="1800" baseline="300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endParaRPr lang="en-US" sz="1800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endParaRPr lang="en-US" sz="1800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900" dirty="0">
                <a:cs typeface="Calibri"/>
              </a:rPr>
              <a:t>EDSS, Expanded Disability Status Scale.</a:t>
            </a:r>
          </a:p>
          <a:p>
            <a:pPr>
              <a:spcBef>
                <a:spcPts val="600"/>
              </a:spcBef>
            </a:pPr>
            <a:r>
              <a:rPr lang="en-US" sz="900" b="1" dirty="0">
                <a:cs typeface="Calibri"/>
              </a:rPr>
              <a:t>Refere</a:t>
            </a:r>
            <a:r>
              <a:rPr lang="en-US" sz="900" b="1" dirty="0">
                <a:solidFill>
                  <a:srgbClr val="FFFFFF"/>
                </a:solidFill>
                <a:cs typeface="Calibri"/>
              </a:rPr>
              <a:t>nces: 1. </a:t>
            </a:r>
            <a:r>
              <a:rPr lang="en-US" sz="900" dirty="0" err="1"/>
              <a:t>Stangel</a:t>
            </a:r>
            <a:r>
              <a:rPr lang="en-US" sz="900" dirty="0"/>
              <a:t> M, et al. </a:t>
            </a:r>
            <a:r>
              <a:rPr lang="en-US" sz="900" i="1" dirty="0" err="1"/>
              <a:t>Ther</a:t>
            </a:r>
            <a:r>
              <a:rPr lang="en-US" sz="900" i="1" dirty="0"/>
              <a:t> </a:t>
            </a:r>
            <a:r>
              <a:rPr lang="en-US" sz="900" i="1" dirty="0" err="1"/>
              <a:t>Adv</a:t>
            </a:r>
            <a:r>
              <a:rPr lang="en-US" sz="900" i="1" dirty="0"/>
              <a:t> </a:t>
            </a:r>
            <a:r>
              <a:rPr lang="en-US" sz="900" i="1" dirty="0" err="1"/>
              <a:t>Neurol</a:t>
            </a:r>
            <a:r>
              <a:rPr lang="en-US" sz="900" i="1" dirty="0"/>
              <a:t> </a:t>
            </a:r>
            <a:r>
              <a:rPr lang="en-US" sz="900" i="1" dirty="0" err="1"/>
              <a:t>Disord</a:t>
            </a:r>
            <a:r>
              <a:rPr lang="en-US" sz="900" i="1" dirty="0"/>
              <a:t>.</a:t>
            </a:r>
            <a:r>
              <a:rPr lang="en-US" sz="900" dirty="0"/>
              <a:t> 2015;8(1):3-13. </a:t>
            </a:r>
            <a:r>
              <a:rPr lang="en-US" sz="900" b="1" dirty="0"/>
              <a:t>2.</a:t>
            </a:r>
            <a:r>
              <a:rPr lang="en-US" sz="900" dirty="0"/>
              <a:t> </a:t>
            </a:r>
            <a:r>
              <a:rPr lang="en-US" sz="900" dirty="0" err="1"/>
              <a:t>Giovannoni</a:t>
            </a:r>
            <a:r>
              <a:rPr lang="en-US" sz="900" dirty="0"/>
              <a:t> G, et al. </a:t>
            </a:r>
            <a:r>
              <a:rPr lang="en-US" sz="900" i="1" dirty="0" err="1"/>
              <a:t>Mult</a:t>
            </a:r>
            <a:r>
              <a:rPr lang="en-US" sz="900" i="1" dirty="0"/>
              <a:t> </a:t>
            </a:r>
            <a:r>
              <a:rPr lang="en-US" sz="900" i="1" dirty="0" err="1"/>
              <a:t>Scler</a:t>
            </a:r>
            <a:r>
              <a:rPr lang="en-US" sz="900" i="1" dirty="0"/>
              <a:t> </a:t>
            </a:r>
            <a:r>
              <a:rPr lang="en-US" sz="900" i="1" dirty="0" err="1"/>
              <a:t>Relat</a:t>
            </a:r>
            <a:r>
              <a:rPr lang="en-US" sz="900" i="1" dirty="0"/>
              <a:t> </a:t>
            </a:r>
            <a:r>
              <a:rPr lang="en-US" sz="900" i="1" dirty="0" err="1"/>
              <a:t>Disord</a:t>
            </a:r>
            <a:r>
              <a:rPr lang="en-US" sz="900" dirty="0"/>
              <a:t>. 2015;4(4):329-333. </a:t>
            </a:r>
            <a:endParaRPr lang="fr-FR" sz="900" dirty="0"/>
          </a:p>
          <a:p>
            <a:pPr algn="l">
              <a:lnSpc>
                <a:spcPct val="150000"/>
              </a:lnSpc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20700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bg1"/>
                </a:solidFill>
                <a:latin typeface="Verdana"/>
                <a:cs typeface="Verdana"/>
              </a:rPr>
              <a:t>History of Multiple Sclerosis</a:t>
            </a:r>
            <a:endParaRPr lang="en-US" sz="36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653658"/>
            <a:ext cx="8235680" cy="4912512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14</a:t>
            </a:r>
            <a:r>
              <a:rPr lang="en-US" sz="2400" baseline="30000" dirty="0">
                <a:solidFill>
                  <a:schemeClr val="tx1"/>
                </a:solidFill>
              </a:rPr>
              <a:t>th</a:t>
            </a:r>
            <a:r>
              <a:rPr lang="en-US" sz="2400" dirty="0">
                <a:solidFill>
                  <a:schemeClr val="tx1"/>
                </a:solidFill>
              </a:rPr>
              <a:t> century Holland, “in the case of Saint </a:t>
            </a:r>
            <a:r>
              <a:rPr lang="en-US" sz="2400" dirty="0" err="1">
                <a:solidFill>
                  <a:schemeClr val="tx1"/>
                </a:solidFill>
              </a:rPr>
              <a:t>Lidwina</a:t>
            </a:r>
            <a:r>
              <a:rPr lang="en-US" sz="2400" dirty="0">
                <a:solidFill>
                  <a:schemeClr val="tx1"/>
                </a:solidFill>
              </a:rPr>
              <a:t> of Schiedam”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violent </a:t>
            </a:r>
            <a:r>
              <a:rPr lang="en-US" sz="2400" b="1" dirty="0">
                <a:solidFill>
                  <a:schemeClr val="tx1"/>
                </a:solidFill>
              </a:rPr>
              <a:t>pains in her teeth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</a:rPr>
              <a:t>hemifacial</a:t>
            </a:r>
            <a:r>
              <a:rPr lang="en-US" sz="2400" dirty="0">
                <a:solidFill>
                  <a:schemeClr val="tx1"/>
                </a:solidFill>
              </a:rPr>
              <a:t> paresis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</a:rPr>
              <a:t>vision change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</a:rPr>
              <a:t>Dysequilibrium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</a:rPr>
              <a:t>paraparesis</a:t>
            </a:r>
            <a:r>
              <a:rPr lang="en-US" sz="2400" dirty="0">
                <a:solidFill>
                  <a:schemeClr val="tx1"/>
                </a:solidFill>
              </a:rPr>
              <a:t> /ataxia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“miracles” (remissions) 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	- later canonized. </a:t>
            </a:r>
          </a:p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5" name="Picture 4" descr="https://museumofhealthcare.files.wordpress.com/2015/06/liduina_ij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7360" y="2107096"/>
            <a:ext cx="4191000" cy="350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934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31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Managing MS Symptoms</a:t>
            </a:r>
            <a:endParaRPr lang="en-US" sz="31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517" y="1361872"/>
            <a:ext cx="7470843" cy="436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58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3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Managing MS Symptoms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667" y="1254867"/>
            <a:ext cx="7217923" cy="444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7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3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Managing MS Symptoms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34" y="1254867"/>
            <a:ext cx="7830766" cy="452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43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31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brain-healthy lifestyle involves:</a:t>
            </a:r>
            <a:endParaRPr lang="en-US" sz="31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367572" cy="5525311"/>
          </a:xfrm>
        </p:spPr>
        <p:txBody>
          <a:bodyPr>
            <a:normAutofit/>
          </a:bodyPr>
          <a:lstStyle/>
          <a:p>
            <a:pPr marL="742950" lvl="1" indent="-285750" algn="l">
              <a:buFont typeface="Arial" pitchFamily="34" charset="0"/>
              <a:buChar char="–"/>
              <a:defRPr/>
            </a:pPr>
            <a:r>
              <a:rPr lang="en-GB" dirty="0">
                <a:solidFill>
                  <a:schemeClr val="tx1"/>
                </a:solidFill>
              </a:rPr>
              <a:t>Increasing activities that enhance cognitive reserve</a:t>
            </a:r>
          </a:p>
          <a:p>
            <a:pPr marL="742950" lvl="1" indent="-285750" algn="l">
              <a:buFont typeface="Arial" pitchFamily="34" charset="0"/>
              <a:buChar char="–"/>
              <a:defRPr/>
            </a:pPr>
            <a:r>
              <a:rPr lang="en-GB" dirty="0">
                <a:solidFill>
                  <a:schemeClr val="tx1"/>
                </a:solidFill>
              </a:rPr>
              <a:t>Increasing cardiovascular fitness</a:t>
            </a:r>
          </a:p>
          <a:p>
            <a:pPr marL="742950" lvl="1" indent="-285750" algn="l">
              <a:buFont typeface="Arial" pitchFamily="34" charset="0"/>
              <a:buChar char="–"/>
              <a:defRPr/>
            </a:pPr>
            <a:r>
              <a:rPr lang="en-GB" dirty="0">
                <a:solidFill>
                  <a:schemeClr val="tx1"/>
                </a:solidFill>
              </a:rPr>
              <a:t>Reduced sodium intake</a:t>
            </a:r>
          </a:p>
          <a:p>
            <a:pPr marL="742950" lvl="1" indent="-285750" algn="l">
              <a:buFont typeface="Arial" pitchFamily="34" charset="0"/>
              <a:buChar char="–"/>
              <a:defRPr/>
            </a:pPr>
            <a:r>
              <a:rPr lang="en-GB" dirty="0">
                <a:solidFill>
                  <a:schemeClr val="tx1"/>
                </a:solidFill>
              </a:rPr>
              <a:t>Ideal body weight</a:t>
            </a:r>
          </a:p>
          <a:p>
            <a:pPr marL="742950" lvl="1" indent="-285750" algn="l">
              <a:buFont typeface="Arial" pitchFamily="34" charset="0"/>
              <a:buChar char="–"/>
              <a:defRPr/>
            </a:pPr>
            <a:r>
              <a:rPr lang="en-GB" dirty="0">
                <a:solidFill>
                  <a:schemeClr val="tx1"/>
                </a:solidFill>
              </a:rPr>
              <a:t>Avoid smoking</a:t>
            </a:r>
          </a:p>
          <a:p>
            <a:pPr marL="742950" lvl="1" indent="-285750" algn="l">
              <a:buFont typeface="Arial" pitchFamily="34" charset="0"/>
              <a:buChar char="–"/>
              <a:defRPr/>
            </a:pPr>
            <a:r>
              <a:rPr lang="en-GB" dirty="0">
                <a:solidFill>
                  <a:schemeClr val="tx1"/>
                </a:solidFill>
              </a:rPr>
              <a:t>Vitamin D optimization</a:t>
            </a:r>
          </a:p>
          <a:p>
            <a:pPr marL="742950" lvl="1" indent="-285750" algn="l">
              <a:buFont typeface="Arial" pitchFamily="34" charset="0"/>
              <a:buChar char="–"/>
              <a:defRPr/>
            </a:pPr>
            <a:r>
              <a:rPr lang="en-GB" dirty="0">
                <a:solidFill>
                  <a:schemeClr val="tx1"/>
                </a:solidFill>
              </a:rPr>
              <a:t>Thermodynamic regulation</a:t>
            </a:r>
          </a:p>
          <a:p>
            <a:pPr marL="742950" lvl="1" indent="-285750" algn="l">
              <a:buFont typeface="Arial" pitchFamily="34" charset="0"/>
              <a:buChar char="–"/>
              <a:defRPr/>
            </a:pPr>
            <a:r>
              <a:rPr lang="en-GB" dirty="0">
                <a:solidFill>
                  <a:schemeClr val="tx1"/>
                </a:solidFill>
              </a:rPr>
              <a:t>Optimizing control of comorbidities</a:t>
            </a:r>
          </a:p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31912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endParaRPr lang="en-US" sz="31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708040" cy="4826839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2" y="364159"/>
            <a:ext cx="5790153" cy="59011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81137" y="1254867"/>
            <a:ext cx="3162864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i="1" dirty="0" smtClean="0"/>
              <a:t>Spasticity</a:t>
            </a:r>
            <a:r>
              <a:rPr lang="en-US" sz="1350" dirty="0" smtClean="0"/>
              <a:t> - Evidence Supporting Use</a:t>
            </a:r>
          </a:p>
          <a:p>
            <a:r>
              <a:rPr lang="en-US" sz="1350" dirty="0" smtClean="0">
                <a:solidFill>
                  <a:schemeClr val="accent3">
                    <a:lumMod val="75000"/>
                  </a:schemeClr>
                </a:solidFill>
              </a:rPr>
              <a:t>Strong evidence that OCE pills made from pure CBD: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50" dirty="0" smtClean="0">
                <a:solidFill>
                  <a:schemeClr val="accent3">
                    <a:lumMod val="75000"/>
                  </a:schemeClr>
                </a:solidFill>
              </a:rPr>
              <a:t>Can Help lessen patients’ reported spasticity symptoms short-term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350" dirty="0"/>
          </a:p>
          <a:p>
            <a:r>
              <a:rPr lang="en-US" sz="1350" dirty="0" smtClean="0"/>
              <a:t>Moderate evidence shows that THC pills and oral spray: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50" dirty="0" smtClean="0"/>
              <a:t>Probably help lessen patients’ reported symptoms of spasticity short-term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50" dirty="0" smtClean="0"/>
              <a:t>Probably help lessen cramp-like pain or painful spasms</a:t>
            </a:r>
          </a:p>
          <a:p>
            <a:endParaRPr lang="en-US" sz="1350" dirty="0"/>
          </a:p>
          <a:p>
            <a:r>
              <a:rPr lang="en-US" sz="1350" b="1" i="1" dirty="0" smtClean="0"/>
              <a:t>Other MS Symptoms</a:t>
            </a:r>
          </a:p>
          <a:p>
            <a:r>
              <a:rPr lang="en-US" sz="1350" dirty="0" smtClean="0"/>
              <a:t>Strong evidence shows OCE pills: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50" dirty="0" smtClean="0">
                <a:solidFill>
                  <a:schemeClr val="accent3">
                    <a:lumMod val="75000"/>
                  </a:schemeClr>
                </a:solidFill>
              </a:rPr>
              <a:t>Can help lessen central pain (feelings of painful burning, “pins and needles,” and numbness)</a:t>
            </a:r>
          </a:p>
          <a:p>
            <a:endParaRPr lang="en-US" sz="1350" dirty="0"/>
          </a:p>
          <a:p>
            <a:r>
              <a:rPr lang="en-US" sz="1350" dirty="0" smtClean="0"/>
              <a:t>Moderate evidence* also shows the oral spray: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50" dirty="0" smtClean="0"/>
              <a:t>Probably helps lessen frequent urination</a:t>
            </a:r>
          </a:p>
          <a:p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1828800" y="6265339"/>
            <a:ext cx="2630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000000"/>
                </a:solidFill>
                <a:latin typeface="Univers LT Std 47 Cn Lt"/>
              </a:rPr>
              <a:t>AAN.com/guidelines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24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31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     Bummer</a:t>
            </a:r>
            <a:endParaRPr lang="en-US" sz="31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367572" cy="5525311"/>
          </a:xfrm>
        </p:spPr>
        <p:txBody>
          <a:bodyPr>
            <a:normAutofit fontScale="85000" lnSpcReduction="20000"/>
          </a:bodyPr>
          <a:lstStyle/>
          <a:p>
            <a:pPr algn="l">
              <a:lnSpc>
                <a:spcPct val="150000"/>
              </a:lnSpc>
            </a:pPr>
            <a:r>
              <a:rPr lang="en-US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Important Concerns About Cannabis</a:t>
            </a:r>
            <a:endParaRPr lang="en-US" sz="1600" b="1" u="sng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  <a:p>
            <a:pPr algn="l">
              <a:lnSpc>
                <a:spcPct val="150000"/>
              </a:lnSpc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Side effects include:</a:t>
            </a:r>
          </a:p>
          <a:p>
            <a:pPr algn="l">
              <a:lnSpc>
                <a:spcPct val="150000"/>
              </a:lnSpc>
            </a:pPr>
            <a:r>
              <a:rPr lang="en-US" sz="1600" dirty="0" smtClean="0">
                <a:solidFill>
                  <a:srgbClr val="FF0000"/>
                </a:solidFill>
                <a:latin typeface="Verdana"/>
                <a:cs typeface="Verdana"/>
              </a:rPr>
              <a:t>Difficulty with attention or concentration</a:t>
            </a:r>
          </a:p>
          <a:p>
            <a:pPr algn="l">
              <a:lnSpc>
                <a:spcPct val="150000"/>
              </a:lnSpc>
            </a:pPr>
            <a:r>
              <a:rPr lang="en-US" sz="1600" dirty="0" smtClean="0">
                <a:solidFill>
                  <a:srgbClr val="FF0000"/>
                </a:solidFill>
                <a:latin typeface="Verdana"/>
                <a:cs typeface="Verdana"/>
              </a:rPr>
              <a:t>Dizziness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or fainting symptoms</a:t>
            </a:r>
          </a:p>
          <a:p>
            <a:pPr algn="l">
              <a:lnSpc>
                <a:spcPct val="150000"/>
              </a:lnSpc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Drowsiness or </a:t>
            </a:r>
            <a:r>
              <a:rPr lang="en-US" sz="1600" dirty="0" smtClean="0">
                <a:solidFill>
                  <a:srgbClr val="FF0000"/>
                </a:solidFill>
                <a:latin typeface="Verdana"/>
                <a:cs typeface="Verdana"/>
              </a:rPr>
              <a:t>tiredness</a:t>
            </a:r>
          </a:p>
          <a:p>
            <a:pPr algn="l">
              <a:lnSpc>
                <a:spcPct val="150000"/>
              </a:lnSpc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Dry mouth</a:t>
            </a:r>
          </a:p>
          <a:p>
            <a:pPr algn="l">
              <a:lnSpc>
                <a:spcPct val="150000"/>
              </a:lnSpc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Feelings of intoxication</a:t>
            </a:r>
          </a:p>
          <a:p>
            <a:pPr algn="l">
              <a:lnSpc>
                <a:spcPct val="150000"/>
              </a:lnSpc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Hallucinations (seeing or hearing things that are not there)</a:t>
            </a:r>
          </a:p>
          <a:p>
            <a:pPr algn="l">
              <a:lnSpc>
                <a:spcPct val="150000"/>
              </a:lnSpc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Impaired judgement or coordination</a:t>
            </a:r>
          </a:p>
          <a:p>
            <a:pPr algn="l">
              <a:lnSpc>
                <a:spcPct val="150000"/>
              </a:lnSpc>
            </a:pPr>
            <a:r>
              <a:rPr lang="en-US" sz="1600" b="1" dirty="0" smtClean="0">
                <a:solidFill>
                  <a:srgbClr val="FF0000"/>
                </a:solidFill>
                <a:latin typeface="Verdana"/>
                <a:cs typeface="Verdana"/>
              </a:rPr>
              <a:t>Increased spasticity</a:t>
            </a:r>
          </a:p>
          <a:p>
            <a:pPr algn="l">
              <a:lnSpc>
                <a:spcPct val="150000"/>
              </a:lnSpc>
            </a:pPr>
            <a:r>
              <a:rPr lang="en-US" sz="1600" b="1" dirty="0" smtClean="0">
                <a:solidFill>
                  <a:srgbClr val="FF0000"/>
                </a:solidFill>
                <a:latin typeface="Verdana"/>
                <a:cs typeface="Verdana"/>
              </a:rPr>
              <a:t>Increased weakness</a:t>
            </a:r>
          </a:p>
          <a:p>
            <a:pPr algn="l">
              <a:lnSpc>
                <a:spcPct val="150000"/>
              </a:lnSpc>
            </a:pPr>
            <a:r>
              <a:rPr lang="en-US" sz="1600" b="1" dirty="0" smtClean="0">
                <a:solidFill>
                  <a:srgbClr val="FF0000"/>
                </a:solidFill>
                <a:latin typeface="Verdana"/>
                <a:cs typeface="Verdana"/>
              </a:rPr>
              <a:t>Loss of balance and falls</a:t>
            </a:r>
          </a:p>
          <a:p>
            <a:pPr algn="l">
              <a:lnSpc>
                <a:spcPct val="150000"/>
              </a:lnSpc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Nausea, vomiting, and constipation</a:t>
            </a:r>
          </a:p>
          <a:p>
            <a:pPr algn="l">
              <a:lnSpc>
                <a:spcPct val="150000"/>
              </a:lnSpc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Psychological problems such as </a:t>
            </a:r>
            <a:r>
              <a:rPr lang="en-US" sz="1600" dirty="0" smtClean="0">
                <a:solidFill>
                  <a:srgbClr val="FF0000"/>
                </a:solidFill>
                <a:latin typeface="Verdana"/>
                <a:cs typeface="Verdana"/>
              </a:rPr>
              <a:t>depression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cs typeface="Verdana"/>
              </a:rPr>
              <a:t> or psychosis</a:t>
            </a:r>
          </a:p>
          <a:p>
            <a:pPr algn="l">
              <a:lnSpc>
                <a:spcPct val="150000"/>
              </a:lnSpc>
            </a:pPr>
            <a:r>
              <a:rPr lang="en-US" sz="1600" dirty="0" smtClean="0">
                <a:solidFill>
                  <a:srgbClr val="FF0000"/>
                </a:solidFill>
                <a:latin typeface="Verdana"/>
                <a:cs typeface="Verdana"/>
              </a:rPr>
              <a:t>Thinking (cognition) and memory problems</a:t>
            </a:r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FF0000"/>
                </a:solidFill>
                <a:latin typeface="Verdana"/>
                <a:cs typeface="Verdana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Verdana"/>
                <a:cs typeface="Verdana"/>
              </a:rPr>
              <a:t>						</a:t>
            </a:r>
            <a:r>
              <a:rPr lang="en-US" sz="2100" i="1" dirty="0" smtClean="0">
                <a:solidFill>
                  <a:srgbClr val="000000"/>
                </a:solidFill>
                <a:latin typeface="Univers LT Std 47 Cn Lt"/>
              </a:rPr>
              <a:t>AAN.com/guidelines</a:t>
            </a:r>
            <a:endParaRPr lang="en-US" sz="2100" dirty="0"/>
          </a:p>
          <a:p>
            <a:pPr algn="l">
              <a:lnSpc>
                <a:spcPct val="150000"/>
              </a:lnSpc>
            </a:pPr>
            <a:endParaRPr lang="en-US" sz="2400" dirty="0" smtClean="0">
              <a:solidFill>
                <a:srgbClr val="FF0000"/>
              </a:solidFill>
              <a:latin typeface="Verdana"/>
              <a:cs typeface="Verdan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546" y="631771"/>
            <a:ext cx="593496" cy="54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5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31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Summary</a:t>
            </a:r>
            <a:endParaRPr lang="en-US" sz="31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367572" cy="5525311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Verdana"/>
                <a:cs typeface="Verdana"/>
              </a:rPr>
              <a:t>MS is a lifelong disorder leading to unpredictable, intermittent neurological complications (inflammatory) and high risk of disability (neurodegeneration) – affecting cognitive, sensory, motor and autonomic systems compromise.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Verdana"/>
                <a:cs typeface="Verdana"/>
              </a:rPr>
              <a:t>Diagnosis of MS involves assessment of neurologic symptoms, MRI evidence, and/or laboratory tests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Verdana"/>
                <a:cs typeface="Verdana"/>
              </a:rPr>
              <a:t>Advanced treatment options now include target therapy involving some level of immune modulation or suppression.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Verdana"/>
                <a:cs typeface="Verdana"/>
              </a:rPr>
              <a:t>All FDA approved therapies have demonstrated clinically significant reduction in number of relapses, progression of disability, and MRI advancement.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Verdana"/>
                <a:cs typeface="Verdana"/>
              </a:rPr>
              <a:t>Multi-disciplinary, clinical support required for symptom management.</a:t>
            </a:r>
          </a:p>
        </p:txBody>
      </p:sp>
    </p:spTree>
    <p:extLst>
      <p:ext uri="{BB962C8B-B14F-4D97-AF65-F5344CB8AC3E}">
        <p14:creationId xmlns:p14="http://schemas.microsoft.com/office/powerpoint/2010/main" val="42934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endParaRPr lang="en-US" sz="31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367572" cy="5525311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chemeClr val="tx1"/>
              </a:solidFill>
              <a:latin typeface="Verdana"/>
              <a:cs typeface="Verdana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  <a:latin typeface="Verdana"/>
                <a:cs typeface="Verdana"/>
              </a:rPr>
              <a:t>Thank you and questions</a:t>
            </a:r>
            <a:endParaRPr lang="en-US" sz="2800" dirty="0" smtClean="0">
              <a:solidFill>
                <a:schemeClr val="tx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5874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chemeClr val="bg1"/>
                </a:solidFill>
                <a:latin typeface="Verdana"/>
                <a:cs typeface="Verdana"/>
              </a:rPr>
              <a:t>“The Journal of a Disappointed Man”</a:t>
            </a:r>
            <a:endParaRPr lang="en-US" sz="28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8"/>
            <a:ext cx="8235680" cy="5311302"/>
          </a:xfrm>
        </p:spPr>
        <p:txBody>
          <a:bodyPr>
            <a:normAutofit/>
          </a:bodyPr>
          <a:lstStyle/>
          <a:p>
            <a:pPr algn="l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Augustus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d’Este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(1794-1848), grandson of England’s King George III, as the first recognizable and fully documented case of Multiple Sclerosis who himself kept copious notes of his symptoms in his personal journals.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age 28, he developed transient vision 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loss (possible 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 neuritis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following a 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funeral 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a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 friend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Limb weakness experienced and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49 y/o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he 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experiencing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progressive symptoms 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addition to 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tremor and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nocturnal 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spasms.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Soon following 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paraplegia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dependent</a:t>
            </a:r>
          </a:p>
          <a:p>
            <a:pPr algn="l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a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wheelchair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 his last years he was 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confined 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his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 treatments included leech-based 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blood-letting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hydrotherapy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and dietary 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regimens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l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900" dirty="0" smtClean="0"/>
              <a:t>http</a:t>
            </a:r>
            <a:r>
              <a:rPr lang="en-US" sz="900" dirty="0"/>
              <a:t>://www.nejm.org/doi/pdf/10.1056/NEJMbkrev38300</a:t>
            </a:r>
          </a:p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969" y="2077828"/>
            <a:ext cx="2549952" cy="36089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692555" y="2613483"/>
            <a:ext cx="2379301" cy="11001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299" y="4270443"/>
            <a:ext cx="1233347" cy="165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6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Verdana"/>
                <a:cs typeface="Verdana"/>
              </a:rPr>
              <a:t>Early 1800’s:  </a:t>
            </a:r>
            <a:r>
              <a:rPr lang="en-US" sz="3200" b="1" dirty="0" err="1" smtClean="0">
                <a:solidFill>
                  <a:schemeClr val="bg1"/>
                </a:solidFill>
                <a:latin typeface="Verdana"/>
                <a:cs typeface="Verdana"/>
              </a:rPr>
              <a:t>Cruvelihier</a:t>
            </a:r>
            <a:endParaRPr lang="en-US" sz="32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8"/>
            <a:ext cx="8235680" cy="5311302"/>
          </a:xfrm>
        </p:spPr>
        <p:txBody>
          <a:bodyPr>
            <a:normAutofit/>
          </a:bodyPr>
          <a:lstStyle/>
          <a:p>
            <a:pPr>
              <a:tabLst>
                <a:tab pos="2344738" algn="l"/>
                <a:tab pos="6002338" algn="l"/>
              </a:tabLst>
            </a:pPr>
            <a:r>
              <a:rPr lang="en-US" sz="2400" dirty="0">
                <a:solidFill>
                  <a:schemeClr val="tx1"/>
                </a:solidFill>
              </a:rPr>
              <a:t>French pathologist, first described </a:t>
            </a:r>
            <a:endParaRPr lang="en-US" sz="2400" dirty="0" smtClean="0">
              <a:solidFill>
                <a:schemeClr val="tx1"/>
              </a:solidFill>
            </a:endParaRPr>
          </a:p>
          <a:p>
            <a:pPr>
              <a:tabLst>
                <a:tab pos="2344738" algn="l"/>
                <a:tab pos="6002338" algn="l"/>
              </a:tabLst>
            </a:pPr>
            <a:r>
              <a:rPr lang="en-US" sz="2400" dirty="0" smtClean="0">
                <a:solidFill>
                  <a:schemeClr val="tx1"/>
                </a:solidFill>
              </a:rPr>
              <a:t>lesions </a:t>
            </a:r>
            <a:r>
              <a:rPr lang="en-US" sz="2400" dirty="0">
                <a:solidFill>
                  <a:schemeClr val="tx1"/>
                </a:solidFill>
              </a:rPr>
              <a:t>of MS. </a:t>
            </a:r>
          </a:p>
          <a:p>
            <a:pPr>
              <a:tabLst>
                <a:tab pos="2344738" algn="l"/>
                <a:tab pos="6002338" algn="l"/>
              </a:tabLst>
            </a:pPr>
            <a:r>
              <a:rPr lang="en-US" sz="2400" dirty="0">
                <a:solidFill>
                  <a:schemeClr val="tx1"/>
                </a:solidFill>
              </a:rPr>
              <a:t>“A peculiar diseased state</a:t>
            </a:r>
            <a:r>
              <a:rPr lang="en-US" sz="2400" dirty="0" smtClean="0">
                <a:solidFill>
                  <a:schemeClr val="tx1"/>
                </a:solidFill>
              </a:rPr>
              <a:t>”</a:t>
            </a:r>
          </a:p>
          <a:p>
            <a:pPr>
              <a:tabLst>
                <a:tab pos="2344738" algn="l"/>
                <a:tab pos="6002338" algn="l"/>
              </a:tabLst>
            </a:pPr>
            <a:r>
              <a:rPr lang="en-US" sz="2400" dirty="0" smtClean="0">
                <a:solidFill>
                  <a:schemeClr val="tx1"/>
                </a:solidFill>
              </a:rPr>
              <a:t> – </a:t>
            </a:r>
            <a:r>
              <a:rPr lang="en-US" sz="2400" dirty="0">
                <a:solidFill>
                  <a:schemeClr val="tx1"/>
                </a:solidFill>
              </a:rPr>
              <a:t>year 1835</a:t>
            </a:r>
          </a:p>
          <a:p>
            <a:pPr>
              <a:tabLst>
                <a:tab pos="2344738" algn="l"/>
                <a:tab pos="6002338" algn="l"/>
              </a:tabLst>
            </a:pPr>
            <a:r>
              <a:rPr lang="en-US" sz="2400" dirty="0" err="1">
                <a:solidFill>
                  <a:schemeClr val="tx1"/>
                </a:solidFill>
              </a:rPr>
              <a:t>Cruveilhier's</a:t>
            </a:r>
            <a:r>
              <a:rPr lang="en-US" sz="2400" dirty="0">
                <a:solidFill>
                  <a:schemeClr val="tx1"/>
                </a:solidFill>
              </a:rPr>
              <a:t> </a:t>
            </a:r>
            <a:r>
              <a:rPr lang="en-US" sz="2400" i="1" dirty="0" err="1">
                <a:solidFill>
                  <a:schemeClr val="tx1"/>
                </a:solidFill>
              </a:rPr>
              <a:t>Anatomie</a:t>
            </a:r>
            <a:r>
              <a:rPr lang="en-US" sz="2400" i="1" dirty="0">
                <a:solidFill>
                  <a:schemeClr val="tx1"/>
                </a:solidFill>
              </a:rPr>
              <a:t> </a:t>
            </a:r>
            <a:endParaRPr lang="en-US" sz="2400" i="1" dirty="0" smtClean="0">
              <a:solidFill>
                <a:schemeClr val="tx1"/>
              </a:solidFill>
            </a:endParaRPr>
          </a:p>
          <a:p>
            <a:pPr>
              <a:tabLst>
                <a:tab pos="2344738" algn="l"/>
                <a:tab pos="6002338" algn="l"/>
              </a:tabLst>
            </a:pPr>
            <a:r>
              <a:rPr lang="en-US" sz="2400" i="1" dirty="0" err="1" smtClean="0">
                <a:solidFill>
                  <a:schemeClr val="tx1"/>
                </a:solidFill>
              </a:rPr>
              <a:t>pathologique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  <a:r>
              <a:rPr lang="en-US" sz="2400" i="1" dirty="0">
                <a:solidFill>
                  <a:schemeClr val="tx1"/>
                </a:solidFill>
              </a:rPr>
              <a:t>du corps </a:t>
            </a:r>
            <a:r>
              <a:rPr lang="en-US" sz="2400" i="1" dirty="0" err="1" smtClean="0">
                <a:solidFill>
                  <a:schemeClr val="tx1"/>
                </a:solidFill>
              </a:rPr>
              <a:t>humain</a:t>
            </a:r>
            <a:endParaRPr lang="en-US" sz="2400" i="1" dirty="0" smtClean="0">
              <a:solidFill>
                <a:schemeClr val="tx1"/>
              </a:solidFill>
            </a:endParaRPr>
          </a:p>
          <a:p>
            <a:pPr>
              <a:tabLst>
                <a:tab pos="2344738" algn="l"/>
                <a:tab pos="6002338" algn="l"/>
              </a:tabLst>
            </a:pPr>
            <a:r>
              <a:rPr lang="en-US" sz="2400" dirty="0">
                <a:solidFill>
                  <a:schemeClr val="tx1"/>
                </a:solidFill>
              </a:rPr>
              <a:t> (two volumes 1829-1835, 1835-1842).</a:t>
            </a:r>
            <a:r>
              <a:rPr lang="en-US" sz="2400" dirty="0"/>
              <a:t> </a:t>
            </a:r>
          </a:p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9" name="Picture 10" descr="https://museumofhealthcare.files.wordpress.com/2015/06/rf110_atrophy_4df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382" y="1254868"/>
            <a:ext cx="1925782" cy="5164042"/>
          </a:xfrm>
          <a:prstGeom prst="rect">
            <a:avLst/>
          </a:prstGeom>
          <a:noFill/>
        </p:spPr>
      </p:pic>
      <p:pic>
        <p:nvPicPr>
          <p:cNvPr id="10" name="Picture 8" descr="https://museumofhealthcare.files.wordpress.com/2015/06/800px-cruveilhi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2540" y="1254868"/>
            <a:ext cx="2324728" cy="2753263"/>
          </a:xfrm>
          <a:prstGeom prst="rect">
            <a:avLst/>
          </a:prstGeom>
          <a:noFill/>
        </p:spPr>
      </p:pic>
      <p:pic>
        <p:nvPicPr>
          <p:cNvPr id="11" name="Picture 4" descr="Cruveil2"/>
          <p:cNvPicPr>
            <a:picLocks noChangeAspect="1" noChangeArrowheads="1"/>
          </p:cNvPicPr>
          <p:nvPr/>
        </p:nvPicPr>
        <p:blipFill>
          <a:blip r:embed="rId5" cstate="print">
            <a:lum contrast="24000"/>
          </a:blip>
          <a:srcRect l="2127" t="8424" b="9157"/>
          <a:stretch>
            <a:fillRect/>
          </a:stretch>
        </p:blipFill>
        <p:spPr>
          <a:xfrm>
            <a:off x="3352799" y="4456005"/>
            <a:ext cx="2826327" cy="19524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180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i="1" dirty="0">
                <a:solidFill>
                  <a:schemeClr val="bg1"/>
                </a:solidFill>
              </a:rPr>
              <a:t>“la </a:t>
            </a:r>
            <a:r>
              <a:rPr lang="en-US" sz="4000" i="1" dirty="0" err="1">
                <a:solidFill>
                  <a:schemeClr val="bg1"/>
                </a:solidFill>
              </a:rPr>
              <a:t>sclérose</a:t>
            </a:r>
            <a:r>
              <a:rPr lang="en-US" sz="4000" i="1" dirty="0">
                <a:solidFill>
                  <a:schemeClr val="bg1"/>
                </a:solidFill>
              </a:rPr>
              <a:t> </a:t>
            </a:r>
            <a:r>
              <a:rPr lang="en-US" sz="4000" i="1" dirty="0" err="1">
                <a:solidFill>
                  <a:schemeClr val="bg1"/>
                </a:solidFill>
              </a:rPr>
              <a:t>en</a:t>
            </a:r>
            <a:r>
              <a:rPr lang="en-US" sz="4000" i="1" dirty="0">
                <a:solidFill>
                  <a:schemeClr val="bg1"/>
                </a:solidFill>
              </a:rPr>
              <a:t> plaques”</a:t>
            </a:r>
            <a:endParaRPr lang="en-US" sz="4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Jean Martin Charcot- French neurologist , </a:t>
            </a:r>
            <a:r>
              <a:rPr lang="en-US" sz="1900" b="1" dirty="0">
                <a:solidFill>
                  <a:schemeClr val="tx1"/>
                </a:solidFill>
              </a:rPr>
              <a:t>“father of </a:t>
            </a:r>
            <a:endParaRPr lang="en-US" sz="19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900" b="1" dirty="0" smtClean="0">
                <a:solidFill>
                  <a:schemeClr val="tx1"/>
                </a:solidFill>
              </a:rPr>
              <a:t>      neurology</a:t>
            </a:r>
            <a:r>
              <a:rPr lang="en-US" sz="1900" b="1" dirty="0">
                <a:solidFill>
                  <a:schemeClr val="tx1"/>
                </a:solidFill>
              </a:rPr>
              <a:t>”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His work on neurosis and hypnosis earned him the </a:t>
            </a:r>
            <a:endParaRPr lang="en-US" sz="1900" dirty="0" smtClean="0">
              <a:solidFill>
                <a:schemeClr val="tx1"/>
              </a:solidFill>
            </a:endParaRPr>
          </a:p>
          <a:p>
            <a:pPr algn="l"/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smtClean="0">
                <a:solidFill>
                  <a:schemeClr val="tx1"/>
                </a:solidFill>
              </a:rPr>
              <a:t>     nickname </a:t>
            </a:r>
            <a:r>
              <a:rPr lang="en-US" sz="1900" dirty="0">
                <a:solidFill>
                  <a:schemeClr val="tx1"/>
                </a:solidFill>
              </a:rPr>
              <a:t>“the Napoleon of neuroses.”  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(see L. Augustine </a:t>
            </a:r>
            <a:r>
              <a:rPr lang="en-US" sz="1400" dirty="0" err="1">
                <a:solidFill>
                  <a:schemeClr val="tx1"/>
                </a:solidFill>
              </a:rPr>
              <a:t>Gleizes</a:t>
            </a:r>
            <a:r>
              <a:rPr lang="en-US" sz="1400" dirty="0">
                <a:solidFill>
                  <a:schemeClr val="tx1"/>
                </a:solidFill>
              </a:rPr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In 1868 he presented a case of multiple sclerosis</a:t>
            </a:r>
            <a:r>
              <a:rPr lang="en-US" sz="1900" i="1" dirty="0">
                <a:solidFill>
                  <a:schemeClr val="tx1"/>
                </a:solidFill>
              </a:rPr>
              <a:t>: </a:t>
            </a:r>
            <a:r>
              <a:rPr lang="en-US" sz="1900" dirty="0">
                <a:solidFill>
                  <a:schemeClr val="tx1"/>
                </a:solidFill>
              </a:rPr>
              <a:t>a </a:t>
            </a:r>
            <a:endParaRPr lang="en-US" sz="1900" dirty="0" smtClean="0">
              <a:solidFill>
                <a:schemeClr val="tx1"/>
              </a:solidFill>
            </a:endParaRPr>
          </a:p>
          <a:p>
            <a:pPr algn="l"/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smtClean="0">
                <a:solidFill>
                  <a:schemeClr val="tx1"/>
                </a:solidFill>
              </a:rPr>
              <a:t>     young </a:t>
            </a:r>
            <a:r>
              <a:rPr lang="en-US" sz="1900" dirty="0">
                <a:solidFill>
                  <a:schemeClr val="tx1"/>
                </a:solidFill>
              </a:rPr>
              <a:t>woman with tremors, slurred speech, and </a:t>
            </a:r>
            <a:endParaRPr lang="en-US" sz="1900" dirty="0" smtClean="0">
              <a:solidFill>
                <a:schemeClr val="tx1"/>
              </a:solidFill>
            </a:endParaRPr>
          </a:p>
          <a:p>
            <a:pPr algn="l"/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smtClean="0">
                <a:solidFill>
                  <a:schemeClr val="tx1"/>
                </a:solidFill>
              </a:rPr>
              <a:t>     abnormal </a:t>
            </a:r>
            <a:r>
              <a:rPr lang="en-US" sz="1900" dirty="0">
                <a:solidFill>
                  <a:schemeClr val="tx1"/>
                </a:solidFill>
              </a:rPr>
              <a:t>eye movements .  Brain  autopsy  performed </a:t>
            </a:r>
            <a:endParaRPr lang="en-US" sz="1900" dirty="0" smtClean="0">
              <a:solidFill>
                <a:schemeClr val="tx1"/>
              </a:solidFill>
            </a:endParaRPr>
          </a:p>
          <a:p>
            <a:pPr algn="l"/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smtClean="0">
                <a:solidFill>
                  <a:schemeClr val="tx1"/>
                </a:solidFill>
              </a:rPr>
              <a:t>     described </a:t>
            </a:r>
            <a:r>
              <a:rPr lang="en-US" sz="1900" dirty="0">
                <a:solidFill>
                  <a:schemeClr val="tx1"/>
                </a:solidFill>
              </a:rPr>
              <a:t>the “plaques” of multiple sclerosis. 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Charcot continued to defined and describe multiple </a:t>
            </a:r>
            <a:r>
              <a:rPr lang="en-US" sz="1900" dirty="0" smtClean="0">
                <a:solidFill>
                  <a:schemeClr val="tx1"/>
                </a:solidFill>
              </a:rPr>
              <a:t>sclerosis</a:t>
            </a:r>
          </a:p>
          <a:p>
            <a:pPr algn="l"/>
            <a:r>
              <a:rPr lang="en-US" sz="1900" dirty="0">
                <a:solidFill>
                  <a:schemeClr val="tx1"/>
                </a:solidFill>
              </a:rPr>
              <a:t> </a:t>
            </a:r>
            <a:r>
              <a:rPr lang="en-US" sz="1900" dirty="0" smtClean="0">
                <a:solidFill>
                  <a:schemeClr val="tx1"/>
                </a:solidFill>
              </a:rPr>
              <a:t>     </a:t>
            </a:r>
            <a:r>
              <a:rPr lang="en-US" sz="1900" dirty="0">
                <a:solidFill>
                  <a:schemeClr val="tx1"/>
                </a:solidFill>
              </a:rPr>
              <a:t>—how the myelin that surrounds nerve fibers is damaged.</a:t>
            </a:r>
          </a:p>
          <a:p>
            <a:pPr algn="l"/>
            <a:endParaRPr lang="en-US" sz="1900" dirty="0">
              <a:solidFill>
                <a:schemeClr val="tx1"/>
              </a:solidFill>
            </a:endParaRPr>
          </a:p>
          <a:p>
            <a:pPr algn="l"/>
            <a:r>
              <a:rPr lang="en-US" sz="1900" dirty="0">
                <a:solidFill>
                  <a:schemeClr val="tx1"/>
                </a:solidFill>
              </a:rPr>
              <a:t>1880 Sir William </a:t>
            </a:r>
            <a:r>
              <a:rPr lang="en-US" sz="1900" dirty="0" smtClean="0">
                <a:solidFill>
                  <a:schemeClr val="tx1"/>
                </a:solidFill>
              </a:rPr>
              <a:t>Osler </a:t>
            </a:r>
            <a:r>
              <a:rPr lang="en-US" sz="1900" b="1" dirty="0" smtClean="0">
                <a:solidFill>
                  <a:schemeClr val="tx1"/>
                </a:solidFill>
              </a:rPr>
              <a:t>(father of modern medicine)</a:t>
            </a:r>
          </a:p>
          <a:p>
            <a:pPr algn="l"/>
            <a:r>
              <a:rPr lang="en-US" sz="1900" b="1" dirty="0" smtClean="0">
                <a:solidFill>
                  <a:schemeClr val="tx1"/>
                </a:solidFill>
              </a:rPr>
              <a:t> </a:t>
            </a:r>
            <a:r>
              <a:rPr lang="en-US" sz="1900" dirty="0">
                <a:solidFill>
                  <a:schemeClr val="tx1"/>
                </a:solidFill>
              </a:rPr>
              <a:t>diagnosed three cases after reading </a:t>
            </a:r>
            <a:r>
              <a:rPr lang="en-US" sz="1900" dirty="0" smtClean="0">
                <a:solidFill>
                  <a:schemeClr val="tx1"/>
                </a:solidFill>
              </a:rPr>
              <a:t>Charcot’s </a:t>
            </a:r>
            <a:r>
              <a:rPr lang="en-US" sz="1900" dirty="0">
                <a:solidFill>
                  <a:schemeClr val="tx1"/>
                </a:solidFill>
              </a:rPr>
              <a:t>work.</a:t>
            </a:r>
          </a:p>
          <a:p>
            <a:pPr algn="l">
              <a:lnSpc>
                <a:spcPct val="150000"/>
              </a:lnSpc>
            </a:pPr>
            <a:r>
              <a:rPr lang="en-US" sz="1200" dirty="0" smtClean="0"/>
              <a:t>  </a:t>
            </a:r>
            <a:r>
              <a:rPr lang="en-US" sz="1200" dirty="0" smtClean="0"/>
              <a:t>"</a:t>
            </a:r>
            <a:r>
              <a:rPr lang="en-US" sz="1200" dirty="0" err="1"/>
              <a:t>Iconographie</a:t>
            </a:r>
            <a:r>
              <a:rPr lang="en-US" sz="1200" dirty="0"/>
              <a:t> </a:t>
            </a:r>
            <a:r>
              <a:rPr lang="en-US" sz="1200" dirty="0" err="1"/>
              <a:t>photographique</a:t>
            </a:r>
            <a:r>
              <a:rPr lang="en-US" sz="1200" dirty="0"/>
              <a:t> de la </a:t>
            </a:r>
            <a:r>
              <a:rPr lang="en-US" sz="1200" dirty="0" err="1" smtClean="0">
                <a:hlinkClick r:id="rId3" tooltip="Pitié-Salpêtrière Hospital"/>
              </a:rPr>
              <a:t>Salpêtrière</a:t>
            </a:r>
            <a:r>
              <a:rPr lang="en-US" sz="1200" dirty="0"/>
              <a:t>" (Jean Martin Charcot, 1878)</a:t>
            </a:r>
          </a:p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8" name="Picture 8" descr="Jean-Martin Charcot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32977" y="1277534"/>
            <a:ext cx="2007023" cy="2654745"/>
          </a:xfrm>
          <a:prstGeom prst="rect">
            <a:avLst/>
          </a:prstGeom>
          <a:noFill/>
        </p:spPr>
      </p:pic>
      <p:pic>
        <p:nvPicPr>
          <p:cNvPr id="12" name="Picture 10" descr="https://upload.wikimedia.org/wikipedia/commons/thumb/3/33/Jean-Martin_Charcot_chronophotography.jpg/220px-Jean-Martin_Charcot_chronophotography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4488" y="3934808"/>
            <a:ext cx="2111232" cy="18515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15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endParaRPr lang="en-US" sz="40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200" dirty="0" smtClean="0"/>
              <a:t>                                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  <p:pic>
        <p:nvPicPr>
          <p:cNvPr id="7" name="Picture 2" descr="https://museumofhealthcare.files.wordpress.com/2015/06/une_lec3a7on_clinique_c3a0_la_salpc3aatric3a8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676" y="1254867"/>
            <a:ext cx="8278647" cy="439803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9600" y="5807412"/>
            <a:ext cx="5567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A Clinical Lesson at the </a:t>
            </a:r>
            <a:r>
              <a:rPr lang="en-US" sz="1400" b="1" i="1" dirty="0" err="1"/>
              <a:t>Salpêtrière</a:t>
            </a:r>
            <a:r>
              <a:rPr lang="en-US" sz="1400" dirty="0"/>
              <a:t> ("</a:t>
            </a:r>
            <a:r>
              <a:rPr lang="en-US" sz="1400" i="1" dirty="0" err="1"/>
              <a:t>Une</a:t>
            </a:r>
            <a:r>
              <a:rPr lang="en-US" sz="1400" i="1" dirty="0"/>
              <a:t> </a:t>
            </a:r>
            <a:r>
              <a:rPr lang="en-US" sz="1400" i="1" dirty="0" err="1"/>
              <a:t>leçon</a:t>
            </a:r>
            <a:r>
              <a:rPr lang="en-US" sz="1400" i="1" dirty="0"/>
              <a:t> </a:t>
            </a:r>
            <a:r>
              <a:rPr lang="en-US" sz="1400" i="1" dirty="0" err="1"/>
              <a:t>clinique</a:t>
            </a:r>
            <a:r>
              <a:rPr lang="en-US" sz="1400" i="1" dirty="0"/>
              <a:t> à la </a:t>
            </a:r>
            <a:r>
              <a:rPr lang="en-US" sz="1400" i="1" dirty="0" err="1"/>
              <a:t>Salpêtrière</a:t>
            </a:r>
            <a:r>
              <a:rPr lang="en-US" sz="1400" dirty="0"/>
              <a:t>"), a group tableau portrait painted by Pierre Aristide André </a:t>
            </a:r>
            <a:r>
              <a:rPr lang="en-US" sz="1400" dirty="0" err="1"/>
              <a:t>Brouillet</a:t>
            </a:r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924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91_PPoint_Template_OC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960" y="183633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Demographics and Prevalence:</a:t>
            </a:r>
            <a:endParaRPr lang="en-US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960" y="1254867"/>
            <a:ext cx="8235680" cy="5525311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  <a:defRPr/>
            </a:pP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Usually diagnosed between 20 and 50 but also assessed in children and the elderly. </a:t>
            </a:r>
            <a:endParaRPr lang="en-US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Arial" pitchFamily="34" charset="0"/>
              <a:buChar char="•"/>
              <a:defRPr/>
            </a:pP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More common in women than men 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(3:1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42900" indent="-342900" algn="l">
              <a:buFont typeface="Arial" pitchFamily="34" charset="0"/>
              <a:buChar char="•"/>
              <a:defRPr/>
            </a:pP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ommon 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 those of Northern European ancestry, 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recent 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data demonstrates broad racial penetrance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l"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Common 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 temperate areas (further from the equator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)- more so 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recently recognized in southern areas. </a:t>
            </a:r>
          </a:p>
          <a:p>
            <a:pPr algn="l">
              <a:buFontTx/>
              <a:buChar char="•"/>
            </a:pP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The </a:t>
            </a: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risk of getting MS is approximately: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1/750 for the general population (0.1%)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1/40 for person with a close relative with MS (3%)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1/4 for an identical twin (25%)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20% of  people with MS have a blood relative with MS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 million in number in the united states </a:t>
            </a:r>
            <a:endParaRPr lang="en-US" sz="2000" i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000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  (&gt;</a:t>
            </a:r>
            <a:r>
              <a:rPr lang="en-US" sz="2000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2.6 m world wide).</a:t>
            </a:r>
            <a:endParaRPr lang="en-US" sz="2000" i="1" dirty="0">
              <a:solidFill>
                <a:schemeClr val="accent2"/>
              </a:solidFill>
            </a:endParaRPr>
          </a:p>
          <a:p>
            <a:pPr algn="l">
              <a:lnSpc>
                <a:spcPct val="150000"/>
              </a:lnSpc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18431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</TotalTime>
  <Words>2246</Words>
  <Application>Microsoft Office PowerPoint</Application>
  <PresentationFormat>On-screen Show (4:3)</PresentationFormat>
  <Paragraphs>260</Paragraphs>
  <Slides>47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Arial</vt:lpstr>
      <vt:lpstr>Calibri</vt:lpstr>
      <vt:lpstr>Univers LT Std 47 Cn Lt</vt:lpstr>
      <vt:lpstr>Verdana</vt:lpstr>
      <vt:lpstr>Office Theme</vt:lpstr>
      <vt:lpstr>Multiple Sclerosis</vt:lpstr>
      <vt:lpstr>Disclosures:</vt:lpstr>
      <vt:lpstr>Objectives</vt:lpstr>
      <vt:lpstr>History of Multiple Sclerosis</vt:lpstr>
      <vt:lpstr>“The Journal of a Disappointed Man”</vt:lpstr>
      <vt:lpstr>Early 1800’s:  Cruvelihier</vt:lpstr>
      <vt:lpstr>“la sclérose en plaques”</vt:lpstr>
      <vt:lpstr>PowerPoint Presentation</vt:lpstr>
      <vt:lpstr>Demographics and Prevalence:</vt:lpstr>
      <vt:lpstr>What Causes MS?</vt:lpstr>
      <vt:lpstr>The pathophysiology of MS</vt:lpstr>
      <vt:lpstr>PowerPoint Presentation</vt:lpstr>
      <vt:lpstr>PowerPoint Presentation</vt:lpstr>
      <vt:lpstr>Peripheral to CNS proinflammatory mechanisms:</vt:lpstr>
      <vt:lpstr>Progressive Pathology: inflammatory and degenerative</vt:lpstr>
      <vt:lpstr>Clinical aspects: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MS used to be thought of as a white matter disease only:</vt:lpstr>
      <vt:lpstr>PowerPoint Presentation</vt:lpstr>
      <vt:lpstr>PowerPoint Presentation</vt:lpstr>
      <vt:lpstr>PowerPoint Presentation</vt:lpstr>
      <vt:lpstr>Diagnostic criteria evolution for clinically definite MS</vt:lpstr>
      <vt:lpstr>Ancillary Testing</vt:lpstr>
      <vt:lpstr>Diagnostics:</vt:lpstr>
      <vt:lpstr>Metrics of MRI</vt:lpstr>
      <vt:lpstr>T2 imaging of the spinal cord (routine often includes cervical and thoracic for evaluation of active and “silent” lesions</vt:lpstr>
      <vt:lpstr>Chronic black holes represent irreversible damage contribute to brain atrophy and increased disability7</vt:lpstr>
      <vt:lpstr>Location matters</vt:lpstr>
      <vt:lpstr>Therapeutics</vt:lpstr>
      <vt:lpstr>Early Treatments</vt:lpstr>
      <vt:lpstr>PowerPoint Presentation</vt:lpstr>
      <vt:lpstr>FDA approved therapies – Self-injectables</vt:lpstr>
      <vt:lpstr>FDA approved therapies - Oral</vt:lpstr>
      <vt:lpstr>FDA approved therapies – intravenous infusions</vt:lpstr>
      <vt:lpstr>No evidence of disease activity (NEDA)</vt:lpstr>
      <vt:lpstr>Managing MS Symptoms</vt:lpstr>
      <vt:lpstr>Managing MS Symptoms</vt:lpstr>
      <vt:lpstr>Managing MS Symptoms</vt:lpstr>
      <vt:lpstr>A brain-healthy lifestyle involves:</vt:lpstr>
      <vt:lpstr>PowerPoint Presentation</vt:lpstr>
      <vt:lpstr>The      Bummer</vt:lpstr>
      <vt:lpstr>Summary</vt:lpstr>
      <vt:lpstr>PowerPoint Presentation</vt:lpstr>
    </vt:vector>
  </TitlesOfParts>
  <Company>PPBH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Kenny Hammond</dc:creator>
  <cp:lastModifiedBy>Chris Hammond</cp:lastModifiedBy>
  <cp:revision>56</cp:revision>
  <dcterms:created xsi:type="dcterms:W3CDTF">2013-12-04T23:56:38Z</dcterms:created>
  <dcterms:modified xsi:type="dcterms:W3CDTF">2022-05-15T23:44:53Z</dcterms:modified>
</cp:coreProperties>
</file>