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0"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Lst>
  <p:sldSz cx="12192000" cy="6858000"/>
  <p:notesSz cx="6858000" cy="9144000"/>
  <p:embeddedFontLst>
    <p:embeddedFont>
      <p:font typeface="Calibri" panose="020F0502020204030204" pitchFamily="34" charset="0"/>
      <p:regular r:id="rId47"/>
      <p:bold r:id="rId48"/>
      <p:italic r:id="rId49"/>
      <p:boldItalic r:id="rId50"/>
    </p:embeddedFont>
    <p:embeddedFont>
      <p:font typeface="Century Gothic" panose="020B050202020202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iOXaw4Bf8WP62vt/5vGwCfPEW3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1027" y="43"/>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1.fntdata"/><Relationship Id="rId50" Type="http://schemas.openxmlformats.org/officeDocument/2006/relationships/font" Target="fonts/font4.fntdata"/><Relationship Id="rId55"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5.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goal of this presentation is to provide you with a foundation to better serve transgender and gender diverse patient populations.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Calibri"/>
              <a:buNone/>
            </a:pPr>
            <a:r>
              <a:rPr lang="en-US"/>
              <a:t>We are going to talk about privilege, identity, and language and how these play into our community’s experiences accessing care. So please stay present and engaged with us today as we navigate this next hour.</a:t>
            </a:r>
            <a:endParaRPr/>
          </a:p>
          <a:p>
            <a:pPr marL="0" lvl="0" indent="0" algn="l" rtl="0">
              <a:spcBef>
                <a:spcPts val="0"/>
              </a:spcBef>
              <a:spcAft>
                <a:spcPts val="0"/>
              </a:spcAft>
              <a:buNone/>
            </a:pPr>
            <a:endParaRPr/>
          </a:p>
        </p:txBody>
      </p:sp>
      <p:sp>
        <p:nvSpPr>
          <p:cNvPr id="357" name="Google Shape;35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t>Everyone has a sexual orientation, a gender identity, a gender expression and a sex assigned at birth, even if we don’t think about them. It’s important to recognize that someone’s gender identity does not necessarily predict their gender expression or sexual orientation, all of these concepts are independent of each other.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The terminology that we use about gender and sexuality has evolved over time and how people describe their identity and how they identify also changes over time. So we approach these concepts from a very fluid perspective. </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US" sz="1200"/>
              <a:t>My goal is to help you understand the differences between all of these and how each of these are important health information for all of your patients. </a:t>
            </a:r>
            <a:endParaRPr sz="1200"/>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40" name="Google Shape;44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Sex assigned at birth, sometimes referred to as biological or anatomical sex, is the sex that an infant is assigned when they are born. We say assigned because medical practice dictates we assign a sex based off of external genitalia or physical characteristics. Without extensive testing, we cannot determine an infant’s sex because sex is more than just the genitals we have, it also includes our chromosomal makeup, hormone levels, and other sex characteristics. Despite the fact that sex is extremely variable we categorize bodies into two types; male and female. Folks who fall outside of the binary male/female assignments are defined as intersex. Intersex people are born with differences in sex development so this can be differences in any of the things we just mentioned chromosomes, hormones, sex characteristics or genitals. </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Sex assigned at birth is confused with legal sex because it’s common practice to include sex on legal documents such as birth certificates and drivers licenses. But this can be an inaccurate assumption that these are the same but folks can actually change their gender marker on their IDs. This is why most electronic health records include both “legal sex” and “sex assigned at birth”. We cannot look at someone’s legal sex and expect that to give us any information about a person’s organs or health needs. So it’s important to differentiate between legal documentation and a person's sex assigned at birth. </a:t>
            </a:r>
            <a:endParaRPr/>
          </a:p>
          <a:p>
            <a:pPr marL="0" lvl="0" indent="0" algn="l" rtl="0">
              <a:spcBef>
                <a:spcPts val="0"/>
              </a:spcBef>
              <a:spcAft>
                <a:spcPts val="0"/>
              </a:spcAft>
              <a:buNone/>
            </a:pPr>
            <a:endParaRPr/>
          </a:p>
        </p:txBody>
      </p:sp>
      <p:sp>
        <p:nvSpPr>
          <p:cNvPr id="447" name="Google Shape;44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Gender has commonly been confused with sex assigned at birth but gender is completely separate from what we consider sex. </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 to define gender identity, this is our internal sense of gender, who we feel like we are. This is why it’s impossible for us to know someone’s gender identity without asking them and we shouldn’t assume someone’s gender based on their name, appearance or how their voice sounds.</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Some terms that you might hear, starting with cisgender. This refers to someone who identifies with the sex they were assigned at birth. For example an assigned female at birth individual, that identifies as a woman.</a:t>
            </a:r>
            <a:endParaRPr/>
          </a:p>
          <a:p>
            <a:pPr marL="0" lvl="0" indent="0" algn="l" rtl="0">
              <a:lnSpc>
                <a:spcPct val="115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Transgender refers to someone who doesn’t identify with the sex they were assigned at birth. For example, an assigned male at birth individual, who identifies as a woman. This is one example of many combinations that can exist.</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These last three identity terms are becoming increasingly more common as language evolves to support the fluidity of gender. Non-binary and gender fluid identities are part of the gender diversity umbrella just like transgender, however these identity groups are sometimes even more stigmatized because they do not ascribe to the binary of female or male.</a:t>
            </a:r>
            <a:endParaRPr/>
          </a:p>
          <a:p>
            <a:pPr marL="0" lvl="0" indent="0" algn="l" rtl="0">
              <a:spcBef>
                <a:spcPts val="0"/>
              </a:spcBef>
              <a:spcAft>
                <a:spcPts val="0"/>
              </a:spcAft>
              <a:buNone/>
            </a:pPr>
            <a:endParaRPr/>
          </a:p>
        </p:txBody>
      </p:sp>
      <p:sp>
        <p:nvSpPr>
          <p:cNvPr id="462" name="Google Shape;46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Gender is a social construct defined by the culture we live in, for colonized Western society the binary of man and woman represents our culture’s ideas of gender. When a child is assigned female or male, that information is then used to culturally and socially gender the child, blues vs. pinks, boys vs girls toys and gender roles and so on. This binary was created to differentiate the races, which we’ll talk about next. For centuries we have perpetuated stereotypes and assumptions of gender that place people in boxes of what a man and woman should look and act like, with no room for variation. The gender binary has also contributed to what we call cis and hetero normativity, meaning we assume that the people around us are either cisgender or heterosexual. This bleeds into the language we use, the way we talk about bodies, and a history of healthcare oppression for LGBTQ+ people.</a:t>
            </a:r>
            <a:endParaRPr/>
          </a:p>
          <a:p>
            <a:pPr marL="0" lvl="0" indent="0" algn="l" rtl="0">
              <a:lnSpc>
                <a:spcPct val="115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But we want to remember that gender is a spectrum of experience and no one person experiences their gender in the same way.</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69" name="Google Shape;469;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Not all cultures experience gender and gender roles in the same way as Western society. Cultures across the world recognize multiple genders and intersex people as sacred and important within their societies. </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It’s important to understand where our ideas of gender originated and how these cultural ideas have been used throughout history to see where we are today. Gender and sex are not universal and are race specific meaning these concepts in American and European history have been used as weapons to demonize Black and Indigenous people. White colonizers used words like “savagery” and “sexual ambiguity” to describe Black and Indigenous people as less civilized compared to white people. This rhetoric was used to justify assimilation of indigenous peoples, colonization of the Americas, criminalization and murder of non-white and gender non-conforming people. This same binary that was used to oppress Black and indigenous people was also used to justify denying women rights on the basis of nature, and is used again today to condone the proposition of laws that target trans and non-binary people on the basis of sex. Now we don’t hear these same words today when talking about the gender binary, but this continues to come up time and time again as justification and reasoning to police who should and shouldn’t exist in public spaces.</a:t>
            </a:r>
            <a:endParaRPr/>
          </a:p>
          <a:p>
            <a:pPr marL="0" lvl="0" indent="0" algn="l" rtl="0">
              <a:spcBef>
                <a:spcPts val="0"/>
              </a:spcBef>
              <a:spcAft>
                <a:spcPts val="0"/>
              </a:spcAft>
              <a:buNone/>
            </a:pPr>
            <a:endParaRPr/>
          </a:p>
        </p:txBody>
      </p:sp>
      <p:sp>
        <p:nvSpPr>
          <p:cNvPr id="476" name="Google Shape;47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Gender expression is that outward expression of our gender which can be depicted through clothing, hair styles, body language, etc. Again, someone’s gender identity will not necessarily indicate their gender expression and vice versa. Exploring gender expression is a natural part of our development as humans, but not everyone is provided that space to do so, especially if that exploration is different than the social gender you were assigned when you were born.</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87" name="Google Shape;48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5" name="Google Shape;495;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some transgender people, there may be a goal to medically transition so that their physical body more aligns with their internal sense of gender, however there are many people who do not identify with a binary representation of gender. This is why we don’t assume that everyone wants medical or surgical transition or what that path looks like.</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Gender affirmation is also not unique to transgender people, cisgender people may choose to affirm their gender in very similar ways. So let’s talk about how people may choose to affirm their gender.</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Social affirmation can be about the coming out process, communicating to friends and family about a new name or new pronouns. It could be trying out new ways of dressing or how you present yourself. For many people, finding a gender expression that fits them in this way may be all they want.</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Body modifications could be reversible ways of altering our bodies. Because certain body parts may represent trauma or bring up dysphoria for folks, they may use the process of binding the chest to have a more masculine appearing chest or tucking to remove the appearance of a penis.</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Another path are legal changes to a person’s gender marker on their legal documents or their name. This is a fairly expensive process and not always accessible so it’s common that transgender people will have a name that they use that’s different than their legal documents.</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Medical and surgical options are also available. This can look like hormone therapy, puberty blockers for adolescents, or even top surgery and/or bottom surgery.</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This process of figuring out our gender is very normal and what people want for their bodies is variable and unique so the best thing we as healthcare teams and allies can do is normalize this conversation and provide support. </a:t>
            </a:r>
            <a:endParaRPr/>
          </a:p>
          <a:p>
            <a:pPr marL="0" lvl="0" indent="0" algn="l" rtl="0">
              <a:spcBef>
                <a:spcPts val="0"/>
              </a:spcBef>
              <a:spcAft>
                <a:spcPts val="0"/>
              </a:spcAft>
              <a:buNone/>
            </a:pPr>
            <a:endParaRPr/>
          </a:p>
        </p:txBody>
      </p:sp>
      <p:sp>
        <p:nvSpPr>
          <p:cNvPr id="496" name="Google Shape;496;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Sexual orientation can be thought of in 3 dimensions: identity, behavior and desire. Sexual orientation is how a person identifies their physical, emotional and romantic attachments to others. In healthcare we need to know not only how our patients self-identify but also their behaviors in order to provide appropriate preventative health screenings. There are may folks who may use the identity of straight but have sex with people of the same gender as them, this is why it’s important to ask these behavioral questions which may come up in a sexual health history.</a:t>
            </a:r>
            <a:endParaRPr/>
          </a:p>
          <a:p>
            <a:pPr marL="0" lvl="0" indent="0" algn="l" rtl="0">
              <a:spcBef>
                <a:spcPts val="0"/>
              </a:spcBef>
              <a:spcAft>
                <a:spcPts val="0"/>
              </a:spcAft>
              <a:buNone/>
            </a:pPr>
            <a:endParaRPr/>
          </a:p>
        </p:txBody>
      </p:sp>
      <p:sp>
        <p:nvSpPr>
          <p:cNvPr id="504" name="Google Shape;50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Labels for our identities mean different things to different people. And the most important thing to remember is that it’s ok not to know what they all mean but recognize that there are many ways we self-define ourselves and to use the label that people have given you, do not assume a label based on appearance, partners or behavior. This is not unique to the LGBTQ+ community, many communities have terms and labels they use to self-define so this is a generally applicable rule and it’s ok to ask a patient, can you tell me what this label means to you? To better understand the context and how they define it. </a:t>
            </a:r>
            <a:endParaRPr/>
          </a:p>
          <a:p>
            <a:pPr marL="0" lvl="0" indent="0" algn="l" rtl="0">
              <a:spcBef>
                <a:spcPts val="0"/>
              </a:spcBef>
              <a:spcAft>
                <a:spcPts val="0"/>
              </a:spcAft>
              <a:buNone/>
            </a:pPr>
            <a:endParaRPr/>
          </a:p>
          <a:p>
            <a:pPr marL="0" lvl="0" indent="0" algn="l" rtl="0">
              <a:spcBef>
                <a:spcPts val="0"/>
              </a:spcBef>
              <a:spcAft>
                <a:spcPts val="0"/>
              </a:spcAft>
              <a:buNone/>
            </a:pPr>
            <a:r>
              <a:rPr lang="en-US"/>
              <a:t>You can refer to a great glossary of terms at the end of this presentation to dive deeper on some of these.</a:t>
            </a:r>
            <a:endParaRPr/>
          </a:p>
          <a:p>
            <a:pPr marL="0" lvl="0" indent="0" algn="l" rtl="0">
              <a:spcBef>
                <a:spcPts val="0"/>
              </a:spcBef>
              <a:spcAft>
                <a:spcPts val="0"/>
              </a:spcAft>
              <a:buNone/>
            </a:pPr>
            <a:endParaRPr/>
          </a:p>
        </p:txBody>
      </p:sp>
      <p:sp>
        <p:nvSpPr>
          <p:cNvPr id="519" name="Google Shape;519;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As terminology evolves it’s important to avoid outdated terms that create stigma against these communities accessing care. We recognize that sometimes the terminology that the medical community uses doesn’t represent the actual community’s lived experience. </a:t>
            </a:r>
            <a:endParaRPr/>
          </a:p>
          <a:p>
            <a:pPr marL="0" lvl="0" indent="0" algn="l" rtl="0">
              <a:spcBef>
                <a:spcPts val="0"/>
              </a:spcBef>
              <a:spcAft>
                <a:spcPts val="0"/>
              </a:spcAft>
              <a:buNone/>
            </a:pPr>
            <a:endParaRPr/>
          </a:p>
        </p:txBody>
      </p:sp>
      <p:sp>
        <p:nvSpPr>
          <p:cNvPr id="527" name="Google Shape;5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Some objectives and an overview of what will be covered today include:</a:t>
            </a:r>
            <a:endParaRPr/>
          </a:p>
          <a:p>
            <a:pPr marL="0" lvl="0" indent="0" algn="l" rtl="0">
              <a:spcBef>
                <a:spcPts val="0"/>
              </a:spcBef>
              <a:spcAft>
                <a:spcPts val="0"/>
              </a:spcAft>
              <a:buNone/>
            </a:pPr>
            <a:endParaRPr/>
          </a:p>
        </p:txBody>
      </p:sp>
      <p:sp>
        <p:nvSpPr>
          <p:cNvPr id="365" name="Google Shape;36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talked about the first two already but let’s focus on the last three.</a:t>
            </a:r>
            <a:endParaRPr/>
          </a:p>
          <a:p>
            <a:pPr marL="0" lvl="0" indent="0" algn="l" rtl="0">
              <a:spcBef>
                <a:spcPts val="0"/>
              </a:spcBef>
              <a:spcAft>
                <a:spcPts val="0"/>
              </a:spcAft>
              <a:buNone/>
            </a:pPr>
            <a:endParaRPr/>
          </a:p>
          <a:p>
            <a:pPr marL="0" lvl="0" indent="0" algn="l" rtl="0">
              <a:spcBef>
                <a:spcPts val="0"/>
              </a:spcBef>
              <a:spcAft>
                <a:spcPts val="0"/>
              </a:spcAft>
              <a:buNone/>
            </a:pPr>
            <a:r>
              <a:rPr lang="en-US"/>
              <a:t>Deadnaming refers to using a transgender or non-binary person’s former or birth name instead of their chosen name.</a:t>
            </a:r>
            <a:endParaRPr/>
          </a:p>
          <a:p>
            <a:pPr marL="0" lvl="0" indent="0" algn="l" rtl="0">
              <a:spcBef>
                <a:spcPts val="0"/>
              </a:spcBef>
              <a:spcAft>
                <a:spcPts val="0"/>
              </a:spcAft>
              <a:buNone/>
            </a:pPr>
            <a:endParaRPr/>
          </a:p>
          <a:p>
            <a:pPr marL="0" lvl="0" indent="0" algn="l" rtl="0">
              <a:spcBef>
                <a:spcPts val="0"/>
              </a:spcBef>
              <a:spcAft>
                <a:spcPts val="0"/>
              </a:spcAft>
              <a:buNone/>
            </a:pPr>
            <a:r>
              <a:rPr lang="en-US"/>
              <a:t>Misgendering refers to using a set of pronouns for someone based on assumption of how they look or sound. Both of these are incredibly damaging to someone’s trust in our healthcare system and providers and contributes to poor mental and physical health outcomes.</a:t>
            </a:r>
            <a:endParaRPr/>
          </a:p>
          <a:p>
            <a:pPr marL="0" lvl="0" indent="0" algn="l" rtl="0">
              <a:spcBef>
                <a:spcPts val="0"/>
              </a:spcBef>
              <a:spcAft>
                <a:spcPts val="0"/>
              </a:spcAft>
              <a:buNone/>
            </a:pPr>
            <a:endParaRPr/>
          </a:p>
          <a:p>
            <a:pPr marL="0" lvl="0" indent="0" algn="l" rtl="0">
              <a:spcBef>
                <a:spcPts val="0"/>
              </a:spcBef>
              <a:spcAft>
                <a:spcPts val="0"/>
              </a:spcAft>
              <a:buNone/>
            </a:pPr>
            <a:r>
              <a:rPr lang="en-US"/>
              <a:t>Outing is the involuntary or unwanted disclosure of another person’s sexual orientation or gender identity. This becomes important when we collect SOGI information as well as referring to people in our waiting rooms. </a:t>
            </a:r>
            <a:endParaRPr/>
          </a:p>
          <a:p>
            <a:pPr marL="0" lvl="0" indent="0" algn="l" rtl="0">
              <a:spcBef>
                <a:spcPts val="0"/>
              </a:spcBef>
              <a:spcAft>
                <a:spcPts val="0"/>
              </a:spcAft>
              <a:buNone/>
            </a:pPr>
            <a:endParaRPr/>
          </a:p>
        </p:txBody>
      </p:sp>
      <p:sp>
        <p:nvSpPr>
          <p:cNvPr id="536" name="Google Shape;536;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5" name="Google Shape;54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year we have seen a record number of bills introduced that target transgender youth. The primary ones attempt to ban gender affirming care for minors to banning trans girls from participating in sports. These attacks are led by nationally recognized hate groups and are fueled by bias and misinformation. Gender diverse identities are inherently political because they challenge our society’s understanding of gender and the status quo. But my primary reason of bringing this up is to remind healthcare institutions that gender affirming medical care is evidence based, supported by hundreds of medical and professional associations across the world, and is proven to reduce the risk of suicide in transgender people struggling with gender dysphoria. </a:t>
            </a:r>
            <a:endParaRPr/>
          </a:p>
          <a:p>
            <a:pPr marL="0" lvl="0" indent="0" algn="l" rtl="0">
              <a:spcBef>
                <a:spcPts val="0"/>
              </a:spcBef>
              <a:spcAft>
                <a:spcPts val="0"/>
              </a:spcAft>
              <a:buNone/>
            </a:pPr>
            <a:endParaRPr/>
          </a:p>
          <a:p>
            <a:pPr marL="0" lvl="0" indent="0" algn="l" rtl="0">
              <a:spcBef>
                <a:spcPts val="0"/>
              </a:spcBef>
              <a:spcAft>
                <a:spcPts val="0"/>
              </a:spcAft>
              <a:buNone/>
            </a:pPr>
            <a:r>
              <a:rPr lang="en-US"/>
              <a:t>We need to continue to support our communities as they access care with us and also speak up about the misinformation that is spread in these bills. Due to the politicized nature of transgender lives, research has only barely started scratching the surface on the long term effects of gender affirmation and access to gender affirming medical care. But what we do know is that gender affirmation is suicide prevention. This is not just access to gender affirming services but affirming people's gender by using their chosen name and pronouns and respecting their choices for their health. </a:t>
            </a:r>
            <a:endParaRPr/>
          </a:p>
        </p:txBody>
      </p:sp>
      <p:sp>
        <p:nvSpPr>
          <p:cNvPr id="552" name="Google Shape;55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8" name="Google Shape;55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National Transgender Discrimination Survey shows us how broad of an impact bias has on gender diverse people’s lives. The report found that 63% of participants had experienced serious forms of discrimination in various areas of their lives including…..</a:t>
            </a:r>
            <a:endParaRPr/>
          </a:p>
          <a:p>
            <a:pPr marL="0" lvl="0" indent="0" algn="l" rtl="0">
              <a:spcBef>
                <a:spcPts val="0"/>
              </a:spcBef>
              <a:spcAft>
                <a:spcPts val="0"/>
              </a:spcAft>
              <a:buNone/>
            </a:pPr>
            <a:endParaRPr/>
          </a:p>
          <a:p>
            <a:pPr marL="0" lvl="0" indent="0" algn="l" rtl="0">
              <a:spcBef>
                <a:spcPts val="0"/>
              </a:spcBef>
              <a:spcAft>
                <a:spcPts val="0"/>
              </a:spcAft>
              <a:buNone/>
            </a:pPr>
            <a:r>
              <a:rPr lang="en-US"/>
              <a:t>Systemic bias is embedded in every major system our society utilizes, it’s created significant inequities for many communities, transgender people and trans people of color being hit the hardest. Recognizing where our communities are coming from when they walk through our doors is important so that we can address social determinants of health and reduce inequity. </a:t>
            </a:r>
            <a:endParaRPr/>
          </a:p>
        </p:txBody>
      </p:sp>
      <p:sp>
        <p:nvSpPr>
          <p:cNvPr id="559" name="Google Shape;559;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Many transgender people will delay or avoid seeing a medical provider because they fear discrimination, and according to the previous survey, only 28% of people were out to all their medical providers and about 70% of transgender people have experienced more than 1 of the following in a healthcare setting:</a:t>
            </a:r>
            <a:endParaRPr/>
          </a:p>
          <a:p>
            <a:pPr marL="0" lvl="0" indent="0" algn="l" rtl="0">
              <a:spcBef>
                <a:spcPts val="0"/>
              </a:spcBef>
              <a:spcAft>
                <a:spcPts val="0"/>
              </a:spcAft>
              <a:buNone/>
            </a:pPr>
            <a:endParaRPr/>
          </a:p>
          <a:p>
            <a:pPr marL="342900" lvl="0" indent="-342900" algn="l" rtl="0">
              <a:spcBef>
                <a:spcPts val="0"/>
              </a:spcBef>
              <a:spcAft>
                <a:spcPts val="0"/>
              </a:spcAft>
              <a:buClr>
                <a:schemeClr val="dk1"/>
              </a:buClr>
              <a:buSzPts val="1200"/>
              <a:buFont typeface="Arial"/>
              <a:buChar char="•"/>
            </a:pPr>
            <a:r>
              <a:rPr lang="en-US"/>
              <a:t>Denied care because of their sexual orientation or gender identity</a:t>
            </a:r>
            <a:endParaRPr/>
          </a:p>
          <a:p>
            <a:pPr marL="342900" lvl="0" indent="-342900" algn="l" rtl="0">
              <a:spcBef>
                <a:spcPts val="0"/>
              </a:spcBef>
              <a:spcAft>
                <a:spcPts val="0"/>
              </a:spcAft>
              <a:buClr>
                <a:schemeClr val="dk1"/>
              </a:buClr>
              <a:buSzPts val="1200"/>
              <a:buFont typeface="Arial"/>
              <a:buChar char="•"/>
            </a:pPr>
            <a:r>
              <a:rPr lang="en-US"/>
              <a:t>Providers use harsh or abusive language</a:t>
            </a:r>
            <a:endParaRPr/>
          </a:p>
          <a:p>
            <a:pPr marL="342900" lvl="0" indent="-342900" algn="l" rtl="0">
              <a:spcBef>
                <a:spcPts val="0"/>
              </a:spcBef>
              <a:spcAft>
                <a:spcPts val="0"/>
              </a:spcAft>
              <a:buClr>
                <a:schemeClr val="dk1"/>
              </a:buClr>
              <a:buSzPts val="1200"/>
              <a:buFont typeface="Arial"/>
              <a:buChar char="•"/>
            </a:pPr>
            <a:r>
              <a:rPr lang="en-US"/>
              <a:t>Providers refusing to touch them or use excessive precautions</a:t>
            </a:r>
            <a:endParaRPr/>
          </a:p>
          <a:p>
            <a:pPr marL="342900" lvl="0" indent="-342900" algn="l" rtl="0">
              <a:spcBef>
                <a:spcPts val="0"/>
              </a:spcBef>
              <a:spcAft>
                <a:spcPts val="0"/>
              </a:spcAft>
              <a:buClr>
                <a:schemeClr val="dk1"/>
              </a:buClr>
              <a:buSzPts val="1200"/>
              <a:buFont typeface="Arial"/>
              <a:buChar char="•"/>
            </a:pPr>
            <a:r>
              <a:rPr lang="en-US"/>
              <a:t>Providers blaming them for their health status</a:t>
            </a:r>
            <a:endParaRPr/>
          </a:p>
          <a:p>
            <a:pPr marL="342900" lvl="0" indent="-342900" algn="l" rtl="0">
              <a:spcBef>
                <a:spcPts val="0"/>
              </a:spcBef>
              <a:spcAft>
                <a:spcPts val="0"/>
              </a:spcAft>
              <a:buClr>
                <a:schemeClr val="dk1"/>
              </a:buClr>
              <a:buSzPts val="1200"/>
              <a:buFont typeface="Arial"/>
              <a:buChar char="•"/>
            </a:pPr>
            <a:r>
              <a:rPr lang="en-US"/>
              <a:t>Providers were physically rough or abusive</a:t>
            </a:r>
            <a:endParaRPr/>
          </a:p>
          <a:p>
            <a:pPr marL="0" lvl="0" indent="0" algn="l" rtl="0">
              <a:spcBef>
                <a:spcPts val="0"/>
              </a:spcBef>
              <a:spcAft>
                <a:spcPts val="0"/>
              </a:spcAft>
              <a:buNone/>
            </a:pPr>
            <a:endParaRPr/>
          </a:p>
          <a:p>
            <a:pPr marL="0" lvl="0" indent="0" algn="l" rtl="0">
              <a:spcBef>
                <a:spcPts val="0"/>
              </a:spcBef>
              <a:spcAft>
                <a:spcPts val="0"/>
              </a:spcAft>
              <a:buNone/>
            </a:pPr>
            <a:r>
              <a:rPr lang="en-US"/>
              <a:t>Intersectionality plays a role in how these experiences are exacerbated for certain groups. Intersectionality is the overlapping social categories that we all have as people including our race, gender, ability, education, sexual orientation and much more. We know that some of these social categories have a compounding affect on health disparities and experiences of discrimination. For example a 2019 study on HIV rates showed that 14% of transgender women have HIV, but when race is accounted for, about 44% of black trans women have HIV and 26% of Hispanic trans women. This is just one example of why it’s important to view healthcare experiences from an intersectional lens. </a:t>
            </a:r>
            <a:endParaRPr/>
          </a:p>
          <a:p>
            <a:pPr marL="0" lvl="0" indent="0" algn="l" rtl="0">
              <a:spcBef>
                <a:spcPts val="0"/>
              </a:spcBef>
              <a:spcAft>
                <a:spcPts val="0"/>
              </a:spcAft>
              <a:buNone/>
            </a:pPr>
            <a:endParaRPr/>
          </a:p>
          <a:p>
            <a:pPr marL="0" lvl="0" indent="0" algn="l" rtl="0">
              <a:spcBef>
                <a:spcPts val="0"/>
              </a:spcBef>
              <a:spcAft>
                <a:spcPts val="0"/>
              </a:spcAft>
              <a:buNone/>
            </a:pPr>
            <a:r>
              <a:rPr lang="en-US"/>
              <a:t>Discrimination and bias are barriers to care for many marginalized communities and contribute to why we see poor health outcomes in our communities</a:t>
            </a:r>
            <a:endParaRPr/>
          </a:p>
        </p:txBody>
      </p:sp>
      <p:sp>
        <p:nvSpPr>
          <p:cNvPr id="591" name="Google Shape;591;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Microagressions are the most common experiences our communities report. These are insensitive comments that are painful because they have to do with a person’s identity that’s discriminated against or subject to stereotypes. They happen casually, frequently, and often without any harm intended. Many marginalized groups experience microagressions or minority stress and this is multiplied when you have intersecting identities across race, nationality, age, disability etc. </a:t>
            </a:r>
            <a:endParaRPr/>
          </a:p>
          <a:p>
            <a:pPr marL="0" lvl="0" indent="0" algn="l" rtl="0">
              <a:spcBef>
                <a:spcPts val="0"/>
              </a:spcBef>
              <a:spcAft>
                <a:spcPts val="0"/>
              </a:spcAft>
              <a:buNone/>
            </a:pPr>
            <a:endParaRPr/>
          </a:p>
          <a:p>
            <a:pPr marL="0" lvl="0" indent="0" algn="l" rtl="0">
              <a:spcBef>
                <a:spcPts val="0"/>
              </a:spcBef>
              <a:spcAft>
                <a:spcPts val="0"/>
              </a:spcAft>
              <a:buNone/>
            </a:pPr>
            <a:r>
              <a:rPr lang="en-US" sz="1900"/>
              <a:t>Research shows that microagressions take a toll on both our mental and physical health. It impacts all of our environments and healthcare is not exempt. They are tied to implicit bias, which are the attitudes, stereotypes, and assumptions that we’re not necessarily aware of, usually based on cultural factors of how/when/and where we grew up. But once we're aware of what these experiences look like, we are more prepared to recognize them when they come up and hold ourselves and others accountable when we hear them. </a:t>
            </a:r>
            <a:endParaRPr sz="1900"/>
          </a:p>
        </p:txBody>
      </p:sp>
      <p:sp>
        <p:nvSpPr>
          <p:cNvPr id="632" name="Google Shape;63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want to start this section with a video from some of our very own patients highlighting positive experiences they’ve had with healthcare providers. This is about 8 minutes long. </a:t>
            </a:r>
            <a:endParaRPr/>
          </a:p>
          <a:p>
            <a:pPr marL="0" lvl="0" indent="0" algn="l" rtl="0">
              <a:spcBef>
                <a:spcPts val="0"/>
              </a:spcBef>
              <a:spcAft>
                <a:spcPts val="0"/>
              </a:spcAft>
              <a:buNone/>
            </a:pPr>
            <a:endParaRPr/>
          </a:p>
          <a:p>
            <a:pPr marL="0" lvl="0" indent="0" algn="l" rtl="0">
              <a:spcBef>
                <a:spcPts val="0"/>
              </a:spcBef>
              <a:spcAft>
                <a:spcPts val="0"/>
              </a:spcAft>
              <a:buNone/>
            </a:pPr>
            <a:r>
              <a:rPr lang="en-US"/>
              <a:t>It’s about 7 minutes 53 seconds</a:t>
            </a:r>
            <a:endParaRPr/>
          </a:p>
        </p:txBody>
      </p:sp>
      <p:sp>
        <p:nvSpPr>
          <p:cNvPr id="651" name="Google Shape;65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7" name="Google Shape;6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Everyone has a name that they go by. For some it might be Charlie instead of Charles, or Sam instead of Susan. Because people’s legal names may not be the names they choose to go by it’s best to ask people, what name would you like us to use? to know how they want to be referred to.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And understanding that you need their legal name to bill for insurance, asking.... what is your legal name? Explaining how and why their legal name has to be used for this process but letting them know you will refer to them by their chosen name.</a:t>
            </a:r>
            <a:endParaRPr/>
          </a:p>
        </p:txBody>
      </p:sp>
      <p:sp>
        <p:nvSpPr>
          <p:cNvPr id="658" name="Google Shape;658;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In the same thread of referring to people by their chosen name to respect them, we also want to refer to people by the pronouns they choose.</a:t>
            </a:r>
            <a:endParaRPr/>
          </a:p>
          <a:p>
            <a:pPr marL="0" lvl="0" indent="0" algn="l" rtl="0">
              <a:spcBef>
                <a:spcPts val="0"/>
              </a:spcBef>
              <a:spcAft>
                <a:spcPts val="0"/>
              </a:spcAft>
              <a:buNone/>
            </a:pPr>
            <a:endParaRPr/>
          </a:p>
          <a:p>
            <a:pPr marL="0" lvl="0" indent="0" algn="l" rtl="0">
              <a:spcBef>
                <a:spcPts val="0"/>
              </a:spcBef>
              <a:spcAft>
                <a:spcPts val="0"/>
              </a:spcAft>
              <a:buNone/>
            </a:pPr>
            <a:r>
              <a:rPr lang="en-US"/>
              <a:t>Pronouns are the words we use instead of someone’s name, common examples include she/he/they, but there are other pronouns too.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Examples of how to ask people their pronouns could be what pronouns do you use? or introducing yourself first with your name and pronouns and asking theirs, or how do you like to be addressed?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Sharing your pronouns is an important step towards creating a welcoming environment. You can start practicing this in work meetings when introducing yourself to coworkers and in your everyday life. We use pronouns all the time, but the point of this is to recognize we sometimes make assumptions that are incorrect and to get in the habit of asking people.</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670" name="Google Shape;67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By using they/them to refer to people until you know their pronouns, you can avoid accidentally misgendering someone. </a:t>
            </a:r>
            <a:endParaRPr/>
          </a:p>
          <a:p>
            <a:pPr marL="0" lvl="0" indent="0" algn="l" rtl="0">
              <a:spcBef>
                <a:spcPts val="0"/>
              </a:spcBef>
              <a:spcAft>
                <a:spcPts val="0"/>
              </a:spcAft>
              <a:buNone/>
            </a:pPr>
            <a:endParaRPr/>
          </a:p>
          <a:p>
            <a:pPr marL="0" lvl="0" indent="0" algn="l" rtl="0">
              <a:spcBef>
                <a:spcPts val="0"/>
              </a:spcBef>
              <a:spcAft>
                <a:spcPts val="0"/>
              </a:spcAft>
              <a:buNone/>
            </a:pPr>
            <a:r>
              <a:rPr lang="en-US" sz="1900"/>
              <a:t>It’s ok to make mistakes but say “thank you” if someone corrects you about a misstep, moving forward with those correct pronouns and if you catch yourself misgendering someone, quickly correct yourself and move forward. This shows people you acknowledge the mistake, but you don’t make the other person uncomfortable by profusely apologizing.</a:t>
            </a:r>
            <a:endParaRPr sz="1900"/>
          </a:p>
          <a:p>
            <a:pPr marL="0" lvl="0" indent="0" algn="l" rtl="0">
              <a:spcBef>
                <a:spcPts val="0"/>
              </a:spcBef>
              <a:spcAft>
                <a:spcPts val="0"/>
              </a:spcAft>
              <a:buNone/>
            </a:pPr>
            <a:endParaRPr/>
          </a:p>
          <a:p>
            <a:pPr marL="0" lvl="0" indent="0" algn="l" rtl="0">
              <a:spcBef>
                <a:spcPts val="0"/>
              </a:spcBef>
              <a:spcAft>
                <a:spcPts val="0"/>
              </a:spcAft>
              <a:buNone/>
            </a:pPr>
            <a:r>
              <a:rPr lang="en-US" sz="1900"/>
              <a:t>Our communities are receptive to when they hear these acknowledgements and it highlights how you want to respect them. </a:t>
            </a:r>
            <a:endParaRPr sz="1900"/>
          </a:p>
          <a:p>
            <a:pPr marL="0" lvl="0" indent="0" algn="l" rtl="0">
              <a:spcBef>
                <a:spcPts val="0"/>
              </a:spcBef>
              <a:spcAft>
                <a:spcPts val="0"/>
              </a:spcAft>
              <a:buNone/>
            </a:pPr>
            <a:endParaRPr/>
          </a:p>
        </p:txBody>
      </p:sp>
      <p:sp>
        <p:nvSpPr>
          <p:cNvPr id="678" name="Google Shape;678;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The language we use affects how safe, included and welcome people feel when accessing our spaces. Gender inclusive language is about de-gendering our day to day language and using gender neutral alternatives. We can avoid unnecessarily gendering terms and identifiers and allow people to fill in the blanks with what language they would like us to use. We can do this with all of our intake forms, questionnaires as well as diagrams. </a:t>
            </a:r>
            <a:endParaRPr sz="1900"/>
          </a:p>
          <a:p>
            <a:pPr marL="0" lvl="0" indent="0" algn="l" rtl="0">
              <a:spcBef>
                <a:spcPts val="0"/>
              </a:spcBef>
              <a:spcAft>
                <a:spcPts val="0"/>
              </a:spcAft>
              <a:buNone/>
            </a:pPr>
            <a:endParaRPr sz="1900"/>
          </a:p>
          <a:p>
            <a:pPr marL="0" lvl="0" indent="0" algn="l" rtl="0">
              <a:spcBef>
                <a:spcPts val="0"/>
              </a:spcBef>
              <a:spcAft>
                <a:spcPts val="0"/>
              </a:spcAft>
              <a:buNone/>
            </a:pPr>
            <a:r>
              <a:rPr lang="en-US" sz="1900"/>
              <a:t>For example, many of these terms indicate a heteronormative assumption about a person’s life and their relationship dynamics. Some people have two moms, some people aren’t married but have partners, some people have chosen family instead of biological family that they lean on during healthcare emergencies. So it’s important to really neutralize these terms so that people can provide you with the details that fit their lives. </a:t>
            </a:r>
            <a:endParaRPr/>
          </a:p>
          <a:p>
            <a:pPr marL="0" lvl="0" indent="0" algn="l" rtl="0">
              <a:spcBef>
                <a:spcPts val="0"/>
              </a:spcBef>
              <a:spcAft>
                <a:spcPts val="0"/>
              </a:spcAft>
              <a:buNone/>
            </a:pPr>
            <a:endParaRPr sz="1900"/>
          </a:p>
        </p:txBody>
      </p:sp>
      <p:sp>
        <p:nvSpPr>
          <p:cNvPr id="686" name="Google Shape;68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much of the way we talk about medicine and bodies is also gendered by habit, and this can be invalidating and distressing for trans patients, which in turn creates barriers to health. Practicing with different language that affirms trans patients means more welcoming and accessible services for all patients.</a:t>
            </a:r>
            <a:endParaRPr/>
          </a:p>
        </p:txBody>
      </p:sp>
      <p:sp>
        <p:nvSpPr>
          <p:cNvPr id="695" name="Google Shape;695;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1" name="Google Shape;70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process of asking all patients about their SOGI or sexual orientation and gender identity, empowers healthcare systems to get to know patients better, and provide them with culturally responsive, patient-centered services they need. </a:t>
            </a:r>
            <a:endParaRPr/>
          </a:p>
          <a:p>
            <a:pPr marL="0" lvl="0" indent="0" algn="l" rtl="0">
              <a:spcBef>
                <a:spcPts val="0"/>
              </a:spcBef>
              <a:spcAft>
                <a:spcPts val="0"/>
              </a:spcAft>
              <a:buNone/>
            </a:pPr>
            <a:endParaRPr/>
          </a:p>
          <a:p>
            <a:pPr marL="0" lvl="0" indent="0" algn="l" rtl="0">
              <a:spcBef>
                <a:spcPts val="0"/>
              </a:spcBef>
              <a:spcAft>
                <a:spcPts val="0"/>
              </a:spcAft>
              <a:buNone/>
            </a:pPr>
            <a:r>
              <a:rPr lang="en-US"/>
              <a:t>The Institute of Medicine, Joint Commission, CMS and others recommend asking all patients these questions. We can ask these annually and at the same time as other demographic information including race and ethnicity to normalize this conversation. This also recognizes that identities can change over time. </a:t>
            </a:r>
            <a:endParaRPr/>
          </a:p>
          <a:p>
            <a:pPr marL="0" lvl="0" indent="0" algn="l" rtl="0">
              <a:spcBef>
                <a:spcPts val="0"/>
              </a:spcBef>
              <a:spcAft>
                <a:spcPts val="0"/>
              </a:spcAft>
              <a:buNone/>
            </a:pPr>
            <a:endParaRPr/>
          </a:p>
          <a:p>
            <a:pPr marL="0" lvl="0" indent="0" algn="l" rtl="0">
              <a:spcBef>
                <a:spcPts val="0"/>
              </a:spcBef>
              <a:spcAft>
                <a:spcPts val="0"/>
              </a:spcAft>
              <a:buNone/>
            </a:pPr>
            <a:r>
              <a:rPr lang="en-US"/>
              <a:t>There are many ways we can collect SOGI information. A patient portal is a great way for patients to self-identify in the privacy of their own home ahead of time. An ipad at check in or paper intake form can collect this during registration or a more preferred method by patients is having the MA, nurse, or provider collect this information in a private setting. </a:t>
            </a:r>
            <a:endParaRPr/>
          </a:p>
          <a:p>
            <a:pPr marL="0" lvl="0" indent="0" algn="l" rtl="0">
              <a:spcBef>
                <a:spcPts val="0"/>
              </a:spcBef>
              <a:spcAft>
                <a:spcPts val="0"/>
              </a:spcAft>
              <a:buNone/>
            </a:pPr>
            <a:endParaRPr/>
          </a:p>
          <a:p>
            <a:pPr marL="0" lvl="0" indent="0" algn="l" rtl="0">
              <a:spcBef>
                <a:spcPts val="0"/>
              </a:spcBef>
              <a:spcAft>
                <a:spcPts val="0"/>
              </a:spcAft>
              <a:buNone/>
            </a:pPr>
            <a:r>
              <a:rPr lang="en-US"/>
              <a:t>If patients are hesitant to provide this information you can remind them that this is private information protected by HIPAA that is kept in their medical record, is asked of all patients, and helps providers provide patient centered quality care. </a:t>
            </a:r>
            <a:endParaRPr/>
          </a:p>
          <a:p>
            <a:pPr marL="0" lvl="0" indent="0" algn="l" rtl="0">
              <a:spcBef>
                <a:spcPts val="0"/>
              </a:spcBef>
              <a:spcAft>
                <a:spcPts val="0"/>
              </a:spcAft>
              <a:buNone/>
            </a:pPr>
            <a:endParaRPr/>
          </a:p>
        </p:txBody>
      </p:sp>
      <p:sp>
        <p:nvSpPr>
          <p:cNvPr id="702" name="Google Shape;70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best ways to ask these questions are on the right hand side……..</a:t>
            </a:r>
            <a:endParaRPr/>
          </a:p>
          <a:p>
            <a:pPr marL="0" lvl="0" indent="0" algn="l" rtl="0">
              <a:spcBef>
                <a:spcPts val="0"/>
              </a:spcBef>
              <a:spcAft>
                <a:spcPts val="0"/>
              </a:spcAft>
              <a:buNone/>
            </a:pPr>
            <a:endParaRPr/>
          </a:p>
          <a:p>
            <a:pPr marL="0" lvl="0" indent="0" algn="l" rtl="0">
              <a:spcBef>
                <a:spcPts val="0"/>
              </a:spcBef>
              <a:spcAft>
                <a:spcPts val="0"/>
              </a:spcAft>
              <a:buNone/>
            </a:pPr>
            <a:r>
              <a:rPr lang="en-US"/>
              <a:t>This will depend on what your electronic medical record will accommodate for options but asking SOGI in this way allows flexibility for patients to update their identities over time and allows systems to measure how they’re improving health outcomes in their local communities. </a:t>
            </a:r>
            <a:endParaRPr/>
          </a:p>
          <a:p>
            <a:pPr marL="0" lvl="0" indent="0" algn="l" rtl="0">
              <a:spcBef>
                <a:spcPts val="0"/>
              </a:spcBef>
              <a:spcAft>
                <a:spcPts val="0"/>
              </a:spcAft>
              <a:buNone/>
            </a:pPr>
            <a:endParaRPr/>
          </a:p>
        </p:txBody>
      </p:sp>
      <p:sp>
        <p:nvSpPr>
          <p:cNvPr id="712" name="Google Shape;71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It’s also important that our institutions have inclusive policies and that both employees and patients are aware of these policies.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This could include non-discrimination policies that are comprehensive including sexual orientation, gender identity, and gender expression. </a:t>
            </a:r>
            <a:endParaRPr/>
          </a:p>
          <a:p>
            <a:pPr marL="0" marR="0" lvl="0" indent="0" algn="l" rtl="0">
              <a:lnSpc>
                <a:spcPct val="100000"/>
              </a:lnSpc>
              <a:spcBef>
                <a:spcPts val="0"/>
              </a:spcBef>
              <a:spcAft>
                <a:spcPts val="0"/>
              </a:spcAft>
              <a:buClr>
                <a:schemeClr val="dk1"/>
              </a:buClr>
              <a:buSzPts val="1200"/>
              <a:buFont typeface="Calibri"/>
              <a:buNone/>
            </a:pPr>
            <a:r>
              <a:rPr lang="en-US"/>
              <a:t>In patient bed policies that are assigned based on gender identity rather than legal sex. </a:t>
            </a:r>
            <a:endParaRPr/>
          </a:p>
          <a:p>
            <a:pPr marL="0" marR="0" lvl="0" indent="0" algn="l" rtl="0">
              <a:lnSpc>
                <a:spcPct val="100000"/>
              </a:lnSpc>
              <a:spcBef>
                <a:spcPts val="0"/>
              </a:spcBef>
              <a:spcAft>
                <a:spcPts val="0"/>
              </a:spcAft>
              <a:buClr>
                <a:schemeClr val="dk1"/>
              </a:buClr>
              <a:buSzPts val="1200"/>
              <a:buFont typeface="Calibri"/>
              <a:buNone/>
            </a:pPr>
            <a:r>
              <a:rPr lang="en-US"/>
              <a:t>A patient bill of rights indicating that SOGI data is protected under HIPAA.</a:t>
            </a:r>
            <a:endParaRPr/>
          </a:p>
          <a:p>
            <a:pPr marL="0" marR="0" lvl="0" indent="0" algn="l" rtl="0">
              <a:lnSpc>
                <a:spcPct val="100000"/>
              </a:lnSpc>
              <a:spcBef>
                <a:spcPts val="0"/>
              </a:spcBef>
              <a:spcAft>
                <a:spcPts val="0"/>
              </a:spcAft>
              <a:buClr>
                <a:schemeClr val="dk1"/>
              </a:buClr>
              <a:buSzPts val="1200"/>
              <a:buFont typeface="Calibri"/>
              <a:buNone/>
            </a:pPr>
            <a:r>
              <a:rPr lang="en-US"/>
              <a:t>Restroom policies that support equal access to facilities. If you have unisex or single stall restrooms updating the signage to say “All Gender” or to just include symbols of what things are the in the bathrooms like a toilet, a sink, a changing table etc. </a:t>
            </a:r>
            <a:endParaRPr/>
          </a:p>
          <a:p>
            <a:pPr marL="0" marR="0" lvl="0" indent="0" algn="l" rtl="0">
              <a:lnSpc>
                <a:spcPct val="100000"/>
              </a:lnSpc>
              <a:spcBef>
                <a:spcPts val="0"/>
              </a:spcBef>
              <a:spcAft>
                <a:spcPts val="0"/>
              </a:spcAft>
              <a:buClr>
                <a:schemeClr val="dk1"/>
              </a:buClr>
              <a:buSzPts val="1200"/>
              <a:buFont typeface="Calibri"/>
              <a:buNone/>
            </a:pPr>
            <a:r>
              <a:rPr lang="en-US"/>
              <a:t>And lastly, gender transition guidelines for employees. This helps managers support gender diverse employees who may pursue medical or surgical gender affirmation in the workplace. </a:t>
            </a:r>
            <a:endParaRPr/>
          </a:p>
          <a:p>
            <a:pPr marL="0" lvl="0" indent="0" algn="l" rtl="0">
              <a:spcBef>
                <a:spcPts val="0"/>
              </a:spcBef>
              <a:spcAft>
                <a:spcPts val="0"/>
              </a:spcAft>
              <a:buNone/>
            </a:pPr>
            <a:endParaRPr/>
          </a:p>
        </p:txBody>
      </p:sp>
      <p:sp>
        <p:nvSpPr>
          <p:cNvPr id="720" name="Google Shape;72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8" name="Google Shape;72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Another element of safety and inclusion is within signs of affirmation. Research shows us that LGBTQ+ people will look for subtle signs of affirmation in their environment to determine acceptance. </a:t>
            </a:r>
            <a:endParaRPr sz="1900"/>
          </a:p>
          <a:p>
            <a:pPr marL="0" lvl="0" indent="0" algn="l" rtl="0">
              <a:spcBef>
                <a:spcPts val="0"/>
              </a:spcBef>
              <a:spcAft>
                <a:spcPts val="0"/>
              </a:spcAft>
              <a:buNone/>
            </a:pPr>
            <a:endParaRPr/>
          </a:p>
          <a:p>
            <a:pPr marL="0" lvl="0" indent="0" algn="l" rtl="0">
              <a:spcBef>
                <a:spcPts val="0"/>
              </a:spcBef>
              <a:spcAft>
                <a:spcPts val="0"/>
              </a:spcAft>
              <a:buNone/>
            </a:pPr>
            <a:r>
              <a:rPr lang="en-US"/>
              <a:t>There are many ways that signal to this community that we recognize them including:</a:t>
            </a:r>
            <a:endParaRPr/>
          </a:p>
          <a:p>
            <a:pPr marL="342900" lvl="0" indent="-342900" algn="l" rtl="0">
              <a:spcBef>
                <a:spcPts val="0"/>
              </a:spcBef>
              <a:spcAft>
                <a:spcPts val="0"/>
              </a:spcAft>
              <a:buClr>
                <a:schemeClr val="dk1"/>
              </a:buClr>
              <a:buSzPts val="1200"/>
              <a:buFont typeface="Arial"/>
              <a:buChar char="•"/>
            </a:pPr>
            <a:r>
              <a:rPr lang="en-US"/>
              <a:t>Staff wearing pronoun pins or adding pronouns to their name badges</a:t>
            </a:r>
            <a:endParaRPr/>
          </a:p>
          <a:p>
            <a:pPr marL="342900" lvl="0" indent="-342900" algn="l" rtl="0">
              <a:spcBef>
                <a:spcPts val="0"/>
              </a:spcBef>
              <a:spcAft>
                <a:spcPts val="0"/>
              </a:spcAft>
              <a:buClr>
                <a:schemeClr val="dk1"/>
              </a:buClr>
              <a:buSzPts val="1200"/>
              <a:buFont typeface="Arial"/>
              <a:buChar char="•"/>
            </a:pPr>
            <a:r>
              <a:rPr lang="en-US"/>
              <a:t>Rainbow pins or items in your work spaces</a:t>
            </a:r>
            <a:endParaRPr/>
          </a:p>
          <a:p>
            <a:pPr marL="342900" lvl="0" indent="-342900" algn="l" rtl="0">
              <a:spcBef>
                <a:spcPts val="0"/>
              </a:spcBef>
              <a:spcAft>
                <a:spcPts val="0"/>
              </a:spcAft>
              <a:buClr>
                <a:schemeClr val="dk1"/>
              </a:buClr>
              <a:buSzPts val="1200"/>
              <a:buFont typeface="Arial"/>
              <a:buChar char="•"/>
            </a:pPr>
            <a:r>
              <a:rPr lang="en-US"/>
              <a:t>Signs that are explicit in recognizing who you serve</a:t>
            </a:r>
            <a:endParaRPr/>
          </a:p>
          <a:p>
            <a:pPr marL="342900" lvl="0" indent="-342900" algn="l" rtl="0">
              <a:spcBef>
                <a:spcPts val="0"/>
              </a:spcBef>
              <a:spcAft>
                <a:spcPts val="0"/>
              </a:spcAft>
              <a:buClr>
                <a:schemeClr val="dk1"/>
              </a:buClr>
              <a:buSzPts val="1200"/>
              <a:buFont typeface="Arial"/>
              <a:buChar char="•"/>
            </a:pPr>
            <a:r>
              <a:rPr lang="en-US"/>
              <a:t>Brochures about LGBTQ+ people’s health depicting LGBT families and people</a:t>
            </a:r>
            <a:endParaRPr/>
          </a:p>
          <a:p>
            <a:pPr marL="342900" lvl="0" indent="-342900" algn="l" rtl="0">
              <a:spcBef>
                <a:spcPts val="0"/>
              </a:spcBef>
              <a:spcAft>
                <a:spcPts val="0"/>
              </a:spcAft>
              <a:buClr>
                <a:schemeClr val="dk1"/>
              </a:buClr>
              <a:buSzPts val="1200"/>
              <a:buFont typeface="Arial"/>
              <a:buChar char="•"/>
            </a:pPr>
            <a:r>
              <a:rPr lang="en-US"/>
              <a:t>Participation in LGBTQ+ specific designations or accreditations</a:t>
            </a:r>
            <a:endParaRPr/>
          </a:p>
          <a:p>
            <a:pPr marL="342900" lvl="0" indent="-342900" algn="l" rtl="0">
              <a:spcBef>
                <a:spcPts val="0"/>
              </a:spcBef>
              <a:spcAft>
                <a:spcPts val="0"/>
              </a:spcAft>
              <a:buClr>
                <a:schemeClr val="dk1"/>
              </a:buClr>
              <a:buSzPts val="1200"/>
              <a:buFont typeface="Arial"/>
              <a:buChar char="•"/>
            </a:pPr>
            <a:r>
              <a:rPr lang="en-US"/>
              <a:t>And participating in LGBTQ+ marketing events such as Pride</a:t>
            </a:r>
            <a:endParaRPr/>
          </a:p>
        </p:txBody>
      </p:sp>
      <p:sp>
        <p:nvSpPr>
          <p:cNvPr id="735" name="Google Shape;73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6" name="Google Shape;746;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If you're thinking to yourself this is a lot of information, you are right, here are some key takeaways from this presentation today we hope you can continue to be curious and learn from folks by listening. </a:t>
            </a:r>
            <a:endParaRPr/>
          </a:p>
        </p:txBody>
      </p:sp>
      <p:sp>
        <p:nvSpPr>
          <p:cNvPr id="747" name="Google Shape;747;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6" name="Google Shape;75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1" name="Google Shape;3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0"/>
        <p:cNvGrpSpPr/>
        <p:nvPr/>
      </p:nvGrpSpPr>
      <p:grpSpPr>
        <a:xfrm>
          <a:off x="0" y="0"/>
          <a:ext cx="0" cy="0"/>
          <a:chOff x="0" y="0"/>
          <a:chExt cx="0" cy="0"/>
        </a:xfrm>
      </p:grpSpPr>
      <p:sp>
        <p:nvSpPr>
          <p:cNvPr id="761" name="Google Shape;76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2" name="Google Shape;76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So now that you have this information, how do we prepare for our next interactions? We need to remember that…</a:t>
            </a:r>
            <a:endParaRPr/>
          </a:p>
          <a:p>
            <a:pPr marL="0" lvl="0" indent="0" algn="l" rtl="0">
              <a:spcBef>
                <a:spcPts val="0"/>
              </a:spcBef>
              <a:spcAft>
                <a:spcPts val="0"/>
              </a:spcAft>
              <a:buNone/>
            </a:pPr>
            <a:endParaRPr/>
          </a:p>
          <a:p>
            <a:pPr marL="0" lvl="0" indent="0" algn="l" rtl="0">
              <a:spcBef>
                <a:spcPts val="0"/>
              </a:spcBef>
              <a:spcAft>
                <a:spcPts val="0"/>
              </a:spcAft>
              <a:buNone/>
            </a:pPr>
            <a:r>
              <a:rPr lang="en-US" sz="1900"/>
              <a:t>It’s ok not have all the answers, but be willing to work with the individual IN getting the answers they need for their healthcare. </a:t>
            </a:r>
            <a:endParaRPr sz="1900"/>
          </a:p>
          <a:p>
            <a:pPr marL="0" lvl="0" indent="0" algn="l" rtl="0">
              <a:spcBef>
                <a:spcPts val="0"/>
              </a:spcBef>
              <a:spcAft>
                <a:spcPts val="0"/>
              </a:spcAft>
              <a:buNone/>
            </a:pPr>
            <a:endParaRPr sz="1900"/>
          </a:p>
        </p:txBody>
      </p:sp>
      <p:sp>
        <p:nvSpPr>
          <p:cNvPr id="763" name="Google Shape;76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9" name="Google Shape;76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900"/>
              <a:t>Resources listed here include continuing education for everyone who wants to learn more about these topics and resources for our patients. </a:t>
            </a:r>
            <a:endParaRPr/>
          </a:p>
        </p:txBody>
      </p:sp>
      <p:sp>
        <p:nvSpPr>
          <p:cNvPr id="770" name="Google Shape;77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0" name="Google Shape;780;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8" name="Google Shape;3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2" name="Google Shape;41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1 minute</a:t>
            </a:r>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I want to do a very brief reflection exercise. This won’t be a group discussion but something for you all personally to think about.</a:t>
            </a:r>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I want you to read these statements on the slide, and decide if that statement is true or false for you. We’re going to take 1 minute, and you can write down how many you answered true and false to, or just keep that estimate in your head. Then we’ll come back.</a:t>
            </a:r>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-------------------------------------------------------------------------------------------------------------------------------------------------If you were able to answer true to the majority of these questions you may have privilege related to your gender identity and sexual orientation. Privilege can be associated with various intersecting identities and social categories including age, education, class, race etc. Recognizing our privilege is an important step towards understanding health equity and inclusion, because it opens up the conversation to talk about how certain groups of people have been marginalized. Which helps us name the system of oppression for example racism, sexism, transphobia, homophobia and create strategies for reducing those inequities. </a:t>
            </a:r>
            <a:endParaRPr/>
          </a:p>
          <a:p>
            <a:pPr marL="0" lvl="0" indent="0" algn="l" rtl="0">
              <a:lnSpc>
                <a:spcPct val="115000"/>
              </a:lnSpc>
              <a:spcBef>
                <a:spcPts val="0"/>
              </a:spcBef>
              <a:spcAft>
                <a:spcPts val="0"/>
              </a:spcAft>
              <a:buClr>
                <a:schemeClr val="dk1"/>
              </a:buClr>
              <a:buSzPts val="1100"/>
              <a:buFont typeface="Calibri"/>
              <a:buNone/>
            </a:pP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Calibri"/>
              <a:buNone/>
            </a:pPr>
            <a:r>
              <a:rPr lang="en-US" sz="1200">
                <a:solidFill>
                  <a:schemeClr val="dk1"/>
                </a:solidFill>
                <a:latin typeface="Calibri"/>
                <a:ea typeface="Calibri"/>
                <a:cs typeface="Calibri"/>
                <a:sym typeface="Calibri"/>
              </a:rPr>
              <a:t>We also want to recognize that there is a power dynamic that exists between healthcare provider and patient. You all have the power to either be a gate keeper or gate opener regarding healthcare access. So keep this in mind throughout the presentation.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3" name="Google Shape;41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new study released in 2021 showed us that at least 20 million adults identify as LGBTQ+ and more than 2 million of those adults identify as transgender. Millions more could identify with terms more expansive than LGBTQ+. And this is just looking at adults, not youth. But we know that 7-9% of youth are also identifying with terms within the LGBTQ+ umbrella. However these numbers are still underreported because there is stigma in self-identifying as LGBTQ as well as differences in definitions of who the community is and lack of consistent questions over time. We also know that survey methodology will impact if people feel safe answering these questions. </a:t>
            </a:r>
            <a:endParaRPr/>
          </a:p>
          <a:p>
            <a:pPr marL="0" lvl="0" indent="0" algn="l" rtl="0">
              <a:spcBef>
                <a:spcPts val="0"/>
              </a:spcBef>
              <a:spcAft>
                <a:spcPts val="0"/>
              </a:spcAft>
              <a:buNone/>
            </a:pPr>
            <a:endParaRPr/>
          </a:p>
          <a:p>
            <a:pPr marL="0" lvl="0" indent="0" algn="l" rtl="0">
              <a:spcBef>
                <a:spcPts val="0"/>
              </a:spcBef>
              <a:spcAft>
                <a:spcPts val="0"/>
              </a:spcAft>
              <a:buNone/>
            </a:pPr>
            <a:r>
              <a:rPr lang="en-US" sz="1200"/>
              <a:t>Prevalence helps us understand health disparities, pervasiveneness of anti-LGBT discrimination and economic impacts of equal rights provisions. A few factors that contribute to the increases you see here include, widespread access to information and language that is better capturing the diverse array of identities that exist within gender and sexuality. And safety is a large factor in when and how people come out about their identity. Previous generations of LGBTQ+ people have been forced to stay in the closet because the political and social climate was not safe. So what’s important to recognize is LGBTQ+ people have existed since the beginning of time but we’re just getting to the point where we’re collecting data on these communities, so if you’re wondering how this might impact your practice, you should know that you are already coming across LGBTQ+ patients. But we’ll talk about how you can be an advocate for collecting this information so you can better understand who you’re serving. </a:t>
            </a:r>
            <a:endParaRPr sz="1200"/>
          </a:p>
          <a:p>
            <a:pPr marL="0" lvl="0" indent="0" algn="l" rtl="0">
              <a:spcBef>
                <a:spcPts val="0"/>
              </a:spcBef>
              <a:spcAft>
                <a:spcPts val="0"/>
              </a:spcAft>
              <a:buNone/>
            </a:pPr>
            <a:endParaRPr/>
          </a:p>
        </p:txBody>
      </p:sp>
      <p:sp>
        <p:nvSpPr>
          <p:cNvPr id="422" name="Google Shape;42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3" name="Google Shape;43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
        <p:cNvGrpSpPr/>
        <p:nvPr/>
      </p:nvGrpSpPr>
      <p:grpSpPr>
        <a:xfrm>
          <a:off x="0" y="0"/>
          <a:ext cx="0" cy="0"/>
          <a:chOff x="0" y="0"/>
          <a:chExt cx="0" cy="0"/>
        </a:xfrm>
      </p:grpSpPr>
      <p:grpSp>
        <p:nvGrpSpPr>
          <p:cNvPr id="27" name="Google Shape;27;p47"/>
          <p:cNvGrpSpPr/>
          <p:nvPr/>
        </p:nvGrpSpPr>
        <p:grpSpPr>
          <a:xfrm>
            <a:off x="0" y="0"/>
            <a:ext cx="12192000" cy="6858000"/>
            <a:chOff x="0" y="0"/>
            <a:chExt cx="12192000" cy="6858000"/>
          </a:xfrm>
        </p:grpSpPr>
        <p:sp>
          <p:nvSpPr>
            <p:cNvPr id="28" name="Google Shape;28;p4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7"/>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30" name="Google Shape;30;p47"/>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7"/>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F0F0F0"/>
                </a:solidFill>
              </a:defRPr>
            </a:lvl2pPr>
            <a:lvl3pPr lvl="2" algn="ctr">
              <a:spcBef>
                <a:spcPts val="1000"/>
              </a:spcBef>
              <a:spcAft>
                <a:spcPts val="0"/>
              </a:spcAft>
              <a:buSzPts val="1120"/>
              <a:buNone/>
              <a:defRPr>
                <a:solidFill>
                  <a:srgbClr val="F0F0F0"/>
                </a:solidFill>
              </a:defRPr>
            </a:lvl3pPr>
            <a:lvl4pPr lvl="3" algn="ctr">
              <a:spcBef>
                <a:spcPts val="1000"/>
              </a:spcBef>
              <a:spcAft>
                <a:spcPts val="0"/>
              </a:spcAft>
              <a:buSzPts val="960"/>
              <a:buNone/>
              <a:defRPr>
                <a:solidFill>
                  <a:srgbClr val="F0F0F0"/>
                </a:solidFill>
              </a:defRPr>
            </a:lvl4pPr>
            <a:lvl5pPr lvl="4" algn="ctr">
              <a:spcBef>
                <a:spcPts val="1000"/>
              </a:spcBef>
              <a:spcAft>
                <a:spcPts val="0"/>
              </a:spcAft>
              <a:buSzPts val="960"/>
              <a:buNone/>
              <a:defRPr>
                <a:solidFill>
                  <a:srgbClr val="F0F0F0"/>
                </a:solidFill>
              </a:defRPr>
            </a:lvl5pPr>
            <a:lvl6pPr lvl="5" algn="ctr">
              <a:spcBef>
                <a:spcPts val="1000"/>
              </a:spcBef>
              <a:spcAft>
                <a:spcPts val="0"/>
              </a:spcAft>
              <a:buSzPts val="960"/>
              <a:buNone/>
              <a:defRPr>
                <a:solidFill>
                  <a:srgbClr val="F0F0F0"/>
                </a:solidFill>
              </a:defRPr>
            </a:lvl6pPr>
            <a:lvl7pPr lvl="6" algn="ctr">
              <a:spcBef>
                <a:spcPts val="1000"/>
              </a:spcBef>
              <a:spcAft>
                <a:spcPts val="0"/>
              </a:spcAft>
              <a:buSzPts val="960"/>
              <a:buNone/>
              <a:defRPr>
                <a:solidFill>
                  <a:srgbClr val="F0F0F0"/>
                </a:solidFill>
              </a:defRPr>
            </a:lvl7pPr>
            <a:lvl8pPr lvl="7" algn="ctr">
              <a:spcBef>
                <a:spcPts val="1000"/>
              </a:spcBef>
              <a:spcAft>
                <a:spcPts val="0"/>
              </a:spcAft>
              <a:buSzPts val="960"/>
              <a:buNone/>
              <a:defRPr>
                <a:solidFill>
                  <a:srgbClr val="F0F0F0"/>
                </a:solidFill>
              </a:defRPr>
            </a:lvl8pPr>
            <a:lvl9pPr lvl="8" algn="ctr">
              <a:spcBef>
                <a:spcPts val="1000"/>
              </a:spcBef>
              <a:spcAft>
                <a:spcPts val="0"/>
              </a:spcAft>
              <a:buSzPts val="960"/>
              <a:buNone/>
              <a:defRPr>
                <a:solidFill>
                  <a:srgbClr val="F0F0F0"/>
                </a:solidFill>
              </a:defRPr>
            </a:lvl9pPr>
          </a:lstStyle>
          <a:p>
            <a:endParaRPr/>
          </a:p>
        </p:txBody>
      </p:sp>
      <p:sp>
        <p:nvSpPr>
          <p:cNvPr id="32" name="Google Shape;32;p47"/>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7"/>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36"/>
        <p:cNvGrpSpPr/>
        <p:nvPr/>
      </p:nvGrpSpPr>
      <p:grpSpPr>
        <a:xfrm>
          <a:off x="0" y="0"/>
          <a:ext cx="0" cy="0"/>
          <a:chOff x="0" y="0"/>
          <a:chExt cx="0" cy="0"/>
        </a:xfrm>
      </p:grpSpPr>
      <p:grpSp>
        <p:nvGrpSpPr>
          <p:cNvPr id="137" name="Google Shape;137;p55"/>
          <p:cNvGrpSpPr/>
          <p:nvPr/>
        </p:nvGrpSpPr>
        <p:grpSpPr>
          <a:xfrm>
            <a:off x="0" y="0"/>
            <a:ext cx="12192000" cy="6858000"/>
            <a:chOff x="0" y="0"/>
            <a:chExt cx="12192000" cy="6858000"/>
          </a:xfrm>
        </p:grpSpPr>
        <p:sp>
          <p:nvSpPr>
            <p:cNvPr id="138" name="Google Shape;138;p55"/>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5"/>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5"/>
            <p:cNvSpPr/>
            <p:nvPr/>
          </p:nvSpPr>
          <p:spPr>
            <a:xfrm rot="-5677511">
              <a:off x="4203594"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5"/>
            <p:cNvSpPr/>
            <p:nvPr/>
          </p:nvSpPr>
          <p:spPr>
            <a:xfrm rot="-5400000">
              <a:off x="32954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47" name="Google Shape;147;p5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8" name="Google Shape;148;p55"/>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50" name="Google Shape;150;p55"/>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51" name="Google Shape;151;p5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55"/>
        <p:cNvGrpSpPr/>
        <p:nvPr/>
      </p:nvGrpSpPr>
      <p:grpSpPr>
        <a:xfrm>
          <a:off x="0" y="0"/>
          <a:ext cx="0" cy="0"/>
          <a:chOff x="0" y="0"/>
          <a:chExt cx="0" cy="0"/>
        </a:xfrm>
      </p:grpSpPr>
      <p:grpSp>
        <p:nvGrpSpPr>
          <p:cNvPr id="156" name="Google Shape;156;p56"/>
          <p:cNvGrpSpPr/>
          <p:nvPr/>
        </p:nvGrpSpPr>
        <p:grpSpPr>
          <a:xfrm>
            <a:off x="0" y="0"/>
            <a:ext cx="12192000" cy="6858000"/>
            <a:chOff x="0" y="0"/>
            <a:chExt cx="12192000" cy="6858000"/>
          </a:xfrm>
        </p:grpSpPr>
        <p:sp>
          <p:nvSpPr>
            <p:cNvPr id="157" name="Google Shape;157;p5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5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5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5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6"/>
            <p:cNvSpPr/>
            <p:nvPr/>
          </p:nvSpPr>
          <p:spPr>
            <a:xfrm rot="10371525">
              <a:off x="263767" y="443825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6"/>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65" name="Google Shape;165;p5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6" name="Google Shape;166;p56"/>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6"/>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745"/>
              </a:srgbClr>
            </a:outerShdw>
          </a:effectLst>
        </p:spPr>
      </p:sp>
      <p:sp>
        <p:nvSpPr>
          <p:cNvPr id="168" name="Google Shape;168;p56"/>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69" name="Google Shape;169;p5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5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5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5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Content with Caption">
  <p:cSld name="1_Content with Caption">
    <p:spTree>
      <p:nvGrpSpPr>
        <p:cNvPr id="1" name="Shape 173"/>
        <p:cNvGrpSpPr/>
        <p:nvPr/>
      </p:nvGrpSpPr>
      <p:grpSpPr>
        <a:xfrm>
          <a:off x="0" y="0"/>
          <a:ext cx="0" cy="0"/>
          <a:chOff x="0" y="0"/>
          <a:chExt cx="0" cy="0"/>
        </a:xfrm>
      </p:grpSpPr>
      <p:sp>
        <p:nvSpPr>
          <p:cNvPr id="174" name="Google Shape;174;p57"/>
          <p:cNvSpPr>
            <a:spLocks noGrp="1"/>
          </p:cNvSpPr>
          <p:nvPr>
            <p:ph type="pic" idx="2"/>
          </p:nvPr>
        </p:nvSpPr>
        <p:spPr>
          <a:xfrm>
            <a:off x="0" y="0"/>
            <a:ext cx="12192000" cy="6400165"/>
          </a:xfrm>
          <a:prstGeom prst="rect">
            <a:avLst/>
          </a:prstGeom>
          <a:noFill/>
          <a:ln>
            <a:noFill/>
          </a:ln>
        </p:spPr>
      </p:sp>
      <p:sp>
        <p:nvSpPr>
          <p:cNvPr id="175" name="Google Shape;175;p57"/>
          <p:cNvSpPr/>
          <p:nvPr/>
        </p:nvSpPr>
        <p:spPr>
          <a:xfrm>
            <a:off x="4804496" y="0"/>
            <a:ext cx="7387504" cy="6446520"/>
          </a:xfrm>
          <a:prstGeom prst="rect">
            <a:avLst/>
          </a:prstGeom>
          <a:solidFill>
            <a:srgbClr val="860C4C">
              <a:alpha val="2470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7"/>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7"/>
          <p:cNvSpPr txBox="1">
            <a:spLocks noGrp="1"/>
          </p:cNvSpPr>
          <p:nvPr>
            <p:ph type="title"/>
          </p:nvPr>
        </p:nvSpPr>
        <p:spPr>
          <a:xfrm>
            <a:off x="643466" y="488254"/>
            <a:ext cx="3517567" cy="10879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590833"/>
              </a:buClr>
              <a:buSzPts val="3600"/>
              <a:buFont typeface="Century Gothic"/>
              <a:buNone/>
              <a:defRPr sz="3600" b="0">
                <a:solidFill>
                  <a:srgbClr val="59083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57"/>
          <p:cNvSpPr txBox="1">
            <a:spLocks noGrp="1"/>
          </p:cNvSpPr>
          <p:nvPr>
            <p:ph type="body" idx="1"/>
          </p:nvPr>
        </p:nvSpPr>
        <p:spPr>
          <a:xfrm>
            <a:off x="403625" y="2038720"/>
            <a:ext cx="3517567" cy="3311706"/>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Font typeface="Noto Sans Symbols"/>
              <a:buChar char="▪"/>
              <a:defRPr sz="1800">
                <a:solidFill>
                  <a:schemeClr val="dk1"/>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79" name="Google Shape;179;p57"/>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57"/>
          <p:cNvSpPr txBox="1">
            <a:spLocks noGrp="1"/>
          </p:cNvSpPr>
          <p:nvPr>
            <p:ph type="ftr" idx="11"/>
          </p:nvPr>
        </p:nvSpPr>
        <p:spPr>
          <a:xfrm>
            <a:off x="643051"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57"/>
          <p:cNvSpPr txBox="1">
            <a:spLocks noGrp="1"/>
          </p:cNvSpPr>
          <p:nvPr>
            <p:ph type="sldNum" idx="12"/>
          </p:nvPr>
        </p:nvSpPr>
        <p:spPr>
          <a:xfrm>
            <a:off x="10930596" y="6446838"/>
            <a:ext cx="617912" cy="365125"/>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182" name="Google Shape;182;p57"/>
          <p:cNvSpPr>
            <a:spLocks noGrp="1"/>
          </p:cNvSpPr>
          <p:nvPr>
            <p:ph type="pic" idx="3"/>
          </p:nvPr>
        </p:nvSpPr>
        <p:spPr>
          <a:xfrm>
            <a:off x="5599113" y="1692275"/>
            <a:ext cx="6592887" cy="3190875"/>
          </a:xfrm>
          <a:prstGeom prst="rect">
            <a:avLst/>
          </a:prstGeom>
          <a:solidFill>
            <a:srgbClr val="C7C7C7">
              <a:alpha val="49803"/>
            </a:srgbClr>
          </a:solidFill>
          <a:ln>
            <a:noFill/>
          </a:ln>
        </p:spPr>
      </p:sp>
      <p:cxnSp>
        <p:nvCxnSpPr>
          <p:cNvPr id="183" name="Google Shape;183;p57"/>
          <p:cNvCxnSpPr/>
          <p:nvPr/>
        </p:nvCxnSpPr>
        <p:spPr>
          <a:xfrm>
            <a:off x="723686" y="1767848"/>
            <a:ext cx="3291840" cy="0"/>
          </a:xfrm>
          <a:prstGeom prst="straightConnector1">
            <a:avLst/>
          </a:prstGeom>
          <a:noFill/>
          <a:ln w="15875" cap="flat" cmpd="sng">
            <a:solidFill>
              <a:srgbClr val="262626"/>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4"/>
        <p:cNvGrpSpPr/>
        <p:nvPr/>
      </p:nvGrpSpPr>
      <p:grpSpPr>
        <a:xfrm>
          <a:off x="0" y="0"/>
          <a:ext cx="0" cy="0"/>
          <a:chOff x="0" y="0"/>
          <a:chExt cx="0" cy="0"/>
        </a:xfrm>
      </p:grpSpPr>
      <p:sp>
        <p:nvSpPr>
          <p:cNvPr id="185" name="Google Shape;185;p5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5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5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5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189"/>
        <p:cNvGrpSpPr/>
        <p:nvPr/>
      </p:nvGrpSpPr>
      <p:grpSpPr>
        <a:xfrm>
          <a:off x="0" y="0"/>
          <a:ext cx="0" cy="0"/>
          <a:chOff x="0" y="0"/>
          <a:chExt cx="0" cy="0"/>
        </a:xfrm>
      </p:grpSpPr>
      <p:sp>
        <p:nvSpPr>
          <p:cNvPr id="190" name="Google Shape;190;p59"/>
          <p:cNvSpPr>
            <a:spLocks noGrp="1"/>
          </p:cNvSpPr>
          <p:nvPr>
            <p:ph type="pic" idx="2"/>
          </p:nvPr>
        </p:nvSpPr>
        <p:spPr>
          <a:xfrm>
            <a:off x="0" y="0"/>
            <a:ext cx="12193200" cy="6400800"/>
          </a:xfrm>
          <a:prstGeom prst="rect">
            <a:avLst/>
          </a:prstGeom>
          <a:noFill/>
          <a:ln>
            <a:noFill/>
          </a:ln>
        </p:spPr>
      </p:sp>
      <p:sp>
        <p:nvSpPr>
          <p:cNvPr id="191" name="Google Shape;191;p59"/>
          <p:cNvSpPr txBox="1">
            <a:spLocks noGrp="1"/>
          </p:cNvSpPr>
          <p:nvPr>
            <p:ph type="body" idx="1"/>
          </p:nvPr>
        </p:nvSpPr>
        <p:spPr>
          <a:xfrm>
            <a:off x="5356422" y="5034909"/>
            <a:ext cx="6835291" cy="817251"/>
          </a:xfrm>
          <a:prstGeom prst="rect">
            <a:avLst/>
          </a:prstGeom>
          <a:solidFill>
            <a:srgbClr val="262626"/>
          </a:solidFill>
          <a:ln>
            <a:noFill/>
          </a:ln>
        </p:spPr>
        <p:txBody>
          <a:bodyPr spcFirstLastPara="1" wrap="square" lIns="396000" tIns="0" rIns="91425" bIns="45700" anchor="ctr" anchorCtr="0">
            <a:normAutofit/>
          </a:bodyPr>
          <a:lstStyle>
            <a:lvl1pPr marL="457200" lvl="0" indent="-350520" algn="l">
              <a:spcBef>
                <a:spcPts val="1000"/>
              </a:spcBef>
              <a:spcAft>
                <a:spcPts val="0"/>
              </a:spcAft>
              <a:buSzPts val="1920"/>
              <a:buChar char="►"/>
              <a:defRPr sz="2400">
                <a:solidFill>
                  <a:srgbClr val="F589C1"/>
                </a:solidFill>
              </a:defRPr>
            </a:lvl1pPr>
            <a:lvl2pPr marL="914400" lvl="1" indent="-309880" algn="l">
              <a:spcBef>
                <a:spcPts val="1000"/>
              </a:spcBef>
              <a:spcAft>
                <a:spcPts val="0"/>
              </a:spcAft>
              <a:buSzPts val="1280"/>
              <a:buChar char="►"/>
              <a:defRPr>
                <a:solidFill>
                  <a:schemeClr val="lt1"/>
                </a:solidFill>
              </a:defRPr>
            </a:lvl2pPr>
            <a:lvl3pPr marL="1371600" lvl="2" indent="-299719" algn="l">
              <a:spcBef>
                <a:spcPts val="1000"/>
              </a:spcBef>
              <a:spcAft>
                <a:spcPts val="0"/>
              </a:spcAft>
              <a:buSzPts val="1120"/>
              <a:buChar char="►"/>
              <a:defRPr>
                <a:solidFill>
                  <a:schemeClr val="lt1"/>
                </a:solidFill>
              </a:defRPr>
            </a:lvl3pPr>
            <a:lvl4pPr marL="1828800" lvl="3" indent="-289560" algn="l">
              <a:spcBef>
                <a:spcPts val="1000"/>
              </a:spcBef>
              <a:spcAft>
                <a:spcPts val="0"/>
              </a:spcAft>
              <a:buSzPts val="960"/>
              <a:buChar char="►"/>
              <a:defRPr>
                <a:solidFill>
                  <a:schemeClr val="lt1"/>
                </a:solidFill>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92" name="Google Shape;192;p59"/>
          <p:cNvSpPr txBox="1">
            <a:spLocks noGrp="1"/>
          </p:cNvSpPr>
          <p:nvPr>
            <p:ph type="title"/>
          </p:nvPr>
        </p:nvSpPr>
        <p:spPr>
          <a:xfrm>
            <a:off x="5356143" y="3975295"/>
            <a:ext cx="6835858" cy="1089350"/>
          </a:xfrm>
          <a:prstGeom prst="rect">
            <a:avLst/>
          </a:prstGeom>
          <a:solidFill>
            <a:srgbClr val="262626"/>
          </a:solidFill>
          <a:ln>
            <a:noFill/>
          </a:ln>
        </p:spPr>
        <p:txBody>
          <a:bodyPr spcFirstLastPara="1" wrap="square" lIns="396000" tIns="252000" rIns="91425" bIns="45700" anchor="t" anchorCtr="0">
            <a:noAutofit/>
          </a:bodyPr>
          <a:lstStyle>
            <a:lvl1pPr lvl="0" algn="l">
              <a:lnSpc>
                <a:spcPct val="90000"/>
              </a:lnSpc>
              <a:spcBef>
                <a:spcPts val="0"/>
              </a:spcBef>
              <a:spcAft>
                <a:spcPts val="0"/>
              </a:spcAft>
              <a:buClr>
                <a:schemeClr val="lt1"/>
              </a:buClr>
              <a:buSzPts val="3600"/>
              <a:buFont typeface="Century Gothic"/>
              <a:buNone/>
              <a:defRPr sz="3600" b="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59"/>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59"/>
          <p:cNvSpPr txBox="1">
            <a:spLocks noGrp="1"/>
          </p:cNvSpPr>
          <p:nvPr>
            <p:ph type="body" idx="3"/>
          </p:nvPr>
        </p:nvSpPr>
        <p:spPr>
          <a:xfrm>
            <a:off x="678635" y="0"/>
            <a:ext cx="3998873" cy="5852160"/>
          </a:xfrm>
          <a:prstGeom prst="rect">
            <a:avLst/>
          </a:prstGeom>
          <a:solidFill>
            <a:srgbClr val="262626"/>
          </a:solidFill>
          <a:ln>
            <a:noFill/>
          </a:ln>
        </p:spPr>
        <p:txBody>
          <a:bodyPr spcFirstLastPara="1" wrap="square" lIns="360000" tIns="46800" rIns="360000" bIns="45700" anchor="ctr" anchorCtr="0">
            <a:normAutofit/>
          </a:bodyPr>
          <a:lstStyle>
            <a:lvl1pPr marL="457200" lvl="0" indent="-228600" algn="l">
              <a:spcBef>
                <a:spcPts val="1000"/>
              </a:spcBef>
              <a:spcAft>
                <a:spcPts val="0"/>
              </a:spcAft>
              <a:buSzPts val="1440"/>
              <a:buNone/>
              <a:defRPr>
                <a:solidFill>
                  <a:schemeClr val="lt1"/>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95" name="Google Shape;195;p59"/>
          <p:cNvSpPr txBox="1">
            <a:spLocks noGrp="1"/>
          </p:cNvSpPr>
          <p:nvPr>
            <p:ph type="dt" idx="10"/>
          </p:nvPr>
        </p:nvSpPr>
        <p:spPr>
          <a:xfrm>
            <a:off x="8218426" y="6446838"/>
            <a:ext cx="258485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59"/>
          <p:cNvSpPr txBox="1">
            <a:spLocks noGrp="1"/>
          </p:cNvSpPr>
          <p:nvPr>
            <p:ph type="ftr" idx="11"/>
          </p:nvPr>
        </p:nvSpPr>
        <p:spPr>
          <a:xfrm>
            <a:off x="643051" y="6446838"/>
            <a:ext cx="681826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59"/>
          <p:cNvSpPr txBox="1">
            <a:spLocks noGrp="1"/>
          </p:cNvSpPr>
          <p:nvPr>
            <p:ph type="sldNum" idx="12"/>
          </p:nvPr>
        </p:nvSpPr>
        <p:spPr>
          <a:xfrm>
            <a:off x="10930596" y="6446838"/>
            <a:ext cx="617912" cy="365125"/>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 Text/Title and One Column with Photo">
  <p:cSld name="Title and Two Column Text/Title and One Column with Photo">
    <p:spTree>
      <p:nvGrpSpPr>
        <p:cNvPr id="1" name="Shape 198"/>
        <p:cNvGrpSpPr/>
        <p:nvPr/>
      </p:nvGrpSpPr>
      <p:grpSpPr>
        <a:xfrm>
          <a:off x="0" y="0"/>
          <a:ext cx="0" cy="0"/>
          <a:chOff x="0" y="0"/>
          <a:chExt cx="0" cy="0"/>
        </a:xfrm>
      </p:grpSpPr>
      <p:sp>
        <p:nvSpPr>
          <p:cNvPr id="199" name="Google Shape;199;p60"/>
          <p:cNvSpPr txBox="1">
            <a:spLocks noGrp="1"/>
          </p:cNvSpPr>
          <p:nvPr>
            <p:ph type="title"/>
          </p:nvPr>
        </p:nvSpPr>
        <p:spPr>
          <a:xfrm>
            <a:off x="920751" y="578735"/>
            <a:ext cx="10661650" cy="5495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0"/>
          <p:cNvSpPr/>
          <p:nvPr/>
        </p:nvSpPr>
        <p:spPr>
          <a:xfrm>
            <a:off x="2" y="3"/>
            <a:ext cx="105833" cy="6918854"/>
          </a:xfrm>
          <a:prstGeom prst="rect">
            <a:avLst/>
          </a:prstGeom>
          <a:solidFill>
            <a:srgbClr val="AF282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840">
              <a:solidFill>
                <a:schemeClr val="lt1"/>
              </a:solidFill>
              <a:latin typeface="Century Gothic"/>
              <a:ea typeface="Century Gothic"/>
              <a:cs typeface="Century Gothic"/>
              <a:sym typeface="Century Gothic"/>
            </a:endParaRPr>
          </a:p>
        </p:txBody>
      </p:sp>
      <p:sp>
        <p:nvSpPr>
          <p:cNvPr id="201" name="Google Shape;201;p60"/>
          <p:cNvSpPr txBox="1">
            <a:spLocks noGrp="1"/>
          </p:cNvSpPr>
          <p:nvPr>
            <p:ph type="body" idx="1"/>
          </p:nvPr>
        </p:nvSpPr>
        <p:spPr>
          <a:xfrm>
            <a:off x="920753" y="1762390"/>
            <a:ext cx="5049858" cy="4459003"/>
          </a:xfrm>
          <a:prstGeom prst="rect">
            <a:avLst/>
          </a:prstGeom>
          <a:noFill/>
          <a:ln>
            <a:noFill/>
          </a:ln>
        </p:spPr>
        <p:txBody>
          <a:bodyPr spcFirstLastPara="1" wrap="square" lIns="91425" tIns="45700" rIns="91425" bIns="45700" anchor="t" anchorCtr="0">
            <a:normAutofit/>
          </a:bodyPr>
          <a:lstStyle>
            <a:lvl1pPr marL="457200" lvl="0" indent="-418236" algn="l">
              <a:spcBef>
                <a:spcPts val="1000"/>
              </a:spcBef>
              <a:spcAft>
                <a:spcPts val="0"/>
              </a:spcAft>
              <a:buSzPts val="2986"/>
              <a:buChar char="►"/>
              <a:defRPr sz="3733"/>
            </a:lvl1pPr>
            <a:lvl2pPr marL="914400" lvl="1" indent="-391160" algn="l">
              <a:spcBef>
                <a:spcPts val="1000"/>
              </a:spcBef>
              <a:spcAft>
                <a:spcPts val="0"/>
              </a:spcAft>
              <a:buSzPts val="2560"/>
              <a:buChar char="►"/>
              <a:defRPr sz="3200"/>
            </a:lvl2pPr>
            <a:lvl3pPr marL="1371600" lvl="2" indent="-364083" algn="l">
              <a:spcBef>
                <a:spcPts val="1000"/>
              </a:spcBef>
              <a:spcAft>
                <a:spcPts val="0"/>
              </a:spcAft>
              <a:buSzPts val="2134"/>
              <a:buChar char="►"/>
              <a:defRPr sz="2667"/>
            </a:lvl3pPr>
            <a:lvl4pPr marL="1828800" lvl="3" indent="-350519" algn="l">
              <a:spcBef>
                <a:spcPts val="1000"/>
              </a:spcBef>
              <a:spcAft>
                <a:spcPts val="0"/>
              </a:spcAft>
              <a:buSzPts val="1920"/>
              <a:buChar char="►"/>
              <a:defRPr sz="2400"/>
            </a:lvl4pPr>
            <a:lvl5pPr marL="2286000" lvl="4" indent="-350520" algn="l">
              <a:spcBef>
                <a:spcPts val="1000"/>
              </a:spcBef>
              <a:spcAft>
                <a:spcPts val="0"/>
              </a:spcAft>
              <a:buSzPts val="1920"/>
              <a:buChar char="►"/>
              <a:defRPr sz="2400"/>
            </a:lvl5pPr>
            <a:lvl6pPr marL="2743200" lvl="5" indent="-350520" algn="l">
              <a:spcBef>
                <a:spcPts val="1000"/>
              </a:spcBef>
              <a:spcAft>
                <a:spcPts val="0"/>
              </a:spcAft>
              <a:buSzPts val="1920"/>
              <a:buChar char="►"/>
              <a:defRPr sz="2400"/>
            </a:lvl6pPr>
            <a:lvl7pPr marL="3200400" lvl="6" indent="-350520" algn="l">
              <a:spcBef>
                <a:spcPts val="1000"/>
              </a:spcBef>
              <a:spcAft>
                <a:spcPts val="0"/>
              </a:spcAft>
              <a:buSzPts val="1920"/>
              <a:buChar char="►"/>
              <a:defRPr sz="2400"/>
            </a:lvl7pPr>
            <a:lvl8pPr marL="3657600" lvl="7" indent="-350520" algn="l">
              <a:spcBef>
                <a:spcPts val="1000"/>
              </a:spcBef>
              <a:spcAft>
                <a:spcPts val="0"/>
              </a:spcAft>
              <a:buSzPts val="1920"/>
              <a:buChar char="►"/>
              <a:defRPr sz="2400"/>
            </a:lvl8pPr>
            <a:lvl9pPr marL="4114800" lvl="8" indent="-350520" algn="l">
              <a:spcBef>
                <a:spcPts val="1000"/>
              </a:spcBef>
              <a:spcAft>
                <a:spcPts val="0"/>
              </a:spcAft>
              <a:buSzPts val="1920"/>
              <a:buChar char="►"/>
              <a:defRPr sz="2400"/>
            </a:lvl9pPr>
          </a:lstStyle>
          <a:p>
            <a:endParaRPr/>
          </a:p>
        </p:txBody>
      </p:sp>
      <p:sp>
        <p:nvSpPr>
          <p:cNvPr id="202" name="Google Shape;202;p60"/>
          <p:cNvSpPr txBox="1">
            <a:spLocks noGrp="1"/>
          </p:cNvSpPr>
          <p:nvPr>
            <p:ph type="body" idx="2"/>
          </p:nvPr>
        </p:nvSpPr>
        <p:spPr>
          <a:xfrm>
            <a:off x="2160639" y="6555772"/>
            <a:ext cx="992628" cy="2540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b="1" i="0">
                <a:solidFill>
                  <a:srgbClr val="A217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3" name="Google Shape;203;p60"/>
          <p:cNvSpPr txBox="1">
            <a:spLocks noGrp="1"/>
          </p:cNvSpPr>
          <p:nvPr>
            <p:ph type="body" idx="3"/>
          </p:nvPr>
        </p:nvSpPr>
        <p:spPr>
          <a:xfrm>
            <a:off x="3453007" y="6555772"/>
            <a:ext cx="992628" cy="2540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b="1" i="0">
                <a:solidFill>
                  <a:srgbClr val="A217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04" name="Google Shape;204;p60"/>
          <p:cNvSpPr txBox="1">
            <a:spLocks noGrp="1"/>
          </p:cNvSpPr>
          <p:nvPr>
            <p:ph type="body" idx="4"/>
          </p:nvPr>
        </p:nvSpPr>
        <p:spPr>
          <a:xfrm>
            <a:off x="4745374" y="6555772"/>
            <a:ext cx="992628" cy="2540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b="1" i="0">
                <a:solidFill>
                  <a:srgbClr val="A217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pic>
        <p:nvPicPr>
          <p:cNvPr id="205" name="Google Shape;205;p60" descr="U Health_horizontal_cmyk.eps"/>
          <p:cNvPicPr preferRelativeResize="0"/>
          <p:nvPr/>
        </p:nvPicPr>
        <p:blipFill rotWithShape="1">
          <a:blip r:embed="rId2">
            <a:alphaModFix/>
          </a:blip>
          <a:srcRect/>
          <a:stretch/>
        </p:blipFill>
        <p:spPr>
          <a:xfrm>
            <a:off x="666751" y="6400274"/>
            <a:ext cx="1299104" cy="341313"/>
          </a:xfrm>
          <a:prstGeom prst="rect">
            <a:avLst/>
          </a:prstGeom>
          <a:noFill/>
          <a:ln>
            <a:noFill/>
          </a:ln>
        </p:spPr>
      </p:pic>
      <p:cxnSp>
        <p:nvCxnSpPr>
          <p:cNvPr id="206" name="Google Shape;206;p60"/>
          <p:cNvCxnSpPr/>
          <p:nvPr/>
        </p:nvCxnSpPr>
        <p:spPr>
          <a:xfrm>
            <a:off x="2147097" y="6547115"/>
            <a:ext cx="10605823" cy="0"/>
          </a:xfrm>
          <a:prstGeom prst="straightConnector1">
            <a:avLst/>
          </a:prstGeom>
          <a:noFill/>
          <a:ln w="12700" cap="flat" cmpd="sng">
            <a:solidFill>
              <a:srgbClr val="A21727"/>
            </a:solidFill>
            <a:prstDash val="solid"/>
            <a:round/>
            <a:headEnd type="none" w="sm" len="sm"/>
            <a:tailEnd type="none" w="sm" len="sm"/>
          </a:ln>
        </p:spPr>
      </p:cxnSp>
      <p:sp>
        <p:nvSpPr>
          <p:cNvPr id="207" name="Google Shape;207;p60"/>
          <p:cNvSpPr txBox="1">
            <a:spLocks noGrp="1"/>
          </p:cNvSpPr>
          <p:nvPr>
            <p:ph type="body" idx="5"/>
          </p:nvPr>
        </p:nvSpPr>
        <p:spPr>
          <a:xfrm>
            <a:off x="6532544" y="1762390"/>
            <a:ext cx="5049858" cy="4459003"/>
          </a:xfrm>
          <a:prstGeom prst="rect">
            <a:avLst/>
          </a:prstGeom>
          <a:noFill/>
          <a:ln>
            <a:noFill/>
          </a:ln>
        </p:spPr>
        <p:txBody>
          <a:bodyPr spcFirstLastPara="1" wrap="square" lIns="91425" tIns="45700" rIns="91425" bIns="45700" anchor="t" anchorCtr="0">
            <a:normAutofit/>
          </a:bodyPr>
          <a:lstStyle>
            <a:lvl1pPr marL="457200" lvl="0" indent="-418236" algn="l">
              <a:spcBef>
                <a:spcPts val="1000"/>
              </a:spcBef>
              <a:spcAft>
                <a:spcPts val="0"/>
              </a:spcAft>
              <a:buSzPts val="2986"/>
              <a:buChar char="►"/>
              <a:defRPr sz="3733"/>
            </a:lvl1pPr>
            <a:lvl2pPr marL="914400" lvl="1" indent="-391160" algn="l">
              <a:spcBef>
                <a:spcPts val="1000"/>
              </a:spcBef>
              <a:spcAft>
                <a:spcPts val="0"/>
              </a:spcAft>
              <a:buSzPts val="2560"/>
              <a:buChar char="►"/>
              <a:defRPr sz="3200"/>
            </a:lvl2pPr>
            <a:lvl3pPr marL="1371600" lvl="2" indent="-364083" algn="l">
              <a:spcBef>
                <a:spcPts val="1000"/>
              </a:spcBef>
              <a:spcAft>
                <a:spcPts val="0"/>
              </a:spcAft>
              <a:buSzPts val="2134"/>
              <a:buChar char="►"/>
              <a:defRPr sz="2667"/>
            </a:lvl3pPr>
            <a:lvl4pPr marL="1828800" lvl="3" indent="-350519" algn="l">
              <a:spcBef>
                <a:spcPts val="1000"/>
              </a:spcBef>
              <a:spcAft>
                <a:spcPts val="0"/>
              </a:spcAft>
              <a:buSzPts val="1920"/>
              <a:buChar char="►"/>
              <a:defRPr sz="2400"/>
            </a:lvl4pPr>
            <a:lvl5pPr marL="2286000" lvl="4" indent="-350520" algn="l">
              <a:spcBef>
                <a:spcPts val="1000"/>
              </a:spcBef>
              <a:spcAft>
                <a:spcPts val="0"/>
              </a:spcAft>
              <a:buSzPts val="1920"/>
              <a:buChar char="►"/>
              <a:defRPr sz="2400"/>
            </a:lvl5pPr>
            <a:lvl6pPr marL="2743200" lvl="5" indent="-350520" algn="l">
              <a:spcBef>
                <a:spcPts val="1000"/>
              </a:spcBef>
              <a:spcAft>
                <a:spcPts val="0"/>
              </a:spcAft>
              <a:buSzPts val="1920"/>
              <a:buChar char="►"/>
              <a:defRPr sz="2400"/>
            </a:lvl6pPr>
            <a:lvl7pPr marL="3200400" lvl="6" indent="-350520" algn="l">
              <a:spcBef>
                <a:spcPts val="1000"/>
              </a:spcBef>
              <a:spcAft>
                <a:spcPts val="0"/>
              </a:spcAft>
              <a:buSzPts val="1920"/>
              <a:buChar char="►"/>
              <a:defRPr sz="2400"/>
            </a:lvl7pPr>
            <a:lvl8pPr marL="3657600" lvl="7" indent="-350520" algn="l">
              <a:spcBef>
                <a:spcPts val="1000"/>
              </a:spcBef>
              <a:spcAft>
                <a:spcPts val="0"/>
              </a:spcAft>
              <a:buSzPts val="1920"/>
              <a:buChar char="►"/>
              <a:defRPr sz="2400"/>
            </a:lvl8pPr>
            <a:lvl9pPr marL="4114800" lvl="8" indent="-350520" algn="l">
              <a:spcBef>
                <a:spcPts val="1000"/>
              </a:spcBef>
              <a:spcAft>
                <a:spcPts val="0"/>
              </a:spcAft>
              <a:buSzPts val="1920"/>
              <a:buChar char="►"/>
              <a:defRPr sz="2400"/>
            </a:lvl9pPr>
          </a:lstStyle>
          <a:p>
            <a:endParaRPr/>
          </a:p>
        </p:txBody>
      </p:sp>
      <p:sp>
        <p:nvSpPr>
          <p:cNvPr id="208" name="Google Shape;208;p60"/>
          <p:cNvSpPr txBox="1">
            <a:spLocks noGrp="1"/>
          </p:cNvSpPr>
          <p:nvPr>
            <p:ph type="body" idx="6"/>
          </p:nvPr>
        </p:nvSpPr>
        <p:spPr>
          <a:xfrm>
            <a:off x="5738001" y="6238876"/>
            <a:ext cx="6454000" cy="30824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a:solidFill>
                  <a:srgbClr val="A315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09"/>
        <p:cNvGrpSpPr/>
        <p:nvPr/>
      </p:nvGrpSpPr>
      <p:grpSpPr>
        <a:xfrm>
          <a:off x="0" y="0"/>
          <a:ext cx="0" cy="0"/>
          <a:chOff x="0" y="0"/>
          <a:chExt cx="0" cy="0"/>
        </a:xfrm>
      </p:grpSpPr>
      <p:grpSp>
        <p:nvGrpSpPr>
          <p:cNvPr id="210" name="Google Shape;210;p61"/>
          <p:cNvGrpSpPr/>
          <p:nvPr/>
        </p:nvGrpSpPr>
        <p:grpSpPr>
          <a:xfrm>
            <a:off x="0" y="0"/>
            <a:ext cx="12192000" cy="6858000"/>
            <a:chOff x="0" y="0"/>
            <a:chExt cx="12192000" cy="6858000"/>
          </a:xfrm>
        </p:grpSpPr>
        <p:sp>
          <p:nvSpPr>
            <p:cNvPr id="211" name="Google Shape;211;p61"/>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6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61"/>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1"/>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1"/>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20" name="Google Shape;220;p6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21" name="Google Shape;221;p61"/>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p61"/>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3" name="Google Shape;223;p61"/>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24" name="Google Shape;224;p6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6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6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28"/>
        <p:cNvGrpSpPr/>
        <p:nvPr/>
      </p:nvGrpSpPr>
      <p:grpSpPr>
        <a:xfrm>
          <a:off x="0" y="0"/>
          <a:ext cx="0" cy="0"/>
          <a:chOff x="0" y="0"/>
          <a:chExt cx="0" cy="0"/>
        </a:xfrm>
      </p:grpSpPr>
      <p:sp>
        <p:nvSpPr>
          <p:cNvPr id="229" name="Google Shape;229;p62"/>
          <p:cNvSpPr txBox="1">
            <a:spLocks noGrp="1"/>
          </p:cNvSpPr>
          <p:nvPr>
            <p:ph type="title"/>
          </p:nvPr>
        </p:nvSpPr>
        <p:spPr>
          <a:xfrm>
            <a:off x="920751" y="578735"/>
            <a:ext cx="10661650" cy="54953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62"/>
          <p:cNvSpPr/>
          <p:nvPr/>
        </p:nvSpPr>
        <p:spPr>
          <a:xfrm>
            <a:off x="2" y="3"/>
            <a:ext cx="105833" cy="6918854"/>
          </a:xfrm>
          <a:prstGeom prst="rect">
            <a:avLst/>
          </a:prstGeom>
          <a:solidFill>
            <a:srgbClr val="AF282C">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840">
              <a:solidFill>
                <a:schemeClr val="lt1"/>
              </a:solidFill>
              <a:latin typeface="Century Gothic"/>
              <a:ea typeface="Century Gothic"/>
              <a:cs typeface="Century Gothic"/>
              <a:sym typeface="Century Gothic"/>
            </a:endParaRPr>
          </a:p>
        </p:txBody>
      </p:sp>
      <p:sp>
        <p:nvSpPr>
          <p:cNvPr id="231" name="Google Shape;231;p62"/>
          <p:cNvSpPr txBox="1">
            <a:spLocks noGrp="1"/>
          </p:cNvSpPr>
          <p:nvPr>
            <p:ph type="body" idx="1"/>
          </p:nvPr>
        </p:nvSpPr>
        <p:spPr>
          <a:xfrm>
            <a:off x="920752" y="1762390"/>
            <a:ext cx="10563679" cy="4459003"/>
          </a:xfrm>
          <a:prstGeom prst="rect">
            <a:avLst/>
          </a:prstGeom>
          <a:noFill/>
          <a:ln>
            <a:noFill/>
          </a:ln>
        </p:spPr>
        <p:txBody>
          <a:bodyPr spcFirstLastPara="1" wrap="square" lIns="91425" tIns="45700" rIns="91425" bIns="45700" anchor="t" anchorCtr="0">
            <a:normAutofit/>
          </a:bodyPr>
          <a:lstStyle>
            <a:lvl1pPr marL="457200" lvl="0" indent="-418236" algn="l">
              <a:spcBef>
                <a:spcPts val="1000"/>
              </a:spcBef>
              <a:spcAft>
                <a:spcPts val="0"/>
              </a:spcAft>
              <a:buSzPts val="2986"/>
              <a:buChar char="►"/>
              <a:defRPr sz="3733"/>
            </a:lvl1pPr>
            <a:lvl2pPr marL="914400" lvl="1" indent="-391160" algn="l">
              <a:spcBef>
                <a:spcPts val="1000"/>
              </a:spcBef>
              <a:spcAft>
                <a:spcPts val="0"/>
              </a:spcAft>
              <a:buSzPts val="2560"/>
              <a:buChar char="►"/>
              <a:defRPr sz="3200"/>
            </a:lvl2pPr>
            <a:lvl3pPr marL="1371600" lvl="2" indent="-364083" algn="l">
              <a:spcBef>
                <a:spcPts val="1000"/>
              </a:spcBef>
              <a:spcAft>
                <a:spcPts val="0"/>
              </a:spcAft>
              <a:buSzPts val="2134"/>
              <a:buChar char="►"/>
              <a:defRPr sz="2667"/>
            </a:lvl3pPr>
            <a:lvl4pPr marL="1828800" lvl="3" indent="-350519" algn="l">
              <a:spcBef>
                <a:spcPts val="1000"/>
              </a:spcBef>
              <a:spcAft>
                <a:spcPts val="0"/>
              </a:spcAft>
              <a:buSzPts val="1920"/>
              <a:buChar char="►"/>
              <a:defRPr sz="2400"/>
            </a:lvl4pPr>
            <a:lvl5pPr marL="2286000" lvl="4" indent="-350520" algn="l">
              <a:spcBef>
                <a:spcPts val="1000"/>
              </a:spcBef>
              <a:spcAft>
                <a:spcPts val="0"/>
              </a:spcAft>
              <a:buSzPts val="1920"/>
              <a:buChar char="►"/>
              <a:defRPr sz="2400"/>
            </a:lvl5pPr>
            <a:lvl6pPr marL="2743200" lvl="5" indent="-350520" algn="l">
              <a:spcBef>
                <a:spcPts val="1000"/>
              </a:spcBef>
              <a:spcAft>
                <a:spcPts val="0"/>
              </a:spcAft>
              <a:buSzPts val="1920"/>
              <a:buChar char="►"/>
              <a:defRPr sz="2400"/>
            </a:lvl6pPr>
            <a:lvl7pPr marL="3200400" lvl="6" indent="-350520" algn="l">
              <a:spcBef>
                <a:spcPts val="1000"/>
              </a:spcBef>
              <a:spcAft>
                <a:spcPts val="0"/>
              </a:spcAft>
              <a:buSzPts val="1920"/>
              <a:buChar char="►"/>
              <a:defRPr sz="2400"/>
            </a:lvl7pPr>
            <a:lvl8pPr marL="3657600" lvl="7" indent="-350520" algn="l">
              <a:spcBef>
                <a:spcPts val="1000"/>
              </a:spcBef>
              <a:spcAft>
                <a:spcPts val="0"/>
              </a:spcAft>
              <a:buSzPts val="1920"/>
              <a:buChar char="►"/>
              <a:defRPr sz="2400"/>
            </a:lvl8pPr>
            <a:lvl9pPr marL="4114800" lvl="8" indent="-350520" algn="l">
              <a:spcBef>
                <a:spcPts val="1000"/>
              </a:spcBef>
              <a:spcAft>
                <a:spcPts val="0"/>
              </a:spcAft>
              <a:buSzPts val="1920"/>
              <a:buChar char="►"/>
              <a:defRPr sz="2400"/>
            </a:lvl9pPr>
          </a:lstStyle>
          <a:p>
            <a:endParaRPr/>
          </a:p>
        </p:txBody>
      </p:sp>
      <p:sp>
        <p:nvSpPr>
          <p:cNvPr id="232" name="Google Shape;232;p62"/>
          <p:cNvSpPr txBox="1">
            <a:spLocks noGrp="1"/>
          </p:cNvSpPr>
          <p:nvPr>
            <p:ph type="body" idx="2"/>
          </p:nvPr>
        </p:nvSpPr>
        <p:spPr>
          <a:xfrm>
            <a:off x="2160639" y="6555772"/>
            <a:ext cx="992628" cy="2540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b="1" i="0">
                <a:solidFill>
                  <a:srgbClr val="A217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33" name="Google Shape;233;p62"/>
          <p:cNvSpPr txBox="1">
            <a:spLocks noGrp="1"/>
          </p:cNvSpPr>
          <p:nvPr>
            <p:ph type="body" idx="3"/>
          </p:nvPr>
        </p:nvSpPr>
        <p:spPr>
          <a:xfrm>
            <a:off x="3453007" y="6555772"/>
            <a:ext cx="992628" cy="2540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b="1" i="0">
                <a:solidFill>
                  <a:srgbClr val="A217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34" name="Google Shape;234;p62"/>
          <p:cNvSpPr txBox="1">
            <a:spLocks noGrp="1"/>
          </p:cNvSpPr>
          <p:nvPr>
            <p:ph type="body" idx="4"/>
          </p:nvPr>
        </p:nvSpPr>
        <p:spPr>
          <a:xfrm>
            <a:off x="4745374" y="6555772"/>
            <a:ext cx="992628" cy="2540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b="1" i="0">
                <a:solidFill>
                  <a:srgbClr val="A217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pic>
        <p:nvPicPr>
          <p:cNvPr id="235" name="Google Shape;235;p62" descr="U Health_horizontal_cmyk.eps"/>
          <p:cNvPicPr preferRelativeResize="0"/>
          <p:nvPr/>
        </p:nvPicPr>
        <p:blipFill rotWithShape="1">
          <a:blip r:embed="rId2">
            <a:alphaModFix/>
          </a:blip>
          <a:srcRect/>
          <a:stretch/>
        </p:blipFill>
        <p:spPr>
          <a:xfrm>
            <a:off x="666751" y="6400274"/>
            <a:ext cx="1299104" cy="341313"/>
          </a:xfrm>
          <a:prstGeom prst="rect">
            <a:avLst/>
          </a:prstGeom>
          <a:noFill/>
          <a:ln>
            <a:noFill/>
          </a:ln>
        </p:spPr>
      </p:pic>
      <p:cxnSp>
        <p:nvCxnSpPr>
          <p:cNvPr id="236" name="Google Shape;236;p62"/>
          <p:cNvCxnSpPr/>
          <p:nvPr/>
        </p:nvCxnSpPr>
        <p:spPr>
          <a:xfrm>
            <a:off x="2147097" y="6547115"/>
            <a:ext cx="10605823" cy="0"/>
          </a:xfrm>
          <a:prstGeom prst="straightConnector1">
            <a:avLst/>
          </a:prstGeom>
          <a:noFill/>
          <a:ln w="12700" cap="flat" cmpd="sng">
            <a:solidFill>
              <a:srgbClr val="A21727"/>
            </a:solidFill>
            <a:prstDash val="solid"/>
            <a:round/>
            <a:headEnd type="none" w="sm" len="sm"/>
            <a:tailEnd type="none" w="sm" len="sm"/>
          </a:ln>
        </p:spPr>
      </p:cxnSp>
      <p:sp>
        <p:nvSpPr>
          <p:cNvPr id="237" name="Google Shape;237;p62"/>
          <p:cNvSpPr txBox="1">
            <a:spLocks noGrp="1"/>
          </p:cNvSpPr>
          <p:nvPr>
            <p:ph type="body" idx="5"/>
          </p:nvPr>
        </p:nvSpPr>
        <p:spPr>
          <a:xfrm>
            <a:off x="5738001" y="6238876"/>
            <a:ext cx="6454000" cy="30824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801"/>
              <a:buNone/>
              <a:defRPr sz="1001">
                <a:solidFill>
                  <a:srgbClr val="A31527"/>
                </a:solidFill>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238"/>
        <p:cNvGrpSpPr/>
        <p:nvPr/>
      </p:nvGrpSpPr>
      <p:grpSpPr>
        <a:xfrm>
          <a:off x="0" y="0"/>
          <a:ext cx="0" cy="0"/>
          <a:chOff x="0" y="0"/>
          <a:chExt cx="0" cy="0"/>
        </a:xfrm>
      </p:grpSpPr>
      <p:grpSp>
        <p:nvGrpSpPr>
          <p:cNvPr id="239" name="Google Shape;239;p63"/>
          <p:cNvGrpSpPr/>
          <p:nvPr/>
        </p:nvGrpSpPr>
        <p:grpSpPr>
          <a:xfrm>
            <a:off x="0" y="0"/>
            <a:ext cx="12192000" cy="6858000"/>
            <a:chOff x="0" y="0"/>
            <a:chExt cx="12192000" cy="6858000"/>
          </a:xfrm>
        </p:grpSpPr>
        <p:sp>
          <p:nvSpPr>
            <p:cNvPr id="240" name="Google Shape;240;p6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6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3"/>
            <p:cNvSpPr/>
            <p:nvPr/>
          </p:nvSpPr>
          <p:spPr>
            <a:xfrm rot="-589932">
              <a:off x="8490951" y="41851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3"/>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48" name="Google Shape;248;p6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49" name="Google Shape;249;p63"/>
          <p:cNvSpPr txBox="1"/>
          <p:nvPr/>
        </p:nvSpPr>
        <p:spPr>
          <a:xfrm>
            <a:off x="881566" y="607336"/>
            <a:ext cx="801912" cy="156966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250" name="Google Shape;250;p63"/>
          <p:cNvSpPr txBox="1"/>
          <p:nvPr/>
        </p:nvSpPr>
        <p:spPr>
          <a:xfrm>
            <a:off x="9884458" y="2613787"/>
            <a:ext cx="652763" cy="156966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9600" b="0" i="0">
                <a:solidFill>
                  <a:srgbClr val="EE52A4"/>
                </a:solidFill>
                <a:latin typeface="Arial"/>
                <a:ea typeface="Arial"/>
                <a:cs typeface="Arial"/>
                <a:sym typeface="Arial"/>
              </a:rPr>
              <a:t>”</a:t>
            </a:r>
            <a:endParaRPr/>
          </a:p>
        </p:txBody>
      </p:sp>
      <p:sp>
        <p:nvSpPr>
          <p:cNvPr id="251" name="Google Shape;251;p63"/>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63"/>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53" name="Google Shape;253;p63"/>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54" name="Google Shape;254;p6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6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6" name="Google Shape;256;p6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8"/>
        <p:cNvGrpSpPr/>
        <p:nvPr/>
      </p:nvGrpSpPr>
      <p:grpSpPr>
        <a:xfrm>
          <a:off x="0" y="0"/>
          <a:ext cx="0" cy="0"/>
          <a:chOff x="0" y="0"/>
          <a:chExt cx="0" cy="0"/>
        </a:xfrm>
      </p:grpSpPr>
      <p:sp>
        <p:nvSpPr>
          <p:cNvPr id="259" name="Google Shape;259;p6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p64"/>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61" name="Google Shape;261;p64"/>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62" name="Google Shape;262;p64"/>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63" name="Google Shape;263;p64"/>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264" name="Google Shape;264;p6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6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p6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8"/>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56" name="Google Shape;56;p4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7"/>
        <p:cNvGrpSpPr/>
        <p:nvPr/>
      </p:nvGrpSpPr>
      <p:grpSpPr>
        <a:xfrm>
          <a:off x="0" y="0"/>
          <a:ext cx="0" cy="0"/>
          <a:chOff x="0" y="0"/>
          <a:chExt cx="0" cy="0"/>
        </a:xfrm>
      </p:grpSpPr>
      <p:grpSp>
        <p:nvGrpSpPr>
          <p:cNvPr id="268" name="Google Shape;268;p65"/>
          <p:cNvGrpSpPr/>
          <p:nvPr/>
        </p:nvGrpSpPr>
        <p:grpSpPr>
          <a:xfrm>
            <a:off x="0" y="0"/>
            <a:ext cx="12192000" cy="6858000"/>
            <a:chOff x="0" y="0"/>
            <a:chExt cx="12192000" cy="6858000"/>
          </a:xfrm>
        </p:grpSpPr>
        <p:sp>
          <p:nvSpPr>
            <p:cNvPr id="269" name="Google Shape;269;p65"/>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6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6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6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6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6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65"/>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65"/>
            <p:cNvSpPr/>
            <p:nvPr/>
          </p:nvSpPr>
          <p:spPr>
            <a:xfrm rot="-5400000">
              <a:off x="3787244"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77" name="Google Shape;277;p65"/>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6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79" name="Google Shape;279;p65"/>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65"/>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81" name="Google Shape;281;p6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p6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3" name="Google Shape;283;p6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6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285" name="Google Shape;285;p65"/>
          <p:cNvCxnSpPr/>
          <p:nvPr/>
        </p:nvCxnSpPr>
        <p:spPr>
          <a:xfrm>
            <a:off x="1207658" y="4485132"/>
            <a:ext cx="9875520" cy="0"/>
          </a:xfrm>
          <a:prstGeom prst="straightConnector1">
            <a:avLst/>
          </a:prstGeom>
          <a:noFill/>
          <a:ln w="12700" cap="flat" cmpd="sng">
            <a:solidFill>
              <a:srgbClr val="3F3F3F"/>
            </a:solidFill>
            <a:prstDash val="solid"/>
            <a:round/>
            <a:headEnd type="none" w="sm" len="sm"/>
            <a:tailEnd type="none" w="sm" len="sm"/>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286"/>
        <p:cNvGrpSpPr/>
        <p:nvPr/>
      </p:nvGrpSpPr>
      <p:grpSpPr>
        <a:xfrm>
          <a:off x="0" y="0"/>
          <a:ext cx="0" cy="0"/>
          <a:chOff x="0" y="0"/>
          <a:chExt cx="0" cy="0"/>
        </a:xfrm>
      </p:grpSpPr>
      <p:grpSp>
        <p:nvGrpSpPr>
          <p:cNvPr id="287" name="Google Shape;287;p66"/>
          <p:cNvGrpSpPr/>
          <p:nvPr/>
        </p:nvGrpSpPr>
        <p:grpSpPr>
          <a:xfrm>
            <a:off x="0" y="0"/>
            <a:ext cx="12192000" cy="6858000"/>
            <a:chOff x="0" y="0"/>
            <a:chExt cx="12192000" cy="6858000"/>
          </a:xfrm>
        </p:grpSpPr>
        <p:sp>
          <p:nvSpPr>
            <p:cNvPr id="288" name="Google Shape;288;p6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6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6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6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6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6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66"/>
            <p:cNvSpPr/>
            <p:nvPr/>
          </p:nvSpPr>
          <p:spPr>
            <a:xfrm rot="-589932">
              <a:off x="8490951" y="271487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6"/>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296" name="Google Shape;296;p6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97" name="Google Shape;297;p66"/>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p66"/>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99" name="Google Shape;299;p6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6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1" name="Google Shape;301;p6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6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3"/>
        <p:cNvGrpSpPr/>
        <p:nvPr/>
      </p:nvGrpSpPr>
      <p:grpSpPr>
        <a:xfrm>
          <a:off x="0" y="0"/>
          <a:ext cx="0" cy="0"/>
          <a:chOff x="0" y="0"/>
          <a:chExt cx="0" cy="0"/>
        </a:xfrm>
      </p:grpSpPr>
      <p:sp>
        <p:nvSpPr>
          <p:cNvPr id="304" name="Google Shape;304;p67"/>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67"/>
          <p:cNvSpPr txBox="1">
            <a:spLocks noGrp="1"/>
          </p:cNvSpPr>
          <p:nvPr>
            <p:ph type="body" idx="1"/>
          </p:nvPr>
        </p:nvSpPr>
        <p:spPr>
          <a:xfrm rot="5400000">
            <a:off x="3859634" y="-101179"/>
            <a:ext cx="3416300" cy="8825659"/>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06" name="Google Shape;306;p67"/>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7" name="Google Shape;307;p6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8" name="Google Shape;308;p6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9"/>
        <p:cNvGrpSpPr/>
        <p:nvPr/>
      </p:nvGrpSpPr>
      <p:grpSpPr>
        <a:xfrm>
          <a:off x="0" y="0"/>
          <a:ext cx="0" cy="0"/>
          <a:chOff x="0" y="0"/>
          <a:chExt cx="0" cy="0"/>
        </a:xfrm>
      </p:grpSpPr>
      <p:grpSp>
        <p:nvGrpSpPr>
          <p:cNvPr id="310" name="Google Shape;310;p68"/>
          <p:cNvGrpSpPr/>
          <p:nvPr/>
        </p:nvGrpSpPr>
        <p:grpSpPr>
          <a:xfrm>
            <a:off x="0" y="0"/>
            <a:ext cx="12192000" cy="6858000"/>
            <a:chOff x="0" y="0"/>
            <a:chExt cx="12192000" cy="6858000"/>
          </a:xfrm>
        </p:grpSpPr>
        <p:sp>
          <p:nvSpPr>
            <p:cNvPr id="311" name="Google Shape;311;p6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6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6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6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6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68"/>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68"/>
            <p:cNvSpPr/>
            <p:nvPr/>
          </p:nvSpPr>
          <p:spPr>
            <a:xfrm rot="5101749">
              <a:off x="6294738" y="457773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68"/>
            <p:cNvSpPr/>
            <p:nvPr/>
          </p:nvSpPr>
          <p:spPr>
            <a:xfrm rot="5400000">
              <a:off x="44492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320" name="Google Shape;320;p6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321" name="Google Shape;321;p68"/>
          <p:cNvSpPr txBox="1">
            <a:spLocks noGrp="1"/>
          </p:cNvSpPr>
          <p:nvPr>
            <p:ph type="title"/>
          </p:nvPr>
        </p:nvSpPr>
        <p:spPr>
          <a:xfrm rot="5400000">
            <a:off x="6915923" y="2947780"/>
            <a:ext cx="4748590" cy="140996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2" name="Google Shape;322;p68"/>
          <p:cNvSpPr txBox="1">
            <a:spLocks noGrp="1"/>
          </p:cNvSpPr>
          <p:nvPr>
            <p:ph type="body" idx="1"/>
          </p:nvPr>
        </p:nvSpPr>
        <p:spPr>
          <a:xfrm rot="5400000">
            <a:off x="1908672" y="524749"/>
            <a:ext cx="4748590" cy="6256025"/>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23" name="Google Shape;323;p68"/>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4" name="Google Shape;324;p6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5" name="Google Shape;325;p6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6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ree Content">
  <p:cSld name="Three Content">
    <p:spTree>
      <p:nvGrpSpPr>
        <p:cNvPr id="1" name="Shape 327"/>
        <p:cNvGrpSpPr/>
        <p:nvPr/>
      </p:nvGrpSpPr>
      <p:grpSpPr>
        <a:xfrm>
          <a:off x="0" y="0"/>
          <a:ext cx="0" cy="0"/>
          <a:chOff x="0" y="0"/>
          <a:chExt cx="0" cy="0"/>
        </a:xfrm>
      </p:grpSpPr>
      <p:sp>
        <p:nvSpPr>
          <p:cNvPr id="328" name="Google Shape;328;p69"/>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6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0" name="Google Shape;330;p6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1" name="Google Shape;331;p6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32" name="Google Shape;332;p69"/>
          <p:cNvSpPr>
            <a:spLocks noGrp="1"/>
          </p:cNvSpPr>
          <p:nvPr>
            <p:ph type="pic" idx="2"/>
          </p:nvPr>
        </p:nvSpPr>
        <p:spPr>
          <a:xfrm>
            <a:off x="0" y="0"/>
            <a:ext cx="12192000" cy="6408000"/>
          </a:xfrm>
          <a:prstGeom prst="rect">
            <a:avLst/>
          </a:prstGeom>
          <a:noFill/>
          <a:ln>
            <a:noFill/>
          </a:ln>
        </p:spPr>
      </p:sp>
      <p:sp>
        <p:nvSpPr>
          <p:cNvPr id="333" name="Google Shape;333;p69"/>
          <p:cNvSpPr txBox="1">
            <a:spLocks noGrp="1"/>
          </p:cNvSpPr>
          <p:nvPr>
            <p:ph type="title"/>
          </p:nvPr>
        </p:nvSpPr>
        <p:spPr>
          <a:xfrm>
            <a:off x="0" y="0"/>
            <a:ext cx="12192000" cy="1296537"/>
          </a:xfrm>
          <a:prstGeom prst="rect">
            <a:avLst/>
          </a:prstGeom>
          <a:solidFill>
            <a:srgbClr val="F589C1">
              <a:alpha val="49803"/>
            </a:srgbClr>
          </a:solidFill>
          <a:ln>
            <a:noFill/>
          </a:ln>
        </p:spPr>
        <p:txBody>
          <a:bodyPr spcFirstLastPara="1" wrap="square" lIns="720000" tIns="108000" rIns="91425" bIns="45700" anchor="ctr" anchorCtr="0">
            <a:norm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4" name="Google Shape;334;p69"/>
          <p:cNvSpPr txBox="1">
            <a:spLocks noGrp="1"/>
          </p:cNvSpPr>
          <p:nvPr>
            <p:ph type="body" idx="1"/>
          </p:nvPr>
        </p:nvSpPr>
        <p:spPr>
          <a:xfrm>
            <a:off x="744355" y="1812759"/>
            <a:ext cx="4954159" cy="374819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35" name="Google Shape;335;p69"/>
          <p:cNvSpPr txBox="1">
            <a:spLocks noGrp="1"/>
          </p:cNvSpPr>
          <p:nvPr>
            <p:ph type="body" idx="3"/>
          </p:nvPr>
        </p:nvSpPr>
        <p:spPr>
          <a:xfrm>
            <a:off x="6499901" y="1812759"/>
            <a:ext cx="4954159" cy="3748194"/>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cxnSp>
        <p:nvCxnSpPr>
          <p:cNvPr id="336" name="Google Shape;336;p69"/>
          <p:cNvCxnSpPr/>
          <p:nvPr/>
        </p:nvCxnSpPr>
        <p:spPr>
          <a:xfrm>
            <a:off x="-600" y="1283417"/>
            <a:ext cx="12193200" cy="0"/>
          </a:xfrm>
          <a:prstGeom prst="straightConnector1">
            <a:avLst/>
          </a:prstGeom>
          <a:noFill/>
          <a:ln w="12700" cap="flat" cmpd="sng">
            <a:solidFill>
              <a:srgbClr val="3F3F3F"/>
            </a:solidFill>
            <a:prstDash val="solid"/>
            <a:round/>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_1">
  <p:cSld name="Two Content_1">
    <p:spTree>
      <p:nvGrpSpPr>
        <p:cNvPr id="1" name="Shape 337"/>
        <p:cNvGrpSpPr/>
        <p:nvPr/>
      </p:nvGrpSpPr>
      <p:grpSpPr>
        <a:xfrm>
          <a:off x="0" y="0"/>
          <a:ext cx="0" cy="0"/>
          <a:chOff x="0" y="0"/>
          <a:chExt cx="0" cy="0"/>
        </a:xfrm>
      </p:grpSpPr>
      <p:sp>
        <p:nvSpPr>
          <p:cNvPr id="338" name="Google Shape;338;p70"/>
          <p:cNvSpPr>
            <a:spLocks noGrp="1"/>
          </p:cNvSpPr>
          <p:nvPr>
            <p:ph type="pic" idx="2"/>
          </p:nvPr>
        </p:nvSpPr>
        <p:spPr>
          <a:xfrm>
            <a:off x="0" y="1907362"/>
            <a:ext cx="12192000" cy="4493433"/>
          </a:xfrm>
          <a:prstGeom prst="rect">
            <a:avLst/>
          </a:prstGeom>
          <a:noFill/>
          <a:ln>
            <a:noFill/>
          </a:ln>
        </p:spPr>
      </p:sp>
      <p:sp>
        <p:nvSpPr>
          <p:cNvPr id="339" name="Google Shape;339;p70"/>
          <p:cNvSpPr txBox="1">
            <a:spLocks noGrp="1"/>
          </p:cNvSpPr>
          <p:nvPr>
            <p:ph type="title"/>
          </p:nvPr>
        </p:nvSpPr>
        <p:spPr>
          <a:xfrm>
            <a:off x="1097280" y="230332"/>
            <a:ext cx="10058400" cy="145075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70"/>
          <p:cNvSpPr txBox="1">
            <a:spLocks noGrp="1"/>
          </p:cNvSpPr>
          <p:nvPr>
            <p:ph type="body" idx="1"/>
          </p:nvPr>
        </p:nvSpPr>
        <p:spPr>
          <a:xfrm>
            <a:off x="1097280" y="2464540"/>
            <a:ext cx="10058400" cy="3748194"/>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41" name="Google Shape;341;p7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2" name="Google Shape;342;p7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7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cxnSp>
        <p:nvCxnSpPr>
          <p:cNvPr id="344" name="Google Shape;344;p70"/>
          <p:cNvCxnSpPr/>
          <p:nvPr/>
        </p:nvCxnSpPr>
        <p:spPr>
          <a:xfrm>
            <a:off x="0" y="1900553"/>
            <a:ext cx="12192000" cy="0"/>
          </a:xfrm>
          <a:prstGeom prst="straightConnector1">
            <a:avLst/>
          </a:prstGeom>
          <a:noFill/>
          <a:ln w="9525" cap="rnd" cmpd="sng">
            <a:solidFill>
              <a:srgbClr val="262626"/>
            </a:solidFill>
            <a:prstDash val="solid"/>
            <a:round/>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45"/>
        <p:cNvGrpSpPr/>
        <p:nvPr/>
      </p:nvGrpSpPr>
      <p:grpSpPr>
        <a:xfrm>
          <a:off x="0" y="0"/>
          <a:ext cx="0" cy="0"/>
          <a:chOff x="0" y="0"/>
          <a:chExt cx="0" cy="0"/>
        </a:xfrm>
      </p:grpSpPr>
      <p:sp>
        <p:nvSpPr>
          <p:cNvPr id="346" name="Google Shape;346;p71"/>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8" name="Google Shape;348;p7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9" name="Google Shape;349;p7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350" name="Google Shape;350;p71"/>
          <p:cNvSpPr>
            <a:spLocks noGrp="1"/>
          </p:cNvSpPr>
          <p:nvPr>
            <p:ph type="pic" idx="2"/>
          </p:nvPr>
        </p:nvSpPr>
        <p:spPr>
          <a:xfrm>
            <a:off x="0" y="1907362"/>
            <a:ext cx="12192000" cy="4493433"/>
          </a:xfrm>
          <a:prstGeom prst="rect">
            <a:avLst/>
          </a:prstGeom>
          <a:noFill/>
          <a:ln>
            <a:noFill/>
          </a:ln>
        </p:spPr>
      </p:sp>
      <p:sp>
        <p:nvSpPr>
          <p:cNvPr id="351" name="Google Shape;351;p71"/>
          <p:cNvSpPr txBox="1">
            <a:spLocks noGrp="1"/>
          </p:cNvSpPr>
          <p:nvPr>
            <p:ph type="title"/>
          </p:nvPr>
        </p:nvSpPr>
        <p:spPr>
          <a:xfrm>
            <a:off x="1097280" y="230332"/>
            <a:ext cx="10058400" cy="145075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71"/>
          <p:cNvSpPr txBox="1">
            <a:spLocks noGrp="1"/>
          </p:cNvSpPr>
          <p:nvPr>
            <p:ph type="body" idx="1"/>
          </p:nvPr>
        </p:nvSpPr>
        <p:spPr>
          <a:xfrm>
            <a:off x="1080347" y="2346008"/>
            <a:ext cx="10058400" cy="3748194"/>
          </a:xfrm>
          <a:prstGeom prst="rect">
            <a:avLst/>
          </a:prstGeom>
          <a:noFill/>
          <a:ln>
            <a:noFill/>
          </a:ln>
        </p:spPr>
        <p:txBody>
          <a:bodyPr spcFirstLastPara="1" wrap="square" lIns="91425" tIns="45700" rIns="91425" bIns="45700" anchor="t" anchorCtr="0">
            <a:normAutofit/>
          </a:bodyPr>
          <a:lstStyle>
            <a:lvl1pPr marL="457200" lvl="0" indent="-309880" algn="l">
              <a:spcBef>
                <a:spcPts val="1000"/>
              </a:spcBef>
              <a:spcAft>
                <a:spcPts val="0"/>
              </a:spcAft>
              <a:buSzPts val="1280"/>
              <a:buChar char="►"/>
              <a:defRPr sz="1600"/>
            </a:lvl1pPr>
            <a:lvl2pPr marL="914400" lvl="1" indent="-309880" algn="l">
              <a:spcBef>
                <a:spcPts val="1000"/>
              </a:spcBef>
              <a:spcAft>
                <a:spcPts val="0"/>
              </a:spcAft>
              <a:buSzPts val="1280"/>
              <a:buChar char="►"/>
              <a:defRPr sz="1600"/>
            </a:lvl2pPr>
            <a:lvl3pPr marL="1371600" lvl="2" indent="-309880" algn="l">
              <a:spcBef>
                <a:spcPts val="1000"/>
              </a:spcBef>
              <a:spcAft>
                <a:spcPts val="0"/>
              </a:spcAft>
              <a:buSzPts val="1280"/>
              <a:buChar char="►"/>
              <a:defRPr sz="1600"/>
            </a:lvl3pPr>
            <a:lvl4pPr marL="1828800" lvl="3" indent="-309880" algn="l">
              <a:spcBef>
                <a:spcPts val="1000"/>
              </a:spcBef>
              <a:spcAft>
                <a:spcPts val="0"/>
              </a:spcAft>
              <a:buSzPts val="1280"/>
              <a:buChar char="►"/>
              <a:defRPr sz="1600"/>
            </a:lvl4pPr>
            <a:lvl5pPr marL="2286000" lvl="4" indent="-309879" algn="l">
              <a:spcBef>
                <a:spcPts val="1000"/>
              </a:spcBef>
              <a:spcAft>
                <a:spcPts val="0"/>
              </a:spcAft>
              <a:buSzPts val="1280"/>
              <a:buChar char="►"/>
              <a:defRPr sz="1600"/>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cxnSp>
        <p:nvCxnSpPr>
          <p:cNvPr id="353" name="Google Shape;353;p71"/>
          <p:cNvCxnSpPr/>
          <p:nvPr/>
        </p:nvCxnSpPr>
        <p:spPr>
          <a:xfrm>
            <a:off x="0" y="1900553"/>
            <a:ext cx="12192000" cy="0"/>
          </a:xfrm>
          <a:prstGeom prst="straightConnector1">
            <a:avLst/>
          </a:prstGeom>
          <a:noFill/>
          <a:ln w="9525" cap="rnd" cmpd="sng">
            <a:solidFill>
              <a:srgbClr val="262626"/>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49"/>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2" name="Google Shape;62;p49"/>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3" name="Google Shape;63;p4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4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4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5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0"/>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5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Picture with Content">
  <p:cSld name="1_Picture with Content">
    <p:spTree>
      <p:nvGrpSpPr>
        <p:cNvPr id="1" name="Shape 71"/>
        <p:cNvGrpSpPr/>
        <p:nvPr/>
      </p:nvGrpSpPr>
      <p:grpSpPr>
        <a:xfrm>
          <a:off x="0" y="0"/>
          <a:ext cx="0" cy="0"/>
          <a:chOff x="0" y="0"/>
          <a:chExt cx="0" cy="0"/>
        </a:xfrm>
      </p:grpSpPr>
      <p:sp>
        <p:nvSpPr>
          <p:cNvPr id="72" name="Google Shape;72;p51"/>
          <p:cNvSpPr/>
          <p:nvPr/>
        </p:nvSpPr>
        <p:spPr>
          <a:xfrm>
            <a:off x="3175" y="6400800"/>
            <a:ext cx="12188825" cy="457200"/>
          </a:xfrm>
          <a:prstGeom prst="rect">
            <a:avLst/>
          </a:prstGeom>
          <a:solidFill>
            <a:srgbClr val="2626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
        <p:nvSpPr>
          <p:cNvPr id="76" name="Google Shape;76;p51"/>
          <p:cNvSpPr>
            <a:spLocks noGrp="1"/>
          </p:cNvSpPr>
          <p:nvPr>
            <p:ph type="pic" idx="2"/>
          </p:nvPr>
        </p:nvSpPr>
        <p:spPr>
          <a:xfrm>
            <a:off x="0" y="0"/>
            <a:ext cx="12192000" cy="6408000"/>
          </a:xfrm>
          <a:prstGeom prst="rect">
            <a:avLst/>
          </a:prstGeom>
          <a:noFill/>
          <a:ln>
            <a:noFill/>
          </a:ln>
        </p:spPr>
      </p:sp>
      <p:sp>
        <p:nvSpPr>
          <p:cNvPr id="77" name="Google Shape;77;p51"/>
          <p:cNvSpPr txBox="1">
            <a:spLocks noGrp="1"/>
          </p:cNvSpPr>
          <p:nvPr>
            <p:ph type="title"/>
          </p:nvPr>
        </p:nvSpPr>
        <p:spPr>
          <a:xfrm>
            <a:off x="0" y="0"/>
            <a:ext cx="12192000" cy="1296537"/>
          </a:xfrm>
          <a:prstGeom prst="rect">
            <a:avLst/>
          </a:prstGeom>
          <a:solidFill>
            <a:srgbClr val="F589C1">
              <a:alpha val="49803"/>
            </a:srgbClr>
          </a:solidFill>
          <a:ln>
            <a:noFill/>
          </a:ln>
        </p:spPr>
        <p:txBody>
          <a:bodyPr spcFirstLastPara="1" wrap="square" lIns="684000" tIns="108000" rIns="91425" bIns="45700" anchor="ctr" anchorCtr="0">
            <a:norm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1"/>
          <p:cNvSpPr txBox="1">
            <a:spLocks noGrp="1"/>
          </p:cNvSpPr>
          <p:nvPr>
            <p:ph type="body" idx="1"/>
          </p:nvPr>
        </p:nvSpPr>
        <p:spPr>
          <a:xfrm>
            <a:off x="747981" y="1812759"/>
            <a:ext cx="10905457" cy="408841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cxnSp>
        <p:nvCxnSpPr>
          <p:cNvPr id="79" name="Google Shape;79;p51"/>
          <p:cNvCxnSpPr/>
          <p:nvPr/>
        </p:nvCxnSpPr>
        <p:spPr>
          <a:xfrm>
            <a:off x="-600" y="1283417"/>
            <a:ext cx="12193200" cy="0"/>
          </a:xfrm>
          <a:prstGeom prst="straightConnector1">
            <a:avLst/>
          </a:prstGeom>
          <a:noFill/>
          <a:ln w="12700" cap="flat" cmpd="sng">
            <a:solidFill>
              <a:srgbClr val="3F3F3F"/>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80"/>
        <p:cNvGrpSpPr/>
        <p:nvPr/>
      </p:nvGrpSpPr>
      <p:grpSpPr>
        <a:xfrm>
          <a:off x="0" y="0"/>
          <a:ext cx="0" cy="0"/>
          <a:chOff x="0" y="0"/>
          <a:chExt cx="0" cy="0"/>
        </a:xfrm>
      </p:grpSpPr>
      <p:sp>
        <p:nvSpPr>
          <p:cNvPr id="81" name="Google Shape;81;p52"/>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2"/>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3" name="Google Shape;83;p52"/>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sp>
      <p:sp>
        <p:nvSpPr>
          <p:cNvPr id="84" name="Google Shape;84;p52"/>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5" name="Google Shape;85;p52"/>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6" name="Google Shape;86;p52"/>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745"/>
              </a:srgbClr>
            </a:outerShdw>
          </a:effectLst>
        </p:spPr>
      </p:sp>
      <p:sp>
        <p:nvSpPr>
          <p:cNvPr id="87" name="Google Shape;87;p52"/>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8" name="Google Shape;88;p52"/>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9" name="Google Shape;89;p52"/>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sp>
      <p:sp>
        <p:nvSpPr>
          <p:cNvPr id="90" name="Google Shape;90;p52"/>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91" name="Google Shape;91;p52"/>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92" name="Google Shape;92;p52"/>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93" name="Google Shape;93;p5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2"/>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5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grpSp>
        <p:nvGrpSpPr>
          <p:cNvPr id="97" name="Google Shape;97;p46"/>
          <p:cNvGrpSpPr/>
          <p:nvPr/>
        </p:nvGrpSpPr>
        <p:grpSpPr>
          <a:xfrm>
            <a:off x="0" y="0"/>
            <a:ext cx="12192000" cy="6858000"/>
            <a:chOff x="0" y="0"/>
            <a:chExt cx="12192000" cy="6858000"/>
          </a:xfrm>
        </p:grpSpPr>
        <p:sp>
          <p:nvSpPr>
            <p:cNvPr id="98" name="Google Shape;98;p4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00" name="Google Shape;100;p46"/>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6"/>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rm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102" name="Google Shape;102;p46"/>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46"/>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6"/>
        <p:cNvGrpSpPr/>
        <p:nvPr/>
      </p:nvGrpSpPr>
      <p:grpSpPr>
        <a:xfrm>
          <a:off x="0" y="0"/>
          <a:ext cx="0" cy="0"/>
          <a:chOff x="0" y="0"/>
          <a:chExt cx="0" cy="0"/>
        </a:xfrm>
      </p:grpSpPr>
      <p:grpSp>
        <p:nvGrpSpPr>
          <p:cNvPr id="107" name="Google Shape;107;p53"/>
          <p:cNvGrpSpPr/>
          <p:nvPr/>
        </p:nvGrpSpPr>
        <p:grpSpPr>
          <a:xfrm>
            <a:off x="0" y="0"/>
            <a:ext cx="12192000" cy="6858000"/>
            <a:chOff x="0" y="0"/>
            <a:chExt cx="12192000" cy="6858000"/>
          </a:xfrm>
        </p:grpSpPr>
        <p:sp>
          <p:nvSpPr>
            <p:cNvPr id="108" name="Google Shape;108;p5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5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5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5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3"/>
            <p:cNvSpPr/>
            <p:nvPr/>
          </p:nvSpPr>
          <p:spPr>
            <a:xfrm rot="-589932">
              <a:off x="8490951" y="4193583"/>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3"/>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16" name="Google Shape;116;p5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17" name="Google Shape;117;p53"/>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53"/>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5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5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23"/>
        <p:cNvGrpSpPr/>
        <p:nvPr/>
      </p:nvGrpSpPr>
      <p:grpSpPr>
        <a:xfrm>
          <a:off x="0" y="0"/>
          <a:ext cx="0" cy="0"/>
          <a:chOff x="0" y="0"/>
          <a:chExt cx="0" cy="0"/>
        </a:xfrm>
      </p:grpSpPr>
      <p:sp>
        <p:nvSpPr>
          <p:cNvPr id="124" name="Google Shape;124;p54"/>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54"/>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6" name="Google Shape;126;p54"/>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7" name="Google Shape;127;p54"/>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28" name="Google Shape;128;p54"/>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29" name="Google Shape;129;p54"/>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30" name="Google Shape;130;p54"/>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131" name="Google Shape;131;p54"/>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132" name="Google Shape;132;p54"/>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133" name="Google Shape;133;p5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5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45"/>
          <p:cNvGrpSpPr/>
          <p:nvPr/>
        </p:nvGrpSpPr>
        <p:grpSpPr>
          <a:xfrm>
            <a:off x="0" y="0"/>
            <a:ext cx="12192000" cy="6858000"/>
            <a:chOff x="0" y="0"/>
            <a:chExt cx="12192000" cy="6858000"/>
          </a:xfrm>
        </p:grpSpPr>
        <p:sp>
          <p:nvSpPr>
            <p:cNvPr id="11" name="Google Shape;11;p45"/>
            <p:cNvSpPr/>
            <p:nvPr/>
          </p:nvSpPr>
          <p:spPr>
            <a:xfrm>
              <a:off x="0" y="0"/>
              <a:ext cx="12192000" cy="6858000"/>
            </a:xfrm>
            <a:prstGeom prst="rect">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4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4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4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4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4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45"/>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dk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5"/>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dk1"/>
            </a:solidFill>
            <a:ln>
              <a:noFill/>
            </a:ln>
          </p:spPr>
        </p:sp>
        <p:sp>
          <p:nvSpPr>
            <p:cNvPr id="19" name="Google Shape;19;p4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dk1"/>
            </a:solidFill>
            <a:ln>
              <a:noFill/>
            </a:ln>
          </p:spPr>
        </p:sp>
      </p:grpSp>
      <p:sp>
        <p:nvSpPr>
          <p:cNvPr id="20" name="Google Shape;20;p4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dk2"/>
              </a:buClr>
              <a:buSzPts val="3600"/>
              <a:buFont typeface="Century Gothic"/>
              <a:buNone/>
              <a:defRPr sz="3600" b="0" i="0" u="none" strike="noStrike" cap="none">
                <a:solidFill>
                  <a:schemeClr val="dk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21" name="Google Shape;21;p45"/>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EFEFE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EFEFE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EFEFE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EFEFE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EFEFE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EFEFE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EFEFE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EFEFE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EFEFEF"/>
                </a:solidFill>
                <a:latin typeface="Century Gothic"/>
                <a:ea typeface="Century Gothic"/>
                <a:cs typeface="Century Gothic"/>
                <a:sym typeface="Century Gothic"/>
              </a:defRPr>
            </a:lvl9pPr>
          </a:lstStyle>
          <a:p>
            <a:endParaRPr/>
          </a:p>
        </p:txBody>
      </p:sp>
      <p:sp>
        <p:nvSpPr>
          <p:cNvPr id="22" name="Google Shape;22;p4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3" name="Google Shape;23;p4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4" name="Google Shape;24;p4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4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dk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dk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dk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dk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dk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dk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dk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dk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dk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6"/>
        <p:cNvGrpSpPr/>
        <p:nvPr/>
      </p:nvGrpSpPr>
      <p:grpSpPr>
        <a:xfrm>
          <a:off x="0" y="0"/>
          <a:ext cx="0" cy="0"/>
          <a:chOff x="0" y="0"/>
          <a:chExt cx="0" cy="0"/>
        </a:xfrm>
      </p:grpSpPr>
      <p:grpSp>
        <p:nvGrpSpPr>
          <p:cNvPr id="37" name="Google Shape;37;p44"/>
          <p:cNvGrpSpPr/>
          <p:nvPr/>
        </p:nvGrpSpPr>
        <p:grpSpPr>
          <a:xfrm>
            <a:off x="0" y="0"/>
            <a:ext cx="12192000" cy="6858000"/>
            <a:chOff x="0" y="0"/>
            <a:chExt cx="12192000" cy="6858000"/>
          </a:xfrm>
        </p:grpSpPr>
        <p:sp>
          <p:nvSpPr>
            <p:cNvPr id="38" name="Google Shape;38;p44"/>
            <p:cNvSpPr/>
            <p:nvPr/>
          </p:nvSpPr>
          <p:spPr>
            <a:xfrm>
              <a:off x="0" y="0"/>
              <a:ext cx="12192000" cy="6858000"/>
            </a:xfrm>
            <a:prstGeom prst="rect">
              <a:avLst/>
            </a:prstGeom>
            <a:blipFill rotWithShape="1">
              <a:blip r:embed="rId2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4"/>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4"/>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46" name="Google Shape;46;p44"/>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47" name="Google Shape;47;p44"/>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48" name="Google Shape;48;p44"/>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49" name="Google Shape;49;p4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0" name="Google Shape;50;p4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1" name="Google Shape;51;p4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 id="2147483675"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7.gi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 Id="rId9" Type="http://schemas.openxmlformats.org/officeDocument/2006/relationships/image" Target="../media/image64.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hyperlink" Target="http://www.lgbtqtherapists.com/index.html" TargetMode="External"/><Relationship Id="rId13" Type="http://schemas.openxmlformats.org/officeDocument/2006/relationships/hyperlink" Target="https://accelerate.uofuhealth.utah.edu/connect/patient-voices-four-ways-to-build-trust-with-your-transgender-patients" TargetMode="External"/><Relationship Id="rId3" Type="http://schemas.openxmlformats.org/officeDocument/2006/relationships/hyperlink" Target="https://healthcare.utah.edu/transgender-health/" TargetMode="External"/><Relationship Id="rId7" Type="http://schemas.openxmlformats.org/officeDocument/2006/relationships/hyperlink" Target="http://www.lgbtutahlawyers.com/" TargetMode="External"/><Relationship Id="rId12" Type="http://schemas.openxmlformats.org/officeDocument/2006/relationships/hyperlink" Target="https://www.transhub.org.au/language#bodies"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hyperlink" Target="https://encircletogether.org/" TargetMode="External"/><Relationship Id="rId11" Type="http://schemas.openxmlformats.org/officeDocument/2006/relationships/hyperlink" Target="https://www.lgbtqiahealtheducation.org/wp-content/uploads/2020/10/Glossary-2020.08.30.pdf" TargetMode="External"/><Relationship Id="rId5" Type="http://schemas.openxmlformats.org/officeDocument/2006/relationships/hyperlink" Target="https://www.genderbands.org/" TargetMode="External"/><Relationship Id="rId15" Type="http://schemas.openxmlformats.org/officeDocument/2006/relationships/hyperlink" Target="https://www.hrc.org/resources/transgender-and-non-binary-faq" TargetMode="External"/><Relationship Id="rId10" Type="http://schemas.openxmlformats.org/officeDocument/2006/relationships/hyperlink" Target="https://www.lgbtqiahealtheducation.org/" TargetMode="External"/><Relationship Id="rId4" Type="http://schemas.openxmlformats.org/officeDocument/2006/relationships/hyperlink" Target="https://utahpridecenter.org/" TargetMode="External"/><Relationship Id="rId9" Type="http://schemas.openxmlformats.org/officeDocument/2006/relationships/hyperlink" Target="https://transequality.org/know-your-rights/health-care" TargetMode="External"/><Relationship Id="rId14" Type="http://schemas.openxmlformats.org/officeDocument/2006/relationships/hyperlink" Target="https://www.mypronouns.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1"/>
          <p:cNvSpPr txBox="1">
            <a:spLocks noGrp="1"/>
          </p:cNvSpPr>
          <p:nvPr>
            <p:ph type="ctrTitle"/>
          </p:nvPr>
        </p:nvSpPr>
        <p:spPr>
          <a:xfrm>
            <a:off x="828675" y="5120639"/>
            <a:ext cx="7137263" cy="1280161"/>
          </a:xfrm>
          <a:prstGeom prst="rect">
            <a:avLst/>
          </a:prstGeom>
          <a:noFill/>
          <a:ln>
            <a:noFill/>
          </a:ln>
        </p:spPr>
        <p:txBody>
          <a:bodyPr spcFirstLastPara="1" wrap="square" lIns="91425" tIns="45700" rIns="91425" bIns="45700" anchor="ctr" anchorCtr="0">
            <a:normAutofit fontScale="90000"/>
          </a:bodyPr>
          <a:lstStyle/>
          <a:p>
            <a:pPr marL="0" lvl="0" indent="0" algn="r" rtl="0">
              <a:spcBef>
                <a:spcPts val="0"/>
              </a:spcBef>
              <a:spcAft>
                <a:spcPts val="0"/>
              </a:spcAft>
              <a:buClr>
                <a:srgbClr val="FFFFFF"/>
              </a:buClr>
              <a:buSzPct val="100000"/>
              <a:buFont typeface="Century Gothic"/>
              <a:buNone/>
            </a:pPr>
            <a:r>
              <a:rPr lang="en-US" sz="4800">
                <a:solidFill>
                  <a:srgbClr val="FFFFFF"/>
                </a:solidFill>
              </a:rPr>
              <a:t>Best Practices for Gender Affirming Care</a:t>
            </a:r>
            <a:endParaRPr sz="4800">
              <a:solidFill>
                <a:srgbClr val="FFFFFF"/>
              </a:solidFill>
            </a:endParaRPr>
          </a:p>
        </p:txBody>
      </p:sp>
      <p:sp>
        <p:nvSpPr>
          <p:cNvPr id="360" name="Google Shape;360;p1"/>
          <p:cNvSpPr txBox="1">
            <a:spLocks noGrp="1"/>
          </p:cNvSpPr>
          <p:nvPr>
            <p:ph type="subTitle" idx="1"/>
          </p:nvPr>
        </p:nvSpPr>
        <p:spPr>
          <a:xfrm>
            <a:off x="8289580" y="5166359"/>
            <a:ext cx="3073745" cy="1188721"/>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SzPts val="1200"/>
              <a:buNone/>
            </a:pPr>
            <a:r>
              <a:rPr lang="en-US" sz="1500"/>
              <a:t>ARIEL MALAN, MHA</a:t>
            </a:r>
            <a:endParaRPr sz="1500"/>
          </a:p>
          <a:p>
            <a:pPr marL="0" lvl="0" indent="0" algn="l" rtl="0">
              <a:spcBef>
                <a:spcPts val="1000"/>
              </a:spcBef>
              <a:spcAft>
                <a:spcPts val="0"/>
              </a:spcAft>
              <a:buSzPts val="1200"/>
              <a:buNone/>
            </a:pPr>
            <a:r>
              <a:rPr lang="en-US" sz="1500"/>
              <a:t>SHE/THEY</a:t>
            </a:r>
            <a:endParaRPr sz="1500"/>
          </a:p>
          <a:p>
            <a:pPr marL="0" lvl="0" indent="0" algn="l" rtl="0">
              <a:spcBef>
                <a:spcPts val="1000"/>
              </a:spcBef>
              <a:spcAft>
                <a:spcPts val="0"/>
              </a:spcAft>
              <a:buSzPts val="1200"/>
              <a:buNone/>
            </a:pPr>
            <a:r>
              <a:rPr lang="en-US" sz="1500"/>
              <a:t>HEALTH EQUITY CONSULTANT</a:t>
            </a:r>
            <a:endParaRPr sz="1500"/>
          </a:p>
        </p:txBody>
      </p:sp>
      <p:pic>
        <p:nvPicPr>
          <p:cNvPr id="361" name="Google Shape;361;p1"/>
          <p:cNvPicPr preferRelativeResize="0"/>
          <p:nvPr/>
        </p:nvPicPr>
        <p:blipFill rotWithShape="1">
          <a:blip r:embed="rId3">
            <a:alphaModFix/>
          </a:blip>
          <a:srcRect b="5912"/>
          <a:stretch/>
        </p:blipFill>
        <p:spPr>
          <a:xfrm>
            <a:off x="3565180" y="754379"/>
            <a:ext cx="4724400" cy="4122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10"/>
          <p:cNvSpPr txBox="1">
            <a:spLocks noGrp="1"/>
          </p:cNvSpPr>
          <p:nvPr>
            <p:ph type="title"/>
          </p:nvPr>
        </p:nvSpPr>
        <p:spPr>
          <a:xfrm>
            <a:off x="1012714" y="531709"/>
            <a:ext cx="8825660" cy="91101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Human Experience</a:t>
            </a:r>
            <a:endParaRPr/>
          </a:p>
        </p:txBody>
      </p:sp>
      <p:pic>
        <p:nvPicPr>
          <p:cNvPr id="443" name="Google Shape;443;p10"/>
          <p:cNvPicPr preferRelativeResize="0">
            <a:picLocks noGrp="1"/>
          </p:cNvPicPr>
          <p:nvPr>
            <p:ph type="body" idx="4294967295"/>
          </p:nvPr>
        </p:nvPicPr>
        <p:blipFill rotWithShape="1">
          <a:blip r:embed="rId3">
            <a:alphaModFix/>
          </a:blip>
          <a:srcRect/>
          <a:stretch/>
        </p:blipFill>
        <p:spPr>
          <a:xfrm>
            <a:off x="1012714" y="1782128"/>
            <a:ext cx="10185400" cy="461645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1"/>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Sex Assigned at Birth</a:t>
            </a:r>
            <a:endParaRPr/>
          </a:p>
        </p:txBody>
      </p:sp>
      <p:sp>
        <p:nvSpPr>
          <p:cNvPr id="450" name="Google Shape;450;p11"/>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Assigned Female at Birth	</a:t>
            </a:r>
            <a:endParaRPr/>
          </a:p>
        </p:txBody>
      </p:sp>
      <p:sp>
        <p:nvSpPr>
          <p:cNvPr id="451" name="Google Shape;451;p11"/>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Based on the presence of a vulva</a:t>
            </a:r>
            <a:endParaRPr/>
          </a:p>
        </p:txBody>
      </p:sp>
      <p:sp>
        <p:nvSpPr>
          <p:cNvPr id="452" name="Google Shape;452;p11"/>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Assigned Male at Birth</a:t>
            </a:r>
            <a:endParaRPr/>
          </a:p>
        </p:txBody>
      </p:sp>
      <p:sp>
        <p:nvSpPr>
          <p:cNvPr id="453" name="Google Shape;453;p11"/>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Based on the presence of a penis</a:t>
            </a:r>
            <a:endParaRPr/>
          </a:p>
        </p:txBody>
      </p:sp>
      <p:sp>
        <p:nvSpPr>
          <p:cNvPr id="454" name="Google Shape;454;p11"/>
          <p:cNvSpPr txBox="1">
            <a:spLocks noGrp="1"/>
          </p:cNvSpPr>
          <p:nvPr>
            <p:ph type="body" idx="5"/>
          </p:nvPr>
        </p:nvSpPr>
        <p:spPr>
          <a:xfrm>
            <a:off x="7907351" y="2271063"/>
            <a:ext cx="3145730"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Intersex</a:t>
            </a:r>
            <a:endParaRPr/>
          </a:p>
        </p:txBody>
      </p:sp>
      <p:sp>
        <p:nvSpPr>
          <p:cNvPr id="455" name="Google Shape;455;p11"/>
          <p:cNvSpPr txBox="1">
            <a:spLocks noGrp="1"/>
          </p:cNvSpPr>
          <p:nvPr>
            <p:ph type="body" idx="6"/>
          </p:nvPr>
        </p:nvSpPr>
        <p:spPr>
          <a:xfrm>
            <a:off x="7907545" y="3094037"/>
            <a:ext cx="3145536" cy="28472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Umbrella term for differences in sex development</a:t>
            </a:r>
            <a:endParaRPr/>
          </a:p>
        </p:txBody>
      </p:sp>
      <p:pic>
        <p:nvPicPr>
          <p:cNvPr id="456" name="Google Shape;456;p11"/>
          <p:cNvPicPr preferRelativeResize="0"/>
          <p:nvPr/>
        </p:nvPicPr>
        <p:blipFill rotWithShape="1">
          <a:blip r:embed="rId3">
            <a:alphaModFix/>
          </a:blip>
          <a:srcRect/>
          <a:stretch/>
        </p:blipFill>
        <p:spPr>
          <a:xfrm>
            <a:off x="1860579" y="4058324"/>
            <a:ext cx="1438275" cy="1981200"/>
          </a:xfrm>
          <a:prstGeom prst="rect">
            <a:avLst/>
          </a:prstGeom>
          <a:noFill/>
          <a:ln>
            <a:noFill/>
          </a:ln>
        </p:spPr>
      </p:pic>
      <p:pic>
        <p:nvPicPr>
          <p:cNvPr id="457" name="Google Shape;457;p11"/>
          <p:cNvPicPr preferRelativeResize="0"/>
          <p:nvPr/>
        </p:nvPicPr>
        <p:blipFill rotWithShape="1">
          <a:blip r:embed="rId4">
            <a:alphaModFix/>
          </a:blip>
          <a:srcRect/>
          <a:stretch/>
        </p:blipFill>
        <p:spPr>
          <a:xfrm>
            <a:off x="5119437" y="4258349"/>
            <a:ext cx="1933575" cy="1781175"/>
          </a:xfrm>
          <a:prstGeom prst="rect">
            <a:avLst/>
          </a:prstGeom>
          <a:noFill/>
          <a:ln>
            <a:noFill/>
          </a:ln>
        </p:spPr>
      </p:pic>
      <p:pic>
        <p:nvPicPr>
          <p:cNvPr id="458" name="Google Shape;458;p11"/>
          <p:cNvPicPr preferRelativeResize="0"/>
          <p:nvPr/>
        </p:nvPicPr>
        <p:blipFill rotWithShape="1">
          <a:blip r:embed="rId5">
            <a:alphaModFix/>
          </a:blip>
          <a:srcRect/>
          <a:stretch/>
        </p:blipFill>
        <p:spPr>
          <a:xfrm>
            <a:off x="8590605" y="4058324"/>
            <a:ext cx="1508398" cy="198536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2"/>
          <p:cNvSpPr txBox="1">
            <a:spLocks noGrp="1"/>
          </p:cNvSpPr>
          <p:nvPr>
            <p:ph type="title"/>
          </p:nvPr>
        </p:nvSpPr>
        <p:spPr>
          <a:xfrm>
            <a:off x="1154954" y="679572"/>
            <a:ext cx="8825660" cy="66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1"/>
              </a:buClr>
              <a:buSzPts val="4000"/>
              <a:buFont typeface="Century Gothic"/>
              <a:buNone/>
            </a:pPr>
            <a:r>
              <a:rPr lang="en-US">
                <a:solidFill>
                  <a:schemeClr val="lt1"/>
                </a:solidFill>
              </a:rPr>
              <a:t>Gender Identity</a:t>
            </a:r>
            <a:endParaRPr>
              <a:solidFill>
                <a:schemeClr val="lt1"/>
              </a:solidFill>
            </a:endParaRPr>
          </a:p>
        </p:txBody>
      </p:sp>
      <p:pic>
        <p:nvPicPr>
          <p:cNvPr id="465" name="Google Shape;465;p12"/>
          <p:cNvPicPr preferRelativeResize="0">
            <a:picLocks noGrp="1"/>
          </p:cNvPicPr>
          <p:nvPr>
            <p:ph type="body" idx="4294967295"/>
          </p:nvPr>
        </p:nvPicPr>
        <p:blipFill rotWithShape="1">
          <a:blip r:embed="rId3">
            <a:alphaModFix/>
          </a:blip>
          <a:srcRect/>
          <a:stretch/>
        </p:blipFill>
        <p:spPr>
          <a:xfrm>
            <a:off x="1270000" y="1752918"/>
            <a:ext cx="9598025" cy="4635500"/>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13"/>
          <p:cNvSpPr txBox="1">
            <a:spLocks noGrp="1"/>
          </p:cNvSpPr>
          <p:nvPr>
            <p:ph type="title"/>
          </p:nvPr>
        </p:nvSpPr>
        <p:spPr>
          <a:xfrm>
            <a:off x="1154955" y="2832176"/>
            <a:ext cx="3865134" cy="173566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6000"/>
              <a:buFont typeface="Century Gothic"/>
              <a:buNone/>
            </a:pPr>
            <a:r>
              <a:rPr lang="en-US" sz="6000"/>
              <a:t>Gender is a Social Construct</a:t>
            </a:r>
            <a:endParaRPr sz="6000"/>
          </a:p>
        </p:txBody>
      </p:sp>
      <p:pic>
        <p:nvPicPr>
          <p:cNvPr id="472" name="Google Shape;472;p13"/>
          <p:cNvPicPr preferRelativeResize="0">
            <a:picLocks noGrp="1"/>
          </p:cNvPicPr>
          <p:nvPr>
            <p:ph type="pic" idx="2"/>
          </p:nvPr>
        </p:nvPicPr>
        <p:blipFill rotWithShape="1">
          <a:blip r:embed="rId3">
            <a:alphaModFix/>
          </a:blip>
          <a:srcRect l="20398" r="20398"/>
          <a:stretch/>
        </p:blipFill>
        <p:spPr>
          <a:xfrm>
            <a:off x="6269604" y="789708"/>
            <a:ext cx="4921135" cy="5062451"/>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14"/>
          <p:cNvSpPr txBox="1">
            <a:spLocks noGrp="1"/>
          </p:cNvSpPr>
          <p:nvPr>
            <p:ph type="title"/>
          </p:nvPr>
        </p:nvSpPr>
        <p:spPr>
          <a:xfrm>
            <a:off x="1104154" y="5366167"/>
            <a:ext cx="8825659" cy="56673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4800"/>
              <a:buFont typeface="Century Gothic"/>
              <a:buNone/>
            </a:pPr>
            <a:r>
              <a:rPr lang="en-US" sz="4800">
                <a:solidFill>
                  <a:srgbClr val="FFFFFF"/>
                </a:solidFill>
              </a:rPr>
              <a:t>Gender Diversity is Global</a:t>
            </a:r>
            <a:endParaRPr sz="4800">
              <a:solidFill>
                <a:srgbClr val="FFFFFF"/>
              </a:solidFill>
            </a:endParaRPr>
          </a:p>
        </p:txBody>
      </p:sp>
      <p:sp>
        <p:nvSpPr>
          <p:cNvPr id="479" name="Google Shape;479;p14"/>
          <p:cNvSpPr/>
          <p:nvPr/>
        </p:nvSpPr>
        <p:spPr>
          <a:xfrm>
            <a:off x="1175274" y="295729"/>
            <a:ext cx="9723121" cy="4832538"/>
          </a:xfrm>
          <a:custGeom>
            <a:avLst/>
            <a:gdLst/>
            <a:ahLst/>
            <a:cxnLst/>
            <a:rect l="l" t="t" r="r" b="b"/>
            <a:pathLst>
              <a:path w="285750" h="136125" extrusionOk="0">
                <a:moveTo>
                  <a:pt x="74830" y="1313"/>
                </a:moveTo>
                <a:lnTo>
                  <a:pt x="74352" y="1330"/>
                </a:lnTo>
                <a:lnTo>
                  <a:pt x="74864" y="1330"/>
                </a:lnTo>
                <a:lnTo>
                  <a:pt x="74830" y="1313"/>
                </a:lnTo>
                <a:close/>
                <a:moveTo>
                  <a:pt x="77830" y="1739"/>
                </a:moveTo>
                <a:lnTo>
                  <a:pt x="77830" y="1739"/>
                </a:lnTo>
                <a:lnTo>
                  <a:pt x="77830" y="1739"/>
                </a:lnTo>
                <a:close/>
                <a:moveTo>
                  <a:pt x="176011" y="1432"/>
                </a:moveTo>
                <a:lnTo>
                  <a:pt x="176114" y="1636"/>
                </a:lnTo>
                <a:lnTo>
                  <a:pt x="175500" y="1841"/>
                </a:lnTo>
                <a:lnTo>
                  <a:pt x="175807" y="1943"/>
                </a:lnTo>
                <a:lnTo>
                  <a:pt x="178875" y="1943"/>
                </a:lnTo>
                <a:lnTo>
                  <a:pt x="178773" y="1636"/>
                </a:lnTo>
                <a:lnTo>
                  <a:pt x="176011" y="1432"/>
                </a:lnTo>
                <a:close/>
                <a:moveTo>
                  <a:pt x="135102" y="1841"/>
                </a:moveTo>
                <a:lnTo>
                  <a:pt x="134898" y="1943"/>
                </a:lnTo>
                <a:lnTo>
                  <a:pt x="135102" y="2045"/>
                </a:lnTo>
                <a:lnTo>
                  <a:pt x="134489" y="2045"/>
                </a:lnTo>
                <a:lnTo>
                  <a:pt x="134795" y="2148"/>
                </a:lnTo>
                <a:lnTo>
                  <a:pt x="134489" y="2148"/>
                </a:lnTo>
                <a:lnTo>
                  <a:pt x="135920" y="2352"/>
                </a:lnTo>
                <a:lnTo>
                  <a:pt x="135307" y="2455"/>
                </a:lnTo>
                <a:lnTo>
                  <a:pt x="137148" y="2557"/>
                </a:lnTo>
                <a:lnTo>
                  <a:pt x="137148" y="2659"/>
                </a:lnTo>
                <a:lnTo>
                  <a:pt x="139500" y="2148"/>
                </a:lnTo>
                <a:lnTo>
                  <a:pt x="137148" y="2045"/>
                </a:lnTo>
                <a:lnTo>
                  <a:pt x="137250" y="1841"/>
                </a:lnTo>
                <a:lnTo>
                  <a:pt x="136739" y="1841"/>
                </a:lnTo>
                <a:lnTo>
                  <a:pt x="136739" y="2045"/>
                </a:lnTo>
                <a:lnTo>
                  <a:pt x="135102" y="1841"/>
                </a:lnTo>
                <a:close/>
                <a:moveTo>
                  <a:pt x="178466" y="2045"/>
                </a:moveTo>
                <a:lnTo>
                  <a:pt x="177443" y="2148"/>
                </a:lnTo>
                <a:lnTo>
                  <a:pt x="177136" y="2455"/>
                </a:lnTo>
                <a:lnTo>
                  <a:pt x="181534" y="2864"/>
                </a:lnTo>
                <a:lnTo>
                  <a:pt x="181534" y="2864"/>
                </a:lnTo>
                <a:lnTo>
                  <a:pt x="180716" y="2659"/>
                </a:lnTo>
                <a:lnTo>
                  <a:pt x="181023" y="2659"/>
                </a:lnTo>
                <a:lnTo>
                  <a:pt x="180818" y="2250"/>
                </a:lnTo>
                <a:lnTo>
                  <a:pt x="178466" y="2045"/>
                </a:lnTo>
                <a:close/>
                <a:moveTo>
                  <a:pt x="75068" y="3170"/>
                </a:moveTo>
                <a:lnTo>
                  <a:pt x="74870" y="3225"/>
                </a:lnTo>
                <a:lnTo>
                  <a:pt x="75022" y="3201"/>
                </a:lnTo>
                <a:lnTo>
                  <a:pt x="75022" y="3201"/>
                </a:lnTo>
                <a:lnTo>
                  <a:pt x="75068" y="3170"/>
                </a:lnTo>
                <a:close/>
                <a:moveTo>
                  <a:pt x="72920" y="1227"/>
                </a:moveTo>
                <a:lnTo>
                  <a:pt x="72102" y="1330"/>
                </a:lnTo>
                <a:lnTo>
                  <a:pt x="72511" y="1330"/>
                </a:lnTo>
                <a:lnTo>
                  <a:pt x="70977" y="1534"/>
                </a:lnTo>
                <a:lnTo>
                  <a:pt x="71591" y="1739"/>
                </a:lnTo>
                <a:lnTo>
                  <a:pt x="70364" y="1739"/>
                </a:lnTo>
                <a:lnTo>
                  <a:pt x="70568" y="1841"/>
                </a:lnTo>
                <a:lnTo>
                  <a:pt x="70057" y="1943"/>
                </a:lnTo>
                <a:lnTo>
                  <a:pt x="71080" y="2045"/>
                </a:lnTo>
                <a:lnTo>
                  <a:pt x="69648" y="2045"/>
                </a:lnTo>
                <a:lnTo>
                  <a:pt x="69750" y="2352"/>
                </a:lnTo>
                <a:lnTo>
                  <a:pt x="70670" y="2352"/>
                </a:lnTo>
                <a:lnTo>
                  <a:pt x="69545" y="2557"/>
                </a:lnTo>
                <a:lnTo>
                  <a:pt x="70568" y="2557"/>
                </a:lnTo>
                <a:lnTo>
                  <a:pt x="70466" y="2659"/>
                </a:lnTo>
                <a:lnTo>
                  <a:pt x="72102" y="2557"/>
                </a:lnTo>
                <a:lnTo>
                  <a:pt x="70773" y="2761"/>
                </a:lnTo>
                <a:lnTo>
                  <a:pt x="70466" y="2966"/>
                </a:lnTo>
                <a:lnTo>
                  <a:pt x="70159" y="3068"/>
                </a:lnTo>
                <a:lnTo>
                  <a:pt x="70977" y="3170"/>
                </a:lnTo>
                <a:lnTo>
                  <a:pt x="70364" y="3273"/>
                </a:lnTo>
                <a:lnTo>
                  <a:pt x="72102" y="3477"/>
                </a:lnTo>
                <a:lnTo>
                  <a:pt x="72102" y="3170"/>
                </a:lnTo>
                <a:lnTo>
                  <a:pt x="72307" y="3273"/>
                </a:lnTo>
                <a:lnTo>
                  <a:pt x="73330" y="3170"/>
                </a:lnTo>
                <a:lnTo>
                  <a:pt x="73227" y="3068"/>
                </a:lnTo>
                <a:lnTo>
                  <a:pt x="73739" y="2864"/>
                </a:lnTo>
                <a:lnTo>
                  <a:pt x="73432" y="3068"/>
                </a:lnTo>
                <a:lnTo>
                  <a:pt x="75580" y="2557"/>
                </a:lnTo>
                <a:lnTo>
                  <a:pt x="74557" y="2455"/>
                </a:lnTo>
                <a:lnTo>
                  <a:pt x="74659" y="2045"/>
                </a:lnTo>
                <a:lnTo>
                  <a:pt x="74966" y="1841"/>
                </a:lnTo>
                <a:lnTo>
                  <a:pt x="74352" y="1943"/>
                </a:lnTo>
                <a:lnTo>
                  <a:pt x="74455" y="2045"/>
                </a:lnTo>
                <a:lnTo>
                  <a:pt x="73534" y="1739"/>
                </a:lnTo>
                <a:lnTo>
                  <a:pt x="73534" y="1636"/>
                </a:lnTo>
                <a:lnTo>
                  <a:pt x="72920" y="1227"/>
                </a:lnTo>
                <a:close/>
                <a:moveTo>
                  <a:pt x="74870" y="3225"/>
                </a:moveTo>
                <a:lnTo>
                  <a:pt x="73227" y="3477"/>
                </a:lnTo>
                <a:lnTo>
                  <a:pt x="74301" y="3380"/>
                </a:lnTo>
                <a:lnTo>
                  <a:pt x="74301" y="3380"/>
                </a:lnTo>
                <a:lnTo>
                  <a:pt x="74870" y="3225"/>
                </a:lnTo>
                <a:close/>
                <a:moveTo>
                  <a:pt x="74352" y="3375"/>
                </a:moveTo>
                <a:lnTo>
                  <a:pt x="74301" y="3380"/>
                </a:lnTo>
                <a:lnTo>
                  <a:pt x="74301" y="3380"/>
                </a:lnTo>
                <a:lnTo>
                  <a:pt x="73943" y="3477"/>
                </a:lnTo>
                <a:lnTo>
                  <a:pt x="74352" y="3375"/>
                </a:lnTo>
                <a:close/>
                <a:moveTo>
                  <a:pt x="182148" y="2557"/>
                </a:moveTo>
                <a:lnTo>
                  <a:pt x="182250" y="2966"/>
                </a:lnTo>
                <a:lnTo>
                  <a:pt x="182148" y="3170"/>
                </a:lnTo>
                <a:lnTo>
                  <a:pt x="182045" y="3580"/>
                </a:lnTo>
                <a:lnTo>
                  <a:pt x="185114" y="3170"/>
                </a:lnTo>
                <a:lnTo>
                  <a:pt x="183682" y="2761"/>
                </a:lnTo>
                <a:lnTo>
                  <a:pt x="183170" y="2864"/>
                </a:lnTo>
                <a:lnTo>
                  <a:pt x="182966" y="2761"/>
                </a:lnTo>
                <a:lnTo>
                  <a:pt x="183068" y="2659"/>
                </a:lnTo>
                <a:lnTo>
                  <a:pt x="182455" y="2557"/>
                </a:lnTo>
                <a:lnTo>
                  <a:pt x="182455" y="2557"/>
                </a:lnTo>
                <a:lnTo>
                  <a:pt x="182557" y="2659"/>
                </a:lnTo>
                <a:lnTo>
                  <a:pt x="182148" y="2557"/>
                </a:lnTo>
                <a:close/>
                <a:moveTo>
                  <a:pt x="64739" y="2557"/>
                </a:moveTo>
                <a:lnTo>
                  <a:pt x="63614" y="2864"/>
                </a:lnTo>
                <a:lnTo>
                  <a:pt x="64023" y="2864"/>
                </a:lnTo>
                <a:lnTo>
                  <a:pt x="63716" y="2966"/>
                </a:lnTo>
                <a:lnTo>
                  <a:pt x="63716" y="2966"/>
                </a:lnTo>
                <a:lnTo>
                  <a:pt x="64432" y="2864"/>
                </a:lnTo>
                <a:lnTo>
                  <a:pt x="64125" y="2966"/>
                </a:lnTo>
                <a:lnTo>
                  <a:pt x="64534" y="3068"/>
                </a:lnTo>
                <a:lnTo>
                  <a:pt x="64125" y="3068"/>
                </a:lnTo>
                <a:lnTo>
                  <a:pt x="64330" y="3170"/>
                </a:lnTo>
                <a:lnTo>
                  <a:pt x="63511" y="3375"/>
                </a:lnTo>
                <a:lnTo>
                  <a:pt x="65352" y="3477"/>
                </a:lnTo>
                <a:lnTo>
                  <a:pt x="65352" y="3580"/>
                </a:lnTo>
                <a:lnTo>
                  <a:pt x="66068" y="3682"/>
                </a:lnTo>
                <a:lnTo>
                  <a:pt x="66273" y="3375"/>
                </a:lnTo>
                <a:lnTo>
                  <a:pt x="66580" y="3170"/>
                </a:lnTo>
                <a:lnTo>
                  <a:pt x="65966" y="2966"/>
                </a:lnTo>
                <a:lnTo>
                  <a:pt x="66068" y="2864"/>
                </a:lnTo>
                <a:lnTo>
                  <a:pt x="65148" y="2966"/>
                </a:lnTo>
                <a:lnTo>
                  <a:pt x="65148" y="2864"/>
                </a:lnTo>
                <a:lnTo>
                  <a:pt x="64739" y="2557"/>
                </a:lnTo>
                <a:close/>
                <a:moveTo>
                  <a:pt x="67705" y="2966"/>
                </a:moveTo>
                <a:lnTo>
                  <a:pt x="67295" y="3273"/>
                </a:lnTo>
                <a:lnTo>
                  <a:pt x="67705" y="3477"/>
                </a:lnTo>
                <a:lnTo>
                  <a:pt x="67398" y="3682"/>
                </a:lnTo>
                <a:lnTo>
                  <a:pt x="69136" y="3273"/>
                </a:lnTo>
                <a:lnTo>
                  <a:pt x="67705" y="2966"/>
                </a:lnTo>
                <a:close/>
                <a:moveTo>
                  <a:pt x="136943" y="3170"/>
                </a:moveTo>
                <a:lnTo>
                  <a:pt x="135818" y="3273"/>
                </a:lnTo>
                <a:lnTo>
                  <a:pt x="136841" y="3682"/>
                </a:lnTo>
                <a:lnTo>
                  <a:pt x="136432" y="3886"/>
                </a:lnTo>
                <a:lnTo>
                  <a:pt x="137557" y="3886"/>
                </a:lnTo>
                <a:lnTo>
                  <a:pt x="137352" y="3989"/>
                </a:lnTo>
                <a:lnTo>
                  <a:pt x="137761" y="4091"/>
                </a:lnTo>
                <a:lnTo>
                  <a:pt x="138784" y="3784"/>
                </a:lnTo>
                <a:lnTo>
                  <a:pt x="137659" y="3477"/>
                </a:lnTo>
                <a:lnTo>
                  <a:pt x="137761" y="3477"/>
                </a:lnTo>
                <a:lnTo>
                  <a:pt x="137148" y="3375"/>
                </a:lnTo>
                <a:lnTo>
                  <a:pt x="136943" y="3170"/>
                </a:lnTo>
                <a:close/>
                <a:moveTo>
                  <a:pt x="131114" y="2250"/>
                </a:moveTo>
                <a:lnTo>
                  <a:pt x="131114" y="2352"/>
                </a:lnTo>
                <a:lnTo>
                  <a:pt x="130295" y="2352"/>
                </a:lnTo>
                <a:lnTo>
                  <a:pt x="131318" y="2864"/>
                </a:lnTo>
                <a:lnTo>
                  <a:pt x="130705" y="2864"/>
                </a:lnTo>
                <a:lnTo>
                  <a:pt x="131625" y="3375"/>
                </a:lnTo>
                <a:lnTo>
                  <a:pt x="132648" y="3273"/>
                </a:lnTo>
                <a:lnTo>
                  <a:pt x="132545" y="3170"/>
                </a:lnTo>
                <a:lnTo>
                  <a:pt x="132545" y="3068"/>
                </a:lnTo>
                <a:lnTo>
                  <a:pt x="132955" y="3068"/>
                </a:lnTo>
                <a:lnTo>
                  <a:pt x="133261" y="3273"/>
                </a:lnTo>
                <a:lnTo>
                  <a:pt x="133875" y="3068"/>
                </a:lnTo>
                <a:lnTo>
                  <a:pt x="133670" y="3170"/>
                </a:lnTo>
                <a:lnTo>
                  <a:pt x="134080" y="3273"/>
                </a:lnTo>
                <a:lnTo>
                  <a:pt x="132443" y="3580"/>
                </a:lnTo>
                <a:lnTo>
                  <a:pt x="132750" y="3784"/>
                </a:lnTo>
                <a:lnTo>
                  <a:pt x="134080" y="3784"/>
                </a:lnTo>
                <a:lnTo>
                  <a:pt x="132545" y="4091"/>
                </a:lnTo>
                <a:lnTo>
                  <a:pt x="134284" y="4602"/>
                </a:lnTo>
                <a:lnTo>
                  <a:pt x="134386" y="4398"/>
                </a:lnTo>
                <a:lnTo>
                  <a:pt x="134284" y="4295"/>
                </a:lnTo>
                <a:lnTo>
                  <a:pt x="134898" y="3886"/>
                </a:lnTo>
                <a:lnTo>
                  <a:pt x="134898" y="3580"/>
                </a:lnTo>
                <a:lnTo>
                  <a:pt x="135205" y="3477"/>
                </a:lnTo>
                <a:lnTo>
                  <a:pt x="135511" y="3170"/>
                </a:lnTo>
                <a:lnTo>
                  <a:pt x="136432" y="3068"/>
                </a:lnTo>
                <a:lnTo>
                  <a:pt x="135920" y="2864"/>
                </a:lnTo>
                <a:lnTo>
                  <a:pt x="136023" y="2761"/>
                </a:lnTo>
                <a:lnTo>
                  <a:pt x="134795" y="2659"/>
                </a:lnTo>
                <a:lnTo>
                  <a:pt x="134795" y="2455"/>
                </a:lnTo>
                <a:lnTo>
                  <a:pt x="134182" y="2557"/>
                </a:lnTo>
                <a:lnTo>
                  <a:pt x="134386" y="2352"/>
                </a:lnTo>
                <a:lnTo>
                  <a:pt x="133261" y="2250"/>
                </a:lnTo>
                <a:lnTo>
                  <a:pt x="133261" y="2250"/>
                </a:lnTo>
                <a:lnTo>
                  <a:pt x="133568" y="2864"/>
                </a:lnTo>
                <a:lnTo>
                  <a:pt x="133568" y="2864"/>
                </a:lnTo>
                <a:lnTo>
                  <a:pt x="132750" y="2455"/>
                </a:lnTo>
                <a:lnTo>
                  <a:pt x="131318" y="2455"/>
                </a:lnTo>
                <a:lnTo>
                  <a:pt x="131932" y="2250"/>
                </a:lnTo>
                <a:close/>
                <a:moveTo>
                  <a:pt x="66682" y="4398"/>
                </a:moveTo>
                <a:lnTo>
                  <a:pt x="66784" y="4500"/>
                </a:lnTo>
                <a:lnTo>
                  <a:pt x="66477" y="4500"/>
                </a:lnTo>
                <a:lnTo>
                  <a:pt x="67091" y="4705"/>
                </a:lnTo>
                <a:lnTo>
                  <a:pt x="66784" y="4705"/>
                </a:lnTo>
                <a:lnTo>
                  <a:pt x="68232" y="4795"/>
                </a:lnTo>
                <a:lnTo>
                  <a:pt x="68232" y="4795"/>
                </a:lnTo>
                <a:lnTo>
                  <a:pt x="68625" y="4500"/>
                </a:lnTo>
                <a:lnTo>
                  <a:pt x="66682" y="4398"/>
                </a:lnTo>
                <a:close/>
                <a:moveTo>
                  <a:pt x="68232" y="4795"/>
                </a:moveTo>
                <a:lnTo>
                  <a:pt x="68216" y="4807"/>
                </a:lnTo>
                <a:lnTo>
                  <a:pt x="68324" y="4801"/>
                </a:lnTo>
                <a:lnTo>
                  <a:pt x="68324" y="4801"/>
                </a:lnTo>
                <a:lnTo>
                  <a:pt x="68232" y="4795"/>
                </a:lnTo>
                <a:close/>
                <a:moveTo>
                  <a:pt x="71489" y="4500"/>
                </a:moveTo>
                <a:lnTo>
                  <a:pt x="70568" y="4705"/>
                </a:lnTo>
                <a:lnTo>
                  <a:pt x="71080" y="4807"/>
                </a:lnTo>
                <a:lnTo>
                  <a:pt x="71489" y="4500"/>
                </a:lnTo>
                <a:close/>
                <a:moveTo>
                  <a:pt x="81102" y="205"/>
                </a:moveTo>
                <a:lnTo>
                  <a:pt x="81614" y="409"/>
                </a:lnTo>
                <a:lnTo>
                  <a:pt x="80386" y="307"/>
                </a:lnTo>
                <a:lnTo>
                  <a:pt x="80489" y="409"/>
                </a:lnTo>
                <a:lnTo>
                  <a:pt x="79773" y="409"/>
                </a:lnTo>
                <a:lnTo>
                  <a:pt x="79977" y="511"/>
                </a:lnTo>
                <a:lnTo>
                  <a:pt x="79466" y="511"/>
                </a:lnTo>
                <a:lnTo>
                  <a:pt x="80693" y="920"/>
                </a:lnTo>
                <a:lnTo>
                  <a:pt x="80693" y="920"/>
                </a:lnTo>
                <a:lnTo>
                  <a:pt x="79159" y="716"/>
                </a:lnTo>
                <a:lnTo>
                  <a:pt x="77011" y="716"/>
                </a:lnTo>
                <a:lnTo>
                  <a:pt x="77727" y="818"/>
                </a:lnTo>
                <a:lnTo>
                  <a:pt x="73841" y="1023"/>
                </a:lnTo>
                <a:lnTo>
                  <a:pt x="73943" y="1125"/>
                </a:lnTo>
                <a:lnTo>
                  <a:pt x="74864" y="1023"/>
                </a:lnTo>
                <a:lnTo>
                  <a:pt x="74864" y="1023"/>
                </a:lnTo>
                <a:lnTo>
                  <a:pt x="74250" y="1125"/>
                </a:lnTo>
                <a:lnTo>
                  <a:pt x="75989" y="1125"/>
                </a:lnTo>
                <a:lnTo>
                  <a:pt x="74659" y="1227"/>
                </a:lnTo>
                <a:lnTo>
                  <a:pt x="74830" y="1313"/>
                </a:lnTo>
                <a:lnTo>
                  <a:pt x="74830" y="1313"/>
                </a:lnTo>
                <a:lnTo>
                  <a:pt x="77216" y="1227"/>
                </a:lnTo>
                <a:lnTo>
                  <a:pt x="74557" y="1534"/>
                </a:lnTo>
                <a:lnTo>
                  <a:pt x="74557" y="1534"/>
                </a:lnTo>
                <a:lnTo>
                  <a:pt x="78034" y="1330"/>
                </a:lnTo>
                <a:lnTo>
                  <a:pt x="75784" y="1739"/>
                </a:lnTo>
                <a:lnTo>
                  <a:pt x="75784" y="1739"/>
                </a:lnTo>
                <a:lnTo>
                  <a:pt x="78341" y="1636"/>
                </a:lnTo>
                <a:lnTo>
                  <a:pt x="78341" y="1636"/>
                </a:lnTo>
                <a:lnTo>
                  <a:pt x="77830" y="1739"/>
                </a:lnTo>
                <a:lnTo>
                  <a:pt x="81818" y="1125"/>
                </a:lnTo>
                <a:lnTo>
                  <a:pt x="81818" y="1125"/>
                </a:lnTo>
                <a:lnTo>
                  <a:pt x="80386" y="1534"/>
                </a:lnTo>
                <a:lnTo>
                  <a:pt x="81409" y="1534"/>
                </a:lnTo>
                <a:lnTo>
                  <a:pt x="77523" y="1943"/>
                </a:lnTo>
                <a:lnTo>
                  <a:pt x="78648" y="2352"/>
                </a:lnTo>
                <a:lnTo>
                  <a:pt x="78648" y="2352"/>
                </a:lnTo>
                <a:lnTo>
                  <a:pt x="75375" y="2045"/>
                </a:lnTo>
                <a:lnTo>
                  <a:pt x="75375" y="2352"/>
                </a:lnTo>
                <a:lnTo>
                  <a:pt x="76193" y="2761"/>
                </a:lnTo>
                <a:lnTo>
                  <a:pt x="75682" y="2761"/>
                </a:lnTo>
                <a:lnTo>
                  <a:pt x="77216" y="2864"/>
                </a:lnTo>
                <a:lnTo>
                  <a:pt x="75022" y="3201"/>
                </a:lnTo>
                <a:lnTo>
                  <a:pt x="75022" y="3201"/>
                </a:lnTo>
                <a:lnTo>
                  <a:pt x="74761" y="3375"/>
                </a:lnTo>
                <a:lnTo>
                  <a:pt x="75170" y="3477"/>
                </a:lnTo>
                <a:lnTo>
                  <a:pt x="74148" y="3682"/>
                </a:lnTo>
                <a:lnTo>
                  <a:pt x="74045" y="3886"/>
                </a:lnTo>
                <a:lnTo>
                  <a:pt x="75989" y="3580"/>
                </a:lnTo>
                <a:lnTo>
                  <a:pt x="73739" y="3989"/>
                </a:lnTo>
                <a:lnTo>
                  <a:pt x="73432" y="3682"/>
                </a:lnTo>
                <a:lnTo>
                  <a:pt x="72716" y="3682"/>
                </a:lnTo>
                <a:lnTo>
                  <a:pt x="72818" y="4193"/>
                </a:lnTo>
                <a:lnTo>
                  <a:pt x="71489" y="4500"/>
                </a:lnTo>
                <a:lnTo>
                  <a:pt x="71489" y="4500"/>
                </a:lnTo>
                <a:lnTo>
                  <a:pt x="71489" y="4500"/>
                </a:lnTo>
                <a:lnTo>
                  <a:pt x="71284" y="4807"/>
                </a:lnTo>
                <a:lnTo>
                  <a:pt x="71898" y="4705"/>
                </a:lnTo>
                <a:lnTo>
                  <a:pt x="71898" y="4807"/>
                </a:lnTo>
                <a:lnTo>
                  <a:pt x="75784" y="4807"/>
                </a:lnTo>
                <a:lnTo>
                  <a:pt x="75477" y="5011"/>
                </a:lnTo>
                <a:lnTo>
                  <a:pt x="75477" y="5011"/>
                </a:lnTo>
                <a:lnTo>
                  <a:pt x="77318" y="4705"/>
                </a:lnTo>
                <a:lnTo>
                  <a:pt x="77727" y="4398"/>
                </a:lnTo>
                <a:lnTo>
                  <a:pt x="77114" y="4398"/>
                </a:lnTo>
                <a:lnTo>
                  <a:pt x="77216" y="4193"/>
                </a:lnTo>
                <a:lnTo>
                  <a:pt x="75682" y="4091"/>
                </a:lnTo>
                <a:lnTo>
                  <a:pt x="76193" y="4091"/>
                </a:lnTo>
                <a:lnTo>
                  <a:pt x="76091" y="3989"/>
                </a:lnTo>
                <a:lnTo>
                  <a:pt x="78341" y="3886"/>
                </a:lnTo>
                <a:lnTo>
                  <a:pt x="78545" y="3580"/>
                </a:lnTo>
                <a:lnTo>
                  <a:pt x="80489" y="3375"/>
                </a:lnTo>
                <a:lnTo>
                  <a:pt x="79977" y="3170"/>
                </a:lnTo>
                <a:lnTo>
                  <a:pt x="81205" y="3068"/>
                </a:lnTo>
                <a:lnTo>
                  <a:pt x="79159" y="2761"/>
                </a:lnTo>
                <a:lnTo>
                  <a:pt x="81614" y="2659"/>
                </a:lnTo>
                <a:lnTo>
                  <a:pt x="80386" y="2455"/>
                </a:lnTo>
                <a:lnTo>
                  <a:pt x="82534" y="2352"/>
                </a:lnTo>
                <a:lnTo>
                  <a:pt x="81920" y="2250"/>
                </a:lnTo>
                <a:lnTo>
                  <a:pt x="83966" y="2250"/>
                </a:lnTo>
                <a:lnTo>
                  <a:pt x="83864" y="2148"/>
                </a:lnTo>
                <a:lnTo>
                  <a:pt x="84375" y="2045"/>
                </a:lnTo>
                <a:lnTo>
                  <a:pt x="83557" y="2045"/>
                </a:lnTo>
                <a:lnTo>
                  <a:pt x="84682" y="1943"/>
                </a:lnTo>
                <a:lnTo>
                  <a:pt x="84580" y="1739"/>
                </a:lnTo>
                <a:lnTo>
                  <a:pt x="88466" y="1125"/>
                </a:lnTo>
                <a:lnTo>
                  <a:pt x="86216" y="1330"/>
                </a:lnTo>
                <a:lnTo>
                  <a:pt x="90920" y="614"/>
                </a:lnTo>
                <a:lnTo>
                  <a:pt x="89898" y="511"/>
                </a:lnTo>
                <a:lnTo>
                  <a:pt x="90000" y="409"/>
                </a:lnTo>
                <a:lnTo>
                  <a:pt x="89795" y="409"/>
                </a:lnTo>
                <a:lnTo>
                  <a:pt x="89898" y="307"/>
                </a:lnTo>
                <a:lnTo>
                  <a:pt x="89898" y="307"/>
                </a:lnTo>
                <a:lnTo>
                  <a:pt x="87136" y="409"/>
                </a:lnTo>
                <a:lnTo>
                  <a:pt x="88466" y="205"/>
                </a:lnTo>
                <a:lnTo>
                  <a:pt x="84682" y="205"/>
                </a:lnTo>
                <a:lnTo>
                  <a:pt x="84989" y="409"/>
                </a:lnTo>
                <a:lnTo>
                  <a:pt x="82739" y="205"/>
                </a:lnTo>
                <a:lnTo>
                  <a:pt x="83352" y="409"/>
                </a:lnTo>
                <a:lnTo>
                  <a:pt x="83352" y="409"/>
                </a:lnTo>
                <a:lnTo>
                  <a:pt x="81102" y="205"/>
                </a:lnTo>
                <a:close/>
                <a:moveTo>
                  <a:pt x="62898" y="4909"/>
                </a:moveTo>
                <a:lnTo>
                  <a:pt x="63205" y="5011"/>
                </a:lnTo>
                <a:lnTo>
                  <a:pt x="63205" y="4909"/>
                </a:lnTo>
                <a:close/>
                <a:moveTo>
                  <a:pt x="55227" y="3989"/>
                </a:moveTo>
                <a:lnTo>
                  <a:pt x="55330" y="4091"/>
                </a:lnTo>
                <a:lnTo>
                  <a:pt x="50318" y="5011"/>
                </a:lnTo>
                <a:lnTo>
                  <a:pt x="50523" y="5011"/>
                </a:lnTo>
                <a:lnTo>
                  <a:pt x="50318" y="5216"/>
                </a:lnTo>
                <a:lnTo>
                  <a:pt x="50318" y="5216"/>
                </a:lnTo>
                <a:lnTo>
                  <a:pt x="51545" y="5011"/>
                </a:lnTo>
                <a:lnTo>
                  <a:pt x="51443" y="5318"/>
                </a:lnTo>
                <a:lnTo>
                  <a:pt x="54102" y="4500"/>
                </a:lnTo>
                <a:lnTo>
                  <a:pt x="53591" y="4909"/>
                </a:lnTo>
                <a:lnTo>
                  <a:pt x="53591" y="4909"/>
                </a:lnTo>
                <a:lnTo>
                  <a:pt x="56045" y="4091"/>
                </a:lnTo>
                <a:lnTo>
                  <a:pt x="55227" y="3989"/>
                </a:lnTo>
                <a:close/>
                <a:moveTo>
                  <a:pt x="65761" y="4705"/>
                </a:moveTo>
                <a:lnTo>
                  <a:pt x="63818" y="4807"/>
                </a:lnTo>
                <a:lnTo>
                  <a:pt x="64227" y="4909"/>
                </a:lnTo>
                <a:lnTo>
                  <a:pt x="63920" y="4909"/>
                </a:lnTo>
                <a:lnTo>
                  <a:pt x="64330" y="5011"/>
                </a:lnTo>
                <a:lnTo>
                  <a:pt x="64023" y="5216"/>
                </a:lnTo>
                <a:lnTo>
                  <a:pt x="63205" y="5011"/>
                </a:lnTo>
                <a:lnTo>
                  <a:pt x="62898" y="5114"/>
                </a:lnTo>
                <a:lnTo>
                  <a:pt x="63000" y="5114"/>
                </a:lnTo>
                <a:lnTo>
                  <a:pt x="63102" y="5318"/>
                </a:lnTo>
                <a:lnTo>
                  <a:pt x="63102" y="5318"/>
                </a:lnTo>
                <a:lnTo>
                  <a:pt x="62489" y="5216"/>
                </a:lnTo>
                <a:lnTo>
                  <a:pt x="61875" y="5420"/>
                </a:lnTo>
                <a:lnTo>
                  <a:pt x="64125" y="5420"/>
                </a:lnTo>
                <a:lnTo>
                  <a:pt x="62898" y="5625"/>
                </a:lnTo>
                <a:lnTo>
                  <a:pt x="63102" y="5727"/>
                </a:lnTo>
                <a:lnTo>
                  <a:pt x="63000" y="5932"/>
                </a:lnTo>
                <a:lnTo>
                  <a:pt x="63000" y="5932"/>
                </a:lnTo>
                <a:lnTo>
                  <a:pt x="65148" y="5420"/>
                </a:lnTo>
                <a:lnTo>
                  <a:pt x="64943" y="5318"/>
                </a:lnTo>
                <a:lnTo>
                  <a:pt x="65761" y="4705"/>
                </a:lnTo>
                <a:close/>
                <a:moveTo>
                  <a:pt x="209148" y="5011"/>
                </a:moveTo>
                <a:lnTo>
                  <a:pt x="209455" y="5420"/>
                </a:lnTo>
                <a:lnTo>
                  <a:pt x="207102" y="5216"/>
                </a:lnTo>
                <a:lnTo>
                  <a:pt x="207409" y="5318"/>
                </a:lnTo>
                <a:lnTo>
                  <a:pt x="207205" y="5318"/>
                </a:lnTo>
                <a:lnTo>
                  <a:pt x="207716" y="5625"/>
                </a:lnTo>
                <a:lnTo>
                  <a:pt x="207511" y="5625"/>
                </a:lnTo>
                <a:lnTo>
                  <a:pt x="211705" y="5932"/>
                </a:lnTo>
                <a:lnTo>
                  <a:pt x="210170" y="5420"/>
                </a:lnTo>
                <a:lnTo>
                  <a:pt x="210170" y="5420"/>
                </a:lnTo>
                <a:lnTo>
                  <a:pt x="212420" y="5727"/>
                </a:lnTo>
                <a:lnTo>
                  <a:pt x="212318" y="5523"/>
                </a:lnTo>
                <a:lnTo>
                  <a:pt x="209148" y="5011"/>
                </a:lnTo>
                <a:close/>
                <a:moveTo>
                  <a:pt x="65148" y="5932"/>
                </a:moveTo>
                <a:lnTo>
                  <a:pt x="65966" y="6239"/>
                </a:lnTo>
                <a:lnTo>
                  <a:pt x="66989" y="5932"/>
                </a:lnTo>
                <a:close/>
                <a:moveTo>
                  <a:pt x="59523" y="4500"/>
                </a:moveTo>
                <a:lnTo>
                  <a:pt x="58193" y="4807"/>
                </a:lnTo>
                <a:lnTo>
                  <a:pt x="58295" y="5011"/>
                </a:lnTo>
                <a:lnTo>
                  <a:pt x="57886" y="5216"/>
                </a:lnTo>
                <a:lnTo>
                  <a:pt x="58193" y="5420"/>
                </a:lnTo>
                <a:lnTo>
                  <a:pt x="56455" y="5216"/>
                </a:lnTo>
                <a:lnTo>
                  <a:pt x="56659" y="5216"/>
                </a:lnTo>
                <a:lnTo>
                  <a:pt x="55739" y="4909"/>
                </a:lnTo>
                <a:lnTo>
                  <a:pt x="55841" y="4807"/>
                </a:lnTo>
                <a:lnTo>
                  <a:pt x="54716" y="4909"/>
                </a:lnTo>
                <a:lnTo>
                  <a:pt x="55227" y="5011"/>
                </a:lnTo>
                <a:lnTo>
                  <a:pt x="53795" y="5216"/>
                </a:lnTo>
                <a:lnTo>
                  <a:pt x="54818" y="5216"/>
                </a:lnTo>
                <a:lnTo>
                  <a:pt x="53182" y="5420"/>
                </a:lnTo>
                <a:lnTo>
                  <a:pt x="54511" y="5318"/>
                </a:lnTo>
                <a:lnTo>
                  <a:pt x="52466" y="5727"/>
                </a:lnTo>
                <a:lnTo>
                  <a:pt x="53386" y="5932"/>
                </a:lnTo>
                <a:lnTo>
                  <a:pt x="53693" y="5830"/>
                </a:lnTo>
                <a:lnTo>
                  <a:pt x="53898" y="5932"/>
                </a:lnTo>
                <a:lnTo>
                  <a:pt x="54307" y="5830"/>
                </a:lnTo>
                <a:lnTo>
                  <a:pt x="54409" y="5727"/>
                </a:lnTo>
                <a:lnTo>
                  <a:pt x="55227" y="5625"/>
                </a:lnTo>
                <a:lnTo>
                  <a:pt x="54614" y="5830"/>
                </a:lnTo>
                <a:lnTo>
                  <a:pt x="56455" y="5727"/>
                </a:lnTo>
                <a:lnTo>
                  <a:pt x="56455" y="5727"/>
                </a:lnTo>
                <a:lnTo>
                  <a:pt x="54102" y="6136"/>
                </a:lnTo>
                <a:lnTo>
                  <a:pt x="54102" y="6341"/>
                </a:lnTo>
                <a:lnTo>
                  <a:pt x="57784" y="5932"/>
                </a:lnTo>
                <a:lnTo>
                  <a:pt x="57682" y="5932"/>
                </a:lnTo>
                <a:lnTo>
                  <a:pt x="59625" y="5727"/>
                </a:lnTo>
                <a:lnTo>
                  <a:pt x="60443" y="5114"/>
                </a:lnTo>
                <a:lnTo>
                  <a:pt x="58909" y="5318"/>
                </a:lnTo>
                <a:lnTo>
                  <a:pt x="59216" y="5114"/>
                </a:lnTo>
                <a:lnTo>
                  <a:pt x="58909" y="5114"/>
                </a:lnTo>
                <a:lnTo>
                  <a:pt x="59523" y="4500"/>
                </a:lnTo>
                <a:close/>
                <a:moveTo>
                  <a:pt x="70057" y="4705"/>
                </a:moveTo>
                <a:lnTo>
                  <a:pt x="68324" y="4801"/>
                </a:lnTo>
                <a:lnTo>
                  <a:pt x="68324" y="4801"/>
                </a:lnTo>
                <a:lnTo>
                  <a:pt x="68420" y="4807"/>
                </a:lnTo>
                <a:lnTo>
                  <a:pt x="68420" y="5318"/>
                </a:lnTo>
                <a:lnTo>
                  <a:pt x="67909" y="5625"/>
                </a:lnTo>
                <a:lnTo>
                  <a:pt x="67807" y="5830"/>
                </a:lnTo>
                <a:lnTo>
                  <a:pt x="68420" y="6034"/>
                </a:lnTo>
                <a:lnTo>
                  <a:pt x="68318" y="6136"/>
                </a:lnTo>
                <a:lnTo>
                  <a:pt x="69955" y="6136"/>
                </a:lnTo>
                <a:lnTo>
                  <a:pt x="69648" y="6341"/>
                </a:lnTo>
                <a:lnTo>
                  <a:pt x="75580" y="6034"/>
                </a:lnTo>
                <a:lnTo>
                  <a:pt x="75068" y="5932"/>
                </a:lnTo>
                <a:lnTo>
                  <a:pt x="75580" y="5523"/>
                </a:lnTo>
                <a:lnTo>
                  <a:pt x="74966" y="5420"/>
                </a:lnTo>
                <a:lnTo>
                  <a:pt x="75068" y="5318"/>
                </a:lnTo>
                <a:lnTo>
                  <a:pt x="71898" y="5523"/>
                </a:lnTo>
                <a:lnTo>
                  <a:pt x="72000" y="5625"/>
                </a:lnTo>
                <a:lnTo>
                  <a:pt x="70261" y="5420"/>
                </a:lnTo>
                <a:lnTo>
                  <a:pt x="70159" y="5523"/>
                </a:lnTo>
                <a:lnTo>
                  <a:pt x="69750" y="5523"/>
                </a:lnTo>
                <a:lnTo>
                  <a:pt x="70261" y="5318"/>
                </a:lnTo>
                <a:lnTo>
                  <a:pt x="69239" y="4909"/>
                </a:lnTo>
                <a:lnTo>
                  <a:pt x="70568" y="4909"/>
                </a:lnTo>
                <a:lnTo>
                  <a:pt x="69443" y="4807"/>
                </a:lnTo>
                <a:lnTo>
                  <a:pt x="70057" y="4705"/>
                </a:lnTo>
                <a:close/>
                <a:moveTo>
                  <a:pt x="165273" y="4705"/>
                </a:moveTo>
                <a:lnTo>
                  <a:pt x="160773" y="4909"/>
                </a:lnTo>
                <a:lnTo>
                  <a:pt x="160875" y="5011"/>
                </a:lnTo>
                <a:lnTo>
                  <a:pt x="160364" y="5114"/>
                </a:lnTo>
                <a:lnTo>
                  <a:pt x="159341" y="5420"/>
                </a:lnTo>
                <a:lnTo>
                  <a:pt x="158727" y="5625"/>
                </a:lnTo>
                <a:lnTo>
                  <a:pt x="158830" y="5727"/>
                </a:lnTo>
                <a:lnTo>
                  <a:pt x="158216" y="5830"/>
                </a:lnTo>
                <a:lnTo>
                  <a:pt x="158727" y="5932"/>
                </a:lnTo>
                <a:lnTo>
                  <a:pt x="158318" y="6239"/>
                </a:lnTo>
                <a:lnTo>
                  <a:pt x="158727" y="6341"/>
                </a:lnTo>
                <a:lnTo>
                  <a:pt x="158318" y="6443"/>
                </a:lnTo>
                <a:lnTo>
                  <a:pt x="158114" y="6648"/>
                </a:lnTo>
                <a:lnTo>
                  <a:pt x="157602" y="6955"/>
                </a:lnTo>
                <a:lnTo>
                  <a:pt x="158114" y="7261"/>
                </a:lnTo>
                <a:lnTo>
                  <a:pt x="160057" y="7057"/>
                </a:lnTo>
                <a:lnTo>
                  <a:pt x="159750" y="6852"/>
                </a:lnTo>
                <a:lnTo>
                  <a:pt x="160159" y="6341"/>
                </a:lnTo>
                <a:lnTo>
                  <a:pt x="160875" y="6239"/>
                </a:lnTo>
                <a:lnTo>
                  <a:pt x="160875" y="6136"/>
                </a:lnTo>
                <a:lnTo>
                  <a:pt x="161182" y="6034"/>
                </a:lnTo>
                <a:lnTo>
                  <a:pt x="160977" y="5932"/>
                </a:lnTo>
                <a:lnTo>
                  <a:pt x="165273" y="4705"/>
                </a:lnTo>
                <a:close/>
                <a:moveTo>
                  <a:pt x="212114" y="6852"/>
                </a:moveTo>
                <a:lnTo>
                  <a:pt x="211500" y="7261"/>
                </a:lnTo>
                <a:lnTo>
                  <a:pt x="214057" y="7364"/>
                </a:lnTo>
                <a:lnTo>
                  <a:pt x="212114" y="6852"/>
                </a:lnTo>
                <a:close/>
                <a:moveTo>
                  <a:pt x="177955" y="7159"/>
                </a:moveTo>
                <a:lnTo>
                  <a:pt x="178568" y="7466"/>
                </a:lnTo>
                <a:lnTo>
                  <a:pt x="177852" y="7261"/>
                </a:lnTo>
                <a:lnTo>
                  <a:pt x="177955" y="7159"/>
                </a:lnTo>
                <a:close/>
                <a:moveTo>
                  <a:pt x="58602" y="6955"/>
                </a:moveTo>
                <a:lnTo>
                  <a:pt x="57375" y="7159"/>
                </a:lnTo>
                <a:lnTo>
                  <a:pt x="57784" y="7568"/>
                </a:lnTo>
                <a:lnTo>
                  <a:pt x="58602" y="7261"/>
                </a:lnTo>
                <a:lnTo>
                  <a:pt x="58602" y="6955"/>
                </a:lnTo>
                <a:close/>
                <a:moveTo>
                  <a:pt x="108307" y="7568"/>
                </a:moveTo>
                <a:lnTo>
                  <a:pt x="108211" y="7587"/>
                </a:lnTo>
                <a:lnTo>
                  <a:pt x="108211" y="7587"/>
                </a:lnTo>
                <a:lnTo>
                  <a:pt x="108381" y="7603"/>
                </a:lnTo>
                <a:lnTo>
                  <a:pt x="108381" y="7603"/>
                </a:lnTo>
                <a:lnTo>
                  <a:pt x="108307" y="7568"/>
                </a:lnTo>
                <a:close/>
                <a:moveTo>
                  <a:pt x="73636" y="7159"/>
                </a:moveTo>
                <a:lnTo>
                  <a:pt x="74659" y="7670"/>
                </a:lnTo>
                <a:lnTo>
                  <a:pt x="76193" y="7670"/>
                </a:lnTo>
                <a:lnTo>
                  <a:pt x="76193" y="7466"/>
                </a:lnTo>
                <a:lnTo>
                  <a:pt x="75989" y="7261"/>
                </a:lnTo>
                <a:lnTo>
                  <a:pt x="73636" y="7159"/>
                </a:lnTo>
                <a:close/>
                <a:moveTo>
                  <a:pt x="108381" y="7603"/>
                </a:moveTo>
                <a:lnTo>
                  <a:pt x="109841" y="8284"/>
                </a:lnTo>
                <a:lnTo>
                  <a:pt x="110250" y="7773"/>
                </a:lnTo>
                <a:lnTo>
                  <a:pt x="108381" y="7603"/>
                </a:lnTo>
                <a:close/>
                <a:moveTo>
                  <a:pt x="68011" y="6852"/>
                </a:moveTo>
                <a:lnTo>
                  <a:pt x="64227" y="7364"/>
                </a:lnTo>
                <a:lnTo>
                  <a:pt x="63511" y="8386"/>
                </a:lnTo>
                <a:lnTo>
                  <a:pt x="63511" y="8386"/>
                </a:lnTo>
                <a:lnTo>
                  <a:pt x="64534" y="8182"/>
                </a:lnTo>
                <a:lnTo>
                  <a:pt x="64739" y="7773"/>
                </a:lnTo>
                <a:lnTo>
                  <a:pt x="65352" y="7773"/>
                </a:lnTo>
                <a:lnTo>
                  <a:pt x="68011" y="6852"/>
                </a:lnTo>
                <a:close/>
                <a:moveTo>
                  <a:pt x="216716" y="8182"/>
                </a:moveTo>
                <a:lnTo>
                  <a:pt x="217227" y="8489"/>
                </a:lnTo>
                <a:lnTo>
                  <a:pt x="217330" y="8182"/>
                </a:lnTo>
                <a:close/>
                <a:moveTo>
                  <a:pt x="62080" y="6852"/>
                </a:moveTo>
                <a:lnTo>
                  <a:pt x="60852" y="7159"/>
                </a:lnTo>
                <a:lnTo>
                  <a:pt x="61568" y="7364"/>
                </a:lnTo>
                <a:lnTo>
                  <a:pt x="61057" y="7466"/>
                </a:lnTo>
                <a:lnTo>
                  <a:pt x="61057" y="7568"/>
                </a:lnTo>
                <a:lnTo>
                  <a:pt x="60341" y="7773"/>
                </a:lnTo>
                <a:lnTo>
                  <a:pt x="60034" y="7466"/>
                </a:lnTo>
                <a:lnTo>
                  <a:pt x="59420" y="7773"/>
                </a:lnTo>
                <a:lnTo>
                  <a:pt x="59727" y="8182"/>
                </a:lnTo>
                <a:lnTo>
                  <a:pt x="60136" y="8284"/>
                </a:lnTo>
                <a:lnTo>
                  <a:pt x="60443" y="8898"/>
                </a:lnTo>
                <a:lnTo>
                  <a:pt x="61159" y="8898"/>
                </a:lnTo>
                <a:lnTo>
                  <a:pt x="61364" y="8489"/>
                </a:lnTo>
                <a:lnTo>
                  <a:pt x="62182" y="8591"/>
                </a:lnTo>
                <a:lnTo>
                  <a:pt x="63205" y="7773"/>
                </a:lnTo>
                <a:lnTo>
                  <a:pt x="62795" y="7875"/>
                </a:lnTo>
                <a:lnTo>
                  <a:pt x="62795" y="7670"/>
                </a:lnTo>
                <a:lnTo>
                  <a:pt x="62898" y="7670"/>
                </a:lnTo>
                <a:lnTo>
                  <a:pt x="62182" y="7568"/>
                </a:lnTo>
                <a:lnTo>
                  <a:pt x="63409" y="7261"/>
                </a:lnTo>
                <a:lnTo>
                  <a:pt x="63205" y="7159"/>
                </a:lnTo>
                <a:lnTo>
                  <a:pt x="63511" y="6852"/>
                </a:lnTo>
                <a:close/>
                <a:moveTo>
                  <a:pt x="47250" y="6443"/>
                </a:moveTo>
                <a:lnTo>
                  <a:pt x="47148" y="6852"/>
                </a:lnTo>
                <a:lnTo>
                  <a:pt x="43977" y="8386"/>
                </a:lnTo>
                <a:lnTo>
                  <a:pt x="44284" y="8386"/>
                </a:lnTo>
                <a:lnTo>
                  <a:pt x="44898" y="8693"/>
                </a:lnTo>
                <a:lnTo>
                  <a:pt x="44795" y="9102"/>
                </a:lnTo>
                <a:lnTo>
                  <a:pt x="44795" y="9102"/>
                </a:lnTo>
                <a:lnTo>
                  <a:pt x="51955" y="7159"/>
                </a:lnTo>
                <a:lnTo>
                  <a:pt x="51545" y="6545"/>
                </a:lnTo>
                <a:lnTo>
                  <a:pt x="50318" y="6750"/>
                </a:lnTo>
                <a:lnTo>
                  <a:pt x="50420" y="6545"/>
                </a:lnTo>
                <a:lnTo>
                  <a:pt x="50011" y="6648"/>
                </a:lnTo>
                <a:lnTo>
                  <a:pt x="50216" y="6545"/>
                </a:lnTo>
                <a:lnTo>
                  <a:pt x="47250" y="6443"/>
                </a:lnTo>
                <a:close/>
                <a:moveTo>
                  <a:pt x="158625" y="7261"/>
                </a:moveTo>
                <a:lnTo>
                  <a:pt x="157602" y="7875"/>
                </a:lnTo>
                <a:lnTo>
                  <a:pt x="157500" y="8182"/>
                </a:lnTo>
                <a:lnTo>
                  <a:pt x="156989" y="8284"/>
                </a:lnTo>
                <a:lnTo>
                  <a:pt x="159034" y="9102"/>
                </a:lnTo>
                <a:lnTo>
                  <a:pt x="158830" y="9102"/>
                </a:lnTo>
                <a:lnTo>
                  <a:pt x="158830" y="9205"/>
                </a:lnTo>
                <a:lnTo>
                  <a:pt x="158727" y="9205"/>
                </a:lnTo>
                <a:lnTo>
                  <a:pt x="158727" y="9307"/>
                </a:lnTo>
                <a:lnTo>
                  <a:pt x="158625" y="9307"/>
                </a:lnTo>
                <a:lnTo>
                  <a:pt x="160773" y="9614"/>
                </a:lnTo>
                <a:lnTo>
                  <a:pt x="160773" y="9614"/>
                </a:lnTo>
                <a:lnTo>
                  <a:pt x="160568" y="9511"/>
                </a:lnTo>
                <a:lnTo>
                  <a:pt x="161489" y="9511"/>
                </a:lnTo>
                <a:lnTo>
                  <a:pt x="159239" y="8080"/>
                </a:lnTo>
                <a:lnTo>
                  <a:pt x="159341" y="7773"/>
                </a:lnTo>
                <a:lnTo>
                  <a:pt x="159545" y="7670"/>
                </a:lnTo>
                <a:lnTo>
                  <a:pt x="159545" y="7466"/>
                </a:lnTo>
                <a:lnTo>
                  <a:pt x="158625" y="7261"/>
                </a:lnTo>
                <a:close/>
                <a:moveTo>
                  <a:pt x="18920" y="9818"/>
                </a:moveTo>
                <a:lnTo>
                  <a:pt x="18511" y="9920"/>
                </a:lnTo>
                <a:lnTo>
                  <a:pt x="18511" y="9920"/>
                </a:lnTo>
                <a:lnTo>
                  <a:pt x="18637" y="9901"/>
                </a:lnTo>
                <a:lnTo>
                  <a:pt x="18637" y="9901"/>
                </a:lnTo>
                <a:lnTo>
                  <a:pt x="18920" y="9818"/>
                </a:lnTo>
                <a:close/>
                <a:moveTo>
                  <a:pt x="137352" y="10125"/>
                </a:moveTo>
                <a:lnTo>
                  <a:pt x="137352" y="10125"/>
                </a:lnTo>
                <a:lnTo>
                  <a:pt x="137352" y="10125"/>
                </a:lnTo>
                <a:close/>
                <a:moveTo>
                  <a:pt x="88977" y="9818"/>
                </a:moveTo>
                <a:lnTo>
                  <a:pt x="88670" y="10125"/>
                </a:lnTo>
                <a:lnTo>
                  <a:pt x="88466" y="10125"/>
                </a:lnTo>
                <a:lnTo>
                  <a:pt x="88364" y="10432"/>
                </a:lnTo>
                <a:lnTo>
                  <a:pt x="88875" y="10534"/>
                </a:lnTo>
                <a:lnTo>
                  <a:pt x="88568" y="10636"/>
                </a:lnTo>
                <a:lnTo>
                  <a:pt x="89489" y="10636"/>
                </a:lnTo>
                <a:lnTo>
                  <a:pt x="90000" y="10227"/>
                </a:lnTo>
                <a:lnTo>
                  <a:pt x="88977" y="9818"/>
                </a:lnTo>
                <a:close/>
                <a:moveTo>
                  <a:pt x="52466" y="7261"/>
                </a:moveTo>
                <a:lnTo>
                  <a:pt x="48170" y="8591"/>
                </a:lnTo>
                <a:lnTo>
                  <a:pt x="48784" y="8693"/>
                </a:lnTo>
                <a:lnTo>
                  <a:pt x="48375" y="8898"/>
                </a:lnTo>
                <a:lnTo>
                  <a:pt x="50216" y="8795"/>
                </a:lnTo>
                <a:lnTo>
                  <a:pt x="50216" y="8795"/>
                </a:lnTo>
                <a:lnTo>
                  <a:pt x="49705" y="8898"/>
                </a:lnTo>
                <a:lnTo>
                  <a:pt x="49807" y="8898"/>
                </a:lnTo>
                <a:lnTo>
                  <a:pt x="47761" y="9307"/>
                </a:lnTo>
                <a:lnTo>
                  <a:pt x="51545" y="9818"/>
                </a:lnTo>
                <a:lnTo>
                  <a:pt x="48273" y="9920"/>
                </a:lnTo>
                <a:lnTo>
                  <a:pt x="47557" y="10534"/>
                </a:lnTo>
                <a:lnTo>
                  <a:pt x="49193" y="10739"/>
                </a:lnTo>
                <a:lnTo>
                  <a:pt x="48989" y="11352"/>
                </a:lnTo>
                <a:lnTo>
                  <a:pt x="54102" y="10534"/>
                </a:lnTo>
                <a:lnTo>
                  <a:pt x="54102" y="10739"/>
                </a:lnTo>
                <a:lnTo>
                  <a:pt x="54818" y="10841"/>
                </a:lnTo>
                <a:lnTo>
                  <a:pt x="54614" y="10943"/>
                </a:lnTo>
                <a:lnTo>
                  <a:pt x="56148" y="11045"/>
                </a:lnTo>
                <a:lnTo>
                  <a:pt x="57170" y="10534"/>
                </a:lnTo>
                <a:lnTo>
                  <a:pt x="56250" y="10739"/>
                </a:lnTo>
                <a:lnTo>
                  <a:pt x="56455" y="10534"/>
                </a:lnTo>
                <a:lnTo>
                  <a:pt x="56352" y="10432"/>
                </a:lnTo>
                <a:lnTo>
                  <a:pt x="58295" y="10023"/>
                </a:lnTo>
                <a:lnTo>
                  <a:pt x="57989" y="9920"/>
                </a:lnTo>
                <a:lnTo>
                  <a:pt x="57989" y="9818"/>
                </a:lnTo>
                <a:lnTo>
                  <a:pt x="56864" y="9409"/>
                </a:lnTo>
                <a:lnTo>
                  <a:pt x="57682" y="7670"/>
                </a:lnTo>
                <a:lnTo>
                  <a:pt x="56455" y="7364"/>
                </a:lnTo>
                <a:lnTo>
                  <a:pt x="55739" y="8489"/>
                </a:lnTo>
                <a:lnTo>
                  <a:pt x="55023" y="8693"/>
                </a:lnTo>
                <a:lnTo>
                  <a:pt x="55023" y="8693"/>
                </a:lnTo>
                <a:lnTo>
                  <a:pt x="55227" y="7875"/>
                </a:lnTo>
                <a:lnTo>
                  <a:pt x="54614" y="7773"/>
                </a:lnTo>
                <a:lnTo>
                  <a:pt x="53591" y="8080"/>
                </a:lnTo>
                <a:lnTo>
                  <a:pt x="53693" y="7977"/>
                </a:lnTo>
                <a:lnTo>
                  <a:pt x="53182" y="8080"/>
                </a:lnTo>
                <a:lnTo>
                  <a:pt x="53182" y="8080"/>
                </a:lnTo>
                <a:lnTo>
                  <a:pt x="53898" y="7773"/>
                </a:lnTo>
                <a:lnTo>
                  <a:pt x="51750" y="7875"/>
                </a:lnTo>
                <a:lnTo>
                  <a:pt x="52466" y="7261"/>
                </a:lnTo>
                <a:close/>
                <a:moveTo>
                  <a:pt x="60341" y="10330"/>
                </a:moveTo>
                <a:lnTo>
                  <a:pt x="58602" y="10841"/>
                </a:lnTo>
                <a:lnTo>
                  <a:pt x="59114" y="11148"/>
                </a:lnTo>
                <a:lnTo>
                  <a:pt x="60136" y="11352"/>
                </a:lnTo>
                <a:lnTo>
                  <a:pt x="61159" y="11045"/>
                </a:lnTo>
                <a:lnTo>
                  <a:pt x="60239" y="10432"/>
                </a:lnTo>
                <a:lnTo>
                  <a:pt x="60341" y="10330"/>
                </a:lnTo>
                <a:close/>
                <a:moveTo>
                  <a:pt x="175193" y="11250"/>
                </a:moveTo>
                <a:lnTo>
                  <a:pt x="176114" y="11557"/>
                </a:lnTo>
                <a:lnTo>
                  <a:pt x="176114" y="12068"/>
                </a:lnTo>
                <a:lnTo>
                  <a:pt x="177136" y="12170"/>
                </a:lnTo>
                <a:lnTo>
                  <a:pt x="177136" y="12170"/>
                </a:lnTo>
                <a:lnTo>
                  <a:pt x="176011" y="12068"/>
                </a:lnTo>
                <a:lnTo>
                  <a:pt x="175193" y="11250"/>
                </a:lnTo>
                <a:close/>
                <a:moveTo>
                  <a:pt x="73023" y="11557"/>
                </a:moveTo>
                <a:lnTo>
                  <a:pt x="72307" y="12375"/>
                </a:lnTo>
                <a:lnTo>
                  <a:pt x="73432" y="12375"/>
                </a:lnTo>
                <a:lnTo>
                  <a:pt x="74148" y="11659"/>
                </a:lnTo>
                <a:lnTo>
                  <a:pt x="73023" y="11557"/>
                </a:lnTo>
                <a:close/>
                <a:moveTo>
                  <a:pt x="108409" y="13295"/>
                </a:moveTo>
                <a:lnTo>
                  <a:pt x="108716" y="13398"/>
                </a:lnTo>
                <a:lnTo>
                  <a:pt x="108818" y="13398"/>
                </a:lnTo>
                <a:lnTo>
                  <a:pt x="108409" y="13295"/>
                </a:lnTo>
                <a:close/>
                <a:moveTo>
                  <a:pt x="9205" y="13807"/>
                </a:moveTo>
                <a:lnTo>
                  <a:pt x="9102" y="13909"/>
                </a:lnTo>
                <a:lnTo>
                  <a:pt x="9205" y="13909"/>
                </a:lnTo>
                <a:lnTo>
                  <a:pt x="9205" y="13807"/>
                </a:lnTo>
                <a:close/>
                <a:moveTo>
                  <a:pt x="5420" y="11045"/>
                </a:moveTo>
                <a:lnTo>
                  <a:pt x="0" y="14420"/>
                </a:lnTo>
                <a:lnTo>
                  <a:pt x="511" y="14318"/>
                </a:lnTo>
                <a:lnTo>
                  <a:pt x="1227" y="13909"/>
                </a:lnTo>
                <a:lnTo>
                  <a:pt x="1227" y="13705"/>
                </a:lnTo>
                <a:lnTo>
                  <a:pt x="1739" y="13398"/>
                </a:lnTo>
                <a:lnTo>
                  <a:pt x="1636" y="13500"/>
                </a:lnTo>
                <a:lnTo>
                  <a:pt x="2352" y="13295"/>
                </a:lnTo>
                <a:lnTo>
                  <a:pt x="2148" y="13398"/>
                </a:lnTo>
                <a:lnTo>
                  <a:pt x="2761" y="13193"/>
                </a:lnTo>
                <a:lnTo>
                  <a:pt x="2761" y="13193"/>
                </a:lnTo>
                <a:lnTo>
                  <a:pt x="1636" y="14011"/>
                </a:lnTo>
                <a:lnTo>
                  <a:pt x="3273" y="14114"/>
                </a:lnTo>
                <a:lnTo>
                  <a:pt x="3068" y="14625"/>
                </a:lnTo>
                <a:lnTo>
                  <a:pt x="3375" y="15034"/>
                </a:lnTo>
                <a:lnTo>
                  <a:pt x="3989" y="14932"/>
                </a:lnTo>
                <a:lnTo>
                  <a:pt x="3682" y="15136"/>
                </a:lnTo>
                <a:lnTo>
                  <a:pt x="4295" y="14932"/>
                </a:lnTo>
                <a:lnTo>
                  <a:pt x="4193" y="15034"/>
                </a:lnTo>
                <a:lnTo>
                  <a:pt x="4193" y="15034"/>
                </a:lnTo>
                <a:lnTo>
                  <a:pt x="4602" y="14727"/>
                </a:lnTo>
                <a:lnTo>
                  <a:pt x="4500" y="14625"/>
                </a:lnTo>
                <a:lnTo>
                  <a:pt x="5523" y="14318"/>
                </a:lnTo>
                <a:lnTo>
                  <a:pt x="5318" y="14318"/>
                </a:lnTo>
                <a:lnTo>
                  <a:pt x="5830" y="14114"/>
                </a:lnTo>
                <a:lnTo>
                  <a:pt x="5727" y="14114"/>
                </a:lnTo>
                <a:lnTo>
                  <a:pt x="5727" y="13909"/>
                </a:lnTo>
                <a:lnTo>
                  <a:pt x="6136" y="14011"/>
                </a:lnTo>
                <a:lnTo>
                  <a:pt x="6750" y="14011"/>
                </a:lnTo>
                <a:lnTo>
                  <a:pt x="6852" y="13807"/>
                </a:lnTo>
                <a:lnTo>
                  <a:pt x="7159" y="13909"/>
                </a:lnTo>
                <a:lnTo>
                  <a:pt x="8386" y="13500"/>
                </a:lnTo>
                <a:lnTo>
                  <a:pt x="8080" y="13398"/>
                </a:lnTo>
                <a:lnTo>
                  <a:pt x="7977" y="13398"/>
                </a:lnTo>
                <a:lnTo>
                  <a:pt x="8080" y="13193"/>
                </a:lnTo>
                <a:lnTo>
                  <a:pt x="8080" y="12886"/>
                </a:lnTo>
                <a:lnTo>
                  <a:pt x="7364" y="12682"/>
                </a:lnTo>
                <a:lnTo>
                  <a:pt x="7364" y="12682"/>
                </a:lnTo>
                <a:lnTo>
                  <a:pt x="7568" y="12784"/>
                </a:lnTo>
                <a:lnTo>
                  <a:pt x="6852" y="12886"/>
                </a:lnTo>
                <a:lnTo>
                  <a:pt x="7261" y="12682"/>
                </a:lnTo>
                <a:lnTo>
                  <a:pt x="6341" y="12682"/>
                </a:lnTo>
                <a:lnTo>
                  <a:pt x="6034" y="12989"/>
                </a:lnTo>
                <a:lnTo>
                  <a:pt x="6034" y="13193"/>
                </a:lnTo>
                <a:lnTo>
                  <a:pt x="5625" y="13398"/>
                </a:lnTo>
                <a:lnTo>
                  <a:pt x="5625" y="13398"/>
                </a:lnTo>
                <a:lnTo>
                  <a:pt x="5932" y="13193"/>
                </a:lnTo>
                <a:lnTo>
                  <a:pt x="5523" y="13295"/>
                </a:lnTo>
                <a:lnTo>
                  <a:pt x="5523" y="13091"/>
                </a:lnTo>
                <a:lnTo>
                  <a:pt x="6545" y="12375"/>
                </a:lnTo>
                <a:lnTo>
                  <a:pt x="6136" y="12375"/>
                </a:lnTo>
                <a:lnTo>
                  <a:pt x="6648" y="12068"/>
                </a:lnTo>
                <a:lnTo>
                  <a:pt x="5830" y="11659"/>
                </a:lnTo>
                <a:lnTo>
                  <a:pt x="5932" y="11557"/>
                </a:lnTo>
                <a:lnTo>
                  <a:pt x="5727" y="11352"/>
                </a:lnTo>
                <a:lnTo>
                  <a:pt x="5523" y="11557"/>
                </a:lnTo>
                <a:lnTo>
                  <a:pt x="5523" y="11352"/>
                </a:lnTo>
                <a:lnTo>
                  <a:pt x="5625" y="11250"/>
                </a:lnTo>
                <a:lnTo>
                  <a:pt x="5420" y="11045"/>
                </a:lnTo>
                <a:close/>
                <a:moveTo>
                  <a:pt x="113011" y="13193"/>
                </a:moveTo>
                <a:lnTo>
                  <a:pt x="112807" y="13398"/>
                </a:lnTo>
                <a:lnTo>
                  <a:pt x="112500" y="13398"/>
                </a:lnTo>
                <a:lnTo>
                  <a:pt x="112193" y="13602"/>
                </a:lnTo>
                <a:lnTo>
                  <a:pt x="111682" y="13500"/>
                </a:lnTo>
                <a:lnTo>
                  <a:pt x="111682" y="13500"/>
                </a:lnTo>
                <a:lnTo>
                  <a:pt x="111784" y="13807"/>
                </a:lnTo>
                <a:lnTo>
                  <a:pt x="111170" y="13500"/>
                </a:lnTo>
                <a:lnTo>
                  <a:pt x="110864" y="13500"/>
                </a:lnTo>
                <a:lnTo>
                  <a:pt x="110864" y="13807"/>
                </a:lnTo>
                <a:lnTo>
                  <a:pt x="110250" y="13602"/>
                </a:lnTo>
                <a:lnTo>
                  <a:pt x="110148" y="14011"/>
                </a:lnTo>
                <a:lnTo>
                  <a:pt x="109739" y="14011"/>
                </a:lnTo>
                <a:lnTo>
                  <a:pt x="109636" y="14216"/>
                </a:lnTo>
                <a:lnTo>
                  <a:pt x="109432" y="14114"/>
                </a:lnTo>
                <a:lnTo>
                  <a:pt x="109534" y="14011"/>
                </a:lnTo>
                <a:lnTo>
                  <a:pt x="109330" y="13807"/>
                </a:lnTo>
                <a:lnTo>
                  <a:pt x="109534" y="13602"/>
                </a:lnTo>
                <a:lnTo>
                  <a:pt x="108716" y="13398"/>
                </a:lnTo>
                <a:lnTo>
                  <a:pt x="108511" y="13398"/>
                </a:lnTo>
                <a:lnTo>
                  <a:pt x="108716" y="13705"/>
                </a:lnTo>
                <a:lnTo>
                  <a:pt x="108102" y="13500"/>
                </a:lnTo>
                <a:lnTo>
                  <a:pt x="108102" y="13500"/>
                </a:lnTo>
                <a:lnTo>
                  <a:pt x="108205" y="13602"/>
                </a:lnTo>
                <a:lnTo>
                  <a:pt x="108102" y="13705"/>
                </a:lnTo>
                <a:lnTo>
                  <a:pt x="107898" y="13705"/>
                </a:lnTo>
                <a:lnTo>
                  <a:pt x="108205" y="13807"/>
                </a:lnTo>
                <a:lnTo>
                  <a:pt x="107693" y="13807"/>
                </a:lnTo>
                <a:lnTo>
                  <a:pt x="107795" y="14011"/>
                </a:lnTo>
                <a:lnTo>
                  <a:pt x="107386" y="14011"/>
                </a:lnTo>
                <a:lnTo>
                  <a:pt x="109125" y="14114"/>
                </a:lnTo>
                <a:lnTo>
                  <a:pt x="108614" y="14318"/>
                </a:lnTo>
                <a:lnTo>
                  <a:pt x="109125" y="14318"/>
                </a:lnTo>
                <a:lnTo>
                  <a:pt x="109125" y="14420"/>
                </a:lnTo>
                <a:lnTo>
                  <a:pt x="107898" y="14523"/>
                </a:lnTo>
                <a:lnTo>
                  <a:pt x="107795" y="14727"/>
                </a:lnTo>
                <a:lnTo>
                  <a:pt x="109227" y="14830"/>
                </a:lnTo>
                <a:lnTo>
                  <a:pt x="108818" y="15136"/>
                </a:lnTo>
                <a:lnTo>
                  <a:pt x="109227" y="15034"/>
                </a:lnTo>
                <a:lnTo>
                  <a:pt x="108307" y="15341"/>
                </a:lnTo>
                <a:lnTo>
                  <a:pt x="108716" y="15545"/>
                </a:lnTo>
                <a:lnTo>
                  <a:pt x="109432" y="15443"/>
                </a:lnTo>
                <a:lnTo>
                  <a:pt x="111375" y="15852"/>
                </a:lnTo>
                <a:lnTo>
                  <a:pt x="114648" y="14625"/>
                </a:lnTo>
                <a:lnTo>
                  <a:pt x="114648" y="14216"/>
                </a:lnTo>
                <a:lnTo>
                  <a:pt x="114034" y="13807"/>
                </a:lnTo>
                <a:lnTo>
                  <a:pt x="113830" y="13500"/>
                </a:lnTo>
                <a:lnTo>
                  <a:pt x="114239" y="13295"/>
                </a:lnTo>
                <a:lnTo>
                  <a:pt x="113011" y="13193"/>
                </a:lnTo>
                <a:close/>
                <a:moveTo>
                  <a:pt x="65557" y="13705"/>
                </a:moveTo>
                <a:lnTo>
                  <a:pt x="63102" y="15750"/>
                </a:lnTo>
                <a:lnTo>
                  <a:pt x="63818" y="15750"/>
                </a:lnTo>
                <a:lnTo>
                  <a:pt x="64023" y="16159"/>
                </a:lnTo>
                <a:lnTo>
                  <a:pt x="66309" y="15364"/>
                </a:lnTo>
                <a:lnTo>
                  <a:pt x="66309" y="15364"/>
                </a:lnTo>
                <a:lnTo>
                  <a:pt x="67091" y="15852"/>
                </a:lnTo>
                <a:lnTo>
                  <a:pt x="68114" y="15545"/>
                </a:lnTo>
                <a:lnTo>
                  <a:pt x="67091" y="15443"/>
                </a:lnTo>
                <a:lnTo>
                  <a:pt x="67295" y="14830"/>
                </a:lnTo>
                <a:lnTo>
                  <a:pt x="65659" y="14011"/>
                </a:lnTo>
                <a:lnTo>
                  <a:pt x="65557" y="13705"/>
                </a:lnTo>
                <a:close/>
                <a:moveTo>
                  <a:pt x="128864" y="16773"/>
                </a:moveTo>
                <a:lnTo>
                  <a:pt x="128455" y="16875"/>
                </a:lnTo>
                <a:lnTo>
                  <a:pt x="128455" y="16875"/>
                </a:lnTo>
                <a:lnTo>
                  <a:pt x="128785" y="16804"/>
                </a:lnTo>
                <a:lnTo>
                  <a:pt x="128785" y="16804"/>
                </a:lnTo>
                <a:lnTo>
                  <a:pt x="128864" y="16773"/>
                </a:lnTo>
                <a:close/>
                <a:moveTo>
                  <a:pt x="73227" y="6955"/>
                </a:moveTo>
                <a:lnTo>
                  <a:pt x="70773" y="7364"/>
                </a:lnTo>
                <a:lnTo>
                  <a:pt x="71080" y="7670"/>
                </a:lnTo>
                <a:lnTo>
                  <a:pt x="70159" y="7773"/>
                </a:lnTo>
                <a:lnTo>
                  <a:pt x="70466" y="8080"/>
                </a:lnTo>
                <a:lnTo>
                  <a:pt x="70466" y="8386"/>
                </a:lnTo>
                <a:lnTo>
                  <a:pt x="69443" y="8386"/>
                </a:lnTo>
                <a:lnTo>
                  <a:pt x="69955" y="8693"/>
                </a:lnTo>
                <a:lnTo>
                  <a:pt x="69545" y="9205"/>
                </a:lnTo>
                <a:lnTo>
                  <a:pt x="68318" y="9205"/>
                </a:lnTo>
                <a:lnTo>
                  <a:pt x="69545" y="8898"/>
                </a:lnTo>
                <a:lnTo>
                  <a:pt x="69136" y="8489"/>
                </a:lnTo>
                <a:lnTo>
                  <a:pt x="69443" y="7773"/>
                </a:lnTo>
                <a:lnTo>
                  <a:pt x="71284" y="6955"/>
                </a:lnTo>
                <a:lnTo>
                  <a:pt x="71284" y="6955"/>
                </a:lnTo>
                <a:lnTo>
                  <a:pt x="67193" y="8284"/>
                </a:lnTo>
                <a:lnTo>
                  <a:pt x="66682" y="8898"/>
                </a:lnTo>
                <a:lnTo>
                  <a:pt x="67909" y="9205"/>
                </a:lnTo>
                <a:lnTo>
                  <a:pt x="66477" y="9205"/>
                </a:lnTo>
                <a:lnTo>
                  <a:pt x="68114" y="9716"/>
                </a:lnTo>
                <a:lnTo>
                  <a:pt x="67909" y="9920"/>
                </a:lnTo>
                <a:lnTo>
                  <a:pt x="70875" y="10125"/>
                </a:lnTo>
                <a:lnTo>
                  <a:pt x="70875" y="10023"/>
                </a:lnTo>
                <a:lnTo>
                  <a:pt x="72205" y="10227"/>
                </a:lnTo>
                <a:lnTo>
                  <a:pt x="72614" y="9716"/>
                </a:lnTo>
                <a:lnTo>
                  <a:pt x="73534" y="9920"/>
                </a:lnTo>
                <a:lnTo>
                  <a:pt x="73432" y="10227"/>
                </a:lnTo>
                <a:lnTo>
                  <a:pt x="73841" y="10330"/>
                </a:lnTo>
                <a:lnTo>
                  <a:pt x="73636" y="10432"/>
                </a:lnTo>
                <a:lnTo>
                  <a:pt x="74148" y="10330"/>
                </a:lnTo>
                <a:lnTo>
                  <a:pt x="74250" y="10739"/>
                </a:lnTo>
                <a:lnTo>
                  <a:pt x="73432" y="11148"/>
                </a:lnTo>
                <a:lnTo>
                  <a:pt x="74685" y="10969"/>
                </a:lnTo>
                <a:lnTo>
                  <a:pt x="74761" y="11045"/>
                </a:lnTo>
                <a:lnTo>
                  <a:pt x="74557" y="11148"/>
                </a:lnTo>
                <a:lnTo>
                  <a:pt x="75375" y="11557"/>
                </a:lnTo>
                <a:lnTo>
                  <a:pt x="75477" y="12273"/>
                </a:lnTo>
                <a:lnTo>
                  <a:pt x="73534" y="13398"/>
                </a:lnTo>
                <a:lnTo>
                  <a:pt x="73636" y="13807"/>
                </a:lnTo>
                <a:lnTo>
                  <a:pt x="72000" y="14216"/>
                </a:lnTo>
                <a:lnTo>
                  <a:pt x="72000" y="14318"/>
                </a:lnTo>
                <a:lnTo>
                  <a:pt x="72000" y="14420"/>
                </a:lnTo>
                <a:lnTo>
                  <a:pt x="71898" y="14625"/>
                </a:lnTo>
                <a:lnTo>
                  <a:pt x="72000" y="14318"/>
                </a:lnTo>
                <a:lnTo>
                  <a:pt x="71080" y="14114"/>
                </a:lnTo>
                <a:lnTo>
                  <a:pt x="70057" y="14727"/>
                </a:lnTo>
                <a:lnTo>
                  <a:pt x="70977" y="15136"/>
                </a:lnTo>
                <a:lnTo>
                  <a:pt x="72307" y="14727"/>
                </a:lnTo>
                <a:lnTo>
                  <a:pt x="72818" y="14830"/>
                </a:lnTo>
                <a:lnTo>
                  <a:pt x="72716" y="15034"/>
                </a:lnTo>
                <a:lnTo>
                  <a:pt x="72716" y="15034"/>
                </a:lnTo>
                <a:lnTo>
                  <a:pt x="73330" y="14830"/>
                </a:lnTo>
                <a:lnTo>
                  <a:pt x="73125" y="15034"/>
                </a:lnTo>
                <a:lnTo>
                  <a:pt x="73739" y="15545"/>
                </a:lnTo>
                <a:lnTo>
                  <a:pt x="73636" y="15648"/>
                </a:lnTo>
                <a:lnTo>
                  <a:pt x="74148" y="15750"/>
                </a:lnTo>
                <a:lnTo>
                  <a:pt x="73636" y="15955"/>
                </a:lnTo>
                <a:lnTo>
                  <a:pt x="74250" y="16261"/>
                </a:lnTo>
                <a:lnTo>
                  <a:pt x="74045" y="16364"/>
                </a:lnTo>
                <a:lnTo>
                  <a:pt x="76909" y="17386"/>
                </a:lnTo>
                <a:lnTo>
                  <a:pt x="77318" y="17080"/>
                </a:lnTo>
                <a:lnTo>
                  <a:pt x="76398" y="16364"/>
                </a:lnTo>
                <a:lnTo>
                  <a:pt x="76500" y="16261"/>
                </a:lnTo>
                <a:lnTo>
                  <a:pt x="75989" y="15648"/>
                </a:lnTo>
                <a:lnTo>
                  <a:pt x="76705" y="15648"/>
                </a:lnTo>
                <a:lnTo>
                  <a:pt x="78034" y="16568"/>
                </a:lnTo>
                <a:lnTo>
                  <a:pt x="78239" y="16364"/>
                </a:lnTo>
                <a:lnTo>
                  <a:pt x="78545" y="16364"/>
                </a:lnTo>
                <a:lnTo>
                  <a:pt x="78545" y="15648"/>
                </a:lnTo>
                <a:lnTo>
                  <a:pt x="78955" y="15955"/>
                </a:lnTo>
                <a:lnTo>
                  <a:pt x="78955" y="15443"/>
                </a:lnTo>
                <a:lnTo>
                  <a:pt x="79057" y="15341"/>
                </a:lnTo>
                <a:lnTo>
                  <a:pt x="78750" y="15341"/>
                </a:lnTo>
                <a:lnTo>
                  <a:pt x="78545" y="15136"/>
                </a:lnTo>
                <a:lnTo>
                  <a:pt x="78955" y="14932"/>
                </a:lnTo>
                <a:lnTo>
                  <a:pt x="78648" y="14932"/>
                </a:lnTo>
                <a:lnTo>
                  <a:pt x="78955" y="14830"/>
                </a:lnTo>
                <a:lnTo>
                  <a:pt x="78648" y="14625"/>
                </a:lnTo>
                <a:lnTo>
                  <a:pt x="78034" y="14625"/>
                </a:lnTo>
                <a:lnTo>
                  <a:pt x="77830" y="14216"/>
                </a:lnTo>
                <a:lnTo>
                  <a:pt x="78034" y="14114"/>
                </a:lnTo>
                <a:lnTo>
                  <a:pt x="77523" y="14011"/>
                </a:lnTo>
                <a:lnTo>
                  <a:pt x="77727" y="13807"/>
                </a:lnTo>
                <a:lnTo>
                  <a:pt x="77318" y="13398"/>
                </a:lnTo>
                <a:lnTo>
                  <a:pt x="78341" y="13602"/>
                </a:lnTo>
                <a:lnTo>
                  <a:pt x="78136" y="13193"/>
                </a:lnTo>
                <a:lnTo>
                  <a:pt x="78545" y="13091"/>
                </a:lnTo>
                <a:lnTo>
                  <a:pt x="79466" y="13398"/>
                </a:lnTo>
                <a:lnTo>
                  <a:pt x="79159" y="13602"/>
                </a:lnTo>
                <a:lnTo>
                  <a:pt x="79159" y="13602"/>
                </a:lnTo>
                <a:lnTo>
                  <a:pt x="80284" y="13295"/>
                </a:lnTo>
                <a:lnTo>
                  <a:pt x="79466" y="13909"/>
                </a:lnTo>
                <a:lnTo>
                  <a:pt x="79568" y="14318"/>
                </a:lnTo>
                <a:lnTo>
                  <a:pt x="79977" y="14114"/>
                </a:lnTo>
                <a:lnTo>
                  <a:pt x="80182" y="14420"/>
                </a:lnTo>
                <a:lnTo>
                  <a:pt x="80489" y="14420"/>
                </a:lnTo>
                <a:lnTo>
                  <a:pt x="80693" y="13909"/>
                </a:lnTo>
                <a:lnTo>
                  <a:pt x="80489" y="13909"/>
                </a:lnTo>
                <a:lnTo>
                  <a:pt x="81818" y="13602"/>
                </a:lnTo>
                <a:lnTo>
                  <a:pt x="81511" y="13398"/>
                </a:lnTo>
                <a:lnTo>
                  <a:pt x="81716" y="13295"/>
                </a:lnTo>
                <a:lnTo>
                  <a:pt x="81614" y="13193"/>
                </a:lnTo>
                <a:lnTo>
                  <a:pt x="82023" y="13295"/>
                </a:lnTo>
                <a:lnTo>
                  <a:pt x="82023" y="12989"/>
                </a:lnTo>
                <a:lnTo>
                  <a:pt x="82227" y="12989"/>
                </a:lnTo>
                <a:lnTo>
                  <a:pt x="82227" y="12682"/>
                </a:lnTo>
                <a:lnTo>
                  <a:pt x="81000" y="12886"/>
                </a:lnTo>
                <a:lnTo>
                  <a:pt x="81716" y="12477"/>
                </a:lnTo>
                <a:lnTo>
                  <a:pt x="80591" y="12375"/>
                </a:lnTo>
                <a:lnTo>
                  <a:pt x="81307" y="12170"/>
                </a:lnTo>
                <a:lnTo>
                  <a:pt x="80591" y="11966"/>
                </a:lnTo>
                <a:lnTo>
                  <a:pt x="80795" y="11864"/>
                </a:lnTo>
                <a:lnTo>
                  <a:pt x="80284" y="12068"/>
                </a:lnTo>
                <a:lnTo>
                  <a:pt x="80386" y="11864"/>
                </a:lnTo>
                <a:lnTo>
                  <a:pt x="80080" y="11864"/>
                </a:lnTo>
                <a:lnTo>
                  <a:pt x="80182" y="11761"/>
                </a:lnTo>
                <a:lnTo>
                  <a:pt x="79670" y="11966"/>
                </a:lnTo>
                <a:lnTo>
                  <a:pt x="80080" y="11557"/>
                </a:lnTo>
                <a:lnTo>
                  <a:pt x="79670" y="11761"/>
                </a:lnTo>
                <a:lnTo>
                  <a:pt x="79466" y="11761"/>
                </a:lnTo>
                <a:lnTo>
                  <a:pt x="79568" y="11557"/>
                </a:lnTo>
                <a:lnTo>
                  <a:pt x="79773" y="11455"/>
                </a:lnTo>
                <a:lnTo>
                  <a:pt x="79057" y="11352"/>
                </a:lnTo>
                <a:lnTo>
                  <a:pt x="78955" y="11148"/>
                </a:lnTo>
                <a:lnTo>
                  <a:pt x="78239" y="11045"/>
                </a:lnTo>
                <a:lnTo>
                  <a:pt x="79466" y="10943"/>
                </a:lnTo>
                <a:lnTo>
                  <a:pt x="78648" y="10841"/>
                </a:lnTo>
                <a:lnTo>
                  <a:pt x="80284" y="10739"/>
                </a:lnTo>
                <a:lnTo>
                  <a:pt x="78648" y="10534"/>
                </a:lnTo>
                <a:lnTo>
                  <a:pt x="80080" y="10330"/>
                </a:lnTo>
                <a:lnTo>
                  <a:pt x="79670" y="10023"/>
                </a:lnTo>
                <a:lnTo>
                  <a:pt x="79057" y="10125"/>
                </a:lnTo>
                <a:lnTo>
                  <a:pt x="79364" y="9920"/>
                </a:lnTo>
                <a:lnTo>
                  <a:pt x="78443" y="10023"/>
                </a:lnTo>
                <a:lnTo>
                  <a:pt x="79568" y="9716"/>
                </a:lnTo>
                <a:lnTo>
                  <a:pt x="79466" y="9409"/>
                </a:lnTo>
                <a:lnTo>
                  <a:pt x="78750" y="9409"/>
                </a:lnTo>
                <a:lnTo>
                  <a:pt x="77625" y="10023"/>
                </a:lnTo>
                <a:lnTo>
                  <a:pt x="77420" y="9716"/>
                </a:lnTo>
                <a:lnTo>
                  <a:pt x="78545" y="9205"/>
                </a:lnTo>
                <a:lnTo>
                  <a:pt x="77216" y="9409"/>
                </a:lnTo>
                <a:lnTo>
                  <a:pt x="77216" y="9409"/>
                </a:lnTo>
                <a:lnTo>
                  <a:pt x="78341" y="8898"/>
                </a:lnTo>
                <a:lnTo>
                  <a:pt x="76500" y="8898"/>
                </a:lnTo>
                <a:lnTo>
                  <a:pt x="77011" y="8591"/>
                </a:lnTo>
                <a:lnTo>
                  <a:pt x="75886" y="9000"/>
                </a:lnTo>
                <a:lnTo>
                  <a:pt x="76398" y="8693"/>
                </a:lnTo>
                <a:lnTo>
                  <a:pt x="76091" y="8693"/>
                </a:lnTo>
                <a:lnTo>
                  <a:pt x="76807" y="8386"/>
                </a:lnTo>
                <a:lnTo>
                  <a:pt x="76807" y="8386"/>
                </a:lnTo>
                <a:lnTo>
                  <a:pt x="75580" y="8591"/>
                </a:lnTo>
                <a:lnTo>
                  <a:pt x="75580" y="8591"/>
                </a:lnTo>
                <a:lnTo>
                  <a:pt x="76500" y="8182"/>
                </a:lnTo>
                <a:lnTo>
                  <a:pt x="74761" y="7875"/>
                </a:lnTo>
                <a:lnTo>
                  <a:pt x="74761" y="7875"/>
                </a:lnTo>
                <a:lnTo>
                  <a:pt x="74864" y="8182"/>
                </a:lnTo>
                <a:lnTo>
                  <a:pt x="74045" y="8489"/>
                </a:lnTo>
                <a:lnTo>
                  <a:pt x="73739" y="8080"/>
                </a:lnTo>
                <a:lnTo>
                  <a:pt x="72511" y="8489"/>
                </a:lnTo>
                <a:lnTo>
                  <a:pt x="72818" y="8284"/>
                </a:lnTo>
                <a:lnTo>
                  <a:pt x="72716" y="8182"/>
                </a:lnTo>
                <a:lnTo>
                  <a:pt x="73125" y="7977"/>
                </a:lnTo>
                <a:lnTo>
                  <a:pt x="72614" y="8182"/>
                </a:lnTo>
                <a:lnTo>
                  <a:pt x="73534" y="7773"/>
                </a:lnTo>
                <a:lnTo>
                  <a:pt x="73227" y="6955"/>
                </a:lnTo>
                <a:close/>
                <a:moveTo>
                  <a:pt x="103500" y="0"/>
                </a:moveTo>
                <a:lnTo>
                  <a:pt x="103807" y="102"/>
                </a:lnTo>
                <a:lnTo>
                  <a:pt x="99205" y="205"/>
                </a:lnTo>
                <a:lnTo>
                  <a:pt x="101864" y="307"/>
                </a:lnTo>
                <a:lnTo>
                  <a:pt x="99614" y="409"/>
                </a:lnTo>
                <a:lnTo>
                  <a:pt x="100125" y="511"/>
                </a:lnTo>
                <a:lnTo>
                  <a:pt x="99818" y="818"/>
                </a:lnTo>
                <a:lnTo>
                  <a:pt x="97057" y="511"/>
                </a:lnTo>
                <a:lnTo>
                  <a:pt x="97057" y="818"/>
                </a:lnTo>
                <a:lnTo>
                  <a:pt x="94705" y="1023"/>
                </a:lnTo>
                <a:lnTo>
                  <a:pt x="94705" y="614"/>
                </a:lnTo>
                <a:lnTo>
                  <a:pt x="91841" y="818"/>
                </a:lnTo>
                <a:lnTo>
                  <a:pt x="92966" y="1227"/>
                </a:lnTo>
                <a:lnTo>
                  <a:pt x="90716" y="920"/>
                </a:lnTo>
                <a:lnTo>
                  <a:pt x="86625" y="1841"/>
                </a:lnTo>
                <a:lnTo>
                  <a:pt x="86932" y="2148"/>
                </a:lnTo>
                <a:lnTo>
                  <a:pt x="87955" y="2045"/>
                </a:lnTo>
                <a:lnTo>
                  <a:pt x="87955" y="2045"/>
                </a:lnTo>
                <a:lnTo>
                  <a:pt x="81818" y="3477"/>
                </a:lnTo>
                <a:lnTo>
                  <a:pt x="83148" y="3682"/>
                </a:lnTo>
                <a:lnTo>
                  <a:pt x="82841" y="3784"/>
                </a:lnTo>
                <a:lnTo>
                  <a:pt x="85091" y="3989"/>
                </a:lnTo>
                <a:lnTo>
                  <a:pt x="82023" y="4295"/>
                </a:lnTo>
                <a:lnTo>
                  <a:pt x="82125" y="4398"/>
                </a:lnTo>
                <a:lnTo>
                  <a:pt x="82125" y="4500"/>
                </a:lnTo>
                <a:lnTo>
                  <a:pt x="83557" y="4602"/>
                </a:lnTo>
                <a:lnTo>
                  <a:pt x="82534" y="4807"/>
                </a:lnTo>
                <a:lnTo>
                  <a:pt x="88568" y="5318"/>
                </a:lnTo>
                <a:lnTo>
                  <a:pt x="88568" y="5625"/>
                </a:lnTo>
                <a:lnTo>
                  <a:pt x="89489" y="6341"/>
                </a:lnTo>
                <a:lnTo>
                  <a:pt x="88670" y="6648"/>
                </a:lnTo>
                <a:lnTo>
                  <a:pt x="89386" y="6750"/>
                </a:lnTo>
                <a:lnTo>
                  <a:pt x="89182" y="7057"/>
                </a:lnTo>
                <a:lnTo>
                  <a:pt x="89386" y="7466"/>
                </a:lnTo>
                <a:lnTo>
                  <a:pt x="89386" y="7568"/>
                </a:lnTo>
                <a:lnTo>
                  <a:pt x="89591" y="7773"/>
                </a:lnTo>
                <a:lnTo>
                  <a:pt x="88977" y="7977"/>
                </a:lnTo>
                <a:lnTo>
                  <a:pt x="89080" y="8080"/>
                </a:lnTo>
                <a:lnTo>
                  <a:pt x="88773" y="8182"/>
                </a:lnTo>
                <a:lnTo>
                  <a:pt x="88773" y="8182"/>
                </a:lnTo>
                <a:lnTo>
                  <a:pt x="89386" y="8080"/>
                </a:lnTo>
                <a:lnTo>
                  <a:pt x="88568" y="8795"/>
                </a:lnTo>
                <a:lnTo>
                  <a:pt x="90102" y="8489"/>
                </a:lnTo>
                <a:lnTo>
                  <a:pt x="90102" y="8591"/>
                </a:lnTo>
                <a:lnTo>
                  <a:pt x="90205" y="8591"/>
                </a:lnTo>
                <a:lnTo>
                  <a:pt x="90205" y="8693"/>
                </a:lnTo>
                <a:lnTo>
                  <a:pt x="91023" y="8693"/>
                </a:lnTo>
                <a:lnTo>
                  <a:pt x="90000" y="9102"/>
                </a:lnTo>
                <a:lnTo>
                  <a:pt x="91227" y="9205"/>
                </a:lnTo>
                <a:lnTo>
                  <a:pt x="90716" y="9205"/>
                </a:lnTo>
                <a:lnTo>
                  <a:pt x="91023" y="9409"/>
                </a:lnTo>
                <a:lnTo>
                  <a:pt x="91227" y="9716"/>
                </a:lnTo>
                <a:lnTo>
                  <a:pt x="88875" y="9614"/>
                </a:lnTo>
                <a:lnTo>
                  <a:pt x="91330" y="10125"/>
                </a:lnTo>
                <a:lnTo>
                  <a:pt x="90511" y="10739"/>
                </a:lnTo>
                <a:lnTo>
                  <a:pt x="91023" y="10739"/>
                </a:lnTo>
                <a:lnTo>
                  <a:pt x="90511" y="10841"/>
                </a:lnTo>
                <a:lnTo>
                  <a:pt x="90205" y="11148"/>
                </a:lnTo>
                <a:lnTo>
                  <a:pt x="90511" y="11148"/>
                </a:lnTo>
                <a:lnTo>
                  <a:pt x="88568" y="11557"/>
                </a:lnTo>
                <a:lnTo>
                  <a:pt x="90102" y="11455"/>
                </a:lnTo>
                <a:lnTo>
                  <a:pt x="88057" y="12170"/>
                </a:lnTo>
                <a:lnTo>
                  <a:pt x="90102" y="11966"/>
                </a:lnTo>
                <a:lnTo>
                  <a:pt x="89898" y="12068"/>
                </a:lnTo>
                <a:lnTo>
                  <a:pt x="90205" y="12273"/>
                </a:lnTo>
                <a:lnTo>
                  <a:pt x="88261" y="12273"/>
                </a:lnTo>
                <a:lnTo>
                  <a:pt x="87955" y="12784"/>
                </a:lnTo>
                <a:lnTo>
                  <a:pt x="88773" y="12784"/>
                </a:lnTo>
                <a:lnTo>
                  <a:pt x="87648" y="13500"/>
                </a:lnTo>
                <a:lnTo>
                  <a:pt x="89489" y="12784"/>
                </a:lnTo>
                <a:lnTo>
                  <a:pt x="89489" y="12784"/>
                </a:lnTo>
                <a:lnTo>
                  <a:pt x="87750" y="13602"/>
                </a:lnTo>
                <a:lnTo>
                  <a:pt x="87852" y="13602"/>
                </a:lnTo>
                <a:lnTo>
                  <a:pt x="87750" y="14011"/>
                </a:lnTo>
                <a:lnTo>
                  <a:pt x="89182" y="13807"/>
                </a:lnTo>
                <a:lnTo>
                  <a:pt x="88261" y="14114"/>
                </a:lnTo>
                <a:lnTo>
                  <a:pt x="88057" y="15239"/>
                </a:lnTo>
                <a:lnTo>
                  <a:pt x="88773" y="14727"/>
                </a:lnTo>
                <a:lnTo>
                  <a:pt x="89080" y="14318"/>
                </a:lnTo>
                <a:lnTo>
                  <a:pt x="89489" y="15034"/>
                </a:lnTo>
                <a:lnTo>
                  <a:pt x="88466" y="15034"/>
                </a:lnTo>
                <a:lnTo>
                  <a:pt x="88364" y="15341"/>
                </a:lnTo>
                <a:lnTo>
                  <a:pt x="89080" y="15136"/>
                </a:lnTo>
                <a:lnTo>
                  <a:pt x="88977" y="15239"/>
                </a:lnTo>
                <a:lnTo>
                  <a:pt x="89182" y="15239"/>
                </a:lnTo>
                <a:lnTo>
                  <a:pt x="88261" y="15443"/>
                </a:lnTo>
                <a:lnTo>
                  <a:pt x="88568" y="16466"/>
                </a:lnTo>
                <a:lnTo>
                  <a:pt x="89080" y="16261"/>
                </a:lnTo>
                <a:lnTo>
                  <a:pt x="88568" y="16773"/>
                </a:lnTo>
                <a:lnTo>
                  <a:pt x="89386" y="17182"/>
                </a:lnTo>
                <a:lnTo>
                  <a:pt x="88977" y="17591"/>
                </a:lnTo>
                <a:lnTo>
                  <a:pt x="89386" y="18205"/>
                </a:lnTo>
                <a:lnTo>
                  <a:pt x="89795" y="18205"/>
                </a:lnTo>
                <a:lnTo>
                  <a:pt x="89386" y="18409"/>
                </a:lnTo>
                <a:lnTo>
                  <a:pt x="89795" y="18409"/>
                </a:lnTo>
                <a:lnTo>
                  <a:pt x="89795" y="18307"/>
                </a:lnTo>
                <a:lnTo>
                  <a:pt x="91227" y="18000"/>
                </a:lnTo>
                <a:lnTo>
                  <a:pt x="91023" y="18614"/>
                </a:lnTo>
                <a:lnTo>
                  <a:pt x="91943" y="18511"/>
                </a:lnTo>
                <a:lnTo>
                  <a:pt x="91943" y="18511"/>
                </a:lnTo>
                <a:lnTo>
                  <a:pt x="91330" y="18920"/>
                </a:lnTo>
                <a:lnTo>
                  <a:pt x="91330" y="18920"/>
                </a:lnTo>
                <a:lnTo>
                  <a:pt x="92148" y="18818"/>
                </a:lnTo>
                <a:lnTo>
                  <a:pt x="92148" y="19227"/>
                </a:lnTo>
                <a:lnTo>
                  <a:pt x="92455" y="19227"/>
                </a:lnTo>
                <a:lnTo>
                  <a:pt x="92250" y="19125"/>
                </a:lnTo>
                <a:lnTo>
                  <a:pt x="92966" y="18920"/>
                </a:lnTo>
                <a:lnTo>
                  <a:pt x="92455" y="18614"/>
                </a:lnTo>
                <a:lnTo>
                  <a:pt x="93375" y="18409"/>
                </a:lnTo>
                <a:lnTo>
                  <a:pt x="93989" y="17591"/>
                </a:lnTo>
                <a:lnTo>
                  <a:pt x="93784" y="17489"/>
                </a:lnTo>
                <a:lnTo>
                  <a:pt x="94091" y="17386"/>
                </a:lnTo>
                <a:lnTo>
                  <a:pt x="94295" y="16670"/>
                </a:lnTo>
                <a:lnTo>
                  <a:pt x="93784" y="16568"/>
                </a:lnTo>
                <a:lnTo>
                  <a:pt x="94807" y="16364"/>
                </a:lnTo>
                <a:lnTo>
                  <a:pt x="94500" y="16159"/>
                </a:lnTo>
                <a:lnTo>
                  <a:pt x="95830" y="15648"/>
                </a:lnTo>
                <a:lnTo>
                  <a:pt x="95830" y="15239"/>
                </a:lnTo>
                <a:lnTo>
                  <a:pt x="95216" y="15136"/>
                </a:lnTo>
                <a:lnTo>
                  <a:pt x="96136" y="15034"/>
                </a:lnTo>
                <a:lnTo>
                  <a:pt x="95830" y="14625"/>
                </a:lnTo>
                <a:lnTo>
                  <a:pt x="96955" y="14216"/>
                </a:lnTo>
                <a:lnTo>
                  <a:pt x="96545" y="14011"/>
                </a:lnTo>
                <a:lnTo>
                  <a:pt x="98489" y="13398"/>
                </a:lnTo>
                <a:lnTo>
                  <a:pt x="98182" y="13295"/>
                </a:lnTo>
                <a:lnTo>
                  <a:pt x="98795" y="13295"/>
                </a:lnTo>
                <a:lnTo>
                  <a:pt x="98386" y="13909"/>
                </a:lnTo>
                <a:lnTo>
                  <a:pt x="99205" y="13602"/>
                </a:lnTo>
                <a:lnTo>
                  <a:pt x="99307" y="13705"/>
                </a:lnTo>
                <a:lnTo>
                  <a:pt x="102580" y="11659"/>
                </a:lnTo>
                <a:lnTo>
                  <a:pt x="102682" y="11455"/>
                </a:lnTo>
                <a:lnTo>
                  <a:pt x="109125" y="10227"/>
                </a:lnTo>
                <a:lnTo>
                  <a:pt x="109023" y="10227"/>
                </a:lnTo>
                <a:lnTo>
                  <a:pt x="109636" y="10023"/>
                </a:lnTo>
                <a:lnTo>
                  <a:pt x="106159" y="10023"/>
                </a:lnTo>
                <a:lnTo>
                  <a:pt x="106977" y="9716"/>
                </a:lnTo>
                <a:lnTo>
                  <a:pt x="105239" y="9716"/>
                </a:lnTo>
                <a:lnTo>
                  <a:pt x="105852" y="9205"/>
                </a:lnTo>
                <a:lnTo>
                  <a:pt x="107386" y="9205"/>
                </a:lnTo>
                <a:lnTo>
                  <a:pt x="106773" y="8693"/>
                </a:lnTo>
                <a:lnTo>
                  <a:pt x="108409" y="9102"/>
                </a:lnTo>
                <a:lnTo>
                  <a:pt x="109023" y="9716"/>
                </a:lnTo>
                <a:lnTo>
                  <a:pt x="109636" y="9307"/>
                </a:lnTo>
                <a:lnTo>
                  <a:pt x="109636" y="9716"/>
                </a:lnTo>
                <a:lnTo>
                  <a:pt x="110148" y="9307"/>
                </a:lnTo>
                <a:lnTo>
                  <a:pt x="110148" y="8795"/>
                </a:lnTo>
                <a:lnTo>
                  <a:pt x="109739" y="9000"/>
                </a:lnTo>
                <a:lnTo>
                  <a:pt x="110148" y="8591"/>
                </a:lnTo>
                <a:lnTo>
                  <a:pt x="108205" y="8080"/>
                </a:lnTo>
                <a:lnTo>
                  <a:pt x="108511" y="7977"/>
                </a:lnTo>
                <a:lnTo>
                  <a:pt x="108307" y="7670"/>
                </a:lnTo>
                <a:lnTo>
                  <a:pt x="107284" y="7773"/>
                </a:lnTo>
                <a:lnTo>
                  <a:pt x="107284" y="7773"/>
                </a:lnTo>
                <a:lnTo>
                  <a:pt x="108211" y="7587"/>
                </a:lnTo>
                <a:lnTo>
                  <a:pt x="108211" y="7587"/>
                </a:lnTo>
                <a:lnTo>
                  <a:pt x="106875" y="7466"/>
                </a:lnTo>
                <a:lnTo>
                  <a:pt x="107489" y="7364"/>
                </a:lnTo>
                <a:lnTo>
                  <a:pt x="107080" y="7159"/>
                </a:lnTo>
                <a:lnTo>
                  <a:pt x="108716" y="7159"/>
                </a:lnTo>
                <a:lnTo>
                  <a:pt x="108307" y="6852"/>
                </a:lnTo>
                <a:lnTo>
                  <a:pt x="111375" y="7159"/>
                </a:lnTo>
                <a:lnTo>
                  <a:pt x="111068" y="6750"/>
                </a:lnTo>
                <a:lnTo>
                  <a:pt x="110352" y="6750"/>
                </a:lnTo>
                <a:lnTo>
                  <a:pt x="110352" y="6545"/>
                </a:lnTo>
                <a:lnTo>
                  <a:pt x="110659" y="6239"/>
                </a:lnTo>
                <a:lnTo>
                  <a:pt x="110557" y="6545"/>
                </a:lnTo>
                <a:lnTo>
                  <a:pt x="112295" y="6443"/>
                </a:lnTo>
                <a:lnTo>
                  <a:pt x="111989" y="6034"/>
                </a:lnTo>
                <a:lnTo>
                  <a:pt x="111273" y="6239"/>
                </a:lnTo>
                <a:lnTo>
                  <a:pt x="111273" y="5830"/>
                </a:lnTo>
                <a:lnTo>
                  <a:pt x="110557" y="5830"/>
                </a:lnTo>
                <a:lnTo>
                  <a:pt x="111784" y="5727"/>
                </a:lnTo>
                <a:lnTo>
                  <a:pt x="112091" y="5830"/>
                </a:lnTo>
                <a:lnTo>
                  <a:pt x="112193" y="5011"/>
                </a:lnTo>
                <a:lnTo>
                  <a:pt x="111375" y="4909"/>
                </a:lnTo>
                <a:lnTo>
                  <a:pt x="111068" y="4705"/>
                </a:lnTo>
                <a:lnTo>
                  <a:pt x="110659" y="4602"/>
                </a:lnTo>
                <a:lnTo>
                  <a:pt x="113011" y="4500"/>
                </a:lnTo>
                <a:lnTo>
                  <a:pt x="113216" y="4091"/>
                </a:lnTo>
                <a:lnTo>
                  <a:pt x="111989" y="3886"/>
                </a:lnTo>
                <a:lnTo>
                  <a:pt x="112807" y="3886"/>
                </a:lnTo>
                <a:lnTo>
                  <a:pt x="111580" y="3784"/>
                </a:lnTo>
                <a:lnTo>
                  <a:pt x="112091" y="3170"/>
                </a:lnTo>
                <a:lnTo>
                  <a:pt x="111989" y="3068"/>
                </a:lnTo>
                <a:lnTo>
                  <a:pt x="113114" y="2557"/>
                </a:lnTo>
                <a:lnTo>
                  <a:pt x="112909" y="2352"/>
                </a:lnTo>
                <a:lnTo>
                  <a:pt x="113216" y="1943"/>
                </a:lnTo>
                <a:lnTo>
                  <a:pt x="115261" y="1841"/>
                </a:lnTo>
                <a:lnTo>
                  <a:pt x="114750" y="1739"/>
                </a:lnTo>
                <a:lnTo>
                  <a:pt x="116284" y="1534"/>
                </a:lnTo>
                <a:lnTo>
                  <a:pt x="116080" y="1432"/>
                </a:lnTo>
                <a:lnTo>
                  <a:pt x="117818" y="1125"/>
                </a:lnTo>
                <a:lnTo>
                  <a:pt x="111273" y="1636"/>
                </a:lnTo>
                <a:lnTo>
                  <a:pt x="111273" y="1636"/>
                </a:lnTo>
                <a:lnTo>
                  <a:pt x="112398" y="1125"/>
                </a:lnTo>
                <a:lnTo>
                  <a:pt x="107898" y="818"/>
                </a:lnTo>
                <a:lnTo>
                  <a:pt x="112500" y="409"/>
                </a:lnTo>
                <a:lnTo>
                  <a:pt x="106977" y="205"/>
                </a:lnTo>
                <a:lnTo>
                  <a:pt x="110352" y="0"/>
                </a:lnTo>
                <a:close/>
                <a:moveTo>
                  <a:pt x="5114" y="22807"/>
                </a:moveTo>
                <a:lnTo>
                  <a:pt x="5069" y="22823"/>
                </a:lnTo>
                <a:lnTo>
                  <a:pt x="5069" y="22823"/>
                </a:lnTo>
                <a:lnTo>
                  <a:pt x="5011" y="22909"/>
                </a:lnTo>
                <a:lnTo>
                  <a:pt x="5114" y="22807"/>
                </a:lnTo>
                <a:close/>
                <a:moveTo>
                  <a:pt x="133057" y="23011"/>
                </a:moveTo>
                <a:lnTo>
                  <a:pt x="132955" y="23216"/>
                </a:lnTo>
                <a:lnTo>
                  <a:pt x="132443" y="23216"/>
                </a:lnTo>
                <a:lnTo>
                  <a:pt x="132955" y="23727"/>
                </a:lnTo>
                <a:lnTo>
                  <a:pt x="133261" y="23727"/>
                </a:lnTo>
                <a:lnTo>
                  <a:pt x="133568" y="23216"/>
                </a:lnTo>
                <a:lnTo>
                  <a:pt x="133057" y="23011"/>
                </a:lnTo>
                <a:close/>
                <a:moveTo>
                  <a:pt x="1125" y="23625"/>
                </a:moveTo>
                <a:lnTo>
                  <a:pt x="102" y="24034"/>
                </a:lnTo>
                <a:lnTo>
                  <a:pt x="1120" y="23634"/>
                </a:lnTo>
                <a:lnTo>
                  <a:pt x="1120" y="23634"/>
                </a:lnTo>
                <a:lnTo>
                  <a:pt x="1125" y="23625"/>
                </a:lnTo>
                <a:close/>
                <a:moveTo>
                  <a:pt x="102" y="24034"/>
                </a:moveTo>
                <a:lnTo>
                  <a:pt x="102" y="24034"/>
                </a:lnTo>
                <a:lnTo>
                  <a:pt x="102" y="24034"/>
                </a:lnTo>
                <a:close/>
                <a:moveTo>
                  <a:pt x="138170" y="24136"/>
                </a:moveTo>
                <a:lnTo>
                  <a:pt x="138375" y="24239"/>
                </a:lnTo>
                <a:lnTo>
                  <a:pt x="138477" y="24239"/>
                </a:lnTo>
                <a:lnTo>
                  <a:pt x="138170" y="24136"/>
                </a:lnTo>
                <a:close/>
                <a:moveTo>
                  <a:pt x="118534" y="23523"/>
                </a:moveTo>
                <a:lnTo>
                  <a:pt x="118636" y="23625"/>
                </a:lnTo>
                <a:lnTo>
                  <a:pt x="118330" y="23932"/>
                </a:lnTo>
                <a:lnTo>
                  <a:pt x="118330" y="23727"/>
                </a:lnTo>
                <a:lnTo>
                  <a:pt x="117818" y="23830"/>
                </a:lnTo>
                <a:lnTo>
                  <a:pt x="117511" y="24239"/>
                </a:lnTo>
                <a:lnTo>
                  <a:pt x="117920" y="24239"/>
                </a:lnTo>
                <a:lnTo>
                  <a:pt x="117614" y="24648"/>
                </a:lnTo>
                <a:lnTo>
                  <a:pt x="116489" y="24750"/>
                </a:lnTo>
                <a:lnTo>
                  <a:pt x="116591" y="24852"/>
                </a:lnTo>
                <a:lnTo>
                  <a:pt x="116591" y="25057"/>
                </a:lnTo>
                <a:lnTo>
                  <a:pt x="116795" y="24955"/>
                </a:lnTo>
                <a:lnTo>
                  <a:pt x="116693" y="25261"/>
                </a:lnTo>
                <a:lnTo>
                  <a:pt x="116386" y="25364"/>
                </a:lnTo>
                <a:lnTo>
                  <a:pt x="116386" y="25466"/>
                </a:lnTo>
                <a:lnTo>
                  <a:pt x="116591" y="25466"/>
                </a:lnTo>
                <a:lnTo>
                  <a:pt x="116591" y="25568"/>
                </a:lnTo>
                <a:lnTo>
                  <a:pt x="117307" y="25670"/>
                </a:lnTo>
                <a:lnTo>
                  <a:pt x="116489" y="26284"/>
                </a:lnTo>
                <a:lnTo>
                  <a:pt x="116489" y="26284"/>
                </a:lnTo>
                <a:lnTo>
                  <a:pt x="117409" y="26182"/>
                </a:lnTo>
                <a:lnTo>
                  <a:pt x="116489" y="26489"/>
                </a:lnTo>
                <a:lnTo>
                  <a:pt x="116591" y="26591"/>
                </a:lnTo>
                <a:lnTo>
                  <a:pt x="116080" y="26693"/>
                </a:lnTo>
                <a:lnTo>
                  <a:pt x="116489" y="26693"/>
                </a:lnTo>
                <a:lnTo>
                  <a:pt x="116080" y="27000"/>
                </a:lnTo>
                <a:lnTo>
                  <a:pt x="116693" y="27000"/>
                </a:lnTo>
                <a:lnTo>
                  <a:pt x="116284" y="27205"/>
                </a:lnTo>
                <a:lnTo>
                  <a:pt x="116284" y="27205"/>
                </a:lnTo>
                <a:lnTo>
                  <a:pt x="116693" y="27102"/>
                </a:lnTo>
                <a:lnTo>
                  <a:pt x="116489" y="27307"/>
                </a:lnTo>
                <a:lnTo>
                  <a:pt x="119250" y="26591"/>
                </a:lnTo>
                <a:lnTo>
                  <a:pt x="119148" y="26489"/>
                </a:lnTo>
                <a:lnTo>
                  <a:pt x="119455" y="24852"/>
                </a:lnTo>
                <a:lnTo>
                  <a:pt x="119352" y="24750"/>
                </a:lnTo>
                <a:lnTo>
                  <a:pt x="119966" y="24545"/>
                </a:lnTo>
                <a:lnTo>
                  <a:pt x="119864" y="24341"/>
                </a:lnTo>
                <a:lnTo>
                  <a:pt x="119659" y="24239"/>
                </a:lnTo>
                <a:lnTo>
                  <a:pt x="119455" y="23727"/>
                </a:lnTo>
                <a:lnTo>
                  <a:pt x="118636" y="23830"/>
                </a:lnTo>
                <a:lnTo>
                  <a:pt x="118841" y="23625"/>
                </a:lnTo>
                <a:lnTo>
                  <a:pt x="118534" y="23523"/>
                </a:lnTo>
                <a:close/>
                <a:moveTo>
                  <a:pt x="121398" y="20455"/>
                </a:moveTo>
                <a:lnTo>
                  <a:pt x="120477" y="20761"/>
                </a:lnTo>
                <a:lnTo>
                  <a:pt x="119966" y="21682"/>
                </a:lnTo>
                <a:lnTo>
                  <a:pt x="119761" y="22091"/>
                </a:lnTo>
                <a:lnTo>
                  <a:pt x="119864" y="22091"/>
                </a:lnTo>
                <a:lnTo>
                  <a:pt x="119557" y="22295"/>
                </a:lnTo>
                <a:lnTo>
                  <a:pt x="120273" y="22193"/>
                </a:lnTo>
                <a:lnTo>
                  <a:pt x="119966" y="23523"/>
                </a:lnTo>
                <a:lnTo>
                  <a:pt x="120170" y="23011"/>
                </a:lnTo>
                <a:lnTo>
                  <a:pt x="120580" y="22807"/>
                </a:lnTo>
                <a:lnTo>
                  <a:pt x="120682" y="23011"/>
                </a:lnTo>
                <a:lnTo>
                  <a:pt x="120375" y="24239"/>
                </a:lnTo>
                <a:lnTo>
                  <a:pt x="121807" y="23932"/>
                </a:lnTo>
                <a:lnTo>
                  <a:pt x="122011" y="25568"/>
                </a:lnTo>
                <a:lnTo>
                  <a:pt x="120580" y="26080"/>
                </a:lnTo>
                <a:lnTo>
                  <a:pt x="120580" y="26080"/>
                </a:lnTo>
                <a:lnTo>
                  <a:pt x="120989" y="25977"/>
                </a:lnTo>
                <a:lnTo>
                  <a:pt x="121091" y="26284"/>
                </a:lnTo>
                <a:lnTo>
                  <a:pt x="120068" y="27000"/>
                </a:lnTo>
                <a:lnTo>
                  <a:pt x="120989" y="27205"/>
                </a:lnTo>
                <a:lnTo>
                  <a:pt x="120886" y="27307"/>
                </a:lnTo>
                <a:lnTo>
                  <a:pt x="121602" y="27409"/>
                </a:lnTo>
                <a:lnTo>
                  <a:pt x="122216" y="27102"/>
                </a:lnTo>
                <a:lnTo>
                  <a:pt x="121602" y="27614"/>
                </a:lnTo>
                <a:lnTo>
                  <a:pt x="120989" y="27614"/>
                </a:lnTo>
                <a:lnTo>
                  <a:pt x="119761" y="28739"/>
                </a:lnTo>
                <a:lnTo>
                  <a:pt x="120068" y="28841"/>
                </a:lnTo>
                <a:lnTo>
                  <a:pt x="120375" y="28534"/>
                </a:lnTo>
                <a:lnTo>
                  <a:pt x="121091" y="28534"/>
                </a:lnTo>
                <a:lnTo>
                  <a:pt x="121807" y="28125"/>
                </a:lnTo>
                <a:lnTo>
                  <a:pt x="122625" y="28227"/>
                </a:lnTo>
                <a:lnTo>
                  <a:pt x="122523" y="28125"/>
                </a:lnTo>
                <a:lnTo>
                  <a:pt x="123136" y="28023"/>
                </a:lnTo>
                <a:lnTo>
                  <a:pt x="123034" y="27920"/>
                </a:lnTo>
                <a:lnTo>
                  <a:pt x="124773" y="27920"/>
                </a:lnTo>
                <a:lnTo>
                  <a:pt x="125182" y="27409"/>
                </a:lnTo>
                <a:lnTo>
                  <a:pt x="124466" y="27409"/>
                </a:lnTo>
                <a:lnTo>
                  <a:pt x="125080" y="26898"/>
                </a:lnTo>
                <a:lnTo>
                  <a:pt x="125284" y="25977"/>
                </a:lnTo>
                <a:lnTo>
                  <a:pt x="124159" y="25977"/>
                </a:lnTo>
                <a:lnTo>
                  <a:pt x="123648" y="25159"/>
                </a:lnTo>
                <a:lnTo>
                  <a:pt x="124261" y="25261"/>
                </a:lnTo>
                <a:lnTo>
                  <a:pt x="124261" y="25261"/>
                </a:lnTo>
                <a:lnTo>
                  <a:pt x="124057" y="24750"/>
                </a:lnTo>
                <a:lnTo>
                  <a:pt x="123239" y="24239"/>
                </a:lnTo>
                <a:lnTo>
                  <a:pt x="122932" y="23420"/>
                </a:lnTo>
                <a:lnTo>
                  <a:pt x="121295" y="22807"/>
                </a:lnTo>
                <a:lnTo>
                  <a:pt x="122011" y="22705"/>
                </a:lnTo>
                <a:lnTo>
                  <a:pt x="121705" y="22602"/>
                </a:lnTo>
                <a:lnTo>
                  <a:pt x="122318" y="22295"/>
                </a:lnTo>
                <a:lnTo>
                  <a:pt x="122830" y="21580"/>
                </a:lnTo>
                <a:lnTo>
                  <a:pt x="121091" y="21375"/>
                </a:lnTo>
                <a:lnTo>
                  <a:pt x="121295" y="21170"/>
                </a:lnTo>
                <a:lnTo>
                  <a:pt x="121193" y="21170"/>
                </a:lnTo>
                <a:lnTo>
                  <a:pt x="121807" y="20659"/>
                </a:lnTo>
                <a:lnTo>
                  <a:pt x="121398" y="20455"/>
                </a:lnTo>
                <a:close/>
                <a:moveTo>
                  <a:pt x="23830" y="27920"/>
                </a:moveTo>
                <a:lnTo>
                  <a:pt x="23523" y="28330"/>
                </a:lnTo>
                <a:lnTo>
                  <a:pt x="24034" y="28227"/>
                </a:lnTo>
                <a:lnTo>
                  <a:pt x="23932" y="28432"/>
                </a:lnTo>
                <a:lnTo>
                  <a:pt x="23523" y="28534"/>
                </a:lnTo>
                <a:lnTo>
                  <a:pt x="23625" y="28534"/>
                </a:lnTo>
                <a:lnTo>
                  <a:pt x="23420" y="28739"/>
                </a:lnTo>
                <a:lnTo>
                  <a:pt x="23830" y="28739"/>
                </a:lnTo>
                <a:lnTo>
                  <a:pt x="23932" y="28636"/>
                </a:lnTo>
                <a:lnTo>
                  <a:pt x="24034" y="28943"/>
                </a:lnTo>
                <a:lnTo>
                  <a:pt x="24443" y="29148"/>
                </a:lnTo>
                <a:lnTo>
                  <a:pt x="24034" y="29455"/>
                </a:lnTo>
                <a:lnTo>
                  <a:pt x="24443" y="29455"/>
                </a:lnTo>
                <a:lnTo>
                  <a:pt x="24341" y="29557"/>
                </a:lnTo>
                <a:lnTo>
                  <a:pt x="24545" y="29659"/>
                </a:lnTo>
                <a:lnTo>
                  <a:pt x="24341" y="29761"/>
                </a:lnTo>
                <a:lnTo>
                  <a:pt x="25261" y="29557"/>
                </a:lnTo>
                <a:lnTo>
                  <a:pt x="25057" y="30273"/>
                </a:lnTo>
                <a:lnTo>
                  <a:pt x="25057" y="30273"/>
                </a:lnTo>
                <a:lnTo>
                  <a:pt x="25875" y="30170"/>
                </a:lnTo>
                <a:lnTo>
                  <a:pt x="25466" y="28534"/>
                </a:lnTo>
                <a:lnTo>
                  <a:pt x="23830" y="27920"/>
                </a:lnTo>
                <a:close/>
                <a:moveTo>
                  <a:pt x="25875" y="30170"/>
                </a:moveTo>
                <a:lnTo>
                  <a:pt x="25875" y="30273"/>
                </a:lnTo>
                <a:lnTo>
                  <a:pt x="25977" y="30170"/>
                </a:lnTo>
                <a:close/>
                <a:moveTo>
                  <a:pt x="72102" y="30989"/>
                </a:moveTo>
                <a:lnTo>
                  <a:pt x="72146" y="31003"/>
                </a:lnTo>
                <a:lnTo>
                  <a:pt x="72146" y="31003"/>
                </a:lnTo>
                <a:lnTo>
                  <a:pt x="72205" y="30989"/>
                </a:lnTo>
                <a:close/>
                <a:moveTo>
                  <a:pt x="25568" y="31398"/>
                </a:moveTo>
                <a:lnTo>
                  <a:pt x="25364" y="31500"/>
                </a:lnTo>
                <a:lnTo>
                  <a:pt x="25364" y="31500"/>
                </a:lnTo>
                <a:lnTo>
                  <a:pt x="25466" y="31398"/>
                </a:lnTo>
                <a:close/>
                <a:moveTo>
                  <a:pt x="80386" y="31500"/>
                </a:moveTo>
                <a:lnTo>
                  <a:pt x="80386" y="31500"/>
                </a:lnTo>
                <a:lnTo>
                  <a:pt x="80386" y="31500"/>
                </a:lnTo>
                <a:close/>
                <a:moveTo>
                  <a:pt x="80693" y="27307"/>
                </a:moveTo>
                <a:lnTo>
                  <a:pt x="80182" y="27409"/>
                </a:lnTo>
                <a:lnTo>
                  <a:pt x="78136" y="29864"/>
                </a:lnTo>
                <a:lnTo>
                  <a:pt x="77625" y="29966"/>
                </a:lnTo>
                <a:lnTo>
                  <a:pt x="77318" y="30170"/>
                </a:lnTo>
                <a:lnTo>
                  <a:pt x="77420" y="30068"/>
                </a:lnTo>
                <a:lnTo>
                  <a:pt x="77011" y="30273"/>
                </a:lnTo>
                <a:lnTo>
                  <a:pt x="77727" y="30273"/>
                </a:lnTo>
                <a:lnTo>
                  <a:pt x="76705" y="30989"/>
                </a:lnTo>
                <a:lnTo>
                  <a:pt x="79466" y="30989"/>
                </a:lnTo>
                <a:lnTo>
                  <a:pt x="79159" y="31295"/>
                </a:lnTo>
                <a:lnTo>
                  <a:pt x="80284" y="31193"/>
                </a:lnTo>
                <a:lnTo>
                  <a:pt x="79261" y="32011"/>
                </a:lnTo>
                <a:lnTo>
                  <a:pt x="80489" y="31295"/>
                </a:lnTo>
                <a:lnTo>
                  <a:pt x="80386" y="31500"/>
                </a:lnTo>
                <a:lnTo>
                  <a:pt x="80795" y="30989"/>
                </a:lnTo>
                <a:lnTo>
                  <a:pt x="81000" y="31398"/>
                </a:lnTo>
                <a:lnTo>
                  <a:pt x="80591" y="32011"/>
                </a:lnTo>
                <a:lnTo>
                  <a:pt x="81102" y="31705"/>
                </a:lnTo>
                <a:lnTo>
                  <a:pt x="81000" y="32216"/>
                </a:lnTo>
                <a:lnTo>
                  <a:pt x="81000" y="32216"/>
                </a:lnTo>
                <a:lnTo>
                  <a:pt x="81409" y="32114"/>
                </a:lnTo>
                <a:lnTo>
                  <a:pt x="81920" y="31091"/>
                </a:lnTo>
                <a:lnTo>
                  <a:pt x="81511" y="31398"/>
                </a:lnTo>
                <a:lnTo>
                  <a:pt x="81920" y="30682"/>
                </a:lnTo>
                <a:lnTo>
                  <a:pt x="81205" y="31193"/>
                </a:lnTo>
                <a:lnTo>
                  <a:pt x="81205" y="31193"/>
                </a:lnTo>
                <a:lnTo>
                  <a:pt x="81307" y="30784"/>
                </a:lnTo>
                <a:lnTo>
                  <a:pt x="81102" y="30784"/>
                </a:lnTo>
                <a:lnTo>
                  <a:pt x="81920" y="30170"/>
                </a:lnTo>
                <a:lnTo>
                  <a:pt x="81920" y="30170"/>
                </a:lnTo>
                <a:lnTo>
                  <a:pt x="81000" y="30477"/>
                </a:lnTo>
                <a:lnTo>
                  <a:pt x="81409" y="30170"/>
                </a:lnTo>
                <a:lnTo>
                  <a:pt x="81205" y="30068"/>
                </a:lnTo>
                <a:lnTo>
                  <a:pt x="81307" y="29966"/>
                </a:lnTo>
                <a:lnTo>
                  <a:pt x="81102" y="30068"/>
                </a:lnTo>
                <a:lnTo>
                  <a:pt x="81716" y="29557"/>
                </a:lnTo>
                <a:lnTo>
                  <a:pt x="81000" y="29455"/>
                </a:lnTo>
                <a:lnTo>
                  <a:pt x="81102" y="29250"/>
                </a:lnTo>
                <a:lnTo>
                  <a:pt x="80284" y="29761"/>
                </a:lnTo>
                <a:lnTo>
                  <a:pt x="80489" y="29250"/>
                </a:lnTo>
                <a:lnTo>
                  <a:pt x="80489" y="29250"/>
                </a:lnTo>
                <a:lnTo>
                  <a:pt x="80284" y="29455"/>
                </a:lnTo>
                <a:lnTo>
                  <a:pt x="80386" y="29352"/>
                </a:lnTo>
                <a:lnTo>
                  <a:pt x="79773" y="29352"/>
                </a:lnTo>
                <a:lnTo>
                  <a:pt x="79977" y="29148"/>
                </a:lnTo>
                <a:lnTo>
                  <a:pt x="79773" y="29250"/>
                </a:lnTo>
                <a:lnTo>
                  <a:pt x="80386" y="28841"/>
                </a:lnTo>
                <a:lnTo>
                  <a:pt x="79261" y="29250"/>
                </a:lnTo>
                <a:lnTo>
                  <a:pt x="80489" y="27716"/>
                </a:lnTo>
                <a:lnTo>
                  <a:pt x="80591" y="27511"/>
                </a:lnTo>
                <a:lnTo>
                  <a:pt x="80898" y="27307"/>
                </a:lnTo>
                <a:close/>
                <a:moveTo>
                  <a:pt x="239523" y="32216"/>
                </a:moveTo>
                <a:lnTo>
                  <a:pt x="240239" y="32830"/>
                </a:lnTo>
                <a:lnTo>
                  <a:pt x="239727" y="32318"/>
                </a:lnTo>
                <a:lnTo>
                  <a:pt x="239523" y="32216"/>
                </a:lnTo>
                <a:close/>
                <a:moveTo>
                  <a:pt x="232875" y="24443"/>
                </a:moveTo>
                <a:lnTo>
                  <a:pt x="232773" y="24648"/>
                </a:lnTo>
                <a:lnTo>
                  <a:pt x="233591" y="25159"/>
                </a:lnTo>
                <a:lnTo>
                  <a:pt x="233489" y="25261"/>
                </a:lnTo>
                <a:lnTo>
                  <a:pt x="233386" y="25364"/>
                </a:lnTo>
                <a:lnTo>
                  <a:pt x="234511" y="27102"/>
                </a:lnTo>
                <a:lnTo>
                  <a:pt x="239216" y="32932"/>
                </a:lnTo>
                <a:lnTo>
                  <a:pt x="239114" y="32114"/>
                </a:lnTo>
                <a:lnTo>
                  <a:pt x="239523" y="32216"/>
                </a:lnTo>
                <a:lnTo>
                  <a:pt x="239523" y="32216"/>
                </a:lnTo>
                <a:lnTo>
                  <a:pt x="238193" y="31091"/>
                </a:lnTo>
                <a:lnTo>
                  <a:pt x="237784" y="29557"/>
                </a:lnTo>
                <a:lnTo>
                  <a:pt x="239318" y="30170"/>
                </a:lnTo>
                <a:lnTo>
                  <a:pt x="232875" y="24443"/>
                </a:lnTo>
                <a:close/>
                <a:moveTo>
                  <a:pt x="244841" y="33341"/>
                </a:moveTo>
                <a:lnTo>
                  <a:pt x="244330" y="33443"/>
                </a:lnTo>
                <a:lnTo>
                  <a:pt x="244432" y="33648"/>
                </a:lnTo>
                <a:lnTo>
                  <a:pt x="244125" y="34364"/>
                </a:lnTo>
                <a:lnTo>
                  <a:pt x="244125" y="34466"/>
                </a:lnTo>
                <a:lnTo>
                  <a:pt x="244330" y="33955"/>
                </a:lnTo>
                <a:lnTo>
                  <a:pt x="245045" y="33545"/>
                </a:lnTo>
                <a:lnTo>
                  <a:pt x="244841" y="33341"/>
                </a:lnTo>
                <a:close/>
                <a:moveTo>
                  <a:pt x="243409" y="34466"/>
                </a:moveTo>
                <a:lnTo>
                  <a:pt x="243409" y="35080"/>
                </a:lnTo>
                <a:lnTo>
                  <a:pt x="243614" y="35284"/>
                </a:lnTo>
                <a:lnTo>
                  <a:pt x="243920" y="34466"/>
                </a:lnTo>
                <a:close/>
                <a:moveTo>
                  <a:pt x="54102" y="29864"/>
                </a:moveTo>
                <a:lnTo>
                  <a:pt x="56352" y="30886"/>
                </a:lnTo>
                <a:lnTo>
                  <a:pt x="56045" y="31193"/>
                </a:lnTo>
                <a:lnTo>
                  <a:pt x="56250" y="31602"/>
                </a:lnTo>
                <a:lnTo>
                  <a:pt x="56045" y="31807"/>
                </a:lnTo>
                <a:lnTo>
                  <a:pt x="56250" y="32011"/>
                </a:lnTo>
                <a:lnTo>
                  <a:pt x="56045" y="32114"/>
                </a:lnTo>
                <a:lnTo>
                  <a:pt x="56148" y="32114"/>
                </a:lnTo>
                <a:lnTo>
                  <a:pt x="55943" y="32318"/>
                </a:lnTo>
                <a:lnTo>
                  <a:pt x="58193" y="32727"/>
                </a:lnTo>
                <a:lnTo>
                  <a:pt x="58091" y="32830"/>
                </a:lnTo>
                <a:lnTo>
                  <a:pt x="58500" y="32830"/>
                </a:lnTo>
                <a:lnTo>
                  <a:pt x="58500" y="32932"/>
                </a:lnTo>
                <a:lnTo>
                  <a:pt x="58909" y="33239"/>
                </a:lnTo>
                <a:lnTo>
                  <a:pt x="59114" y="34057"/>
                </a:lnTo>
                <a:lnTo>
                  <a:pt x="59216" y="34057"/>
                </a:lnTo>
                <a:lnTo>
                  <a:pt x="59216" y="34159"/>
                </a:lnTo>
                <a:lnTo>
                  <a:pt x="59011" y="34057"/>
                </a:lnTo>
                <a:lnTo>
                  <a:pt x="58807" y="34364"/>
                </a:lnTo>
                <a:lnTo>
                  <a:pt x="58091" y="34261"/>
                </a:lnTo>
                <a:lnTo>
                  <a:pt x="57989" y="34159"/>
                </a:lnTo>
                <a:lnTo>
                  <a:pt x="58193" y="33955"/>
                </a:lnTo>
                <a:lnTo>
                  <a:pt x="58091" y="33955"/>
                </a:lnTo>
                <a:lnTo>
                  <a:pt x="58091" y="33648"/>
                </a:lnTo>
                <a:lnTo>
                  <a:pt x="57682" y="33648"/>
                </a:lnTo>
                <a:lnTo>
                  <a:pt x="56250" y="35898"/>
                </a:lnTo>
                <a:lnTo>
                  <a:pt x="56045" y="34875"/>
                </a:lnTo>
                <a:lnTo>
                  <a:pt x="55330" y="35182"/>
                </a:lnTo>
                <a:lnTo>
                  <a:pt x="55330" y="35182"/>
                </a:lnTo>
                <a:lnTo>
                  <a:pt x="56352" y="33750"/>
                </a:lnTo>
                <a:lnTo>
                  <a:pt x="56250" y="33443"/>
                </a:lnTo>
                <a:lnTo>
                  <a:pt x="55330" y="33136"/>
                </a:lnTo>
                <a:lnTo>
                  <a:pt x="54409" y="34159"/>
                </a:lnTo>
                <a:lnTo>
                  <a:pt x="54614" y="33648"/>
                </a:lnTo>
                <a:lnTo>
                  <a:pt x="52568" y="36818"/>
                </a:lnTo>
                <a:lnTo>
                  <a:pt x="51545" y="37125"/>
                </a:lnTo>
                <a:lnTo>
                  <a:pt x="52773" y="34364"/>
                </a:lnTo>
                <a:lnTo>
                  <a:pt x="52364" y="34364"/>
                </a:lnTo>
                <a:lnTo>
                  <a:pt x="53693" y="32932"/>
                </a:lnTo>
                <a:lnTo>
                  <a:pt x="53693" y="33136"/>
                </a:lnTo>
                <a:lnTo>
                  <a:pt x="54102" y="32932"/>
                </a:lnTo>
                <a:lnTo>
                  <a:pt x="53898" y="33239"/>
                </a:lnTo>
                <a:lnTo>
                  <a:pt x="53898" y="33239"/>
                </a:lnTo>
                <a:lnTo>
                  <a:pt x="55125" y="32727"/>
                </a:lnTo>
                <a:lnTo>
                  <a:pt x="55534" y="32932"/>
                </a:lnTo>
                <a:lnTo>
                  <a:pt x="55636" y="32830"/>
                </a:lnTo>
                <a:lnTo>
                  <a:pt x="56250" y="32830"/>
                </a:lnTo>
                <a:lnTo>
                  <a:pt x="55534" y="32318"/>
                </a:lnTo>
                <a:lnTo>
                  <a:pt x="55739" y="32114"/>
                </a:lnTo>
                <a:lnTo>
                  <a:pt x="53693" y="32318"/>
                </a:lnTo>
                <a:lnTo>
                  <a:pt x="53591" y="32011"/>
                </a:lnTo>
                <a:lnTo>
                  <a:pt x="52977" y="32011"/>
                </a:lnTo>
                <a:lnTo>
                  <a:pt x="52977" y="31602"/>
                </a:lnTo>
                <a:lnTo>
                  <a:pt x="50830" y="32216"/>
                </a:lnTo>
                <a:lnTo>
                  <a:pt x="50830" y="31909"/>
                </a:lnTo>
                <a:lnTo>
                  <a:pt x="50011" y="32011"/>
                </a:lnTo>
                <a:lnTo>
                  <a:pt x="53489" y="30273"/>
                </a:lnTo>
                <a:lnTo>
                  <a:pt x="53489" y="30273"/>
                </a:lnTo>
                <a:lnTo>
                  <a:pt x="53693" y="30068"/>
                </a:lnTo>
                <a:lnTo>
                  <a:pt x="53898" y="30068"/>
                </a:lnTo>
                <a:lnTo>
                  <a:pt x="53591" y="30375"/>
                </a:lnTo>
                <a:lnTo>
                  <a:pt x="54102" y="30068"/>
                </a:lnTo>
                <a:lnTo>
                  <a:pt x="54102" y="29864"/>
                </a:lnTo>
                <a:close/>
                <a:moveTo>
                  <a:pt x="131932" y="36000"/>
                </a:moveTo>
                <a:lnTo>
                  <a:pt x="131830" y="36205"/>
                </a:lnTo>
                <a:lnTo>
                  <a:pt x="131216" y="36511"/>
                </a:lnTo>
                <a:lnTo>
                  <a:pt x="131318" y="36614"/>
                </a:lnTo>
                <a:lnTo>
                  <a:pt x="131318" y="37023"/>
                </a:lnTo>
                <a:lnTo>
                  <a:pt x="131830" y="37432"/>
                </a:lnTo>
                <a:lnTo>
                  <a:pt x="131932" y="36000"/>
                </a:lnTo>
                <a:close/>
                <a:moveTo>
                  <a:pt x="239216" y="33443"/>
                </a:moveTo>
                <a:lnTo>
                  <a:pt x="240341" y="35693"/>
                </a:lnTo>
                <a:lnTo>
                  <a:pt x="239625" y="35591"/>
                </a:lnTo>
                <a:lnTo>
                  <a:pt x="239625" y="36205"/>
                </a:lnTo>
                <a:lnTo>
                  <a:pt x="240750" y="37432"/>
                </a:lnTo>
                <a:lnTo>
                  <a:pt x="240750" y="37125"/>
                </a:lnTo>
                <a:lnTo>
                  <a:pt x="241159" y="37125"/>
                </a:lnTo>
                <a:lnTo>
                  <a:pt x="240239" y="36614"/>
                </a:lnTo>
                <a:lnTo>
                  <a:pt x="240341" y="36307"/>
                </a:lnTo>
                <a:lnTo>
                  <a:pt x="240750" y="36511"/>
                </a:lnTo>
                <a:lnTo>
                  <a:pt x="241364" y="36409"/>
                </a:lnTo>
                <a:lnTo>
                  <a:pt x="242795" y="36920"/>
                </a:lnTo>
                <a:lnTo>
                  <a:pt x="242693" y="36409"/>
                </a:lnTo>
                <a:lnTo>
                  <a:pt x="244023" y="35489"/>
                </a:lnTo>
                <a:lnTo>
                  <a:pt x="243716" y="35591"/>
                </a:lnTo>
                <a:lnTo>
                  <a:pt x="243205" y="35284"/>
                </a:lnTo>
                <a:lnTo>
                  <a:pt x="242898" y="34568"/>
                </a:lnTo>
                <a:lnTo>
                  <a:pt x="242284" y="34875"/>
                </a:lnTo>
                <a:lnTo>
                  <a:pt x="239216" y="33443"/>
                </a:lnTo>
                <a:close/>
                <a:moveTo>
                  <a:pt x="143693" y="38659"/>
                </a:moveTo>
                <a:lnTo>
                  <a:pt x="144000" y="38864"/>
                </a:lnTo>
                <a:lnTo>
                  <a:pt x="143740" y="38678"/>
                </a:lnTo>
                <a:lnTo>
                  <a:pt x="143740" y="38678"/>
                </a:lnTo>
                <a:lnTo>
                  <a:pt x="143693" y="38659"/>
                </a:lnTo>
                <a:close/>
                <a:moveTo>
                  <a:pt x="155250" y="31602"/>
                </a:moveTo>
                <a:lnTo>
                  <a:pt x="155148" y="31705"/>
                </a:lnTo>
                <a:lnTo>
                  <a:pt x="155659" y="31705"/>
                </a:lnTo>
                <a:lnTo>
                  <a:pt x="155148" y="32011"/>
                </a:lnTo>
                <a:lnTo>
                  <a:pt x="155148" y="32216"/>
                </a:lnTo>
                <a:lnTo>
                  <a:pt x="154636" y="32216"/>
                </a:lnTo>
                <a:lnTo>
                  <a:pt x="155250" y="32727"/>
                </a:lnTo>
                <a:lnTo>
                  <a:pt x="154943" y="32932"/>
                </a:lnTo>
                <a:lnTo>
                  <a:pt x="154739" y="33341"/>
                </a:lnTo>
                <a:lnTo>
                  <a:pt x="154023" y="33443"/>
                </a:lnTo>
                <a:lnTo>
                  <a:pt x="154125" y="33545"/>
                </a:lnTo>
                <a:lnTo>
                  <a:pt x="153920" y="33648"/>
                </a:lnTo>
                <a:lnTo>
                  <a:pt x="158318" y="36205"/>
                </a:lnTo>
                <a:lnTo>
                  <a:pt x="158318" y="37636"/>
                </a:lnTo>
                <a:lnTo>
                  <a:pt x="148398" y="37636"/>
                </a:lnTo>
                <a:lnTo>
                  <a:pt x="149011" y="38148"/>
                </a:lnTo>
                <a:lnTo>
                  <a:pt x="148193" y="38352"/>
                </a:lnTo>
                <a:lnTo>
                  <a:pt x="148398" y="38455"/>
                </a:lnTo>
                <a:lnTo>
                  <a:pt x="147477" y="38557"/>
                </a:lnTo>
                <a:lnTo>
                  <a:pt x="147273" y="38455"/>
                </a:lnTo>
                <a:lnTo>
                  <a:pt x="147273" y="38455"/>
                </a:lnTo>
                <a:lnTo>
                  <a:pt x="147375" y="38557"/>
                </a:lnTo>
                <a:lnTo>
                  <a:pt x="146761" y="38455"/>
                </a:lnTo>
                <a:lnTo>
                  <a:pt x="146045" y="38864"/>
                </a:lnTo>
                <a:lnTo>
                  <a:pt x="146045" y="38864"/>
                </a:lnTo>
                <a:lnTo>
                  <a:pt x="147580" y="37841"/>
                </a:lnTo>
                <a:lnTo>
                  <a:pt x="148091" y="37943"/>
                </a:lnTo>
                <a:lnTo>
                  <a:pt x="148091" y="37943"/>
                </a:lnTo>
                <a:lnTo>
                  <a:pt x="146864" y="36409"/>
                </a:lnTo>
                <a:lnTo>
                  <a:pt x="147682" y="34364"/>
                </a:lnTo>
                <a:lnTo>
                  <a:pt x="147886" y="33955"/>
                </a:lnTo>
                <a:lnTo>
                  <a:pt x="147886" y="34159"/>
                </a:lnTo>
                <a:lnTo>
                  <a:pt x="148295" y="33545"/>
                </a:lnTo>
                <a:lnTo>
                  <a:pt x="148193" y="33239"/>
                </a:lnTo>
                <a:lnTo>
                  <a:pt x="149523" y="32011"/>
                </a:lnTo>
                <a:lnTo>
                  <a:pt x="149830" y="32114"/>
                </a:lnTo>
                <a:lnTo>
                  <a:pt x="149625" y="31602"/>
                </a:lnTo>
                <a:lnTo>
                  <a:pt x="150443" y="32216"/>
                </a:lnTo>
                <a:lnTo>
                  <a:pt x="149625" y="32318"/>
                </a:lnTo>
                <a:lnTo>
                  <a:pt x="150341" y="32727"/>
                </a:lnTo>
                <a:lnTo>
                  <a:pt x="151159" y="32727"/>
                </a:lnTo>
                <a:lnTo>
                  <a:pt x="151261" y="33034"/>
                </a:lnTo>
                <a:lnTo>
                  <a:pt x="150545" y="33443"/>
                </a:lnTo>
                <a:lnTo>
                  <a:pt x="151466" y="33852"/>
                </a:lnTo>
                <a:lnTo>
                  <a:pt x="151466" y="34364"/>
                </a:lnTo>
                <a:lnTo>
                  <a:pt x="152080" y="34364"/>
                </a:lnTo>
                <a:lnTo>
                  <a:pt x="153102" y="33750"/>
                </a:lnTo>
                <a:lnTo>
                  <a:pt x="153614" y="33852"/>
                </a:lnTo>
                <a:lnTo>
                  <a:pt x="153818" y="33443"/>
                </a:lnTo>
                <a:lnTo>
                  <a:pt x="152795" y="33443"/>
                </a:lnTo>
                <a:lnTo>
                  <a:pt x="152386" y="32830"/>
                </a:lnTo>
                <a:lnTo>
                  <a:pt x="152591" y="32420"/>
                </a:lnTo>
                <a:lnTo>
                  <a:pt x="152489" y="32727"/>
                </a:lnTo>
                <a:lnTo>
                  <a:pt x="152489" y="32727"/>
                </a:lnTo>
                <a:lnTo>
                  <a:pt x="155250" y="31602"/>
                </a:lnTo>
                <a:close/>
                <a:moveTo>
                  <a:pt x="144000" y="38864"/>
                </a:moveTo>
                <a:lnTo>
                  <a:pt x="144000" y="38864"/>
                </a:lnTo>
                <a:lnTo>
                  <a:pt x="144000" y="38864"/>
                </a:lnTo>
                <a:close/>
                <a:moveTo>
                  <a:pt x="144000" y="38864"/>
                </a:moveTo>
                <a:lnTo>
                  <a:pt x="144000" y="38864"/>
                </a:lnTo>
                <a:lnTo>
                  <a:pt x="144000" y="38864"/>
                </a:lnTo>
                <a:close/>
                <a:moveTo>
                  <a:pt x="131011" y="37943"/>
                </a:moveTo>
                <a:lnTo>
                  <a:pt x="131011" y="38250"/>
                </a:lnTo>
                <a:lnTo>
                  <a:pt x="131216" y="39580"/>
                </a:lnTo>
                <a:lnTo>
                  <a:pt x="132136" y="39682"/>
                </a:lnTo>
                <a:lnTo>
                  <a:pt x="132136" y="37943"/>
                </a:lnTo>
                <a:close/>
                <a:moveTo>
                  <a:pt x="165580" y="31807"/>
                </a:moveTo>
                <a:lnTo>
                  <a:pt x="166091" y="32011"/>
                </a:lnTo>
                <a:lnTo>
                  <a:pt x="166295" y="31909"/>
                </a:lnTo>
                <a:lnTo>
                  <a:pt x="166705" y="31909"/>
                </a:lnTo>
                <a:lnTo>
                  <a:pt x="167420" y="33545"/>
                </a:lnTo>
                <a:lnTo>
                  <a:pt x="165886" y="33545"/>
                </a:lnTo>
                <a:lnTo>
                  <a:pt x="166193" y="34364"/>
                </a:lnTo>
                <a:lnTo>
                  <a:pt x="165273" y="34568"/>
                </a:lnTo>
                <a:lnTo>
                  <a:pt x="165682" y="34670"/>
                </a:lnTo>
                <a:lnTo>
                  <a:pt x="166398" y="35693"/>
                </a:lnTo>
                <a:lnTo>
                  <a:pt x="166705" y="35795"/>
                </a:lnTo>
                <a:lnTo>
                  <a:pt x="166909" y="36000"/>
                </a:lnTo>
                <a:lnTo>
                  <a:pt x="167420" y="36102"/>
                </a:lnTo>
                <a:lnTo>
                  <a:pt x="168136" y="37739"/>
                </a:lnTo>
                <a:lnTo>
                  <a:pt x="168136" y="36818"/>
                </a:lnTo>
                <a:lnTo>
                  <a:pt x="169670" y="37841"/>
                </a:lnTo>
                <a:lnTo>
                  <a:pt x="169466" y="38250"/>
                </a:lnTo>
                <a:lnTo>
                  <a:pt x="168239" y="37841"/>
                </a:lnTo>
                <a:lnTo>
                  <a:pt x="168648" y="39068"/>
                </a:lnTo>
                <a:lnTo>
                  <a:pt x="168955" y="38864"/>
                </a:lnTo>
                <a:lnTo>
                  <a:pt x="169159" y="39273"/>
                </a:lnTo>
                <a:lnTo>
                  <a:pt x="168852" y="39273"/>
                </a:lnTo>
                <a:lnTo>
                  <a:pt x="168852" y="39580"/>
                </a:lnTo>
                <a:lnTo>
                  <a:pt x="169261" y="39682"/>
                </a:lnTo>
                <a:lnTo>
                  <a:pt x="169773" y="42034"/>
                </a:lnTo>
                <a:lnTo>
                  <a:pt x="169977" y="42034"/>
                </a:lnTo>
                <a:lnTo>
                  <a:pt x="169773" y="42136"/>
                </a:lnTo>
                <a:lnTo>
                  <a:pt x="169773" y="42034"/>
                </a:lnTo>
                <a:lnTo>
                  <a:pt x="167420" y="42136"/>
                </a:lnTo>
                <a:lnTo>
                  <a:pt x="165580" y="41114"/>
                </a:lnTo>
                <a:lnTo>
                  <a:pt x="165375" y="39682"/>
                </a:lnTo>
                <a:lnTo>
                  <a:pt x="165375" y="39682"/>
                </a:lnTo>
                <a:lnTo>
                  <a:pt x="165477" y="39886"/>
                </a:lnTo>
                <a:lnTo>
                  <a:pt x="166295" y="38659"/>
                </a:lnTo>
                <a:lnTo>
                  <a:pt x="163227" y="35693"/>
                </a:lnTo>
                <a:lnTo>
                  <a:pt x="163227" y="35080"/>
                </a:lnTo>
                <a:lnTo>
                  <a:pt x="163125" y="35386"/>
                </a:lnTo>
                <a:lnTo>
                  <a:pt x="162307" y="34261"/>
                </a:lnTo>
                <a:lnTo>
                  <a:pt x="162409" y="34057"/>
                </a:lnTo>
                <a:lnTo>
                  <a:pt x="162511" y="34057"/>
                </a:lnTo>
                <a:lnTo>
                  <a:pt x="162614" y="33136"/>
                </a:lnTo>
                <a:lnTo>
                  <a:pt x="162818" y="33239"/>
                </a:lnTo>
                <a:lnTo>
                  <a:pt x="163636" y="32932"/>
                </a:lnTo>
                <a:lnTo>
                  <a:pt x="163534" y="32727"/>
                </a:lnTo>
                <a:lnTo>
                  <a:pt x="163943" y="32523"/>
                </a:lnTo>
                <a:lnTo>
                  <a:pt x="164045" y="32420"/>
                </a:lnTo>
                <a:lnTo>
                  <a:pt x="163943" y="32318"/>
                </a:lnTo>
                <a:lnTo>
                  <a:pt x="165580" y="31807"/>
                </a:lnTo>
                <a:close/>
                <a:moveTo>
                  <a:pt x="137352" y="40602"/>
                </a:moveTo>
                <a:lnTo>
                  <a:pt x="135511" y="40807"/>
                </a:lnTo>
                <a:lnTo>
                  <a:pt x="134898" y="40705"/>
                </a:lnTo>
                <a:lnTo>
                  <a:pt x="137045" y="42239"/>
                </a:lnTo>
                <a:lnTo>
                  <a:pt x="137148" y="41932"/>
                </a:lnTo>
                <a:lnTo>
                  <a:pt x="137045" y="41625"/>
                </a:lnTo>
                <a:lnTo>
                  <a:pt x="137352" y="40602"/>
                </a:lnTo>
                <a:close/>
                <a:moveTo>
                  <a:pt x="146659" y="43670"/>
                </a:moveTo>
                <a:lnTo>
                  <a:pt x="146148" y="43875"/>
                </a:lnTo>
                <a:lnTo>
                  <a:pt x="146250" y="43875"/>
                </a:lnTo>
                <a:lnTo>
                  <a:pt x="146659" y="43670"/>
                </a:lnTo>
                <a:close/>
                <a:moveTo>
                  <a:pt x="144409" y="43364"/>
                </a:moveTo>
                <a:lnTo>
                  <a:pt x="144307" y="43466"/>
                </a:lnTo>
                <a:lnTo>
                  <a:pt x="144307" y="43773"/>
                </a:lnTo>
                <a:lnTo>
                  <a:pt x="145330" y="44080"/>
                </a:lnTo>
                <a:lnTo>
                  <a:pt x="146148" y="43875"/>
                </a:lnTo>
                <a:lnTo>
                  <a:pt x="146045" y="43670"/>
                </a:lnTo>
                <a:lnTo>
                  <a:pt x="144716" y="43568"/>
                </a:lnTo>
                <a:lnTo>
                  <a:pt x="144818" y="43466"/>
                </a:lnTo>
                <a:lnTo>
                  <a:pt x="144409" y="43364"/>
                </a:lnTo>
                <a:close/>
                <a:moveTo>
                  <a:pt x="153614" y="43364"/>
                </a:moveTo>
                <a:lnTo>
                  <a:pt x="151773" y="43977"/>
                </a:lnTo>
                <a:lnTo>
                  <a:pt x="152489" y="44489"/>
                </a:lnTo>
                <a:lnTo>
                  <a:pt x="153307" y="44080"/>
                </a:lnTo>
                <a:lnTo>
                  <a:pt x="153614" y="43466"/>
                </a:lnTo>
                <a:lnTo>
                  <a:pt x="153614" y="43364"/>
                </a:lnTo>
                <a:close/>
                <a:moveTo>
                  <a:pt x="241568" y="37534"/>
                </a:moveTo>
                <a:lnTo>
                  <a:pt x="241261" y="37636"/>
                </a:lnTo>
                <a:lnTo>
                  <a:pt x="241670" y="37739"/>
                </a:lnTo>
                <a:lnTo>
                  <a:pt x="241466" y="38045"/>
                </a:lnTo>
                <a:lnTo>
                  <a:pt x="240955" y="37636"/>
                </a:lnTo>
                <a:lnTo>
                  <a:pt x="241057" y="37943"/>
                </a:lnTo>
                <a:lnTo>
                  <a:pt x="240955" y="38148"/>
                </a:lnTo>
                <a:lnTo>
                  <a:pt x="241261" y="38864"/>
                </a:lnTo>
                <a:lnTo>
                  <a:pt x="241159" y="38864"/>
                </a:lnTo>
                <a:lnTo>
                  <a:pt x="241875" y="40807"/>
                </a:lnTo>
                <a:lnTo>
                  <a:pt x="241670" y="41114"/>
                </a:lnTo>
                <a:lnTo>
                  <a:pt x="241466" y="41727"/>
                </a:lnTo>
                <a:lnTo>
                  <a:pt x="240955" y="42136"/>
                </a:lnTo>
                <a:lnTo>
                  <a:pt x="240443" y="41932"/>
                </a:lnTo>
                <a:lnTo>
                  <a:pt x="240545" y="41420"/>
                </a:lnTo>
                <a:lnTo>
                  <a:pt x="240545" y="41420"/>
                </a:lnTo>
                <a:lnTo>
                  <a:pt x="240136" y="41727"/>
                </a:lnTo>
                <a:lnTo>
                  <a:pt x="240341" y="43261"/>
                </a:lnTo>
                <a:lnTo>
                  <a:pt x="239727" y="43466"/>
                </a:lnTo>
                <a:lnTo>
                  <a:pt x="239420" y="43364"/>
                </a:lnTo>
                <a:lnTo>
                  <a:pt x="237477" y="43977"/>
                </a:lnTo>
                <a:lnTo>
                  <a:pt x="236761" y="45102"/>
                </a:lnTo>
                <a:lnTo>
                  <a:pt x="237886" y="45205"/>
                </a:lnTo>
                <a:lnTo>
                  <a:pt x="237784" y="44795"/>
                </a:lnTo>
                <a:lnTo>
                  <a:pt x="240341" y="44489"/>
                </a:lnTo>
                <a:lnTo>
                  <a:pt x="240239" y="44795"/>
                </a:lnTo>
                <a:lnTo>
                  <a:pt x="240955" y="45614"/>
                </a:lnTo>
                <a:lnTo>
                  <a:pt x="241670" y="44795"/>
                </a:lnTo>
                <a:lnTo>
                  <a:pt x="241261" y="44080"/>
                </a:lnTo>
                <a:lnTo>
                  <a:pt x="241568" y="44386"/>
                </a:lnTo>
                <a:lnTo>
                  <a:pt x="241568" y="44182"/>
                </a:lnTo>
                <a:lnTo>
                  <a:pt x="241670" y="44489"/>
                </a:lnTo>
                <a:lnTo>
                  <a:pt x="242693" y="44489"/>
                </a:lnTo>
                <a:lnTo>
                  <a:pt x="243102" y="43977"/>
                </a:lnTo>
                <a:lnTo>
                  <a:pt x="243307" y="43977"/>
                </a:lnTo>
                <a:lnTo>
                  <a:pt x="243409" y="43773"/>
                </a:lnTo>
                <a:lnTo>
                  <a:pt x="243614" y="43773"/>
                </a:lnTo>
                <a:lnTo>
                  <a:pt x="243511" y="43364"/>
                </a:lnTo>
                <a:lnTo>
                  <a:pt x="243818" y="43466"/>
                </a:lnTo>
                <a:lnTo>
                  <a:pt x="243818" y="43773"/>
                </a:lnTo>
                <a:lnTo>
                  <a:pt x="244023" y="44182"/>
                </a:lnTo>
                <a:lnTo>
                  <a:pt x="244432" y="43261"/>
                </a:lnTo>
                <a:lnTo>
                  <a:pt x="244023" y="42852"/>
                </a:lnTo>
                <a:lnTo>
                  <a:pt x="243205" y="40602"/>
                </a:lnTo>
                <a:lnTo>
                  <a:pt x="243511" y="40500"/>
                </a:lnTo>
                <a:lnTo>
                  <a:pt x="243409" y="39886"/>
                </a:lnTo>
                <a:lnTo>
                  <a:pt x="243409" y="39784"/>
                </a:lnTo>
                <a:lnTo>
                  <a:pt x="241568" y="37534"/>
                </a:lnTo>
                <a:close/>
                <a:moveTo>
                  <a:pt x="238909" y="44795"/>
                </a:moveTo>
                <a:lnTo>
                  <a:pt x="238807" y="45102"/>
                </a:lnTo>
                <a:lnTo>
                  <a:pt x="238398" y="45000"/>
                </a:lnTo>
                <a:lnTo>
                  <a:pt x="238295" y="45307"/>
                </a:lnTo>
                <a:lnTo>
                  <a:pt x="237989" y="45716"/>
                </a:lnTo>
                <a:lnTo>
                  <a:pt x="238398" y="45920"/>
                </a:lnTo>
                <a:lnTo>
                  <a:pt x="238705" y="46330"/>
                </a:lnTo>
                <a:lnTo>
                  <a:pt x="239523" y="45614"/>
                </a:lnTo>
                <a:lnTo>
                  <a:pt x="239830" y="45818"/>
                </a:lnTo>
                <a:lnTo>
                  <a:pt x="240034" y="45307"/>
                </a:lnTo>
                <a:lnTo>
                  <a:pt x="239625" y="44795"/>
                </a:lnTo>
                <a:close/>
                <a:moveTo>
                  <a:pt x="151875" y="47659"/>
                </a:moveTo>
                <a:lnTo>
                  <a:pt x="151773" y="47761"/>
                </a:lnTo>
                <a:lnTo>
                  <a:pt x="152080" y="47864"/>
                </a:lnTo>
                <a:lnTo>
                  <a:pt x="151875" y="47659"/>
                </a:lnTo>
                <a:close/>
                <a:moveTo>
                  <a:pt x="236455" y="45307"/>
                </a:moveTo>
                <a:lnTo>
                  <a:pt x="236045" y="45614"/>
                </a:lnTo>
                <a:lnTo>
                  <a:pt x="236045" y="45818"/>
                </a:lnTo>
                <a:lnTo>
                  <a:pt x="235943" y="45716"/>
                </a:lnTo>
                <a:lnTo>
                  <a:pt x="236352" y="46227"/>
                </a:lnTo>
                <a:lnTo>
                  <a:pt x="236045" y="46023"/>
                </a:lnTo>
                <a:lnTo>
                  <a:pt x="236352" y="46534"/>
                </a:lnTo>
                <a:lnTo>
                  <a:pt x="236659" y="46227"/>
                </a:lnTo>
                <a:lnTo>
                  <a:pt x="236455" y="46023"/>
                </a:lnTo>
                <a:lnTo>
                  <a:pt x="236659" y="46125"/>
                </a:lnTo>
                <a:lnTo>
                  <a:pt x="236966" y="46534"/>
                </a:lnTo>
                <a:lnTo>
                  <a:pt x="237068" y="47761"/>
                </a:lnTo>
                <a:lnTo>
                  <a:pt x="237580" y="47966"/>
                </a:lnTo>
                <a:lnTo>
                  <a:pt x="237580" y="47455"/>
                </a:lnTo>
                <a:lnTo>
                  <a:pt x="237784" y="48170"/>
                </a:lnTo>
                <a:lnTo>
                  <a:pt x="237886" y="47966"/>
                </a:lnTo>
                <a:lnTo>
                  <a:pt x="237886" y="47761"/>
                </a:lnTo>
                <a:lnTo>
                  <a:pt x="238193" y="47761"/>
                </a:lnTo>
                <a:lnTo>
                  <a:pt x="237886" y="45818"/>
                </a:lnTo>
                <a:lnTo>
                  <a:pt x="237580" y="45818"/>
                </a:lnTo>
                <a:lnTo>
                  <a:pt x="237477" y="45409"/>
                </a:lnTo>
                <a:lnTo>
                  <a:pt x="237273" y="45511"/>
                </a:lnTo>
                <a:lnTo>
                  <a:pt x="236864" y="45307"/>
                </a:lnTo>
                <a:close/>
                <a:moveTo>
                  <a:pt x="49602" y="49398"/>
                </a:moveTo>
                <a:lnTo>
                  <a:pt x="49705" y="49500"/>
                </a:lnTo>
                <a:lnTo>
                  <a:pt x="49655" y="49401"/>
                </a:lnTo>
                <a:lnTo>
                  <a:pt x="49655" y="49401"/>
                </a:lnTo>
                <a:lnTo>
                  <a:pt x="49602" y="49398"/>
                </a:lnTo>
                <a:close/>
                <a:moveTo>
                  <a:pt x="53489" y="53386"/>
                </a:moveTo>
                <a:lnTo>
                  <a:pt x="53485" y="53390"/>
                </a:lnTo>
                <a:lnTo>
                  <a:pt x="53485" y="53390"/>
                </a:lnTo>
                <a:lnTo>
                  <a:pt x="53489" y="53489"/>
                </a:lnTo>
                <a:lnTo>
                  <a:pt x="53489" y="53386"/>
                </a:lnTo>
                <a:close/>
                <a:moveTo>
                  <a:pt x="231648" y="54102"/>
                </a:moveTo>
                <a:lnTo>
                  <a:pt x="231239" y="54205"/>
                </a:lnTo>
                <a:lnTo>
                  <a:pt x="230625" y="55739"/>
                </a:lnTo>
                <a:lnTo>
                  <a:pt x="231648" y="57477"/>
                </a:lnTo>
                <a:lnTo>
                  <a:pt x="231852" y="54511"/>
                </a:lnTo>
                <a:lnTo>
                  <a:pt x="231648" y="54102"/>
                </a:lnTo>
                <a:close/>
                <a:moveTo>
                  <a:pt x="46432" y="57886"/>
                </a:moveTo>
                <a:lnTo>
                  <a:pt x="46432" y="57989"/>
                </a:lnTo>
                <a:lnTo>
                  <a:pt x="46636" y="57886"/>
                </a:lnTo>
                <a:close/>
                <a:moveTo>
                  <a:pt x="176216" y="59114"/>
                </a:moveTo>
                <a:lnTo>
                  <a:pt x="176216" y="59114"/>
                </a:lnTo>
                <a:lnTo>
                  <a:pt x="176216" y="59114"/>
                </a:lnTo>
                <a:close/>
                <a:moveTo>
                  <a:pt x="52057" y="56250"/>
                </a:moveTo>
                <a:lnTo>
                  <a:pt x="49193" y="57170"/>
                </a:lnTo>
                <a:lnTo>
                  <a:pt x="49091" y="57375"/>
                </a:lnTo>
                <a:lnTo>
                  <a:pt x="48682" y="57580"/>
                </a:lnTo>
                <a:lnTo>
                  <a:pt x="48989" y="57477"/>
                </a:lnTo>
                <a:lnTo>
                  <a:pt x="48989" y="57682"/>
                </a:lnTo>
                <a:lnTo>
                  <a:pt x="51443" y="56761"/>
                </a:lnTo>
                <a:lnTo>
                  <a:pt x="51443" y="56761"/>
                </a:lnTo>
                <a:lnTo>
                  <a:pt x="51239" y="56966"/>
                </a:lnTo>
                <a:lnTo>
                  <a:pt x="54205" y="57886"/>
                </a:lnTo>
                <a:lnTo>
                  <a:pt x="54307" y="58500"/>
                </a:lnTo>
                <a:lnTo>
                  <a:pt x="55330" y="58807"/>
                </a:lnTo>
                <a:lnTo>
                  <a:pt x="54818" y="59625"/>
                </a:lnTo>
                <a:lnTo>
                  <a:pt x="54818" y="59625"/>
                </a:lnTo>
                <a:lnTo>
                  <a:pt x="57068" y="59420"/>
                </a:lnTo>
                <a:lnTo>
                  <a:pt x="57170" y="59523"/>
                </a:lnTo>
                <a:lnTo>
                  <a:pt x="57886" y="59420"/>
                </a:lnTo>
                <a:lnTo>
                  <a:pt x="57886" y="59114"/>
                </a:lnTo>
                <a:lnTo>
                  <a:pt x="55739" y="58091"/>
                </a:lnTo>
                <a:lnTo>
                  <a:pt x="55534" y="57886"/>
                </a:lnTo>
                <a:lnTo>
                  <a:pt x="55330" y="57784"/>
                </a:lnTo>
                <a:lnTo>
                  <a:pt x="55534" y="57784"/>
                </a:lnTo>
                <a:lnTo>
                  <a:pt x="55125" y="57580"/>
                </a:lnTo>
                <a:lnTo>
                  <a:pt x="55227" y="57682"/>
                </a:lnTo>
                <a:lnTo>
                  <a:pt x="52057" y="56250"/>
                </a:lnTo>
                <a:close/>
                <a:moveTo>
                  <a:pt x="207307" y="59625"/>
                </a:moveTo>
                <a:lnTo>
                  <a:pt x="207307" y="59625"/>
                </a:lnTo>
                <a:lnTo>
                  <a:pt x="207307" y="59625"/>
                </a:lnTo>
                <a:close/>
                <a:moveTo>
                  <a:pt x="222648" y="59420"/>
                </a:moveTo>
                <a:lnTo>
                  <a:pt x="222648" y="59523"/>
                </a:lnTo>
                <a:lnTo>
                  <a:pt x="221625" y="59727"/>
                </a:lnTo>
                <a:lnTo>
                  <a:pt x="221727" y="59727"/>
                </a:lnTo>
                <a:lnTo>
                  <a:pt x="221216" y="60341"/>
                </a:lnTo>
                <a:lnTo>
                  <a:pt x="221727" y="61159"/>
                </a:lnTo>
                <a:lnTo>
                  <a:pt x="222750" y="60852"/>
                </a:lnTo>
                <a:lnTo>
                  <a:pt x="223159" y="59932"/>
                </a:lnTo>
                <a:lnTo>
                  <a:pt x="222648" y="59420"/>
                </a:lnTo>
                <a:close/>
                <a:moveTo>
                  <a:pt x="54511" y="60955"/>
                </a:moveTo>
                <a:lnTo>
                  <a:pt x="54205" y="61057"/>
                </a:lnTo>
                <a:lnTo>
                  <a:pt x="54614" y="61670"/>
                </a:lnTo>
                <a:lnTo>
                  <a:pt x="55023" y="61773"/>
                </a:lnTo>
                <a:lnTo>
                  <a:pt x="55534" y="61568"/>
                </a:lnTo>
                <a:lnTo>
                  <a:pt x="55943" y="61568"/>
                </a:lnTo>
                <a:lnTo>
                  <a:pt x="54511" y="60955"/>
                </a:lnTo>
                <a:close/>
                <a:moveTo>
                  <a:pt x="58602" y="59727"/>
                </a:moveTo>
                <a:lnTo>
                  <a:pt x="59114" y="60034"/>
                </a:lnTo>
                <a:lnTo>
                  <a:pt x="59114" y="60443"/>
                </a:lnTo>
                <a:lnTo>
                  <a:pt x="59420" y="60955"/>
                </a:lnTo>
                <a:lnTo>
                  <a:pt x="59114" y="61057"/>
                </a:lnTo>
                <a:lnTo>
                  <a:pt x="57784" y="60852"/>
                </a:lnTo>
                <a:lnTo>
                  <a:pt x="57580" y="61159"/>
                </a:lnTo>
                <a:lnTo>
                  <a:pt x="57989" y="61466"/>
                </a:lnTo>
                <a:lnTo>
                  <a:pt x="59420" y="61261"/>
                </a:lnTo>
                <a:lnTo>
                  <a:pt x="59932" y="61568"/>
                </a:lnTo>
                <a:lnTo>
                  <a:pt x="60239" y="61875"/>
                </a:lnTo>
                <a:lnTo>
                  <a:pt x="60545" y="61261"/>
                </a:lnTo>
                <a:lnTo>
                  <a:pt x="62693" y="61261"/>
                </a:lnTo>
                <a:lnTo>
                  <a:pt x="63000" y="60750"/>
                </a:lnTo>
                <a:lnTo>
                  <a:pt x="61977" y="60341"/>
                </a:lnTo>
                <a:lnTo>
                  <a:pt x="62284" y="60239"/>
                </a:lnTo>
                <a:lnTo>
                  <a:pt x="58602" y="59727"/>
                </a:lnTo>
                <a:close/>
                <a:moveTo>
                  <a:pt x="208739" y="63614"/>
                </a:moveTo>
                <a:lnTo>
                  <a:pt x="208739" y="63614"/>
                </a:lnTo>
                <a:lnTo>
                  <a:pt x="208739" y="63614"/>
                </a:lnTo>
                <a:close/>
                <a:moveTo>
                  <a:pt x="48989" y="64227"/>
                </a:moveTo>
                <a:lnTo>
                  <a:pt x="48989" y="64330"/>
                </a:lnTo>
                <a:lnTo>
                  <a:pt x="49091" y="64432"/>
                </a:lnTo>
                <a:lnTo>
                  <a:pt x="49091" y="64432"/>
                </a:lnTo>
                <a:lnTo>
                  <a:pt x="48989" y="64227"/>
                </a:lnTo>
                <a:close/>
                <a:moveTo>
                  <a:pt x="44182" y="66375"/>
                </a:moveTo>
                <a:lnTo>
                  <a:pt x="44386" y="66477"/>
                </a:lnTo>
                <a:lnTo>
                  <a:pt x="44386" y="66477"/>
                </a:lnTo>
                <a:lnTo>
                  <a:pt x="44284" y="66375"/>
                </a:lnTo>
                <a:close/>
                <a:moveTo>
                  <a:pt x="232261" y="60955"/>
                </a:moveTo>
                <a:lnTo>
                  <a:pt x="231955" y="61670"/>
                </a:lnTo>
                <a:lnTo>
                  <a:pt x="232159" y="63511"/>
                </a:lnTo>
                <a:lnTo>
                  <a:pt x="231648" y="63307"/>
                </a:lnTo>
                <a:lnTo>
                  <a:pt x="232364" y="64943"/>
                </a:lnTo>
                <a:lnTo>
                  <a:pt x="232568" y="64739"/>
                </a:lnTo>
                <a:lnTo>
                  <a:pt x="232977" y="65148"/>
                </a:lnTo>
                <a:lnTo>
                  <a:pt x="232773" y="65864"/>
                </a:lnTo>
                <a:lnTo>
                  <a:pt x="233591" y="65966"/>
                </a:lnTo>
                <a:lnTo>
                  <a:pt x="233795" y="65659"/>
                </a:lnTo>
                <a:lnTo>
                  <a:pt x="234716" y="66375"/>
                </a:lnTo>
                <a:lnTo>
                  <a:pt x="234409" y="65761"/>
                </a:lnTo>
                <a:lnTo>
                  <a:pt x="236045" y="67091"/>
                </a:lnTo>
                <a:lnTo>
                  <a:pt x="235432" y="65966"/>
                </a:lnTo>
                <a:lnTo>
                  <a:pt x="235739" y="65864"/>
                </a:lnTo>
                <a:lnTo>
                  <a:pt x="235125" y="65659"/>
                </a:lnTo>
                <a:lnTo>
                  <a:pt x="235125" y="65864"/>
                </a:lnTo>
                <a:lnTo>
                  <a:pt x="234511" y="65352"/>
                </a:lnTo>
                <a:lnTo>
                  <a:pt x="234205" y="65455"/>
                </a:lnTo>
                <a:lnTo>
                  <a:pt x="234307" y="65659"/>
                </a:lnTo>
                <a:lnTo>
                  <a:pt x="233284" y="64330"/>
                </a:lnTo>
                <a:lnTo>
                  <a:pt x="233489" y="63511"/>
                </a:lnTo>
                <a:lnTo>
                  <a:pt x="233795" y="63205"/>
                </a:lnTo>
                <a:lnTo>
                  <a:pt x="233591" y="61159"/>
                </a:lnTo>
                <a:lnTo>
                  <a:pt x="233284" y="61261"/>
                </a:lnTo>
                <a:lnTo>
                  <a:pt x="232261" y="60955"/>
                </a:lnTo>
                <a:close/>
                <a:moveTo>
                  <a:pt x="236045" y="67091"/>
                </a:moveTo>
                <a:lnTo>
                  <a:pt x="236045" y="67091"/>
                </a:lnTo>
                <a:lnTo>
                  <a:pt x="236045" y="67091"/>
                </a:lnTo>
                <a:close/>
                <a:moveTo>
                  <a:pt x="232670" y="66170"/>
                </a:moveTo>
                <a:lnTo>
                  <a:pt x="233693" y="67398"/>
                </a:lnTo>
                <a:lnTo>
                  <a:pt x="233693" y="66580"/>
                </a:lnTo>
                <a:lnTo>
                  <a:pt x="233080" y="66170"/>
                </a:lnTo>
                <a:close/>
                <a:moveTo>
                  <a:pt x="222750" y="67705"/>
                </a:moveTo>
                <a:lnTo>
                  <a:pt x="222750" y="67705"/>
                </a:lnTo>
                <a:lnTo>
                  <a:pt x="222750" y="67705"/>
                </a:lnTo>
                <a:close/>
                <a:moveTo>
                  <a:pt x="222750" y="67705"/>
                </a:moveTo>
                <a:lnTo>
                  <a:pt x="222737" y="67743"/>
                </a:lnTo>
                <a:lnTo>
                  <a:pt x="222750" y="67807"/>
                </a:lnTo>
                <a:lnTo>
                  <a:pt x="222750" y="67705"/>
                </a:lnTo>
                <a:close/>
                <a:moveTo>
                  <a:pt x="235330" y="67091"/>
                </a:moveTo>
                <a:lnTo>
                  <a:pt x="235330" y="67807"/>
                </a:lnTo>
                <a:lnTo>
                  <a:pt x="235739" y="67602"/>
                </a:lnTo>
                <a:lnTo>
                  <a:pt x="236148" y="67909"/>
                </a:lnTo>
                <a:lnTo>
                  <a:pt x="235534" y="67193"/>
                </a:lnTo>
                <a:lnTo>
                  <a:pt x="235330" y="67091"/>
                </a:lnTo>
                <a:close/>
                <a:moveTo>
                  <a:pt x="236250" y="67091"/>
                </a:moveTo>
                <a:lnTo>
                  <a:pt x="237068" y="68420"/>
                </a:lnTo>
                <a:lnTo>
                  <a:pt x="237682" y="68625"/>
                </a:lnTo>
                <a:lnTo>
                  <a:pt x="237784" y="68625"/>
                </a:lnTo>
                <a:lnTo>
                  <a:pt x="237170" y="67295"/>
                </a:lnTo>
                <a:lnTo>
                  <a:pt x="236250" y="67091"/>
                </a:lnTo>
                <a:close/>
                <a:moveTo>
                  <a:pt x="234307" y="67807"/>
                </a:moveTo>
                <a:lnTo>
                  <a:pt x="234205" y="67909"/>
                </a:lnTo>
                <a:lnTo>
                  <a:pt x="234409" y="68011"/>
                </a:lnTo>
                <a:lnTo>
                  <a:pt x="234409" y="69341"/>
                </a:lnTo>
                <a:lnTo>
                  <a:pt x="235330" y="68420"/>
                </a:lnTo>
                <a:lnTo>
                  <a:pt x="234307" y="67807"/>
                </a:lnTo>
                <a:close/>
                <a:moveTo>
                  <a:pt x="236455" y="68216"/>
                </a:moveTo>
                <a:lnTo>
                  <a:pt x="236557" y="68625"/>
                </a:lnTo>
                <a:lnTo>
                  <a:pt x="236864" y="68932"/>
                </a:lnTo>
                <a:lnTo>
                  <a:pt x="237170" y="69750"/>
                </a:lnTo>
                <a:lnTo>
                  <a:pt x="237170" y="69341"/>
                </a:lnTo>
                <a:lnTo>
                  <a:pt x="237273" y="69545"/>
                </a:lnTo>
                <a:lnTo>
                  <a:pt x="237273" y="69443"/>
                </a:lnTo>
                <a:lnTo>
                  <a:pt x="237273" y="69136"/>
                </a:lnTo>
                <a:lnTo>
                  <a:pt x="237170" y="68932"/>
                </a:lnTo>
                <a:lnTo>
                  <a:pt x="236966" y="68318"/>
                </a:lnTo>
                <a:lnTo>
                  <a:pt x="236761" y="68420"/>
                </a:lnTo>
                <a:lnTo>
                  <a:pt x="236455" y="68216"/>
                </a:lnTo>
                <a:close/>
                <a:moveTo>
                  <a:pt x="193091" y="69852"/>
                </a:moveTo>
                <a:lnTo>
                  <a:pt x="193295" y="70261"/>
                </a:lnTo>
                <a:lnTo>
                  <a:pt x="193160" y="69965"/>
                </a:lnTo>
                <a:lnTo>
                  <a:pt x="193091" y="69852"/>
                </a:lnTo>
                <a:close/>
                <a:moveTo>
                  <a:pt x="235636" y="68830"/>
                </a:moveTo>
                <a:lnTo>
                  <a:pt x="235227" y="69034"/>
                </a:lnTo>
                <a:lnTo>
                  <a:pt x="235125" y="69239"/>
                </a:lnTo>
                <a:lnTo>
                  <a:pt x="235227" y="69648"/>
                </a:lnTo>
                <a:lnTo>
                  <a:pt x="234818" y="69955"/>
                </a:lnTo>
                <a:lnTo>
                  <a:pt x="235636" y="70670"/>
                </a:lnTo>
                <a:lnTo>
                  <a:pt x="235636" y="68830"/>
                </a:lnTo>
                <a:close/>
                <a:moveTo>
                  <a:pt x="232057" y="68420"/>
                </a:moveTo>
                <a:lnTo>
                  <a:pt x="230318" y="71284"/>
                </a:lnTo>
                <a:lnTo>
                  <a:pt x="230318" y="71386"/>
                </a:lnTo>
                <a:lnTo>
                  <a:pt x="232261" y="69341"/>
                </a:lnTo>
                <a:lnTo>
                  <a:pt x="232057" y="68420"/>
                </a:lnTo>
                <a:close/>
                <a:moveTo>
                  <a:pt x="196568" y="70159"/>
                </a:moveTo>
                <a:lnTo>
                  <a:pt x="196364" y="71795"/>
                </a:lnTo>
                <a:lnTo>
                  <a:pt x="196364" y="72000"/>
                </a:lnTo>
                <a:lnTo>
                  <a:pt x="197591" y="73739"/>
                </a:lnTo>
                <a:lnTo>
                  <a:pt x="198102" y="72102"/>
                </a:lnTo>
                <a:lnTo>
                  <a:pt x="196875" y="70261"/>
                </a:lnTo>
                <a:lnTo>
                  <a:pt x="196568" y="70159"/>
                </a:lnTo>
                <a:close/>
                <a:moveTo>
                  <a:pt x="237580" y="70261"/>
                </a:moveTo>
                <a:lnTo>
                  <a:pt x="237580" y="70773"/>
                </a:lnTo>
                <a:lnTo>
                  <a:pt x="237068" y="70977"/>
                </a:lnTo>
                <a:lnTo>
                  <a:pt x="237068" y="71182"/>
                </a:lnTo>
                <a:lnTo>
                  <a:pt x="236761" y="71182"/>
                </a:lnTo>
                <a:lnTo>
                  <a:pt x="236659" y="71591"/>
                </a:lnTo>
                <a:lnTo>
                  <a:pt x="236250" y="71795"/>
                </a:lnTo>
                <a:lnTo>
                  <a:pt x="236148" y="71182"/>
                </a:lnTo>
                <a:lnTo>
                  <a:pt x="235739" y="71284"/>
                </a:lnTo>
                <a:lnTo>
                  <a:pt x="235432" y="71693"/>
                </a:lnTo>
                <a:lnTo>
                  <a:pt x="234818" y="71898"/>
                </a:lnTo>
                <a:lnTo>
                  <a:pt x="234818" y="72818"/>
                </a:lnTo>
                <a:lnTo>
                  <a:pt x="235227" y="72000"/>
                </a:lnTo>
                <a:lnTo>
                  <a:pt x="235636" y="72102"/>
                </a:lnTo>
                <a:lnTo>
                  <a:pt x="235943" y="72409"/>
                </a:lnTo>
                <a:lnTo>
                  <a:pt x="236045" y="72000"/>
                </a:lnTo>
                <a:lnTo>
                  <a:pt x="236455" y="72205"/>
                </a:lnTo>
                <a:lnTo>
                  <a:pt x="236557" y="73125"/>
                </a:lnTo>
                <a:lnTo>
                  <a:pt x="237580" y="73943"/>
                </a:lnTo>
                <a:lnTo>
                  <a:pt x="237682" y="73841"/>
                </a:lnTo>
                <a:lnTo>
                  <a:pt x="237682" y="74045"/>
                </a:lnTo>
                <a:lnTo>
                  <a:pt x="238091" y="73841"/>
                </a:lnTo>
                <a:lnTo>
                  <a:pt x="237784" y="73227"/>
                </a:lnTo>
                <a:lnTo>
                  <a:pt x="237989" y="72614"/>
                </a:lnTo>
                <a:lnTo>
                  <a:pt x="238295" y="72818"/>
                </a:lnTo>
                <a:lnTo>
                  <a:pt x="238500" y="73534"/>
                </a:lnTo>
                <a:lnTo>
                  <a:pt x="238500" y="73023"/>
                </a:lnTo>
                <a:lnTo>
                  <a:pt x="238807" y="72614"/>
                </a:lnTo>
                <a:lnTo>
                  <a:pt x="238500" y="71284"/>
                </a:lnTo>
                <a:lnTo>
                  <a:pt x="238398" y="71182"/>
                </a:lnTo>
                <a:lnTo>
                  <a:pt x="238500" y="70977"/>
                </a:lnTo>
                <a:lnTo>
                  <a:pt x="238295" y="70466"/>
                </a:lnTo>
                <a:lnTo>
                  <a:pt x="237580" y="70261"/>
                </a:lnTo>
                <a:close/>
                <a:moveTo>
                  <a:pt x="240443" y="77727"/>
                </a:moveTo>
                <a:lnTo>
                  <a:pt x="240034" y="78545"/>
                </a:lnTo>
                <a:lnTo>
                  <a:pt x="240136" y="80284"/>
                </a:lnTo>
                <a:lnTo>
                  <a:pt x="240852" y="81000"/>
                </a:lnTo>
                <a:lnTo>
                  <a:pt x="240341" y="79568"/>
                </a:lnTo>
                <a:lnTo>
                  <a:pt x="241261" y="79773"/>
                </a:lnTo>
                <a:lnTo>
                  <a:pt x="240750" y="79057"/>
                </a:lnTo>
                <a:lnTo>
                  <a:pt x="241057" y="78852"/>
                </a:lnTo>
                <a:lnTo>
                  <a:pt x="241057" y="78545"/>
                </a:lnTo>
                <a:lnTo>
                  <a:pt x="240136" y="78955"/>
                </a:lnTo>
                <a:lnTo>
                  <a:pt x="240443" y="78648"/>
                </a:lnTo>
                <a:lnTo>
                  <a:pt x="240443" y="78341"/>
                </a:lnTo>
                <a:lnTo>
                  <a:pt x="240341" y="78136"/>
                </a:lnTo>
                <a:lnTo>
                  <a:pt x="240443" y="77727"/>
                </a:lnTo>
                <a:close/>
                <a:moveTo>
                  <a:pt x="79875" y="80284"/>
                </a:moveTo>
                <a:lnTo>
                  <a:pt x="78136" y="80591"/>
                </a:lnTo>
                <a:lnTo>
                  <a:pt x="78136" y="81511"/>
                </a:lnTo>
                <a:lnTo>
                  <a:pt x="78443" y="81818"/>
                </a:lnTo>
                <a:lnTo>
                  <a:pt x="79466" y="81511"/>
                </a:lnTo>
                <a:lnTo>
                  <a:pt x="80080" y="80693"/>
                </a:lnTo>
                <a:lnTo>
                  <a:pt x="79875" y="80284"/>
                </a:lnTo>
                <a:close/>
                <a:moveTo>
                  <a:pt x="261102" y="82636"/>
                </a:moveTo>
                <a:lnTo>
                  <a:pt x="261000" y="82841"/>
                </a:lnTo>
                <a:lnTo>
                  <a:pt x="261205" y="82943"/>
                </a:lnTo>
                <a:lnTo>
                  <a:pt x="261307" y="82943"/>
                </a:lnTo>
                <a:lnTo>
                  <a:pt x="261102" y="82636"/>
                </a:lnTo>
                <a:close/>
                <a:moveTo>
                  <a:pt x="220500" y="81818"/>
                </a:moveTo>
                <a:lnTo>
                  <a:pt x="219784" y="81920"/>
                </a:lnTo>
                <a:lnTo>
                  <a:pt x="219886" y="82227"/>
                </a:lnTo>
                <a:lnTo>
                  <a:pt x="220295" y="82534"/>
                </a:lnTo>
                <a:lnTo>
                  <a:pt x="220295" y="82841"/>
                </a:lnTo>
                <a:lnTo>
                  <a:pt x="221011" y="83148"/>
                </a:lnTo>
                <a:lnTo>
                  <a:pt x="221114" y="82636"/>
                </a:lnTo>
                <a:lnTo>
                  <a:pt x="220500" y="81818"/>
                </a:lnTo>
                <a:close/>
                <a:moveTo>
                  <a:pt x="222034" y="82636"/>
                </a:moveTo>
                <a:lnTo>
                  <a:pt x="221830" y="83045"/>
                </a:lnTo>
                <a:lnTo>
                  <a:pt x="221830" y="83352"/>
                </a:lnTo>
                <a:lnTo>
                  <a:pt x="222341" y="83148"/>
                </a:lnTo>
                <a:lnTo>
                  <a:pt x="222034" y="82636"/>
                </a:lnTo>
                <a:close/>
                <a:moveTo>
                  <a:pt x="240443" y="83352"/>
                </a:moveTo>
                <a:lnTo>
                  <a:pt x="240239" y="83659"/>
                </a:lnTo>
                <a:lnTo>
                  <a:pt x="240239" y="83659"/>
                </a:lnTo>
                <a:lnTo>
                  <a:pt x="240545" y="83352"/>
                </a:lnTo>
                <a:close/>
                <a:moveTo>
                  <a:pt x="240852" y="82943"/>
                </a:moveTo>
                <a:lnTo>
                  <a:pt x="240545" y="83352"/>
                </a:lnTo>
                <a:lnTo>
                  <a:pt x="240750" y="83557"/>
                </a:lnTo>
                <a:lnTo>
                  <a:pt x="241261" y="83455"/>
                </a:lnTo>
                <a:lnTo>
                  <a:pt x="241670" y="83557"/>
                </a:lnTo>
                <a:lnTo>
                  <a:pt x="241977" y="83455"/>
                </a:lnTo>
                <a:lnTo>
                  <a:pt x="242898" y="83966"/>
                </a:lnTo>
                <a:lnTo>
                  <a:pt x="241568" y="82943"/>
                </a:lnTo>
                <a:close/>
                <a:moveTo>
                  <a:pt x="230011" y="72818"/>
                </a:moveTo>
                <a:lnTo>
                  <a:pt x="228989" y="74250"/>
                </a:lnTo>
                <a:lnTo>
                  <a:pt x="228989" y="74761"/>
                </a:lnTo>
                <a:lnTo>
                  <a:pt x="228477" y="74966"/>
                </a:lnTo>
                <a:lnTo>
                  <a:pt x="228477" y="74864"/>
                </a:lnTo>
                <a:lnTo>
                  <a:pt x="227557" y="75375"/>
                </a:lnTo>
                <a:lnTo>
                  <a:pt x="227045" y="76398"/>
                </a:lnTo>
                <a:lnTo>
                  <a:pt x="225409" y="77216"/>
                </a:lnTo>
                <a:lnTo>
                  <a:pt x="225307" y="77420"/>
                </a:lnTo>
                <a:lnTo>
                  <a:pt x="225205" y="77523"/>
                </a:lnTo>
                <a:lnTo>
                  <a:pt x="225205" y="78648"/>
                </a:lnTo>
                <a:lnTo>
                  <a:pt x="223670" y="77932"/>
                </a:lnTo>
                <a:lnTo>
                  <a:pt x="223159" y="78750"/>
                </a:lnTo>
                <a:lnTo>
                  <a:pt x="223261" y="78750"/>
                </a:lnTo>
                <a:lnTo>
                  <a:pt x="224182" y="83045"/>
                </a:lnTo>
                <a:lnTo>
                  <a:pt x="225511" y="83045"/>
                </a:lnTo>
                <a:lnTo>
                  <a:pt x="225818" y="83659"/>
                </a:lnTo>
                <a:lnTo>
                  <a:pt x="226023" y="83455"/>
                </a:lnTo>
                <a:lnTo>
                  <a:pt x="226330" y="83557"/>
                </a:lnTo>
                <a:lnTo>
                  <a:pt x="226739" y="83045"/>
                </a:lnTo>
                <a:lnTo>
                  <a:pt x="227352" y="83557"/>
                </a:lnTo>
                <a:lnTo>
                  <a:pt x="227966" y="83352"/>
                </a:lnTo>
                <a:lnTo>
                  <a:pt x="228068" y="83557"/>
                </a:lnTo>
                <a:lnTo>
                  <a:pt x="228375" y="84273"/>
                </a:lnTo>
                <a:lnTo>
                  <a:pt x="229398" y="83659"/>
                </a:lnTo>
                <a:lnTo>
                  <a:pt x="229705" y="83250"/>
                </a:lnTo>
                <a:lnTo>
                  <a:pt x="229602" y="83045"/>
                </a:lnTo>
                <a:lnTo>
                  <a:pt x="229807" y="82739"/>
                </a:lnTo>
                <a:lnTo>
                  <a:pt x="229705" y="81920"/>
                </a:lnTo>
                <a:lnTo>
                  <a:pt x="230216" y="81102"/>
                </a:lnTo>
                <a:lnTo>
                  <a:pt x="230523" y="81102"/>
                </a:lnTo>
                <a:lnTo>
                  <a:pt x="231239" y="78955"/>
                </a:lnTo>
                <a:lnTo>
                  <a:pt x="231852" y="79159"/>
                </a:lnTo>
                <a:lnTo>
                  <a:pt x="232159" y="79159"/>
                </a:lnTo>
                <a:lnTo>
                  <a:pt x="232057" y="78955"/>
                </a:lnTo>
                <a:lnTo>
                  <a:pt x="231136" y="77932"/>
                </a:lnTo>
                <a:lnTo>
                  <a:pt x="231034" y="77114"/>
                </a:lnTo>
                <a:lnTo>
                  <a:pt x="230932" y="77011"/>
                </a:lnTo>
                <a:lnTo>
                  <a:pt x="230420" y="76295"/>
                </a:lnTo>
                <a:lnTo>
                  <a:pt x="230830" y="76193"/>
                </a:lnTo>
                <a:lnTo>
                  <a:pt x="230932" y="76091"/>
                </a:lnTo>
                <a:lnTo>
                  <a:pt x="230932" y="75580"/>
                </a:lnTo>
                <a:lnTo>
                  <a:pt x="231750" y="75580"/>
                </a:lnTo>
                <a:lnTo>
                  <a:pt x="231443" y="74864"/>
                </a:lnTo>
                <a:lnTo>
                  <a:pt x="232261" y="74761"/>
                </a:lnTo>
                <a:lnTo>
                  <a:pt x="231136" y="73841"/>
                </a:lnTo>
                <a:lnTo>
                  <a:pt x="230727" y="73943"/>
                </a:lnTo>
                <a:lnTo>
                  <a:pt x="230420" y="72920"/>
                </a:lnTo>
                <a:lnTo>
                  <a:pt x="230011" y="73227"/>
                </a:lnTo>
                <a:lnTo>
                  <a:pt x="230011" y="72818"/>
                </a:lnTo>
                <a:close/>
                <a:moveTo>
                  <a:pt x="261307" y="82943"/>
                </a:moveTo>
                <a:lnTo>
                  <a:pt x="262841" y="84989"/>
                </a:lnTo>
                <a:lnTo>
                  <a:pt x="262330" y="83761"/>
                </a:lnTo>
                <a:lnTo>
                  <a:pt x="261307" y="82943"/>
                </a:lnTo>
                <a:close/>
                <a:moveTo>
                  <a:pt x="237682" y="78239"/>
                </a:moveTo>
                <a:lnTo>
                  <a:pt x="237170" y="78852"/>
                </a:lnTo>
                <a:lnTo>
                  <a:pt x="234614" y="78955"/>
                </a:lnTo>
                <a:lnTo>
                  <a:pt x="234409" y="78750"/>
                </a:lnTo>
                <a:lnTo>
                  <a:pt x="233489" y="79057"/>
                </a:lnTo>
                <a:lnTo>
                  <a:pt x="232977" y="79875"/>
                </a:lnTo>
                <a:lnTo>
                  <a:pt x="232977" y="80080"/>
                </a:lnTo>
                <a:lnTo>
                  <a:pt x="232875" y="80182"/>
                </a:lnTo>
                <a:lnTo>
                  <a:pt x="232977" y="80898"/>
                </a:lnTo>
                <a:lnTo>
                  <a:pt x="232875" y="80693"/>
                </a:lnTo>
                <a:lnTo>
                  <a:pt x="232057" y="83455"/>
                </a:lnTo>
                <a:lnTo>
                  <a:pt x="232364" y="83659"/>
                </a:lnTo>
                <a:lnTo>
                  <a:pt x="232568" y="83864"/>
                </a:lnTo>
                <a:lnTo>
                  <a:pt x="232670" y="85909"/>
                </a:lnTo>
                <a:lnTo>
                  <a:pt x="233386" y="85807"/>
                </a:lnTo>
                <a:lnTo>
                  <a:pt x="233591" y="82841"/>
                </a:lnTo>
                <a:lnTo>
                  <a:pt x="234409" y="84784"/>
                </a:lnTo>
                <a:lnTo>
                  <a:pt x="235636" y="84375"/>
                </a:lnTo>
                <a:lnTo>
                  <a:pt x="235125" y="83761"/>
                </a:lnTo>
                <a:lnTo>
                  <a:pt x="235227" y="83148"/>
                </a:lnTo>
                <a:lnTo>
                  <a:pt x="234409" y="82023"/>
                </a:lnTo>
                <a:lnTo>
                  <a:pt x="234614" y="82023"/>
                </a:lnTo>
                <a:lnTo>
                  <a:pt x="235739" y="81000"/>
                </a:lnTo>
                <a:lnTo>
                  <a:pt x="236148" y="81102"/>
                </a:lnTo>
                <a:lnTo>
                  <a:pt x="235739" y="80693"/>
                </a:lnTo>
                <a:lnTo>
                  <a:pt x="235739" y="80795"/>
                </a:lnTo>
                <a:lnTo>
                  <a:pt x="233591" y="81205"/>
                </a:lnTo>
                <a:lnTo>
                  <a:pt x="233284" y="80693"/>
                </a:lnTo>
                <a:lnTo>
                  <a:pt x="233182" y="80182"/>
                </a:lnTo>
                <a:lnTo>
                  <a:pt x="235943" y="79568"/>
                </a:lnTo>
                <a:lnTo>
                  <a:pt x="236455" y="79773"/>
                </a:lnTo>
                <a:lnTo>
                  <a:pt x="236966" y="79670"/>
                </a:lnTo>
                <a:lnTo>
                  <a:pt x="237580" y="79057"/>
                </a:lnTo>
                <a:lnTo>
                  <a:pt x="237682" y="78239"/>
                </a:lnTo>
                <a:close/>
                <a:moveTo>
                  <a:pt x="210580" y="74659"/>
                </a:moveTo>
                <a:lnTo>
                  <a:pt x="219068" y="86114"/>
                </a:lnTo>
                <a:lnTo>
                  <a:pt x="219068" y="85705"/>
                </a:lnTo>
                <a:lnTo>
                  <a:pt x="219989" y="86011"/>
                </a:lnTo>
                <a:lnTo>
                  <a:pt x="220398" y="83250"/>
                </a:lnTo>
                <a:lnTo>
                  <a:pt x="219273" y="82636"/>
                </a:lnTo>
                <a:lnTo>
                  <a:pt x="218966" y="81102"/>
                </a:lnTo>
                <a:lnTo>
                  <a:pt x="218352" y="80898"/>
                </a:lnTo>
                <a:lnTo>
                  <a:pt x="218148" y="80489"/>
                </a:lnTo>
                <a:lnTo>
                  <a:pt x="218455" y="79977"/>
                </a:lnTo>
                <a:lnTo>
                  <a:pt x="218045" y="79466"/>
                </a:lnTo>
                <a:lnTo>
                  <a:pt x="217330" y="79773"/>
                </a:lnTo>
                <a:lnTo>
                  <a:pt x="217739" y="79568"/>
                </a:lnTo>
                <a:lnTo>
                  <a:pt x="216102" y="77830"/>
                </a:lnTo>
                <a:lnTo>
                  <a:pt x="215795" y="78034"/>
                </a:lnTo>
                <a:lnTo>
                  <a:pt x="212625" y="74659"/>
                </a:lnTo>
                <a:close/>
                <a:moveTo>
                  <a:pt x="246170" y="85602"/>
                </a:moveTo>
                <a:lnTo>
                  <a:pt x="245864" y="85909"/>
                </a:lnTo>
                <a:lnTo>
                  <a:pt x="245761" y="86216"/>
                </a:lnTo>
                <a:lnTo>
                  <a:pt x="246273" y="86523"/>
                </a:lnTo>
                <a:lnTo>
                  <a:pt x="246375" y="86011"/>
                </a:lnTo>
                <a:lnTo>
                  <a:pt x="246170" y="85602"/>
                </a:lnTo>
                <a:close/>
                <a:moveTo>
                  <a:pt x="261818" y="84375"/>
                </a:moveTo>
                <a:lnTo>
                  <a:pt x="261716" y="84886"/>
                </a:lnTo>
                <a:lnTo>
                  <a:pt x="260693" y="85705"/>
                </a:lnTo>
                <a:lnTo>
                  <a:pt x="260386" y="85705"/>
                </a:lnTo>
                <a:lnTo>
                  <a:pt x="260284" y="85193"/>
                </a:lnTo>
                <a:lnTo>
                  <a:pt x="260080" y="85705"/>
                </a:lnTo>
                <a:lnTo>
                  <a:pt x="258648" y="85909"/>
                </a:lnTo>
                <a:lnTo>
                  <a:pt x="259773" y="86523"/>
                </a:lnTo>
                <a:lnTo>
                  <a:pt x="262125" y="85500"/>
                </a:lnTo>
                <a:lnTo>
                  <a:pt x="262023" y="85295"/>
                </a:lnTo>
                <a:lnTo>
                  <a:pt x="262227" y="85193"/>
                </a:lnTo>
                <a:lnTo>
                  <a:pt x="262432" y="84477"/>
                </a:lnTo>
                <a:lnTo>
                  <a:pt x="261818" y="84375"/>
                </a:lnTo>
                <a:close/>
                <a:moveTo>
                  <a:pt x="249239" y="87852"/>
                </a:moveTo>
                <a:lnTo>
                  <a:pt x="248727" y="88670"/>
                </a:lnTo>
                <a:lnTo>
                  <a:pt x="249648" y="88466"/>
                </a:lnTo>
                <a:lnTo>
                  <a:pt x="249239" y="87852"/>
                </a:lnTo>
                <a:close/>
                <a:moveTo>
                  <a:pt x="220500" y="86216"/>
                </a:moveTo>
                <a:lnTo>
                  <a:pt x="219682" y="86932"/>
                </a:lnTo>
                <a:lnTo>
                  <a:pt x="219784" y="87136"/>
                </a:lnTo>
                <a:lnTo>
                  <a:pt x="227250" y="88875"/>
                </a:lnTo>
                <a:lnTo>
                  <a:pt x="227761" y="88977"/>
                </a:lnTo>
                <a:lnTo>
                  <a:pt x="227761" y="88057"/>
                </a:lnTo>
                <a:lnTo>
                  <a:pt x="226330" y="87648"/>
                </a:lnTo>
                <a:lnTo>
                  <a:pt x="226125" y="87136"/>
                </a:lnTo>
                <a:lnTo>
                  <a:pt x="224591" y="86727"/>
                </a:lnTo>
                <a:lnTo>
                  <a:pt x="224284" y="87136"/>
                </a:lnTo>
                <a:lnTo>
                  <a:pt x="222648" y="87034"/>
                </a:lnTo>
                <a:lnTo>
                  <a:pt x="222239" y="86523"/>
                </a:lnTo>
                <a:lnTo>
                  <a:pt x="220500" y="86216"/>
                </a:lnTo>
                <a:close/>
                <a:moveTo>
                  <a:pt x="227761" y="88364"/>
                </a:moveTo>
                <a:lnTo>
                  <a:pt x="228273" y="89080"/>
                </a:lnTo>
                <a:lnTo>
                  <a:pt x="228886" y="88670"/>
                </a:lnTo>
                <a:lnTo>
                  <a:pt x="228375" y="88364"/>
                </a:lnTo>
                <a:close/>
                <a:moveTo>
                  <a:pt x="229398" y="88568"/>
                </a:moveTo>
                <a:lnTo>
                  <a:pt x="228989" y="88977"/>
                </a:lnTo>
                <a:lnTo>
                  <a:pt x="229705" y="89182"/>
                </a:lnTo>
                <a:lnTo>
                  <a:pt x="229807" y="88670"/>
                </a:lnTo>
                <a:lnTo>
                  <a:pt x="229398" y="88568"/>
                </a:lnTo>
                <a:close/>
                <a:moveTo>
                  <a:pt x="235432" y="88466"/>
                </a:moveTo>
                <a:lnTo>
                  <a:pt x="234920" y="88875"/>
                </a:lnTo>
                <a:lnTo>
                  <a:pt x="233182" y="88568"/>
                </a:lnTo>
                <a:lnTo>
                  <a:pt x="232670" y="88670"/>
                </a:lnTo>
                <a:lnTo>
                  <a:pt x="232670" y="89182"/>
                </a:lnTo>
                <a:lnTo>
                  <a:pt x="234716" y="88977"/>
                </a:lnTo>
                <a:lnTo>
                  <a:pt x="235330" y="88773"/>
                </a:lnTo>
                <a:lnTo>
                  <a:pt x="235534" y="88466"/>
                </a:lnTo>
                <a:close/>
                <a:moveTo>
                  <a:pt x="230932" y="88364"/>
                </a:moveTo>
                <a:lnTo>
                  <a:pt x="230727" y="88568"/>
                </a:lnTo>
                <a:lnTo>
                  <a:pt x="231034" y="88977"/>
                </a:lnTo>
                <a:lnTo>
                  <a:pt x="231034" y="88977"/>
                </a:lnTo>
                <a:lnTo>
                  <a:pt x="230420" y="88670"/>
                </a:lnTo>
                <a:lnTo>
                  <a:pt x="230011" y="89386"/>
                </a:lnTo>
                <a:lnTo>
                  <a:pt x="231341" y="88977"/>
                </a:lnTo>
                <a:lnTo>
                  <a:pt x="231750" y="89080"/>
                </a:lnTo>
                <a:lnTo>
                  <a:pt x="231648" y="88977"/>
                </a:lnTo>
                <a:lnTo>
                  <a:pt x="231750" y="88977"/>
                </a:lnTo>
                <a:lnTo>
                  <a:pt x="231648" y="88670"/>
                </a:lnTo>
                <a:lnTo>
                  <a:pt x="231239" y="88568"/>
                </a:lnTo>
                <a:lnTo>
                  <a:pt x="230932" y="88364"/>
                </a:lnTo>
                <a:close/>
                <a:moveTo>
                  <a:pt x="232670" y="89591"/>
                </a:moveTo>
                <a:lnTo>
                  <a:pt x="231750" y="89898"/>
                </a:lnTo>
                <a:lnTo>
                  <a:pt x="232670" y="90409"/>
                </a:lnTo>
                <a:lnTo>
                  <a:pt x="233284" y="90205"/>
                </a:lnTo>
                <a:lnTo>
                  <a:pt x="232670" y="89591"/>
                </a:lnTo>
                <a:close/>
                <a:moveTo>
                  <a:pt x="239420" y="88670"/>
                </a:moveTo>
                <a:lnTo>
                  <a:pt x="237989" y="88773"/>
                </a:lnTo>
                <a:lnTo>
                  <a:pt x="235943" y="90102"/>
                </a:lnTo>
                <a:lnTo>
                  <a:pt x="235943" y="90511"/>
                </a:lnTo>
                <a:lnTo>
                  <a:pt x="237068" y="90102"/>
                </a:lnTo>
                <a:lnTo>
                  <a:pt x="239420" y="88670"/>
                </a:lnTo>
                <a:close/>
                <a:moveTo>
                  <a:pt x="244636" y="80386"/>
                </a:moveTo>
                <a:lnTo>
                  <a:pt x="243205" y="81409"/>
                </a:lnTo>
                <a:lnTo>
                  <a:pt x="243920" y="81614"/>
                </a:lnTo>
                <a:lnTo>
                  <a:pt x="244125" y="82125"/>
                </a:lnTo>
                <a:lnTo>
                  <a:pt x="244432" y="82330"/>
                </a:lnTo>
                <a:lnTo>
                  <a:pt x="245761" y="82227"/>
                </a:lnTo>
                <a:lnTo>
                  <a:pt x="245557" y="82739"/>
                </a:lnTo>
                <a:lnTo>
                  <a:pt x="244023" y="82943"/>
                </a:lnTo>
                <a:lnTo>
                  <a:pt x="244534" y="83250"/>
                </a:lnTo>
                <a:lnTo>
                  <a:pt x="244739" y="84068"/>
                </a:lnTo>
                <a:lnTo>
                  <a:pt x="245659" y="83148"/>
                </a:lnTo>
                <a:lnTo>
                  <a:pt x="245761" y="83966"/>
                </a:lnTo>
                <a:lnTo>
                  <a:pt x="246580" y="84068"/>
                </a:lnTo>
                <a:lnTo>
                  <a:pt x="246784" y="84580"/>
                </a:lnTo>
                <a:lnTo>
                  <a:pt x="249648" y="85909"/>
                </a:lnTo>
                <a:lnTo>
                  <a:pt x="249443" y="86011"/>
                </a:lnTo>
                <a:lnTo>
                  <a:pt x="249648" y="86011"/>
                </a:lnTo>
                <a:lnTo>
                  <a:pt x="250261" y="87443"/>
                </a:lnTo>
                <a:lnTo>
                  <a:pt x="249852" y="87545"/>
                </a:lnTo>
                <a:lnTo>
                  <a:pt x="250057" y="88057"/>
                </a:lnTo>
                <a:lnTo>
                  <a:pt x="249852" y="88466"/>
                </a:lnTo>
                <a:lnTo>
                  <a:pt x="251080" y="88159"/>
                </a:lnTo>
                <a:lnTo>
                  <a:pt x="251080" y="88670"/>
                </a:lnTo>
                <a:lnTo>
                  <a:pt x="251693" y="89386"/>
                </a:lnTo>
                <a:lnTo>
                  <a:pt x="253534" y="89386"/>
                </a:lnTo>
                <a:lnTo>
                  <a:pt x="253841" y="88977"/>
                </a:lnTo>
                <a:lnTo>
                  <a:pt x="252920" y="88466"/>
                </a:lnTo>
                <a:lnTo>
                  <a:pt x="254455" y="88261"/>
                </a:lnTo>
                <a:lnTo>
                  <a:pt x="254455" y="88159"/>
                </a:lnTo>
                <a:lnTo>
                  <a:pt x="254557" y="88159"/>
                </a:lnTo>
                <a:lnTo>
                  <a:pt x="254250" y="87750"/>
                </a:lnTo>
                <a:lnTo>
                  <a:pt x="254864" y="87955"/>
                </a:lnTo>
                <a:lnTo>
                  <a:pt x="255375" y="87852"/>
                </a:lnTo>
                <a:lnTo>
                  <a:pt x="257625" y="90307"/>
                </a:lnTo>
                <a:lnTo>
                  <a:pt x="260080" y="91023"/>
                </a:lnTo>
                <a:lnTo>
                  <a:pt x="260080" y="90716"/>
                </a:lnTo>
                <a:lnTo>
                  <a:pt x="260489" y="90614"/>
                </a:lnTo>
                <a:lnTo>
                  <a:pt x="259670" y="90307"/>
                </a:lnTo>
                <a:lnTo>
                  <a:pt x="259670" y="90102"/>
                </a:lnTo>
                <a:lnTo>
                  <a:pt x="259159" y="89386"/>
                </a:lnTo>
                <a:lnTo>
                  <a:pt x="258648" y="89386"/>
                </a:lnTo>
                <a:lnTo>
                  <a:pt x="257318" y="87034"/>
                </a:lnTo>
                <a:lnTo>
                  <a:pt x="258136" y="86932"/>
                </a:lnTo>
                <a:lnTo>
                  <a:pt x="256500" y="85705"/>
                </a:lnTo>
                <a:lnTo>
                  <a:pt x="256398" y="84989"/>
                </a:lnTo>
                <a:lnTo>
                  <a:pt x="251898" y="82636"/>
                </a:lnTo>
                <a:lnTo>
                  <a:pt x="249545" y="81716"/>
                </a:lnTo>
                <a:lnTo>
                  <a:pt x="248727" y="81920"/>
                </a:lnTo>
                <a:lnTo>
                  <a:pt x="248727" y="82125"/>
                </a:lnTo>
                <a:lnTo>
                  <a:pt x="246989" y="83455"/>
                </a:lnTo>
                <a:lnTo>
                  <a:pt x="246375" y="82636"/>
                </a:lnTo>
                <a:lnTo>
                  <a:pt x="246273" y="82943"/>
                </a:lnTo>
                <a:lnTo>
                  <a:pt x="245864" y="80795"/>
                </a:lnTo>
                <a:lnTo>
                  <a:pt x="244636" y="80386"/>
                </a:lnTo>
                <a:close/>
                <a:moveTo>
                  <a:pt x="242693" y="91534"/>
                </a:moveTo>
                <a:lnTo>
                  <a:pt x="241977" y="91636"/>
                </a:lnTo>
                <a:lnTo>
                  <a:pt x="241977" y="91841"/>
                </a:lnTo>
                <a:lnTo>
                  <a:pt x="242386" y="92352"/>
                </a:lnTo>
                <a:lnTo>
                  <a:pt x="242693" y="91534"/>
                </a:lnTo>
                <a:close/>
                <a:moveTo>
                  <a:pt x="285750" y="96648"/>
                </a:moveTo>
                <a:lnTo>
                  <a:pt x="285545" y="96750"/>
                </a:lnTo>
                <a:lnTo>
                  <a:pt x="284420" y="97159"/>
                </a:lnTo>
                <a:lnTo>
                  <a:pt x="284216" y="97261"/>
                </a:lnTo>
                <a:lnTo>
                  <a:pt x="285239" y="97261"/>
                </a:lnTo>
                <a:lnTo>
                  <a:pt x="285750" y="96648"/>
                </a:lnTo>
                <a:close/>
                <a:moveTo>
                  <a:pt x="285648" y="97057"/>
                </a:moveTo>
                <a:lnTo>
                  <a:pt x="285239" y="97261"/>
                </a:lnTo>
                <a:lnTo>
                  <a:pt x="285545" y="97261"/>
                </a:lnTo>
                <a:lnTo>
                  <a:pt x="285648" y="97057"/>
                </a:lnTo>
                <a:close/>
                <a:moveTo>
                  <a:pt x="284011" y="98080"/>
                </a:moveTo>
                <a:lnTo>
                  <a:pt x="282886" y="98591"/>
                </a:lnTo>
                <a:lnTo>
                  <a:pt x="283807" y="98693"/>
                </a:lnTo>
                <a:lnTo>
                  <a:pt x="284114" y="98386"/>
                </a:lnTo>
                <a:lnTo>
                  <a:pt x="284011" y="98080"/>
                </a:lnTo>
                <a:close/>
                <a:moveTo>
                  <a:pt x="168852" y="92761"/>
                </a:moveTo>
                <a:lnTo>
                  <a:pt x="168136" y="92864"/>
                </a:lnTo>
                <a:lnTo>
                  <a:pt x="168136" y="93682"/>
                </a:lnTo>
                <a:lnTo>
                  <a:pt x="167318" y="94295"/>
                </a:lnTo>
                <a:lnTo>
                  <a:pt x="167318" y="95114"/>
                </a:lnTo>
                <a:lnTo>
                  <a:pt x="166807" y="95420"/>
                </a:lnTo>
                <a:lnTo>
                  <a:pt x="166705" y="95318"/>
                </a:lnTo>
                <a:lnTo>
                  <a:pt x="165886" y="96341"/>
                </a:lnTo>
                <a:lnTo>
                  <a:pt x="165375" y="96239"/>
                </a:lnTo>
                <a:lnTo>
                  <a:pt x="164966" y="96443"/>
                </a:lnTo>
                <a:lnTo>
                  <a:pt x="164761" y="96443"/>
                </a:lnTo>
                <a:lnTo>
                  <a:pt x="164045" y="96955"/>
                </a:lnTo>
                <a:lnTo>
                  <a:pt x="163330" y="105955"/>
                </a:lnTo>
                <a:lnTo>
                  <a:pt x="163943" y="106261"/>
                </a:lnTo>
                <a:lnTo>
                  <a:pt x="165477" y="105852"/>
                </a:lnTo>
                <a:lnTo>
                  <a:pt x="168750" y="96034"/>
                </a:lnTo>
                <a:lnTo>
                  <a:pt x="169159" y="96341"/>
                </a:lnTo>
                <a:lnTo>
                  <a:pt x="169364" y="96136"/>
                </a:lnTo>
                <a:lnTo>
                  <a:pt x="168852" y="92761"/>
                </a:lnTo>
                <a:close/>
                <a:moveTo>
                  <a:pt x="79364" y="112500"/>
                </a:moveTo>
                <a:lnTo>
                  <a:pt x="79057" y="112807"/>
                </a:lnTo>
                <a:lnTo>
                  <a:pt x="79057" y="113011"/>
                </a:lnTo>
                <a:lnTo>
                  <a:pt x="79364" y="112500"/>
                </a:lnTo>
                <a:close/>
                <a:moveTo>
                  <a:pt x="185114" y="3784"/>
                </a:moveTo>
                <a:lnTo>
                  <a:pt x="184091" y="4398"/>
                </a:lnTo>
                <a:lnTo>
                  <a:pt x="184909" y="4705"/>
                </a:lnTo>
                <a:lnTo>
                  <a:pt x="183273" y="4705"/>
                </a:lnTo>
                <a:lnTo>
                  <a:pt x="183989" y="5011"/>
                </a:lnTo>
                <a:lnTo>
                  <a:pt x="184193" y="5318"/>
                </a:lnTo>
                <a:lnTo>
                  <a:pt x="184193" y="5318"/>
                </a:lnTo>
                <a:lnTo>
                  <a:pt x="183784" y="5011"/>
                </a:lnTo>
                <a:lnTo>
                  <a:pt x="180102" y="5114"/>
                </a:lnTo>
                <a:lnTo>
                  <a:pt x="180920" y="5216"/>
                </a:lnTo>
                <a:lnTo>
                  <a:pt x="177341" y="5727"/>
                </a:lnTo>
                <a:lnTo>
                  <a:pt x="177545" y="5932"/>
                </a:lnTo>
                <a:lnTo>
                  <a:pt x="177341" y="6239"/>
                </a:lnTo>
                <a:lnTo>
                  <a:pt x="176830" y="6136"/>
                </a:lnTo>
                <a:lnTo>
                  <a:pt x="177955" y="6443"/>
                </a:lnTo>
                <a:lnTo>
                  <a:pt x="177239" y="6443"/>
                </a:lnTo>
                <a:lnTo>
                  <a:pt x="178568" y="6852"/>
                </a:lnTo>
                <a:lnTo>
                  <a:pt x="178057" y="7057"/>
                </a:lnTo>
                <a:lnTo>
                  <a:pt x="178261" y="6852"/>
                </a:lnTo>
                <a:lnTo>
                  <a:pt x="178261" y="6852"/>
                </a:lnTo>
                <a:lnTo>
                  <a:pt x="174477" y="7057"/>
                </a:lnTo>
                <a:lnTo>
                  <a:pt x="174682" y="7466"/>
                </a:lnTo>
                <a:lnTo>
                  <a:pt x="174989" y="7568"/>
                </a:lnTo>
                <a:lnTo>
                  <a:pt x="175091" y="7773"/>
                </a:lnTo>
                <a:lnTo>
                  <a:pt x="177648" y="8795"/>
                </a:lnTo>
                <a:lnTo>
                  <a:pt x="177852" y="9205"/>
                </a:lnTo>
                <a:lnTo>
                  <a:pt x="178261" y="9511"/>
                </a:lnTo>
                <a:lnTo>
                  <a:pt x="178169" y="9789"/>
                </a:lnTo>
                <a:lnTo>
                  <a:pt x="177852" y="9409"/>
                </a:lnTo>
                <a:lnTo>
                  <a:pt x="177545" y="9716"/>
                </a:lnTo>
                <a:lnTo>
                  <a:pt x="177034" y="8591"/>
                </a:lnTo>
                <a:lnTo>
                  <a:pt x="173352" y="8182"/>
                </a:lnTo>
                <a:lnTo>
                  <a:pt x="173352" y="8182"/>
                </a:lnTo>
                <a:lnTo>
                  <a:pt x="173966" y="8489"/>
                </a:lnTo>
                <a:lnTo>
                  <a:pt x="172636" y="8489"/>
                </a:lnTo>
                <a:lnTo>
                  <a:pt x="175193" y="9205"/>
                </a:lnTo>
                <a:lnTo>
                  <a:pt x="175193" y="9205"/>
                </a:lnTo>
                <a:lnTo>
                  <a:pt x="172432" y="8898"/>
                </a:lnTo>
                <a:lnTo>
                  <a:pt x="172432" y="8693"/>
                </a:lnTo>
                <a:lnTo>
                  <a:pt x="172227" y="8591"/>
                </a:lnTo>
                <a:lnTo>
                  <a:pt x="172227" y="8182"/>
                </a:lnTo>
                <a:lnTo>
                  <a:pt x="171307" y="7670"/>
                </a:lnTo>
                <a:lnTo>
                  <a:pt x="171307" y="7670"/>
                </a:lnTo>
                <a:lnTo>
                  <a:pt x="171716" y="8284"/>
                </a:lnTo>
                <a:lnTo>
                  <a:pt x="171102" y="8898"/>
                </a:lnTo>
                <a:lnTo>
                  <a:pt x="172227" y="9511"/>
                </a:lnTo>
                <a:lnTo>
                  <a:pt x="172330" y="10330"/>
                </a:lnTo>
                <a:lnTo>
                  <a:pt x="174886" y="11148"/>
                </a:lnTo>
                <a:lnTo>
                  <a:pt x="173966" y="11045"/>
                </a:lnTo>
                <a:lnTo>
                  <a:pt x="174170" y="12068"/>
                </a:lnTo>
                <a:lnTo>
                  <a:pt x="173966" y="12375"/>
                </a:lnTo>
                <a:lnTo>
                  <a:pt x="173966" y="12580"/>
                </a:lnTo>
                <a:lnTo>
                  <a:pt x="173250" y="13398"/>
                </a:lnTo>
                <a:lnTo>
                  <a:pt x="170898" y="12886"/>
                </a:lnTo>
                <a:lnTo>
                  <a:pt x="172023" y="12886"/>
                </a:lnTo>
                <a:lnTo>
                  <a:pt x="172125" y="13091"/>
                </a:lnTo>
                <a:lnTo>
                  <a:pt x="172636" y="12989"/>
                </a:lnTo>
                <a:lnTo>
                  <a:pt x="172330" y="12784"/>
                </a:lnTo>
                <a:lnTo>
                  <a:pt x="173045" y="11761"/>
                </a:lnTo>
                <a:lnTo>
                  <a:pt x="173045" y="11352"/>
                </a:lnTo>
                <a:lnTo>
                  <a:pt x="172330" y="11045"/>
                </a:lnTo>
                <a:lnTo>
                  <a:pt x="171307" y="9920"/>
                </a:lnTo>
                <a:lnTo>
                  <a:pt x="171307" y="9716"/>
                </a:lnTo>
                <a:lnTo>
                  <a:pt x="171102" y="9307"/>
                </a:lnTo>
                <a:lnTo>
                  <a:pt x="170284" y="8898"/>
                </a:lnTo>
                <a:lnTo>
                  <a:pt x="170182" y="7875"/>
                </a:lnTo>
                <a:lnTo>
                  <a:pt x="168545" y="7670"/>
                </a:lnTo>
                <a:lnTo>
                  <a:pt x="167727" y="8080"/>
                </a:lnTo>
                <a:lnTo>
                  <a:pt x="167625" y="8795"/>
                </a:lnTo>
                <a:lnTo>
                  <a:pt x="167114" y="9205"/>
                </a:lnTo>
                <a:lnTo>
                  <a:pt x="167727" y="9409"/>
                </a:lnTo>
                <a:lnTo>
                  <a:pt x="168034" y="10432"/>
                </a:lnTo>
                <a:lnTo>
                  <a:pt x="169875" y="10943"/>
                </a:lnTo>
                <a:lnTo>
                  <a:pt x="169568" y="11557"/>
                </a:lnTo>
                <a:lnTo>
                  <a:pt x="164148" y="10227"/>
                </a:lnTo>
                <a:lnTo>
                  <a:pt x="163636" y="10432"/>
                </a:lnTo>
                <a:lnTo>
                  <a:pt x="164352" y="10841"/>
                </a:lnTo>
                <a:lnTo>
                  <a:pt x="163841" y="11250"/>
                </a:lnTo>
                <a:lnTo>
                  <a:pt x="159648" y="11557"/>
                </a:lnTo>
                <a:lnTo>
                  <a:pt x="159648" y="11557"/>
                </a:lnTo>
                <a:lnTo>
                  <a:pt x="159955" y="11455"/>
                </a:lnTo>
                <a:lnTo>
                  <a:pt x="159852" y="11045"/>
                </a:lnTo>
                <a:lnTo>
                  <a:pt x="159750" y="11045"/>
                </a:lnTo>
                <a:lnTo>
                  <a:pt x="158830" y="11250"/>
                </a:lnTo>
                <a:lnTo>
                  <a:pt x="159136" y="11352"/>
                </a:lnTo>
                <a:lnTo>
                  <a:pt x="158830" y="11455"/>
                </a:lnTo>
                <a:lnTo>
                  <a:pt x="158625" y="11352"/>
                </a:lnTo>
                <a:lnTo>
                  <a:pt x="156682" y="11966"/>
                </a:lnTo>
                <a:lnTo>
                  <a:pt x="156886" y="12068"/>
                </a:lnTo>
                <a:lnTo>
                  <a:pt x="155250" y="12886"/>
                </a:lnTo>
                <a:lnTo>
                  <a:pt x="154330" y="12273"/>
                </a:lnTo>
                <a:lnTo>
                  <a:pt x="155352" y="11966"/>
                </a:lnTo>
                <a:lnTo>
                  <a:pt x="152898" y="11250"/>
                </a:lnTo>
                <a:lnTo>
                  <a:pt x="153614" y="11659"/>
                </a:lnTo>
                <a:lnTo>
                  <a:pt x="153614" y="12375"/>
                </a:lnTo>
                <a:lnTo>
                  <a:pt x="154227" y="12784"/>
                </a:lnTo>
                <a:lnTo>
                  <a:pt x="154227" y="13602"/>
                </a:lnTo>
                <a:lnTo>
                  <a:pt x="152795" y="13193"/>
                </a:lnTo>
                <a:lnTo>
                  <a:pt x="151466" y="14011"/>
                </a:lnTo>
                <a:lnTo>
                  <a:pt x="152080" y="14727"/>
                </a:lnTo>
                <a:lnTo>
                  <a:pt x="151568" y="14932"/>
                </a:lnTo>
                <a:lnTo>
                  <a:pt x="149625" y="14318"/>
                </a:lnTo>
                <a:lnTo>
                  <a:pt x="149420" y="14523"/>
                </a:lnTo>
                <a:lnTo>
                  <a:pt x="150545" y="15239"/>
                </a:lnTo>
                <a:lnTo>
                  <a:pt x="150341" y="15545"/>
                </a:lnTo>
                <a:lnTo>
                  <a:pt x="146864" y="13295"/>
                </a:lnTo>
                <a:lnTo>
                  <a:pt x="147068" y="13193"/>
                </a:lnTo>
                <a:lnTo>
                  <a:pt x="145636" y="12580"/>
                </a:lnTo>
                <a:lnTo>
                  <a:pt x="151057" y="13398"/>
                </a:lnTo>
                <a:lnTo>
                  <a:pt x="151977" y="12886"/>
                </a:lnTo>
                <a:lnTo>
                  <a:pt x="151875" y="12375"/>
                </a:lnTo>
                <a:lnTo>
                  <a:pt x="150648" y="11659"/>
                </a:lnTo>
                <a:lnTo>
                  <a:pt x="150750" y="11761"/>
                </a:lnTo>
                <a:lnTo>
                  <a:pt x="150750" y="11761"/>
                </a:lnTo>
                <a:lnTo>
                  <a:pt x="146455" y="10636"/>
                </a:lnTo>
                <a:lnTo>
                  <a:pt x="146045" y="10841"/>
                </a:lnTo>
                <a:lnTo>
                  <a:pt x="145841" y="10636"/>
                </a:lnTo>
                <a:lnTo>
                  <a:pt x="145841" y="10534"/>
                </a:lnTo>
                <a:lnTo>
                  <a:pt x="145227" y="10432"/>
                </a:lnTo>
                <a:lnTo>
                  <a:pt x="145739" y="10330"/>
                </a:lnTo>
                <a:lnTo>
                  <a:pt x="145023" y="10125"/>
                </a:lnTo>
                <a:lnTo>
                  <a:pt x="145023" y="10125"/>
                </a:lnTo>
                <a:lnTo>
                  <a:pt x="145125" y="10227"/>
                </a:lnTo>
                <a:lnTo>
                  <a:pt x="143591" y="10330"/>
                </a:lnTo>
                <a:lnTo>
                  <a:pt x="143489" y="10125"/>
                </a:lnTo>
                <a:lnTo>
                  <a:pt x="142875" y="9920"/>
                </a:lnTo>
                <a:lnTo>
                  <a:pt x="144102" y="9920"/>
                </a:lnTo>
                <a:lnTo>
                  <a:pt x="143080" y="9409"/>
                </a:lnTo>
                <a:lnTo>
                  <a:pt x="142466" y="9920"/>
                </a:lnTo>
                <a:lnTo>
                  <a:pt x="141955" y="9409"/>
                </a:lnTo>
                <a:lnTo>
                  <a:pt x="141443" y="9716"/>
                </a:lnTo>
                <a:lnTo>
                  <a:pt x="141341" y="9511"/>
                </a:lnTo>
                <a:lnTo>
                  <a:pt x="141136" y="9409"/>
                </a:lnTo>
                <a:lnTo>
                  <a:pt x="140727" y="9920"/>
                </a:lnTo>
                <a:lnTo>
                  <a:pt x="140830" y="9409"/>
                </a:lnTo>
                <a:lnTo>
                  <a:pt x="140318" y="9307"/>
                </a:lnTo>
                <a:lnTo>
                  <a:pt x="139398" y="10023"/>
                </a:lnTo>
                <a:lnTo>
                  <a:pt x="138886" y="9716"/>
                </a:lnTo>
                <a:lnTo>
                  <a:pt x="138068" y="9920"/>
                </a:lnTo>
                <a:lnTo>
                  <a:pt x="138477" y="10227"/>
                </a:lnTo>
                <a:lnTo>
                  <a:pt x="137864" y="10125"/>
                </a:lnTo>
                <a:lnTo>
                  <a:pt x="137557" y="10330"/>
                </a:lnTo>
                <a:lnTo>
                  <a:pt x="137761" y="10534"/>
                </a:lnTo>
                <a:lnTo>
                  <a:pt x="137352" y="10636"/>
                </a:lnTo>
                <a:lnTo>
                  <a:pt x="137352" y="10125"/>
                </a:lnTo>
                <a:lnTo>
                  <a:pt x="137045" y="10534"/>
                </a:lnTo>
                <a:lnTo>
                  <a:pt x="136330" y="10534"/>
                </a:lnTo>
                <a:lnTo>
                  <a:pt x="136636" y="10636"/>
                </a:lnTo>
                <a:lnTo>
                  <a:pt x="136125" y="10636"/>
                </a:lnTo>
                <a:lnTo>
                  <a:pt x="136125" y="10841"/>
                </a:lnTo>
                <a:lnTo>
                  <a:pt x="135818" y="10841"/>
                </a:lnTo>
                <a:lnTo>
                  <a:pt x="135716" y="11045"/>
                </a:lnTo>
                <a:lnTo>
                  <a:pt x="135102" y="11352"/>
                </a:lnTo>
                <a:lnTo>
                  <a:pt x="135818" y="11455"/>
                </a:lnTo>
                <a:lnTo>
                  <a:pt x="135307" y="11455"/>
                </a:lnTo>
                <a:lnTo>
                  <a:pt x="135102" y="11761"/>
                </a:lnTo>
                <a:lnTo>
                  <a:pt x="135102" y="11966"/>
                </a:lnTo>
                <a:lnTo>
                  <a:pt x="134795" y="11659"/>
                </a:lnTo>
                <a:lnTo>
                  <a:pt x="134386" y="11761"/>
                </a:lnTo>
                <a:lnTo>
                  <a:pt x="134591" y="11864"/>
                </a:lnTo>
                <a:lnTo>
                  <a:pt x="134080" y="12068"/>
                </a:lnTo>
                <a:lnTo>
                  <a:pt x="134386" y="12068"/>
                </a:lnTo>
                <a:lnTo>
                  <a:pt x="134693" y="12273"/>
                </a:lnTo>
                <a:lnTo>
                  <a:pt x="134693" y="12375"/>
                </a:lnTo>
                <a:lnTo>
                  <a:pt x="133875" y="12477"/>
                </a:lnTo>
                <a:lnTo>
                  <a:pt x="134591" y="12477"/>
                </a:lnTo>
                <a:lnTo>
                  <a:pt x="133364" y="12784"/>
                </a:lnTo>
                <a:lnTo>
                  <a:pt x="133568" y="12886"/>
                </a:lnTo>
                <a:lnTo>
                  <a:pt x="133057" y="13091"/>
                </a:lnTo>
                <a:lnTo>
                  <a:pt x="133670" y="13295"/>
                </a:lnTo>
                <a:lnTo>
                  <a:pt x="132852" y="13500"/>
                </a:lnTo>
                <a:lnTo>
                  <a:pt x="133057" y="13602"/>
                </a:lnTo>
                <a:lnTo>
                  <a:pt x="133057" y="14216"/>
                </a:lnTo>
                <a:lnTo>
                  <a:pt x="132750" y="14420"/>
                </a:lnTo>
                <a:lnTo>
                  <a:pt x="132545" y="14318"/>
                </a:lnTo>
                <a:lnTo>
                  <a:pt x="131932" y="14727"/>
                </a:lnTo>
                <a:lnTo>
                  <a:pt x="132239" y="14625"/>
                </a:lnTo>
                <a:lnTo>
                  <a:pt x="130909" y="15750"/>
                </a:lnTo>
                <a:lnTo>
                  <a:pt x="131114" y="15852"/>
                </a:lnTo>
                <a:lnTo>
                  <a:pt x="131830" y="15545"/>
                </a:lnTo>
                <a:lnTo>
                  <a:pt x="131727" y="15443"/>
                </a:lnTo>
                <a:lnTo>
                  <a:pt x="132136" y="15443"/>
                </a:lnTo>
                <a:lnTo>
                  <a:pt x="131932" y="15545"/>
                </a:lnTo>
                <a:lnTo>
                  <a:pt x="132136" y="15545"/>
                </a:lnTo>
                <a:lnTo>
                  <a:pt x="131727" y="15852"/>
                </a:lnTo>
                <a:lnTo>
                  <a:pt x="130091" y="15955"/>
                </a:lnTo>
                <a:lnTo>
                  <a:pt x="129886" y="16057"/>
                </a:lnTo>
                <a:lnTo>
                  <a:pt x="130193" y="16466"/>
                </a:lnTo>
                <a:lnTo>
                  <a:pt x="128864" y="16568"/>
                </a:lnTo>
                <a:lnTo>
                  <a:pt x="129886" y="16568"/>
                </a:lnTo>
                <a:lnTo>
                  <a:pt x="128785" y="16804"/>
                </a:lnTo>
                <a:lnTo>
                  <a:pt x="128785" y="16804"/>
                </a:lnTo>
                <a:lnTo>
                  <a:pt x="127841" y="17182"/>
                </a:lnTo>
                <a:lnTo>
                  <a:pt x="128966" y="17386"/>
                </a:lnTo>
                <a:lnTo>
                  <a:pt x="127739" y="17386"/>
                </a:lnTo>
                <a:lnTo>
                  <a:pt x="128045" y="18102"/>
                </a:lnTo>
                <a:lnTo>
                  <a:pt x="129477" y="17795"/>
                </a:lnTo>
                <a:lnTo>
                  <a:pt x="129580" y="18000"/>
                </a:lnTo>
                <a:lnTo>
                  <a:pt x="129273" y="18205"/>
                </a:lnTo>
                <a:lnTo>
                  <a:pt x="127739" y="18307"/>
                </a:lnTo>
                <a:lnTo>
                  <a:pt x="128250" y="18511"/>
                </a:lnTo>
                <a:lnTo>
                  <a:pt x="127943" y="18818"/>
                </a:lnTo>
                <a:lnTo>
                  <a:pt x="128250" y="19023"/>
                </a:lnTo>
                <a:lnTo>
                  <a:pt x="127943" y="19227"/>
                </a:lnTo>
                <a:lnTo>
                  <a:pt x="128045" y="19330"/>
                </a:lnTo>
                <a:lnTo>
                  <a:pt x="129170" y="18614"/>
                </a:lnTo>
                <a:lnTo>
                  <a:pt x="128864" y="19023"/>
                </a:lnTo>
                <a:lnTo>
                  <a:pt x="128557" y="19023"/>
                </a:lnTo>
                <a:lnTo>
                  <a:pt x="128659" y="19330"/>
                </a:lnTo>
                <a:lnTo>
                  <a:pt x="127943" y="19841"/>
                </a:lnTo>
                <a:lnTo>
                  <a:pt x="128864" y="19534"/>
                </a:lnTo>
                <a:lnTo>
                  <a:pt x="128557" y="19841"/>
                </a:lnTo>
                <a:lnTo>
                  <a:pt x="128864" y="20045"/>
                </a:lnTo>
                <a:lnTo>
                  <a:pt x="128250" y="20352"/>
                </a:lnTo>
                <a:lnTo>
                  <a:pt x="129068" y="20761"/>
                </a:lnTo>
                <a:lnTo>
                  <a:pt x="128966" y="20864"/>
                </a:lnTo>
                <a:lnTo>
                  <a:pt x="131011" y="20148"/>
                </a:lnTo>
                <a:lnTo>
                  <a:pt x="131114" y="19943"/>
                </a:lnTo>
                <a:lnTo>
                  <a:pt x="131727" y="19841"/>
                </a:lnTo>
                <a:lnTo>
                  <a:pt x="131727" y="19534"/>
                </a:lnTo>
                <a:lnTo>
                  <a:pt x="131830" y="19330"/>
                </a:lnTo>
                <a:lnTo>
                  <a:pt x="132034" y="19841"/>
                </a:lnTo>
                <a:lnTo>
                  <a:pt x="132443" y="20045"/>
                </a:lnTo>
                <a:lnTo>
                  <a:pt x="132443" y="20659"/>
                </a:lnTo>
                <a:lnTo>
                  <a:pt x="133670" y="22295"/>
                </a:lnTo>
                <a:lnTo>
                  <a:pt x="133670" y="22500"/>
                </a:lnTo>
                <a:lnTo>
                  <a:pt x="133773" y="22705"/>
                </a:lnTo>
                <a:lnTo>
                  <a:pt x="133466" y="22705"/>
                </a:lnTo>
                <a:lnTo>
                  <a:pt x="133875" y="23523"/>
                </a:lnTo>
                <a:lnTo>
                  <a:pt x="135000" y="23318"/>
                </a:lnTo>
                <a:lnTo>
                  <a:pt x="135205" y="22909"/>
                </a:lnTo>
                <a:lnTo>
                  <a:pt x="136023" y="22807"/>
                </a:lnTo>
                <a:lnTo>
                  <a:pt x="136432" y="20557"/>
                </a:lnTo>
                <a:lnTo>
                  <a:pt x="136636" y="20557"/>
                </a:lnTo>
                <a:lnTo>
                  <a:pt x="136023" y="20455"/>
                </a:lnTo>
                <a:lnTo>
                  <a:pt x="137761" y="19739"/>
                </a:lnTo>
                <a:lnTo>
                  <a:pt x="137250" y="19739"/>
                </a:lnTo>
                <a:lnTo>
                  <a:pt x="137966" y="19227"/>
                </a:lnTo>
                <a:lnTo>
                  <a:pt x="136636" y="18307"/>
                </a:lnTo>
                <a:lnTo>
                  <a:pt x="136432" y="17489"/>
                </a:lnTo>
                <a:lnTo>
                  <a:pt x="136636" y="17591"/>
                </a:lnTo>
                <a:lnTo>
                  <a:pt x="136636" y="17080"/>
                </a:lnTo>
                <a:lnTo>
                  <a:pt x="136432" y="16773"/>
                </a:lnTo>
                <a:lnTo>
                  <a:pt x="136943" y="16670"/>
                </a:lnTo>
                <a:lnTo>
                  <a:pt x="136841" y="16670"/>
                </a:lnTo>
                <a:lnTo>
                  <a:pt x="136739" y="16466"/>
                </a:lnTo>
                <a:lnTo>
                  <a:pt x="137148" y="16364"/>
                </a:lnTo>
                <a:lnTo>
                  <a:pt x="137045" y="16364"/>
                </a:lnTo>
                <a:lnTo>
                  <a:pt x="137455" y="16159"/>
                </a:lnTo>
                <a:lnTo>
                  <a:pt x="137352" y="16057"/>
                </a:lnTo>
                <a:lnTo>
                  <a:pt x="137864" y="15955"/>
                </a:lnTo>
                <a:lnTo>
                  <a:pt x="137864" y="15852"/>
                </a:lnTo>
                <a:lnTo>
                  <a:pt x="139091" y="15034"/>
                </a:lnTo>
                <a:lnTo>
                  <a:pt x="138784" y="14625"/>
                </a:lnTo>
                <a:lnTo>
                  <a:pt x="138886" y="14216"/>
                </a:lnTo>
                <a:lnTo>
                  <a:pt x="138989" y="14216"/>
                </a:lnTo>
                <a:lnTo>
                  <a:pt x="139193" y="14011"/>
                </a:lnTo>
                <a:lnTo>
                  <a:pt x="139398" y="14011"/>
                </a:lnTo>
                <a:lnTo>
                  <a:pt x="139295" y="13909"/>
                </a:lnTo>
                <a:lnTo>
                  <a:pt x="141034" y="13705"/>
                </a:lnTo>
                <a:lnTo>
                  <a:pt x="141545" y="14011"/>
                </a:lnTo>
                <a:lnTo>
                  <a:pt x="141648" y="14625"/>
                </a:lnTo>
                <a:lnTo>
                  <a:pt x="139807" y="15852"/>
                </a:lnTo>
                <a:lnTo>
                  <a:pt x="139807" y="15955"/>
                </a:lnTo>
                <a:lnTo>
                  <a:pt x="139295" y="16159"/>
                </a:lnTo>
                <a:lnTo>
                  <a:pt x="139602" y="18511"/>
                </a:lnTo>
                <a:lnTo>
                  <a:pt x="140523" y="18716"/>
                </a:lnTo>
                <a:lnTo>
                  <a:pt x="140523" y="18920"/>
                </a:lnTo>
                <a:lnTo>
                  <a:pt x="140727" y="18920"/>
                </a:lnTo>
                <a:lnTo>
                  <a:pt x="140830" y="19330"/>
                </a:lnTo>
                <a:lnTo>
                  <a:pt x="142977" y="18818"/>
                </a:lnTo>
                <a:lnTo>
                  <a:pt x="142875" y="18716"/>
                </a:lnTo>
                <a:lnTo>
                  <a:pt x="143386" y="18511"/>
                </a:lnTo>
                <a:lnTo>
                  <a:pt x="143284" y="18716"/>
                </a:lnTo>
                <a:lnTo>
                  <a:pt x="144731" y="18619"/>
                </a:lnTo>
                <a:lnTo>
                  <a:pt x="144731" y="18619"/>
                </a:lnTo>
                <a:lnTo>
                  <a:pt x="146045" y="19125"/>
                </a:lnTo>
                <a:lnTo>
                  <a:pt x="144920" y="19227"/>
                </a:lnTo>
                <a:lnTo>
                  <a:pt x="144818" y="19432"/>
                </a:lnTo>
                <a:lnTo>
                  <a:pt x="144614" y="19330"/>
                </a:lnTo>
                <a:lnTo>
                  <a:pt x="144511" y="19636"/>
                </a:lnTo>
                <a:lnTo>
                  <a:pt x="141750" y="19739"/>
                </a:lnTo>
                <a:lnTo>
                  <a:pt x="141341" y="20045"/>
                </a:lnTo>
                <a:lnTo>
                  <a:pt x="142261" y="20864"/>
                </a:lnTo>
                <a:lnTo>
                  <a:pt x="142261" y="21784"/>
                </a:lnTo>
                <a:lnTo>
                  <a:pt x="140318" y="21375"/>
                </a:lnTo>
                <a:lnTo>
                  <a:pt x="139909" y="22398"/>
                </a:lnTo>
                <a:lnTo>
                  <a:pt x="140011" y="23318"/>
                </a:lnTo>
                <a:lnTo>
                  <a:pt x="140114" y="23932"/>
                </a:lnTo>
                <a:lnTo>
                  <a:pt x="139807" y="23932"/>
                </a:lnTo>
                <a:lnTo>
                  <a:pt x="140011" y="23318"/>
                </a:lnTo>
                <a:lnTo>
                  <a:pt x="138886" y="24545"/>
                </a:lnTo>
                <a:lnTo>
                  <a:pt x="138375" y="24239"/>
                </a:lnTo>
                <a:lnTo>
                  <a:pt x="134693" y="24750"/>
                </a:lnTo>
                <a:lnTo>
                  <a:pt x="135307" y="25261"/>
                </a:lnTo>
                <a:lnTo>
                  <a:pt x="134795" y="25057"/>
                </a:lnTo>
                <a:lnTo>
                  <a:pt x="134693" y="24750"/>
                </a:lnTo>
                <a:lnTo>
                  <a:pt x="133773" y="24443"/>
                </a:lnTo>
                <a:lnTo>
                  <a:pt x="132852" y="24955"/>
                </a:lnTo>
                <a:lnTo>
                  <a:pt x="131625" y="24443"/>
                </a:lnTo>
                <a:lnTo>
                  <a:pt x="131625" y="24136"/>
                </a:lnTo>
                <a:lnTo>
                  <a:pt x="131318" y="23830"/>
                </a:lnTo>
                <a:lnTo>
                  <a:pt x="131420" y="23420"/>
                </a:lnTo>
                <a:lnTo>
                  <a:pt x="131727" y="23216"/>
                </a:lnTo>
                <a:lnTo>
                  <a:pt x="131625" y="23114"/>
                </a:lnTo>
                <a:lnTo>
                  <a:pt x="132341" y="22500"/>
                </a:lnTo>
                <a:lnTo>
                  <a:pt x="131932" y="22398"/>
                </a:lnTo>
                <a:lnTo>
                  <a:pt x="132034" y="21273"/>
                </a:lnTo>
                <a:lnTo>
                  <a:pt x="132034" y="21273"/>
                </a:lnTo>
                <a:lnTo>
                  <a:pt x="130602" y="21886"/>
                </a:lnTo>
                <a:lnTo>
                  <a:pt x="130602" y="22193"/>
                </a:lnTo>
                <a:lnTo>
                  <a:pt x="131011" y="22295"/>
                </a:lnTo>
                <a:lnTo>
                  <a:pt x="130705" y="22398"/>
                </a:lnTo>
                <a:lnTo>
                  <a:pt x="130295" y="22398"/>
                </a:lnTo>
                <a:lnTo>
                  <a:pt x="130295" y="23318"/>
                </a:lnTo>
                <a:lnTo>
                  <a:pt x="130909" y="24341"/>
                </a:lnTo>
                <a:lnTo>
                  <a:pt x="130807" y="24545"/>
                </a:lnTo>
                <a:lnTo>
                  <a:pt x="131625" y="25261"/>
                </a:lnTo>
                <a:lnTo>
                  <a:pt x="131011" y="25057"/>
                </a:lnTo>
                <a:lnTo>
                  <a:pt x="130705" y="25466"/>
                </a:lnTo>
                <a:lnTo>
                  <a:pt x="128864" y="25466"/>
                </a:lnTo>
                <a:lnTo>
                  <a:pt x="127739" y="26080"/>
                </a:lnTo>
                <a:lnTo>
                  <a:pt x="127432" y="27205"/>
                </a:lnTo>
                <a:lnTo>
                  <a:pt x="127227" y="27205"/>
                </a:lnTo>
                <a:lnTo>
                  <a:pt x="127534" y="27409"/>
                </a:lnTo>
                <a:lnTo>
                  <a:pt x="127534" y="27409"/>
                </a:lnTo>
                <a:lnTo>
                  <a:pt x="126818" y="27307"/>
                </a:lnTo>
                <a:lnTo>
                  <a:pt x="126818" y="27307"/>
                </a:lnTo>
                <a:lnTo>
                  <a:pt x="127432" y="27409"/>
                </a:lnTo>
                <a:lnTo>
                  <a:pt x="125386" y="28023"/>
                </a:lnTo>
                <a:lnTo>
                  <a:pt x="124977" y="28841"/>
                </a:lnTo>
                <a:lnTo>
                  <a:pt x="124261" y="29148"/>
                </a:lnTo>
                <a:lnTo>
                  <a:pt x="124466" y="29352"/>
                </a:lnTo>
                <a:lnTo>
                  <a:pt x="123239" y="29455"/>
                </a:lnTo>
                <a:lnTo>
                  <a:pt x="123136" y="29148"/>
                </a:lnTo>
                <a:lnTo>
                  <a:pt x="122727" y="29352"/>
                </a:lnTo>
                <a:lnTo>
                  <a:pt x="123034" y="30170"/>
                </a:lnTo>
                <a:lnTo>
                  <a:pt x="120375" y="30375"/>
                </a:lnTo>
                <a:lnTo>
                  <a:pt x="120784" y="30477"/>
                </a:lnTo>
                <a:lnTo>
                  <a:pt x="120477" y="30580"/>
                </a:lnTo>
                <a:lnTo>
                  <a:pt x="120682" y="30682"/>
                </a:lnTo>
                <a:lnTo>
                  <a:pt x="120375" y="30784"/>
                </a:lnTo>
                <a:lnTo>
                  <a:pt x="122011" y="31193"/>
                </a:lnTo>
                <a:lnTo>
                  <a:pt x="121909" y="31295"/>
                </a:lnTo>
                <a:lnTo>
                  <a:pt x="122114" y="31295"/>
                </a:lnTo>
                <a:lnTo>
                  <a:pt x="122114" y="31398"/>
                </a:lnTo>
                <a:lnTo>
                  <a:pt x="122727" y="31602"/>
                </a:lnTo>
                <a:lnTo>
                  <a:pt x="122420" y="31705"/>
                </a:lnTo>
                <a:lnTo>
                  <a:pt x="122523" y="32114"/>
                </a:lnTo>
                <a:lnTo>
                  <a:pt x="123239" y="32523"/>
                </a:lnTo>
                <a:lnTo>
                  <a:pt x="123341" y="33136"/>
                </a:lnTo>
                <a:lnTo>
                  <a:pt x="123136" y="33034"/>
                </a:lnTo>
                <a:lnTo>
                  <a:pt x="123750" y="33852"/>
                </a:lnTo>
                <a:lnTo>
                  <a:pt x="123750" y="33852"/>
                </a:lnTo>
                <a:lnTo>
                  <a:pt x="123239" y="33341"/>
                </a:lnTo>
                <a:lnTo>
                  <a:pt x="123136" y="34261"/>
                </a:lnTo>
                <a:lnTo>
                  <a:pt x="123239" y="34159"/>
                </a:lnTo>
                <a:lnTo>
                  <a:pt x="123239" y="34261"/>
                </a:lnTo>
                <a:lnTo>
                  <a:pt x="122830" y="35386"/>
                </a:lnTo>
                <a:lnTo>
                  <a:pt x="117409" y="35284"/>
                </a:lnTo>
                <a:lnTo>
                  <a:pt x="117307" y="35489"/>
                </a:lnTo>
                <a:lnTo>
                  <a:pt x="116898" y="35591"/>
                </a:lnTo>
                <a:lnTo>
                  <a:pt x="116693" y="36307"/>
                </a:lnTo>
                <a:lnTo>
                  <a:pt x="116898" y="36307"/>
                </a:lnTo>
                <a:lnTo>
                  <a:pt x="116898" y="36614"/>
                </a:lnTo>
                <a:lnTo>
                  <a:pt x="117000" y="36614"/>
                </a:lnTo>
                <a:lnTo>
                  <a:pt x="116182" y="40091"/>
                </a:lnTo>
                <a:lnTo>
                  <a:pt x="116795" y="39784"/>
                </a:lnTo>
                <a:lnTo>
                  <a:pt x="116386" y="40295"/>
                </a:lnTo>
                <a:lnTo>
                  <a:pt x="116687" y="40446"/>
                </a:lnTo>
                <a:lnTo>
                  <a:pt x="116687" y="40446"/>
                </a:lnTo>
                <a:lnTo>
                  <a:pt x="116489" y="41932"/>
                </a:lnTo>
                <a:lnTo>
                  <a:pt x="118330" y="41625"/>
                </a:lnTo>
                <a:lnTo>
                  <a:pt x="118739" y="42136"/>
                </a:lnTo>
                <a:lnTo>
                  <a:pt x="118841" y="42034"/>
                </a:lnTo>
                <a:lnTo>
                  <a:pt x="119455" y="42955"/>
                </a:lnTo>
                <a:lnTo>
                  <a:pt x="122420" y="42034"/>
                </a:lnTo>
                <a:lnTo>
                  <a:pt x="122727" y="41625"/>
                </a:lnTo>
                <a:lnTo>
                  <a:pt x="123545" y="41318"/>
                </a:lnTo>
                <a:lnTo>
                  <a:pt x="123852" y="40500"/>
                </a:lnTo>
                <a:lnTo>
                  <a:pt x="124261" y="40193"/>
                </a:lnTo>
                <a:lnTo>
                  <a:pt x="123955" y="39784"/>
                </a:lnTo>
                <a:lnTo>
                  <a:pt x="124773" y="38045"/>
                </a:lnTo>
                <a:lnTo>
                  <a:pt x="126818" y="36920"/>
                </a:lnTo>
                <a:lnTo>
                  <a:pt x="126818" y="35693"/>
                </a:lnTo>
                <a:lnTo>
                  <a:pt x="129682" y="35591"/>
                </a:lnTo>
                <a:lnTo>
                  <a:pt x="131318" y="34466"/>
                </a:lnTo>
                <a:lnTo>
                  <a:pt x="136943" y="38864"/>
                </a:lnTo>
                <a:lnTo>
                  <a:pt x="137250" y="38864"/>
                </a:lnTo>
                <a:lnTo>
                  <a:pt x="137761" y="40091"/>
                </a:lnTo>
                <a:lnTo>
                  <a:pt x="137557" y="40193"/>
                </a:lnTo>
                <a:lnTo>
                  <a:pt x="137352" y="40807"/>
                </a:lnTo>
                <a:lnTo>
                  <a:pt x="137761" y="41011"/>
                </a:lnTo>
                <a:lnTo>
                  <a:pt x="138170" y="39989"/>
                </a:lnTo>
                <a:lnTo>
                  <a:pt x="138580" y="39886"/>
                </a:lnTo>
                <a:lnTo>
                  <a:pt x="138477" y="39375"/>
                </a:lnTo>
                <a:lnTo>
                  <a:pt x="138068" y="39170"/>
                </a:lnTo>
                <a:lnTo>
                  <a:pt x="138375" y="38455"/>
                </a:lnTo>
                <a:lnTo>
                  <a:pt x="139602" y="38966"/>
                </a:lnTo>
                <a:lnTo>
                  <a:pt x="137455" y="37432"/>
                </a:lnTo>
                <a:lnTo>
                  <a:pt x="137557" y="37023"/>
                </a:lnTo>
                <a:lnTo>
                  <a:pt x="136432" y="36818"/>
                </a:lnTo>
                <a:lnTo>
                  <a:pt x="134182" y="34057"/>
                </a:lnTo>
                <a:lnTo>
                  <a:pt x="134284" y="33341"/>
                </a:lnTo>
                <a:lnTo>
                  <a:pt x="135307" y="33239"/>
                </a:lnTo>
                <a:lnTo>
                  <a:pt x="135205" y="33750"/>
                </a:lnTo>
                <a:lnTo>
                  <a:pt x="135716" y="33750"/>
                </a:lnTo>
                <a:lnTo>
                  <a:pt x="135818" y="33545"/>
                </a:lnTo>
                <a:lnTo>
                  <a:pt x="136841" y="34670"/>
                </a:lnTo>
                <a:lnTo>
                  <a:pt x="136534" y="34670"/>
                </a:lnTo>
                <a:lnTo>
                  <a:pt x="138784" y="36102"/>
                </a:lnTo>
                <a:lnTo>
                  <a:pt x="138170" y="35898"/>
                </a:lnTo>
                <a:lnTo>
                  <a:pt x="140420" y="37330"/>
                </a:lnTo>
                <a:lnTo>
                  <a:pt x="140420" y="38557"/>
                </a:lnTo>
                <a:lnTo>
                  <a:pt x="140318" y="38557"/>
                </a:lnTo>
                <a:lnTo>
                  <a:pt x="141955" y="39989"/>
                </a:lnTo>
                <a:lnTo>
                  <a:pt x="141648" y="39989"/>
                </a:lnTo>
                <a:lnTo>
                  <a:pt x="141955" y="40398"/>
                </a:lnTo>
                <a:lnTo>
                  <a:pt x="143080" y="40500"/>
                </a:lnTo>
                <a:lnTo>
                  <a:pt x="143489" y="40807"/>
                </a:lnTo>
                <a:lnTo>
                  <a:pt x="143489" y="40909"/>
                </a:lnTo>
                <a:lnTo>
                  <a:pt x="142159" y="40909"/>
                </a:lnTo>
                <a:lnTo>
                  <a:pt x="142773" y="42239"/>
                </a:lnTo>
                <a:lnTo>
                  <a:pt x="143284" y="42545"/>
                </a:lnTo>
                <a:lnTo>
                  <a:pt x="143898" y="42545"/>
                </a:lnTo>
                <a:lnTo>
                  <a:pt x="143489" y="41318"/>
                </a:lnTo>
                <a:lnTo>
                  <a:pt x="144102" y="41523"/>
                </a:lnTo>
                <a:lnTo>
                  <a:pt x="144102" y="41523"/>
                </a:lnTo>
                <a:lnTo>
                  <a:pt x="143591" y="41011"/>
                </a:lnTo>
                <a:lnTo>
                  <a:pt x="144205" y="41011"/>
                </a:lnTo>
                <a:lnTo>
                  <a:pt x="144409" y="40807"/>
                </a:lnTo>
                <a:lnTo>
                  <a:pt x="143182" y="39989"/>
                </a:lnTo>
                <a:lnTo>
                  <a:pt x="143591" y="39784"/>
                </a:lnTo>
                <a:lnTo>
                  <a:pt x="143386" y="39682"/>
                </a:lnTo>
                <a:lnTo>
                  <a:pt x="143591" y="39580"/>
                </a:lnTo>
                <a:lnTo>
                  <a:pt x="143693" y="39784"/>
                </a:lnTo>
                <a:lnTo>
                  <a:pt x="143591" y="39477"/>
                </a:lnTo>
                <a:lnTo>
                  <a:pt x="143080" y="38761"/>
                </a:lnTo>
                <a:lnTo>
                  <a:pt x="143284" y="38352"/>
                </a:lnTo>
                <a:lnTo>
                  <a:pt x="143740" y="38678"/>
                </a:lnTo>
                <a:lnTo>
                  <a:pt x="143740" y="38678"/>
                </a:lnTo>
                <a:lnTo>
                  <a:pt x="144205" y="38864"/>
                </a:lnTo>
                <a:lnTo>
                  <a:pt x="144102" y="38557"/>
                </a:lnTo>
                <a:lnTo>
                  <a:pt x="144511" y="38761"/>
                </a:lnTo>
                <a:lnTo>
                  <a:pt x="144000" y="38250"/>
                </a:lnTo>
                <a:lnTo>
                  <a:pt x="145636" y="38045"/>
                </a:lnTo>
                <a:lnTo>
                  <a:pt x="145943" y="38250"/>
                </a:lnTo>
                <a:lnTo>
                  <a:pt x="146557" y="38250"/>
                </a:lnTo>
                <a:lnTo>
                  <a:pt x="146045" y="38864"/>
                </a:lnTo>
                <a:lnTo>
                  <a:pt x="146864" y="39989"/>
                </a:lnTo>
                <a:lnTo>
                  <a:pt x="146761" y="40295"/>
                </a:lnTo>
                <a:lnTo>
                  <a:pt x="147068" y="40398"/>
                </a:lnTo>
                <a:lnTo>
                  <a:pt x="146659" y="40602"/>
                </a:lnTo>
                <a:lnTo>
                  <a:pt x="146455" y="40295"/>
                </a:lnTo>
                <a:lnTo>
                  <a:pt x="146352" y="40705"/>
                </a:lnTo>
                <a:lnTo>
                  <a:pt x="146864" y="40807"/>
                </a:lnTo>
                <a:lnTo>
                  <a:pt x="147477" y="41727"/>
                </a:lnTo>
                <a:lnTo>
                  <a:pt x="147375" y="41830"/>
                </a:lnTo>
                <a:lnTo>
                  <a:pt x="147273" y="41932"/>
                </a:lnTo>
                <a:lnTo>
                  <a:pt x="148091" y="41932"/>
                </a:lnTo>
                <a:lnTo>
                  <a:pt x="147477" y="42239"/>
                </a:lnTo>
                <a:lnTo>
                  <a:pt x="147989" y="42239"/>
                </a:lnTo>
                <a:lnTo>
                  <a:pt x="147989" y="42341"/>
                </a:lnTo>
                <a:lnTo>
                  <a:pt x="148602" y="42239"/>
                </a:lnTo>
                <a:lnTo>
                  <a:pt x="149523" y="42852"/>
                </a:lnTo>
                <a:lnTo>
                  <a:pt x="150136" y="42648"/>
                </a:lnTo>
                <a:lnTo>
                  <a:pt x="150341" y="42136"/>
                </a:lnTo>
                <a:lnTo>
                  <a:pt x="152080" y="42955"/>
                </a:lnTo>
                <a:lnTo>
                  <a:pt x="152898" y="42852"/>
                </a:lnTo>
                <a:lnTo>
                  <a:pt x="153511" y="42239"/>
                </a:lnTo>
                <a:lnTo>
                  <a:pt x="154227" y="42443"/>
                </a:lnTo>
                <a:lnTo>
                  <a:pt x="154636" y="42136"/>
                </a:lnTo>
                <a:lnTo>
                  <a:pt x="154023" y="47659"/>
                </a:lnTo>
                <a:lnTo>
                  <a:pt x="152489" y="48068"/>
                </a:lnTo>
                <a:lnTo>
                  <a:pt x="152080" y="47864"/>
                </a:lnTo>
                <a:lnTo>
                  <a:pt x="151773" y="47864"/>
                </a:lnTo>
                <a:lnTo>
                  <a:pt x="151773" y="47761"/>
                </a:lnTo>
                <a:lnTo>
                  <a:pt x="151261" y="47557"/>
                </a:lnTo>
                <a:lnTo>
                  <a:pt x="150648" y="47761"/>
                </a:lnTo>
                <a:lnTo>
                  <a:pt x="150955" y="47557"/>
                </a:lnTo>
                <a:lnTo>
                  <a:pt x="150955" y="47557"/>
                </a:lnTo>
                <a:lnTo>
                  <a:pt x="149114" y="48170"/>
                </a:lnTo>
                <a:lnTo>
                  <a:pt x="146148" y="47659"/>
                </a:lnTo>
                <a:lnTo>
                  <a:pt x="145739" y="47148"/>
                </a:lnTo>
                <a:lnTo>
                  <a:pt x="144102" y="46739"/>
                </a:lnTo>
                <a:lnTo>
                  <a:pt x="144000" y="46432"/>
                </a:lnTo>
                <a:lnTo>
                  <a:pt x="143489" y="46227"/>
                </a:lnTo>
                <a:lnTo>
                  <a:pt x="141955" y="46534"/>
                </a:lnTo>
                <a:lnTo>
                  <a:pt x="141443" y="47250"/>
                </a:lnTo>
                <a:lnTo>
                  <a:pt x="141648" y="48170"/>
                </a:lnTo>
                <a:lnTo>
                  <a:pt x="140114" y="48580"/>
                </a:lnTo>
                <a:lnTo>
                  <a:pt x="133773" y="45818"/>
                </a:lnTo>
                <a:lnTo>
                  <a:pt x="133875" y="45818"/>
                </a:lnTo>
                <a:lnTo>
                  <a:pt x="132750" y="44898"/>
                </a:lnTo>
                <a:lnTo>
                  <a:pt x="133568" y="43670"/>
                </a:lnTo>
                <a:lnTo>
                  <a:pt x="133159" y="43057"/>
                </a:lnTo>
                <a:lnTo>
                  <a:pt x="133466" y="41932"/>
                </a:lnTo>
                <a:lnTo>
                  <a:pt x="132852" y="42136"/>
                </a:lnTo>
                <a:lnTo>
                  <a:pt x="132852" y="41830"/>
                </a:lnTo>
                <a:lnTo>
                  <a:pt x="132545" y="41727"/>
                </a:lnTo>
                <a:lnTo>
                  <a:pt x="132545" y="41625"/>
                </a:lnTo>
                <a:lnTo>
                  <a:pt x="130807" y="42136"/>
                </a:lnTo>
                <a:lnTo>
                  <a:pt x="130295" y="41830"/>
                </a:lnTo>
                <a:lnTo>
                  <a:pt x="122318" y="43977"/>
                </a:lnTo>
                <a:lnTo>
                  <a:pt x="121602" y="43670"/>
                </a:lnTo>
                <a:lnTo>
                  <a:pt x="120477" y="43875"/>
                </a:lnTo>
                <a:lnTo>
                  <a:pt x="119659" y="43057"/>
                </a:lnTo>
                <a:lnTo>
                  <a:pt x="115568" y="48477"/>
                </a:lnTo>
                <a:lnTo>
                  <a:pt x="115773" y="48784"/>
                </a:lnTo>
                <a:lnTo>
                  <a:pt x="114034" y="50932"/>
                </a:lnTo>
                <a:lnTo>
                  <a:pt x="112909" y="51239"/>
                </a:lnTo>
                <a:lnTo>
                  <a:pt x="109943" y="55739"/>
                </a:lnTo>
                <a:lnTo>
                  <a:pt x="109943" y="55739"/>
                </a:lnTo>
                <a:lnTo>
                  <a:pt x="110148" y="55534"/>
                </a:lnTo>
                <a:lnTo>
                  <a:pt x="110148" y="55534"/>
                </a:lnTo>
                <a:lnTo>
                  <a:pt x="108920" y="58602"/>
                </a:lnTo>
                <a:lnTo>
                  <a:pt x="109432" y="58807"/>
                </a:lnTo>
                <a:lnTo>
                  <a:pt x="109432" y="60034"/>
                </a:lnTo>
                <a:lnTo>
                  <a:pt x="109636" y="59932"/>
                </a:lnTo>
                <a:lnTo>
                  <a:pt x="109330" y="63716"/>
                </a:lnTo>
                <a:lnTo>
                  <a:pt x="108409" y="64841"/>
                </a:lnTo>
                <a:lnTo>
                  <a:pt x="109023" y="65659"/>
                </a:lnTo>
                <a:lnTo>
                  <a:pt x="109227" y="65557"/>
                </a:lnTo>
                <a:lnTo>
                  <a:pt x="109227" y="66170"/>
                </a:lnTo>
                <a:lnTo>
                  <a:pt x="110250" y="66170"/>
                </a:lnTo>
                <a:lnTo>
                  <a:pt x="109330" y="66375"/>
                </a:lnTo>
                <a:lnTo>
                  <a:pt x="109227" y="66273"/>
                </a:lnTo>
                <a:lnTo>
                  <a:pt x="109023" y="67091"/>
                </a:lnTo>
                <a:lnTo>
                  <a:pt x="109023" y="67091"/>
                </a:lnTo>
                <a:lnTo>
                  <a:pt x="109227" y="66989"/>
                </a:lnTo>
                <a:lnTo>
                  <a:pt x="109739" y="67909"/>
                </a:lnTo>
                <a:lnTo>
                  <a:pt x="110557" y="67705"/>
                </a:lnTo>
                <a:lnTo>
                  <a:pt x="110557" y="67705"/>
                </a:lnTo>
                <a:lnTo>
                  <a:pt x="110148" y="67909"/>
                </a:lnTo>
                <a:lnTo>
                  <a:pt x="110557" y="68114"/>
                </a:lnTo>
                <a:lnTo>
                  <a:pt x="110148" y="68318"/>
                </a:lnTo>
                <a:lnTo>
                  <a:pt x="110250" y="68318"/>
                </a:lnTo>
                <a:lnTo>
                  <a:pt x="110455" y="68523"/>
                </a:lnTo>
                <a:lnTo>
                  <a:pt x="110352" y="68727"/>
                </a:lnTo>
                <a:lnTo>
                  <a:pt x="110557" y="68625"/>
                </a:lnTo>
                <a:lnTo>
                  <a:pt x="110659" y="68932"/>
                </a:lnTo>
                <a:lnTo>
                  <a:pt x="110864" y="69034"/>
                </a:lnTo>
                <a:lnTo>
                  <a:pt x="110966" y="68932"/>
                </a:lnTo>
                <a:lnTo>
                  <a:pt x="111375" y="69648"/>
                </a:lnTo>
                <a:lnTo>
                  <a:pt x="111784" y="69852"/>
                </a:lnTo>
                <a:lnTo>
                  <a:pt x="111784" y="70261"/>
                </a:lnTo>
                <a:lnTo>
                  <a:pt x="112295" y="70875"/>
                </a:lnTo>
                <a:lnTo>
                  <a:pt x="112193" y="71182"/>
                </a:lnTo>
                <a:lnTo>
                  <a:pt x="112500" y="71182"/>
                </a:lnTo>
                <a:lnTo>
                  <a:pt x="112193" y="71284"/>
                </a:lnTo>
                <a:lnTo>
                  <a:pt x="117511" y="75477"/>
                </a:lnTo>
                <a:lnTo>
                  <a:pt x="119557" y="74761"/>
                </a:lnTo>
                <a:lnTo>
                  <a:pt x="119250" y="74761"/>
                </a:lnTo>
                <a:lnTo>
                  <a:pt x="120477" y="74659"/>
                </a:lnTo>
                <a:lnTo>
                  <a:pt x="119966" y="74659"/>
                </a:lnTo>
                <a:lnTo>
                  <a:pt x="121295" y="74557"/>
                </a:lnTo>
                <a:lnTo>
                  <a:pt x="121398" y="74761"/>
                </a:lnTo>
                <a:lnTo>
                  <a:pt x="127534" y="73227"/>
                </a:lnTo>
                <a:lnTo>
                  <a:pt x="127330" y="73432"/>
                </a:lnTo>
                <a:lnTo>
                  <a:pt x="129170" y="74455"/>
                </a:lnTo>
                <a:lnTo>
                  <a:pt x="129170" y="74761"/>
                </a:lnTo>
                <a:lnTo>
                  <a:pt x="129068" y="74761"/>
                </a:lnTo>
                <a:lnTo>
                  <a:pt x="129886" y="75477"/>
                </a:lnTo>
                <a:lnTo>
                  <a:pt x="130091" y="75477"/>
                </a:lnTo>
                <a:lnTo>
                  <a:pt x="130398" y="75580"/>
                </a:lnTo>
                <a:lnTo>
                  <a:pt x="130295" y="75170"/>
                </a:lnTo>
                <a:lnTo>
                  <a:pt x="130398" y="75477"/>
                </a:lnTo>
                <a:lnTo>
                  <a:pt x="130602" y="75170"/>
                </a:lnTo>
                <a:lnTo>
                  <a:pt x="131420" y="75375"/>
                </a:lnTo>
                <a:lnTo>
                  <a:pt x="131625" y="74966"/>
                </a:lnTo>
                <a:lnTo>
                  <a:pt x="132341" y="75784"/>
                </a:lnTo>
                <a:lnTo>
                  <a:pt x="132955" y="75886"/>
                </a:lnTo>
                <a:lnTo>
                  <a:pt x="132852" y="79466"/>
                </a:lnTo>
                <a:lnTo>
                  <a:pt x="132648" y="79568"/>
                </a:lnTo>
                <a:lnTo>
                  <a:pt x="133261" y="79875"/>
                </a:lnTo>
                <a:lnTo>
                  <a:pt x="133057" y="79977"/>
                </a:lnTo>
                <a:lnTo>
                  <a:pt x="132648" y="79670"/>
                </a:lnTo>
                <a:lnTo>
                  <a:pt x="132443" y="80591"/>
                </a:lnTo>
                <a:lnTo>
                  <a:pt x="132034" y="80693"/>
                </a:lnTo>
                <a:lnTo>
                  <a:pt x="132852" y="81716"/>
                </a:lnTo>
                <a:lnTo>
                  <a:pt x="132852" y="81716"/>
                </a:lnTo>
                <a:lnTo>
                  <a:pt x="132341" y="81409"/>
                </a:lnTo>
                <a:lnTo>
                  <a:pt x="132750" y="82023"/>
                </a:lnTo>
                <a:lnTo>
                  <a:pt x="132648" y="82023"/>
                </a:lnTo>
                <a:lnTo>
                  <a:pt x="133261" y="82636"/>
                </a:lnTo>
                <a:lnTo>
                  <a:pt x="132955" y="82534"/>
                </a:lnTo>
                <a:lnTo>
                  <a:pt x="135205" y="85909"/>
                </a:lnTo>
                <a:lnTo>
                  <a:pt x="136023" y="86114"/>
                </a:lnTo>
                <a:lnTo>
                  <a:pt x="135307" y="86318"/>
                </a:lnTo>
                <a:lnTo>
                  <a:pt x="135920" y="89284"/>
                </a:lnTo>
                <a:lnTo>
                  <a:pt x="136023" y="89182"/>
                </a:lnTo>
                <a:lnTo>
                  <a:pt x="136432" y="92557"/>
                </a:lnTo>
                <a:lnTo>
                  <a:pt x="134795" y="96648"/>
                </a:lnTo>
                <a:lnTo>
                  <a:pt x="137045" y="103602"/>
                </a:lnTo>
                <a:lnTo>
                  <a:pt x="136943" y="103602"/>
                </a:lnTo>
                <a:lnTo>
                  <a:pt x="140011" y="115364"/>
                </a:lnTo>
                <a:lnTo>
                  <a:pt x="146148" y="114955"/>
                </a:lnTo>
                <a:lnTo>
                  <a:pt x="146557" y="114648"/>
                </a:lnTo>
                <a:lnTo>
                  <a:pt x="147068" y="114648"/>
                </a:lnTo>
                <a:lnTo>
                  <a:pt x="152693" y="109125"/>
                </a:lnTo>
                <a:lnTo>
                  <a:pt x="153205" y="106977"/>
                </a:lnTo>
                <a:lnTo>
                  <a:pt x="153102" y="107080"/>
                </a:lnTo>
                <a:lnTo>
                  <a:pt x="153205" y="106875"/>
                </a:lnTo>
                <a:lnTo>
                  <a:pt x="153205" y="106977"/>
                </a:lnTo>
                <a:lnTo>
                  <a:pt x="155659" y="104523"/>
                </a:lnTo>
                <a:lnTo>
                  <a:pt x="155659" y="102784"/>
                </a:lnTo>
                <a:lnTo>
                  <a:pt x="155557" y="103091"/>
                </a:lnTo>
                <a:lnTo>
                  <a:pt x="155045" y="100330"/>
                </a:lnTo>
                <a:lnTo>
                  <a:pt x="160670" y="95932"/>
                </a:lnTo>
                <a:lnTo>
                  <a:pt x="160875" y="91125"/>
                </a:lnTo>
                <a:lnTo>
                  <a:pt x="160057" y="90307"/>
                </a:lnTo>
                <a:lnTo>
                  <a:pt x="159955" y="87136"/>
                </a:lnTo>
                <a:lnTo>
                  <a:pt x="159341" y="86523"/>
                </a:lnTo>
                <a:lnTo>
                  <a:pt x="161284" y="82125"/>
                </a:lnTo>
                <a:lnTo>
                  <a:pt x="161693" y="82023"/>
                </a:lnTo>
                <a:lnTo>
                  <a:pt x="170591" y="69341"/>
                </a:lnTo>
                <a:lnTo>
                  <a:pt x="170386" y="69136"/>
                </a:lnTo>
                <a:lnTo>
                  <a:pt x="170284" y="69341"/>
                </a:lnTo>
                <a:lnTo>
                  <a:pt x="170182" y="67807"/>
                </a:lnTo>
                <a:lnTo>
                  <a:pt x="164557" y="69341"/>
                </a:lnTo>
                <a:lnTo>
                  <a:pt x="162511" y="68114"/>
                </a:lnTo>
                <a:lnTo>
                  <a:pt x="163330" y="67602"/>
                </a:lnTo>
                <a:lnTo>
                  <a:pt x="162920" y="66784"/>
                </a:lnTo>
                <a:lnTo>
                  <a:pt x="162920" y="66886"/>
                </a:lnTo>
                <a:lnTo>
                  <a:pt x="159955" y="64125"/>
                </a:lnTo>
                <a:lnTo>
                  <a:pt x="159955" y="64534"/>
                </a:lnTo>
                <a:lnTo>
                  <a:pt x="157193" y="58295"/>
                </a:lnTo>
                <a:lnTo>
                  <a:pt x="157193" y="58295"/>
                </a:lnTo>
                <a:lnTo>
                  <a:pt x="157295" y="58398"/>
                </a:lnTo>
                <a:lnTo>
                  <a:pt x="156375" y="56761"/>
                </a:lnTo>
                <a:lnTo>
                  <a:pt x="155966" y="56557"/>
                </a:lnTo>
                <a:lnTo>
                  <a:pt x="155659" y="56148"/>
                </a:lnTo>
                <a:lnTo>
                  <a:pt x="155864" y="55432"/>
                </a:lnTo>
                <a:lnTo>
                  <a:pt x="152591" y="49193"/>
                </a:lnTo>
                <a:lnTo>
                  <a:pt x="152591" y="49193"/>
                </a:lnTo>
                <a:lnTo>
                  <a:pt x="153716" y="51136"/>
                </a:lnTo>
                <a:lnTo>
                  <a:pt x="154330" y="50830"/>
                </a:lnTo>
                <a:lnTo>
                  <a:pt x="154739" y="49602"/>
                </a:lnTo>
                <a:lnTo>
                  <a:pt x="154534" y="51136"/>
                </a:lnTo>
                <a:lnTo>
                  <a:pt x="158727" y="56557"/>
                </a:lnTo>
                <a:lnTo>
                  <a:pt x="158625" y="56557"/>
                </a:lnTo>
                <a:lnTo>
                  <a:pt x="162614" y="64330"/>
                </a:lnTo>
                <a:lnTo>
                  <a:pt x="162511" y="64227"/>
                </a:lnTo>
                <a:lnTo>
                  <a:pt x="162511" y="64227"/>
                </a:lnTo>
                <a:lnTo>
                  <a:pt x="163330" y="66989"/>
                </a:lnTo>
                <a:lnTo>
                  <a:pt x="171102" y="63818"/>
                </a:lnTo>
                <a:lnTo>
                  <a:pt x="171102" y="63409"/>
                </a:lnTo>
                <a:lnTo>
                  <a:pt x="173557" y="62489"/>
                </a:lnTo>
                <a:lnTo>
                  <a:pt x="173659" y="61977"/>
                </a:lnTo>
                <a:lnTo>
                  <a:pt x="174580" y="61568"/>
                </a:lnTo>
                <a:lnTo>
                  <a:pt x="174989" y="60750"/>
                </a:lnTo>
                <a:lnTo>
                  <a:pt x="175807" y="60443"/>
                </a:lnTo>
                <a:lnTo>
                  <a:pt x="175705" y="59625"/>
                </a:lnTo>
                <a:lnTo>
                  <a:pt x="176114" y="58807"/>
                </a:lnTo>
                <a:lnTo>
                  <a:pt x="176216" y="59114"/>
                </a:lnTo>
                <a:lnTo>
                  <a:pt x="177341" y="57170"/>
                </a:lnTo>
                <a:lnTo>
                  <a:pt x="174273" y="54920"/>
                </a:lnTo>
                <a:lnTo>
                  <a:pt x="173864" y="52977"/>
                </a:lnTo>
                <a:lnTo>
                  <a:pt x="172330" y="55023"/>
                </a:lnTo>
                <a:lnTo>
                  <a:pt x="170080" y="55330"/>
                </a:lnTo>
                <a:lnTo>
                  <a:pt x="169875" y="55023"/>
                </a:lnTo>
                <a:lnTo>
                  <a:pt x="169568" y="55023"/>
                </a:lnTo>
                <a:lnTo>
                  <a:pt x="169670" y="54818"/>
                </a:lnTo>
                <a:lnTo>
                  <a:pt x="169466" y="54716"/>
                </a:lnTo>
                <a:lnTo>
                  <a:pt x="169670" y="54000"/>
                </a:lnTo>
                <a:lnTo>
                  <a:pt x="169466" y="53284"/>
                </a:lnTo>
                <a:lnTo>
                  <a:pt x="169057" y="53795"/>
                </a:lnTo>
                <a:lnTo>
                  <a:pt x="169057" y="54511"/>
                </a:lnTo>
                <a:lnTo>
                  <a:pt x="168239" y="53182"/>
                </a:lnTo>
                <a:lnTo>
                  <a:pt x="168341" y="53182"/>
                </a:lnTo>
                <a:lnTo>
                  <a:pt x="168239" y="52568"/>
                </a:lnTo>
                <a:lnTo>
                  <a:pt x="168341" y="52568"/>
                </a:lnTo>
                <a:lnTo>
                  <a:pt x="165886" y="49807"/>
                </a:lnTo>
                <a:lnTo>
                  <a:pt x="166193" y="49602"/>
                </a:lnTo>
                <a:lnTo>
                  <a:pt x="165989" y="49193"/>
                </a:lnTo>
                <a:lnTo>
                  <a:pt x="166398" y="49295"/>
                </a:lnTo>
                <a:lnTo>
                  <a:pt x="166807" y="48682"/>
                </a:lnTo>
                <a:lnTo>
                  <a:pt x="166807" y="48784"/>
                </a:lnTo>
                <a:lnTo>
                  <a:pt x="171409" y="52568"/>
                </a:lnTo>
                <a:lnTo>
                  <a:pt x="172943" y="52466"/>
                </a:lnTo>
                <a:lnTo>
                  <a:pt x="173557" y="52057"/>
                </a:lnTo>
                <a:lnTo>
                  <a:pt x="174273" y="52364"/>
                </a:lnTo>
                <a:lnTo>
                  <a:pt x="174580" y="53182"/>
                </a:lnTo>
                <a:lnTo>
                  <a:pt x="177545" y="54000"/>
                </a:lnTo>
                <a:lnTo>
                  <a:pt x="177648" y="53898"/>
                </a:lnTo>
                <a:lnTo>
                  <a:pt x="177750" y="54000"/>
                </a:lnTo>
                <a:lnTo>
                  <a:pt x="182761" y="53898"/>
                </a:lnTo>
                <a:lnTo>
                  <a:pt x="182557" y="53795"/>
                </a:lnTo>
                <a:lnTo>
                  <a:pt x="182557" y="53795"/>
                </a:lnTo>
                <a:lnTo>
                  <a:pt x="182864" y="53898"/>
                </a:lnTo>
                <a:lnTo>
                  <a:pt x="182966" y="53898"/>
                </a:lnTo>
                <a:lnTo>
                  <a:pt x="184091" y="55432"/>
                </a:lnTo>
                <a:lnTo>
                  <a:pt x="184500" y="55636"/>
                </a:lnTo>
                <a:lnTo>
                  <a:pt x="184500" y="55534"/>
                </a:lnTo>
                <a:lnTo>
                  <a:pt x="185114" y="55534"/>
                </a:lnTo>
                <a:lnTo>
                  <a:pt x="184909" y="56045"/>
                </a:lnTo>
                <a:lnTo>
                  <a:pt x="185727" y="56557"/>
                </a:lnTo>
                <a:lnTo>
                  <a:pt x="186750" y="56250"/>
                </a:lnTo>
                <a:lnTo>
                  <a:pt x="185727" y="57068"/>
                </a:lnTo>
                <a:lnTo>
                  <a:pt x="185420" y="57068"/>
                </a:lnTo>
                <a:lnTo>
                  <a:pt x="187568" y="58602"/>
                </a:lnTo>
                <a:lnTo>
                  <a:pt x="188386" y="58193"/>
                </a:lnTo>
                <a:lnTo>
                  <a:pt x="188284" y="57170"/>
                </a:lnTo>
                <a:lnTo>
                  <a:pt x="188898" y="57170"/>
                </a:lnTo>
                <a:lnTo>
                  <a:pt x="188693" y="57682"/>
                </a:lnTo>
                <a:lnTo>
                  <a:pt x="189205" y="57682"/>
                </a:lnTo>
                <a:lnTo>
                  <a:pt x="188795" y="57989"/>
                </a:lnTo>
                <a:lnTo>
                  <a:pt x="188898" y="57989"/>
                </a:lnTo>
                <a:lnTo>
                  <a:pt x="189307" y="60239"/>
                </a:lnTo>
                <a:lnTo>
                  <a:pt x="189205" y="60239"/>
                </a:lnTo>
                <a:lnTo>
                  <a:pt x="189205" y="60545"/>
                </a:lnTo>
                <a:lnTo>
                  <a:pt x="189307" y="60341"/>
                </a:lnTo>
                <a:lnTo>
                  <a:pt x="190636" y="64227"/>
                </a:lnTo>
                <a:lnTo>
                  <a:pt x="190534" y="64227"/>
                </a:lnTo>
                <a:lnTo>
                  <a:pt x="193160" y="69965"/>
                </a:lnTo>
                <a:lnTo>
                  <a:pt x="194216" y="71693"/>
                </a:lnTo>
                <a:lnTo>
                  <a:pt x="195955" y="70568"/>
                </a:lnTo>
                <a:lnTo>
                  <a:pt x="195545" y="70261"/>
                </a:lnTo>
                <a:lnTo>
                  <a:pt x="195852" y="69443"/>
                </a:lnTo>
                <a:lnTo>
                  <a:pt x="196364" y="69239"/>
                </a:lnTo>
                <a:lnTo>
                  <a:pt x="196568" y="66375"/>
                </a:lnTo>
                <a:lnTo>
                  <a:pt x="196466" y="66170"/>
                </a:lnTo>
                <a:lnTo>
                  <a:pt x="196261" y="63920"/>
                </a:lnTo>
                <a:lnTo>
                  <a:pt x="196875" y="63818"/>
                </a:lnTo>
                <a:lnTo>
                  <a:pt x="200455" y="59830"/>
                </a:lnTo>
                <a:lnTo>
                  <a:pt x="200250" y="59932"/>
                </a:lnTo>
                <a:lnTo>
                  <a:pt x="200250" y="59932"/>
                </a:lnTo>
                <a:lnTo>
                  <a:pt x="201580" y="58705"/>
                </a:lnTo>
                <a:lnTo>
                  <a:pt x="201477" y="58091"/>
                </a:lnTo>
                <a:lnTo>
                  <a:pt x="202398" y="57580"/>
                </a:lnTo>
                <a:lnTo>
                  <a:pt x="202295" y="57068"/>
                </a:lnTo>
                <a:lnTo>
                  <a:pt x="202500" y="57580"/>
                </a:lnTo>
                <a:lnTo>
                  <a:pt x="202705" y="57682"/>
                </a:lnTo>
                <a:lnTo>
                  <a:pt x="202909" y="57273"/>
                </a:lnTo>
                <a:lnTo>
                  <a:pt x="203114" y="57886"/>
                </a:lnTo>
                <a:lnTo>
                  <a:pt x="203216" y="57682"/>
                </a:lnTo>
                <a:lnTo>
                  <a:pt x="203420" y="57784"/>
                </a:lnTo>
                <a:lnTo>
                  <a:pt x="203420" y="57784"/>
                </a:lnTo>
                <a:lnTo>
                  <a:pt x="203216" y="57477"/>
                </a:lnTo>
                <a:lnTo>
                  <a:pt x="203318" y="57273"/>
                </a:lnTo>
                <a:lnTo>
                  <a:pt x="203625" y="57682"/>
                </a:lnTo>
                <a:lnTo>
                  <a:pt x="203625" y="57170"/>
                </a:lnTo>
                <a:lnTo>
                  <a:pt x="203830" y="57682"/>
                </a:lnTo>
                <a:lnTo>
                  <a:pt x="204136" y="56966"/>
                </a:lnTo>
                <a:lnTo>
                  <a:pt x="204136" y="57375"/>
                </a:lnTo>
                <a:lnTo>
                  <a:pt x="204341" y="57273"/>
                </a:lnTo>
                <a:lnTo>
                  <a:pt x="204341" y="57580"/>
                </a:lnTo>
                <a:lnTo>
                  <a:pt x="204648" y="57170"/>
                </a:lnTo>
                <a:lnTo>
                  <a:pt x="204545" y="56250"/>
                </a:lnTo>
                <a:lnTo>
                  <a:pt x="204239" y="55943"/>
                </a:lnTo>
                <a:lnTo>
                  <a:pt x="204443" y="55943"/>
                </a:lnTo>
                <a:lnTo>
                  <a:pt x="204443" y="55739"/>
                </a:lnTo>
                <a:lnTo>
                  <a:pt x="205773" y="57068"/>
                </a:lnTo>
                <a:lnTo>
                  <a:pt x="206795" y="59216"/>
                </a:lnTo>
                <a:lnTo>
                  <a:pt x="206795" y="58909"/>
                </a:lnTo>
                <a:lnTo>
                  <a:pt x="207102" y="59011"/>
                </a:lnTo>
                <a:lnTo>
                  <a:pt x="207307" y="59625"/>
                </a:lnTo>
                <a:lnTo>
                  <a:pt x="207307" y="59420"/>
                </a:lnTo>
                <a:lnTo>
                  <a:pt x="207818" y="59523"/>
                </a:lnTo>
                <a:lnTo>
                  <a:pt x="208125" y="60136"/>
                </a:lnTo>
                <a:lnTo>
                  <a:pt x="207716" y="60136"/>
                </a:lnTo>
                <a:lnTo>
                  <a:pt x="208125" y="60648"/>
                </a:lnTo>
                <a:lnTo>
                  <a:pt x="208125" y="60239"/>
                </a:lnTo>
                <a:lnTo>
                  <a:pt x="208432" y="60750"/>
                </a:lnTo>
                <a:lnTo>
                  <a:pt x="208330" y="60750"/>
                </a:lnTo>
                <a:lnTo>
                  <a:pt x="208739" y="63614"/>
                </a:lnTo>
                <a:lnTo>
                  <a:pt x="209148" y="63102"/>
                </a:lnTo>
                <a:lnTo>
                  <a:pt x="209148" y="63716"/>
                </a:lnTo>
                <a:lnTo>
                  <a:pt x="209352" y="63409"/>
                </a:lnTo>
                <a:lnTo>
                  <a:pt x="210170" y="63409"/>
                </a:lnTo>
                <a:lnTo>
                  <a:pt x="210477" y="63205"/>
                </a:lnTo>
                <a:lnTo>
                  <a:pt x="210477" y="62795"/>
                </a:lnTo>
                <a:lnTo>
                  <a:pt x="210886" y="62898"/>
                </a:lnTo>
                <a:lnTo>
                  <a:pt x="210989" y="62182"/>
                </a:lnTo>
                <a:lnTo>
                  <a:pt x="211807" y="63000"/>
                </a:lnTo>
                <a:lnTo>
                  <a:pt x="212318" y="64943"/>
                </a:lnTo>
                <a:lnTo>
                  <a:pt x="212216" y="64943"/>
                </a:lnTo>
                <a:lnTo>
                  <a:pt x="212523" y="65966"/>
                </a:lnTo>
                <a:lnTo>
                  <a:pt x="212625" y="65659"/>
                </a:lnTo>
                <a:lnTo>
                  <a:pt x="213239" y="69750"/>
                </a:lnTo>
                <a:lnTo>
                  <a:pt x="213341" y="69545"/>
                </a:lnTo>
                <a:lnTo>
                  <a:pt x="213136" y="71386"/>
                </a:lnTo>
                <a:lnTo>
                  <a:pt x="218045" y="78545"/>
                </a:lnTo>
                <a:lnTo>
                  <a:pt x="218455" y="78545"/>
                </a:lnTo>
                <a:lnTo>
                  <a:pt x="218557" y="78341"/>
                </a:lnTo>
                <a:lnTo>
                  <a:pt x="218864" y="78341"/>
                </a:lnTo>
                <a:lnTo>
                  <a:pt x="217739" y="74659"/>
                </a:lnTo>
                <a:lnTo>
                  <a:pt x="215182" y="72307"/>
                </a:lnTo>
                <a:lnTo>
                  <a:pt x="215284" y="72614"/>
                </a:lnTo>
                <a:lnTo>
                  <a:pt x="214875" y="72102"/>
                </a:lnTo>
                <a:lnTo>
                  <a:pt x="215182" y="72307"/>
                </a:lnTo>
                <a:lnTo>
                  <a:pt x="214875" y="71284"/>
                </a:lnTo>
                <a:lnTo>
                  <a:pt x="214773" y="71386"/>
                </a:lnTo>
                <a:lnTo>
                  <a:pt x="213852" y="69852"/>
                </a:lnTo>
                <a:lnTo>
                  <a:pt x="214364" y="66580"/>
                </a:lnTo>
                <a:lnTo>
                  <a:pt x="214261" y="66375"/>
                </a:lnTo>
                <a:lnTo>
                  <a:pt x="215080" y="66273"/>
                </a:lnTo>
                <a:lnTo>
                  <a:pt x="215080" y="66784"/>
                </a:lnTo>
                <a:lnTo>
                  <a:pt x="216409" y="67398"/>
                </a:lnTo>
                <a:lnTo>
                  <a:pt x="216409" y="67295"/>
                </a:lnTo>
                <a:lnTo>
                  <a:pt x="216716" y="67602"/>
                </a:lnTo>
                <a:lnTo>
                  <a:pt x="216716" y="67500"/>
                </a:lnTo>
                <a:lnTo>
                  <a:pt x="217023" y="68011"/>
                </a:lnTo>
                <a:lnTo>
                  <a:pt x="217125" y="67909"/>
                </a:lnTo>
                <a:lnTo>
                  <a:pt x="217330" y="68625"/>
                </a:lnTo>
                <a:lnTo>
                  <a:pt x="217636" y="68625"/>
                </a:lnTo>
                <a:lnTo>
                  <a:pt x="217739" y="69034"/>
                </a:lnTo>
                <a:lnTo>
                  <a:pt x="219068" y="69648"/>
                </a:lnTo>
                <a:lnTo>
                  <a:pt x="218966" y="71182"/>
                </a:lnTo>
                <a:lnTo>
                  <a:pt x="218966" y="71182"/>
                </a:lnTo>
                <a:lnTo>
                  <a:pt x="219886" y="70568"/>
                </a:lnTo>
                <a:lnTo>
                  <a:pt x="219886" y="69750"/>
                </a:lnTo>
                <a:lnTo>
                  <a:pt x="220500" y="70159"/>
                </a:lnTo>
                <a:lnTo>
                  <a:pt x="220091" y="69545"/>
                </a:lnTo>
                <a:lnTo>
                  <a:pt x="220602" y="69852"/>
                </a:lnTo>
                <a:lnTo>
                  <a:pt x="220398" y="69443"/>
                </a:lnTo>
                <a:lnTo>
                  <a:pt x="222545" y="68318"/>
                </a:lnTo>
                <a:lnTo>
                  <a:pt x="222737" y="67743"/>
                </a:lnTo>
                <a:lnTo>
                  <a:pt x="222648" y="67295"/>
                </a:lnTo>
                <a:lnTo>
                  <a:pt x="222750" y="67295"/>
                </a:lnTo>
                <a:lnTo>
                  <a:pt x="222750" y="66886"/>
                </a:lnTo>
                <a:lnTo>
                  <a:pt x="222852" y="67091"/>
                </a:lnTo>
                <a:lnTo>
                  <a:pt x="222545" y="65864"/>
                </a:lnTo>
                <a:lnTo>
                  <a:pt x="219375" y="61773"/>
                </a:lnTo>
                <a:lnTo>
                  <a:pt x="219477" y="61773"/>
                </a:lnTo>
                <a:lnTo>
                  <a:pt x="218659" y="60239"/>
                </a:lnTo>
                <a:lnTo>
                  <a:pt x="219170" y="58398"/>
                </a:lnTo>
                <a:lnTo>
                  <a:pt x="219682" y="58500"/>
                </a:lnTo>
                <a:lnTo>
                  <a:pt x="220602" y="57477"/>
                </a:lnTo>
                <a:lnTo>
                  <a:pt x="221216" y="57989"/>
                </a:lnTo>
                <a:lnTo>
                  <a:pt x="221625" y="57682"/>
                </a:lnTo>
                <a:lnTo>
                  <a:pt x="221830" y="57886"/>
                </a:lnTo>
                <a:lnTo>
                  <a:pt x="221830" y="58500"/>
                </a:lnTo>
                <a:lnTo>
                  <a:pt x="222239" y="59011"/>
                </a:lnTo>
                <a:lnTo>
                  <a:pt x="222136" y="59011"/>
                </a:lnTo>
                <a:lnTo>
                  <a:pt x="222545" y="59114"/>
                </a:lnTo>
                <a:lnTo>
                  <a:pt x="222239" y="58500"/>
                </a:lnTo>
                <a:lnTo>
                  <a:pt x="222443" y="58091"/>
                </a:lnTo>
                <a:lnTo>
                  <a:pt x="224080" y="57477"/>
                </a:lnTo>
                <a:lnTo>
                  <a:pt x="224591" y="57477"/>
                </a:lnTo>
                <a:lnTo>
                  <a:pt x="224693" y="57170"/>
                </a:lnTo>
                <a:lnTo>
                  <a:pt x="225102" y="57068"/>
                </a:lnTo>
                <a:lnTo>
                  <a:pt x="224795" y="56455"/>
                </a:lnTo>
                <a:lnTo>
                  <a:pt x="225000" y="56250"/>
                </a:lnTo>
                <a:lnTo>
                  <a:pt x="225716" y="57068"/>
                </a:lnTo>
                <a:lnTo>
                  <a:pt x="226023" y="56659"/>
                </a:lnTo>
                <a:lnTo>
                  <a:pt x="226125" y="56761"/>
                </a:lnTo>
                <a:lnTo>
                  <a:pt x="226534" y="56659"/>
                </a:lnTo>
                <a:lnTo>
                  <a:pt x="226739" y="56659"/>
                </a:lnTo>
                <a:lnTo>
                  <a:pt x="226739" y="56557"/>
                </a:lnTo>
                <a:lnTo>
                  <a:pt x="227352" y="56455"/>
                </a:lnTo>
                <a:lnTo>
                  <a:pt x="227761" y="55739"/>
                </a:lnTo>
                <a:lnTo>
                  <a:pt x="228170" y="55739"/>
                </a:lnTo>
                <a:lnTo>
                  <a:pt x="228375" y="55534"/>
                </a:lnTo>
                <a:lnTo>
                  <a:pt x="228477" y="54920"/>
                </a:lnTo>
                <a:lnTo>
                  <a:pt x="229807" y="54000"/>
                </a:lnTo>
                <a:lnTo>
                  <a:pt x="229705" y="53386"/>
                </a:lnTo>
                <a:lnTo>
                  <a:pt x="229193" y="53182"/>
                </a:lnTo>
                <a:lnTo>
                  <a:pt x="229807" y="52977"/>
                </a:lnTo>
                <a:lnTo>
                  <a:pt x="229398" y="52466"/>
                </a:lnTo>
                <a:lnTo>
                  <a:pt x="229602" y="52466"/>
                </a:lnTo>
                <a:lnTo>
                  <a:pt x="229807" y="52670"/>
                </a:lnTo>
                <a:lnTo>
                  <a:pt x="230318" y="50932"/>
                </a:lnTo>
                <a:lnTo>
                  <a:pt x="230727" y="50932"/>
                </a:lnTo>
                <a:lnTo>
                  <a:pt x="230523" y="50318"/>
                </a:lnTo>
                <a:lnTo>
                  <a:pt x="230625" y="50318"/>
                </a:lnTo>
                <a:lnTo>
                  <a:pt x="230318" y="50114"/>
                </a:lnTo>
                <a:lnTo>
                  <a:pt x="230727" y="50114"/>
                </a:lnTo>
                <a:lnTo>
                  <a:pt x="230625" y="49602"/>
                </a:lnTo>
                <a:lnTo>
                  <a:pt x="230318" y="49705"/>
                </a:lnTo>
                <a:lnTo>
                  <a:pt x="230625" y="49295"/>
                </a:lnTo>
                <a:lnTo>
                  <a:pt x="229807" y="48886"/>
                </a:lnTo>
                <a:lnTo>
                  <a:pt x="229295" y="49091"/>
                </a:lnTo>
                <a:lnTo>
                  <a:pt x="228886" y="48989"/>
                </a:lnTo>
                <a:lnTo>
                  <a:pt x="230011" y="48273"/>
                </a:lnTo>
                <a:lnTo>
                  <a:pt x="229909" y="47966"/>
                </a:lnTo>
                <a:lnTo>
                  <a:pt x="228682" y="47148"/>
                </a:lnTo>
                <a:lnTo>
                  <a:pt x="228170" y="47250"/>
                </a:lnTo>
                <a:lnTo>
                  <a:pt x="228477" y="47045"/>
                </a:lnTo>
                <a:lnTo>
                  <a:pt x="229807" y="47455"/>
                </a:lnTo>
                <a:lnTo>
                  <a:pt x="226227" y="44080"/>
                </a:lnTo>
                <a:lnTo>
                  <a:pt x="226739" y="43057"/>
                </a:lnTo>
                <a:lnTo>
                  <a:pt x="226534" y="42750"/>
                </a:lnTo>
                <a:lnTo>
                  <a:pt x="226534" y="42750"/>
                </a:lnTo>
                <a:lnTo>
                  <a:pt x="226739" y="42955"/>
                </a:lnTo>
                <a:lnTo>
                  <a:pt x="227045" y="42545"/>
                </a:lnTo>
                <a:lnTo>
                  <a:pt x="226943" y="42341"/>
                </a:lnTo>
                <a:lnTo>
                  <a:pt x="228170" y="41932"/>
                </a:lnTo>
                <a:lnTo>
                  <a:pt x="228170" y="41523"/>
                </a:lnTo>
                <a:lnTo>
                  <a:pt x="225920" y="41216"/>
                </a:lnTo>
                <a:lnTo>
                  <a:pt x="225511" y="41830"/>
                </a:lnTo>
                <a:lnTo>
                  <a:pt x="225000" y="41625"/>
                </a:lnTo>
                <a:lnTo>
                  <a:pt x="224898" y="41216"/>
                </a:lnTo>
                <a:lnTo>
                  <a:pt x="223159" y="39989"/>
                </a:lnTo>
                <a:lnTo>
                  <a:pt x="224182" y="39580"/>
                </a:lnTo>
                <a:lnTo>
                  <a:pt x="224284" y="38966"/>
                </a:lnTo>
                <a:lnTo>
                  <a:pt x="224898" y="38659"/>
                </a:lnTo>
                <a:lnTo>
                  <a:pt x="225000" y="38250"/>
                </a:lnTo>
                <a:lnTo>
                  <a:pt x="225614" y="37943"/>
                </a:lnTo>
                <a:lnTo>
                  <a:pt x="226227" y="38557"/>
                </a:lnTo>
                <a:lnTo>
                  <a:pt x="226023" y="39477"/>
                </a:lnTo>
                <a:lnTo>
                  <a:pt x="226432" y="39477"/>
                </a:lnTo>
                <a:lnTo>
                  <a:pt x="226432" y="39784"/>
                </a:lnTo>
                <a:lnTo>
                  <a:pt x="226125" y="39989"/>
                </a:lnTo>
                <a:lnTo>
                  <a:pt x="226534" y="39989"/>
                </a:lnTo>
                <a:lnTo>
                  <a:pt x="226636" y="39886"/>
                </a:lnTo>
                <a:lnTo>
                  <a:pt x="228273" y="38864"/>
                </a:lnTo>
                <a:lnTo>
                  <a:pt x="228682" y="39273"/>
                </a:lnTo>
                <a:lnTo>
                  <a:pt x="228784" y="39068"/>
                </a:lnTo>
                <a:lnTo>
                  <a:pt x="229500" y="39580"/>
                </a:lnTo>
                <a:lnTo>
                  <a:pt x="229602" y="40091"/>
                </a:lnTo>
                <a:lnTo>
                  <a:pt x="229909" y="40193"/>
                </a:lnTo>
                <a:lnTo>
                  <a:pt x="229500" y="40807"/>
                </a:lnTo>
                <a:lnTo>
                  <a:pt x="230011" y="40807"/>
                </a:lnTo>
                <a:lnTo>
                  <a:pt x="229807" y="41011"/>
                </a:lnTo>
                <a:lnTo>
                  <a:pt x="230114" y="41114"/>
                </a:lnTo>
                <a:lnTo>
                  <a:pt x="230216" y="41216"/>
                </a:lnTo>
                <a:lnTo>
                  <a:pt x="230420" y="41114"/>
                </a:lnTo>
                <a:lnTo>
                  <a:pt x="230523" y="40909"/>
                </a:lnTo>
                <a:lnTo>
                  <a:pt x="231955" y="42136"/>
                </a:lnTo>
                <a:lnTo>
                  <a:pt x="231341" y="42136"/>
                </a:lnTo>
                <a:lnTo>
                  <a:pt x="232670" y="44182"/>
                </a:lnTo>
                <a:lnTo>
                  <a:pt x="232568" y="44284"/>
                </a:lnTo>
                <a:lnTo>
                  <a:pt x="232670" y="44386"/>
                </a:lnTo>
                <a:lnTo>
                  <a:pt x="232466" y="44386"/>
                </a:lnTo>
                <a:lnTo>
                  <a:pt x="232875" y="44795"/>
                </a:lnTo>
                <a:lnTo>
                  <a:pt x="233080" y="44591"/>
                </a:lnTo>
                <a:lnTo>
                  <a:pt x="233182" y="44284"/>
                </a:lnTo>
                <a:lnTo>
                  <a:pt x="233489" y="44489"/>
                </a:lnTo>
                <a:lnTo>
                  <a:pt x="233386" y="44284"/>
                </a:lnTo>
                <a:lnTo>
                  <a:pt x="233591" y="44284"/>
                </a:lnTo>
                <a:lnTo>
                  <a:pt x="233693" y="44080"/>
                </a:lnTo>
                <a:lnTo>
                  <a:pt x="234205" y="44182"/>
                </a:lnTo>
                <a:lnTo>
                  <a:pt x="234614" y="43875"/>
                </a:lnTo>
                <a:lnTo>
                  <a:pt x="234614" y="42955"/>
                </a:lnTo>
                <a:lnTo>
                  <a:pt x="231034" y="39170"/>
                </a:lnTo>
                <a:lnTo>
                  <a:pt x="232261" y="38045"/>
                </a:lnTo>
                <a:lnTo>
                  <a:pt x="232057" y="36205"/>
                </a:lnTo>
                <a:lnTo>
                  <a:pt x="232057" y="36205"/>
                </a:lnTo>
                <a:lnTo>
                  <a:pt x="232364" y="36307"/>
                </a:lnTo>
                <a:lnTo>
                  <a:pt x="232670" y="35591"/>
                </a:lnTo>
                <a:lnTo>
                  <a:pt x="232977" y="35591"/>
                </a:lnTo>
                <a:lnTo>
                  <a:pt x="234102" y="36102"/>
                </a:lnTo>
                <a:lnTo>
                  <a:pt x="235739" y="30273"/>
                </a:lnTo>
                <a:lnTo>
                  <a:pt x="232670" y="25773"/>
                </a:lnTo>
                <a:lnTo>
                  <a:pt x="232670" y="25466"/>
                </a:lnTo>
                <a:lnTo>
                  <a:pt x="229909" y="24545"/>
                </a:lnTo>
                <a:lnTo>
                  <a:pt x="230420" y="25159"/>
                </a:lnTo>
                <a:lnTo>
                  <a:pt x="230318" y="25364"/>
                </a:lnTo>
                <a:lnTo>
                  <a:pt x="230114" y="24955"/>
                </a:lnTo>
                <a:lnTo>
                  <a:pt x="230114" y="25159"/>
                </a:lnTo>
                <a:lnTo>
                  <a:pt x="229500" y="25261"/>
                </a:lnTo>
                <a:lnTo>
                  <a:pt x="229602" y="24955"/>
                </a:lnTo>
                <a:lnTo>
                  <a:pt x="228886" y="24648"/>
                </a:lnTo>
                <a:lnTo>
                  <a:pt x="229193" y="25057"/>
                </a:lnTo>
                <a:lnTo>
                  <a:pt x="226841" y="23830"/>
                </a:lnTo>
                <a:lnTo>
                  <a:pt x="228068" y="21068"/>
                </a:lnTo>
                <a:lnTo>
                  <a:pt x="227864" y="20761"/>
                </a:lnTo>
                <a:lnTo>
                  <a:pt x="228170" y="20455"/>
                </a:lnTo>
                <a:lnTo>
                  <a:pt x="228170" y="20045"/>
                </a:lnTo>
                <a:lnTo>
                  <a:pt x="231034" y="19841"/>
                </a:lnTo>
                <a:lnTo>
                  <a:pt x="231034" y="19636"/>
                </a:lnTo>
                <a:lnTo>
                  <a:pt x="232875" y="19841"/>
                </a:lnTo>
                <a:lnTo>
                  <a:pt x="232568" y="19534"/>
                </a:lnTo>
                <a:lnTo>
                  <a:pt x="232875" y="19636"/>
                </a:lnTo>
                <a:lnTo>
                  <a:pt x="232670" y="19432"/>
                </a:lnTo>
                <a:lnTo>
                  <a:pt x="233898" y="19534"/>
                </a:lnTo>
                <a:lnTo>
                  <a:pt x="233795" y="19636"/>
                </a:lnTo>
                <a:lnTo>
                  <a:pt x="235432" y="19841"/>
                </a:lnTo>
                <a:lnTo>
                  <a:pt x="234716" y="19943"/>
                </a:lnTo>
                <a:lnTo>
                  <a:pt x="236250" y="19943"/>
                </a:lnTo>
                <a:lnTo>
                  <a:pt x="236250" y="19841"/>
                </a:lnTo>
                <a:lnTo>
                  <a:pt x="236966" y="19943"/>
                </a:lnTo>
                <a:lnTo>
                  <a:pt x="237068" y="19841"/>
                </a:lnTo>
                <a:lnTo>
                  <a:pt x="237580" y="19841"/>
                </a:lnTo>
                <a:lnTo>
                  <a:pt x="236557" y="19636"/>
                </a:lnTo>
                <a:lnTo>
                  <a:pt x="236148" y="18818"/>
                </a:lnTo>
                <a:lnTo>
                  <a:pt x="236352" y="17489"/>
                </a:lnTo>
                <a:lnTo>
                  <a:pt x="238602" y="17693"/>
                </a:lnTo>
                <a:lnTo>
                  <a:pt x="239011" y="18205"/>
                </a:lnTo>
                <a:lnTo>
                  <a:pt x="239216" y="18102"/>
                </a:lnTo>
                <a:lnTo>
                  <a:pt x="239625" y="18511"/>
                </a:lnTo>
                <a:lnTo>
                  <a:pt x="239932" y="18409"/>
                </a:lnTo>
                <a:lnTo>
                  <a:pt x="240341" y="17591"/>
                </a:lnTo>
                <a:lnTo>
                  <a:pt x="240239" y="17489"/>
                </a:lnTo>
                <a:lnTo>
                  <a:pt x="240648" y="17693"/>
                </a:lnTo>
                <a:lnTo>
                  <a:pt x="239727" y="16773"/>
                </a:lnTo>
                <a:lnTo>
                  <a:pt x="241364" y="16875"/>
                </a:lnTo>
                <a:lnTo>
                  <a:pt x="240648" y="16875"/>
                </a:lnTo>
                <a:lnTo>
                  <a:pt x="241875" y="18307"/>
                </a:lnTo>
                <a:lnTo>
                  <a:pt x="241261" y="18614"/>
                </a:lnTo>
                <a:lnTo>
                  <a:pt x="241261" y="19432"/>
                </a:lnTo>
                <a:lnTo>
                  <a:pt x="241159" y="19534"/>
                </a:lnTo>
                <a:lnTo>
                  <a:pt x="241057" y="20966"/>
                </a:lnTo>
                <a:lnTo>
                  <a:pt x="240648" y="20966"/>
                </a:lnTo>
                <a:lnTo>
                  <a:pt x="240750" y="21170"/>
                </a:lnTo>
                <a:lnTo>
                  <a:pt x="240443" y="21273"/>
                </a:lnTo>
                <a:lnTo>
                  <a:pt x="240852" y="21784"/>
                </a:lnTo>
                <a:lnTo>
                  <a:pt x="240852" y="22398"/>
                </a:lnTo>
                <a:lnTo>
                  <a:pt x="246784" y="27716"/>
                </a:lnTo>
                <a:lnTo>
                  <a:pt x="247091" y="26898"/>
                </a:lnTo>
                <a:lnTo>
                  <a:pt x="246273" y="25773"/>
                </a:lnTo>
                <a:lnTo>
                  <a:pt x="246273" y="25773"/>
                </a:lnTo>
                <a:lnTo>
                  <a:pt x="246580" y="25977"/>
                </a:lnTo>
                <a:lnTo>
                  <a:pt x="247398" y="25773"/>
                </a:lnTo>
                <a:lnTo>
                  <a:pt x="246477" y="24852"/>
                </a:lnTo>
                <a:lnTo>
                  <a:pt x="246580" y="24341"/>
                </a:lnTo>
                <a:lnTo>
                  <a:pt x="247193" y="24341"/>
                </a:lnTo>
                <a:lnTo>
                  <a:pt x="246068" y="22705"/>
                </a:lnTo>
                <a:lnTo>
                  <a:pt x="246170" y="22398"/>
                </a:lnTo>
                <a:lnTo>
                  <a:pt x="246375" y="22807"/>
                </a:lnTo>
                <a:lnTo>
                  <a:pt x="246784" y="22705"/>
                </a:lnTo>
                <a:lnTo>
                  <a:pt x="245045" y="21170"/>
                </a:lnTo>
                <a:lnTo>
                  <a:pt x="244330" y="21068"/>
                </a:lnTo>
                <a:lnTo>
                  <a:pt x="244432" y="21273"/>
                </a:lnTo>
                <a:lnTo>
                  <a:pt x="243614" y="20761"/>
                </a:lnTo>
                <a:lnTo>
                  <a:pt x="243307" y="19943"/>
                </a:lnTo>
                <a:lnTo>
                  <a:pt x="243409" y="19943"/>
                </a:lnTo>
                <a:lnTo>
                  <a:pt x="242898" y="19227"/>
                </a:lnTo>
                <a:lnTo>
                  <a:pt x="244023" y="19227"/>
                </a:lnTo>
                <a:lnTo>
                  <a:pt x="243818" y="19023"/>
                </a:lnTo>
                <a:lnTo>
                  <a:pt x="244330" y="18716"/>
                </a:lnTo>
                <a:lnTo>
                  <a:pt x="244943" y="19227"/>
                </a:lnTo>
                <a:lnTo>
                  <a:pt x="244943" y="18920"/>
                </a:lnTo>
                <a:lnTo>
                  <a:pt x="245250" y="18716"/>
                </a:lnTo>
                <a:lnTo>
                  <a:pt x="247807" y="19125"/>
                </a:lnTo>
                <a:lnTo>
                  <a:pt x="247398" y="18716"/>
                </a:lnTo>
                <a:lnTo>
                  <a:pt x="247909" y="18102"/>
                </a:lnTo>
                <a:lnTo>
                  <a:pt x="247807" y="18000"/>
                </a:lnTo>
                <a:lnTo>
                  <a:pt x="247909" y="17898"/>
                </a:lnTo>
                <a:lnTo>
                  <a:pt x="248011" y="17898"/>
                </a:lnTo>
                <a:lnTo>
                  <a:pt x="247807" y="17693"/>
                </a:lnTo>
                <a:lnTo>
                  <a:pt x="248011" y="17795"/>
                </a:lnTo>
                <a:lnTo>
                  <a:pt x="248011" y="17489"/>
                </a:lnTo>
                <a:lnTo>
                  <a:pt x="249545" y="16773"/>
                </a:lnTo>
                <a:lnTo>
                  <a:pt x="249136" y="16568"/>
                </a:lnTo>
                <a:lnTo>
                  <a:pt x="251182" y="16977"/>
                </a:lnTo>
                <a:lnTo>
                  <a:pt x="251080" y="16670"/>
                </a:lnTo>
                <a:lnTo>
                  <a:pt x="249443" y="15852"/>
                </a:lnTo>
                <a:lnTo>
                  <a:pt x="249443" y="15852"/>
                </a:lnTo>
                <a:lnTo>
                  <a:pt x="249545" y="15955"/>
                </a:lnTo>
                <a:lnTo>
                  <a:pt x="249545" y="15955"/>
                </a:lnTo>
                <a:lnTo>
                  <a:pt x="249136" y="15750"/>
                </a:lnTo>
                <a:lnTo>
                  <a:pt x="249239" y="15750"/>
                </a:lnTo>
                <a:lnTo>
                  <a:pt x="248011" y="15034"/>
                </a:lnTo>
                <a:lnTo>
                  <a:pt x="248114" y="15239"/>
                </a:lnTo>
                <a:lnTo>
                  <a:pt x="245045" y="14830"/>
                </a:lnTo>
                <a:lnTo>
                  <a:pt x="246682" y="14625"/>
                </a:lnTo>
                <a:lnTo>
                  <a:pt x="245761" y="14420"/>
                </a:lnTo>
                <a:lnTo>
                  <a:pt x="248318" y="14420"/>
                </a:lnTo>
                <a:lnTo>
                  <a:pt x="237375" y="10125"/>
                </a:lnTo>
                <a:lnTo>
                  <a:pt x="237477" y="10227"/>
                </a:lnTo>
                <a:lnTo>
                  <a:pt x="235330" y="10023"/>
                </a:lnTo>
                <a:lnTo>
                  <a:pt x="236864" y="11148"/>
                </a:lnTo>
                <a:lnTo>
                  <a:pt x="236864" y="11148"/>
                </a:lnTo>
                <a:lnTo>
                  <a:pt x="234000" y="10330"/>
                </a:lnTo>
                <a:lnTo>
                  <a:pt x="233795" y="10432"/>
                </a:lnTo>
                <a:lnTo>
                  <a:pt x="230523" y="10432"/>
                </a:lnTo>
                <a:lnTo>
                  <a:pt x="231136" y="11352"/>
                </a:lnTo>
                <a:lnTo>
                  <a:pt x="231136" y="11352"/>
                </a:lnTo>
                <a:lnTo>
                  <a:pt x="222034" y="9205"/>
                </a:lnTo>
                <a:lnTo>
                  <a:pt x="222239" y="9205"/>
                </a:lnTo>
                <a:lnTo>
                  <a:pt x="219375" y="8591"/>
                </a:lnTo>
                <a:lnTo>
                  <a:pt x="219886" y="8489"/>
                </a:lnTo>
                <a:lnTo>
                  <a:pt x="217636" y="8080"/>
                </a:lnTo>
                <a:lnTo>
                  <a:pt x="217330" y="8591"/>
                </a:lnTo>
                <a:lnTo>
                  <a:pt x="216614" y="8489"/>
                </a:lnTo>
                <a:lnTo>
                  <a:pt x="217023" y="8489"/>
                </a:lnTo>
                <a:lnTo>
                  <a:pt x="216716" y="8182"/>
                </a:lnTo>
                <a:lnTo>
                  <a:pt x="215693" y="8182"/>
                </a:lnTo>
                <a:lnTo>
                  <a:pt x="216920" y="8080"/>
                </a:lnTo>
                <a:lnTo>
                  <a:pt x="212727" y="7670"/>
                </a:lnTo>
                <a:lnTo>
                  <a:pt x="213341" y="7875"/>
                </a:lnTo>
                <a:lnTo>
                  <a:pt x="212420" y="8080"/>
                </a:lnTo>
                <a:lnTo>
                  <a:pt x="213239" y="8182"/>
                </a:lnTo>
                <a:lnTo>
                  <a:pt x="213034" y="8284"/>
                </a:lnTo>
                <a:lnTo>
                  <a:pt x="212932" y="8386"/>
                </a:lnTo>
                <a:lnTo>
                  <a:pt x="213852" y="8795"/>
                </a:lnTo>
                <a:lnTo>
                  <a:pt x="212830" y="8795"/>
                </a:lnTo>
                <a:lnTo>
                  <a:pt x="213034" y="9000"/>
                </a:lnTo>
                <a:lnTo>
                  <a:pt x="212830" y="9000"/>
                </a:lnTo>
                <a:lnTo>
                  <a:pt x="213034" y="9102"/>
                </a:lnTo>
                <a:lnTo>
                  <a:pt x="210886" y="8693"/>
                </a:lnTo>
                <a:lnTo>
                  <a:pt x="210580" y="8898"/>
                </a:lnTo>
                <a:lnTo>
                  <a:pt x="208739" y="8591"/>
                </a:lnTo>
                <a:lnTo>
                  <a:pt x="209045" y="9000"/>
                </a:lnTo>
                <a:lnTo>
                  <a:pt x="209045" y="9409"/>
                </a:lnTo>
                <a:lnTo>
                  <a:pt x="208534" y="9307"/>
                </a:lnTo>
                <a:lnTo>
                  <a:pt x="206591" y="8693"/>
                </a:lnTo>
                <a:lnTo>
                  <a:pt x="206898" y="8591"/>
                </a:lnTo>
                <a:lnTo>
                  <a:pt x="205057" y="8080"/>
                </a:lnTo>
                <a:lnTo>
                  <a:pt x="206386" y="8284"/>
                </a:lnTo>
                <a:lnTo>
                  <a:pt x="205364" y="7977"/>
                </a:lnTo>
                <a:lnTo>
                  <a:pt x="205773" y="7773"/>
                </a:lnTo>
                <a:lnTo>
                  <a:pt x="201068" y="7057"/>
                </a:lnTo>
                <a:lnTo>
                  <a:pt x="201682" y="7364"/>
                </a:lnTo>
                <a:lnTo>
                  <a:pt x="201170" y="7568"/>
                </a:lnTo>
                <a:lnTo>
                  <a:pt x="201477" y="7670"/>
                </a:lnTo>
                <a:lnTo>
                  <a:pt x="198205" y="7159"/>
                </a:lnTo>
                <a:lnTo>
                  <a:pt x="195034" y="7159"/>
                </a:lnTo>
                <a:lnTo>
                  <a:pt x="195443" y="7261"/>
                </a:lnTo>
                <a:lnTo>
                  <a:pt x="195545" y="7568"/>
                </a:lnTo>
                <a:lnTo>
                  <a:pt x="195955" y="7875"/>
                </a:lnTo>
                <a:lnTo>
                  <a:pt x="195545" y="7670"/>
                </a:lnTo>
                <a:lnTo>
                  <a:pt x="195545" y="7568"/>
                </a:lnTo>
                <a:lnTo>
                  <a:pt x="194830" y="7159"/>
                </a:lnTo>
                <a:lnTo>
                  <a:pt x="194830" y="6955"/>
                </a:lnTo>
                <a:lnTo>
                  <a:pt x="194216" y="6750"/>
                </a:lnTo>
                <a:lnTo>
                  <a:pt x="194011" y="6955"/>
                </a:lnTo>
                <a:lnTo>
                  <a:pt x="193193" y="6750"/>
                </a:lnTo>
                <a:lnTo>
                  <a:pt x="193295" y="6750"/>
                </a:lnTo>
                <a:lnTo>
                  <a:pt x="192989" y="6648"/>
                </a:lnTo>
                <a:lnTo>
                  <a:pt x="193091" y="6750"/>
                </a:lnTo>
                <a:lnTo>
                  <a:pt x="192375" y="6955"/>
                </a:lnTo>
                <a:lnTo>
                  <a:pt x="193193" y="6955"/>
                </a:lnTo>
                <a:lnTo>
                  <a:pt x="190432" y="7773"/>
                </a:lnTo>
                <a:lnTo>
                  <a:pt x="191966" y="6648"/>
                </a:lnTo>
                <a:lnTo>
                  <a:pt x="191966" y="6443"/>
                </a:lnTo>
                <a:lnTo>
                  <a:pt x="193193" y="5830"/>
                </a:lnTo>
                <a:lnTo>
                  <a:pt x="192068" y="5216"/>
                </a:lnTo>
                <a:lnTo>
                  <a:pt x="192068" y="5216"/>
                </a:lnTo>
                <a:lnTo>
                  <a:pt x="192989" y="5523"/>
                </a:lnTo>
                <a:lnTo>
                  <a:pt x="191966" y="4909"/>
                </a:lnTo>
                <a:lnTo>
                  <a:pt x="191966" y="5114"/>
                </a:lnTo>
                <a:lnTo>
                  <a:pt x="188489" y="4602"/>
                </a:lnTo>
                <a:lnTo>
                  <a:pt x="188489" y="4602"/>
                </a:lnTo>
                <a:lnTo>
                  <a:pt x="188591" y="4705"/>
                </a:lnTo>
                <a:lnTo>
                  <a:pt x="187670" y="4705"/>
                </a:lnTo>
                <a:lnTo>
                  <a:pt x="187977" y="4398"/>
                </a:lnTo>
                <a:lnTo>
                  <a:pt x="185830" y="4295"/>
                </a:lnTo>
                <a:lnTo>
                  <a:pt x="186648" y="4091"/>
                </a:lnTo>
                <a:lnTo>
                  <a:pt x="185114" y="3784"/>
                </a:lnTo>
                <a:close/>
                <a:moveTo>
                  <a:pt x="252818" y="91125"/>
                </a:moveTo>
                <a:lnTo>
                  <a:pt x="252307" y="92455"/>
                </a:lnTo>
                <a:lnTo>
                  <a:pt x="252205" y="92352"/>
                </a:lnTo>
                <a:lnTo>
                  <a:pt x="252000" y="92966"/>
                </a:lnTo>
                <a:lnTo>
                  <a:pt x="252102" y="93170"/>
                </a:lnTo>
                <a:lnTo>
                  <a:pt x="250364" y="97875"/>
                </a:lnTo>
                <a:lnTo>
                  <a:pt x="249341" y="98080"/>
                </a:lnTo>
                <a:lnTo>
                  <a:pt x="246375" y="95727"/>
                </a:lnTo>
                <a:lnTo>
                  <a:pt x="246170" y="95011"/>
                </a:lnTo>
                <a:lnTo>
                  <a:pt x="246886" y="93580"/>
                </a:lnTo>
                <a:lnTo>
                  <a:pt x="247091" y="93682"/>
                </a:lnTo>
                <a:lnTo>
                  <a:pt x="247705" y="92761"/>
                </a:lnTo>
                <a:lnTo>
                  <a:pt x="247193" y="92455"/>
                </a:lnTo>
                <a:lnTo>
                  <a:pt x="247091" y="92864"/>
                </a:lnTo>
                <a:lnTo>
                  <a:pt x="246784" y="92352"/>
                </a:lnTo>
                <a:lnTo>
                  <a:pt x="246886" y="92148"/>
                </a:lnTo>
                <a:lnTo>
                  <a:pt x="246886" y="92148"/>
                </a:lnTo>
                <a:lnTo>
                  <a:pt x="246170" y="92557"/>
                </a:lnTo>
                <a:lnTo>
                  <a:pt x="244227" y="91841"/>
                </a:lnTo>
                <a:lnTo>
                  <a:pt x="244023" y="91841"/>
                </a:lnTo>
                <a:lnTo>
                  <a:pt x="243716" y="91534"/>
                </a:lnTo>
                <a:lnTo>
                  <a:pt x="243307" y="91534"/>
                </a:lnTo>
                <a:lnTo>
                  <a:pt x="243818" y="91841"/>
                </a:lnTo>
                <a:lnTo>
                  <a:pt x="243920" y="92455"/>
                </a:lnTo>
                <a:lnTo>
                  <a:pt x="243614" y="92659"/>
                </a:lnTo>
                <a:lnTo>
                  <a:pt x="242591" y="92455"/>
                </a:lnTo>
                <a:lnTo>
                  <a:pt x="242182" y="92966"/>
                </a:lnTo>
                <a:lnTo>
                  <a:pt x="241977" y="92864"/>
                </a:lnTo>
                <a:lnTo>
                  <a:pt x="241977" y="93068"/>
                </a:lnTo>
                <a:lnTo>
                  <a:pt x="241773" y="93068"/>
                </a:lnTo>
                <a:lnTo>
                  <a:pt x="241466" y="93375"/>
                </a:lnTo>
                <a:lnTo>
                  <a:pt x="241466" y="93784"/>
                </a:lnTo>
                <a:lnTo>
                  <a:pt x="241159" y="93989"/>
                </a:lnTo>
                <a:lnTo>
                  <a:pt x="240852" y="95011"/>
                </a:lnTo>
                <a:lnTo>
                  <a:pt x="240955" y="95318"/>
                </a:lnTo>
                <a:lnTo>
                  <a:pt x="240750" y="95625"/>
                </a:lnTo>
                <a:lnTo>
                  <a:pt x="239420" y="95727"/>
                </a:lnTo>
                <a:lnTo>
                  <a:pt x="239318" y="95727"/>
                </a:lnTo>
                <a:lnTo>
                  <a:pt x="239318" y="95011"/>
                </a:lnTo>
                <a:lnTo>
                  <a:pt x="238500" y="94193"/>
                </a:lnTo>
                <a:lnTo>
                  <a:pt x="238295" y="94500"/>
                </a:lnTo>
                <a:lnTo>
                  <a:pt x="237784" y="94602"/>
                </a:lnTo>
                <a:lnTo>
                  <a:pt x="237375" y="95114"/>
                </a:lnTo>
                <a:lnTo>
                  <a:pt x="237273" y="95011"/>
                </a:lnTo>
                <a:lnTo>
                  <a:pt x="237273" y="94705"/>
                </a:lnTo>
                <a:lnTo>
                  <a:pt x="236557" y="95932"/>
                </a:lnTo>
                <a:lnTo>
                  <a:pt x="236250" y="95727"/>
                </a:lnTo>
                <a:lnTo>
                  <a:pt x="235943" y="96443"/>
                </a:lnTo>
                <a:lnTo>
                  <a:pt x="236148" y="96341"/>
                </a:lnTo>
                <a:lnTo>
                  <a:pt x="236045" y="96545"/>
                </a:lnTo>
                <a:lnTo>
                  <a:pt x="235841" y="96648"/>
                </a:lnTo>
                <a:lnTo>
                  <a:pt x="236148" y="96955"/>
                </a:lnTo>
                <a:lnTo>
                  <a:pt x="235023" y="97057"/>
                </a:lnTo>
                <a:lnTo>
                  <a:pt x="235125" y="97670"/>
                </a:lnTo>
                <a:lnTo>
                  <a:pt x="234818" y="98080"/>
                </a:lnTo>
                <a:lnTo>
                  <a:pt x="234614" y="97364"/>
                </a:lnTo>
                <a:lnTo>
                  <a:pt x="234307" y="97159"/>
                </a:lnTo>
                <a:lnTo>
                  <a:pt x="233795" y="97568"/>
                </a:lnTo>
                <a:lnTo>
                  <a:pt x="233489" y="98795"/>
                </a:lnTo>
                <a:lnTo>
                  <a:pt x="225511" y="103193"/>
                </a:lnTo>
                <a:lnTo>
                  <a:pt x="225614" y="102477"/>
                </a:lnTo>
                <a:lnTo>
                  <a:pt x="224591" y="105034"/>
                </a:lnTo>
                <a:lnTo>
                  <a:pt x="224795" y="106466"/>
                </a:lnTo>
                <a:lnTo>
                  <a:pt x="224386" y="106977"/>
                </a:lnTo>
                <a:lnTo>
                  <a:pt x="224386" y="107386"/>
                </a:lnTo>
                <a:lnTo>
                  <a:pt x="224080" y="106875"/>
                </a:lnTo>
                <a:lnTo>
                  <a:pt x="223977" y="106977"/>
                </a:lnTo>
                <a:lnTo>
                  <a:pt x="223875" y="106977"/>
                </a:lnTo>
                <a:lnTo>
                  <a:pt x="224284" y="113318"/>
                </a:lnTo>
                <a:lnTo>
                  <a:pt x="222955" y="115261"/>
                </a:lnTo>
                <a:lnTo>
                  <a:pt x="223159" y="115364"/>
                </a:lnTo>
                <a:lnTo>
                  <a:pt x="223568" y="115773"/>
                </a:lnTo>
                <a:lnTo>
                  <a:pt x="228989" y="114852"/>
                </a:lnTo>
                <a:lnTo>
                  <a:pt x="229193" y="114955"/>
                </a:lnTo>
                <a:lnTo>
                  <a:pt x="237068" y="112500"/>
                </a:lnTo>
                <a:lnTo>
                  <a:pt x="239932" y="113216"/>
                </a:lnTo>
                <a:lnTo>
                  <a:pt x="240136" y="113523"/>
                </a:lnTo>
                <a:lnTo>
                  <a:pt x="240034" y="113727"/>
                </a:lnTo>
                <a:lnTo>
                  <a:pt x="240341" y="115364"/>
                </a:lnTo>
                <a:lnTo>
                  <a:pt x="240034" y="115568"/>
                </a:lnTo>
                <a:lnTo>
                  <a:pt x="240341" y="115977"/>
                </a:lnTo>
                <a:lnTo>
                  <a:pt x="240648" y="115977"/>
                </a:lnTo>
                <a:lnTo>
                  <a:pt x="240648" y="115670"/>
                </a:lnTo>
                <a:lnTo>
                  <a:pt x="243205" y="113523"/>
                </a:lnTo>
                <a:lnTo>
                  <a:pt x="241261" y="116284"/>
                </a:lnTo>
                <a:lnTo>
                  <a:pt x="242795" y="115159"/>
                </a:lnTo>
                <a:lnTo>
                  <a:pt x="242795" y="115977"/>
                </a:lnTo>
                <a:lnTo>
                  <a:pt x="242182" y="116693"/>
                </a:lnTo>
                <a:lnTo>
                  <a:pt x="242182" y="116693"/>
                </a:lnTo>
                <a:lnTo>
                  <a:pt x="242898" y="116489"/>
                </a:lnTo>
                <a:lnTo>
                  <a:pt x="243000" y="116591"/>
                </a:lnTo>
                <a:lnTo>
                  <a:pt x="243102" y="116591"/>
                </a:lnTo>
                <a:lnTo>
                  <a:pt x="243102" y="116693"/>
                </a:lnTo>
                <a:lnTo>
                  <a:pt x="243000" y="116591"/>
                </a:lnTo>
                <a:lnTo>
                  <a:pt x="242898" y="116591"/>
                </a:lnTo>
                <a:lnTo>
                  <a:pt x="243000" y="119148"/>
                </a:lnTo>
                <a:lnTo>
                  <a:pt x="244739" y="119864"/>
                </a:lnTo>
                <a:lnTo>
                  <a:pt x="246273" y="119352"/>
                </a:lnTo>
                <a:lnTo>
                  <a:pt x="246170" y="119352"/>
                </a:lnTo>
                <a:lnTo>
                  <a:pt x="246784" y="119148"/>
                </a:lnTo>
                <a:lnTo>
                  <a:pt x="246784" y="119148"/>
                </a:lnTo>
                <a:lnTo>
                  <a:pt x="246273" y="119557"/>
                </a:lnTo>
                <a:lnTo>
                  <a:pt x="246989" y="119557"/>
                </a:lnTo>
                <a:lnTo>
                  <a:pt x="246784" y="119761"/>
                </a:lnTo>
                <a:lnTo>
                  <a:pt x="247193" y="120375"/>
                </a:lnTo>
                <a:lnTo>
                  <a:pt x="247500" y="120068"/>
                </a:lnTo>
                <a:lnTo>
                  <a:pt x="247295" y="120068"/>
                </a:lnTo>
                <a:lnTo>
                  <a:pt x="254148" y="115057"/>
                </a:lnTo>
                <a:lnTo>
                  <a:pt x="254045" y="114955"/>
                </a:lnTo>
                <a:lnTo>
                  <a:pt x="258648" y="109432"/>
                </a:lnTo>
                <a:lnTo>
                  <a:pt x="259261" y="106773"/>
                </a:lnTo>
                <a:lnTo>
                  <a:pt x="258648" y="104932"/>
                </a:lnTo>
                <a:lnTo>
                  <a:pt x="258034" y="104420"/>
                </a:lnTo>
                <a:lnTo>
                  <a:pt x="257932" y="103193"/>
                </a:lnTo>
                <a:lnTo>
                  <a:pt x="257318" y="103193"/>
                </a:lnTo>
                <a:lnTo>
                  <a:pt x="257318" y="103091"/>
                </a:lnTo>
                <a:lnTo>
                  <a:pt x="257114" y="103091"/>
                </a:lnTo>
                <a:lnTo>
                  <a:pt x="256909" y="101148"/>
                </a:lnTo>
                <a:lnTo>
                  <a:pt x="254966" y="99614"/>
                </a:lnTo>
                <a:lnTo>
                  <a:pt x="254761" y="95318"/>
                </a:lnTo>
                <a:lnTo>
                  <a:pt x="254250" y="94807"/>
                </a:lnTo>
                <a:lnTo>
                  <a:pt x="253739" y="94909"/>
                </a:lnTo>
                <a:lnTo>
                  <a:pt x="252920" y="91227"/>
                </a:lnTo>
                <a:lnTo>
                  <a:pt x="252818" y="91125"/>
                </a:lnTo>
                <a:close/>
                <a:moveTo>
                  <a:pt x="272352" y="115466"/>
                </a:moveTo>
                <a:lnTo>
                  <a:pt x="272352" y="116591"/>
                </a:lnTo>
                <a:lnTo>
                  <a:pt x="272659" y="116386"/>
                </a:lnTo>
                <a:lnTo>
                  <a:pt x="272352" y="116693"/>
                </a:lnTo>
                <a:lnTo>
                  <a:pt x="272352" y="117511"/>
                </a:lnTo>
                <a:lnTo>
                  <a:pt x="272557" y="117000"/>
                </a:lnTo>
                <a:lnTo>
                  <a:pt x="272557" y="117307"/>
                </a:lnTo>
                <a:lnTo>
                  <a:pt x="272659" y="117205"/>
                </a:lnTo>
                <a:lnTo>
                  <a:pt x="272455" y="117716"/>
                </a:lnTo>
                <a:lnTo>
                  <a:pt x="272352" y="117614"/>
                </a:lnTo>
                <a:lnTo>
                  <a:pt x="272352" y="118125"/>
                </a:lnTo>
                <a:lnTo>
                  <a:pt x="272659" y="118227"/>
                </a:lnTo>
                <a:lnTo>
                  <a:pt x="272352" y="118330"/>
                </a:lnTo>
                <a:lnTo>
                  <a:pt x="272352" y="118227"/>
                </a:lnTo>
                <a:lnTo>
                  <a:pt x="270920" y="120170"/>
                </a:lnTo>
                <a:lnTo>
                  <a:pt x="270205" y="120477"/>
                </a:lnTo>
                <a:lnTo>
                  <a:pt x="270716" y="121398"/>
                </a:lnTo>
                <a:lnTo>
                  <a:pt x="269386" y="122523"/>
                </a:lnTo>
                <a:lnTo>
                  <a:pt x="269591" y="122420"/>
                </a:lnTo>
                <a:lnTo>
                  <a:pt x="269489" y="122625"/>
                </a:lnTo>
                <a:lnTo>
                  <a:pt x="270102" y="122625"/>
                </a:lnTo>
                <a:lnTo>
                  <a:pt x="275216" y="118739"/>
                </a:lnTo>
                <a:lnTo>
                  <a:pt x="274091" y="119148"/>
                </a:lnTo>
                <a:lnTo>
                  <a:pt x="273273" y="118739"/>
                </a:lnTo>
                <a:lnTo>
                  <a:pt x="273580" y="117818"/>
                </a:lnTo>
                <a:lnTo>
                  <a:pt x="273477" y="117818"/>
                </a:lnTo>
                <a:lnTo>
                  <a:pt x="273477" y="117614"/>
                </a:lnTo>
                <a:lnTo>
                  <a:pt x="273170" y="118330"/>
                </a:lnTo>
                <a:lnTo>
                  <a:pt x="272659" y="117920"/>
                </a:lnTo>
                <a:lnTo>
                  <a:pt x="273273" y="116284"/>
                </a:lnTo>
                <a:lnTo>
                  <a:pt x="273068" y="116386"/>
                </a:lnTo>
                <a:lnTo>
                  <a:pt x="272761" y="115875"/>
                </a:lnTo>
                <a:lnTo>
                  <a:pt x="272557" y="115977"/>
                </a:lnTo>
                <a:lnTo>
                  <a:pt x="272557" y="115977"/>
                </a:lnTo>
                <a:lnTo>
                  <a:pt x="272659" y="115466"/>
                </a:lnTo>
                <a:close/>
                <a:moveTo>
                  <a:pt x="246959" y="123166"/>
                </a:moveTo>
                <a:lnTo>
                  <a:pt x="246901" y="123224"/>
                </a:lnTo>
                <a:lnTo>
                  <a:pt x="246901" y="123224"/>
                </a:lnTo>
                <a:lnTo>
                  <a:pt x="246959" y="123166"/>
                </a:lnTo>
                <a:close/>
                <a:moveTo>
                  <a:pt x="246901" y="123224"/>
                </a:moveTo>
                <a:lnTo>
                  <a:pt x="246886" y="123239"/>
                </a:lnTo>
                <a:lnTo>
                  <a:pt x="246784" y="123443"/>
                </a:lnTo>
                <a:lnTo>
                  <a:pt x="246784" y="123443"/>
                </a:lnTo>
                <a:lnTo>
                  <a:pt x="246901" y="123224"/>
                </a:lnTo>
                <a:close/>
                <a:moveTo>
                  <a:pt x="244841" y="121807"/>
                </a:moveTo>
                <a:lnTo>
                  <a:pt x="244330" y="123341"/>
                </a:lnTo>
                <a:lnTo>
                  <a:pt x="244432" y="123341"/>
                </a:lnTo>
                <a:lnTo>
                  <a:pt x="244330" y="123648"/>
                </a:lnTo>
                <a:lnTo>
                  <a:pt x="244227" y="123443"/>
                </a:lnTo>
                <a:lnTo>
                  <a:pt x="244330" y="124466"/>
                </a:lnTo>
                <a:lnTo>
                  <a:pt x="244023" y="124670"/>
                </a:lnTo>
                <a:lnTo>
                  <a:pt x="244739" y="124670"/>
                </a:lnTo>
                <a:lnTo>
                  <a:pt x="245659" y="123955"/>
                </a:lnTo>
                <a:lnTo>
                  <a:pt x="245557" y="124159"/>
                </a:lnTo>
                <a:lnTo>
                  <a:pt x="245557" y="124159"/>
                </a:lnTo>
                <a:lnTo>
                  <a:pt x="245966" y="124057"/>
                </a:lnTo>
                <a:lnTo>
                  <a:pt x="245761" y="124364"/>
                </a:lnTo>
                <a:lnTo>
                  <a:pt x="246901" y="123224"/>
                </a:lnTo>
                <a:lnTo>
                  <a:pt x="247602" y="121909"/>
                </a:lnTo>
                <a:lnTo>
                  <a:pt x="246375" y="122318"/>
                </a:lnTo>
                <a:lnTo>
                  <a:pt x="244841" y="121807"/>
                </a:lnTo>
                <a:close/>
                <a:moveTo>
                  <a:pt x="265623" y="124957"/>
                </a:moveTo>
                <a:lnTo>
                  <a:pt x="265500" y="124977"/>
                </a:lnTo>
                <a:lnTo>
                  <a:pt x="265705" y="124977"/>
                </a:lnTo>
                <a:lnTo>
                  <a:pt x="265623" y="124957"/>
                </a:lnTo>
                <a:close/>
                <a:moveTo>
                  <a:pt x="268568" y="121705"/>
                </a:moveTo>
                <a:lnTo>
                  <a:pt x="265091" y="124057"/>
                </a:lnTo>
                <a:lnTo>
                  <a:pt x="265193" y="123852"/>
                </a:lnTo>
                <a:lnTo>
                  <a:pt x="265193" y="123852"/>
                </a:lnTo>
                <a:lnTo>
                  <a:pt x="264784" y="124159"/>
                </a:lnTo>
                <a:lnTo>
                  <a:pt x="264580" y="124261"/>
                </a:lnTo>
                <a:lnTo>
                  <a:pt x="264375" y="124261"/>
                </a:lnTo>
                <a:lnTo>
                  <a:pt x="264375" y="124364"/>
                </a:lnTo>
                <a:lnTo>
                  <a:pt x="260489" y="126102"/>
                </a:lnTo>
                <a:lnTo>
                  <a:pt x="260489" y="126102"/>
                </a:lnTo>
                <a:lnTo>
                  <a:pt x="260591" y="126000"/>
                </a:lnTo>
                <a:lnTo>
                  <a:pt x="259466" y="126818"/>
                </a:lnTo>
                <a:lnTo>
                  <a:pt x="259670" y="126818"/>
                </a:lnTo>
                <a:lnTo>
                  <a:pt x="259364" y="126920"/>
                </a:lnTo>
                <a:lnTo>
                  <a:pt x="259568" y="126920"/>
                </a:lnTo>
                <a:lnTo>
                  <a:pt x="259063" y="127173"/>
                </a:lnTo>
                <a:lnTo>
                  <a:pt x="259063" y="127173"/>
                </a:lnTo>
                <a:lnTo>
                  <a:pt x="259159" y="127125"/>
                </a:lnTo>
                <a:lnTo>
                  <a:pt x="258955" y="127330"/>
                </a:lnTo>
                <a:lnTo>
                  <a:pt x="259261" y="127227"/>
                </a:lnTo>
                <a:lnTo>
                  <a:pt x="258955" y="127432"/>
                </a:lnTo>
                <a:lnTo>
                  <a:pt x="259670" y="127636"/>
                </a:lnTo>
                <a:lnTo>
                  <a:pt x="259875" y="127841"/>
                </a:lnTo>
                <a:lnTo>
                  <a:pt x="265295" y="124875"/>
                </a:lnTo>
                <a:lnTo>
                  <a:pt x="265623" y="124957"/>
                </a:lnTo>
                <a:lnTo>
                  <a:pt x="265623" y="124957"/>
                </a:lnTo>
                <a:lnTo>
                  <a:pt x="266114" y="124875"/>
                </a:lnTo>
                <a:lnTo>
                  <a:pt x="266011" y="124670"/>
                </a:lnTo>
                <a:lnTo>
                  <a:pt x="265909" y="124670"/>
                </a:lnTo>
                <a:lnTo>
                  <a:pt x="269284" y="122318"/>
                </a:lnTo>
                <a:lnTo>
                  <a:pt x="268875" y="122420"/>
                </a:lnTo>
                <a:lnTo>
                  <a:pt x="268875" y="122420"/>
                </a:lnTo>
                <a:lnTo>
                  <a:pt x="269080" y="122318"/>
                </a:lnTo>
                <a:lnTo>
                  <a:pt x="269284" y="122216"/>
                </a:lnTo>
                <a:lnTo>
                  <a:pt x="269284" y="122216"/>
                </a:lnTo>
                <a:lnTo>
                  <a:pt x="268670" y="122420"/>
                </a:lnTo>
                <a:lnTo>
                  <a:pt x="269080" y="122114"/>
                </a:lnTo>
                <a:lnTo>
                  <a:pt x="268159" y="122420"/>
                </a:lnTo>
                <a:lnTo>
                  <a:pt x="268261" y="122011"/>
                </a:lnTo>
                <a:lnTo>
                  <a:pt x="268568" y="121705"/>
                </a:lnTo>
                <a:close/>
                <a:moveTo>
                  <a:pt x="76909" y="132648"/>
                </a:moveTo>
                <a:lnTo>
                  <a:pt x="77216" y="132852"/>
                </a:lnTo>
                <a:lnTo>
                  <a:pt x="77011" y="132955"/>
                </a:lnTo>
                <a:lnTo>
                  <a:pt x="77216" y="133057"/>
                </a:lnTo>
                <a:lnTo>
                  <a:pt x="76807" y="133261"/>
                </a:lnTo>
                <a:lnTo>
                  <a:pt x="77625" y="133057"/>
                </a:lnTo>
                <a:lnTo>
                  <a:pt x="77830" y="132750"/>
                </a:lnTo>
                <a:lnTo>
                  <a:pt x="76909" y="132648"/>
                </a:lnTo>
                <a:close/>
                <a:moveTo>
                  <a:pt x="78136" y="132545"/>
                </a:moveTo>
                <a:lnTo>
                  <a:pt x="78136" y="133261"/>
                </a:lnTo>
                <a:lnTo>
                  <a:pt x="78648" y="133364"/>
                </a:lnTo>
                <a:lnTo>
                  <a:pt x="78545" y="133159"/>
                </a:lnTo>
                <a:lnTo>
                  <a:pt x="78852" y="133057"/>
                </a:lnTo>
                <a:lnTo>
                  <a:pt x="78955" y="132852"/>
                </a:lnTo>
                <a:lnTo>
                  <a:pt x="79057" y="132750"/>
                </a:lnTo>
                <a:lnTo>
                  <a:pt x="78750" y="132852"/>
                </a:lnTo>
                <a:lnTo>
                  <a:pt x="78443" y="132648"/>
                </a:lnTo>
                <a:lnTo>
                  <a:pt x="78545" y="132648"/>
                </a:lnTo>
                <a:lnTo>
                  <a:pt x="78136" y="132545"/>
                </a:lnTo>
                <a:close/>
                <a:moveTo>
                  <a:pt x="78136" y="133261"/>
                </a:moveTo>
                <a:lnTo>
                  <a:pt x="78136" y="133568"/>
                </a:lnTo>
                <a:lnTo>
                  <a:pt x="78341" y="133364"/>
                </a:lnTo>
                <a:lnTo>
                  <a:pt x="78136" y="133261"/>
                </a:lnTo>
                <a:close/>
                <a:moveTo>
                  <a:pt x="68830" y="133875"/>
                </a:moveTo>
                <a:lnTo>
                  <a:pt x="67970" y="133970"/>
                </a:lnTo>
                <a:lnTo>
                  <a:pt x="67970" y="133970"/>
                </a:lnTo>
                <a:lnTo>
                  <a:pt x="68114" y="133875"/>
                </a:lnTo>
                <a:close/>
                <a:moveTo>
                  <a:pt x="63920" y="8386"/>
                </a:moveTo>
                <a:lnTo>
                  <a:pt x="62795" y="8795"/>
                </a:lnTo>
                <a:lnTo>
                  <a:pt x="63000" y="8795"/>
                </a:lnTo>
                <a:lnTo>
                  <a:pt x="62182" y="9000"/>
                </a:lnTo>
                <a:lnTo>
                  <a:pt x="61568" y="10330"/>
                </a:lnTo>
                <a:lnTo>
                  <a:pt x="62693" y="10534"/>
                </a:lnTo>
                <a:lnTo>
                  <a:pt x="62693" y="10636"/>
                </a:lnTo>
                <a:lnTo>
                  <a:pt x="62386" y="10739"/>
                </a:lnTo>
                <a:lnTo>
                  <a:pt x="62591" y="10636"/>
                </a:lnTo>
                <a:lnTo>
                  <a:pt x="61977" y="10841"/>
                </a:lnTo>
                <a:lnTo>
                  <a:pt x="62080" y="10841"/>
                </a:lnTo>
                <a:lnTo>
                  <a:pt x="61568" y="11148"/>
                </a:lnTo>
                <a:lnTo>
                  <a:pt x="62182" y="11250"/>
                </a:lnTo>
                <a:lnTo>
                  <a:pt x="60136" y="12068"/>
                </a:lnTo>
                <a:lnTo>
                  <a:pt x="59727" y="12784"/>
                </a:lnTo>
                <a:lnTo>
                  <a:pt x="59216" y="12784"/>
                </a:lnTo>
                <a:lnTo>
                  <a:pt x="59216" y="13091"/>
                </a:lnTo>
                <a:lnTo>
                  <a:pt x="59114" y="12682"/>
                </a:lnTo>
                <a:lnTo>
                  <a:pt x="59420" y="12682"/>
                </a:lnTo>
                <a:lnTo>
                  <a:pt x="59727" y="12477"/>
                </a:lnTo>
                <a:lnTo>
                  <a:pt x="59420" y="12477"/>
                </a:lnTo>
                <a:lnTo>
                  <a:pt x="60239" y="11557"/>
                </a:lnTo>
                <a:lnTo>
                  <a:pt x="59523" y="11761"/>
                </a:lnTo>
                <a:lnTo>
                  <a:pt x="59523" y="11761"/>
                </a:lnTo>
                <a:lnTo>
                  <a:pt x="59932" y="11557"/>
                </a:lnTo>
                <a:lnTo>
                  <a:pt x="59523" y="11557"/>
                </a:lnTo>
                <a:lnTo>
                  <a:pt x="59420" y="11352"/>
                </a:lnTo>
                <a:lnTo>
                  <a:pt x="58602" y="11455"/>
                </a:lnTo>
                <a:lnTo>
                  <a:pt x="58500" y="11864"/>
                </a:lnTo>
                <a:lnTo>
                  <a:pt x="59114" y="11966"/>
                </a:lnTo>
                <a:lnTo>
                  <a:pt x="58500" y="12068"/>
                </a:lnTo>
                <a:lnTo>
                  <a:pt x="58295" y="11761"/>
                </a:lnTo>
                <a:lnTo>
                  <a:pt x="58295" y="11966"/>
                </a:lnTo>
                <a:lnTo>
                  <a:pt x="54307" y="11557"/>
                </a:lnTo>
                <a:lnTo>
                  <a:pt x="53795" y="11045"/>
                </a:lnTo>
                <a:lnTo>
                  <a:pt x="51750" y="11557"/>
                </a:lnTo>
                <a:lnTo>
                  <a:pt x="54000" y="11250"/>
                </a:lnTo>
                <a:lnTo>
                  <a:pt x="54000" y="11250"/>
                </a:lnTo>
                <a:lnTo>
                  <a:pt x="52057" y="11966"/>
                </a:lnTo>
                <a:lnTo>
                  <a:pt x="51239" y="13193"/>
                </a:lnTo>
                <a:lnTo>
                  <a:pt x="50932" y="12068"/>
                </a:lnTo>
                <a:lnTo>
                  <a:pt x="50727" y="11966"/>
                </a:lnTo>
                <a:lnTo>
                  <a:pt x="50625" y="11864"/>
                </a:lnTo>
                <a:lnTo>
                  <a:pt x="46943" y="11864"/>
                </a:lnTo>
                <a:lnTo>
                  <a:pt x="48375" y="11455"/>
                </a:lnTo>
                <a:lnTo>
                  <a:pt x="42341" y="10636"/>
                </a:lnTo>
                <a:lnTo>
                  <a:pt x="42852" y="10330"/>
                </a:lnTo>
                <a:lnTo>
                  <a:pt x="43057" y="9920"/>
                </a:lnTo>
                <a:lnTo>
                  <a:pt x="42545" y="10023"/>
                </a:lnTo>
                <a:lnTo>
                  <a:pt x="42750" y="10125"/>
                </a:lnTo>
                <a:lnTo>
                  <a:pt x="41420" y="10636"/>
                </a:lnTo>
                <a:lnTo>
                  <a:pt x="41420" y="9920"/>
                </a:lnTo>
                <a:lnTo>
                  <a:pt x="40909" y="9716"/>
                </a:lnTo>
                <a:lnTo>
                  <a:pt x="40909" y="9716"/>
                </a:lnTo>
                <a:lnTo>
                  <a:pt x="41011" y="9818"/>
                </a:lnTo>
                <a:lnTo>
                  <a:pt x="41114" y="9818"/>
                </a:lnTo>
                <a:lnTo>
                  <a:pt x="39580" y="10330"/>
                </a:lnTo>
                <a:lnTo>
                  <a:pt x="39989" y="10125"/>
                </a:lnTo>
                <a:lnTo>
                  <a:pt x="37841" y="10739"/>
                </a:lnTo>
                <a:lnTo>
                  <a:pt x="38045" y="10534"/>
                </a:lnTo>
                <a:lnTo>
                  <a:pt x="37739" y="10636"/>
                </a:lnTo>
                <a:lnTo>
                  <a:pt x="37841" y="10636"/>
                </a:lnTo>
                <a:lnTo>
                  <a:pt x="36409" y="11045"/>
                </a:lnTo>
                <a:lnTo>
                  <a:pt x="36102" y="11045"/>
                </a:lnTo>
                <a:lnTo>
                  <a:pt x="35898" y="11148"/>
                </a:lnTo>
                <a:lnTo>
                  <a:pt x="35898" y="11045"/>
                </a:lnTo>
                <a:lnTo>
                  <a:pt x="36102" y="11045"/>
                </a:lnTo>
                <a:lnTo>
                  <a:pt x="39682" y="9920"/>
                </a:lnTo>
                <a:lnTo>
                  <a:pt x="37330" y="10330"/>
                </a:lnTo>
                <a:lnTo>
                  <a:pt x="37432" y="10330"/>
                </a:lnTo>
                <a:lnTo>
                  <a:pt x="35795" y="10739"/>
                </a:lnTo>
                <a:lnTo>
                  <a:pt x="36307" y="10534"/>
                </a:lnTo>
                <a:lnTo>
                  <a:pt x="34466" y="10841"/>
                </a:lnTo>
                <a:lnTo>
                  <a:pt x="34670" y="10943"/>
                </a:lnTo>
                <a:lnTo>
                  <a:pt x="34364" y="11045"/>
                </a:lnTo>
                <a:lnTo>
                  <a:pt x="34568" y="11148"/>
                </a:lnTo>
                <a:lnTo>
                  <a:pt x="25466" y="9716"/>
                </a:lnTo>
                <a:lnTo>
                  <a:pt x="25773" y="9614"/>
                </a:lnTo>
                <a:lnTo>
                  <a:pt x="25466" y="9614"/>
                </a:lnTo>
                <a:lnTo>
                  <a:pt x="25466" y="9511"/>
                </a:lnTo>
                <a:lnTo>
                  <a:pt x="25364" y="9511"/>
                </a:lnTo>
                <a:lnTo>
                  <a:pt x="25773" y="9409"/>
                </a:lnTo>
                <a:lnTo>
                  <a:pt x="24239" y="9307"/>
                </a:lnTo>
                <a:lnTo>
                  <a:pt x="24341" y="9205"/>
                </a:lnTo>
                <a:lnTo>
                  <a:pt x="23318" y="9409"/>
                </a:lnTo>
                <a:lnTo>
                  <a:pt x="23318" y="9307"/>
                </a:lnTo>
                <a:lnTo>
                  <a:pt x="24034" y="9102"/>
                </a:lnTo>
                <a:lnTo>
                  <a:pt x="23625" y="9000"/>
                </a:lnTo>
                <a:lnTo>
                  <a:pt x="23727" y="8898"/>
                </a:lnTo>
                <a:lnTo>
                  <a:pt x="23727" y="8898"/>
                </a:lnTo>
                <a:lnTo>
                  <a:pt x="21068" y="9409"/>
                </a:lnTo>
                <a:lnTo>
                  <a:pt x="21068" y="9409"/>
                </a:lnTo>
                <a:lnTo>
                  <a:pt x="21273" y="9307"/>
                </a:lnTo>
                <a:lnTo>
                  <a:pt x="20455" y="9511"/>
                </a:lnTo>
                <a:lnTo>
                  <a:pt x="20761" y="9614"/>
                </a:lnTo>
                <a:lnTo>
                  <a:pt x="20148" y="9818"/>
                </a:lnTo>
                <a:lnTo>
                  <a:pt x="20045" y="9818"/>
                </a:lnTo>
                <a:lnTo>
                  <a:pt x="20455" y="9614"/>
                </a:lnTo>
                <a:lnTo>
                  <a:pt x="18637" y="9901"/>
                </a:lnTo>
                <a:lnTo>
                  <a:pt x="18637" y="9901"/>
                </a:lnTo>
                <a:lnTo>
                  <a:pt x="13295" y="11455"/>
                </a:lnTo>
                <a:lnTo>
                  <a:pt x="13398" y="11455"/>
                </a:lnTo>
                <a:lnTo>
                  <a:pt x="13193" y="11557"/>
                </a:lnTo>
                <a:lnTo>
                  <a:pt x="14011" y="12273"/>
                </a:lnTo>
                <a:lnTo>
                  <a:pt x="13909" y="12682"/>
                </a:lnTo>
                <a:lnTo>
                  <a:pt x="14625" y="12580"/>
                </a:lnTo>
                <a:lnTo>
                  <a:pt x="14625" y="12580"/>
                </a:lnTo>
                <a:lnTo>
                  <a:pt x="14523" y="12682"/>
                </a:lnTo>
                <a:lnTo>
                  <a:pt x="14932" y="12682"/>
                </a:lnTo>
                <a:lnTo>
                  <a:pt x="14523" y="12989"/>
                </a:lnTo>
                <a:lnTo>
                  <a:pt x="15341" y="13091"/>
                </a:lnTo>
                <a:lnTo>
                  <a:pt x="14727" y="13193"/>
                </a:lnTo>
                <a:lnTo>
                  <a:pt x="14523" y="12989"/>
                </a:lnTo>
                <a:lnTo>
                  <a:pt x="14420" y="12886"/>
                </a:lnTo>
                <a:lnTo>
                  <a:pt x="14420" y="12784"/>
                </a:lnTo>
                <a:lnTo>
                  <a:pt x="14114" y="12989"/>
                </a:lnTo>
                <a:lnTo>
                  <a:pt x="14114" y="13295"/>
                </a:lnTo>
                <a:lnTo>
                  <a:pt x="14523" y="13295"/>
                </a:lnTo>
                <a:lnTo>
                  <a:pt x="14420" y="13398"/>
                </a:lnTo>
                <a:lnTo>
                  <a:pt x="12375" y="13398"/>
                </a:lnTo>
                <a:lnTo>
                  <a:pt x="12886" y="13091"/>
                </a:lnTo>
                <a:lnTo>
                  <a:pt x="11250" y="13398"/>
                </a:lnTo>
                <a:lnTo>
                  <a:pt x="11352" y="13398"/>
                </a:lnTo>
                <a:lnTo>
                  <a:pt x="9205" y="13909"/>
                </a:lnTo>
                <a:lnTo>
                  <a:pt x="9818" y="14216"/>
                </a:lnTo>
                <a:lnTo>
                  <a:pt x="9102" y="14318"/>
                </a:lnTo>
                <a:lnTo>
                  <a:pt x="9205" y="14523"/>
                </a:lnTo>
                <a:lnTo>
                  <a:pt x="9102" y="14932"/>
                </a:lnTo>
                <a:lnTo>
                  <a:pt x="11045" y="14932"/>
                </a:lnTo>
                <a:lnTo>
                  <a:pt x="11045" y="15034"/>
                </a:lnTo>
                <a:lnTo>
                  <a:pt x="12580" y="14625"/>
                </a:lnTo>
                <a:lnTo>
                  <a:pt x="12784" y="14830"/>
                </a:lnTo>
                <a:lnTo>
                  <a:pt x="12068" y="15034"/>
                </a:lnTo>
                <a:lnTo>
                  <a:pt x="11659" y="15648"/>
                </a:lnTo>
                <a:lnTo>
                  <a:pt x="10534" y="15852"/>
                </a:lnTo>
                <a:lnTo>
                  <a:pt x="8795" y="16261"/>
                </a:lnTo>
                <a:lnTo>
                  <a:pt x="8489" y="16159"/>
                </a:lnTo>
                <a:lnTo>
                  <a:pt x="7745" y="16624"/>
                </a:lnTo>
                <a:lnTo>
                  <a:pt x="7745" y="16624"/>
                </a:lnTo>
                <a:lnTo>
                  <a:pt x="5727" y="17489"/>
                </a:lnTo>
                <a:lnTo>
                  <a:pt x="5830" y="17489"/>
                </a:lnTo>
                <a:lnTo>
                  <a:pt x="5420" y="17693"/>
                </a:lnTo>
                <a:lnTo>
                  <a:pt x="5625" y="17693"/>
                </a:lnTo>
                <a:lnTo>
                  <a:pt x="5318" y="17898"/>
                </a:lnTo>
                <a:lnTo>
                  <a:pt x="5420" y="17898"/>
                </a:lnTo>
                <a:lnTo>
                  <a:pt x="5318" y="18102"/>
                </a:lnTo>
                <a:lnTo>
                  <a:pt x="5318" y="18102"/>
                </a:lnTo>
                <a:lnTo>
                  <a:pt x="5727" y="17898"/>
                </a:lnTo>
                <a:lnTo>
                  <a:pt x="5625" y="18000"/>
                </a:lnTo>
                <a:lnTo>
                  <a:pt x="5727" y="18000"/>
                </a:lnTo>
                <a:lnTo>
                  <a:pt x="5625" y="18102"/>
                </a:lnTo>
                <a:lnTo>
                  <a:pt x="5830" y="18102"/>
                </a:lnTo>
                <a:lnTo>
                  <a:pt x="5420" y="18205"/>
                </a:lnTo>
                <a:lnTo>
                  <a:pt x="6545" y="18307"/>
                </a:lnTo>
                <a:lnTo>
                  <a:pt x="6239" y="18307"/>
                </a:lnTo>
                <a:lnTo>
                  <a:pt x="6443" y="18409"/>
                </a:lnTo>
                <a:lnTo>
                  <a:pt x="6034" y="18614"/>
                </a:lnTo>
                <a:lnTo>
                  <a:pt x="6034" y="18614"/>
                </a:lnTo>
                <a:lnTo>
                  <a:pt x="6136" y="18409"/>
                </a:lnTo>
                <a:lnTo>
                  <a:pt x="5625" y="18511"/>
                </a:lnTo>
                <a:lnTo>
                  <a:pt x="5625" y="18307"/>
                </a:lnTo>
                <a:lnTo>
                  <a:pt x="4807" y="18614"/>
                </a:lnTo>
                <a:lnTo>
                  <a:pt x="5011" y="18614"/>
                </a:lnTo>
                <a:lnTo>
                  <a:pt x="5011" y="19227"/>
                </a:lnTo>
                <a:lnTo>
                  <a:pt x="7466" y="18511"/>
                </a:lnTo>
                <a:lnTo>
                  <a:pt x="7466" y="18511"/>
                </a:lnTo>
                <a:lnTo>
                  <a:pt x="5727" y="19943"/>
                </a:lnTo>
                <a:lnTo>
                  <a:pt x="5932" y="19943"/>
                </a:lnTo>
                <a:lnTo>
                  <a:pt x="5011" y="20352"/>
                </a:lnTo>
                <a:lnTo>
                  <a:pt x="6750" y="20045"/>
                </a:lnTo>
                <a:lnTo>
                  <a:pt x="7159" y="20352"/>
                </a:lnTo>
                <a:lnTo>
                  <a:pt x="8386" y="20045"/>
                </a:lnTo>
                <a:lnTo>
                  <a:pt x="8386" y="20045"/>
                </a:lnTo>
                <a:lnTo>
                  <a:pt x="7875" y="20352"/>
                </a:lnTo>
                <a:lnTo>
                  <a:pt x="7875" y="20352"/>
                </a:lnTo>
                <a:lnTo>
                  <a:pt x="9511" y="19943"/>
                </a:lnTo>
                <a:lnTo>
                  <a:pt x="8080" y="20761"/>
                </a:lnTo>
                <a:lnTo>
                  <a:pt x="8182" y="20864"/>
                </a:lnTo>
                <a:lnTo>
                  <a:pt x="5523" y="22193"/>
                </a:lnTo>
                <a:lnTo>
                  <a:pt x="5523" y="22091"/>
                </a:lnTo>
                <a:lnTo>
                  <a:pt x="3375" y="22909"/>
                </a:lnTo>
                <a:lnTo>
                  <a:pt x="3375" y="23114"/>
                </a:lnTo>
                <a:lnTo>
                  <a:pt x="3170" y="23011"/>
                </a:lnTo>
                <a:lnTo>
                  <a:pt x="2966" y="23114"/>
                </a:lnTo>
                <a:lnTo>
                  <a:pt x="2966" y="23114"/>
                </a:lnTo>
                <a:lnTo>
                  <a:pt x="3170" y="22909"/>
                </a:lnTo>
                <a:lnTo>
                  <a:pt x="2864" y="23011"/>
                </a:lnTo>
                <a:lnTo>
                  <a:pt x="2864" y="23011"/>
                </a:lnTo>
                <a:lnTo>
                  <a:pt x="2966" y="22909"/>
                </a:lnTo>
                <a:lnTo>
                  <a:pt x="1120" y="23634"/>
                </a:lnTo>
                <a:lnTo>
                  <a:pt x="1120" y="23634"/>
                </a:lnTo>
                <a:lnTo>
                  <a:pt x="1023" y="23830"/>
                </a:lnTo>
                <a:lnTo>
                  <a:pt x="2276" y="23472"/>
                </a:lnTo>
                <a:lnTo>
                  <a:pt x="2276" y="23472"/>
                </a:lnTo>
                <a:lnTo>
                  <a:pt x="3886" y="23114"/>
                </a:lnTo>
                <a:lnTo>
                  <a:pt x="3682" y="23318"/>
                </a:lnTo>
                <a:lnTo>
                  <a:pt x="5069" y="22823"/>
                </a:lnTo>
                <a:lnTo>
                  <a:pt x="5069" y="22823"/>
                </a:lnTo>
                <a:lnTo>
                  <a:pt x="5216" y="22602"/>
                </a:lnTo>
                <a:lnTo>
                  <a:pt x="5932" y="22398"/>
                </a:lnTo>
                <a:lnTo>
                  <a:pt x="5830" y="22398"/>
                </a:lnTo>
                <a:lnTo>
                  <a:pt x="10534" y="20761"/>
                </a:lnTo>
                <a:lnTo>
                  <a:pt x="10432" y="20761"/>
                </a:lnTo>
                <a:lnTo>
                  <a:pt x="11352" y="20352"/>
                </a:lnTo>
                <a:lnTo>
                  <a:pt x="11455" y="19943"/>
                </a:lnTo>
                <a:lnTo>
                  <a:pt x="12580" y="19330"/>
                </a:lnTo>
                <a:lnTo>
                  <a:pt x="12580" y="19432"/>
                </a:lnTo>
                <a:lnTo>
                  <a:pt x="12886" y="19330"/>
                </a:lnTo>
                <a:lnTo>
                  <a:pt x="12886" y="19227"/>
                </a:lnTo>
                <a:lnTo>
                  <a:pt x="17386" y="17693"/>
                </a:lnTo>
                <a:lnTo>
                  <a:pt x="16568" y="18102"/>
                </a:lnTo>
                <a:lnTo>
                  <a:pt x="16875" y="18205"/>
                </a:lnTo>
                <a:lnTo>
                  <a:pt x="16875" y="18307"/>
                </a:lnTo>
                <a:lnTo>
                  <a:pt x="14011" y="19125"/>
                </a:lnTo>
                <a:lnTo>
                  <a:pt x="14318" y="19330"/>
                </a:lnTo>
                <a:lnTo>
                  <a:pt x="13193" y="19841"/>
                </a:lnTo>
                <a:lnTo>
                  <a:pt x="15443" y="19227"/>
                </a:lnTo>
                <a:lnTo>
                  <a:pt x="15443" y="19227"/>
                </a:lnTo>
                <a:lnTo>
                  <a:pt x="15341" y="19330"/>
                </a:lnTo>
                <a:lnTo>
                  <a:pt x="15852" y="19023"/>
                </a:lnTo>
                <a:lnTo>
                  <a:pt x="15852" y="19125"/>
                </a:lnTo>
                <a:lnTo>
                  <a:pt x="17284" y="18614"/>
                </a:lnTo>
                <a:lnTo>
                  <a:pt x="16875" y="18614"/>
                </a:lnTo>
                <a:lnTo>
                  <a:pt x="17284" y="18409"/>
                </a:lnTo>
                <a:lnTo>
                  <a:pt x="17182" y="18409"/>
                </a:lnTo>
                <a:lnTo>
                  <a:pt x="17554" y="18186"/>
                </a:lnTo>
                <a:lnTo>
                  <a:pt x="17554" y="18186"/>
                </a:lnTo>
                <a:lnTo>
                  <a:pt x="18205" y="18000"/>
                </a:lnTo>
                <a:lnTo>
                  <a:pt x="18205" y="18000"/>
                </a:lnTo>
                <a:lnTo>
                  <a:pt x="17795" y="18307"/>
                </a:lnTo>
                <a:lnTo>
                  <a:pt x="19125" y="18102"/>
                </a:lnTo>
                <a:lnTo>
                  <a:pt x="18614" y="18409"/>
                </a:lnTo>
                <a:lnTo>
                  <a:pt x="18818" y="18409"/>
                </a:lnTo>
                <a:lnTo>
                  <a:pt x="18818" y="18511"/>
                </a:lnTo>
                <a:lnTo>
                  <a:pt x="19125" y="18511"/>
                </a:lnTo>
                <a:lnTo>
                  <a:pt x="18818" y="18716"/>
                </a:lnTo>
                <a:lnTo>
                  <a:pt x="19227" y="18716"/>
                </a:lnTo>
                <a:lnTo>
                  <a:pt x="19841" y="18511"/>
                </a:lnTo>
                <a:lnTo>
                  <a:pt x="19432" y="18920"/>
                </a:lnTo>
                <a:lnTo>
                  <a:pt x="19636" y="19125"/>
                </a:lnTo>
                <a:lnTo>
                  <a:pt x="21682" y="19023"/>
                </a:lnTo>
                <a:lnTo>
                  <a:pt x="21682" y="19023"/>
                </a:lnTo>
                <a:lnTo>
                  <a:pt x="21477" y="19227"/>
                </a:lnTo>
                <a:lnTo>
                  <a:pt x="23216" y="19227"/>
                </a:lnTo>
                <a:lnTo>
                  <a:pt x="22295" y="19534"/>
                </a:lnTo>
                <a:lnTo>
                  <a:pt x="22909" y="19943"/>
                </a:lnTo>
                <a:lnTo>
                  <a:pt x="22807" y="19943"/>
                </a:lnTo>
                <a:lnTo>
                  <a:pt x="23216" y="20659"/>
                </a:lnTo>
                <a:lnTo>
                  <a:pt x="23830" y="20659"/>
                </a:lnTo>
                <a:lnTo>
                  <a:pt x="23830" y="20455"/>
                </a:lnTo>
                <a:lnTo>
                  <a:pt x="24034" y="20352"/>
                </a:lnTo>
                <a:lnTo>
                  <a:pt x="23625" y="20148"/>
                </a:lnTo>
                <a:lnTo>
                  <a:pt x="24545" y="20045"/>
                </a:lnTo>
                <a:lnTo>
                  <a:pt x="24443" y="20148"/>
                </a:lnTo>
                <a:lnTo>
                  <a:pt x="24648" y="20148"/>
                </a:lnTo>
                <a:lnTo>
                  <a:pt x="24136" y="20659"/>
                </a:lnTo>
                <a:lnTo>
                  <a:pt x="24545" y="20761"/>
                </a:lnTo>
                <a:lnTo>
                  <a:pt x="25466" y="19636"/>
                </a:lnTo>
                <a:lnTo>
                  <a:pt x="24955" y="20557"/>
                </a:lnTo>
                <a:lnTo>
                  <a:pt x="25159" y="20761"/>
                </a:lnTo>
                <a:lnTo>
                  <a:pt x="25670" y="20557"/>
                </a:lnTo>
                <a:lnTo>
                  <a:pt x="25159" y="20966"/>
                </a:lnTo>
                <a:lnTo>
                  <a:pt x="25568" y="21170"/>
                </a:lnTo>
                <a:lnTo>
                  <a:pt x="24750" y="21784"/>
                </a:lnTo>
                <a:lnTo>
                  <a:pt x="25159" y="21886"/>
                </a:lnTo>
                <a:lnTo>
                  <a:pt x="25159" y="22193"/>
                </a:lnTo>
                <a:lnTo>
                  <a:pt x="25057" y="22295"/>
                </a:lnTo>
                <a:lnTo>
                  <a:pt x="25364" y="22705"/>
                </a:lnTo>
                <a:lnTo>
                  <a:pt x="24648" y="23114"/>
                </a:lnTo>
                <a:lnTo>
                  <a:pt x="24545" y="23420"/>
                </a:lnTo>
                <a:lnTo>
                  <a:pt x="25670" y="22807"/>
                </a:lnTo>
                <a:lnTo>
                  <a:pt x="24750" y="24136"/>
                </a:lnTo>
                <a:lnTo>
                  <a:pt x="26284" y="23011"/>
                </a:lnTo>
                <a:lnTo>
                  <a:pt x="26284" y="23011"/>
                </a:lnTo>
                <a:lnTo>
                  <a:pt x="25568" y="23830"/>
                </a:lnTo>
                <a:lnTo>
                  <a:pt x="25568" y="23830"/>
                </a:lnTo>
                <a:lnTo>
                  <a:pt x="26182" y="23318"/>
                </a:lnTo>
                <a:lnTo>
                  <a:pt x="26182" y="23495"/>
                </a:lnTo>
                <a:lnTo>
                  <a:pt x="26182" y="23495"/>
                </a:lnTo>
                <a:lnTo>
                  <a:pt x="24750" y="24545"/>
                </a:lnTo>
                <a:lnTo>
                  <a:pt x="25159" y="24648"/>
                </a:lnTo>
                <a:lnTo>
                  <a:pt x="24443" y="25364"/>
                </a:lnTo>
                <a:lnTo>
                  <a:pt x="24443" y="25568"/>
                </a:lnTo>
                <a:lnTo>
                  <a:pt x="25261" y="25261"/>
                </a:lnTo>
                <a:lnTo>
                  <a:pt x="25364" y="25159"/>
                </a:lnTo>
                <a:lnTo>
                  <a:pt x="25773" y="25057"/>
                </a:lnTo>
                <a:lnTo>
                  <a:pt x="25364" y="25261"/>
                </a:lnTo>
                <a:lnTo>
                  <a:pt x="25773" y="25568"/>
                </a:lnTo>
                <a:lnTo>
                  <a:pt x="25261" y="25261"/>
                </a:lnTo>
                <a:lnTo>
                  <a:pt x="24955" y="25466"/>
                </a:lnTo>
                <a:lnTo>
                  <a:pt x="25364" y="25977"/>
                </a:lnTo>
                <a:lnTo>
                  <a:pt x="24750" y="26489"/>
                </a:lnTo>
                <a:lnTo>
                  <a:pt x="24750" y="26489"/>
                </a:lnTo>
                <a:lnTo>
                  <a:pt x="25159" y="26284"/>
                </a:lnTo>
                <a:lnTo>
                  <a:pt x="24545" y="26693"/>
                </a:lnTo>
                <a:lnTo>
                  <a:pt x="24443" y="27000"/>
                </a:lnTo>
                <a:lnTo>
                  <a:pt x="26080" y="25977"/>
                </a:lnTo>
                <a:lnTo>
                  <a:pt x="25670" y="26386"/>
                </a:lnTo>
                <a:lnTo>
                  <a:pt x="25773" y="26795"/>
                </a:lnTo>
                <a:lnTo>
                  <a:pt x="25568" y="26489"/>
                </a:lnTo>
                <a:lnTo>
                  <a:pt x="24852" y="26795"/>
                </a:lnTo>
                <a:lnTo>
                  <a:pt x="24955" y="26795"/>
                </a:lnTo>
                <a:lnTo>
                  <a:pt x="24545" y="27307"/>
                </a:lnTo>
                <a:lnTo>
                  <a:pt x="25466" y="27102"/>
                </a:lnTo>
                <a:lnTo>
                  <a:pt x="24341" y="27614"/>
                </a:lnTo>
                <a:lnTo>
                  <a:pt x="25159" y="27818"/>
                </a:lnTo>
                <a:lnTo>
                  <a:pt x="25057" y="27920"/>
                </a:lnTo>
                <a:lnTo>
                  <a:pt x="25159" y="28023"/>
                </a:lnTo>
                <a:lnTo>
                  <a:pt x="24852" y="28125"/>
                </a:lnTo>
                <a:lnTo>
                  <a:pt x="25364" y="28125"/>
                </a:lnTo>
                <a:lnTo>
                  <a:pt x="24852" y="28227"/>
                </a:lnTo>
                <a:lnTo>
                  <a:pt x="25977" y="28227"/>
                </a:lnTo>
                <a:lnTo>
                  <a:pt x="26284" y="27920"/>
                </a:lnTo>
                <a:lnTo>
                  <a:pt x="25773" y="28841"/>
                </a:lnTo>
                <a:lnTo>
                  <a:pt x="26591" y="28636"/>
                </a:lnTo>
                <a:lnTo>
                  <a:pt x="26489" y="29148"/>
                </a:lnTo>
                <a:lnTo>
                  <a:pt x="26182" y="29352"/>
                </a:lnTo>
                <a:lnTo>
                  <a:pt x="26182" y="29352"/>
                </a:lnTo>
                <a:lnTo>
                  <a:pt x="26795" y="29148"/>
                </a:lnTo>
                <a:lnTo>
                  <a:pt x="26489" y="29455"/>
                </a:lnTo>
                <a:lnTo>
                  <a:pt x="26898" y="29455"/>
                </a:lnTo>
                <a:lnTo>
                  <a:pt x="26489" y="29659"/>
                </a:lnTo>
                <a:lnTo>
                  <a:pt x="26489" y="29864"/>
                </a:lnTo>
                <a:lnTo>
                  <a:pt x="26591" y="30068"/>
                </a:lnTo>
                <a:lnTo>
                  <a:pt x="26693" y="30068"/>
                </a:lnTo>
                <a:lnTo>
                  <a:pt x="26386" y="30375"/>
                </a:lnTo>
                <a:lnTo>
                  <a:pt x="26386" y="30682"/>
                </a:lnTo>
                <a:lnTo>
                  <a:pt x="26489" y="30682"/>
                </a:lnTo>
                <a:lnTo>
                  <a:pt x="26386" y="30784"/>
                </a:lnTo>
                <a:lnTo>
                  <a:pt x="26386" y="30682"/>
                </a:lnTo>
                <a:lnTo>
                  <a:pt x="26080" y="31295"/>
                </a:lnTo>
                <a:lnTo>
                  <a:pt x="25670" y="31500"/>
                </a:lnTo>
                <a:lnTo>
                  <a:pt x="25568" y="31602"/>
                </a:lnTo>
                <a:lnTo>
                  <a:pt x="25568" y="31500"/>
                </a:lnTo>
                <a:lnTo>
                  <a:pt x="25670" y="31500"/>
                </a:lnTo>
                <a:lnTo>
                  <a:pt x="26182" y="30886"/>
                </a:lnTo>
                <a:lnTo>
                  <a:pt x="26182" y="30886"/>
                </a:lnTo>
                <a:lnTo>
                  <a:pt x="25466" y="31398"/>
                </a:lnTo>
                <a:lnTo>
                  <a:pt x="25875" y="30989"/>
                </a:lnTo>
                <a:lnTo>
                  <a:pt x="25875" y="31091"/>
                </a:lnTo>
                <a:lnTo>
                  <a:pt x="26182" y="30682"/>
                </a:lnTo>
                <a:lnTo>
                  <a:pt x="24852" y="30477"/>
                </a:lnTo>
                <a:lnTo>
                  <a:pt x="24341" y="31909"/>
                </a:lnTo>
                <a:lnTo>
                  <a:pt x="24545" y="31909"/>
                </a:lnTo>
                <a:lnTo>
                  <a:pt x="24136" y="32420"/>
                </a:lnTo>
                <a:lnTo>
                  <a:pt x="24136" y="32216"/>
                </a:lnTo>
                <a:lnTo>
                  <a:pt x="23932" y="32523"/>
                </a:lnTo>
                <a:lnTo>
                  <a:pt x="24545" y="32727"/>
                </a:lnTo>
                <a:lnTo>
                  <a:pt x="24034" y="32625"/>
                </a:lnTo>
                <a:lnTo>
                  <a:pt x="21989" y="35489"/>
                </a:lnTo>
                <a:lnTo>
                  <a:pt x="22091" y="35489"/>
                </a:lnTo>
                <a:lnTo>
                  <a:pt x="20557" y="38250"/>
                </a:lnTo>
                <a:lnTo>
                  <a:pt x="20557" y="38148"/>
                </a:lnTo>
                <a:lnTo>
                  <a:pt x="20250" y="38659"/>
                </a:lnTo>
                <a:lnTo>
                  <a:pt x="20348" y="40709"/>
                </a:lnTo>
                <a:lnTo>
                  <a:pt x="20348" y="40709"/>
                </a:lnTo>
                <a:lnTo>
                  <a:pt x="20148" y="40909"/>
                </a:lnTo>
                <a:lnTo>
                  <a:pt x="20455" y="41011"/>
                </a:lnTo>
                <a:lnTo>
                  <a:pt x="20761" y="40807"/>
                </a:lnTo>
                <a:lnTo>
                  <a:pt x="21477" y="40807"/>
                </a:lnTo>
                <a:lnTo>
                  <a:pt x="20761" y="40909"/>
                </a:lnTo>
                <a:lnTo>
                  <a:pt x="20761" y="41420"/>
                </a:lnTo>
                <a:lnTo>
                  <a:pt x="20557" y="41114"/>
                </a:lnTo>
                <a:lnTo>
                  <a:pt x="20352" y="41727"/>
                </a:lnTo>
                <a:lnTo>
                  <a:pt x="20557" y="42341"/>
                </a:lnTo>
                <a:lnTo>
                  <a:pt x="20352" y="42648"/>
                </a:lnTo>
                <a:lnTo>
                  <a:pt x="20864" y="43875"/>
                </a:lnTo>
                <a:lnTo>
                  <a:pt x="20761" y="44284"/>
                </a:lnTo>
                <a:lnTo>
                  <a:pt x="21068" y="44591"/>
                </a:lnTo>
                <a:lnTo>
                  <a:pt x="21477" y="44693"/>
                </a:lnTo>
                <a:lnTo>
                  <a:pt x="23011" y="47250"/>
                </a:lnTo>
                <a:lnTo>
                  <a:pt x="22909" y="47455"/>
                </a:lnTo>
                <a:lnTo>
                  <a:pt x="23216" y="49295"/>
                </a:lnTo>
                <a:lnTo>
                  <a:pt x="23932" y="50114"/>
                </a:lnTo>
                <a:lnTo>
                  <a:pt x="23932" y="51341"/>
                </a:lnTo>
                <a:lnTo>
                  <a:pt x="24034" y="51341"/>
                </a:lnTo>
                <a:lnTo>
                  <a:pt x="24034" y="51545"/>
                </a:lnTo>
                <a:lnTo>
                  <a:pt x="23830" y="51341"/>
                </a:lnTo>
                <a:lnTo>
                  <a:pt x="23216" y="51443"/>
                </a:lnTo>
                <a:lnTo>
                  <a:pt x="23830" y="52159"/>
                </a:lnTo>
                <a:lnTo>
                  <a:pt x="24648" y="52364"/>
                </a:lnTo>
                <a:lnTo>
                  <a:pt x="25261" y="54818"/>
                </a:lnTo>
                <a:lnTo>
                  <a:pt x="26795" y="56455"/>
                </a:lnTo>
                <a:lnTo>
                  <a:pt x="26898" y="55432"/>
                </a:lnTo>
                <a:lnTo>
                  <a:pt x="26386" y="55227"/>
                </a:lnTo>
                <a:lnTo>
                  <a:pt x="25773" y="52364"/>
                </a:lnTo>
                <a:lnTo>
                  <a:pt x="25773" y="52670"/>
                </a:lnTo>
                <a:lnTo>
                  <a:pt x="25261" y="50830"/>
                </a:lnTo>
                <a:lnTo>
                  <a:pt x="25057" y="50727"/>
                </a:lnTo>
                <a:lnTo>
                  <a:pt x="24341" y="48068"/>
                </a:lnTo>
                <a:lnTo>
                  <a:pt x="24545" y="47250"/>
                </a:lnTo>
                <a:lnTo>
                  <a:pt x="25159" y="47659"/>
                </a:lnTo>
                <a:lnTo>
                  <a:pt x="25364" y="47557"/>
                </a:lnTo>
                <a:lnTo>
                  <a:pt x="25466" y="47761"/>
                </a:lnTo>
                <a:lnTo>
                  <a:pt x="25875" y="47966"/>
                </a:lnTo>
                <a:lnTo>
                  <a:pt x="26591" y="51034"/>
                </a:lnTo>
                <a:lnTo>
                  <a:pt x="27205" y="51341"/>
                </a:lnTo>
                <a:lnTo>
                  <a:pt x="27000" y="51852"/>
                </a:lnTo>
                <a:lnTo>
                  <a:pt x="28023" y="53080"/>
                </a:lnTo>
                <a:lnTo>
                  <a:pt x="27920" y="52977"/>
                </a:lnTo>
                <a:lnTo>
                  <a:pt x="28125" y="53591"/>
                </a:lnTo>
                <a:lnTo>
                  <a:pt x="27920" y="53795"/>
                </a:lnTo>
                <a:lnTo>
                  <a:pt x="28636" y="54307"/>
                </a:lnTo>
                <a:lnTo>
                  <a:pt x="28432" y="54205"/>
                </a:lnTo>
                <a:lnTo>
                  <a:pt x="29045" y="54920"/>
                </a:lnTo>
                <a:lnTo>
                  <a:pt x="28841" y="54920"/>
                </a:lnTo>
                <a:lnTo>
                  <a:pt x="29761" y="56148"/>
                </a:lnTo>
                <a:lnTo>
                  <a:pt x="30477" y="58091"/>
                </a:lnTo>
                <a:lnTo>
                  <a:pt x="29966" y="59216"/>
                </a:lnTo>
                <a:lnTo>
                  <a:pt x="37534" y="63920"/>
                </a:lnTo>
                <a:lnTo>
                  <a:pt x="39068" y="63307"/>
                </a:lnTo>
                <a:lnTo>
                  <a:pt x="39170" y="63307"/>
                </a:lnTo>
                <a:lnTo>
                  <a:pt x="39784" y="63614"/>
                </a:lnTo>
                <a:lnTo>
                  <a:pt x="39784" y="63614"/>
                </a:lnTo>
                <a:lnTo>
                  <a:pt x="39375" y="63307"/>
                </a:lnTo>
                <a:lnTo>
                  <a:pt x="39375" y="63307"/>
                </a:lnTo>
                <a:lnTo>
                  <a:pt x="44284" y="66375"/>
                </a:lnTo>
                <a:lnTo>
                  <a:pt x="45000" y="66273"/>
                </a:lnTo>
                <a:lnTo>
                  <a:pt x="45409" y="66682"/>
                </a:lnTo>
                <a:lnTo>
                  <a:pt x="45307" y="66989"/>
                </a:lnTo>
                <a:lnTo>
                  <a:pt x="46534" y="68830"/>
                </a:lnTo>
                <a:lnTo>
                  <a:pt x="46534" y="69443"/>
                </a:lnTo>
                <a:lnTo>
                  <a:pt x="47148" y="70159"/>
                </a:lnTo>
                <a:lnTo>
                  <a:pt x="47352" y="69852"/>
                </a:lnTo>
                <a:lnTo>
                  <a:pt x="47045" y="69443"/>
                </a:lnTo>
                <a:lnTo>
                  <a:pt x="47045" y="69443"/>
                </a:lnTo>
                <a:lnTo>
                  <a:pt x="48784" y="71386"/>
                </a:lnTo>
                <a:lnTo>
                  <a:pt x="48784" y="71386"/>
                </a:lnTo>
                <a:lnTo>
                  <a:pt x="48580" y="71080"/>
                </a:lnTo>
                <a:lnTo>
                  <a:pt x="49091" y="71693"/>
                </a:lnTo>
                <a:lnTo>
                  <a:pt x="49705" y="71489"/>
                </a:lnTo>
                <a:lnTo>
                  <a:pt x="50625" y="72205"/>
                </a:lnTo>
                <a:lnTo>
                  <a:pt x="50727" y="71898"/>
                </a:lnTo>
                <a:lnTo>
                  <a:pt x="51136" y="72614"/>
                </a:lnTo>
                <a:lnTo>
                  <a:pt x="51648" y="72307"/>
                </a:lnTo>
                <a:lnTo>
                  <a:pt x="51341" y="71693"/>
                </a:lnTo>
                <a:lnTo>
                  <a:pt x="52670" y="70773"/>
                </a:lnTo>
                <a:lnTo>
                  <a:pt x="53182" y="71489"/>
                </a:lnTo>
                <a:lnTo>
                  <a:pt x="53182" y="71284"/>
                </a:lnTo>
                <a:lnTo>
                  <a:pt x="53386" y="71386"/>
                </a:lnTo>
                <a:lnTo>
                  <a:pt x="53489" y="71284"/>
                </a:lnTo>
                <a:lnTo>
                  <a:pt x="53693" y="71693"/>
                </a:lnTo>
                <a:lnTo>
                  <a:pt x="53386" y="71386"/>
                </a:lnTo>
                <a:lnTo>
                  <a:pt x="53182" y="71795"/>
                </a:lnTo>
                <a:lnTo>
                  <a:pt x="53795" y="75682"/>
                </a:lnTo>
                <a:lnTo>
                  <a:pt x="53898" y="75682"/>
                </a:lnTo>
                <a:lnTo>
                  <a:pt x="53898" y="75989"/>
                </a:lnTo>
                <a:lnTo>
                  <a:pt x="54000" y="75886"/>
                </a:lnTo>
                <a:lnTo>
                  <a:pt x="54205" y="75989"/>
                </a:lnTo>
                <a:lnTo>
                  <a:pt x="53489" y="77216"/>
                </a:lnTo>
                <a:lnTo>
                  <a:pt x="52977" y="77523"/>
                </a:lnTo>
                <a:lnTo>
                  <a:pt x="52773" y="78239"/>
                </a:lnTo>
                <a:lnTo>
                  <a:pt x="52364" y="78341"/>
                </a:lnTo>
                <a:lnTo>
                  <a:pt x="52568" y="78750"/>
                </a:lnTo>
                <a:lnTo>
                  <a:pt x="51648" y="79159"/>
                </a:lnTo>
                <a:lnTo>
                  <a:pt x="51239" y="80693"/>
                </a:lnTo>
                <a:lnTo>
                  <a:pt x="51034" y="80591"/>
                </a:lnTo>
                <a:lnTo>
                  <a:pt x="50727" y="81307"/>
                </a:lnTo>
                <a:lnTo>
                  <a:pt x="50727" y="82227"/>
                </a:lnTo>
                <a:lnTo>
                  <a:pt x="51034" y="82739"/>
                </a:lnTo>
                <a:lnTo>
                  <a:pt x="51545" y="82432"/>
                </a:lnTo>
                <a:lnTo>
                  <a:pt x="51648" y="82125"/>
                </a:lnTo>
                <a:lnTo>
                  <a:pt x="51750" y="82841"/>
                </a:lnTo>
                <a:lnTo>
                  <a:pt x="50318" y="84886"/>
                </a:lnTo>
                <a:lnTo>
                  <a:pt x="50830" y="85909"/>
                </a:lnTo>
                <a:lnTo>
                  <a:pt x="50625" y="86011"/>
                </a:lnTo>
                <a:lnTo>
                  <a:pt x="60852" y="98693"/>
                </a:lnTo>
                <a:lnTo>
                  <a:pt x="61977" y="118125"/>
                </a:lnTo>
                <a:lnTo>
                  <a:pt x="61670" y="118330"/>
                </a:lnTo>
                <a:lnTo>
                  <a:pt x="63102" y="122932"/>
                </a:lnTo>
                <a:lnTo>
                  <a:pt x="64125" y="122625"/>
                </a:lnTo>
                <a:lnTo>
                  <a:pt x="63818" y="123136"/>
                </a:lnTo>
                <a:lnTo>
                  <a:pt x="64125" y="123136"/>
                </a:lnTo>
                <a:lnTo>
                  <a:pt x="64330" y="123648"/>
                </a:lnTo>
                <a:lnTo>
                  <a:pt x="64023" y="123648"/>
                </a:lnTo>
                <a:lnTo>
                  <a:pt x="64227" y="125284"/>
                </a:lnTo>
                <a:lnTo>
                  <a:pt x="64636" y="125489"/>
                </a:lnTo>
                <a:lnTo>
                  <a:pt x="64534" y="126511"/>
                </a:lnTo>
                <a:lnTo>
                  <a:pt x="64943" y="126716"/>
                </a:lnTo>
                <a:lnTo>
                  <a:pt x="64330" y="126716"/>
                </a:lnTo>
                <a:lnTo>
                  <a:pt x="64636" y="127432"/>
                </a:lnTo>
                <a:lnTo>
                  <a:pt x="64534" y="127739"/>
                </a:lnTo>
                <a:lnTo>
                  <a:pt x="64330" y="127023"/>
                </a:lnTo>
                <a:lnTo>
                  <a:pt x="64023" y="127432"/>
                </a:lnTo>
                <a:lnTo>
                  <a:pt x="64023" y="127432"/>
                </a:lnTo>
                <a:lnTo>
                  <a:pt x="64227" y="127023"/>
                </a:lnTo>
                <a:lnTo>
                  <a:pt x="64023" y="126614"/>
                </a:lnTo>
                <a:lnTo>
                  <a:pt x="64023" y="127023"/>
                </a:lnTo>
                <a:lnTo>
                  <a:pt x="63409" y="127125"/>
                </a:lnTo>
                <a:lnTo>
                  <a:pt x="63614" y="127432"/>
                </a:lnTo>
                <a:lnTo>
                  <a:pt x="63205" y="127943"/>
                </a:lnTo>
                <a:lnTo>
                  <a:pt x="63205" y="127943"/>
                </a:lnTo>
                <a:lnTo>
                  <a:pt x="63716" y="127739"/>
                </a:lnTo>
                <a:lnTo>
                  <a:pt x="64227" y="128148"/>
                </a:lnTo>
                <a:lnTo>
                  <a:pt x="64227" y="128045"/>
                </a:lnTo>
                <a:lnTo>
                  <a:pt x="64534" y="128250"/>
                </a:lnTo>
                <a:lnTo>
                  <a:pt x="64534" y="128455"/>
                </a:lnTo>
                <a:lnTo>
                  <a:pt x="64432" y="128659"/>
                </a:lnTo>
                <a:lnTo>
                  <a:pt x="64636" y="129068"/>
                </a:lnTo>
                <a:lnTo>
                  <a:pt x="65148" y="128864"/>
                </a:lnTo>
                <a:lnTo>
                  <a:pt x="65557" y="129477"/>
                </a:lnTo>
                <a:lnTo>
                  <a:pt x="64534" y="129273"/>
                </a:lnTo>
                <a:lnTo>
                  <a:pt x="65148" y="129682"/>
                </a:lnTo>
                <a:lnTo>
                  <a:pt x="65455" y="130705"/>
                </a:lnTo>
                <a:lnTo>
                  <a:pt x="65352" y="130295"/>
                </a:lnTo>
                <a:lnTo>
                  <a:pt x="65455" y="130295"/>
                </a:lnTo>
                <a:lnTo>
                  <a:pt x="65864" y="131216"/>
                </a:lnTo>
                <a:lnTo>
                  <a:pt x="65352" y="131420"/>
                </a:lnTo>
                <a:lnTo>
                  <a:pt x="66068" y="131727"/>
                </a:lnTo>
                <a:lnTo>
                  <a:pt x="65864" y="131727"/>
                </a:lnTo>
                <a:lnTo>
                  <a:pt x="66170" y="132034"/>
                </a:lnTo>
                <a:lnTo>
                  <a:pt x="66273" y="131727"/>
                </a:lnTo>
                <a:lnTo>
                  <a:pt x="66375" y="131932"/>
                </a:lnTo>
                <a:lnTo>
                  <a:pt x="66375" y="132239"/>
                </a:lnTo>
                <a:lnTo>
                  <a:pt x="66170" y="132034"/>
                </a:lnTo>
                <a:lnTo>
                  <a:pt x="65557" y="131625"/>
                </a:lnTo>
                <a:lnTo>
                  <a:pt x="65250" y="131932"/>
                </a:lnTo>
                <a:lnTo>
                  <a:pt x="67193" y="133261"/>
                </a:lnTo>
                <a:lnTo>
                  <a:pt x="67398" y="133159"/>
                </a:lnTo>
                <a:lnTo>
                  <a:pt x="67091" y="132750"/>
                </a:lnTo>
                <a:lnTo>
                  <a:pt x="67705" y="133057"/>
                </a:lnTo>
                <a:lnTo>
                  <a:pt x="67398" y="133159"/>
                </a:lnTo>
                <a:lnTo>
                  <a:pt x="67500" y="133261"/>
                </a:lnTo>
                <a:lnTo>
                  <a:pt x="67602" y="133159"/>
                </a:lnTo>
                <a:lnTo>
                  <a:pt x="67807" y="133568"/>
                </a:lnTo>
                <a:lnTo>
                  <a:pt x="67807" y="133568"/>
                </a:lnTo>
                <a:lnTo>
                  <a:pt x="67500" y="133261"/>
                </a:lnTo>
                <a:lnTo>
                  <a:pt x="67295" y="133364"/>
                </a:lnTo>
                <a:lnTo>
                  <a:pt x="66477" y="133364"/>
                </a:lnTo>
                <a:lnTo>
                  <a:pt x="66886" y="133773"/>
                </a:lnTo>
                <a:lnTo>
                  <a:pt x="67500" y="133670"/>
                </a:lnTo>
                <a:lnTo>
                  <a:pt x="67295" y="134080"/>
                </a:lnTo>
                <a:lnTo>
                  <a:pt x="67705" y="134284"/>
                </a:lnTo>
                <a:lnTo>
                  <a:pt x="67807" y="134080"/>
                </a:lnTo>
                <a:lnTo>
                  <a:pt x="67926" y="134000"/>
                </a:lnTo>
                <a:lnTo>
                  <a:pt x="67926" y="134000"/>
                </a:lnTo>
                <a:lnTo>
                  <a:pt x="68420" y="134693"/>
                </a:lnTo>
                <a:lnTo>
                  <a:pt x="69136" y="133977"/>
                </a:lnTo>
                <a:lnTo>
                  <a:pt x="69136" y="134284"/>
                </a:lnTo>
                <a:lnTo>
                  <a:pt x="68932" y="134489"/>
                </a:lnTo>
                <a:lnTo>
                  <a:pt x="68932" y="134693"/>
                </a:lnTo>
                <a:lnTo>
                  <a:pt x="68727" y="134795"/>
                </a:lnTo>
                <a:lnTo>
                  <a:pt x="69750" y="134795"/>
                </a:lnTo>
                <a:lnTo>
                  <a:pt x="69545" y="134182"/>
                </a:lnTo>
                <a:lnTo>
                  <a:pt x="69767" y="133988"/>
                </a:lnTo>
                <a:lnTo>
                  <a:pt x="69767" y="133988"/>
                </a:lnTo>
                <a:lnTo>
                  <a:pt x="70057" y="134182"/>
                </a:lnTo>
                <a:lnTo>
                  <a:pt x="69852" y="134284"/>
                </a:lnTo>
                <a:lnTo>
                  <a:pt x="70568" y="134591"/>
                </a:lnTo>
                <a:lnTo>
                  <a:pt x="70364" y="135000"/>
                </a:lnTo>
                <a:lnTo>
                  <a:pt x="71489" y="135614"/>
                </a:lnTo>
                <a:lnTo>
                  <a:pt x="71386" y="135716"/>
                </a:lnTo>
                <a:lnTo>
                  <a:pt x="70159" y="135205"/>
                </a:lnTo>
                <a:lnTo>
                  <a:pt x="70364" y="135205"/>
                </a:lnTo>
                <a:lnTo>
                  <a:pt x="70057" y="135000"/>
                </a:lnTo>
                <a:lnTo>
                  <a:pt x="69955" y="135102"/>
                </a:lnTo>
                <a:lnTo>
                  <a:pt x="70568" y="135716"/>
                </a:lnTo>
                <a:lnTo>
                  <a:pt x="70057" y="135511"/>
                </a:lnTo>
                <a:lnTo>
                  <a:pt x="69443" y="135716"/>
                </a:lnTo>
                <a:lnTo>
                  <a:pt x="69545" y="135818"/>
                </a:lnTo>
                <a:lnTo>
                  <a:pt x="73943" y="136125"/>
                </a:lnTo>
                <a:lnTo>
                  <a:pt x="74557" y="135818"/>
                </a:lnTo>
                <a:lnTo>
                  <a:pt x="71489" y="134489"/>
                </a:lnTo>
                <a:lnTo>
                  <a:pt x="71591" y="134284"/>
                </a:lnTo>
                <a:lnTo>
                  <a:pt x="71080" y="133875"/>
                </a:lnTo>
                <a:lnTo>
                  <a:pt x="69782" y="133975"/>
                </a:lnTo>
                <a:lnTo>
                  <a:pt x="69782" y="133975"/>
                </a:lnTo>
                <a:lnTo>
                  <a:pt x="70364" y="133466"/>
                </a:lnTo>
                <a:lnTo>
                  <a:pt x="71080" y="133568"/>
                </a:lnTo>
                <a:lnTo>
                  <a:pt x="71080" y="133568"/>
                </a:lnTo>
                <a:lnTo>
                  <a:pt x="70057" y="132852"/>
                </a:lnTo>
                <a:lnTo>
                  <a:pt x="70364" y="132750"/>
                </a:lnTo>
                <a:lnTo>
                  <a:pt x="69852" y="132341"/>
                </a:lnTo>
                <a:lnTo>
                  <a:pt x="70159" y="131318"/>
                </a:lnTo>
                <a:lnTo>
                  <a:pt x="69750" y="131216"/>
                </a:lnTo>
                <a:lnTo>
                  <a:pt x="69955" y="131216"/>
                </a:lnTo>
                <a:lnTo>
                  <a:pt x="69955" y="131011"/>
                </a:lnTo>
                <a:lnTo>
                  <a:pt x="70670" y="131216"/>
                </a:lnTo>
                <a:lnTo>
                  <a:pt x="70670" y="131216"/>
                </a:lnTo>
                <a:lnTo>
                  <a:pt x="70466" y="130500"/>
                </a:lnTo>
                <a:lnTo>
                  <a:pt x="71591" y="129170"/>
                </a:lnTo>
                <a:lnTo>
                  <a:pt x="71182" y="129068"/>
                </a:lnTo>
                <a:lnTo>
                  <a:pt x="71284" y="128455"/>
                </a:lnTo>
                <a:lnTo>
                  <a:pt x="69443" y="127330"/>
                </a:lnTo>
                <a:lnTo>
                  <a:pt x="69852" y="126409"/>
                </a:lnTo>
                <a:lnTo>
                  <a:pt x="70159" y="126205"/>
                </a:lnTo>
                <a:lnTo>
                  <a:pt x="70670" y="126205"/>
                </a:lnTo>
                <a:lnTo>
                  <a:pt x="70568" y="124670"/>
                </a:lnTo>
                <a:lnTo>
                  <a:pt x="71182" y="124159"/>
                </a:lnTo>
                <a:lnTo>
                  <a:pt x="70568" y="123852"/>
                </a:lnTo>
                <a:lnTo>
                  <a:pt x="70977" y="123750"/>
                </a:lnTo>
                <a:lnTo>
                  <a:pt x="71284" y="124057"/>
                </a:lnTo>
                <a:lnTo>
                  <a:pt x="71284" y="124057"/>
                </a:lnTo>
                <a:lnTo>
                  <a:pt x="70977" y="123443"/>
                </a:lnTo>
                <a:lnTo>
                  <a:pt x="70773" y="123545"/>
                </a:lnTo>
                <a:lnTo>
                  <a:pt x="70364" y="123239"/>
                </a:lnTo>
                <a:lnTo>
                  <a:pt x="69955" y="122318"/>
                </a:lnTo>
                <a:lnTo>
                  <a:pt x="70057" y="122011"/>
                </a:lnTo>
                <a:lnTo>
                  <a:pt x="71182" y="122318"/>
                </a:lnTo>
                <a:lnTo>
                  <a:pt x="72205" y="122011"/>
                </a:lnTo>
                <a:lnTo>
                  <a:pt x="72000" y="121193"/>
                </a:lnTo>
                <a:lnTo>
                  <a:pt x="72102" y="120886"/>
                </a:lnTo>
                <a:lnTo>
                  <a:pt x="71898" y="120580"/>
                </a:lnTo>
                <a:lnTo>
                  <a:pt x="72000" y="120580"/>
                </a:lnTo>
                <a:lnTo>
                  <a:pt x="71693" y="120170"/>
                </a:lnTo>
                <a:lnTo>
                  <a:pt x="75477" y="119250"/>
                </a:lnTo>
                <a:lnTo>
                  <a:pt x="75886" y="117716"/>
                </a:lnTo>
                <a:lnTo>
                  <a:pt x="73739" y="114545"/>
                </a:lnTo>
                <a:lnTo>
                  <a:pt x="73739" y="114034"/>
                </a:lnTo>
                <a:lnTo>
                  <a:pt x="73943" y="114034"/>
                </a:lnTo>
                <a:lnTo>
                  <a:pt x="73841" y="113420"/>
                </a:lnTo>
                <a:lnTo>
                  <a:pt x="74045" y="113932"/>
                </a:lnTo>
                <a:lnTo>
                  <a:pt x="73841" y="114341"/>
                </a:lnTo>
                <a:lnTo>
                  <a:pt x="74557" y="115466"/>
                </a:lnTo>
                <a:lnTo>
                  <a:pt x="77216" y="115875"/>
                </a:lnTo>
                <a:lnTo>
                  <a:pt x="79466" y="111580"/>
                </a:lnTo>
                <a:lnTo>
                  <a:pt x="79568" y="111682"/>
                </a:lnTo>
                <a:lnTo>
                  <a:pt x="79568" y="111273"/>
                </a:lnTo>
                <a:lnTo>
                  <a:pt x="79466" y="110966"/>
                </a:lnTo>
                <a:lnTo>
                  <a:pt x="79773" y="111273"/>
                </a:lnTo>
                <a:lnTo>
                  <a:pt x="79875" y="111273"/>
                </a:lnTo>
                <a:lnTo>
                  <a:pt x="79364" y="112500"/>
                </a:lnTo>
                <a:lnTo>
                  <a:pt x="79773" y="112193"/>
                </a:lnTo>
                <a:lnTo>
                  <a:pt x="80080" y="111170"/>
                </a:lnTo>
                <a:lnTo>
                  <a:pt x="79875" y="111273"/>
                </a:lnTo>
                <a:lnTo>
                  <a:pt x="79875" y="111273"/>
                </a:lnTo>
                <a:lnTo>
                  <a:pt x="81409" y="107898"/>
                </a:lnTo>
                <a:lnTo>
                  <a:pt x="81102" y="106159"/>
                </a:lnTo>
                <a:lnTo>
                  <a:pt x="81614" y="106057"/>
                </a:lnTo>
                <a:lnTo>
                  <a:pt x="81511" y="106159"/>
                </a:lnTo>
                <a:lnTo>
                  <a:pt x="85398" y="103705"/>
                </a:lnTo>
                <a:lnTo>
                  <a:pt x="85807" y="103602"/>
                </a:lnTo>
                <a:lnTo>
                  <a:pt x="85909" y="103398"/>
                </a:lnTo>
                <a:lnTo>
                  <a:pt x="86114" y="103705"/>
                </a:lnTo>
                <a:lnTo>
                  <a:pt x="86830" y="103602"/>
                </a:lnTo>
                <a:lnTo>
                  <a:pt x="86932" y="103091"/>
                </a:lnTo>
                <a:lnTo>
                  <a:pt x="87750" y="102580"/>
                </a:lnTo>
                <a:lnTo>
                  <a:pt x="89080" y="94398"/>
                </a:lnTo>
                <a:lnTo>
                  <a:pt x="89080" y="93170"/>
                </a:lnTo>
                <a:lnTo>
                  <a:pt x="89284" y="93068"/>
                </a:lnTo>
                <a:lnTo>
                  <a:pt x="89489" y="93375"/>
                </a:lnTo>
                <a:lnTo>
                  <a:pt x="90409" y="91534"/>
                </a:lnTo>
                <a:lnTo>
                  <a:pt x="90409" y="91739"/>
                </a:lnTo>
                <a:lnTo>
                  <a:pt x="92557" y="87136"/>
                </a:lnTo>
                <a:lnTo>
                  <a:pt x="91943" y="85398"/>
                </a:lnTo>
                <a:lnTo>
                  <a:pt x="84273" y="82739"/>
                </a:lnTo>
                <a:lnTo>
                  <a:pt x="84068" y="82943"/>
                </a:lnTo>
                <a:lnTo>
                  <a:pt x="83966" y="82534"/>
                </a:lnTo>
                <a:lnTo>
                  <a:pt x="83557" y="83352"/>
                </a:lnTo>
                <a:lnTo>
                  <a:pt x="83557" y="83352"/>
                </a:lnTo>
                <a:lnTo>
                  <a:pt x="83659" y="82636"/>
                </a:lnTo>
                <a:lnTo>
                  <a:pt x="83557" y="82330"/>
                </a:lnTo>
                <a:lnTo>
                  <a:pt x="83557" y="81818"/>
                </a:lnTo>
                <a:lnTo>
                  <a:pt x="80591" y="80795"/>
                </a:lnTo>
                <a:lnTo>
                  <a:pt x="79057" y="82739"/>
                </a:lnTo>
                <a:lnTo>
                  <a:pt x="79364" y="81818"/>
                </a:lnTo>
                <a:lnTo>
                  <a:pt x="78341" y="82125"/>
                </a:lnTo>
                <a:lnTo>
                  <a:pt x="77932" y="81307"/>
                </a:lnTo>
                <a:lnTo>
                  <a:pt x="77625" y="81205"/>
                </a:lnTo>
                <a:lnTo>
                  <a:pt x="77011" y="81614"/>
                </a:lnTo>
                <a:lnTo>
                  <a:pt x="76295" y="81614"/>
                </a:lnTo>
                <a:lnTo>
                  <a:pt x="78852" y="78750"/>
                </a:lnTo>
                <a:lnTo>
                  <a:pt x="77216" y="75375"/>
                </a:lnTo>
                <a:lnTo>
                  <a:pt x="77011" y="75580"/>
                </a:lnTo>
                <a:lnTo>
                  <a:pt x="76807" y="75068"/>
                </a:lnTo>
                <a:lnTo>
                  <a:pt x="76705" y="75170"/>
                </a:lnTo>
                <a:lnTo>
                  <a:pt x="75273" y="74148"/>
                </a:lnTo>
                <a:lnTo>
                  <a:pt x="75068" y="74557"/>
                </a:lnTo>
                <a:lnTo>
                  <a:pt x="74455" y="73841"/>
                </a:lnTo>
                <a:lnTo>
                  <a:pt x="73432" y="74148"/>
                </a:lnTo>
                <a:lnTo>
                  <a:pt x="72614" y="73943"/>
                </a:lnTo>
                <a:lnTo>
                  <a:pt x="72307" y="74352"/>
                </a:lnTo>
                <a:lnTo>
                  <a:pt x="72307" y="73739"/>
                </a:lnTo>
                <a:lnTo>
                  <a:pt x="71284" y="72920"/>
                </a:lnTo>
                <a:lnTo>
                  <a:pt x="70977" y="73432"/>
                </a:lnTo>
                <a:lnTo>
                  <a:pt x="70977" y="73432"/>
                </a:lnTo>
                <a:lnTo>
                  <a:pt x="71080" y="72307"/>
                </a:lnTo>
                <a:lnTo>
                  <a:pt x="69852" y="71284"/>
                </a:lnTo>
                <a:lnTo>
                  <a:pt x="68420" y="71182"/>
                </a:lnTo>
                <a:lnTo>
                  <a:pt x="68830" y="70875"/>
                </a:lnTo>
                <a:lnTo>
                  <a:pt x="69034" y="70568"/>
                </a:lnTo>
                <a:lnTo>
                  <a:pt x="68932" y="70159"/>
                </a:lnTo>
                <a:lnTo>
                  <a:pt x="68420" y="69852"/>
                </a:lnTo>
                <a:lnTo>
                  <a:pt x="68318" y="69955"/>
                </a:lnTo>
                <a:lnTo>
                  <a:pt x="68318" y="70159"/>
                </a:lnTo>
                <a:lnTo>
                  <a:pt x="67909" y="69852"/>
                </a:lnTo>
                <a:lnTo>
                  <a:pt x="67807" y="69955"/>
                </a:lnTo>
                <a:lnTo>
                  <a:pt x="67602" y="69545"/>
                </a:lnTo>
                <a:lnTo>
                  <a:pt x="67398" y="69648"/>
                </a:lnTo>
                <a:lnTo>
                  <a:pt x="67295" y="69239"/>
                </a:lnTo>
                <a:lnTo>
                  <a:pt x="68216" y="69034"/>
                </a:lnTo>
                <a:lnTo>
                  <a:pt x="66068" y="69136"/>
                </a:lnTo>
                <a:lnTo>
                  <a:pt x="66068" y="69239"/>
                </a:lnTo>
                <a:lnTo>
                  <a:pt x="66580" y="69239"/>
                </a:lnTo>
                <a:lnTo>
                  <a:pt x="65045" y="69648"/>
                </a:lnTo>
                <a:lnTo>
                  <a:pt x="64636" y="69443"/>
                </a:lnTo>
                <a:lnTo>
                  <a:pt x="64432" y="69136"/>
                </a:lnTo>
                <a:lnTo>
                  <a:pt x="62489" y="69136"/>
                </a:lnTo>
                <a:lnTo>
                  <a:pt x="62284" y="68523"/>
                </a:lnTo>
                <a:lnTo>
                  <a:pt x="61466" y="68216"/>
                </a:lnTo>
                <a:lnTo>
                  <a:pt x="61159" y="67705"/>
                </a:lnTo>
                <a:lnTo>
                  <a:pt x="60750" y="67705"/>
                </a:lnTo>
                <a:lnTo>
                  <a:pt x="61159" y="68114"/>
                </a:lnTo>
                <a:lnTo>
                  <a:pt x="59727" y="68727"/>
                </a:lnTo>
                <a:lnTo>
                  <a:pt x="59523" y="69239"/>
                </a:lnTo>
                <a:lnTo>
                  <a:pt x="59932" y="70057"/>
                </a:lnTo>
                <a:lnTo>
                  <a:pt x="59625" y="70670"/>
                </a:lnTo>
                <a:lnTo>
                  <a:pt x="59216" y="70364"/>
                </a:lnTo>
                <a:lnTo>
                  <a:pt x="59114" y="69648"/>
                </a:lnTo>
                <a:lnTo>
                  <a:pt x="59420" y="69239"/>
                </a:lnTo>
                <a:lnTo>
                  <a:pt x="59318" y="68727"/>
                </a:lnTo>
                <a:lnTo>
                  <a:pt x="59420" y="68727"/>
                </a:lnTo>
                <a:lnTo>
                  <a:pt x="59216" y="68114"/>
                </a:lnTo>
                <a:lnTo>
                  <a:pt x="59830" y="67807"/>
                </a:lnTo>
                <a:lnTo>
                  <a:pt x="59625" y="67295"/>
                </a:lnTo>
                <a:lnTo>
                  <a:pt x="56966" y="68932"/>
                </a:lnTo>
                <a:lnTo>
                  <a:pt x="56966" y="68727"/>
                </a:lnTo>
                <a:lnTo>
                  <a:pt x="56557" y="68625"/>
                </a:lnTo>
                <a:lnTo>
                  <a:pt x="55739" y="69648"/>
                </a:lnTo>
                <a:lnTo>
                  <a:pt x="55841" y="69545"/>
                </a:lnTo>
                <a:lnTo>
                  <a:pt x="55534" y="70364"/>
                </a:lnTo>
                <a:lnTo>
                  <a:pt x="54614" y="71182"/>
                </a:lnTo>
                <a:lnTo>
                  <a:pt x="54511" y="71898"/>
                </a:lnTo>
                <a:lnTo>
                  <a:pt x="52977" y="70364"/>
                </a:lnTo>
                <a:lnTo>
                  <a:pt x="52057" y="70261"/>
                </a:lnTo>
                <a:lnTo>
                  <a:pt x="51034" y="70875"/>
                </a:lnTo>
                <a:lnTo>
                  <a:pt x="50011" y="70670"/>
                </a:lnTo>
                <a:lnTo>
                  <a:pt x="50011" y="70670"/>
                </a:lnTo>
                <a:lnTo>
                  <a:pt x="50114" y="70875"/>
                </a:lnTo>
                <a:lnTo>
                  <a:pt x="48375" y="68420"/>
                </a:lnTo>
                <a:lnTo>
                  <a:pt x="48580" y="67602"/>
                </a:lnTo>
                <a:lnTo>
                  <a:pt x="48682" y="67705"/>
                </a:lnTo>
                <a:lnTo>
                  <a:pt x="48784" y="66989"/>
                </a:lnTo>
                <a:lnTo>
                  <a:pt x="48784" y="67193"/>
                </a:lnTo>
                <a:lnTo>
                  <a:pt x="49193" y="64739"/>
                </a:lnTo>
                <a:lnTo>
                  <a:pt x="48989" y="64330"/>
                </a:lnTo>
                <a:lnTo>
                  <a:pt x="48580" y="64125"/>
                </a:lnTo>
                <a:lnTo>
                  <a:pt x="48886" y="64227"/>
                </a:lnTo>
                <a:lnTo>
                  <a:pt x="48273" y="63716"/>
                </a:lnTo>
                <a:lnTo>
                  <a:pt x="44284" y="63614"/>
                </a:lnTo>
                <a:lnTo>
                  <a:pt x="45000" y="62795"/>
                </a:lnTo>
                <a:lnTo>
                  <a:pt x="45102" y="61159"/>
                </a:lnTo>
                <a:lnTo>
                  <a:pt x="45409" y="60648"/>
                </a:lnTo>
                <a:lnTo>
                  <a:pt x="45511" y="61261"/>
                </a:lnTo>
                <a:lnTo>
                  <a:pt x="46023" y="60136"/>
                </a:lnTo>
                <a:lnTo>
                  <a:pt x="45818" y="60239"/>
                </a:lnTo>
                <a:lnTo>
                  <a:pt x="46125" y="59932"/>
                </a:lnTo>
                <a:lnTo>
                  <a:pt x="46125" y="59625"/>
                </a:lnTo>
                <a:lnTo>
                  <a:pt x="46534" y="58807"/>
                </a:lnTo>
                <a:lnTo>
                  <a:pt x="46432" y="57989"/>
                </a:lnTo>
                <a:lnTo>
                  <a:pt x="43875" y="58295"/>
                </a:lnTo>
                <a:lnTo>
                  <a:pt x="42955" y="60239"/>
                </a:lnTo>
                <a:lnTo>
                  <a:pt x="42341" y="60648"/>
                </a:lnTo>
                <a:lnTo>
                  <a:pt x="42545" y="60648"/>
                </a:lnTo>
                <a:lnTo>
                  <a:pt x="42443" y="60955"/>
                </a:lnTo>
                <a:lnTo>
                  <a:pt x="39477" y="61261"/>
                </a:lnTo>
                <a:lnTo>
                  <a:pt x="38557" y="60750"/>
                </a:lnTo>
                <a:lnTo>
                  <a:pt x="38557" y="60750"/>
                </a:lnTo>
                <a:lnTo>
                  <a:pt x="38659" y="60852"/>
                </a:lnTo>
                <a:lnTo>
                  <a:pt x="38659" y="60852"/>
                </a:lnTo>
                <a:lnTo>
                  <a:pt x="38352" y="60648"/>
                </a:lnTo>
                <a:lnTo>
                  <a:pt x="38352" y="60648"/>
                </a:lnTo>
                <a:lnTo>
                  <a:pt x="38557" y="60750"/>
                </a:lnTo>
                <a:lnTo>
                  <a:pt x="37432" y="57989"/>
                </a:lnTo>
                <a:lnTo>
                  <a:pt x="37432" y="58193"/>
                </a:lnTo>
                <a:lnTo>
                  <a:pt x="37227" y="57375"/>
                </a:lnTo>
                <a:lnTo>
                  <a:pt x="37432" y="57989"/>
                </a:lnTo>
                <a:lnTo>
                  <a:pt x="38455" y="52159"/>
                </a:lnTo>
                <a:lnTo>
                  <a:pt x="38250" y="51750"/>
                </a:lnTo>
                <a:lnTo>
                  <a:pt x="38761" y="51545"/>
                </a:lnTo>
                <a:lnTo>
                  <a:pt x="38761" y="51341"/>
                </a:lnTo>
                <a:lnTo>
                  <a:pt x="39068" y="51136"/>
                </a:lnTo>
                <a:lnTo>
                  <a:pt x="38966" y="51136"/>
                </a:lnTo>
                <a:lnTo>
                  <a:pt x="39170" y="51034"/>
                </a:lnTo>
                <a:lnTo>
                  <a:pt x="39375" y="50830"/>
                </a:lnTo>
                <a:lnTo>
                  <a:pt x="39682" y="50727"/>
                </a:lnTo>
                <a:lnTo>
                  <a:pt x="39580" y="50523"/>
                </a:lnTo>
                <a:lnTo>
                  <a:pt x="40091" y="50625"/>
                </a:lnTo>
                <a:lnTo>
                  <a:pt x="41216" y="49909"/>
                </a:lnTo>
                <a:lnTo>
                  <a:pt x="41216" y="49705"/>
                </a:lnTo>
                <a:lnTo>
                  <a:pt x="41420" y="49398"/>
                </a:lnTo>
                <a:lnTo>
                  <a:pt x="41420" y="49602"/>
                </a:lnTo>
                <a:lnTo>
                  <a:pt x="41625" y="49602"/>
                </a:lnTo>
                <a:lnTo>
                  <a:pt x="41318" y="49807"/>
                </a:lnTo>
                <a:lnTo>
                  <a:pt x="42341" y="49193"/>
                </a:lnTo>
                <a:lnTo>
                  <a:pt x="43773" y="49602"/>
                </a:lnTo>
                <a:lnTo>
                  <a:pt x="43977" y="49398"/>
                </a:lnTo>
                <a:lnTo>
                  <a:pt x="44489" y="49602"/>
                </a:lnTo>
                <a:lnTo>
                  <a:pt x="44489" y="49909"/>
                </a:lnTo>
                <a:lnTo>
                  <a:pt x="44386" y="49909"/>
                </a:lnTo>
                <a:lnTo>
                  <a:pt x="45205" y="50114"/>
                </a:lnTo>
                <a:lnTo>
                  <a:pt x="45409" y="49705"/>
                </a:lnTo>
                <a:lnTo>
                  <a:pt x="45920" y="50216"/>
                </a:lnTo>
                <a:lnTo>
                  <a:pt x="46125" y="50216"/>
                </a:lnTo>
                <a:lnTo>
                  <a:pt x="45818" y="49705"/>
                </a:lnTo>
                <a:lnTo>
                  <a:pt x="46227" y="49091"/>
                </a:lnTo>
                <a:lnTo>
                  <a:pt x="46227" y="49091"/>
                </a:lnTo>
                <a:lnTo>
                  <a:pt x="45920" y="49295"/>
                </a:lnTo>
                <a:lnTo>
                  <a:pt x="46023" y="48989"/>
                </a:lnTo>
                <a:lnTo>
                  <a:pt x="45307" y="49091"/>
                </a:lnTo>
                <a:lnTo>
                  <a:pt x="47557" y="48477"/>
                </a:lnTo>
                <a:lnTo>
                  <a:pt x="47557" y="48477"/>
                </a:lnTo>
                <a:lnTo>
                  <a:pt x="47455" y="48989"/>
                </a:lnTo>
                <a:lnTo>
                  <a:pt x="47966" y="48784"/>
                </a:lnTo>
                <a:lnTo>
                  <a:pt x="47966" y="48886"/>
                </a:lnTo>
                <a:lnTo>
                  <a:pt x="48477" y="48580"/>
                </a:lnTo>
                <a:lnTo>
                  <a:pt x="48477" y="48580"/>
                </a:lnTo>
                <a:lnTo>
                  <a:pt x="48170" y="48886"/>
                </a:lnTo>
                <a:lnTo>
                  <a:pt x="48886" y="48784"/>
                </a:lnTo>
                <a:lnTo>
                  <a:pt x="49602" y="48886"/>
                </a:lnTo>
                <a:lnTo>
                  <a:pt x="49500" y="49091"/>
                </a:lnTo>
                <a:lnTo>
                  <a:pt x="49655" y="49401"/>
                </a:lnTo>
                <a:lnTo>
                  <a:pt x="49655" y="49401"/>
                </a:lnTo>
                <a:lnTo>
                  <a:pt x="51239" y="49500"/>
                </a:lnTo>
                <a:lnTo>
                  <a:pt x="51750" y="50216"/>
                </a:lnTo>
                <a:lnTo>
                  <a:pt x="51443" y="51545"/>
                </a:lnTo>
                <a:lnTo>
                  <a:pt x="51648" y="51239"/>
                </a:lnTo>
                <a:lnTo>
                  <a:pt x="51852" y="51341"/>
                </a:lnTo>
                <a:lnTo>
                  <a:pt x="51443" y="51750"/>
                </a:lnTo>
                <a:lnTo>
                  <a:pt x="52670" y="54102"/>
                </a:lnTo>
                <a:lnTo>
                  <a:pt x="52875" y="54102"/>
                </a:lnTo>
                <a:lnTo>
                  <a:pt x="53485" y="53390"/>
                </a:lnTo>
                <a:lnTo>
                  <a:pt x="53485" y="53390"/>
                </a:lnTo>
                <a:lnTo>
                  <a:pt x="53403" y="50915"/>
                </a:lnTo>
                <a:lnTo>
                  <a:pt x="53591" y="50727"/>
                </a:lnTo>
                <a:lnTo>
                  <a:pt x="53489" y="47761"/>
                </a:lnTo>
                <a:lnTo>
                  <a:pt x="53693" y="47659"/>
                </a:lnTo>
                <a:lnTo>
                  <a:pt x="54307" y="46636"/>
                </a:lnTo>
                <a:lnTo>
                  <a:pt x="54307" y="46841"/>
                </a:lnTo>
                <a:lnTo>
                  <a:pt x="54409" y="46739"/>
                </a:lnTo>
                <a:lnTo>
                  <a:pt x="54409" y="46636"/>
                </a:lnTo>
                <a:lnTo>
                  <a:pt x="55841" y="45716"/>
                </a:lnTo>
                <a:lnTo>
                  <a:pt x="55841" y="45818"/>
                </a:lnTo>
                <a:lnTo>
                  <a:pt x="57170" y="44898"/>
                </a:lnTo>
                <a:lnTo>
                  <a:pt x="57170" y="45102"/>
                </a:lnTo>
                <a:lnTo>
                  <a:pt x="57784" y="44284"/>
                </a:lnTo>
                <a:lnTo>
                  <a:pt x="58705" y="44080"/>
                </a:lnTo>
                <a:lnTo>
                  <a:pt x="58193" y="43875"/>
                </a:lnTo>
                <a:lnTo>
                  <a:pt x="58602" y="43875"/>
                </a:lnTo>
                <a:lnTo>
                  <a:pt x="58295" y="43466"/>
                </a:lnTo>
                <a:lnTo>
                  <a:pt x="59420" y="43364"/>
                </a:lnTo>
                <a:lnTo>
                  <a:pt x="59523" y="43057"/>
                </a:lnTo>
                <a:lnTo>
                  <a:pt x="59523" y="43057"/>
                </a:lnTo>
                <a:lnTo>
                  <a:pt x="59216" y="43364"/>
                </a:lnTo>
                <a:lnTo>
                  <a:pt x="58705" y="43057"/>
                </a:lnTo>
                <a:lnTo>
                  <a:pt x="58807" y="42750"/>
                </a:lnTo>
                <a:lnTo>
                  <a:pt x="59216" y="42852"/>
                </a:lnTo>
                <a:lnTo>
                  <a:pt x="59318" y="42750"/>
                </a:lnTo>
                <a:lnTo>
                  <a:pt x="59523" y="42852"/>
                </a:lnTo>
                <a:lnTo>
                  <a:pt x="59523" y="42545"/>
                </a:lnTo>
                <a:lnTo>
                  <a:pt x="59420" y="42034"/>
                </a:lnTo>
                <a:lnTo>
                  <a:pt x="59216" y="41932"/>
                </a:lnTo>
                <a:lnTo>
                  <a:pt x="58705" y="41625"/>
                </a:lnTo>
                <a:lnTo>
                  <a:pt x="59114" y="41727"/>
                </a:lnTo>
                <a:lnTo>
                  <a:pt x="59216" y="41932"/>
                </a:lnTo>
                <a:lnTo>
                  <a:pt x="59216" y="41932"/>
                </a:lnTo>
                <a:lnTo>
                  <a:pt x="59114" y="41420"/>
                </a:lnTo>
                <a:lnTo>
                  <a:pt x="59420" y="41420"/>
                </a:lnTo>
                <a:lnTo>
                  <a:pt x="59523" y="41318"/>
                </a:lnTo>
                <a:lnTo>
                  <a:pt x="59011" y="40705"/>
                </a:lnTo>
                <a:lnTo>
                  <a:pt x="59523" y="41216"/>
                </a:lnTo>
                <a:lnTo>
                  <a:pt x="59523" y="40807"/>
                </a:lnTo>
                <a:lnTo>
                  <a:pt x="58909" y="40500"/>
                </a:lnTo>
                <a:lnTo>
                  <a:pt x="59318" y="39989"/>
                </a:lnTo>
                <a:lnTo>
                  <a:pt x="59011" y="40500"/>
                </a:lnTo>
                <a:lnTo>
                  <a:pt x="59216" y="40398"/>
                </a:lnTo>
                <a:lnTo>
                  <a:pt x="59216" y="40602"/>
                </a:lnTo>
                <a:lnTo>
                  <a:pt x="59318" y="40500"/>
                </a:lnTo>
                <a:lnTo>
                  <a:pt x="59625" y="40807"/>
                </a:lnTo>
                <a:lnTo>
                  <a:pt x="59523" y="40295"/>
                </a:lnTo>
                <a:lnTo>
                  <a:pt x="59727" y="40500"/>
                </a:lnTo>
                <a:lnTo>
                  <a:pt x="59830" y="39580"/>
                </a:lnTo>
                <a:lnTo>
                  <a:pt x="60034" y="39477"/>
                </a:lnTo>
                <a:lnTo>
                  <a:pt x="60034" y="39580"/>
                </a:lnTo>
                <a:lnTo>
                  <a:pt x="60136" y="39375"/>
                </a:lnTo>
                <a:lnTo>
                  <a:pt x="60136" y="39477"/>
                </a:lnTo>
                <a:lnTo>
                  <a:pt x="60443" y="39273"/>
                </a:lnTo>
                <a:lnTo>
                  <a:pt x="60443" y="39375"/>
                </a:lnTo>
                <a:lnTo>
                  <a:pt x="60341" y="39477"/>
                </a:lnTo>
                <a:lnTo>
                  <a:pt x="60443" y="39477"/>
                </a:lnTo>
                <a:lnTo>
                  <a:pt x="60034" y="39784"/>
                </a:lnTo>
                <a:lnTo>
                  <a:pt x="60136" y="39784"/>
                </a:lnTo>
                <a:lnTo>
                  <a:pt x="59830" y="40193"/>
                </a:lnTo>
                <a:lnTo>
                  <a:pt x="60136" y="40295"/>
                </a:lnTo>
                <a:lnTo>
                  <a:pt x="60136" y="40500"/>
                </a:lnTo>
                <a:lnTo>
                  <a:pt x="60034" y="40705"/>
                </a:lnTo>
                <a:lnTo>
                  <a:pt x="60034" y="40909"/>
                </a:lnTo>
                <a:lnTo>
                  <a:pt x="60136" y="40909"/>
                </a:lnTo>
                <a:lnTo>
                  <a:pt x="59727" y="41830"/>
                </a:lnTo>
                <a:lnTo>
                  <a:pt x="60750" y="40500"/>
                </a:lnTo>
                <a:lnTo>
                  <a:pt x="60750" y="39375"/>
                </a:lnTo>
                <a:lnTo>
                  <a:pt x="61057" y="39886"/>
                </a:lnTo>
                <a:lnTo>
                  <a:pt x="62182" y="38864"/>
                </a:lnTo>
                <a:lnTo>
                  <a:pt x="62386" y="38455"/>
                </a:lnTo>
                <a:lnTo>
                  <a:pt x="62284" y="38250"/>
                </a:lnTo>
                <a:lnTo>
                  <a:pt x="62591" y="37636"/>
                </a:lnTo>
                <a:lnTo>
                  <a:pt x="62489" y="38148"/>
                </a:lnTo>
                <a:lnTo>
                  <a:pt x="64943" y="37125"/>
                </a:lnTo>
                <a:lnTo>
                  <a:pt x="65045" y="37227"/>
                </a:lnTo>
                <a:lnTo>
                  <a:pt x="65148" y="37125"/>
                </a:lnTo>
                <a:lnTo>
                  <a:pt x="65148" y="37125"/>
                </a:lnTo>
                <a:lnTo>
                  <a:pt x="65045" y="37432"/>
                </a:lnTo>
                <a:lnTo>
                  <a:pt x="65557" y="37227"/>
                </a:lnTo>
                <a:lnTo>
                  <a:pt x="65557" y="37227"/>
                </a:lnTo>
                <a:lnTo>
                  <a:pt x="65455" y="37330"/>
                </a:lnTo>
                <a:lnTo>
                  <a:pt x="66068" y="37227"/>
                </a:lnTo>
                <a:lnTo>
                  <a:pt x="65966" y="36818"/>
                </a:lnTo>
                <a:lnTo>
                  <a:pt x="65761" y="37125"/>
                </a:lnTo>
                <a:lnTo>
                  <a:pt x="65455" y="36614"/>
                </a:lnTo>
                <a:lnTo>
                  <a:pt x="66784" y="35080"/>
                </a:lnTo>
                <a:lnTo>
                  <a:pt x="66886" y="35182"/>
                </a:lnTo>
                <a:lnTo>
                  <a:pt x="66989" y="34977"/>
                </a:lnTo>
                <a:lnTo>
                  <a:pt x="66989" y="35080"/>
                </a:lnTo>
                <a:lnTo>
                  <a:pt x="67091" y="34875"/>
                </a:lnTo>
                <a:lnTo>
                  <a:pt x="67091" y="35080"/>
                </a:lnTo>
                <a:lnTo>
                  <a:pt x="67193" y="34977"/>
                </a:lnTo>
                <a:lnTo>
                  <a:pt x="68011" y="34364"/>
                </a:lnTo>
                <a:lnTo>
                  <a:pt x="68011" y="34466"/>
                </a:lnTo>
                <a:lnTo>
                  <a:pt x="67909" y="34568"/>
                </a:lnTo>
                <a:lnTo>
                  <a:pt x="68114" y="34670"/>
                </a:lnTo>
                <a:lnTo>
                  <a:pt x="68216" y="34364"/>
                </a:lnTo>
                <a:lnTo>
                  <a:pt x="68523" y="34568"/>
                </a:lnTo>
                <a:lnTo>
                  <a:pt x="69136" y="34261"/>
                </a:lnTo>
                <a:lnTo>
                  <a:pt x="69545" y="33648"/>
                </a:lnTo>
                <a:lnTo>
                  <a:pt x="70568" y="33443"/>
                </a:lnTo>
                <a:lnTo>
                  <a:pt x="70466" y="33545"/>
                </a:lnTo>
                <a:lnTo>
                  <a:pt x="71795" y="32932"/>
                </a:lnTo>
                <a:lnTo>
                  <a:pt x="72102" y="33034"/>
                </a:lnTo>
                <a:lnTo>
                  <a:pt x="71386" y="33443"/>
                </a:lnTo>
                <a:lnTo>
                  <a:pt x="72716" y="33443"/>
                </a:lnTo>
                <a:lnTo>
                  <a:pt x="71898" y="33852"/>
                </a:lnTo>
                <a:lnTo>
                  <a:pt x="71898" y="33545"/>
                </a:lnTo>
                <a:lnTo>
                  <a:pt x="71795" y="33545"/>
                </a:lnTo>
                <a:lnTo>
                  <a:pt x="70568" y="34261"/>
                </a:lnTo>
                <a:lnTo>
                  <a:pt x="70568" y="34261"/>
                </a:lnTo>
                <a:lnTo>
                  <a:pt x="70364" y="34364"/>
                </a:lnTo>
                <a:lnTo>
                  <a:pt x="69955" y="35182"/>
                </a:lnTo>
                <a:lnTo>
                  <a:pt x="70261" y="35386"/>
                </a:lnTo>
                <a:lnTo>
                  <a:pt x="71795" y="34364"/>
                </a:lnTo>
                <a:lnTo>
                  <a:pt x="71795" y="34466"/>
                </a:lnTo>
                <a:lnTo>
                  <a:pt x="71898" y="34261"/>
                </a:lnTo>
                <a:lnTo>
                  <a:pt x="74250" y="33648"/>
                </a:lnTo>
                <a:lnTo>
                  <a:pt x="74250" y="33443"/>
                </a:lnTo>
                <a:lnTo>
                  <a:pt x="74250" y="33136"/>
                </a:lnTo>
                <a:lnTo>
                  <a:pt x="73943" y="32932"/>
                </a:lnTo>
                <a:lnTo>
                  <a:pt x="73227" y="33239"/>
                </a:lnTo>
                <a:lnTo>
                  <a:pt x="73330" y="33136"/>
                </a:lnTo>
                <a:lnTo>
                  <a:pt x="72307" y="32830"/>
                </a:lnTo>
                <a:lnTo>
                  <a:pt x="72511" y="32727"/>
                </a:lnTo>
                <a:lnTo>
                  <a:pt x="72000" y="32420"/>
                </a:lnTo>
                <a:lnTo>
                  <a:pt x="72000" y="31807"/>
                </a:lnTo>
                <a:lnTo>
                  <a:pt x="71693" y="31705"/>
                </a:lnTo>
                <a:lnTo>
                  <a:pt x="72409" y="31091"/>
                </a:lnTo>
                <a:lnTo>
                  <a:pt x="72146" y="31003"/>
                </a:lnTo>
                <a:lnTo>
                  <a:pt x="72146" y="31003"/>
                </a:lnTo>
                <a:lnTo>
                  <a:pt x="71795" y="31091"/>
                </a:lnTo>
                <a:lnTo>
                  <a:pt x="70875" y="30784"/>
                </a:lnTo>
                <a:lnTo>
                  <a:pt x="72102" y="30784"/>
                </a:lnTo>
                <a:lnTo>
                  <a:pt x="72818" y="29966"/>
                </a:lnTo>
                <a:lnTo>
                  <a:pt x="70568" y="29966"/>
                </a:lnTo>
                <a:lnTo>
                  <a:pt x="63307" y="33852"/>
                </a:lnTo>
                <a:lnTo>
                  <a:pt x="63307" y="33852"/>
                </a:lnTo>
                <a:lnTo>
                  <a:pt x="68114" y="31091"/>
                </a:lnTo>
                <a:lnTo>
                  <a:pt x="67602" y="30375"/>
                </a:lnTo>
                <a:lnTo>
                  <a:pt x="79977" y="27205"/>
                </a:lnTo>
                <a:lnTo>
                  <a:pt x="80795" y="26489"/>
                </a:lnTo>
                <a:lnTo>
                  <a:pt x="80591" y="26284"/>
                </a:lnTo>
                <a:lnTo>
                  <a:pt x="81000" y="26080"/>
                </a:lnTo>
                <a:lnTo>
                  <a:pt x="81205" y="25466"/>
                </a:lnTo>
                <a:lnTo>
                  <a:pt x="80898" y="25159"/>
                </a:lnTo>
                <a:lnTo>
                  <a:pt x="80080" y="25364"/>
                </a:lnTo>
                <a:lnTo>
                  <a:pt x="79977" y="25261"/>
                </a:lnTo>
                <a:lnTo>
                  <a:pt x="80386" y="24852"/>
                </a:lnTo>
                <a:lnTo>
                  <a:pt x="79875" y="24750"/>
                </a:lnTo>
                <a:lnTo>
                  <a:pt x="77727" y="25568"/>
                </a:lnTo>
                <a:lnTo>
                  <a:pt x="78034" y="25364"/>
                </a:lnTo>
                <a:lnTo>
                  <a:pt x="77830" y="25261"/>
                </a:lnTo>
                <a:lnTo>
                  <a:pt x="80182" y="24545"/>
                </a:lnTo>
                <a:lnTo>
                  <a:pt x="80182" y="24034"/>
                </a:lnTo>
                <a:lnTo>
                  <a:pt x="79773" y="24136"/>
                </a:lnTo>
                <a:lnTo>
                  <a:pt x="79261" y="23727"/>
                </a:lnTo>
                <a:lnTo>
                  <a:pt x="78648" y="24034"/>
                </a:lnTo>
                <a:lnTo>
                  <a:pt x="79159" y="23727"/>
                </a:lnTo>
                <a:lnTo>
                  <a:pt x="78852" y="23625"/>
                </a:lnTo>
                <a:lnTo>
                  <a:pt x="78239" y="23830"/>
                </a:lnTo>
                <a:lnTo>
                  <a:pt x="78648" y="23523"/>
                </a:lnTo>
                <a:lnTo>
                  <a:pt x="78648" y="23114"/>
                </a:lnTo>
                <a:lnTo>
                  <a:pt x="78545" y="23216"/>
                </a:lnTo>
                <a:lnTo>
                  <a:pt x="78443" y="23011"/>
                </a:lnTo>
                <a:lnTo>
                  <a:pt x="77932" y="22909"/>
                </a:lnTo>
                <a:lnTo>
                  <a:pt x="78136" y="22705"/>
                </a:lnTo>
                <a:lnTo>
                  <a:pt x="77830" y="22705"/>
                </a:lnTo>
                <a:lnTo>
                  <a:pt x="78136" y="22602"/>
                </a:lnTo>
                <a:lnTo>
                  <a:pt x="77727" y="22500"/>
                </a:lnTo>
                <a:lnTo>
                  <a:pt x="77932" y="22398"/>
                </a:lnTo>
                <a:lnTo>
                  <a:pt x="77523" y="22193"/>
                </a:lnTo>
                <a:lnTo>
                  <a:pt x="78341" y="22091"/>
                </a:lnTo>
                <a:lnTo>
                  <a:pt x="77727" y="21477"/>
                </a:lnTo>
                <a:lnTo>
                  <a:pt x="78341" y="21170"/>
                </a:lnTo>
                <a:lnTo>
                  <a:pt x="78034" y="20864"/>
                </a:lnTo>
                <a:lnTo>
                  <a:pt x="77420" y="20966"/>
                </a:lnTo>
                <a:lnTo>
                  <a:pt x="77420" y="20966"/>
                </a:lnTo>
                <a:lnTo>
                  <a:pt x="78136" y="20557"/>
                </a:lnTo>
                <a:lnTo>
                  <a:pt x="77318" y="20659"/>
                </a:lnTo>
                <a:lnTo>
                  <a:pt x="77318" y="20659"/>
                </a:lnTo>
                <a:lnTo>
                  <a:pt x="77932" y="20455"/>
                </a:lnTo>
                <a:lnTo>
                  <a:pt x="77727" y="20148"/>
                </a:lnTo>
                <a:lnTo>
                  <a:pt x="77932" y="20045"/>
                </a:lnTo>
                <a:lnTo>
                  <a:pt x="77318" y="20045"/>
                </a:lnTo>
                <a:lnTo>
                  <a:pt x="77727" y="19943"/>
                </a:lnTo>
                <a:lnTo>
                  <a:pt x="77523" y="19636"/>
                </a:lnTo>
                <a:lnTo>
                  <a:pt x="77727" y="19534"/>
                </a:lnTo>
                <a:lnTo>
                  <a:pt x="77625" y="19330"/>
                </a:lnTo>
                <a:lnTo>
                  <a:pt x="77420" y="19330"/>
                </a:lnTo>
                <a:lnTo>
                  <a:pt x="77216" y="19125"/>
                </a:lnTo>
                <a:lnTo>
                  <a:pt x="77216" y="18818"/>
                </a:lnTo>
                <a:lnTo>
                  <a:pt x="76705" y="19739"/>
                </a:lnTo>
                <a:lnTo>
                  <a:pt x="76398" y="19739"/>
                </a:lnTo>
                <a:lnTo>
                  <a:pt x="76295" y="20045"/>
                </a:lnTo>
                <a:lnTo>
                  <a:pt x="75580" y="20557"/>
                </a:lnTo>
                <a:lnTo>
                  <a:pt x="75477" y="20250"/>
                </a:lnTo>
                <a:lnTo>
                  <a:pt x="74148" y="21068"/>
                </a:lnTo>
                <a:lnTo>
                  <a:pt x="74250" y="20659"/>
                </a:lnTo>
                <a:lnTo>
                  <a:pt x="73943" y="20864"/>
                </a:lnTo>
                <a:lnTo>
                  <a:pt x="73841" y="20761"/>
                </a:lnTo>
                <a:lnTo>
                  <a:pt x="73739" y="20761"/>
                </a:lnTo>
                <a:lnTo>
                  <a:pt x="73943" y="20250"/>
                </a:lnTo>
                <a:lnTo>
                  <a:pt x="72716" y="20250"/>
                </a:lnTo>
                <a:lnTo>
                  <a:pt x="73534" y="19739"/>
                </a:lnTo>
                <a:lnTo>
                  <a:pt x="73330" y="19739"/>
                </a:lnTo>
                <a:lnTo>
                  <a:pt x="73534" y="19330"/>
                </a:lnTo>
                <a:lnTo>
                  <a:pt x="72920" y="19125"/>
                </a:lnTo>
                <a:lnTo>
                  <a:pt x="73636" y="19023"/>
                </a:lnTo>
                <a:lnTo>
                  <a:pt x="74148" y="18102"/>
                </a:lnTo>
                <a:lnTo>
                  <a:pt x="74148" y="18102"/>
                </a:lnTo>
                <a:lnTo>
                  <a:pt x="73841" y="18307"/>
                </a:lnTo>
                <a:lnTo>
                  <a:pt x="72716" y="17795"/>
                </a:lnTo>
                <a:lnTo>
                  <a:pt x="73023" y="17591"/>
                </a:lnTo>
                <a:lnTo>
                  <a:pt x="72511" y="17591"/>
                </a:lnTo>
                <a:lnTo>
                  <a:pt x="72000" y="16875"/>
                </a:lnTo>
                <a:lnTo>
                  <a:pt x="70364" y="17080"/>
                </a:lnTo>
                <a:lnTo>
                  <a:pt x="70466" y="16977"/>
                </a:lnTo>
                <a:lnTo>
                  <a:pt x="68932" y="16875"/>
                </a:lnTo>
                <a:lnTo>
                  <a:pt x="68727" y="17693"/>
                </a:lnTo>
                <a:lnTo>
                  <a:pt x="67909" y="18307"/>
                </a:lnTo>
                <a:lnTo>
                  <a:pt x="68318" y="18307"/>
                </a:lnTo>
                <a:lnTo>
                  <a:pt x="67909" y="19023"/>
                </a:lnTo>
                <a:lnTo>
                  <a:pt x="68114" y="19125"/>
                </a:lnTo>
                <a:lnTo>
                  <a:pt x="66580" y="20250"/>
                </a:lnTo>
                <a:lnTo>
                  <a:pt x="67193" y="21784"/>
                </a:lnTo>
                <a:lnTo>
                  <a:pt x="63511" y="24239"/>
                </a:lnTo>
                <a:lnTo>
                  <a:pt x="63716" y="24750"/>
                </a:lnTo>
                <a:lnTo>
                  <a:pt x="63614" y="24750"/>
                </a:lnTo>
                <a:lnTo>
                  <a:pt x="63716" y="25057"/>
                </a:lnTo>
                <a:lnTo>
                  <a:pt x="63307" y="26591"/>
                </a:lnTo>
                <a:lnTo>
                  <a:pt x="62693" y="27000"/>
                </a:lnTo>
                <a:lnTo>
                  <a:pt x="62795" y="27307"/>
                </a:lnTo>
                <a:lnTo>
                  <a:pt x="62489" y="27614"/>
                </a:lnTo>
                <a:lnTo>
                  <a:pt x="62386" y="27205"/>
                </a:lnTo>
                <a:lnTo>
                  <a:pt x="61977" y="27511"/>
                </a:lnTo>
                <a:lnTo>
                  <a:pt x="61977" y="28023"/>
                </a:lnTo>
                <a:lnTo>
                  <a:pt x="60955" y="27716"/>
                </a:lnTo>
                <a:lnTo>
                  <a:pt x="61364" y="27000"/>
                </a:lnTo>
                <a:lnTo>
                  <a:pt x="60648" y="26591"/>
                </a:lnTo>
                <a:lnTo>
                  <a:pt x="61466" y="24341"/>
                </a:lnTo>
                <a:lnTo>
                  <a:pt x="60852" y="23625"/>
                </a:lnTo>
                <a:lnTo>
                  <a:pt x="59420" y="23830"/>
                </a:lnTo>
                <a:lnTo>
                  <a:pt x="59216" y="23216"/>
                </a:lnTo>
                <a:lnTo>
                  <a:pt x="57682" y="22091"/>
                </a:lnTo>
                <a:lnTo>
                  <a:pt x="55227" y="21989"/>
                </a:lnTo>
                <a:lnTo>
                  <a:pt x="55330" y="21886"/>
                </a:lnTo>
                <a:lnTo>
                  <a:pt x="54920" y="22091"/>
                </a:lnTo>
                <a:lnTo>
                  <a:pt x="55636" y="20761"/>
                </a:lnTo>
                <a:lnTo>
                  <a:pt x="55534" y="20250"/>
                </a:lnTo>
                <a:lnTo>
                  <a:pt x="54614" y="20761"/>
                </a:lnTo>
                <a:lnTo>
                  <a:pt x="54920" y="20352"/>
                </a:lnTo>
                <a:lnTo>
                  <a:pt x="54716" y="20045"/>
                </a:lnTo>
                <a:lnTo>
                  <a:pt x="57580" y="17489"/>
                </a:lnTo>
                <a:lnTo>
                  <a:pt x="57580" y="17284"/>
                </a:lnTo>
                <a:lnTo>
                  <a:pt x="58091" y="16875"/>
                </a:lnTo>
                <a:lnTo>
                  <a:pt x="58398" y="17080"/>
                </a:lnTo>
                <a:lnTo>
                  <a:pt x="58398" y="16875"/>
                </a:lnTo>
                <a:lnTo>
                  <a:pt x="59114" y="16670"/>
                </a:lnTo>
                <a:lnTo>
                  <a:pt x="59216" y="16466"/>
                </a:lnTo>
                <a:lnTo>
                  <a:pt x="60136" y="16364"/>
                </a:lnTo>
                <a:lnTo>
                  <a:pt x="60239" y="15852"/>
                </a:lnTo>
                <a:lnTo>
                  <a:pt x="59830" y="15648"/>
                </a:lnTo>
                <a:lnTo>
                  <a:pt x="59420" y="15852"/>
                </a:lnTo>
                <a:lnTo>
                  <a:pt x="59727" y="15648"/>
                </a:lnTo>
                <a:lnTo>
                  <a:pt x="59011" y="15443"/>
                </a:lnTo>
                <a:lnTo>
                  <a:pt x="58909" y="15239"/>
                </a:lnTo>
                <a:lnTo>
                  <a:pt x="59932" y="15545"/>
                </a:lnTo>
                <a:lnTo>
                  <a:pt x="59932" y="15648"/>
                </a:lnTo>
                <a:lnTo>
                  <a:pt x="64227" y="14318"/>
                </a:lnTo>
                <a:lnTo>
                  <a:pt x="61670" y="13602"/>
                </a:lnTo>
                <a:lnTo>
                  <a:pt x="62693" y="13705"/>
                </a:lnTo>
                <a:lnTo>
                  <a:pt x="64330" y="14114"/>
                </a:lnTo>
                <a:lnTo>
                  <a:pt x="65455" y="13602"/>
                </a:lnTo>
                <a:lnTo>
                  <a:pt x="65250" y="13193"/>
                </a:lnTo>
                <a:lnTo>
                  <a:pt x="66170" y="13091"/>
                </a:lnTo>
                <a:lnTo>
                  <a:pt x="66375" y="13398"/>
                </a:lnTo>
                <a:lnTo>
                  <a:pt x="66784" y="13295"/>
                </a:lnTo>
                <a:lnTo>
                  <a:pt x="67091" y="13091"/>
                </a:lnTo>
                <a:lnTo>
                  <a:pt x="66580" y="12784"/>
                </a:lnTo>
                <a:lnTo>
                  <a:pt x="66580" y="12784"/>
                </a:lnTo>
                <a:lnTo>
                  <a:pt x="67091" y="12886"/>
                </a:lnTo>
                <a:lnTo>
                  <a:pt x="67398" y="13295"/>
                </a:lnTo>
                <a:lnTo>
                  <a:pt x="69545" y="12273"/>
                </a:lnTo>
                <a:lnTo>
                  <a:pt x="69443" y="11659"/>
                </a:lnTo>
                <a:lnTo>
                  <a:pt x="69955" y="11045"/>
                </a:lnTo>
                <a:lnTo>
                  <a:pt x="70568" y="10841"/>
                </a:lnTo>
                <a:lnTo>
                  <a:pt x="69955" y="10739"/>
                </a:lnTo>
                <a:lnTo>
                  <a:pt x="69852" y="10534"/>
                </a:lnTo>
                <a:lnTo>
                  <a:pt x="70159" y="10432"/>
                </a:lnTo>
                <a:lnTo>
                  <a:pt x="68216" y="10227"/>
                </a:lnTo>
                <a:lnTo>
                  <a:pt x="67909" y="10739"/>
                </a:lnTo>
                <a:lnTo>
                  <a:pt x="68114" y="10943"/>
                </a:lnTo>
                <a:lnTo>
                  <a:pt x="67807" y="11045"/>
                </a:lnTo>
                <a:lnTo>
                  <a:pt x="68011" y="11148"/>
                </a:lnTo>
                <a:lnTo>
                  <a:pt x="65352" y="12580"/>
                </a:lnTo>
                <a:lnTo>
                  <a:pt x="65148" y="11761"/>
                </a:lnTo>
                <a:lnTo>
                  <a:pt x="65352" y="11557"/>
                </a:lnTo>
                <a:lnTo>
                  <a:pt x="65455" y="11557"/>
                </a:lnTo>
                <a:lnTo>
                  <a:pt x="65864" y="11045"/>
                </a:lnTo>
                <a:lnTo>
                  <a:pt x="64841" y="11045"/>
                </a:lnTo>
                <a:lnTo>
                  <a:pt x="64023" y="11557"/>
                </a:lnTo>
                <a:lnTo>
                  <a:pt x="64023" y="11557"/>
                </a:lnTo>
                <a:lnTo>
                  <a:pt x="64125" y="10739"/>
                </a:lnTo>
                <a:lnTo>
                  <a:pt x="64739" y="10534"/>
                </a:lnTo>
                <a:lnTo>
                  <a:pt x="64125" y="10534"/>
                </a:lnTo>
                <a:lnTo>
                  <a:pt x="64432" y="10432"/>
                </a:lnTo>
                <a:lnTo>
                  <a:pt x="63307" y="10330"/>
                </a:lnTo>
                <a:lnTo>
                  <a:pt x="64125" y="10023"/>
                </a:lnTo>
                <a:lnTo>
                  <a:pt x="63818" y="10023"/>
                </a:lnTo>
                <a:lnTo>
                  <a:pt x="64330" y="9920"/>
                </a:lnTo>
                <a:lnTo>
                  <a:pt x="64125" y="9409"/>
                </a:lnTo>
                <a:lnTo>
                  <a:pt x="64432" y="9000"/>
                </a:lnTo>
                <a:lnTo>
                  <a:pt x="64227" y="8591"/>
                </a:lnTo>
                <a:lnTo>
                  <a:pt x="63920" y="8386"/>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entury Gothic"/>
              <a:buNone/>
            </a:pPr>
            <a:endParaRPr sz="1800">
              <a:solidFill>
                <a:schemeClr val="dk1"/>
              </a:solidFill>
              <a:latin typeface="Century Gothic"/>
              <a:ea typeface="Century Gothic"/>
              <a:cs typeface="Century Gothic"/>
              <a:sym typeface="Century Gothic"/>
            </a:endParaRPr>
          </a:p>
        </p:txBody>
      </p:sp>
      <p:pic>
        <p:nvPicPr>
          <p:cNvPr id="480" name="Google Shape;480;p14"/>
          <p:cNvPicPr preferRelativeResize="0"/>
          <p:nvPr/>
        </p:nvPicPr>
        <p:blipFill rotWithShape="1">
          <a:blip r:embed="rId3">
            <a:alphaModFix/>
          </a:blip>
          <a:srcRect/>
          <a:stretch/>
        </p:blipFill>
        <p:spPr>
          <a:xfrm>
            <a:off x="1153964" y="679572"/>
            <a:ext cx="1207553" cy="1423106"/>
          </a:xfrm>
          <a:prstGeom prst="rect">
            <a:avLst/>
          </a:prstGeom>
          <a:noFill/>
          <a:ln>
            <a:noFill/>
          </a:ln>
        </p:spPr>
      </p:pic>
      <p:pic>
        <p:nvPicPr>
          <p:cNvPr id="481" name="Google Shape;481;p14"/>
          <p:cNvPicPr preferRelativeResize="0"/>
          <p:nvPr/>
        </p:nvPicPr>
        <p:blipFill rotWithShape="1">
          <a:blip r:embed="rId4">
            <a:alphaModFix/>
          </a:blip>
          <a:srcRect/>
          <a:stretch/>
        </p:blipFill>
        <p:spPr>
          <a:xfrm>
            <a:off x="4409029" y="595178"/>
            <a:ext cx="1795198" cy="1194706"/>
          </a:xfrm>
          <a:prstGeom prst="rect">
            <a:avLst/>
          </a:prstGeom>
          <a:noFill/>
          <a:ln>
            <a:noFill/>
          </a:ln>
        </p:spPr>
      </p:pic>
      <p:pic>
        <p:nvPicPr>
          <p:cNvPr id="482" name="Google Shape;482;p14"/>
          <p:cNvPicPr preferRelativeResize="0"/>
          <p:nvPr/>
        </p:nvPicPr>
        <p:blipFill rotWithShape="1">
          <a:blip r:embed="rId5">
            <a:alphaModFix/>
          </a:blip>
          <a:srcRect/>
          <a:stretch/>
        </p:blipFill>
        <p:spPr>
          <a:xfrm>
            <a:off x="7789085" y="932147"/>
            <a:ext cx="1759792" cy="1291183"/>
          </a:xfrm>
          <a:prstGeom prst="rect">
            <a:avLst/>
          </a:prstGeom>
          <a:noFill/>
          <a:ln>
            <a:noFill/>
          </a:ln>
        </p:spPr>
      </p:pic>
      <p:pic>
        <p:nvPicPr>
          <p:cNvPr id="483" name="Google Shape;483;p14"/>
          <p:cNvPicPr preferRelativeResize="0"/>
          <p:nvPr/>
        </p:nvPicPr>
        <p:blipFill rotWithShape="1">
          <a:blip r:embed="rId6">
            <a:alphaModFix/>
          </a:blip>
          <a:srcRect/>
          <a:stretch/>
        </p:blipFill>
        <p:spPr>
          <a:xfrm>
            <a:off x="7328518" y="2711998"/>
            <a:ext cx="1761402" cy="120550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15"/>
          <p:cNvSpPr txBox="1">
            <a:spLocks noGrp="1"/>
          </p:cNvSpPr>
          <p:nvPr>
            <p:ph type="title"/>
          </p:nvPr>
        </p:nvSpPr>
        <p:spPr>
          <a:xfrm>
            <a:off x="779034" y="673949"/>
            <a:ext cx="8825660" cy="77893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Gender Expression</a:t>
            </a:r>
            <a:endParaRPr/>
          </a:p>
        </p:txBody>
      </p:sp>
      <p:pic>
        <p:nvPicPr>
          <p:cNvPr id="490" name="Google Shape;490;p15" descr="https://uploads-ssl.webflow.com/5c6ef9c489c368149f717a22/5c93a0ecc35ef0b6fd2cd3d4_GenderSpectrum-Day1-1106.jpg"/>
          <p:cNvPicPr preferRelativeResize="0"/>
          <p:nvPr/>
        </p:nvPicPr>
        <p:blipFill rotWithShape="1">
          <a:blip r:embed="rId3">
            <a:alphaModFix/>
          </a:blip>
          <a:srcRect/>
          <a:stretch/>
        </p:blipFill>
        <p:spPr>
          <a:xfrm>
            <a:off x="668501" y="1957812"/>
            <a:ext cx="3231222" cy="4727467"/>
          </a:xfrm>
          <a:prstGeom prst="rect">
            <a:avLst/>
          </a:prstGeom>
          <a:solidFill>
            <a:srgbClr val="ECECEC"/>
          </a:solidFill>
          <a:ln w="88900" cap="sq" cmpd="sng">
            <a:solidFill>
              <a:schemeClr val="lt1"/>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91" name="Google Shape;491;p15" descr="GenderSpectrum-Day1-1718"/>
          <p:cNvPicPr preferRelativeResize="0"/>
          <p:nvPr/>
        </p:nvPicPr>
        <p:blipFill rotWithShape="1">
          <a:blip r:embed="rId4">
            <a:alphaModFix/>
          </a:blip>
          <a:srcRect/>
          <a:stretch/>
        </p:blipFill>
        <p:spPr>
          <a:xfrm>
            <a:off x="4133061" y="1957812"/>
            <a:ext cx="3153220" cy="4727467"/>
          </a:xfrm>
          <a:prstGeom prst="rect">
            <a:avLst/>
          </a:prstGeom>
          <a:solidFill>
            <a:srgbClr val="ECECEC"/>
          </a:solidFill>
          <a:ln w="88900" cap="sq" cmpd="sng">
            <a:solidFill>
              <a:schemeClr val="lt2"/>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492" name="Google Shape;492;p15" descr="https://uploads-ssl.webflow.com/5c6ef9c489c368149f717a22/5c93a312bc5dddb07e8234cc_GenderSpectrum-Day1-1354.jpg"/>
          <p:cNvPicPr preferRelativeResize="0"/>
          <p:nvPr/>
        </p:nvPicPr>
        <p:blipFill rotWithShape="1">
          <a:blip r:embed="rId5">
            <a:alphaModFix/>
          </a:blip>
          <a:srcRect/>
          <a:stretch/>
        </p:blipFill>
        <p:spPr>
          <a:xfrm>
            <a:off x="7519619" y="1957812"/>
            <a:ext cx="3878886" cy="4727467"/>
          </a:xfrm>
          <a:prstGeom prst="rect">
            <a:avLst/>
          </a:prstGeom>
          <a:solidFill>
            <a:srgbClr val="ECECEC"/>
          </a:solidFill>
          <a:ln w="88900" cap="sq" cmpd="sng">
            <a:solidFill>
              <a:schemeClr val="lt1"/>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16"/>
          <p:cNvSpPr txBox="1">
            <a:spLocks noGrp="1"/>
          </p:cNvSpPr>
          <p:nvPr>
            <p:ph type="title"/>
          </p:nvPr>
        </p:nvSpPr>
        <p:spPr>
          <a:xfrm>
            <a:off x="643466" y="488254"/>
            <a:ext cx="5015654" cy="108797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a:solidFill>
                  <a:schemeClr val="lt1"/>
                </a:solidFill>
              </a:rPr>
              <a:t>Gender Affirmation</a:t>
            </a:r>
            <a:endParaRPr>
              <a:solidFill>
                <a:schemeClr val="lt1"/>
              </a:solidFill>
            </a:endParaRPr>
          </a:p>
        </p:txBody>
      </p:sp>
      <p:sp>
        <p:nvSpPr>
          <p:cNvPr id="499" name="Google Shape;499;p16"/>
          <p:cNvSpPr txBox="1">
            <a:spLocks noGrp="1"/>
          </p:cNvSpPr>
          <p:nvPr>
            <p:ph type="body" idx="1"/>
          </p:nvPr>
        </p:nvSpPr>
        <p:spPr>
          <a:xfrm>
            <a:off x="210584" y="2254639"/>
            <a:ext cx="4656056" cy="4083430"/>
          </a:xfrm>
          <a:prstGeom prst="rect">
            <a:avLst/>
          </a:prstGeom>
          <a:noFill/>
          <a:ln>
            <a:noFill/>
          </a:ln>
        </p:spPr>
        <p:txBody>
          <a:bodyPr spcFirstLastPara="1" wrap="square" lIns="91425" tIns="45700" rIns="91425" bIns="45700" anchor="t" anchorCtr="0">
            <a:noAutofit/>
          </a:bodyPr>
          <a:lstStyle/>
          <a:p>
            <a:pPr marL="216000" lvl="0" indent="-216000" algn="l" rtl="0">
              <a:spcBef>
                <a:spcPts val="0"/>
              </a:spcBef>
              <a:spcAft>
                <a:spcPts val="0"/>
              </a:spcAft>
              <a:buSzPts val="1600"/>
              <a:buFont typeface="Noto Sans Symbols"/>
              <a:buChar char="▪"/>
            </a:pPr>
            <a:r>
              <a:rPr lang="en-US" sz="2000" b="1"/>
              <a:t>Social</a:t>
            </a:r>
            <a:r>
              <a:rPr lang="en-US" sz="2000"/>
              <a:t>: coming out, dress/style, mannerisms, voice</a:t>
            </a:r>
            <a:endParaRPr/>
          </a:p>
          <a:p>
            <a:pPr marL="216000" lvl="0" indent="-216000" algn="l" rtl="0">
              <a:spcBef>
                <a:spcPts val="1000"/>
              </a:spcBef>
              <a:spcAft>
                <a:spcPts val="0"/>
              </a:spcAft>
              <a:buSzPts val="1600"/>
              <a:buFont typeface="Noto Sans Symbols"/>
              <a:buChar char="▪"/>
            </a:pPr>
            <a:r>
              <a:rPr lang="en-US" sz="2000" b="1"/>
              <a:t>Body modifications</a:t>
            </a:r>
            <a:r>
              <a:rPr lang="en-US" sz="2000"/>
              <a:t>: tucking, binding, prosthetics</a:t>
            </a:r>
            <a:endParaRPr/>
          </a:p>
          <a:p>
            <a:pPr marL="216000" lvl="0" indent="-216000" algn="l" rtl="0">
              <a:spcBef>
                <a:spcPts val="1000"/>
              </a:spcBef>
              <a:spcAft>
                <a:spcPts val="0"/>
              </a:spcAft>
              <a:buSzPts val="1600"/>
              <a:buFont typeface="Noto Sans Symbols"/>
              <a:buChar char="▪"/>
            </a:pPr>
            <a:r>
              <a:rPr lang="en-US" sz="2000" b="1"/>
              <a:t>Legal</a:t>
            </a:r>
            <a:r>
              <a:rPr lang="en-US" sz="2000"/>
              <a:t>: gender marker, legal name on birth certificate, drivers license, at school</a:t>
            </a:r>
            <a:endParaRPr/>
          </a:p>
          <a:p>
            <a:pPr marL="216000" lvl="0" indent="-216000" algn="l" rtl="0">
              <a:spcBef>
                <a:spcPts val="1000"/>
              </a:spcBef>
              <a:spcAft>
                <a:spcPts val="0"/>
              </a:spcAft>
              <a:buSzPts val="1600"/>
              <a:buFont typeface="Noto Sans Symbols"/>
              <a:buChar char="▪"/>
            </a:pPr>
            <a:r>
              <a:rPr lang="en-US" sz="2000" b="1"/>
              <a:t>Medical</a:t>
            </a:r>
            <a:r>
              <a:rPr lang="en-US" sz="2000"/>
              <a:t>: HRT, fertility treatment, OBGYN care</a:t>
            </a:r>
            <a:endParaRPr/>
          </a:p>
          <a:p>
            <a:pPr marL="216000" lvl="0" indent="-216000" algn="l" rtl="0">
              <a:spcBef>
                <a:spcPts val="1000"/>
              </a:spcBef>
              <a:spcAft>
                <a:spcPts val="0"/>
              </a:spcAft>
              <a:buSzPts val="1600"/>
              <a:buFont typeface="Noto Sans Symbols"/>
              <a:buChar char="▪"/>
            </a:pPr>
            <a:r>
              <a:rPr lang="en-US" sz="2000" b="1"/>
              <a:t>Surgical</a:t>
            </a:r>
            <a:r>
              <a:rPr lang="en-US" sz="2000"/>
              <a:t>: top and bottom surgery, facial feminization</a:t>
            </a:r>
            <a:endParaRPr/>
          </a:p>
        </p:txBody>
      </p:sp>
      <p:pic>
        <p:nvPicPr>
          <p:cNvPr id="500" name="Google Shape;500;p16"/>
          <p:cNvPicPr preferRelativeResize="0"/>
          <p:nvPr/>
        </p:nvPicPr>
        <p:blipFill rotWithShape="1">
          <a:blip r:embed="rId3">
            <a:alphaModFix/>
          </a:blip>
          <a:srcRect/>
          <a:stretch/>
        </p:blipFill>
        <p:spPr>
          <a:xfrm>
            <a:off x="6309359" y="768228"/>
            <a:ext cx="3828757" cy="5743136"/>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9">
                                            <p:txEl>
                                              <p:pRg st="0" end="0"/>
                                            </p:txEl>
                                          </p:spTgt>
                                        </p:tgtEl>
                                        <p:attrNameLst>
                                          <p:attrName>style.visibility</p:attrName>
                                        </p:attrNameLst>
                                      </p:cBhvr>
                                      <p:to>
                                        <p:strVal val="visible"/>
                                      </p:to>
                                    </p:set>
                                    <p:animEffect transition="in" filter="fade">
                                      <p:cBhvr>
                                        <p:cTn id="7" dur="1000"/>
                                        <p:tgtEl>
                                          <p:spTgt spid="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9">
                                            <p:txEl>
                                              <p:pRg st="1" end="1"/>
                                            </p:txEl>
                                          </p:spTgt>
                                        </p:tgtEl>
                                        <p:attrNameLst>
                                          <p:attrName>style.visibility</p:attrName>
                                        </p:attrNameLst>
                                      </p:cBhvr>
                                      <p:to>
                                        <p:strVal val="visible"/>
                                      </p:to>
                                    </p:set>
                                    <p:animEffect transition="in" filter="fade">
                                      <p:cBhvr>
                                        <p:cTn id="12" dur="1000"/>
                                        <p:tgtEl>
                                          <p:spTgt spid="4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99">
                                            <p:txEl>
                                              <p:pRg st="2" end="2"/>
                                            </p:txEl>
                                          </p:spTgt>
                                        </p:tgtEl>
                                        <p:attrNameLst>
                                          <p:attrName>style.visibility</p:attrName>
                                        </p:attrNameLst>
                                      </p:cBhvr>
                                      <p:to>
                                        <p:strVal val="visible"/>
                                      </p:to>
                                    </p:set>
                                    <p:animEffect transition="in" filter="fade">
                                      <p:cBhvr>
                                        <p:cTn id="17" dur="1000"/>
                                        <p:tgtEl>
                                          <p:spTgt spid="4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99">
                                            <p:txEl>
                                              <p:pRg st="3" end="3"/>
                                            </p:txEl>
                                          </p:spTgt>
                                        </p:tgtEl>
                                        <p:attrNameLst>
                                          <p:attrName>style.visibility</p:attrName>
                                        </p:attrNameLst>
                                      </p:cBhvr>
                                      <p:to>
                                        <p:strVal val="visible"/>
                                      </p:to>
                                    </p:set>
                                    <p:animEffect transition="in" filter="fade">
                                      <p:cBhvr>
                                        <p:cTn id="22" dur="1000"/>
                                        <p:tgtEl>
                                          <p:spTgt spid="4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9">
                                            <p:txEl>
                                              <p:pRg st="4" end="4"/>
                                            </p:txEl>
                                          </p:spTgt>
                                        </p:tgtEl>
                                        <p:attrNameLst>
                                          <p:attrName>style.visibility</p:attrName>
                                        </p:attrNameLst>
                                      </p:cBhvr>
                                      <p:to>
                                        <p:strVal val="visible"/>
                                      </p:to>
                                    </p:set>
                                    <p:animEffect transition="in" filter="fade">
                                      <p:cBhvr>
                                        <p:cTn id="27" dur="1000"/>
                                        <p:tgtEl>
                                          <p:spTgt spid="4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17"/>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Sexual Orientation</a:t>
            </a:r>
            <a:endParaRPr/>
          </a:p>
        </p:txBody>
      </p:sp>
      <p:sp>
        <p:nvSpPr>
          <p:cNvPr id="507" name="Google Shape;507;p17"/>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Identity	</a:t>
            </a:r>
            <a:endParaRPr/>
          </a:p>
        </p:txBody>
      </p:sp>
      <p:sp>
        <p:nvSpPr>
          <p:cNvPr id="508" name="Google Shape;508;p17"/>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Do you consider yourself gay, lesbian, bisexual, straight, queer or something else?</a:t>
            </a:r>
            <a:endParaRPr/>
          </a:p>
        </p:txBody>
      </p:sp>
      <p:sp>
        <p:nvSpPr>
          <p:cNvPr id="509" name="Google Shape;509;p17"/>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Behavior</a:t>
            </a:r>
            <a:endParaRPr/>
          </a:p>
        </p:txBody>
      </p:sp>
      <p:sp>
        <p:nvSpPr>
          <p:cNvPr id="510" name="Google Shape;510;p17"/>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What gender(s) are your sexual partner(s)?</a:t>
            </a:r>
            <a:endParaRPr/>
          </a:p>
        </p:txBody>
      </p:sp>
      <p:sp>
        <p:nvSpPr>
          <p:cNvPr id="511" name="Google Shape;511;p17"/>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Desire</a:t>
            </a:r>
            <a:endParaRPr/>
          </a:p>
        </p:txBody>
      </p:sp>
      <p:sp>
        <p:nvSpPr>
          <p:cNvPr id="512" name="Google Shape;512;p17"/>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What gender(s) are you attracted to physically and emotionally?</a:t>
            </a:r>
            <a:endParaRPr/>
          </a:p>
        </p:txBody>
      </p:sp>
      <p:pic>
        <p:nvPicPr>
          <p:cNvPr id="513" name="Google Shape;513;p17" descr="The Different Types of Sexuality - Learn All About Sexual Orientation!"/>
          <p:cNvPicPr preferRelativeResize="0"/>
          <p:nvPr/>
        </p:nvPicPr>
        <p:blipFill rotWithShape="1">
          <a:blip r:embed="rId3">
            <a:alphaModFix/>
          </a:blip>
          <a:srcRect/>
          <a:stretch/>
        </p:blipFill>
        <p:spPr>
          <a:xfrm>
            <a:off x="4625013" y="2689324"/>
            <a:ext cx="2994290" cy="167888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pic>
        <p:nvPicPr>
          <p:cNvPr id="514" name="Google Shape;514;p17" descr="Self-sovereign identity (SSI) and The Velocity Network - Velocity"/>
          <p:cNvPicPr preferRelativeResize="0"/>
          <p:nvPr/>
        </p:nvPicPr>
        <p:blipFill rotWithShape="1">
          <a:blip r:embed="rId4">
            <a:alphaModFix/>
          </a:blip>
          <a:srcRect l="32973" r="32171"/>
          <a:stretch/>
        </p:blipFill>
        <p:spPr>
          <a:xfrm>
            <a:off x="1727200" y="2301010"/>
            <a:ext cx="1381760" cy="2231834"/>
          </a:xfrm>
          <a:prstGeom prst="rect">
            <a:avLst/>
          </a:prstGeom>
          <a:noFill/>
          <a:ln w="127000" cap="rnd" cmpd="sng">
            <a:solidFill>
              <a:srgbClr val="FFFFFF"/>
            </a:solidFill>
            <a:prstDash val="solid"/>
            <a:round/>
            <a:headEnd type="none" w="sm" len="sm"/>
            <a:tailEnd type="none" w="sm" len="sm"/>
          </a:ln>
          <a:effectLst>
            <a:outerShdw blurRad="76200" dist="95250" dir="10500000" sx="97000" sy="23000" kx="900000" algn="br" rotWithShape="0">
              <a:srgbClr val="000000">
                <a:alpha val="20000"/>
              </a:srgbClr>
            </a:outerShdw>
          </a:effectLst>
        </p:spPr>
      </p:pic>
      <p:pic>
        <p:nvPicPr>
          <p:cNvPr id="515" name="Google Shape;515;p17" descr="Lgbt Hearts Banner - Free vector graphic on Pixabay"/>
          <p:cNvPicPr preferRelativeResize="0"/>
          <p:nvPr/>
        </p:nvPicPr>
        <p:blipFill rotWithShape="1">
          <a:blip r:embed="rId5">
            <a:alphaModFix/>
          </a:blip>
          <a:srcRect l="14636" t="30463" r="13212" b="33731"/>
          <a:stretch/>
        </p:blipFill>
        <p:spPr>
          <a:xfrm>
            <a:off x="8106093" y="3091656"/>
            <a:ext cx="3749040" cy="104648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a:effectLst>
            <a:reflection stA="33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4"/>
                                        </p:tgtEl>
                                        <p:attrNameLst>
                                          <p:attrName>style.visibility</p:attrName>
                                        </p:attrNameLst>
                                      </p:cBhvr>
                                      <p:to>
                                        <p:strVal val="visible"/>
                                      </p:to>
                                    </p:set>
                                    <p:anim calcmode="lin" valueType="num">
                                      <p:cBhvr additive="base">
                                        <p:cTn id="7" dur="500"/>
                                        <p:tgtEl>
                                          <p:spTgt spid="51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3"/>
                                        </p:tgtEl>
                                        <p:attrNameLst>
                                          <p:attrName>style.visibility</p:attrName>
                                        </p:attrNameLst>
                                      </p:cBhvr>
                                      <p:to>
                                        <p:strVal val="visible"/>
                                      </p:to>
                                    </p:set>
                                    <p:anim calcmode="lin" valueType="num">
                                      <p:cBhvr additive="base">
                                        <p:cTn id="12" dur="500"/>
                                        <p:tgtEl>
                                          <p:spTgt spid="5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15"/>
                                        </p:tgtEl>
                                        <p:attrNameLst>
                                          <p:attrName>style.visibility</p:attrName>
                                        </p:attrNameLst>
                                      </p:cBhvr>
                                      <p:to>
                                        <p:strVal val="visible"/>
                                      </p:to>
                                    </p:set>
                                    <p:anim calcmode="lin" valueType="num">
                                      <p:cBhvr additive="base">
                                        <p:cTn id="17" dur="500"/>
                                        <p:tgtEl>
                                          <p:spTgt spid="5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All Communities use Labels</a:t>
            </a:r>
            <a:endParaRPr/>
          </a:p>
        </p:txBody>
      </p:sp>
      <p:pic>
        <p:nvPicPr>
          <p:cNvPr id="522" name="Google Shape;522;p18" descr="Welcome to the LGBTQIA-borhood!"/>
          <p:cNvPicPr preferRelativeResize="0"/>
          <p:nvPr/>
        </p:nvPicPr>
        <p:blipFill rotWithShape="1">
          <a:blip r:embed="rId3">
            <a:alphaModFix/>
          </a:blip>
          <a:srcRect/>
          <a:stretch/>
        </p:blipFill>
        <p:spPr>
          <a:xfrm>
            <a:off x="5115603" y="2570480"/>
            <a:ext cx="6750422" cy="3600225"/>
          </a:xfrm>
          <a:prstGeom prst="rect">
            <a:avLst/>
          </a:prstGeom>
          <a:noFill/>
          <a:ln>
            <a:noFill/>
          </a:ln>
        </p:spPr>
      </p:pic>
      <p:sp>
        <p:nvSpPr>
          <p:cNvPr id="523" name="Google Shape;523;p18"/>
          <p:cNvSpPr txBox="1"/>
          <p:nvPr/>
        </p:nvSpPr>
        <p:spPr>
          <a:xfrm>
            <a:off x="934720" y="2275840"/>
            <a:ext cx="3688080" cy="44012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a:solidFill>
                  <a:srgbClr val="C00000"/>
                </a:solidFill>
                <a:latin typeface="Century Gothic"/>
                <a:ea typeface="Century Gothic"/>
                <a:cs typeface="Century Gothic"/>
                <a:sym typeface="Century Gothic"/>
              </a:rPr>
              <a:t>Lesbian</a:t>
            </a:r>
            <a:endParaRPr/>
          </a:p>
          <a:p>
            <a:pPr marL="0" marR="0" lvl="0" indent="0" algn="ctr" rtl="0">
              <a:spcBef>
                <a:spcPts val="0"/>
              </a:spcBef>
              <a:spcAft>
                <a:spcPts val="0"/>
              </a:spcAft>
              <a:buNone/>
            </a:pPr>
            <a:r>
              <a:rPr lang="en-US" sz="4000">
                <a:solidFill>
                  <a:schemeClr val="accent3"/>
                </a:solidFill>
                <a:latin typeface="Century Gothic"/>
                <a:ea typeface="Century Gothic"/>
                <a:cs typeface="Century Gothic"/>
                <a:sym typeface="Century Gothic"/>
              </a:rPr>
              <a:t>Gay</a:t>
            </a:r>
            <a:endParaRPr/>
          </a:p>
          <a:p>
            <a:pPr marL="0" marR="0" lvl="0" indent="0" algn="ctr" rtl="0">
              <a:spcBef>
                <a:spcPts val="0"/>
              </a:spcBef>
              <a:spcAft>
                <a:spcPts val="0"/>
              </a:spcAft>
              <a:buNone/>
            </a:pPr>
            <a:r>
              <a:rPr lang="en-US" sz="4000">
                <a:solidFill>
                  <a:srgbClr val="FFC000"/>
                </a:solidFill>
                <a:latin typeface="Century Gothic"/>
                <a:ea typeface="Century Gothic"/>
                <a:cs typeface="Century Gothic"/>
                <a:sym typeface="Century Gothic"/>
              </a:rPr>
              <a:t>Bisexual</a:t>
            </a:r>
            <a:endParaRPr/>
          </a:p>
          <a:p>
            <a:pPr marL="0" marR="0" lvl="0" indent="0" algn="ctr" rtl="0">
              <a:spcBef>
                <a:spcPts val="0"/>
              </a:spcBef>
              <a:spcAft>
                <a:spcPts val="0"/>
              </a:spcAft>
              <a:buNone/>
            </a:pPr>
            <a:r>
              <a:rPr lang="en-US" sz="4000">
                <a:solidFill>
                  <a:srgbClr val="00B050"/>
                </a:solidFill>
                <a:latin typeface="Century Gothic"/>
                <a:ea typeface="Century Gothic"/>
                <a:cs typeface="Century Gothic"/>
                <a:sym typeface="Century Gothic"/>
              </a:rPr>
              <a:t>Queer</a:t>
            </a:r>
            <a:endParaRPr/>
          </a:p>
          <a:p>
            <a:pPr marL="0" marR="0" lvl="0" indent="0" algn="ctr" rtl="0">
              <a:spcBef>
                <a:spcPts val="0"/>
              </a:spcBef>
              <a:spcAft>
                <a:spcPts val="0"/>
              </a:spcAft>
              <a:buNone/>
            </a:pPr>
            <a:r>
              <a:rPr lang="en-US" sz="4000">
                <a:solidFill>
                  <a:srgbClr val="0070C0"/>
                </a:solidFill>
                <a:latin typeface="Century Gothic"/>
                <a:ea typeface="Century Gothic"/>
                <a:cs typeface="Century Gothic"/>
                <a:sym typeface="Century Gothic"/>
              </a:rPr>
              <a:t>Asexual</a:t>
            </a:r>
            <a:endParaRPr/>
          </a:p>
          <a:p>
            <a:pPr marL="0" marR="0" lvl="0" indent="0" algn="ctr" rtl="0">
              <a:spcBef>
                <a:spcPts val="0"/>
              </a:spcBef>
              <a:spcAft>
                <a:spcPts val="0"/>
              </a:spcAft>
              <a:buNone/>
            </a:pPr>
            <a:r>
              <a:rPr lang="en-US" sz="4000">
                <a:solidFill>
                  <a:srgbClr val="7030A0"/>
                </a:solidFill>
                <a:latin typeface="Century Gothic"/>
                <a:ea typeface="Century Gothic"/>
                <a:cs typeface="Century Gothic"/>
                <a:sym typeface="Century Gothic"/>
              </a:rPr>
              <a:t>Pansexual</a:t>
            </a:r>
            <a:endParaRPr/>
          </a:p>
          <a:p>
            <a:pPr marL="0" marR="0" lvl="0" indent="0" algn="ctr" rtl="0">
              <a:spcBef>
                <a:spcPts val="0"/>
              </a:spcBef>
              <a:spcAft>
                <a:spcPts val="0"/>
              </a:spcAft>
              <a:buNone/>
            </a:pPr>
            <a:r>
              <a:rPr lang="en-US" sz="4000">
                <a:solidFill>
                  <a:schemeClr val="accent1"/>
                </a:solidFill>
                <a:latin typeface="Century Gothic"/>
                <a:ea typeface="Century Gothic"/>
                <a:cs typeface="Century Gothic"/>
                <a:sym typeface="Century Gothic"/>
              </a:rPr>
              <a:t>…..</a:t>
            </a:r>
            <a:endParaRPr sz="4000">
              <a:solidFill>
                <a:schemeClr val="accent1"/>
              </a:solidFill>
              <a:latin typeface="Century Gothic"/>
              <a:ea typeface="Century Gothic"/>
              <a:cs typeface="Century Gothic"/>
              <a:sym typeface="Century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20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9"/>
          <p:cNvSpPr txBox="1">
            <a:spLocks noGrp="1"/>
          </p:cNvSpPr>
          <p:nvPr>
            <p:ph type="title"/>
          </p:nvPr>
        </p:nvSpPr>
        <p:spPr>
          <a:xfrm>
            <a:off x="1154954" y="484076"/>
            <a:ext cx="8825660" cy="8602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Language Changes</a:t>
            </a:r>
            <a:endParaRPr/>
          </a:p>
        </p:txBody>
      </p:sp>
      <p:pic>
        <p:nvPicPr>
          <p:cNvPr id="530" name="Google Shape;530;p19"/>
          <p:cNvPicPr preferRelativeResize="0"/>
          <p:nvPr/>
        </p:nvPicPr>
        <p:blipFill rotWithShape="1">
          <a:blip r:embed="rId3">
            <a:alphaModFix/>
          </a:blip>
          <a:srcRect/>
          <a:stretch/>
        </p:blipFill>
        <p:spPr>
          <a:xfrm>
            <a:off x="1037028" y="1862449"/>
            <a:ext cx="10253787" cy="4541078"/>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
        <p:nvSpPr>
          <p:cNvPr id="531" name="Google Shape;531;p19"/>
          <p:cNvSpPr/>
          <p:nvPr/>
        </p:nvSpPr>
        <p:spPr>
          <a:xfrm>
            <a:off x="8382000" y="4907280"/>
            <a:ext cx="1503680" cy="1412240"/>
          </a:xfrm>
          <a:prstGeom prst="ellipse">
            <a:avLst/>
          </a:prstGeom>
          <a:solidFill>
            <a:schemeClr val="dk1"/>
          </a:solidFill>
          <a:ln w="19050" cap="rnd"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532" name="Google Shape;532;p19"/>
          <p:cNvSpPr txBox="1"/>
          <p:nvPr/>
        </p:nvSpPr>
        <p:spPr>
          <a:xfrm>
            <a:off x="8453120" y="5105568"/>
            <a:ext cx="136144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a:solidFill>
                  <a:schemeClr val="lt1"/>
                </a:solidFill>
                <a:latin typeface="Century Gothic"/>
                <a:ea typeface="Century Gothic"/>
                <a:cs typeface="Century Gothic"/>
                <a:sym typeface="Century Gothic"/>
              </a:rPr>
              <a:t>Disorders of sex development; hermaphrodite; ambiguous genitalia</a:t>
            </a:r>
            <a:endParaRPr sz="1200">
              <a:solidFill>
                <a:schemeClr val="lt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2"/>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Objectives &amp; Content to be Covered</a:t>
            </a:r>
            <a:endParaRPr/>
          </a:p>
        </p:txBody>
      </p:sp>
      <p:grpSp>
        <p:nvGrpSpPr>
          <p:cNvPr id="368" name="Google Shape;368;p2"/>
          <p:cNvGrpSpPr/>
          <p:nvPr/>
        </p:nvGrpSpPr>
        <p:grpSpPr>
          <a:xfrm>
            <a:off x="1155700" y="2603917"/>
            <a:ext cx="8824913" cy="3415465"/>
            <a:chOff x="0" y="417"/>
            <a:chExt cx="8824913" cy="3415465"/>
          </a:xfrm>
        </p:grpSpPr>
        <p:sp>
          <p:nvSpPr>
            <p:cNvPr id="369" name="Google Shape;369;p2"/>
            <p:cNvSpPr/>
            <p:nvPr/>
          </p:nvSpPr>
          <p:spPr>
            <a:xfrm>
              <a:off x="0" y="417"/>
              <a:ext cx="8824913" cy="975847"/>
            </a:xfrm>
            <a:prstGeom prst="rect">
              <a:avLst/>
            </a:prstGeom>
            <a:solidFill>
              <a:srgbClr val="F589C1">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95193" y="219982"/>
              <a:ext cx="536716" cy="536716"/>
            </a:xfrm>
            <a:prstGeom prst="rect">
              <a:avLst/>
            </a:prstGeom>
            <a:blipFill rotWithShape="1">
              <a:blip r:embed="rId3">
                <a:alphaModFix amt="50000"/>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907870" y="417"/>
              <a:ext cx="7697809" cy="975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txBox="1"/>
            <p:nvPr/>
          </p:nvSpPr>
          <p:spPr>
            <a:xfrm>
              <a:off x="907870" y="417"/>
              <a:ext cx="7697809" cy="975847"/>
            </a:xfrm>
            <a:prstGeom prst="rect">
              <a:avLst/>
            </a:prstGeom>
            <a:noFill/>
            <a:ln>
              <a:noFill/>
            </a:ln>
          </p:spPr>
          <p:txBody>
            <a:bodyPr spcFirstLastPara="1" wrap="square" lIns="103275" tIns="103275" rIns="103275" bIns="103275" anchor="ctr" anchorCtr="0">
              <a:noAutofit/>
            </a:bodyPr>
            <a:lstStyle/>
            <a:p>
              <a:pPr marL="0" marR="0" lvl="0" indent="0" algn="l" rtl="0">
                <a:lnSpc>
                  <a:spcPct val="90000"/>
                </a:lnSpc>
                <a:spcBef>
                  <a:spcPts val="0"/>
                </a:spcBef>
                <a:spcAft>
                  <a:spcPts val="0"/>
                </a:spcAft>
                <a:buNone/>
              </a:pPr>
              <a:r>
                <a:rPr lang="en-US" sz="2100" b="0" i="0" u="none" strike="noStrike" cap="none">
                  <a:solidFill>
                    <a:srgbClr val="590833"/>
                  </a:solidFill>
                  <a:latin typeface="Century Gothic"/>
                  <a:ea typeface="Century Gothic"/>
                  <a:cs typeface="Century Gothic"/>
                  <a:sym typeface="Century Gothic"/>
                </a:rPr>
                <a:t>Recall terminology and concepts critical to understanding LGBTQ+ communities</a:t>
              </a:r>
              <a:endParaRPr sz="2100" b="0" i="0" u="none" strike="noStrike" cap="none">
                <a:solidFill>
                  <a:schemeClr val="dk1"/>
                </a:solidFill>
                <a:latin typeface="Century Gothic"/>
                <a:ea typeface="Century Gothic"/>
                <a:cs typeface="Century Gothic"/>
                <a:sym typeface="Century Gothic"/>
              </a:endParaRPr>
            </a:p>
          </p:txBody>
        </p:sp>
        <p:sp>
          <p:nvSpPr>
            <p:cNvPr id="373" name="Google Shape;373;p2"/>
            <p:cNvSpPr/>
            <p:nvPr/>
          </p:nvSpPr>
          <p:spPr>
            <a:xfrm>
              <a:off x="0" y="1220226"/>
              <a:ext cx="8824913" cy="975847"/>
            </a:xfrm>
            <a:prstGeom prst="rect">
              <a:avLst/>
            </a:prstGeom>
            <a:solidFill>
              <a:srgbClr val="F589C1">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95193" y="1439791"/>
              <a:ext cx="536716" cy="536716"/>
            </a:xfrm>
            <a:prstGeom prst="rect">
              <a:avLst/>
            </a:prstGeom>
            <a:blipFill rotWithShape="1">
              <a:blip r:embed="rId4">
                <a:alphaModFix amt="50000"/>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907870" y="1220226"/>
              <a:ext cx="7697809" cy="975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txBox="1"/>
            <p:nvPr/>
          </p:nvSpPr>
          <p:spPr>
            <a:xfrm>
              <a:off x="907870" y="1220226"/>
              <a:ext cx="7697809" cy="975847"/>
            </a:xfrm>
            <a:prstGeom prst="rect">
              <a:avLst/>
            </a:prstGeom>
            <a:noFill/>
            <a:ln>
              <a:noFill/>
            </a:ln>
          </p:spPr>
          <p:txBody>
            <a:bodyPr spcFirstLastPara="1" wrap="square" lIns="103275" tIns="103275" rIns="103275" bIns="103275" anchor="ctr" anchorCtr="0">
              <a:noAutofit/>
            </a:bodyPr>
            <a:lstStyle/>
            <a:p>
              <a:pPr marL="0" marR="0" lvl="0" indent="0" algn="l" rtl="0">
                <a:lnSpc>
                  <a:spcPct val="90000"/>
                </a:lnSpc>
                <a:spcBef>
                  <a:spcPts val="0"/>
                </a:spcBef>
                <a:spcAft>
                  <a:spcPts val="0"/>
                </a:spcAft>
                <a:buNone/>
              </a:pPr>
              <a:r>
                <a:rPr lang="en-US" sz="2100" b="0" i="0" u="none" strike="noStrike" cap="none">
                  <a:solidFill>
                    <a:srgbClr val="590833"/>
                  </a:solidFill>
                  <a:latin typeface="Century Gothic"/>
                  <a:ea typeface="Century Gothic"/>
                  <a:cs typeface="Century Gothic"/>
                  <a:sym typeface="Century Gothic"/>
                </a:rPr>
                <a:t>Understand the impact of bias and discrimination on health disparities experienced by gender diverse people</a:t>
              </a:r>
              <a:endParaRPr sz="2100" b="0" i="0" u="none" strike="noStrike" cap="none">
                <a:solidFill>
                  <a:schemeClr val="dk1"/>
                </a:solidFill>
                <a:latin typeface="Century Gothic"/>
                <a:ea typeface="Century Gothic"/>
                <a:cs typeface="Century Gothic"/>
                <a:sym typeface="Century Gothic"/>
              </a:endParaRPr>
            </a:p>
          </p:txBody>
        </p:sp>
        <p:sp>
          <p:nvSpPr>
            <p:cNvPr id="377" name="Google Shape;377;p2"/>
            <p:cNvSpPr/>
            <p:nvPr/>
          </p:nvSpPr>
          <p:spPr>
            <a:xfrm>
              <a:off x="0" y="2440035"/>
              <a:ext cx="8824913" cy="975847"/>
            </a:xfrm>
            <a:prstGeom prst="rect">
              <a:avLst/>
            </a:prstGeom>
            <a:solidFill>
              <a:srgbClr val="F589C1">
                <a:alpha val="4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5193" y="2659601"/>
              <a:ext cx="536716" cy="536716"/>
            </a:xfrm>
            <a:prstGeom prst="rect">
              <a:avLst/>
            </a:prstGeom>
            <a:blipFill rotWithShape="1">
              <a:blip r:embed="rId5">
                <a:alphaModFix amt="50000"/>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907870" y="2440035"/>
              <a:ext cx="7697809" cy="97584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txBox="1"/>
            <p:nvPr/>
          </p:nvSpPr>
          <p:spPr>
            <a:xfrm>
              <a:off x="907870" y="2440035"/>
              <a:ext cx="7697809" cy="975847"/>
            </a:xfrm>
            <a:prstGeom prst="rect">
              <a:avLst/>
            </a:prstGeom>
            <a:noFill/>
            <a:ln>
              <a:noFill/>
            </a:ln>
          </p:spPr>
          <p:txBody>
            <a:bodyPr spcFirstLastPara="1" wrap="square" lIns="103275" tIns="103275" rIns="103275" bIns="103275" anchor="ctr" anchorCtr="0">
              <a:noAutofit/>
            </a:bodyPr>
            <a:lstStyle/>
            <a:p>
              <a:pPr marL="0" marR="0" lvl="0" indent="0" algn="l" rtl="0">
                <a:lnSpc>
                  <a:spcPct val="90000"/>
                </a:lnSpc>
                <a:spcBef>
                  <a:spcPts val="0"/>
                </a:spcBef>
                <a:spcAft>
                  <a:spcPts val="0"/>
                </a:spcAft>
                <a:buNone/>
              </a:pPr>
              <a:r>
                <a:rPr lang="en-US" sz="2100" b="0" i="0" u="none" strike="noStrike" cap="none">
                  <a:solidFill>
                    <a:srgbClr val="590833"/>
                  </a:solidFill>
                  <a:latin typeface="Century Gothic"/>
                  <a:ea typeface="Century Gothic"/>
                  <a:cs typeface="Century Gothic"/>
                  <a:sym typeface="Century Gothic"/>
                </a:rPr>
                <a:t>Identify best practice strategies for creating inclusive healthcare environments</a:t>
              </a:r>
              <a:endParaRPr sz="2100" b="0" i="0" u="none" strike="noStrike" cap="none">
                <a:solidFill>
                  <a:schemeClr val="dk1"/>
                </a:solidFill>
                <a:latin typeface="Century Gothic"/>
                <a:ea typeface="Century Gothic"/>
                <a:cs typeface="Century Gothic"/>
                <a:sym typeface="Century Gothic"/>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20" descr="Unique listed companies: Part 1 | Value Research"/>
          <p:cNvPicPr preferRelativeResize="0">
            <a:picLocks noGrp="1"/>
          </p:cNvPicPr>
          <p:nvPr>
            <p:ph type="pic" idx="2"/>
          </p:nvPr>
        </p:nvPicPr>
        <p:blipFill rotWithShape="1">
          <a:blip r:embed="rId3">
            <a:alphaModFix/>
          </a:blip>
          <a:srcRect t="15005" b="15004"/>
          <a:stretch/>
        </p:blipFill>
        <p:spPr>
          <a:xfrm>
            <a:off x="0" y="0"/>
            <a:ext cx="12193200" cy="6400800"/>
          </a:xfrm>
          <a:prstGeom prst="rect">
            <a:avLst/>
          </a:prstGeom>
          <a:noFill/>
          <a:ln>
            <a:noFill/>
          </a:ln>
        </p:spPr>
      </p:pic>
      <p:sp>
        <p:nvSpPr>
          <p:cNvPr id="539" name="Google Shape;539;p20"/>
          <p:cNvSpPr txBox="1">
            <a:spLocks noGrp="1"/>
          </p:cNvSpPr>
          <p:nvPr>
            <p:ph type="title"/>
          </p:nvPr>
        </p:nvSpPr>
        <p:spPr>
          <a:xfrm>
            <a:off x="5356142" y="1239520"/>
            <a:ext cx="6835858" cy="1417205"/>
          </a:xfrm>
          <a:prstGeom prst="rect">
            <a:avLst/>
          </a:prstGeom>
          <a:solidFill>
            <a:srgbClr val="262626"/>
          </a:solidFill>
          <a:ln>
            <a:noFill/>
          </a:ln>
        </p:spPr>
        <p:txBody>
          <a:bodyPr spcFirstLastPara="1" wrap="square" lIns="396000" tIns="252000" rIns="91425" bIns="45700" anchor="t" anchorCtr="0">
            <a:noAutofit/>
          </a:bodyPr>
          <a:lstStyle/>
          <a:p>
            <a:pPr marL="0" lvl="0" indent="0" algn="l" rtl="0">
              <a:lnSpc>
                <a:spcPct val="90000"/>
              </a:lnSpc>
              <a:spcBef>
                <a:spcPts val="0"/>
              </a:spcBef>
              <a:spcAft>
                <a:spcPts val="0"/>
              </a:spcAft>
              <a:buClr>
                <a:schemeClr val="lt1"/>
              </a:buClr>
              <a:buSzPts val="3600"/>
              <a:buFont typeface="Century Gothic"/>
              <a:buNone/>
            </a:pPr>
            <a:r>
              <a:rPr lang="en-US"/>
              <a:t>Unique Experiences of LGBTQ People</a:t>
            </a:r>
            <a:endParaRPr/>
          </a:p>
        </p:txBody>
      </p:sp>
      <p:sp>
        <p:nvSpPr>
          <p:cNvPr id="540" name="Google Shape;540;p20"/>
          <p:cNvSpPr txBox="1">
            <a:spLocks noGrp="1"/>
          </p:cNvSpPr>
          <p:nvPr>
            <p:ph type="body" idx="3"/>
          </p:nvPr>
        </p:nvSpPr>
        <p:spPr>
          <a:xfrm>
            <a:off x="678635" y="0"/>
            <a:ext cx="3998873" cy="5852160"/>
          </a:xfrm>
          <a:prstGeom prst="rect">
            <a:avLst/>
          </a:prstGeom>
          <a:solidFill>
            <a:srgbClr val="262626"/>
          </a:solidFill>
          <a:ln>
            <a:noFill/>
          </a:ln>
        </p:spPr>
        <p:txBody>
          <a:bodyPr spcFirstLastPara="1" wrap="square" lIns="360000" tIns="46800" rIns="360000" bIns="45700" anchor="ctr" anchorCtr="0">
            <a:normAutofit/>
          </a:bodyPr>
          <a:lstStyle/>
          <a:p>
            <a:pPr marL="0" lvl="0" indent="0" algn="l" rtl="0">
              <a:spcBef>
                <a:spcPts val="0"/>
              </a:spcBef>
              <a:spcAft>
                <a:spcPts val="0"/>
              </a:spcAft>
              <a:buSzPts val="1280"/>
              <a:buNone/>
            </a:pPr>
            <a:r>
              <a:rPr lang="en-US" sz="1600"/>
              <a:t>Chosen Family</a:t>
            </a:r>
            <a:endParaRPr/>
          </a:p>
          <a:p>
            <a:pPr marL="0" lvl="0" indent="0" algn="l" rtl="0">
              <a:spcBef>
                <a:spcPts val="600"/>
              </a:spcBef>
              <a:spcAft>
                <a:spcPts val="0"/>
              </a:spcAft>
              <a:buSzPts val="1280"/>
              <a:buNone/>
            </a:pPr>
            <a:r>
              <a:rPr lang="en-US" sz="1600">
                <a:solidFill>
                  <a:srgbClr val="F589C1"/>
                </a:solidFill>
              </a:rPr>
              <a:t>Familial rejection is common, so many LGBTQ people will choose family outside of biological ties.</a:t>
            </a:r>
            <a:endParaRPr/>
          </a:p>
          <a:p>
            <a:pPr marL="0" lvl="0" indent="0" algn="l" rtl="0">
              <a:spcBef>
                <a:spcPts val="600"/>
              </a:spcBef>
              <a:spcAft>
                <a:spcPts val="0"/>
              </a:spcAft>
              <a:buSzPts val="1280"/>
              <a:buNone/>
            </a:pPr>
            <a:endParaRPr sz="1600">
              <a:solidFill>
                <a:srgbClr val="F589C1"/>
              </a:solidFill>
            </a:endParaRPr>
          </a:p>
          <a:p>
            <a:pPr marL="0" lvl="0" indent="0" algn="l" rtl="0">
              <a:spcBef>
                <a:spcPts val="600"/>
              </a:spcBef>
              <a:spcAft>
                <a:spcPts val="0"/>
              </a:spcAft>
              <a:buSzPts val="1280"/>
              <a:buNone/>
            </a:pPr>
            <a:r>
              <a:rPr lang="en-US" sz="1600"/>
              <a:t>Deadnaming</a:t>
            </a:r>
            <a:br>
              <a:rPr lang="en-US" sz="1600"/>
            </a:br>
            <a:r>
              <a:rPr lang="en-US" sz="1600">
                <a:solidFill>
                  <a:srgbClr val="F589C1"/>
                </a:solidFill>
              </a:rPr>
              <a:t>Using the birth or former name of a transgender person without their consent.</a:t>
            </a:r>
            <a:endParaRPr/>
          </a:p>
          <a:p>
            <a:pPr marL="0" lvl="0" indent="0" algn="l" rtl="0">
              <a:spcBef>
                <a:spcPts val="600"/>
              </a:spcBef>
              <a:spcAft>
                <a:spcPts val="0"/>
              </a:spcAft>
              <a:buSzPts val="1280"/>
              <a:buNone/>
            </a:pPr>
            <a:endParaRPr sz="1600">
              <a:solidFill>
                <a:srgbClr val="F589C1"/>
              </a:solidFill>
            </a:endParaRPr>
          </a:p>
          <a:p>
            <a:pPr marL="0" lvl="0" indent="0" algn="l" rtl="0">
              <a:spcBef>
                <a:spcPts val="600"/>
              </a:spcBef>
              <a:spcAft>
                <a:spcPts val="0"/>
              </a:spcAft>
              <a:buSzPts val="1280"/>
              <a:buNone/>
            </a:pPr>
            <a:r>
              <a:rPr lang="en-US" sz="1600"/>
              <a:t>Misgendering</a:t>
            </a:r>
            <a:br>
              <a:rPr lang="en-US" sz="1600"/>
            </a:br>
            <a:r>
              <a:rPr lang="en-US" sz="1600">
                <a:solidFill>
                  <a:srgbClr val="F589C1"/>
                </a:solidFill>
              </a:rPr>
              <a:t>Referring to someone with a pronoun that does not correctly reflect their gender. </a:t>
            </a:r>
            <a:endParaRPr/>
          </a:p>
          <a:p>
            <a:pPr marL="0" lvl="0" indent="0" algn="l" rtl="0">
              <a:spcBef>
                <a:spcPts val="600"/>
              </a:spcBef>
              <a:spcAft>
                <a:spcPts val="0"/>
              </a:spcAft>
              <a:buSzPts val="1280"/>
              <a:buNone/>
            </a:pPr>
            <a:endParaRPr sz="1600">
              <a:solidFill>
                <a:srgbClr val="F589C1"/>
              </a:solidFill>
            </a:endParaRPr>
          </a:p>
          <a:p>
            <a:pPr marL="0" lvl="0" indent="0" algn="l" rtl="0">
              <a:spcBef>
                <a:spcPts val="600"/>
              </a:spcBef>
              <a:spcAft>
                <a:spcPts val="0"/>
              </a:spcAft>
              <a:buSzPts val="1280"/>
              <a:buNone/>
            </a:pPr>
            <a:r>
              <a:rPr lang="en-US" sz="1600"/>
              <a:t>Outing</a:t>
            </a:r>
            <a:endParaRPr/>
          </a:p>
          <a:p>
            <a:pPr marL="0" lvl="0" indent="0" algn="l" rtl="0">
              <a:spcBef>
                <a:spcPts val="0"/>
              </a:spcBef>
              <a:spcAft>
                <a:spcPts val="0"/>
              </a:spcAft>
              <a:buSzPts val="1280"/>
              <a:buNone/>
            </a:pPr>
            <a:r>
              <a:rPr lang="en-US" sz="1600">
                <a:solidFill>
                  <a:srgbClr val="F589C1"/>
                </a:solidFill>
              </a:rPr>
              <a:t>Involuntary or unwanted disclosure of someone’s gender identity or sexual orientation.</a:t>
            </a:r>
            <a:endParaRPr sz="1600">
              <a:solidFill>
                <a:srgbClr val="F589C1"/>
              </a:solidFill>
            </a:endParaRPr>
          </a:p>
        </p:txBody>
      </p:sp>
      <p:sp>
        <p:nvSpPr>
          <p:cNvPr id="541" name="Google Shape;541;p20"/>
          <p:cNvSpPr txBox="1">
            <a:spLocks noGrp="1"/>
          </p:cNvSpPr>
          <p:nvPr>
            <p:ph type="sldNum" idx="12"/>
          </p:nvPr>
        </p:nvSpPr>
        <p:spPr>
          <a:xfrm>
            <a:off x="10930596" y="6446838"/>
            <a:ext cx="617912" cy="365125"/>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20</a:t>
            </a:fld>
            <a:endParaRPr/>
          </a:p>
        </p:txBody>
      </p:sp>
      <p:cxnSp>
        <p:nvCxnSpPr>
          <p:cNvPr id="542" name="Google Shape;542;p20" descr="Line"/>
          <p:cNvCxnSpPr/>
          <p:nvPr/>
        </p:nvCxnSpPr>
        <p:spPr>
          <a:xfrm>
            <a:off x="5674865" y="2555877"/>
            <a:ext cx="3291840" cy="0"/>
          </a:xfrm>
          <a:prstGeom prst="straightConnector1">
            <a:avLst/>
          </a:prstGeom>
          <a:noFill/>
          <a:ln w="15875" cap="flat" cmpd="sng">
            <a:solidFill>
              <a:schemeClr val="accent1"/>
            </a:solidFill>
            <a:prstDash val="solid"/>
            <a:round/>
            <a:headEnd type="none" w="sm" len="sm"/>
            <a:tailEnd type="none" w="sm" len="sm"/>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21"/>
          <p:cNvSpPr txBox="1">
            <a:spLocks noGrp="1"/>
          </p:cNvSpPr>
          <p:nvPr>
            <p:ph type="ctrTitle"/>
          </p:nvPr>
        </p:nvSpPr>
        <p:spPr>
          <a:xfrm>
            <a:off x="1144795" y="2597573"/>
            <a:ext cx="8825658" cy="267764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400"/>
              <a:buFont typeface="Century Gothic"/>
              <a:buNone/>
            </a:pPr>
            <a:r>
              <a:rPr lang="en-US"/>
              <a:t>Bias &amp; Discrimination as Barriers to Care</a:t>
            </a:r>
            <a:endParaRPr/>
          </a:p>
        </p:txBody>
      </p:sp>
      <p:pic>
        <p:nvPicPr>
          <p:cNvPr id="548" name="Google Shape;548;p21"/>
          <p:cNvPicPr preferRelativeResize="0"/>
          <p:nvPr/>
        </p:nvPicPr>
        <p:blipFill rotWithShape="1">
          <a:blip r:embed="rId3">
            <a:alphaModFix/>
          </a:blip>
          <a:srcRect/>
          <a:stretch/>
        </p:blipFill>
        <p:spPr>
          <a:xfrm>
            <a:off x="3957320" y="917363"/>
            <a:ext cx="5938520" cy="1848213"/>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pic>
        <p:nvPicPr>
          <p:cNvPr id="554" name="Google Shape;554;p22"/>
          <p:cNvPicPr preferRelativeResize="0"/>
          <p:nvPr/>
        </p:nvPicPr>
        <p:blipFill rotWithShape="1">
          <a:blip r:embed="rId3">
            <a:alphaModFix/>
          </a:blip>
          <a:srcRect/>
          <a:stretch/>
        </p:blipFill>
        <p:spPr>
          <a:xfrm>
            <a:off x="728641" y="322236"/>
            <a:ext cx="5712799" cy="5697981"/>
          </a:xfrm>
          <a:prstGeom prst="rect">
            <a:avLst/>
          </a:prstGeom>
          <a:noFill/>
          <a:ln>
            <a:noFill/>
          </a:ln>
          <a:effectLst>
            <a:outerShdw blurRad="50800" dist="50800" dir="5400000" algn="tl" rotWithShape="0">
              <a:srgbClr val="000000">
                <a:alpha val="42745"/>
              </a:srgbClr>
            </a:outerShdw>
          </a:effectLst>
        </p:spPr>
      </p:pic>
      <p:pic>
        <p:nvPicPr>
          <p:cNvPr id="555" name="Google Shape;555;p22" descr="State Laws, State Agencies and State-Sponsored Fear Are Being Weaponized  Against Transgender Children - Human Rights Campaign"/>
          <p:cNvPicPr preferRelativeResize="0"/>
          <p:nvPr/>
        </p:nvPicPr>
        <p:blipFill rotWithShape="1">
          <a:blip r:embed="rId4">
            <a:alphaModFix/>
          </a:blip>
          <a:srcRect l="22761" r="24394"/>
          <a:stretch/>
        </p:blipFill>
        <p:spPr>
          <a:xfrm>
            <a:off x="7222436" y="1813294"/>
            <a:ext cx="3391354" cy="336919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3"/>
          <p:cNvSpPr txBox="1">
            <a:spLocks noGrp="1"/>
          </p:cNvSpPr>
          <p:nvPr>
            <p:ph type="body" idx="2"/>
          </p:nvPr>
        </p:nvSpPr>
        <p:spPr>
          <a:xfrm>
            <a:off x="2160639" y="6555772"/>
            <a:ext cx="992628" cy="25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sp>
        <p:nvSpPr>
          <p:cNvPr id="562" name="Google Shape;562;p23"/>
          <p:cNvSpPr txBox="1">
            <a:spLocks noGrp="1"/>
          </p:cNvSpPr>
          <p:nvPr>
            <p:ph type="body" idx="3"/>
          </p:nvPr>
        </p:nvSpPr>
        <p:spPr>
          <a:xfrm>
            <a:off x="3453007" y="6555772"/>
            <a:ext cx="992628" cy="25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sp>
        <p:nvSpPr>
          <p:cNvPr id="563" name="Google Shape;563;p23"/>
          <p:cNvSpPr txBox="1">
            <a:spLocks noGrp="1"/>
          </p:cNvSpPr>
          <p:nvPr>
            <p:ph type="body" idx="4"/>
          </p:nvPr>
        </p:nvSpPr>
        <p:spPr>
          <a:xfrm>
            <a:off x="4745374" y="6555772"/>
            <a:ext cx="992628" cy="25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grpSp>
        <p:nvGrpSpPr>
          <p:cNvPr id="564" name="Google Shape;564;p23"/>
          <p:cNvGrpSpPr/>
          <p:nvPr/>
        </p:nvGrpSpPr>
        <p:grpSpPr>
          <a:xfrm>
            <a:off x="6975400" y="1310640"/>
            <a:ext cx="4601674" cy="4928235"/>
            <a:chOff x="393078" y="0"/>
            <a:chExt cx="4601674" cy="4928235"/>
          </a:xfrm>
        </p:grpSpPr>
        <p:sp>
          <p:nvSpPr>
            <p:cNvPr id="565" name="Google Shape;565;p23"/>
            <p:cNvSpPr/>
            <p:nvPr/>
          </p:nvSpPr>
          <p:spPr>
            <a:xfrm>
              <a:off x="448455" y="0"/>
              <a:ext cx="1774164" cy="985647"/>
            </a:xfrm>
            <a:prstGeom prst="roundRect">
              <a:avLst>
                <a:gd name="adj" fmla="val 10000"/>
              </a:avLst>
            </a:prstGeom>
            <a:solidFill>
              <a:srgbClr val="E4CAD2">
                <a:alpha val="89803"/>
              </a:srgbClr>
            </a:solidFill>
            <a:ln w="19050" cap="rnd" cmpd="sng">
              <a:solidFill>
                <a:srgbClr val="E4CA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3"/>
            <p:cNvSpPr txBox="1"/>
            <p:nvPr/>
          </p:nvSpPr>
          <p:spPr>
            <a:xfrm>
              <a:off x="477324" y="28869"/>
              <a:ext cx="1716426" cy="92790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Loss of relationships</a:t>
              </a:r>
              <a:endParaRPr sz="1800">
                <a:solidFill>
                  <a:schemeClr val="dk1"/>
                </a:solidFill>
                <a:latin typeface="Century Gothic"/>
                <a:ea typeface="Century Gothic"/>
                <a:cs typeface="Century Gothic"/>
                <a:sym typeface="Century Gothic"/>
              </a:endParaRPr>
            </a:p>
          </p:txBody>
        </p:sp>
        <p:sp>
          <p:nvSpPr>
            <p:cNvPr id="567" name="Google Shape;567;p23"/>
            <p:cNvSpPr/>
            <p:nvPr/>
          </p:nvSpPr>
          <p:spPr>
            <a:xfrm>
              <a:off x="3011137" y="0"/>
              <a:ext cx="1774164" cy="985647"/>
            </a:xfrm>
            <a:prstGeom prst="roundRect">
              <a:avLst>
                <a:gd name="adj" fmla="val 10000"/>
              </a:avLst>
            </a:prstGeom>
            <a:solidFill>
              <a:srgbClr val="E4CAD2">
                <a:alpha val="89803"/>
              </a:srgbClr>
            </a:solidFill>
            <a:ln w="19050" cap="rnd" cmpd="sng">
              <a:solidFill>
                <a:srgbClr val="E4CA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3"/>
            <p:cNvSpPr txBox="1"/>
            <p:nvPr/>
          </p:nvSpPr>
          <p:spPr>
            <a:xfrm>
              <a:off x="3040006" y="28869"/>
              <a:ext cx="1716426" cy="927909"/>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Denial of medical service</a:t>
              </a:r>
              <a:endParaRPr sz="1800">
                <a:solidFill>
                  <a:schemeClr val="dk1"/>
                </a:solidFill>
                <a:latin typeface="Century Gothic"/>
                <a:ea typeface="Century Gothic"/>
                <a:cs typeface="Century Gothic"/>
                <a:sym typeface="Century Gothic"/>
              </a:endParaRPr>
            </a:p>
          </p:txBody>
        </p:sp>
        <p:sp>
          <p:nvSpPr>
            <p:cNvPr id="569" name="Google Shape;569;p23"/>
            <p:cNvSpPr/>
            <p:nvPr/>
          </p:nvSpPr>
          <p:spPr>
            <a:xfrm>
              <a:off x="2247261" y="4189000"/>
              <a:ext cx="739235" cy="739235"/>
            </a:xfrm>
            <a:prstGeom prst="triangle">
              <a:avLst>
                <a:gd name="adj" fmla="val 50000"/>
              </a:avLst>
            </a:prstGeom>
            <a:solidFill>
              <a:srgbClr val="E4CAD2">
                <a:alpha val="89803"/>
              </a:srgbClr>
            </a:solidFill>
            <a:ln w="19050" cap="rnd" cmpd="sng">
              <a:solidFill>
                <a:srgbClr val="E4CA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3"/>
            <p:cNvSpPr/>
            <p:nvPr/>
          </p:nvSpPr>
          <p:spPr>
            <a:xfrm rot="240000">
              <a:off x="398495" y="3872229"/>
              <a:ext cx="4436767" cy="310248"/>
            </a:xfrm>
            <a:prstGeom prst="rect">
              <a:avLst/>
            </a:prstGeom>
            <a:solidFill>
              <a:srgbClr val="E4CAD2">
                <a:alpha val="89803"/>
              </a:srgbClr>
            </a:solidFill>
            <a:ln w="19050" cap="rnd" cmpd="sng">
              <a:solidFill>
                <a:srgbClr val="E4CAD2">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3"/>
            <p:cNvSpPr/>
            <p:nvPr/>
          </p:nvSpPr>
          <p:spPr>
            <a:xfrm rot="240000">
              <a:off x="3067162" y="3313304"/>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3"/>
            <p:cNvSpPr txBox="1"/>
            <p:nvPr/>
          </p:nvSpPr>
          <p:spPr>
            <a:xfrm rot="240000">
              <a:off x="3096844" y="3342986"/>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Incarceration</a:t>
              </a:r>
              <a:endParaRPr sz="1500">
                <a:solidFill>
                  <a:schemeClr val="lt1"/>
                </a:solidFill>
                <a:latin typeface="Century Gothic"/>
                <a:ea typeface="Century Gothic"/>
                <a:cs typeface="Century Gothic"/>
                <a:sym typeface="Century Gothic"/>
              </a:endParaRPr>
            </a:p>
          </p:txBody>
        </p:sp>
        <p:sp>
          <p:nvSpPr>
            <p:cNvPr id="573" name="Google Shape;573;p23"/>
            <p:cNvSpPr/>
            <p:nvPr/>
          </p:nvSpPr>
          <p:spPr>
            <a:xfrm rot="240000">
              <a:off x="3116444" y="2662777"/>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3"/>
            <p:cNvSpPr txBox="1"/>
            <p:nvPr/>
          </p:nvSpPr>
          <p:spPr>
            <a:xfrm rot="240000">
              <a:off x="3146126" y="2692459"/>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Physical &amp; sexual assault</a:t>
              </a:r>
              <a:endParaRPr sz="1500">
                <a:solidFill>
                  <a:schemeClr val="lt1"/>
                </a:solidFill>
                <a:latin typeface="Century Gothic"/>
                <a:ea typeface="Century Gothic"/>
                <a:cs typeface="Century Gothic"/>
                <a:sym typeface="Century Gothic"/>
              </a:endParaRPr>
            </a:p>
          </p:txBody>
        </p:sp>
        <p:sp>
          <p:nvSpPr>
            <p:cNvPr id="575" name="Google Shape;575;p23"/>
            <p:cNvSpPr/>
            <p:nvPr/>
          </p:nvSpPr>
          <p:spPr>
            <a:xfrm rot="240000">
              <a:off x="3165727" y="2012250"/>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3"/>
            <p:cNvSpPr txBox="1"/>
            <p:nvPr/>
          </p:nvSpPr>
          <p:spPr>
            <a:xfrm rot="240000">
              <a:off x="3195409" y="2041932"/>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Homelessness</a:t>
              </a:r>
              <a:endParaRPr sz="1500">
                <a:solidFill>
                  <a:schemeClr val="lt1"/>
                </a:solidFill>
                <a:latin typeface="Century Gothic"/>
                <a:ea typeface="Century Gothic"/>
                <a:cs typeface="Century Gothic"/>
                <a:sym typeface="Century Gothic"/>
              </a:endParaRPr>
            </a:p>
          </p:txBody>
        </p:sp>
        <p:sp>
          <p:nvSpPr>
            <p:cNvPr id="577" name="Google Shape;577;p23"/>
            <p:cNvSpPr/>
            <p:nvPr/>
          </p:nvSpPr>
          <p:spPr>
            <a:xfrm rot="240000">
              <a:off x="3215009" y="1361723"/>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3"/>
            <p:cNvSpPr txBox="1"/>
            <p:nvPr/>
          </p:nvSpPr>
          <p:spPr>
            <a:xfrm rot="240000">
              <a:off x="3244691" y="1391405"/>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School bullying</a:t>
              </a:r>
              <a:endParaRPr sz="1500">
                <a:solidFill>
                  <a:schemeClr val="lt1"/>
                </a:solidFill>
                <a:latin typeface="Century Gothic"/>
                <a:ea typeface="Century Gothic"/>
                <a:cs typeface="Century Gothic"/>
                <a:sym typeface="Century Gothic"/>
              </a:endParaRPr>
            </a:p>
          </p:txBody>
        </p:sp>
        <p:sp>
          <p:nvSpPr>
            <p:cNvPr id="579" name="Google Shape;579;p23"/>
            <p:cNvSpPr/>
            <p:nvPr/>
          </p:nvSpPr>
          <p:spPr>
            <a:xfrm rot="240000">
              <a:off x="504479" y="3135888"/>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3"/>
            <p:cNvSpPr txBox="1"/>
            <p:nvPr/>
          </p:nvSpPr>
          <p:spPr>
            <a:xfrm rot="240000">
              <a:off x="534161" y="3165570"/>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Eviction</a:t>
              </a:r>
              <a:endParaRPr sz="1500">
                <a:solidFill>
                  <a:schemeClr val="lt1"/>
                </a:solidFill>
                <a:latin typeface="Century Gothic"/>
                <a:ea typeface="Century Gothic"/>
                <a:cs typeface="Century Gothic"/>
                <a:sym typeface="Century Gothic"/>
              </a:endParaRPr>
            </a:p>
          </p:txBody>
        </p:sp>
        <p:sp>
          <p:nvSpPr>
            <p:cNvPr id="581" name="Google Shape;581;p23"/>
            <p:cNvSpPr/>
            <p:nvPr/>
          </p:nvSpPr>
          <p:spPr>
            <a:xfrm rot="240000">
              <a:off x="553762" y="2485360"/>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3"/>
            <p:cNvSpPr txBox="1"/>
            <p:nvPr/>
          </p:nvSpPr>
          <p:spPr>
            <a:xfrm rot="240000">
              <a:off x="583444" y="2515042"/>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Loss of a job</a:t>
              </a:r>
              <a:endParaRPr sz="1500">
                <a:solidFill>
                  <a:schemeClr val="lt1"/>
                </a:solidFill>
                <a:latin typeface="Century Gothic"/>
                <a:ea typeface="Century Gothic"/>
                <a:cs typeface="Century Gothic"/>
                <a:sym typeface="Century Gothic"/>
              </a:endParaRPr>
            </a:p>
          </p:txBody>
        </p:sp>
        <p:sp>
          <p:nvSpPr>
            <p:cNvPr id="583" name="Google Shape;583;p23"/>
            <p:cNvSpPr/>
            <p:nvPr/>
          </p:nvSpPr>
          <p:spPr>
            <a:xfrm rot="240000">
              <a:off x="603044" y="1834833"/>
              <a:ext cx="1760680" cy="608041"/>
            </a:xfrm>
            <a:prstGeom prst="roundRect">
              <a:avLst>
                <a:gd name="adj" fmla="val 16667"/>
              </a:avLst>
            </a:prstGeom>
            <a:solidFill>
              <a:srgbClr val="B20F64"/>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3"/>
            <p:cNvSpPr txBox="1"/>
            <p:nvPr/>
          </p:nvSpPr>
          <p:spPr>
            <a:xfrm rot="240000">
              <a:off x="632726" y="1864515"/>
              <a:ext cx="1701316" cy="54867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None/>
              </a:pPr>
              <a:r>
                <a:rPr lang="en-US" sz="1500">
                  <a:solidFill>
                    <a:schemeClr val="lt1"/>
                  </a:solidFill>
                  <a:latin typeface="Century Gothic"/>
                  <a:ea typeface="Century Gothic"/>
                  <a:cs typeface="Century Gothic"/>
                  <a:sym typeface="Century Gothic"/>
                </a:rPr>
                <a:t>Teacher harassment</a:t>
              </a:r>
              <a:endParaRPr sz="1500">
                <a:solidFill>
                  <a:schemeClr val="lt1"/>
                </a:solidFill>
                <a:latin typeface="Century Gothic"/>
                <a:ea typeface="Century Gothic"/>
                <a:cs typeface="Century Gothic"/>
                <a:sym typeface="Century Gothic"/>
              </a:endParaRPr>
            </a:p>
          </p:txBody>
        </p:sp>
      </p:grpSp>
      <p:sp>
        <p:nvSpPr>
          <p:cNvPr id="585" name="Google Shape;585;p23"/>
          <p:cNvSpPr txBox="1">
            <a:spLocks noGrp="1"/>
          </p:cNvSpPr>
          <p:nvPr>
            <p:ph type="body" idx="6"/>
          </p:nvPr>
        </p:nvSpPr>
        <p:spPr>
          <a:xfrm>
            <a:off x="5738001" y="6238876"/>
            <a:ext cx="6454000" cy="30824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pic>
        <p:nvPicPr>
          <p:cNvPr id="586" name="Google Shape;586;p23" descr="https://transequality.org/sites/default/files/images/resources/Screen%20Shot%202015-01-21%20at%206.05.07%20PM.png"/>
          <p:cNvPicPr preferRelativeResize="0">
            <a:picLocks noGrp="1"/>
          </p:cNvPicPr>
          <p:nvPr>
            <p:ph type="body" idx="1"/>
          </p:nvPr>
        </p:nvPicPr>
        <p:blipFill rotWithShape="1">
          <a:blip r:embed="rId3">
            <a:alphaModFix/>
          </a:blip>
          <a:srcRect/>
          <a:stretch/>
        </p:blipFill>
        <p:spPr>
          <a:xfrm>
            <a:off x="768530" y="1460678"/>
            <a:ext cx="3677105" cy="4778198"/>
          </a:xfrm>
          <a:prstGeom prst="rect">
            <a:avLst/>
          </a:prstGeom>
          <a:noFill/>
          <a:ln>
            <a:noFill/>
          </a:ln>
        </p:spPr>
      </p:pic>
      <p:sp>
        <p:nvSpPr>
          <p:cNvPr id="587" name="Google Shape;587;p23"/>
          <p:cNvSpPr/>
          <p:nvPr/>
        </p:nvSpPr>
        <p:spPr>
          <a:xfrm>
            <a:off x="4633614" y="3158897"/>
            <a:ext cx="2031346" cy="1381760"/>
          </a:xfrm>
          <a:prstGeom prst="rightArrow">
            <a:avLst>
              <a:gd name="adj1" fmla="val 50000"/>
              <a:gd name="adj2" fmla="val 50000"/>
            </a:avLst>
          </a:prstGeom>
          <a:solidFill>
            <a:schemeClr val="accent1"/>
          </a:solidFill>
          <a:ln w="19050" cap="rnd" cmpd="sng">
            <a:solidFill>
              <a:srgbClr val="820C4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000" b="1">
                <a:solidFill>
                  <a:schemeClr val="lt1"/>
                </a:solidFill>
                <a:latin typeface="Century Gothic"/>
                <a:ea typeface="Century Gothic"/>
                <a:cs typeface="Century Gothic"/>
                <a:sym typeface="Century Gothic"/>
              </a:rPr>
              <a:t>63%</a:t>
            </a:r>
            <a:endParaRPr sz="4000" b="1">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grpSp>
        <p:nvGrpSpPr>
          <p:cNvPr id="593" name="Google Shape;593;p24"/>
          <p:cNvGrpSpPr/>
          <p:nvPr/>
        </p:nvGrpSpPr>
        <p:grpSpPr>
          <a:xfrm>
            <a:off x="355600" y="2331"/>
            <a:ext cx="11460480" cy="6853336"/>
            <a:chOff x="0" y="2331"/>
            <a:chExt cx="11460480" cy="6853336"/>
          </a:xfrm>
        </p:grpSpPr>
        <p:sp>
          <p:nvSpPr>
            <p:cNvPr id="594" name="Google Shape;594;p24"/>
            <p:cNvSpPr/>
            <p:nvPr/>
          </p:nvSpPr>
          <p:spPr>
            <a:xfrm>
              <a:off x="0" y="5625045"/>
              <a:ext cx="11460480" cy="1230622"/>
            </a:xfrm>
            <a:prstGeom prst="rect">
              <a:avLst/>
            </a:prstGeom>
            <a:solidFill>
              <a:schemeClr val="accen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4"/>
            <p:cNvSpPr txBox="1"/>
            <p:nvPr/>
          </p:nvSpPr>
          <p:spPr>
            <a:xfrm>
              <a:off x="0" y="5625045"/>
              <a:ext cx="11460480" cy="1230622"/>
            </a:xfrm>
            <a:prstGeom prst="rect">
              <a:avLst/>
            </a:prstGeom>
            <a:noFill/>
            <a:ln>
              <a:noFill/>
            </a:ln>
          </p:spPr>
          <p:txBody>
            <a:bodyPr spcFirstLastPara="1" wrap="square" lIns="163575" tIns="163575" rIns="163575" bIns="163575" anchor="ctr" anchorCtr="0">
              <a:noAutofit/>
            </a:bodyPr>
            <a:lstStyle/>
            <a:p>
              <a:pPr marL="0" marR="0" lvl="0" indent="0" algn="ctr" rtl="0">
                <a:lnSpc>
                  <a:spcPct val="90000"/>
                </a:lnSpc>
                <a:spcBef>
                  <a:spcPts val="0"/>
                </a:spcBef>
                <a:spcAft>
                  <a:spcPts val="0"/>
                </a:spcAft>
                <a:buNone/>
              </a:pPr>
              <a:r>
                <a:rPr lang="en-US" sz="2300">
                  <a:solidFill>
                    <a:schemeClr val="lt1"/>
                  </a:solidFill>
                  <a:latin typeface="Century Gothic"/>
                  <a:ea typeface="Century Gothic"/>
                  <a:cs typeface="Century Gothic"/>
                  <a:sym typeface="Century Gothic"/>
                </a:rPr>
                <a:t>Health Disparities/Inequities</a:t>
              </a:r>
              <a:endParaRPr/>
            </a:p>
          </p:txBody>
        </p:sp>
        <p:sp>
          <p:nvSpPr>
            <p:cNvPr id="596" name="Google Shape;596;p24"/>
            <p:cNvSpPr/>
            <p:nvPr/>
          </p:nvSpPr>
          <p:spPr>
            <a:xfrm rot="10800000">
              <a:off x="0" y="3750807"/>
              <a:ext cx="11460480" cy="1892697"/>
            </a:xfrm>
            <a:prstGeom prst="upArrowCallout">
              <a:avLst>
                <a:gd name="adj1" fmla="val 25000"/>
                <a:gd name="adj2" fmla="val 25000"/>
                <a:gd name="adj3" fmla="val 25000"/>
                <a:gd name="adj4" fmla="val 64977"/>
              </a:avLst>
            </a:prstGeom>
            <a:solidFill>
              <a:schemeClr val="accent3"/>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4"/>
            <p:cNvSpPr txBox="1"/>
            <p:nvPr/>
          </p:nvSpPr>
          <p:spPr>
            <a:xfrm>
              <a:off x="0" y="3750807"/>
              <a:ext cx="11460480" cy="664336"/>
            </a:xfrm>
            <a:prstGeom prst="rect">
              <a:avLst/>
            </a:prstGeom>
            <a:noFill/>
            <a:ln>
              <a:noFill/>
            </a:ln>
          </p:spPr>
          <p:txBody>
            <a:bodyPr spcFirstLastPara="1" wrap="square" lIns="163575" tIns="163575" rIns="163575" bIns="163575" anchor="ctr" anchorCtr="0">
              <a:noAutofit/>
            </a:bodyPr>
            <a:lstStyle/>
            <a:p>
              <a:pPr marL="0" marR="0" lvl="0" indent="0" algn="ctr" rtl="0">
                <a:lnSpc>
                  <a:spcPct val="90000"/>
                </a:lnSpc>
                <a:spcBef>
                  <a:spcPts val="0"/>
                </a:spcBef>
                <a:spcAft>
                  <a:spcPts val="0"/>
                </a:spcAft>
                <a:buNone/>
              </a:pPr>
              <a:r>
                <a:rPr lang="en-US" sz="2300">
                  <a:solidFill>
                    <a:schemeClr val="lt1"/>
                  </a:solidFill>
                  <a:latin typeface="Century Gothic"/>
                  <a:ea typeface="Century Gothic"/>
                  <a:cs typeface="Century Gothic"/>
                  <a:sym typeface="Century Gothic"/>
                </a:rPr>
                <a:t>Impacts</a:t>
              </a:r>
              <a:endParaRPr/>
            </a:p>
          </p:txBody>
        </p:sp>
        <p:sp>
          <p:nvSpPr>
            <p:cNvPr id="598" name="Google Shape;598;p24"/>
            <p:cNvSpPr/>
            <p:nvPr/>
          </p:nvSpPr>
          <p:spPr>
            <a:xfrm>
              <a:off x="0" y="4415144"/>
              <a:ext cx="2865120" cy="565916"/>
            </a:xfrm>
            <a:prstGeom prst="rect">
              <a:avLst/>
            </a:prstGeom>
            <a:solidFill>
              <a:srgbClr val="D3CADF">
                <a:alpha val="89803"/>
              </a:srgbClr>
            </a:solidFill>
            <a:ln w="19050" cap="rnd" cmpd="sng">
              <a:solidFill>
                <a:srgbClr val="D3CA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4"/>
            <p:cNvSpPr txBox="1"/>
            <p:nvPr/>
          </p:nvSpPr>
          <p:spPr>
            <a:xfrm>
              <a:off x="0" y="4415144"/>
              <a:ext cx="2865120"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Mental Health</a:t>
              </a:r>
              <a:endParaRPr/>
            </a:p>
          </p:txBody>
        </p:sp>
        <p:sp>
          <p:nvSpPr>
            <p:cNvPr id="600" name="Google Shape;600;p24"/>
            <p:cNvSpPr/>
            <p:nvPr/>
          </p:nvSpPr>
          <p:spPr>
            <a:xfrm>
              <a:off x="2865119" y="4415144"/>
              <a:ext cx="2865120" cy="565916"/>
            </a:xfrm>
            <a:prstGeom prst="rect">
              <a:avLst/>
            </a:prstGeom>
            <a:solidFill>
              <a:srgbClr val="F4D1CD">
                <a:alpha val="89803"/>
              </a:srgbClr>
            </a:solidFill>
            <a:ln w="19050" cap="rnd" cmpd="sng">
              <a:solidFill>
                <a:srgbClr val="F4D1CD">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4"/>
            <p:cNvSpPr txBox="1"/>
            <p:nvPr/>
          </p:nvSpPr>
          <p:spPr>
            <a:xfrm>
              <a:off x="2865119" y="4415144"/>
              <a:ext cx="2865120"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Physical Health</a:t>
              </a:r>
              <a:endParaRPr/>
            </a:p>
          </p:txBody>
        </p:sp>
        <p:sp>
          <p:nvSpPr>
            <p:cNvPr id="602" name="Google Shape;602;p24"/>
            <p:cNvSpPr/>
            <p:nvPr/>
          </p:nvSpPr>
          <p:spPr>
            <a:xfrm>
              <a:off x="5730240" y="4415144"/>
              <a:ext cx="2865120" cy="565916"/>
            </a:xfrm>
            <a:prstGeom prst="rect">
              <a:avLst/>
            </a:prstGeom>
            <a:solidFill>
              <a:srgbClr val="F6DBCC">
                <a:alpha val="89803"/>
              </a:srgbClr>
            </a:solidFill>
            <a:ln w="19050" cap="rnd" cmpd="sng">
              <a:solidFill>
                <a:srgbClr val="F6DB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4"/>
            <p:cNvSpPr txBox="1"/>
            <p:nvPr/>
          </p:nvSpPr>
          <p:spPr>
            <a:xfrm>
              <a:off x="5730240" y="4415144"/>
              <a:ext cx="2865120"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Access to Care</a:t>
              </a:r>
              <a:endParaRPr/>
            </a:p>
          </p:txBody>
        </p:sp>
        <p:sp>
          <p:nvSpPr>
            <p:cNvPr id="604" name="Google Shape;604;p24"/>
            <p:cNvSpPr/>
            <p:nvPr/>
          </p:nvSpPr>
          <p:spPr>
            <a:xfrm>
              <a:off x="8595360" y="4415144"/>
              <a:ext cx="2865120" cy="565916"/>
            </a:xfrm>
            <a:prstGeom prst="rect">
              <a:avLst/>
            </a:prstGeom>
            <a:solidFill>
              <a:srgbClr val="DDD2FA">
                <a:alpha val="89803"/>
              </a:srgbClr>
            </a:solidFill>
            <a:ln w="19050" cap="rnd" cmpd="sng">
              <a:solidFill>
                <a:srgbClr val="DDD2F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4"/>
            <p:cNvSpPr txBox="1"/>
            <p:nvPr/>
          </p:nvSpPr>
          <p:spPr>
            <a:xfrm>
              <a:off x="8595360" y="4415144"/>
              <a:ext cx="2865120"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Access to Competent Care</a:t>
              </a:r>
              <a:endParaRPr/>
            </a:p>
          </p:txBody>
        </p:sp>
        <p:sp>
          <p:nvSpPr>
            <p:cNvPr id="606" name="Google Shape;606;p24"/>
            <p:cNvSpPr/>
            <p:nvPr/>
          </p:nvSpPr>
          <p:spPr>
            <a:xfrm rot="10800000">
              <a:off x="0" y="1876569"/>
              <a:ext cx="11460480" cy="1892697"/>
            </a:xfrm>
            <a:prstGeom prst="upArrowCallout">
              <a:avLst>
                <a:gd name="adj1" fmla="val 25000"/>
                <a:gd name="adj2" fmla="val 25000"/>
                <a:gd name="adj3" fmla="val 25000"/>
                <a:gd name="adj4" fmla="val 64977"/>
              </a:avLst>
            </a:prstGeom>
            <a:solidFill>
              <a:srgbClr val="E6933A"/>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4"/>
            <p:cNvSpPr txBox="1"/>
            <p:nvPr/>
          </p:nvSpPr>
          <p:spPr>
            <a:xfrm>
              <a:off x="0" y="1876569"/>
              <a:ext cx="11460480" cy="664336"/>
            </a:xfrm>
            <a:prstGeom prst="rect">
              <a:avLst/>
            </a:prstGeom>
            <a:noFill/>
            <a:ln>
              <a:noFill/>
            </a:ln>
          </p:spPr>
          <p:txBody>
            <a:bodyPr spcFirstLastPara="1" wrap="square" lIns="163575" tIns="163575" rIns="163575" bIns="163575" anchor="ctr" anchorCtr="0">
              <a:noAutofit/>
            </a:bodyPr>
            <a:lstStyle/>
            <a:p>
              <a:pPr marL="0" marR="0" lvl="0" indent="0" algn="ctr" rtl="0">
                <a:lnSpc>
                  <a:spcPct val="90000"/>
                </a:lnSpc>
                <a:spcBef>
                  <a:spcPts val="0"/>
                </a:spcBef>
                <a:spcAft>
                  <a:spcPts val="0"/>
                </a:spcAft>
                <a:buNone/>
              </a:pPr>
              <a:r>
                <a:rPr lang="en-US" sz="2300">
                  <a:solidFill>
                    <a:schemeClr val="lt1"/>
                  </a:solidFill>
                  <a:latin typeface="Century Gothic"/>
                  <a:ea typeface="Century Gothic"/>
                  <a:cs typeface="Century Gothic"/>
                  <a:sym typeface="Century Gothic"/>
                </a:rPr>
                <a:t>Intersectionality</a:t>
              </a:r>
              <a:endParaRPr/>
            </a:p>
          </p:txBody>
        </p:sp>
        <p:sp>
          <p:nvSpPr>
            <p:cNvPr id="608" name="Google Shape;608;p24"/>
            <p:cNvSpPr/>
            <p:nvPr/>
          </p:nvSpPr>
          <p:spPr>
            <a:xfrm>
              <a:off x="5595" y="2540906"/>
              <a:ext cx="1908214" cy="565916"/>
            </a:xfrm>
            <a:prstGeom prst="rect">
              <a:avLst/>
            </a:prstGeom>
            <a:solidFill>
              <a:srgbClr val="D3CADF">
                <a:alpha val="89803"/>
              </a:srgbClr>
            </a:solidFill>
            <a:ln w="19050" cap="rnd" cmpd="sng">
              <a:solidFill>
                <a:srgbClr val="D3CA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4"/>
            <p:cNvSpPr txBox="1"/>
            <p:nvPr/>
          </p:nvSpPr>
          <p:spPr>
            <a:xfrm>
              <a:off x="5595" y="2540906"/>
              <a:ext cx="1908214"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Race</a:t>
              </a:r>
              <a:endParaRPr/>
            </a:p>
          </p:txBody>
        </p:sp>
        <p:sp>
          <p:nvSpPr>
            <p:cNvPr id="610" name="Google Shape;610;p24"/>
            <p:cNvSpPr/>
            <p:nvPr/>
          </p:nvSpPr>
          <p:spPr>
            <a:xfrm>
              <a:off x="1913810" y="2540906"/>
              <a:ext cx="1908214" cy="565916"/>
            </a:xfrm>
            <a:prstGeom prst="rect">
              <a:avLst/>
            </a:prstGeom>
            <a:solidFill>
              <a:srgbClr val="D3CADF">
                <a:alpha val="89803"/>
              </a:srgbClr>
            </a:solidFill>
            <a:ln w="19050" cap="rnd" cmpd="sng">
              <a:solidFill>
                <a:srgbClr val="D3CA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4"/>
            <p:cNvSpPr txBox="1"/>
            <p:nvPr/>
          </p:nvSpPr>
          <p:spPr>
            <a:xfrm>
              <a:off x="1913810" y="2540906"/>
              <a:ext cx="1908214"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Gender</a:t>
              </a:r>
              <a:endParaRPr/>
            </a:p>
          </p:txBody>
        </p:sp>
        <p:sp>
          <p:nvSpPr>
            <p:cNvPr id="612" name="Google Shape;612;p24"/>
            <p:cNvSpPr/>
            <p:nvPr/>
          </p:nvSpPr>
          <p:spPr>
            <a:xfrm>
              <a:off x="3822025" y="2540906"/>
              <a:ext cx="1908214" cy="565916"/>
            </a:xfrm>
            <a:prstGeom prst="rect">
              <a:avLst/>
            </a:prstGeom>
            <a:solidFill>
              <a:srgbClr val="F4D1CD">
                <a:alpha val="89803"/>
              </a:srgbClr>
            </a:solidFill>
            <a:ln w="19050" cap="rnd" cmpd="sng">
              <a:solidFill>
                <a:srgbClr val="F4D1CD">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4"/>
            <p:cNvSpPr txBox="1"/>
            <p:nvPr/>
          </p:nvSpPr>
          <p:spPr>
            <a:xfrm>
              <a:off x="3822025" y="2540906"/>
              <a:ext cx="1908214"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Ability</a:t>
              </a:r>
              <a:endParaRPr/>
            </a:p>
          </p:txBody>
        </p:sp>
        <p:sp>
          <p:nvSpPr>
            <p:cNvPr id="614" name="Google Shape;614;p24"/>
            <p:cNvSpPr/>
            <p:nvPr/>
          </p:nvSpPr>
          <p:spPr>
            <a:xfrm>
              <a:off x="5730240" y="2540906"/>
              <a:ext cx="1908214" cy="565916"/>
            </a:xfrm>
            <a:prstGeom prst="rect">
              <a:avLst/>
            </a:prstGeom>
            <a:solidFill>
              <a:srgbClr val="F6DBCC">
                <a:alpha val="89803"/>
              </a:srgbClr>
            </a:solidFill>
            <a:ln w="19050" cap="rnd" cmpd="sng">
              <a:solidFill>
                <a:srgbClr val="F6DB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4"/>
            <p:cNvSpPr txBox="1"/>
            <p:nvPr/>
          </p:nvSpPr>
          <p:spPr>
            <a:xfrm>
              <a:off x="5730240" y="2540906"/>
              <a:ext cx="1908214"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Age</a:t>
              </a:r>
              <a:endParaRPr/>
            </a:p>
          </p:txBody>
        </p:sp>
        <p:sp>
          <p:nvSpPr>
            <p:cNvPr id="616" name="Google Shape;616;p24"/>
            <p:cNvSpPr/>
            <p:nvPr/>
          </p:nvSpPr>
          <p:spPr>
            <a:xfrm>
              <a:off x="7638454" y="2540906"/>
              <a:ext cx="1908214" cy="565916"/>
            </a:xfrm>
            <a:prstGeom prst="rect">
              <a:avLst/>
            </a:prstGeom>
            <a:solidFill>
              <a:srgbClr val="DDD2FA">
                <a:alpha val="89803"/>
              </a:srgbClr>
            </a:solidFill>
            <a:ln w="19050" cap="rnd" cmpd="sng">
              <a:solidFill>
                <a:srgbClr val="DDD2FA">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4"/>
            <p:cNvSpPr txBox="1"/>
            <p:nvPr/>
          </p:nvSpPr>
          <p:spPr>
            <a:xfrm>
              <a:off x="7638454" y="2540906"/>
              <a:ext cx="1908214"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Sexual Orientation</a:t>
              </a:r>
              <a:endParaRPr/>
            </a:p>
          </p:txBody>
        </p:sp>
        <p:sp>
          <p:nvSpPr>
            <p:cNvPr id="618" name="Google Shape;618;p24"/>
            <p:cNvSpPr/>
            <p:nvPr/>
          </p:nvSpPr>
          <p:spPr>
            <a:xfrm>
              <a:off x="9546669" y="2540906"/>
              <a:ext cx="1908214" cy="565916"/>
            </a:xfrm>
            <a:prstGeom prst="rect">
              <a:avLst/>
            </a:prstGeom>
            <a:solidFill>
              <a:srgbClr val="D3CADF">
                <a:alpha val="89803"/>
              </a:srgbClr>
            </a:solidFill>
            <a:ln w="19050" cap="rnd" cmpd="sng">
              <a:solidFill>
                <a:srgbClr val="D3CA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4"/>
            <p:cNvSpPr txBox="1"/>
            <p:nvPr/>
          </p:nvSpPr>
          <p:spPr>
            <a:xfrm>
              <a:off x="9546669" y="2540906"/>
              <a:ext cx="1908214"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Education</a:t>
              </a:r>
              <a:endParaRPr/>
            </a:p>
          </p:txBody>
        </p:sp>
        <p:sp>
          <p:nvSpPr>
            <p:cNvPr id="620" name="Google Shape;620;p24"/>
            <p:cNvSpPr/>
            <p:nvPr/>
          </p:nvSpPr>
          <p:spPr>
            <a:xfrm rot="10800000">
              <a:off x="0" y="2331"/>
              <a:ext cx="11460480" cy="1892697"/>
            </a:xfrm>
            <a:prstGeom prst="upArrowCallout">
              <a:avLst>
                <a:gd name="adj1" fmla="val 25000"/>
                <a:gd name="adj2" fmla="val 25000"/>
                <a:gd name="adj3" fmla="val 25000"/>
                <a:gd name="adj4" fmla="val 64977"/>
              </a:avLst>
            </a:prstGeom>
            <a:solidFill>
              <a:schemeClr val="accent6"/>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4"/>
            <p:cNvSpPr txBox="1"/>
            <p:nvPr/>
          </p:nvSpPr>
          <p:spPr>
            <a:xfrm>
              <a:off x="0" y="2331"/>
              <a:ext cx="11460480" cy="664336"/>
            </a:xfrm>
            <a:prstGeom prst="rect">
              <a:avLst/>
            </a:prstGeom>
            <a:noFill/>
            <a:ln>
              <a:noFill/>
            </a:ln>
          </p:spPr>
          <p:txBody>
            <a:bodyPr spcFirstLastPara="1" wrap="square" lIns="163575" tIns="163575" rIns="163575" bIns="163575" anchor="ctr" anchorCtr="0">
              <a:noAutofit/>
            </a:bodyPr>
            <a:lstStyle/>
            <a:p>
              <a:pPr marL="0" marR="0" lvl="0" indent="0" algn="ctr" rtl="0">
                <a:lnSpc>
                  <a:spcPct val="90000"/>
                </a:lnSpc>
                <a:spcBef>
                  <a:spcPts val="0"/>
                </a:spcBef>
                <a:spcAft>
                  <a:spcPts val="0"/>
                </a:spcAft>
                <a:buNone/>
              </a:pPr>
              <a:r>
                <a:rPr lang="en-US" sz="2300">
                  <a:solidFill>
                    <a:schemeClr val="lt1"/>
                  </a:solidFill>
                  <a:latin typeface="Century Gothic"/>
                  <a:ea typeface="Century Gothic"/>
                  <a:cs typeface="Century Gothic"/>
                  <a:sym typeface="Century Gothic"/>
                </a:rPr>
                <a:t>Stigma/Discrimination</a:t>
              </a:r>
              <a:endParaRPr/>
            </a:p>
          </p:txBody>
        </p:sp>
        <p:sp>
          <p:nvSpPr>
            <p:cNvPr id="622" name="Google Shape;622;p24"/>
            <p:cNvSpPr/>
            <p:nvPr/>
          </p:nvSpPr>
          <p:spPr>
            <a:xfrm>
              <a:off x="5595" y="666668"/>
              <a:ext cx="3816429" cy="565916"/>
            </a:xfrm>
            <a:prstGeom prst="rect">
              <a:avLst/>
            </a:prstGeom>
            <a:solidFill>
              <a:srgbClr val="D3CADF">
                <a:alpha val="89803"/>
              </a:srgbClr>
            </a:solidFill>
            <a:ln w="19050" cap="rnd" cmpd="sng">
              <a:solidFill>
                <a:srgbClr val="D3CA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4"/>
            <p:cNvSpPr txBox="1"/>
            <p:nvPr/>
          </p:nvSpPr>
          <p:spPr>
            <a:xfrm>
              <a:off x="5595" y="666668"/>
              <a:ext cx="3816429"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Interpersonal Stigma</a:t>
              </a:r>
              <a:endParaRPr/>
            </a:p>
          </p:txBody>
        </p:sp>
        <p:sp>
          <p:nvSpPr>
            <p:cNvPr id="624" name="Google Shape;624;p24"/>
            <p:cNvSpPr/>
            <p:nvPr/>
          </p:nvSpPr>
          <p:spPr>
            <a:xfrm>
              <a:off x="3822025" y="666668"/>
              <a:ext cx="3816429" cy="565916"/>
            </a:xfrm>
            <a:prstGeom prst="rect">
              <a:avLst/>
            </a:prstGeom>
            <a:solidFill>
              <a:srgbClr val="F4D1CD">
                <a:alpha val="89803"/>
              </a:srgbClr>
            </a:solidFill>
            <a:ln w="19050" cap="rnd" cmpd="sng">
              <a:solidFill>
                <a:srgbClr val="F4D1CD">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4"/>
            <p:cNvSpPr txBox="1"/>
            <p:nvPr/>
          </p:nvSpPr>
          <p:spPr>
            <a:xfrm>
              <a:off x="3822025" y="666668"/>
              <a:ext cx="3816429"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Structural Stigma</a:t>
              </a:r>
              <a:endParaRPr/>
            </a:p>
          </p:txBody>
        </p:sp>
        <p:sp>
          <p:nvSpPr>
            <p:cNvPr id="626" name="Google Shape;626;p24"/>
            <p:cNvSpPr/>
            <p:nvPr/>
          </p:nvSpPr>
          <p:spPr>
            <a:xfrm>
              <a:off x="7638454" y="666668"/>
              <a:ext cx="3816429" cy="565916"/>
            </a:xfrm>
            <a:prstGeom prst="rect">
              <a:avLst/>
            </a:prstGeom>
            <a:solidFill>
              <a:srgbClr val="F6DBCC">
                <a:alpha val="89803"/>
              </a:srgbClr>
            </a:solidFill>
            <a:ln w="19050" cap="rnd" cmpd="sng">
              <a:solidFill>
                <a:srgbClr val="F6DBCC">
                  <a:alpha val="89803"/>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4"/>
            <p:cNvSpPr txBox="1"/>
            <p:nvPr/>
          </p:nvSpPr>
          <p:spPr>
            <a:xfrm>
              <a:off x="7638454" y="666668"/>
              <a:ext cx="3816429" cy="565916"/>
            </a:xfrm>
            <a:prstGeom prst="rect">
              <a:avLst/>
            </a:prstGeom>
            <a:noFill/>
            <a:ln>
              <a:noFill/>
            </a:ln>
          </p:spPr>
          <p:txBody>
            <a:bodyPr spcFirstLastPara="1" wrap="square" lIns="128000" tIns="22850" rIns="128000" bIns="22850" anchor="ctr" anchorCtr="0">
              <a:noAutofit/>
            </a:bodyPr>
            <a:lstStyle/>
            <a:p>
              <a:pPr marL="0" marR="0" lvl="0" indent="0" algn="ctr" rtl="0">
                <a:lnSpc>
                  <a:spcPct val="90000"/>
                </a:lnSpc>
                <a:spcBef>
                  <a:spcPts val="0"/>
                </a:spcBef>
                <a:spcAft>
                  <a:spcPts val="0"/>
                </a:spcAft>
                <a:buNone/>
              </a:pPr>
              <a:r>
                <a:rPr lang="en-US" sz="1800">
                  <a:solidFill>
                    <a:schemeClr val="dk1"/>
                  </a:solidFill>
                  <a:latin typeface="Century Gothic"/>
                  <a:ea typeface="Century Gothic"/>
                  <a:cs typeface="Century Gothic"/>
                  <a:sym typeface="Century Gothic"/>
                </a:rPr>
                <a:t>Intrapersonal Stigma</a:t>
              </a:r>
              <a:endParaRPr/>
            </a:p>
          </p:txBody>
        </p:sp>
      </p:grpSp>
      <p:sp>
        <p:nvSpPr>
          <p:cNvPr id="628" name="Google Shape;628;p24"/>
          <p:cNvSpPr txBox="1">
            <a:spLocks noGrp="1"/>
          </p:cNvSpPr>
          <p:nvPr>
            <p:ph type="subTitle" idx="4294967295"/>
          </p:nvPr>
        </p:nvSpPr>
        <p:spPr>
          <a:xfrm>
            <a:off x="0" y="4776788"/>
            <a:ext cx="8824913" cy="862012"/>
          </a:xfrm>
          <a:prstGeom prst="rect">
            <a:avLst/>
          </a:prstGeom>
          <a:noFill/>
          <a:ln>
            <a:noFill/>
          </a:ln>
        </p:spPr>
        <p:txBody>
          <a:bodyPr spcFirstLastPara="1" wrap="square" lIns="91425" tIns="45700" rIns="91425" bIns="45700" anchor="t" anchorCtr="0">
            <a:normAutofit/>
          </a:bodyPr>
          <a:lstStyle/>
          <a:p>
            <a:pPr marL="342900" marR="0" lvl="0" indent="-292100" algn="l" rtl="0">
              <a:spcBef>
                <a:spcPts val="0"/>
              </a:spcBef>
              <a:spcAft>
                <a:spcPts val="0"/>
              </a:spcAft>
              <a:buClr>
                <a:schemeClr val="accent1"/>
              </a:buClr>
              <a:buSzPts val="800"/>
              <a:buFont typeface="Noto Sans Symbols"/>
              <a:buNone/>
            </a:pPr>
            <a:endParaRPr sz="1000" b="0" i="0" u="none" strike="noStrike" cap="none">
              <a:solidFill>
                <a:srgbClr val="3F3F3F"/>
              </a:solidFill>
              <a:latin typeface="Century Gothic"/>
              <a:ea typeface="Century Gothic"/>
              <a:cs typeface="Century Gothic"/>
              <a:sym typeface="Century Gothic"/>
            </a:endParaRPr>
          </a:p>
          <a:p>
            <a:pPr marL="342900" marR="0" lvl="0" indent="-251459" algn="l" rtl="0">
              <a:spcBef>
                <a:spcPts val="1000"/>
              </a:spcBef>
              <a:spcAft>
                <a:spcPts val="0"/>
              </a:spcAft>
              <a:buClr>
                <a:schemeClr val="accent1"/>
              </a:buClr>
              <a:buSzPts val="1440"/>
              <a:buFont typeface="Noto Sans Symbols"/>
              <a:buNone/>
            </a:pPr>
            <a:endParaRPr sz="1800" b="0" i="0" u="none" strike="noStrike" cap="none">
              <a:solidFill>
                <a:srgbClr val="3F3F3F"/>
              </a:solidFill>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25"/>
          <p:cNvSpPr txBox="1">
            <a:spLocks noGrp="1"/>
          </p:cNvSpPr>
          <p:nvPr>
            <p:ph type="title"/>
          </p:nvPr>
        </p:nvSpPr>
        <p:spPr>
          <a:xfrm>
            <a:off x="736223" y="1397956"/>
            <a:ext cx="4016485" cy="160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3600"/>
              <a:buFont typeface="Century Gothic"/>
              <a:buNone/>
            </a:pPr>
            <a:r>
              <a:rPr lang="en-US" sz="3600"/>
              <a:t>Microagressions</a:t>
            </a:r>
            <a:endParaRPr sz="3600"/>
          </a:p>
        </p:txBody>
      </p:sp>
      <p:sp>
        <p:nvSpPr>
          <p:cNvPr id="635" name="Google Shape;635;p25"/>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1440"/>
              <a:buNone/>
            </a:pPr>
            <a:r>
              <a:rPr lang="en-US" sz="1800">
                <a:solidFill>
                  <a:srgbClr val="F589C1"/>
                </a:solidFill>
                <a:latin typeface="Century Gothic"/>
                <a:ea typeface="Century Gothic"/>
                <a:cs typeface="Century Gothic"/>
                <a:sym typeface="Century Gothic"/>
              </a:rPr>
              <a:t>“I did then what I knew how to do. Now that I know better, I do better.” </a:t>
            </a:r>
            <a:endParaRPr sz="1800">
              <a:solidFill>
                <a:srgbClr val="F589C1"/>
              </a:solidFill>
              <a:latin typeface="Century Gothic"/>
              <a:ea typeface="Century Gothic"/>
              <a:cs typeface="Century Gothic"/>
              <a:sym typeface="Century Gothic"/>
            </a:endParaRPr>
          </a:p>
          <a:p>
            <a:pPr marL="0" lvl="0" indent="0" algn="ctr" rtl="0">
              <a:spcBef>
                <a:spcPts val="1000"/>
              </a:spcBef>
              <a:spcAft>
                <a:spcPts val="0"/>
              </a:spcAft>
              <a:buSzPts val="1440"/>
              <a:buNone/>
            </a:pPr>
            <a:r>
              <a:rPr lang="en-US" sz="1800">
                <a:solidFill>
                  <a:srgbClr val="F589C1"/>
                </a:solidFill>
                <a:latin typeface="Century Gothic"/>
                <a:ea typeface="Century Gothic"/>
                <a:cs typeface="Century Gothic"/>
                <a:sym typeface="Century Gothic"/>
              </a:rPr>
              <a:t>– Maya Angelou</a:t>
            </a:r>
            <a:endParaRPr/>
          </a:p>
          <a:p>
            <a:pPr marL="0" lvl="0" indent="0" algn="l" rtl="0">
              <a:spcBef>
                <a:spcPts val="1000"/>
              </a:spcBef>
              <a:spcAft>
                <a:spcPts val="0"/>
              </a:spcAft>
              <a:buSzPts val="1120"/>
              <a:buNone/>
            </a:pPr>
            <a:endParaRPr/>
          </a:p>
        </p:txBody>
      </p:sp>
      <p:pic>
        <p:nvPicPr>
          <p:cNvPr id="636" name="Google Shape;636;p25"/>
          <p:cNvPicPr preferRelativeResize="0"/>
          <p:nvPr/>
        </p:nvPicPr>
        <p:blipFill rotWithShape="1">
          <a:blip r:embed="rId3">
            <a:alphaModFix/>
          </a:blip>
          <a:srcRect/>
          <a:stretch/>
        </p:blipFill>
        <p:spPr>
          <a:xfrm>
            <a:off x="4943943" y="576814"/>
            <a:ext cx="1969033" cy="2090574"/>
          </a:xfrm>
          <a:prstGeom prst="rect">
            <a:avLst/>
          </a:prstGeom>
          <a:noFill/>
          <a:ln>
            <a:noFill/>
          </a:ln>
        </p:spPr>
      </p:pic>
      <p:pic>
        <p:nvPicPr>
          <p:cNvPr id="637" name="Google Shape;637;p25"/>
          <p:cNvPicPr preferRelativeResize="0"/>
          <p:nvPr/>
        </p:nvPicPr>
        <p:blipFill rotWithShape="1">
          <a:blip r:embed="rId4">
            <a:alphaModFix/>
          </a:blip>
          <a:srcRect/>
          <a:stretch/>
        </p:blipFill>
        <p:spPr>
          <a:xfrm>
            <a:off x="7142835" y="1034490"/>
            <a:ext cx="2111242" cy="2094790"/>
          </a:xfrm>
          <a:prstGeom prst="rect">
            <a:avLst/>
          </a:prstGeom>
          <a:noFill/>
          <a:ln>
            <a:noFill/>
          </a:ln>
        </p:spPr>
      </p:pic>
      <p:pic>
        <p:nvPicPr>
          <p:cNvPr id="638" name="Google Shape;638;p25"/>
          <p:cNvPicPr preferRelativeResize="0"/>
          <p:nvPr/>
        </p:nvPicPr>
        <p:blipFill rotWithShape="1">
          <a:blip r:embed="rId5">
            <a:alphaModFix/>
          </a:blip>
          <a:srcRect/>
          <a:stretch/>
        </p:blipFill>
        <p:spPr>
          <a:xfrm>
            <a:off x="7123141" y="3885645"/>
            <a:ext cx="2082052" cy="2090574"/>
          </a:xfrm>
          <a:prstGeom prst="rect">
            <a:avLst/>
          </a:prstGeom>
          <a:noFill/>
          <a:ln>
            <a:noFill/>
          </a:ln>
        </p:spPr>
      </p:pic>
      <p:pic>
        <p:nvPicPr>
          <p:cNvPr id="639" name="Google Shape;639;p25"/>
          <p:cNvPicPr preferRelativeResize="0"/>
          <p:nvPr/>
        </p:nvPicPr>
        <p:blipFill rotWithShape="1">
          <a:blip r:embed="rId6">
            <a:alphaModFix/>
          </a:blip>
          <a:srcRect/>
          <a:stretch/>
        </p:blipFill>
        <p:spPr>
          <a:xfrm>
            <a:off x="5026071" y="3129280"/>
            <a:ext cx="1984673" cy="2032599"/>
          </a:xfrm>
          <a:prstGeom prst="rect">
            <a:avLst/>
          </a:prstGeom>
          <a:noFill/>
          <a:ln>
            <a:noFill/>
          </a:ln>
        </p:spPr>
      </p:pic>
      <p:pic>
        <p:nvPicPr>
          <p:cNvPr id="640" name="Google Shape;640;p25"/>
          <p:cNvPicPr preferRelativeResize="0"/>
          <p:nvPr/>
        </p:nvPicPr>
        <p:blipFill rotWithShape="1">
          <a:blip r:embed="rId7">
            <a:alphaModFix/>
          </a:blip>
          <a:srcRect/>
          <a:stretch/>
        </p:blipFill>
        <p:spPr>
          <a:xfrm>
            <a:off x="9386168" y="602616"/>
            <a:ext cx="2014898" cy="2038970"/>
          </a:xfrm>
          <a:prstGeom prst="rect">
            <a:avLst/>
          </a:prstGeom>
          <a:noFill/>
          <a:ln>
            <a:noFill/>
          </a:ln>
        </p:spPr>
      </p:pic>
      <p:pic>
        <p:nvPicPr>
          <p:cNvPr id="641" name="Google Shape;641;p25"/>
          <p:cNvPicPr preferRelativeResize="0"/>
          <p:nvPr/>
        </p:nvPicPr>
        <p:blipFill rotWithShape="1">
          <a:blip r:embed="rId8">
            <a:alphaModFix/>
          </a:blip>
          <a:srcRect/>
          <a:stretch/>
        </p:blipFill>
        <p:spPr>
          <a:xfrm>
            <a:off x="9386168" y="3245266"/>
            <a:ext cx="2035205" cy="20325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26"/>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400"/>
              <a:buFont typeface="Century Gothic"/>
              <a:buNone/>
            </a:pPr>
            <a:r>
              <a:rPr lang="en-US"/>
              <a:t>Best Practices</a:t>
            </a:r>
            <a:endParaRPr/>
          </a:p>
        </p:txBody>
      </p:sp>
      <p:pic>
        <p:nvPicPr>
          <p:cNvPr id="647" name="Google Shape;647;p26" descr="Leading Healthcare Management Software | Serviceware SE"/>
          <p:cNvPicPr preferRelativeResize="0"/>
          <p:nvPr/>
        </p:nvPicPr>
        <p:blipFill rotWithShape="1">
          <a:blip r:embed="rId3">
            <a:alphaModFix/>
          </a:blip>
          <a:srcRect/>
          <a:stretch/>
        </p:blipFill>
        <p:spPr>
          <a:xfrm>
            <a:off x="5862321" y="853949"/>
            <a:ext cx="4651854" cy="30368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2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What Matters to Patients</a:t>
            </a:r>
            <a:endParaRPr/>
          </a:p>
        </p:txBody>
      </p:sp>
      <p:pic>
        <p:nvPicPr>
          <p:cNvPr id="654" name="Google Shape;654;p27"/>
          <p:cNvPicPr preferRelativeResize="0">
            <a:picLocks noGrp="1"/>
          </p:cNvPicPr>
          <p:nvPr>
            <p:ph type="body" idx="4294967295"/>
          </p:nvPr>
        </p:nvPicPr>
        <p:blipFill rotWithShape="1">
          <a:blip r:embed="rId3">
            <a:alphaModFix/>
          </a:blip>
          <a:srcRect/>
          <a:stretch/>
        </p:blipFill>
        <p:spPr>
          <a:xfrm>
            <a:off x="1591834" y="1792392"/>
            <a:ext cx="8572500" cy="48212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28"/>
          <p:cNvSpPr txBox="1">
            <a:spLocks noGrp="1"/>
          </p:cNvSpPr>
          <p:nvPr>
            <p:ph type="title"/>
          </p:nvPr>
        </p:nvSpPr>
        <p:spPr>
          <a:xfrm>
            <a:off x="920751" y="578735"/>
            <a:ext cx="10661650" cy="5495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Asking for Chosen Name</a:t>
            </a:r>
            <a:endParaRPr/>
          </a:p>
        </p:txBody>
      </p:sp>
      <p:sp>
        <p:nvSpPr>
          <p:cNvPr id="661" name="Google Shape;661;p28"/>
          <p:cNvSpPr txBox="1">
            <a:spLocks noGrp="1"/>
          </p:cNvSpPr>
          <p:nvPr>
            <p:ph type="body" idx="2"/>
          </p:nvPr>
        </p:nvSpPr>
        <p:spPr>
          <a:xfrm>
            <a:off x="2160639" y="6555772"/>
            <a:ext cx="992628" cy="25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sp>
        <p:nvSpPr>
          <p:cNvPr id="662" name="Google Shape;662;p28"/>
          <p:cNvSpPr txBox="1">
            <a:spLocks noGrp="1"/>
          </p:cNvSpPr>
          <p:nvPr>
            <p:ph type="body" idx="3"/>
          </p:nvPr>
        </p:nvSpPr>
        <p:spPr>
          <a:xfrm>
            <a:off x="3453007" y="6555772"/>
            <a:ext cx="992628" cy="25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sp>
        <p:nvSpPr>
          <p:cNvPr id="663" name="Google Shape;663;p28"/>
          <p:cNvSpPr txBox="1">
            <a:spLocks noGrp="1"/>
          </p:cNvSpPr>
          <p:nvPr>
            <p:ph type="body" idx="4"/>
          </p:nvPr>
        </p:nvSpPr>
        <p:spPr>
          <a:xfrm>
            <a:off x="4745374" y="6555772"/>
            <a:ext cx="992628" cy="2540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sp>
        <p:nvSpPr>
          <p:cNvPr id="664" name="Google Shape;664;p28"/>
          <p:cNvSpPr txBox="1">
            <a:spLocks noGrp="1"/>
          </p:cNvSpPr>
          <p:nvPr>
            <p:ph type="body" idx="5"/>
          </p:nvPr>
        </p:nvSpPr>
        <p:spPr>
          <a:xfrm>
            <a:off x="5738001" y="6238876"/>
            <a:ext cx="6454000" cy="30824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801"/>
              <a:buNone/>
            </a:pPr>
            <a:endParaRPr/>
          </a:p>
        </p:txBody>
      </p:sp>
      <p:pic>
        <p:nvPicPr>
          <p:cNvPr id="665" name="Google Shape;665;p28" descr="How New Technology Fosters a Welcoming Environment at AU | American  University, Washington, D.C."/>
          <p:cNvPicPr preferRelativeResize="0">
            <a:picLocks noGrp="1"/>
          </p:cNvPicPr>
          <p:nvPr>
            <p:ph type="body" idx="1"/>
          </p:nvPr>
        </p:nvPicPr>
        <p:blipFill rotWithShape="1">
          <a:blip r:embed="rId3">
            <a:alphaModFix/>
          </a:blip>
          <a:srcRect/>
          <a:stretch/>
        </p:blipFill>
        <p:spPr>
          <a:xfrm>
            <a:off x="4170539" y="1691899"/>
            <a:ext cx="7776853" cy="4082848"/>
          </a:xfrm>
          <a:prstGeom prst="rect">
            <a:avLst/>
          </a:prstGeom>
          <a:noFill/>
          <a:ln>
            <a:noFill/>
          </a:ln>
        </p:spPr>
      </p:pic>
      <p:sp>
        <p:nvSpPr>
          <p:cNvPr id="666" name="Google Shape;666;p28"/>
          <p:cNvSpPr txBox="1"/>
          <p:nvPr/>
        </p:nvSpPr>
        <p:spPr>
          <a:xfrm>
            <a:off x="981737" y="2531390"/>
            <a:ext cx="2880102" cy="25549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67">
                <a:solidFill>
                  <a:schemeClr val="dk1"/>
                </a:solidFill>
                <a:latin typeface="Century Gothic"/>
                <a:ea typeface="Century Gothic"/>
                <a:cs typeface="Century Gothic"/>
                <a:sym typeface="Century Gothic"/>
              </a:rPr>
              <a:t>1. What name would you like us to use?</a:t>
            </a:r>
            <a:endParaRPr/>
          </a:p>
          <a:p>
            <a:pPr marL="0" marR="0" lvl="0" indent="0" algn="l" rtl="0">
              <a:spcBef>
                <a:spcPts val="0"/>
              </a:spcBef>
              <a:spcAft>
                <a:spcPts val="0"/>
              </a:spcAft>
              <a:buNone/>
            </a:pPr>
            <a:endParaRPr sz="2667">
              <a:solidFill>
                <a:schemeClr val="dk1"/>
              </a:solidFill>
              <a:latin typeface="Century Gothic"/>
              <a:ea typeface="Century Gothic"/>
              <a:cs typeface="Century Gothic"/>
              <a:sym typeface="Century Gothic"/>
            </a:endParaRPr>
          </a:p>
          <a:p>
            <a:pPr marL="0" marR="0" lvl="0" indent="0" algn="l" rtl="0">
              <a:spcBef>
                <a:spcPts val="0"/>
              </a:spcBef>
              <a:spcAft>
                <a:spcPts val="0"/>
              </a:spcAft>
              <a:buNone/>
            </a:pPr>
            <a:r>
              <a:rPr lang="en-US" sz="2667">
                <a:solidFill>
                  <a:schemeClr val="dk1"/>
                </a:solidFill>
                <a:latin typeface="Century Gothic"/>
                <a:ea typeface="Century Gothic"/>
                <a:cs typeface="Century Gothic"/>
                <a:sym typeface="Century Gothic"/>
              </a:rPr>
              <a:t>2. What is your legal name?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5"/>
                                        </p:tgtEl>
                                        <p:attrNameLst>
                                          <p:attrName>style.visibility</p:attrName>
                                        </p:attrNameLst>
                                      </p:cBhvr>
                                      <p:to>
                                        <p:strVal val="visible"/>
                                      </p:to>
                                    </p:set>
                                    <p:animEffect transition="in" filter="fade">
                                      <p:cBhvr>
                                        <p:cTn id="7" dur="1822"/>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pic>
        <p:nvPicPr>
          <p:cNvPr id="672" name="Google Shape;672;p29"/>
          <p:cNvPicPr preferRelativeResize="0">
            <a:picLocks noGrp="1"/>
          </p:cNvPicPr>
          <p:nvPr>
            <p:ph type="body" idx="4294967295"/>
          </p:nvPr>
        </p:nvPicPr>
        <p:blipFill rotWithShape="1">
          <a:blip r:embed="rId3">
            <a:alphaModFix/>
          </a:blip>
          <a:srcRect/>
          <a:stretch/>
        </p:blipFill>
        <p:spPr>
          <a:xfrm>
            <a:off x="172720" y="325121"/>
            <a:ext cx="8157053" cy="6231890"/>
          </a:xfrm>
          <a:prstGeom prst="rect">
            <a:avLst/>
          </a:prstGeom>
          <a:noFill/>
          <a:ln>
            <a:noFill/>
          </a:ln>
        </p:spPr>
      </p:pic>
      <p:sp>
        <p:nvSpPr>
          <p:cNvPr id="673" name="Google Shape;673;p29"/>
          <p:cNvSpPr txBox="1"/>
          <p:nvPr/>
        </p:nvSpPr>
        <p:spPr>
          <a:xfrm>
            <a:off x="8469900" y="3162355"/>
            <a:ext cx="3529060" cy="1888146"/>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67" b="1">
                <a:solidFill>
                  <a:srgbClr val="595959"/>
                </a:solidFill>
                <a:latin typeface="Century Gothic"/>
                <a:ea typeface="Century Gothic"/>
                <a:cs typeface="Century Gothic"/>
                <a:sym typeface="Century Gothic"/>
              </a:rPr>
              <a:t>Examples</a:t>
            </a:r>
            <a:r>
              <a:rPr lang="en-US" sz="1667">
                <a:solidFill>
                  <a:srgbClr val="595959"/>
                </a:solidFill>
                <a:latin typeface="Century Gothic"/>
                <a:ea typeface="Century Gothic"/>
                <a:cs typeface="Century Gothic"/>
                <a:sym typeface="Century Gothic"/>
              </a:rPr>
              <a:t>: How to ask patients about their pronouns</a:t>
            </a:r>
            <a:endParaRPr/>
          </a:p>
          <a:p>
            <a:pPr marL="285739" marR="0" lvl="0" indent="-285739" algn="l" rtl="0">
              <a:spcBef>
                <a:spcPts val="0"/>
              </a:spcBef>
              <a:spcAft>
                <a:spcPts val="0"/>
              </a:spcAft>
              <a:buClr>
                <a:srgbClr val="595959"/>
              </a:buClr>
              <a:buSzPts val="1667"/>
              <a:buFont typeface="Century Gothic"/>
              <a:buAutoNum type="arabicPeriod"/>
            </a:pPr>
            <a:r>
              <a:rPr lang="en-US" sz="1667">
                <a:solidFill>
                  <a:srgbClr val="595959"/>
                </a:solidFill>
                <a:latin typeface="Century Gothic"/>
                <a:ea typeface="Century Gothic"/>
                <a:cs typeface="Century Gothic"/>
                <a:sym typeface="Century Gothic"/>
              </a:rPr>
              <a:t>What pronouns do you use?</a:t>
            </a:r>
            <a:endParaRPr/>
          </a:p>
          <a:p>
            <a:pPr marL="285739" marR="0" lvl="0" indent="-285739" algn="l" rtl="0">
              <a:spcBef>
                <a:spcPts val="0"/>
              </a:spcBef>
              <a:spcAft>
                <a:spcPts val="0"/>
              </a:spcAft>
              <a:buClr>
                <a:srgbClr val="595959"/>
              </a:buClr>
              <a:buSzPts val="1667"/>
              <a:buFont typeface="Century Gothic"/>
              <a:buAutoNum type="arabicPeriod"/>
            </a:pPr>
            <a:r>
              <a:rPr lang="en-US" sz="1667">
                <a:solidFill>
                  <a:srgbClr val="595959"/>
                </a:solidFill>
                <a:latin typeface="Century Gothic"/>
                <a:ea typeface="Century Gothic"/>
                <a:cs typeface="Century Gothic"/>
                <a:sym typeface="Century Gothic"/>
              </a:rPr>
              <a:t>My name is Sam, I use they/them. How about you?</a:t>
            </a:r>
            <a:endParaRPr/>
          </a:p>
          <a:p>
            <a:pPr marL="285739" marR="0" lvl="0" indent="-285739" algn="l" rtl="0">
              <a:spcBef>
                <a:spcPts val="0"/>
              </a:spcBef>
              <a:spcAft>
                <a:spcPts val="0"/>
              </a:spcAft>
              <a:buClr>
                <a:srgbClr val="595959"/>
              </a:buClr>
              <a:buSzPts val="1667"/>
              <a:buFont typeface="Century Gothic"/>
              <a:buAutoNum type="arabicPeriod"/>
            </a:pPr>
            <a:r>
              <a:rPr lang="en-US" sz="1667">
                <a:solidFill>
                  <a:srgbClr val="595959"/>
                </a:solidFill>
                <a:latin typeface="Century Gothic"/>
                <a:ea typeface="Century Gothic"/>
                <a:cs typeface="Century Gothic"/>
                <a:sym typeface="Century Gothic"/>
              </a:rPr>
              <a:t>How do you like to be addressed?</a:t>
            </a:r>
            <a:endParaRPr/>
          </a:p>
        </p:txBody>
      </p:sp>
      <p:sp>
        <p:nvSpPr>
          <p:cNvPr id="674" name="Google Shape;674;p29"/>
          <p:cNvSpPr txBox="1">
            <a:spLocks noGrp="1"/>
          </p:cNvSpPr>
          <p:nvPr>
            <p:ph type="title"/>
          </p:nvPr>
        </p:nvSpPr>
        <p:spPr>
          <a:xfrm>
            <a:off x="172720" y="948882"/>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4400"/>
              <a:buFont typeface="Century Gothic"/>
              <a:buNone/>
            </a:pPr>
            <a:r>
              <a:rPr lang="en-US" sz="4400"/>
              <a:t>Pronouns</a:t>
            </a:r>
            <a:endParaRPr sz="44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3"/>
          <p:cNvSpPr txBox="1">
            <a:spLocks noGrp="1"/>
          </p:cNvSpPr>
          <p:nvPr>
            <p:ph type="title"/>
          </p:nvPr>
        </p:nvSpPr>
        <p:spPr>
          <a:xfrm>
            <a:off x="561109" y="87925"/>
            <a:ext cx="6879185" cy="1666501"/>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FFFFFF"/>
              </a:buClr>
              <a:buSzPts val="6000"/>
              <a:buFont typeface="Century Gothic"/>
              <a:buNone/>
            </a:pPr>
            <a:r>
              <a:rPr lang="en-US" sz="6000">
                <a:solidFill>
                  <a:srgbClr val="FFFFFF"/>
                </a:solidFill>
              </a:rPr>
              <a:t>Go to Slido.com</a:t>
            </a:r>
            <a:endParaRPr sz="6000">
              <a:solidFill>
                <a:srgbClr val="FFFFFF"/>
              </a:solidFill>
            </a:endParaRPr>
          </a:p>
        </p:txBody>
      </p:sp>
      <p:sp>
        <p:nvSpPr>
          <p:cNvPr id="387" name="Google Shape;387;p3"/>
          <p:cNvSpPr txBox="1">
            <a:spLocks noGrp="1"/>
          </p:cNvSpPr>
          <p:nvPr>
            <p:ph type="body" idx="1"/>
          </p:nvPr>
        </p:nvSpPr>
        <p:spPr>
          <a:xfrm>
            <a:off x="1816297" y="2665240"/>
            <a:ext cx="3448259" cy="3342747"/>
          </a:xfrm>
          <a:prstGeom prst="rect">
            <a:avLst/>
          </a:prstGeom>
          <a:noFill/>
          <a:ln>
            <a:noFill/>
          </a:ln>
        </p:spPr>
        <p:txBody>
          <a:bodyPr spcFirstLastPara="1" wrap="square" lIns="0" tIns="45700" rIns="0" bIns="45700" anchor="t" anchorCtr="0">
            <a:normAutofit/>
          </a:bodyPr>
          <a:lstStyle/>
          <a:p>
            <a:pPr marL="216000" lvl="0" indent="0" algn="l" rtl="0">
              <a:spcBef>
                <a:spcPts val="0"/>
              </a:spcBef>
              <a:spcAft>
                <a:spcPts val="0"/>
              </a:spcAft>
              <a:buSzPts val="5760"/>
              <a:buFont typeface="Calibri"/>
              <a:buNone/>
            </a:pPr>
            <a:r>
              <a:rPr lang="en-US" sz="7200" b="1">
                <a:solidFill>
                  <a:srgbClr val="F589C1"/>
                </a:solidFill>
              </a:rPr>
              <a:t>Enter #32782</a:t>
            </a:r>
            <a:endParaRPr sz="7200" b="1">
              <a:solidFill>
                <a:srgbClr val="FFFFFF"/>
              </a:solidFill>
            </a:endParaRPr>
          </a:p>
        </p:txBody>
      </p:sp>
      <p:pic>
        <p:nvPicPr>
          <p:cNvPr id="388" name="Google Shape;388;p3" descr="Old Telephone Stock Photo - Download Image Now - iStock"/>
          <p:cNvPicPr preferRelativeResize="0"/>
          <p:nvPr/>
        </p:nvPicPr>
        <p:blipFill rotWithShape="1">
          <a:blip r:embed="rId3">
            <a:alphaModFix/>
          </a:blip>
          <a:srcRect/>
          <a:stretch/>
        </p:blipFill>
        <p:spPr>
          <a:xfrm>
            <a:off x="7440295" y="1829362"/>
            <a:ext cx="3419475" cy="45624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30"/>
          <p:cNvSpPr txBox="1">
            <a:spLocks noGrp="1"/>
          </p:cNvSpPr>
          <p:nvPr>
            <p:ph type="title"/>
          </p:nvPr>
        </p:nvSpPr>
        <p:spPr>
          <a:xfrm>
            <a:off x="1063514" y="5427127"/>
            <a:ext cx="8825659" cy="56673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3200"/>
              <a:buFont typeface="Century Gothic"/>
              <a:buNone/>
            </a:pPr>
            <a:r>
              <a:rPr lang="en-US" sz="3200"/>
              <a:t>Misgendering &amp; Managing Mistakes</a:t>
            </a:r>
            <a:endParaRPr sz="3200"/>
          </a:p>
        </p:txBody>
      </p:sp>
      <p:pic>
        <p:nvPicPr>
          <p:cNvPr id="681" name="Google Shape;681;p30"/>
          <p:cNvPicPr preferRelativeResize="0"/>
          <p:nvPr/>
        </p:nvPicPr>
        <p:blipFill rotWithShape="1">
          <a:blip r:embed="rId3">
            <a:alphaModFix/>
          </a:blip>
          <a:srcRect/>
          <a:stretch/>
        </p:blipFill>
        <p:spPr>
          <a:xfrm>
            <a:off x="6607743" y="768666"/>
            <a:ext cx="4852031" cy="4383030"/>
          </a:xfrm>
          <a:prstGeom prst="rect">
            <a:avLst/>
          </a:prstGeom>
          <a:noFill/>
          <a:ln>
            <a:noFill/>
          </a:ln>
        </p:spPr>
      </p:pic>
      <p:pic>
        <p:nvPicPr>
          <p:cNvPr id="682" name="Google Shape;682;p30"/>
          <p:cNvPicPr preferRelativeResize="0"/>
          <p:nvPr/>
        </p:nvPicPr>
        <p:blipFill rotWithShape="1">
          <a:blip r:embed="rId4">
            <a:alphaModFix/>
          </a:blip>
          <a:srcRect/>
          <a:stretch/>
        </p:blipFill>
        <p:spPr>
          <a:xfrm>
            <a:off x="521607" y="253668"/>
            <a:ext cx="5757274" cy="3440679"/>
          </a:xfrm>
          <a:prstGeom prst="rect">
            <a:avLst/>
          </a:prstGeom>
          <a:noFill/>
          <a:ln>
            <a:noFill/>
          </a:ln>
          <a:effectLst>
            <a:outerShdw blurRad="50800" dist="50800" dir="5400000" algn="tl" rotWithShape="0">
              <a:srgbClr val="000000">
                <a:alpha val="42745"/>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688" name="Google Shape;688;p31"/>
          <p:cNvPicPr preferRelativeResize="0"/>
          <p:nvPr/>
        </p:nvPicPr>
        <p:blipFill rotWithShape="1">
          <a:blip r:embed="rId3">
            <a:alphaModFix/>
          </a:blip>
          <a:srcRect/>
          <a:stretch/>
        </p:blipFill>
        <p:spPr>
          <a:xfrm>
            <a:off x="973820" y="2515884"/>
            <a:ext cx="4663440" cy="3532909"/>
          </a:xfrm>
          <a:prstGeom prst="rect">
            <a:avLst/>
          </a:prstGeom>
          <a:noFill/>
          <a:ln w="9525" cap="flat" cmpd="sng">
            <a:solidFill>
              <a:schemeClr val="accent4"/>
            </a:solidFill>
            <a:prstDash val="solid"/>
            <a:round/>
            <a:headEnd type="none" w="sm" len="sm"/>
            <a:tailEnd type="none" w="sm" len="sm"/>
          </a:ln>
        </p:spPr>
      </p:pic>
      <p:sp>
        <p:nvSpPr>
          <p:cNvPr id="689" name="Google Shape;689;p31"/>
          <p:cNvSpPr txBox="1">
            <a:spLocks noGrp="1"/>
          </p:cNvSpPr>
          <p:nvPr>
            <p:ph type="title"/>
          </p:nvPr>
        </p:nvSpPr>
        <p:spPr>
          <a:xfrm>
            <a:off x="779035" y="719668"/>
            <a:ext cx="5520166"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Gender Inclusive Language</a:t>
            </a:r>
            <a:endParaRPr/>
          </a:p>
        </p:txBody>
      </p:sp>
      <p:sp>
        <p:nvSpPr>
          <p:cNvPr id="690" name="Google Shape;690;p31"/>
          <p:cNvSpPr txBox="1">
            <a:spLocks noGrp="1"/>
          </p:cNvSpPr>
          <p:nvPr>
            <p:ph type="body" idx="4294967295"/>
          </p:nvPr>
        </p:nvSpPr>
        <p:spPr>
          <a:xfrm>
            <a:off x="5737225" y="6329363"/>
            <a:ext cx="6454775" cy="217487"/>
          </a:xfrm>
          <a:prstGeom prst="rect">
            <a:avLst/>
          </a:prstGeom>
          <a:noFill/>
          <a:ln>
            <a:noFill/>
          </a:ln>
        </p:spPr>
        <p:txBody>
          <a:bodyPr spcFirstLastPara="1" wrap="square" lIns="91425" tIns="45700" rIns="91425" bIns="45700" anchor="t" anchorCtr="0">
            <a:normAutofit fontScale="92500" lnSpcReduction="10000"/>
          </a:bodyPr>
          <a:lstStyle/>
          <a:p>
            <a:pPr marL="342900" lvl="0" indent="-295910" algn="l" rtl="0">
              <a:spcBef>
                <a:spcPts val="0"/>
              </a:spcBef>
              <a:spcAft>
                <a:spcPts val="0"/>
              </a:spcAft>
              <a:buSzPct val="80000"/>
              <a:buNone/>
            </a:pPr>
            <a:endParaRPr sz="1000"/>
          </a:p>
          <a:p>
            <a:pPr marL="342900" lvl="0" indent="-258318" algn="l" rtl="0">
              <a:spcBef>
                <a:spcPts val="1000"/>
              </a:spcBef>
              <a:spcAft>
                <a:spcPts val="0"/>
              </a:spcAft>
              <a:buSzPct val="79999"/>
              <a:buNone/>
            </a:pPr>
            <a:endParaRPr/>
          </a:p>
        </p:txBody>
      </p:sp>
      <p:pic>
        <p:nvPicPr>
          <p:cNvPr id="691" name="Google Shape;691;p31"/>
          <p:cNvPicPr preferRelativeResize="0"/>
          <p:nvPr/>
        </p:nvPicPr>
        <p:blipFill rotWithShape="1">
          <a:blip r:embed="rId4">
            <a:alphaModFix/>
          </a:blip>
          <a:srcRect/>
          <a:stretch/>
        </p:blipFill>
        <p:spPr>
          <a:xfrm>
            <a:off x="6423949" y="314960"/>
            <a:ext cx="5311580" cy="6362577"/>
          </a:xfrm>
          <a:prstGeom prst="rect">
            <a:avLst/>
          </a:prstGeom>
          <a:noFill/>
          <a:ln w="9525" cap="flat" cmpd="sng">
            <a:solidFill>
              <a:schemeClr val="accent4"/>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32"/>
          <p:cNvSpPr txBox="1">
            <a:spLocks noGrp="1"/>
          </p:cNvSpPr>
          <p:nvPr>
            <p:ph type="title"/>
          </p:nvPr>
        </p:nvSpPr>
        <p:spPr>
          <a:xfrm>
            <a:off x="748554" y="572347"/>
            <a:ext cx="8825660" cy="7078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Talking About Bodies</a:t>
            </a:r>
            <a:endParaRPr/>
          </a:p>
        </p:txBody>
      </p:sp>
      <p:pic>
        <p:nvPicPr>
          <p:cNvPr id="698" name="Google Shape;698;p32"/>
          <p:cNvPicPr preferRelativeResize="0">
            <a:picLocks noGrp="1"/>
          </p:cNvPicPr>
          <p:nvPr>
            <p:ph type="body" idx="4294967295"/>
          </p:nvPr>
        </p:nvPicPr>
        <p:blipFill rotWithShape="1">
          <a:blip r:embed="rId3">
            <a:alphaModFix/>
          </a:blip>
          <a:srcRect/>
          <a:stretch/>
        </p:blipFill>
        <p:spPr>
          <a:xfrm>
            <a:off x="1256665" y="1573848"/>
            <a:ext cx="9690256" cy="5121592"/>
          </a:xfrm>
          <a:prstGeom prst="rect">
            <a:avLst/>
          </a:prstGeom>
          <a:noFill/>
          <a:ln w="9525" cap="flat" cmpd="sng">
            <a:solidFill>
              <a:srgbClr val="00B0F0"/>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33"/>
          <p:cNvSpPr txBox="1">
            <a:spLocks noGrp="1"/>
          </p:cNvSpPr>
          <p:nvPr>
            <p:ph type="title"/>
          </p:nvPr>
        </p:nvSpPr>
        <p:spPr>
          <a:xfrm>
            <a:off x="1154954" y="778669"/>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Asking Patients About SOGI</a:t>
            </a:r>
            <a:endParaRPr/>
          </a:p>
        </p:txBody>
      </p:sp>
      <p:pic>
        <p:nvPicPr>
          <p:cNvPr id="705" name="Google Shape;705;p33"/>
          <p:cNvPicPr preferRelativeResize="0">
            <a:picLocks noGrp="1"/>
          </p:cNvPicPr>
          <p:nvPr>
            <p:ph type="body" idx="4294967295"/>
          </p:nvPr>
        </p:nvPicPr>
        <p:blipFill rotWithShape="1">
          <a:blip r:embed="rId3">
            <a:alphaModFix/>
          </a:blip>
          <a:srcRect/>
          <a:stretch/>
        </p:blipFill>
        <p:spPr>
          <a:xfrm>
            <a:off x="1154954" y="1680632"/>
            <a:ext cx="10067925" cy="4938713"/>
          </a:xfrm>
          <a:prstGeom prst="rect">
            <a:avLst/>
          </a:prstGeom>
          <a:noFill/>
          <a:ln w="9525" cap="flat" cmpd="sng">
            <a:solidFill>
              <a:schemeClr val="accent4"/>
            </a:solidFill>
            <a:prstDash val="solid"/>
            <a:round/>
            <a:headEnd type="none" w="sm" len="sm"/>
            <a:tailEnd type="none" w="sm" len="sm"/>
          </a:ln>
        </p:spPr>
      </p:pic>
      <p:sp>
        <p:nvSpPr>
          <p:cNvPr id="706" name="Google Shape;706;p33"/>
          <p:cNvSpPr txBox="1"/>
          <p:nvPr/>
        </p:nvSpPr>
        <p:spPr>
          <a:xfrm>
            <a:off x="1329805" y="2239227"/>
            <a:ext cx="1989667" cy="1118511"/>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67">
                <a:solidFill>
                  <a:schemeClr val="dk1"/>
                </a:solidFill>
                <a:latin typeface="Century Gothic"/>
                <a:ea typeface="Century Gothic"/>
                <a:cs typeface="Century Gothic"/>
                <a:sym typeface="Century Gothic"/>
              </a:rPr>
              <a:t>Patient portal or any intake paperwork sent via email</a:t>
            </a:r>
            <a:endParaRPr/>
          </a:p>
        </p:txBody>
      </p:sp>
      <p:sp>
        <p:nvSpPr>
          <p:cNvPr id="707" name="Google Shape;707;p33"/>
          <p:cNvSpPr txBox="1"/>
          <p:nvPr/>
        </p:nvSpPr>
        <p:spPr>
          <a:xfrm>
            <a:off x="4436996" y="2239227"/>
            <a:ext cx="1655773" cy="1118511"/>
          </a:xfrm>
          <a:prstGeom prst="rect">
            <a:avLst/>
          </a:prstGeom>
          <a:noFill/>
          <a:ln w="9525"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67">
                <a:solidFill>
                  <a:schemeClr val="dk1"/>
                </a:solidFill>
                <a:latin typeface="Century Gothic"/>
                <a:ea typeface="Century Gothic"/>
                <a:cs typeface="Century Gothic"/>
                <a:sym typeface="Century Gothic"/>
              </a:rPr>
              <a:t>In clinic during the check in process</a:t>
            </a:r>
            <a:endParaRPr/>
          </a:p>
        </p:txBody>
      </p:sp>
      <p:sp>
        <p:nvSpPr>
          <p:cNvPr id="708" name="Google Shape;708;p33"/>
          <p:cNvSpPr/>
          <p:nvPr/>
        </p:nvSpPr>
        <p:spPr>
          <a:xfrm>
            <a:off x="7003416" y="2777595"/>
            <a:ext cx="1703704" cy="1160287"/>
          </a:xfrm>
          <a:prstGeom prst="ellipse">
            <a:avLst/>
          </a:prstGeom>
          <a:noFill/>
          <a:ln w="38100" cap="flat" cmpd="sng">
            <a:solidFill>
              <a:srgbClr val="A21727"/>
            </a:solidFill>
            <a:prstDash val="solid"/>
            <a:round/>
            <a:headEnd type="none" w="sm" len="sm"/>
            <a:tailEnd type="none" w="sm" len="sm"/>
          </a:ln>
          <a:effectLst>
            <a:outerShdw blurRad="38100" dist="25400" dir="5400000" rotWithShape="0">
              <a:srgbClr val="000000">
                <a:alpha val="44705"/>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500">
              <a:solidFill>
                <a:schemeClr val="lt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34"/>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2400"/>
              <a:buFont typeface="Century Gothic"/>
              <a:buNone/>
            </a:pPr>
            <a:r>
              <a:rPr lang="en-US"/>
              <a:t>Recommended SOGI Questions</a:t>
            </a:r>
            <a:endParaRPr/>
          </a:p>
        </p:txBody>
      </p:sp>
      <p:sp>
        <p:nvSpPr>
          <p:cNvPr id="715" name="Google Shape;715;p34"/>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How we ask these questions can impact if people feel safe answering them.</a:t>
            </a:r>
            <a:endParaRPr/>
          </a:p>
        </p:txBody>
      </p:sp>
      <p:pic>
        <p:nvPicPr>
          <p:cNvPr id="716" name="Google Shape;716;p34"/>
          <p:cNvPicPr preferRelativeResize="0">
            <a:picLocks noGrp="1"/>
          </p:cNvPicPr>
          <p:nvPr>
            <p:ph type="body" idx="1"/>
          </p:nvPr>
        </p:nvPicPr>
        <p:blipFill rotWithShape="1">
          <a:blip r:embed="rId3">
            <a:alphaModFix/>
          </a:blip>
          <a:srcRect/>
          <a:stretch/>
        </p:blipFill>
        <p:spPr>
          <a:xfrm>
            <a:off x="5390365" y="533811"/>
            <a:ext cx="4962175" cy="5727058"/>
          </a:xfrm>
          <a:prstGeom prst="rect">
            <a:avLst/>
          </a:prstGeom>
          <a:noFill/>
          <a:ln w="9525" cap="flat" cmpd="sng">
            <a:solidFill>
              <a:schemeClr val="accent4"/>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35"/>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Inclusive Policies</a:t>
            </a:r>
            <a:endParaRPr/>
          </a:p>
        </p:txBody>
      </p:sp>
      <p:sp>
        <p:nvSpPr>
          <p:cNvPr id="723" name="Google Shape;723;p35"/>
          <p:cNvSpPr txBox="1">
            <a:spLocks noGrp="1"/>
          </p:cNvSpPr>
          <p:nvPr>
            <p:ph type="body" idx="1"/>
          </p:nvPr>
        </p:nvSpPr>
        <p:spPr>
          <a:xfrm>
            <a:off x="1154955" y="2603500"/>
            <a:ext cx="8107261" cy="3416300"/>
          </a:xfrm>
          <a:prstGeom prst="rect">
            <a:avLst/>
          </a:prstGeom>
          <a:noFill/>
          <a:ln>
            <a:noFill/>
          </a:ln>
        </p:spPr>
        <p:txBody>
          <a:bodyPr spcFirstLastPara="1" wrap="square" lIns="91425" tIns="45700" rIns="91425" bIns="45700" anchor="t" anchorCtr="0">
            <a:normAutofit fontScale="47500" lnSpcReduction="20000"/>
          </a:bodyPr>
          <a:lstStyle/>
          <a:p>
            <a:pPr marL="342900" lvl="0" indent="-342926" algn="l" rtl="0">
              <a:spcBef>
                <a:spcPts val="0"/>
              </a:spcBef>
              <a:spcAft>
                <a:spcPts val="0"/>
              </a:spcAft>
              <a:buSzPct val="79976"/>
              <a:buChar char="►"/>
            </a:pPr>
            <a:r>
              <a:rPr lang="en-US" sz="3359"/>
              <a:t>Non-discrimination policies</a:t>
            </a:r>
            <a:endParaRPr/>
          </a:p>
          <a:p>
            <a:pPr marL="742950" lvl="1" indent="-285750" algn="l" rtl="0">
              <a:spcBef>
                <a:spcPts val="1000"/>
              </a:spcBef>
              <a:spcAft>
                <a:spcPts val="0"/>
              </a:spcAft>
              <a:buSzPct val="80000"/>
              <a:buChar char="►"/>
            </a:pPr>
            <a:r>
              <a:rPr lang="en-US" sz="2880"/>
              <a:t>Does it include sexual orientation, gender identity, and gender expression?</a:t>
            </a:r>
            <a:endParaRPr/>
          </a:p>
          <a:p>
            <a:pPr marL="342900" lvl="0" indent="-342926" algn="l" rtl="0">
              <a:spcBef>
                <a:spcPts val="1000"/>
              </a:spcBef>
              <a:spcAft>
                <a:spcPts val="0"/>
              </a:spcAft>
              <a:buSzPct val="79976"/>
              <a:buChar char="►"/>
            </a:pPr>
            <a:r>
              <a:rPr lang="en-US" sz="3359"/>
              <a:t>Inpatient bed policies</a:t>
            </a:r>
            <a:endParaRPr/>
          </a:p>
          <a:p>
            <a:pPr marL="742950" lvl="1" indent="-285750" algn="l" rtl="0">
              <a:spcBef>
                <a:spcPts val="1000"/>
              </a:spcBef>
              <a:spcAft>
                <a:spcPts val="0"/>
              </a:spcAft>
              <a:buSzPct val="80000"/>
              <a:buChar char="►"/>
            </a:pPr>
            <a:r>
              <a:rPr lang="en-US" sz="2880"/>
              <a:t>Are patients assigned to beds based on gender identity or legal sex?</a:t>
            </a:r>
            <a:endParaRPr/>
          </a:p>
          <a:p>
            <a:pPr marL="342900" lvl="0" indent="-342926" algn="l" rtl="0">
              <a:spcBef>
                <a:spcPts val="1000"/>
              </a:spcBef>
              <a:spcAft>
                <a:spcPts val="0"/>
              </a:spcAft>
              <a:buSzPct val="79976"/>
              <a:buChar char="►"/>
            </a:pPr>
            <a:r>
              <a:rPr lang="en-US" sz="3359"/>
              <a:t>Patient bill of rights</a:t>
            </a:r>
            <a:endParaRPr/>
          </a:p>
          <a:p>
            <a:pPr marL="742950" lvl="1" indent="-285750" algn="l" rtl="0">
              <a:spcBef>
                <a:spcPts val="1000"/>
              </a:spcBef>
              <a:spcAft>
                <a:spcPts val="0"/>
              </a:spcAft>
              <a:buSzPct val="80000"/>
              <a:buChar char="►"/>
            </a:pPr>
            <a:r>
              <a:rPr lang="en-US" sz="2880"/>
              <a:t>Rights to privacy explicitly including transgender status</a:t>
            </a:r>
            <a:endParaRPr/>
          </a:p>
          <a:p>
            <a:pPr marL="342900" lvl="0" indent="-342926" algn="l" rtl="0">
              <a:spcBef>
                <a:spcPts val="1000"/>
              </a:spcBef>
              <a:spcAft>
                <a:spcPts val="0"/>
              </a:spcAft>
              <a:buSzPct val="79976"/>
              <a:buChar char="►"/>
            </a:pPr>
            <a:r>
              <a:rPr lang="en-US" sz="3359"/>
              <a:t>Restroom policies</a:t>
            </a:r>
            <a:endParaRPr/>
          </a:p>
          <a:p>
            <a:pPr marL="742950" lvl="1" indent="-285750" algn="l" rtl="0">
              <a:spcBef>
                <a:spcPts val="1000"/>
              </a:spcBef>
              <a:spcAft>
                <a:spcPts val="0"/>
              </a:spcAft>
              <a:buSzPct val="80000"/>
              <a:buChar char="►"/>
            </a:pPr>
            <a:r>
              <a:rPr lang="en-US" sz="2880"/>
              <a:t>Mark all single stall restrooms as All Gender, if you can’t make sure you have a policy that allows people to use the restroom that aligns with their gender identity</a:t>
            </a:r>
            <a:endParaRPr/>
          </a:p>
          <a:p>
            <a:pPr marL="342900" lvl="0" indent="-342900" algn="l" rtl="0">
              <a:spcBef>
                <a:spcPts val="1000"/>
              </a:spcBef>
              <a:spcAft>
                <a:spcPts val="0"/>
              </a:spcAft>
              <a:buSzPct val="80000"/>
              <a:buChar char="►"/>
            </a:pPr>
            <a:r>
              <a:rPr lang="en-US" sz="3400"/>
              <a:t>Gender transition guidelines for employees</a:t>
            </a:r>
            <a:endParaRPr/>
          </a:p>
          <a:p>
            <a:pPr marL="742950" lvl="1" indent="-285750" algn="l" rtl="0">
              <a:spcBef>
                <a:spcPts val="1000"/>
              </a:spcBef>
              <a:spcAft>
                <a:spcPts val="0"/>
              </a:spcAft>
              <a:buSzPct val="80000"/>
              <a:buChar char="►"/>
            </a:pPr>
            <a:r>
              <a:rPr lang="en-US" sz="3000"/>
              <a:t>A guide for managers on how to support transgender employees who pursue medical or surgical gender affirmation</a:t>
            </a:r>
            <a:endParaRPr sz="3000"/>
          </a:p>
          <a:p>
            <a:pPr marL="342900" lvl="0" indent="-299466" algn="l" rtl="0">
              <a:spcBef>
                <a:spcPts val="1000"/>
              </a:spcBef>
              <a:spcAft>
                <a:spcPts val="0"/>
              </a:spcAft>
              <a:buSzPct val="79999"/>
              <a:buNone/>
            </a:pPr>
            <a:endParaRPr/>
          </a:p>
        </p:txBody>
      </p:sp>
      <p:pic>
        <p:nvPicPr>
          <p:cNvPr id="724" name="Google Shape;724;p35" descr="ALL GENDER RESTROOM Accessible Toilet Sign"/>
          <p:cNvPicPr preferRelativeResize="0"/>
          <p:nvPr/>
        </p:nvPicPr>
        <p:blipFill rotWithShape="1">
          <a:blip r:embed="rId3">
            <a:alphaModFix/>
          </a:blip>
          <a:srcRect/>
          <a:stretch/>
        </p:blipFill>
        <p:spPr>
          <a:xfrm>
            <a:off x="9262216" y="1680632"/>
            <a:ext cx="2602461" cy="260246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725" name="Google Shape;725;p35" descr="Gender inclusive restroom signs fights for transgender rights"/>
          <p:cNvPicPr preferRelativeResize="0"/>
          <p:nvPr/>
        </p:nvPicPr>
        <p:blipFill rotWithShape="1">
          <a:blip r:embed="rId4">
            <a:alphaModFix/>
          </a:blip>
          <a:srcRect/>
          <a:stretch/>
        </p:blipFill>
        <p:spPr>
          <a:xfrm>
            <a:off x="9739234" y="4524740"/>
            <a:ext cx="2183632" cy="218363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3">
                                            <p:txEl>
                                              <p:pRg st="0" end="0"/>
                                            </p:txEl>
                                          </p:spTgt>
                                        </p:tgtEl>
                                        <p:attrNameLst>
                                          <p:attrName>style.visibility</p:attrName>
                                        </p:attrNameLst>
                                      </p:cBhvr>
                                      <p:to>
                                        <p:strVal val="visible"/>
                                      </p:to>
                                    </p:set>
                                    <p:animEffect transition="in" filter="fade">
                                      <p:cBhvr>
                                        <p:cTn id="7" dur="500"/>
                                        <p:tgtEl>
                                          <p:spTgt spid="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23">
                                            <p:txEl>
                                              <p:pRg st="1" end="1"/>
                                            </p:txEl>
                                          </p:spTgt>
                                        </p:tgtEl>
                                        <p:attrNameLst>
                                          <p:attrName>style.visibility</p:attrName>
                                        </p:attrNameLst>
                                      </p:cBhvr>
                                      <p:to>
                                        <p:strVal val="visible"/>
                                      </p:to>
                                    </p:set>
                                    <p:animEffect transition="in" filter="fade">
                                      <p:cBhvr>
                                        <p:cTn id="12" dur="500"/>
                                        <p:tgtEl>
                                          <p:spTgt spid="7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23">
                                            <p:txEl>
                                              <p:pRg st="2" end="2"/>
                                            </p:txEl>
                                          </p:spTgt>
                                        </p:tgtEl>
                                        <p:attrNameLst>
                                          <p:attrName>style.visibility</p:attrName>
                                        </p:attrNameLst>
                                      </p:cBhvr>
                                      <p:to>
                                        <p:strVal val="visible"/>
                                      </p:to>
                                    </p:set>
                                    <p:animEffect transition="in" filter="fade">
                                      <p:cBhvr>
                                        <p:cTn id="17" dur="500"/>
                                        <p:tgtEl>
                                          <p:spTgt spid="7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23">
                                            <p:txEl>
                                              <p:pRg st="3" end="3"/>
                                            </p:txEl>
                                          </p:spTgt>
                                        </p:tgtEl>
                                        <p:attrNameLst>
                                          <p:attrName>style.visibility</p:attrName>
                                        </p:attrNameLst>
                                      </p:cBhvr>
                                      <p:to>
                                        <p:strVal val="visible"/>
                                      </p:to>
                                    </p:set>
                                    <p:animEffect transition="in" filter="fade">
                                      <p:cBhvr>
                                        <p:cTn id="22" dur="500"/>
                                        <p:tgtEl>
                                          <p:spTgt spid="7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23">
                                            <p:txEl>
                                              <p:pRg st="4" end="4"/>
                                            </p:txEl>
                                          </p:spTgt>
                                        </p:tgtEl>
                                        <p:attrNameLst>
                                          <p:attrName>style.visibility</p:attrName>
                                        </p:attrNameLst>
                                      </p:cBhvr>
                                      <p:to>
                                        <p:strVal val="visible"/>
                                      </p:to>
                                    </p:set>
                                    <p:animEffect transition="in" filter="fade">
                                      <p:cBhvr>
                                        <p:cTn id="27" dur="500"/>
                                        <p:tgtEl>
                                          <p:spTgt spid="7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23">
                                            <p:txEl>
                                              <p:pRg st="5" end="5"/>
                                            </p:txEl>
                                          </p:spTgt>
                                        </p:tgtEl>
                                        <p:attrNameLst>
                                          <p:attrName>style.visibility</p:attrName>
                                        </p:attrNameLst>
                                      </p:cBhvr>
                                      <p:to>
                                        <p:strVal val="visible"/>
                                      </p:to>
                                    </p:set>
                                    <p:animEffect transition="in" filter="fade">
                                      <p:cBhvr>
                                        <p:cTn id="32" dur="500"/>
                                        <p:tgtEl>
                                          <p:spTgt spid="7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23">
                                            <p:txEl>
                                              <p:pRg st="6" end="6"/>
                                            </p:txEl>
                                          </p:spTgt>
                                        </p:tgtEl>
                                        <p:attrNameLst>
                                          <p:attrName>style.visibility</p:attrName>
                                        </p:attrNameLst>
                                      </p:cBhvr>
                                      <p:to>
                                        <p:strVal val="visible"/>
                                      </p:to>
                                    </p:set>
                                    <p:animEffect transition="in" filter="fade">
                                      <p:cBhvr>
                                        <p:cTn id="37" dur="500"/>
                                        <p:tgtEl>
                                          <p:spTgt spid="7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23">
                                            <p:txEl>
                                              <p:pRg st="7" end="7"/>
                                            </p:txEl>
                                          </p:spTgt>
                                        </p:tgtEl>
                                        <p:attrNameLst>
                                          <p:attrName>style.visibility</p:attrName>
                                        </p:attrNameLst>
                                      </p:cBhvr>
                                      <p:to>
                                        <p:strVal val="visible"/>
                                      </p:to>
                                    </p:set>
                                    <p:animEffect transition="in" filter="fade">
                                      <p:cBhvr>
                                        <p:cTn id="42" dur="500"/>
                                        <p:tgtEl>
                                          <p:spTgt spid="7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23">
                                            <p:txEl>
                                              <p:pRg st="8" end="8"/>
                                            </p:txEl>
                                          </p:spTgt>
                                        </p:tgtEl>
                                        <p:attrNameLst>
                                          <p:attrName>style.visibility</p:attrName>
                                        </p:attrNameLst>
                                      </p:cBhvr>
                                      <p:to>
                                        <p:strVal val="visible"/>
                                      </p:to>
                                    </p:set>
                                    <p:animEffect transition="in" filter="fade">
                                      <p:cBhvr>
                                        <p:cTn id="47" dur="500"/>
                                        <p:tgtEl>
                                          <p:spTgt spid="72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23">
                                            <p:txEl>
                                              <p:pRg st="9" end="9"/>
                                            </p:txEl>
                                          </p:spTgt>
                                        </p:tgtEl>
                                        <p:attrNameLst>
                                          <p:attrName>style.visibility</p:attrName>
                                        </p:attrNameLst>
                                      </p:cBhvr>
                                      <p:to>
                                        <p:strVal val="visible"/>
                                      </p:to>
                                    </p:set>
                                    <p:animEffect transition="in" filter="fade">
                                      <p:cBhvr>
                                        <p:cTn id="52" dur="500"/>
                                        <p:tgtEl>
                                          <p:spTgt spid="72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23">
                                            <p:txEl>
                                              <p:pRg st="10" end="10"/>
                                            </p:txEl>
                                          </p:spTgt>
                                        </p:tgtEl>
                                        <p:attrNameLst>
                                          <p:attrName>style.visibility</p:attrName>
                                        </p:attrNameLst>
                                      </p:cBhvr>
                                      <p:to>
                                        <p:strVal val="visible"/>
                                      </p:to>
                                    </p:set>
                                    <p:animEffect transition="in" filter="fade">
                                      <p:cBhvr>
                                        <p:cTn id="57" dur="500"/>
                                        <p:tgtEl>
                                          <p:spTgt spid="72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36"/>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800"/>
              <a:buFont typeface="Century Gothic"/>
              <a:buNone/>
            </a:pPr>
            <a:r>
              <a:rPr lang="en-US" sz="2800">
                <a:latin typeface="Century Gothic"/>
                <a:ea typeface="Century Gothic"/>
                <a:cs typeface="Century Gothic"/>
                <a:sym typeface="Century Gothic"/>
              </a:rPr>
              <a:t>“I love when I go somewhere and I see even a tiny LGBTQ flag or a small card welcoming LGBTQ patients or customers. It’s almost like your level of anxiety goes down a bit. The more people see that, see us, and meet me, the more they realize I’m just like you.” </a:t>
            </a:r>
            <a:br>
              <a:rPr lang="en-US" sz="2800">
                <a:latin typeface="Century Gothic"/>
                <a:ea typeface="Century Gothic"/>
                <a:cs typeface="Century Gothic"/>
                <a:sym typeface="Century Gothic"/>
              </a:rPr>
            </a:br>
            <a:endParaRPr sz="2800"/>
          </a:p>
        </p:txBody>
      </p:sp>
      <p:sp>
        <p:nvSpPr>
          <p:cNvPr id="731" name="Google Shape;731;p36"/>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Patient stories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pic>
        <p:nvPicPr>
          <p:cNvPr id="737" name="Google Shape;737;p37" descr="Pastel pronoun buttons / Pronoun buttons / Pronoun pins / | Etsy"/>
          <p:cNvPicPr preferRelativeResize="0">
            <a:picLocks noGrp="1"/>
          </p:cNvPicPr>
          <p:nvPr>
            <p:ph type="body" idx="4294967295"/>
          </p:nvPr>
        </p:nvPicPr>
        <p:blipFill rotWithShape="1">
          <a:blip r:embed="rId3">
            <a:alphaModFix/>
          </a:blip>
          <a:srcRect/>
          <a:stretch/>
        </p:blipFill>
        <p:spPr>
          <a:xfrm>
            <a:off x="554675" y="606891"/>
            <a:ext cx="1903471" cy="1904831"/>
          </a:xfrm>
          <a:prstGeom prst="rect">
            <a:avLst/>
          </a:prstGeom>
          <a:noFill/>
          <a:ln>
            <a:noFill/>
          </a:ln>
        </p:spPr>
      </p:pic>
      <p:pic>
        <p:nvPicPr>
          <p:cNvPr id="738" name="Google Shape;738;p37"/>
          <p:cNvPicPr preferRelativeResize="0"/>
          <p:nvPr/>
        </p:nvPicPr>
        <p:blipFill rotWithShape="1">
          <a:blip r:embed="rId4">
            <a:alphaModFix/>
          </a:blip>
          <a:srcRect/>
          <a:stretch/>
        </p:blipFill>
        <p:spPr>
          <a:xfrm>
            <a:off x="6780793" y="2483179"/>
            <a:ext cx="4840211" cy="3726429"/>
          </a:xfrm>
          <a:prstGeom prst="rect">
            <a:avLst/>
          </a:prstGeom>
          <a:noFill/>
          <a:ln>
            <a:noFill/>
          </a:ln>
        </p:spPr>
      </p:pic>
      <p:pic>
        <p:nvPicPr>
          <p:cNvPr id="739" name="Google Shape;739;p37" descr="May be an image of 1 person and text that says 'U HEALTH UNIVERSITY OF UTAH KATHRYN THEY/THEM PATIENT COORDINATOR TRANSGENDER SERVICES'"/>
          <p:cNvPicPr preferRelativeResize="0"/>
          <p:nvPr/>
        </p:nvPicPr>
        <p:blipFill rotWithShape="1">
          <a:blip r:embed="rId5">
            <a:alphaModFix/>
          </a:blip>
          <a:srcRect/>
          <a:stretch/>
        </p:blipFill>
        <p:spPr>
          <a:xfrm>
            <a:off x="585081" y="2749666"/>
            <a:ext cx="1915842" cy="2750990"/>
          </a:xfrm>
          <a:prstGeom prst="rect">
            <a:avLst/>
          </a:prstGeom>
          <a:noFill/>
          <a:ln>
            <a:noFill/>
          </a:ln>
        </p:spPr>
      </p:pic>
      <p:pic>
        <p:nvPicPr>
          <p:cNvPr id="740" name="Google Shape;740;p37"/>
          <p:cNvPicPr preferRelativeResize="0"/>
          <p:nvPr/>
        </p:nvPicPr>
        <p:blipFill rotWithShape="1">
          <a:blip r:embed="rId6">
            <a:alphaModFix/>
          </a:blip>
          <a:srcRect/>
          <a:stretch/>
        </p:blipFill>
        <p:spPr>
          <a:xfrm>
            <a:off x="2638656" y="195555"/>
            <a:ext cx="4004404" cy="3885983"/>
          </a:xfrm>
          <a:prstGeom prst="rect">
            <a:avLst/>
          </a:prstGeom>
          <a:noFill/>
          <a:ln>
            <a:noFill/>
          </a:ln>
        </p:spPr>
      </p:pic>
      <p:pic>
        <p:nvPicPr>
          <p:cNvPr id="741" name="Google Shape;741;p37"/>
          <p:cNvPicPr preferRelativeResize="0"/>
          <p:nvPr/>
        </p:nvPicPr>
        <p:blipFill rotWithShape="1">
          <a:blip r:embed="rId7">
            <a:alphaModFix/>
          </a:blip>
          <a:srcRect/>
          <a:stretch/>
        </p:blipFill>
        <p:spPr>
          <a:xfrm>
            <a:off x="2845395" y="4269642"/>
            <a:ext cx="1795463" cy="1647825"/>
          </a:xfrm>
          <a:prstGeom prst="rect">
            <a:avLst/>
          </a:prstGeom>
          <a:noFill/>
          <a:ln>
            <a:noFill/>
          </a:ln>
        </p:spPr>
      </p:pic>
      <p:pic>
        <p:nvPicPr>
          <p:cNvPr id="742" name="Google Shape;742;p37"/>
          <p:cNvPicPr preferRelativeResize="0"/>
          <p:nvPr/>
        </p:nvPicPr>
        <p:blipFill rotWithShape="1">
          <a:blip r:embed="rId8">
            <a:alphaModFix/>
          </a:blip>
          <a:srcRect/>
          <a:stretch/>
        </p:blipFill>
        <p:spPr>
          <a:xfrm>
            <a:off x="7224457" y="195555"/>
            <a:ext cx="2809472" cy="2084447"/>
          </a:xfrm>
          <a:prstGeom prst="rect">
            <a:avLst/>
          </a:prstGeom>
          <a:noFill/>
          <a:ln>
            <a:noFill/>
          </a:ln>
        </p:spPr>
      </p:pic>
      <p:pic>
        <p:nvPicPr>
          <p:cNvPr id="743" name="Google Shape;743;p37"/>
          <p:cNvPicPr preferRelativeResize="0"/>
          <p:nvPr/>
        </p:nvPicPr>
        <p:blipFill rotWithShape="1">
          <a:blip r:embed="rId9">
            <a:alphaModFix/>
          </a:blip>
          <a:srcRect l="13048"/>
          <a:stretch/>
        </p:blipFill>
        <p:spPr>
          <a:xfrm>
            <a:off x="5140960" y="4216081"/>
            <a:ext cx="1037135" cy="19935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38"/>
          <p:cNvSpPr txBox="1">
            <a:spLocks noGrp="1"/>
          </p:cNvSpPr>
          <p:nvPr>
            <p:ph type="body" idx="1"/>
          </p:nvPr>
        </p:nvSpPr>
        <p:spPr>
          <a:xfrm>
            <a:off x="1154955" y="1296560"/>
            <a:ext cx="4825157"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3520"/>
              <a:buNone/>
            </a:pPr>
            <a:r>
              <a:rPr lang="en-US" sz="4400">
                <a:solidFill>
                  <a:schemeClr val="lt1"/>
                </a:solidFill>
              </a:rPr>
              <a:t>Do’s</a:t>
            </a:r>
            <a:endParaRPr sz="4400">
              <a:solidFill>
                <a:schemeClr val="lt1"/>
              </a:solidFill>
            </a:endParaRPr>
          </a:p>
        </p:txBody>
      </p:sp>
      <p:sp>
        <p:nvSpPr>
          <p:cNvPr id="750" name="Google Shape;750;p38"/>
          <p:cNvSpPr txBox="1">
            <a:spLocks noGrp="1"/>
          </p:cNvSpPr>
          <p:nvPr>
            <p:ph type="body" idx="2"/>
          </p:nvPr>
        </p:nvSpPr>
        <p:spPr>
          <a:xfrm>
            <a:off x="1154954" y="2448560"/>
            <a:ext cx="4825158" cy="384048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79999"/>
              <a:buChar char="►"/>
            </a:pPr>
            <a:r>
              <a:rPr lang="en-US" sz="2100"/>
              <a:t>Do mirror the language a patient is using about their identity</a:t>
            </a:r>
            <a:endParaRPr/>
          </a:p>
          <a:p>
            <a:pPr marL="342900" lvl="0" indent="-342900" algn="l" rtl="0">
              <a:spcBef>
                <a:spcPts val="1000"/>
              </a:spcBef>
              <a:spcAft>
                <a:spcPts val="0"/>
              </a:spcAft>
              <a:buSzPct val="79999"/>
              <a:buChar char="►"/>
            </a:pPr>
            <a:r>
              <a:rPr lang="en-US" sz="2100"/>
              <a:t>Do refer to patients by their chosen name and pronouns</a:t>
            </a:r>
            <a:endParaRPr/>
          </a:p>
          <a:p>
            <a:pPr marL="342900" lvl="0" indent="-342900" algn="l" rtl="0">
              <a:spcBef>
                <a:spcPts val="1000"/>
              </a:spcBef>
              <a:spcAft>
                <a:spcPts val="0"/>
              </a:spcAft>
              <a:buSzPct val="79999"/>
              <a:buChar char="►"/>
            </a:pPr>
            <a:r>
              <a:rPr lang="en-US" sz="2100"/>
              <a:t>Do ask, when in doubt (if it’s appropriate to their care, not because you’re curious)</a:t>
            </a:r>
            <a:endParaRPr/>
          </a:p>
          <a:p>
            <a:pPr marL="342900" lvl="0" indent="-342900" algn="l" rtl="0">
              <a:spcBef>
                <a:spcPts val="1000"/>
              </a:spcBef>
              <a:spcAft>
                <a:spcPts val="0"/>
              </a:spcAft>
              <a:buSzPct val="79999"/>
              <a:buChar char="►"/>
            </a:pPr>
            <a:r>
              <a:rPr lang="en-US" sz="2100"/>
              <a:t>Do respect a patient’s choice in how they identify</a:t>
            </a:r>
            <a:endParaRPr/>
          </a:p>
          <a:p>
            <a:pPr marL="342900" lvl="0" indent="-342900" algn="l" rtl="0">
              <a:spcBef>
                <a:spcPts val="1000"/>
              </a:spcBef>
              <a:spcAft>
                <a:spcPts val="0"/>
              </a:spcAft>
              <a:buSzPct val="79999"/>
              <a:buChar char="►"/>
            </a:pPr>
            <a:r>
              <a:rPr lang="en-US" sz="2100"/>
              <a:t>Do frame all questions in a respectful manner</a:t>
            </a:r>
            <a:endParaRPr/>
          </a:p>
          <a:p>
            <a:pPr marL="342900" lvl="0" indent="-342900" algn="l" rtl="0">
              <a:spcBef>
                <a:spcPts val="1000"/>
              </a:spcBef>
              <a:spcAft>
                <a:spcPts val="0"/>
              </a:spcAft>
              <a:buSzPct val="79999"/>
              <a:buChar char="►"/>
            </a:pPr>
            <a:r>
              <a:rPr lang="en-US" sz="2100"/>
              <a:t>Do acknowledge and try to mitigate the power dynamic between healthcare provider and patient</a:t>
            </a:r>
            <a:endParaRPr/>
          </a:p>
          <a:p>
            <a:pPr marL="342900" lvl="0" indent="-265176" algn="l" rtl="0">
              <a:spcBef>
                <a:spcPts val="1000"/>
              </a:spcBef>
              <a:spcAft>
                <a:spcPts val="0"/>
              </a:spcAft>
              <a:buSzPct val="79999"/>
              <a:buNone/>
            </a:pPr>
            <a:endParaRPr/>
          </a:p>
        </p:txBody>
      </p:sp>
      <p:sp>
        <p:nvSpPr>
          <p:cNvPr id="751" name="Google Shape;751;p38"/>
          <p:cNvSpPr txBox="1">
            <a:spLocks noGrp="1"/>
          </p:cNvSpPr>
          <p:nvPr>
            <p:ph type="body" idx="3"/>
          </p:nvPr>
        </p:nvSpPr>
        <p:spPr>
          <a:xfrm>
            <a:off x="6208711" y="1296560"/>
            <a:ext cx="4825159"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3520"/>
              <a:buNone/>
            </a:pPr>
            <a:r>
              <a:rPr lang="en-US" sz="4400">
                <a:solidFill>
                  <a:schemeClr val="lt1"/>
                </a:solidFill>
              </a:rPr>
              <a:t>Don’ts</a:t>
            </a:r>
            <a:endParaRPr sz="4400">
              <a:solidFill>
                <a:schemeClr val="lt1"/>
              </a:solidFill>
            </a:endParaRPr>
          </a:p>
        </p:txBody>
      </p:sp>
      <p:sp>
        <p:nvSpPr>
          <p:cNvPr id="752" name="Google Shape;752;p38"/>
          <p:cNvSpPr txBox="1">
            <a:spLocks noGrp="1"/>
          </p:cNvSpPr>
          <p:nvPr>
            <p:ph type="body" idx="4"/>
          </p:nvPr>
        </p:nvSpPr>
        <p:spPr>
          <a:xfrm>
            <a:off x="6208712" y="2448560"/>
            <a:ext cx="4825159" cy="440944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Char char="►"/>
            </a:pPr>
            <a:r>
              <a:rPr lang="en-US"/>
              <a:t>Don’t assume anatomy based on legal sex or gender marker</a:t>
            </a:r>
            <a:endParaRPr/>
          </a:p>
          <a:p>
            <a:pPr marL="342900" lvl="0" indent="-342900" algn="l" rtl="0">
              <a:spcBef>
                <a:spcPts val="1000"/>
              </a:spcBef>
              <a:spcAft>
                <a:spcPts val="0"/>
              </a:spcAft>
              <a:buSzPts val="1440"/>
              <a:buChar char="►"/>
            </a:pPr>
            <a:r>
              <a:rPr lang="en-US"/>
              <a:t>Don’t use stereotypes or ask questions that are not necessary for care</a:t>
            </a:r>
            <a:endParaRPr/>
          </a:p>
          <a:p>
            <a:pPr marL="342900" lvl="0" indent="-342900" algn="l" rtl="0">
              <a:spcBef>
                <a:spcPts val="1000"/>
              </a:spcBef>
              <a:spcAft>
                <a:spcPts val="0"/>
              </a:spcAft>
              <a:buSzPts val="1440"/>
              <a:buChar char="►"/>
            </a:pPr>
            <a:r>
              <a:rPr lang="en-US"/>
              <a:t>Don’t assume person’s orientation or identity based on gender, appearance, partner(s), or behaviors</a:t>
            </a:r>
            <a:endParaRPr/>
          </a:p>
          <a:p>
            <a:pPr marL="342900" lvl="0" indent="-342900" algn="l" rtl="0">
              <a:spcBef>
                <a:spcPts val="1000"/>
              </a:spcBef>
              <a:spcAft>
                <a:spcPts val="0"/>
              </a:spcAft>
              <a:buSzPts val="1440"/>
              <a:buChar char="►"/>
            </a:pPr>
            <a:r>
              <a:rPr lang="en-US"/>
              <a:t>Don’t assume all people use traditional labels</a:t>
            </a:r>
            <a:endParaRPr/>
          </a:p>
          <a:p>
            <a:pPr marL="342900" lvl="0" indent="-251459" algn="l" rtl="0">
              <a:spcBef>
                <a:spcPts val="1000"/>
              </a:spcBef>
              <a:spcAft>
                <a:spcPts val="0"/>
              </a:spcAft>
              <a:buSzPts val="1440"/>
              <a:buNone/>
            </a:pPr>
            <a:endParaRPr/>
          </a:p>
        </p:txBody>
      </p:sp>
      <p:cxnSp>
        <p:nvCxnSpPr>
          <p:cNvPr id="753" name="Google Shape;753;p38"/>
          <p:cNvCxnSpPr/>
          <p:nvPr/>
        </p:nvCxnSpPr>
        <p:spPr>
          <a:xfrm>
            <a:off x="5980112" y="1076960"/>
            <a:ext cx="0" cy="5435600"/>
          </a:xfrm>
          <a:prstGeom prst="straightConnector1">
            <a:avLst/>
          </a:prstGeom>
          <a:noFill/>
          <a:ln w="9525" cap="rnd" cmpd="sng">
            <a:solidFill>
              <a:schemeClr val="accent1"/>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0">
                                            <p:txEl>
                                              <p:pRg st="0" end="0"/>
                                            </p:txEl>
                                          </p:spTgt>
                                        </p:tgtEl>
                                        <p:attrNameLst>
                                          <p:attrName>style.visibility</p:attrName>
                                        </p:attrNameLst>
                                      </p:cBhvr>
                                      <p:to>
                                        <p:strVal val="visible"/>
                                      </p:to>
                                    </p:set>
                                    <p:animEffect transition="in" filter="fade">
                                      <p:cBhvr>
                                        <p:cTn id="7" dur="1000"/>
                                        <p:tgtEl>
                                          <p:spTgt spid="7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50">
                                            <p:txEl>
                                              <p:pRg st="1" end="1"/>
                                            </p:txEl>
                                          </p:spTgt>
                                        </p:tgtEl>
                                        <p:attrNameLst>
                                          <p:attrName>style.visibility</p:attrName>
                                        </p:attrNameLst>
                                      </p:cBhvr>
                                      <p:to>
                                        <p:strVal val="visible"/>
                                      </p:to>
                                    </p:set>
                                    <p:animEffect transition="in" filter="fade">
                                      <p:cBhvr>
                                        <p:cTn id="12" dur="1000"/>
                                        <p:tgtEl>
                                          <p:spTgt spid="7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50">
                                            <p:txEl>
                                              <p:pRg st="2" end="2"/>
                                            </p:txEl>
                                          </p:spTgt>
                                        </p:tgtEl>
                                        <p:attrNameLst>
                                          <p:attrName>style.visibility</p:attrName>
                                        </p:attrNameLst>
                                      </p:cBhvr>
                                      <p:to>
                                        <p:strVal val="visible"/>
                                      </p:to>
                                    </p:set>
                                    <p:animEffect transition="in" filter="fade">
                                      <p:cBhvr>
                                        <p:cTn id="17" dur="1000"/>
                                        <p:tgtEl>
                                          <p:spTgt spid="7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0">
                                            <p:txEl>
                                              <p:pRg st="3" end="3"/>
                                            </p:txEl>
                                          </p:spTgt>
                                        </p:tgtEl>
                                        <p:attrNameLst>
                                          <p:attrName>style.visibility</p:attrName>
                                        </p:attrNameLst>
                                      </p:cBhvr>
                                      <p:to>
                                        <p:strVal val="visible"/>
                                      </p:to>
                                    </p:set>
                                    <p:animEffect transition="in" filter="fade">
                                      <p:cBhvr>
                                        <p:cTn id="22" dur="1000"/>
                                        <p:tgtEl>
                                          <p:spTgt spid="7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0">
                                            <p:txEl>
                                              <p:pRg st="4" end="4"/>
                                            </p:txEl>
                                          </p:spTgt>
                                        </p:tgtEl>
                                        <p:attrNameLst>
                                          <p:attrName>style.visibility</p:attrName>
                                        </p:attrNameLst>
                                      </p:cBhvr>
                                      <p:to>
                                        <p:strVal val="visible"/>
                                      </p:to>
                                    </p:set>
                                    <p:animEffect transition="in" filter="fade">
                                      <p:cBhvr>
                                        <p:cTn id="27" dur="1000"/>
                                        <p:tgtEl>
                                          <p:spTgt spid="7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50">
                                            <p:txEl>
                                              <p:pRg st="5" end="5"/>
                                            </p:txEl>
                                          </p:spTgt>
                                        </p:tgtEl>
                                        <p:attrNameLst>
                                          <p:attrName>style.visibility</p:attrName>
                                        </p:attrNameLst>
                                      </p:cBhvr>
                                      <p:to>
                                        <p:strVal val="visible"/>
                                      </p:to>
                                    </p:set>
                                    <p:animEffect transition="in" filter="fade">
                                      <p:cBhvr>
                                        <p:cTn id="32" dur="1000"/>
                                        <p:tgtEl>
                                          <p:spTgt spid="7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50">
                                            <p:txEl>
                                              <p:pRg st="6" end="6"/>
                                            </p:txEl>
                                          </p:spTgt>
                                        </p:tgtEl>
                                        <p:attrNameLst>
                                          <p:attrName>style.visibility</p:attrName>
                                        </p:attrNameLst>
                                      </p:cBhvr>
                                      <p:to>
                                        <p:strVal val="visible"/>
                                      </p:to>
                                    </p:set>
                                    <p:animEffect transition="in" filter="fade">
                                      <p:cBhvr>
                                        <p:cTn id="37" dur="1000"/>
                                        <p:tgtEl>
                                          <p:spTgt spid="7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2">
                                            <p:txEl>
                                              <p:pRg st="0" end="0"/>
                                            </p:txEl>
                                          </p:spTgt>
                                        </p:tgtEl>
                                        <p:attrNameLst>
                                          <p:attrName>style.visibility</p:attrName>
                                        </p:attrNameLst>
                                      </p:cBhvr>
                                      <p:to>
                                        <p:strVal val="visible"/>
                                      </p:to>
                                    </p:set>
                                    <p:animEffect transition="in" filter="fade">
                                      <p:cBhvr>
                                        <p:cTn id="42" dur="1000"/>
                                        <p:tgtEl>
                                          <p:spTgt spid="75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52">
                                            <p:txEl>
                                              <p:pRg st="1" end="1"/>
                                            </p:txEl>
                                          </p:spTgt>
                                        </p:tgtEl>
                                        <p:attrNameLst>
                                          <p:attrName>style.visibility</p:attrName>
                                        </p:attrNameLst>
                                      </p:cBhvr>
                                      <p:to>
                                        <p:strVal val="visible"/>
                                      </p:to>
                                    </p:set>
                                    <p:animEffect transition="in" filter="fade">
                                      <p:cBhvr>
                                        <p:cTn id="47" dur="1000"/>
                                        <p:tgtEl>
                                          <p:spTgt spid="75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52">
                                            <p:txEl>
                                              <p:pRg st="2" end="2"/>
                                            </p:txEl>
                                          </p:spTgt>
                                        </p:tgtEl>
                                        <p:attrNameLst>
                                          <p:attrName>style.visibility</p:attrName>
                                        </p:attrNameLst>
                                      </p:cBhvr>
                                      <p:to>
                                        <p:strVal val="visible"/>
                                      </p:to>
                                    </p:set>
                                    <p:animEffect transition="in" filter="fade">
                                      <p:cBhvr>
                                        <p:cTn id="52" dur="1000"/>
                                        <p:tgtEl>
                                          <p:spTgt spid="75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52">
                                            <p:txEl>
                                              <p:pRg st="3" end="3"/>
                                            </p:txEl>
                                          </p:spTgt>
                                        </p:tgtEl>
                                        <p:attrNameLst>
                                          <p:attrName>style.visibility</p:attrName>
                                        </p:attrNameLst>
                                      </p:cBhvr>
                                      <p:to>
                                        <p:strVal val="visible"/>
                                      </p:to>
                                    </p:set>
                                    <p:animEffect transition="in" filter="fade">
                                      <p:cBhvr>
                                        <p:cTn id="57" dur="1000"/>
                                        <p:tgtEl>
                                          <p:spTgt spid="75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752">
                                            <p:txEl>
                                              <p:pRg st="4" end="4"/>
                                            </p:txEl>
                                          </p:spTgt>
                                        </p:tgtEl>
                                        <p:attrNameLst>
                                          <p:attrName>style.visibility</p:attrName>
                                        </p:attrNameLst>
                                      </p:cBhvr>
                                      <p:to>
                                        <p:strVal val="visible"/>
                                      </p:to>
                                    </p:set>
                                    <p:animEffect transition="in" filter="fade">
                                      <p:cBhvr>
                                        <p:cTn id="62" dur="1000"/>
                                        <p:tgtEl>
                                          <p:spTgt spid="7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39"/>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000"/>
              <a:buFont typeface="Century Gothic"/>
              <a:buNone/>
            </a:pPr>
            <a:r>
              <a:rPr lang="en-US" sz="2000">
                <a:latin typeface="Century Gothic"/>
                <a:ea typeface="Century Gothic"/>
                <a:cs typeface="Century Gothic"/>
                <a:sym typeface="Century Gothic"/>
              </a:rPr>
              <a:t>“99% of the time, I do not give a single care about someone's innate knowledge of transition matters and trans care, what I really care about is someone's ability to treat me like a fellow human being and their ability to really be honest with me about not knowing something where they can say, 'Hey, I don't know about this, but I think I know someone who does, and I will go find out and work with you on getting the care that you need.'"</a:t>
            </a:r>
            <a:br>
              <a:rPr lang="en-US" sz="2000">
                <a:latin typeface="Century Gothic"/>
                <a:ea typeface="Century Gothic"/>
                <a:cs typeface="Century Gothic"/>
                <a:sym typeface="Century Gothic"/>
              </a:rPr>
            </a:br>
            <a:endParaRPr sz="2000"/>
          </a:p>
        </p:txBody>
      </p:sp>
      <p:sp>
        <p:nvSpPr>
          <p:cNvPr id="759" name="Google Shape;759;p39"/>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en-US"/>
              <a:t>Patient stories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92"/>
        <p:cNvGrpSpPr/>
        <p:nvPr/>
      </p:nvGrpSpPr>
      <p:grpSpPr>
        <a:xfrm>
          <a:off x="0" y="0"/>
          <a:ext cx="0" cy="0"/>
          <a:chOff x="0" y="0"/>
          <a:chExt cx="0" cy="0"/>
        </a:xfrm>
      </p:grpSpPr>
      <p:sp>
        <p:nvSpPr>
          <p:cNvPr id="393" name="Google Shape;393;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4</a:t>
            </a:fld>
            <a:endParaRPr/>
          </a:p>
        </p:txBody>
      </p:sp>
      <p:pic>
        <p:nvPicPr>
          <p:cNvPr id="394" name="Google Shape;394;p4"/>
          <p:cNvPicPr preferRelativeResize="0"/>
          <p:nvPr/>
        </p:nvPicPr>
        <p:blipFill rotWithShape="1">
          <a:blip r:embed="rId3">
            <a:alphaModFix/>
          </a:blip>
          <a:srcRect/>
          <a:stretch/>
        </p:blipFill>
        <p:spPr>
          <a:xfrm>
            <a:off x="508000" y="2209800"/>
            <a:ext cx="2438400" cy="2438400"/>
          </a:xfrm>
          <a:prstGeom prst="rect">
            <a:avLst/>
          </a:prstGeom>
          <a:noFill/>
          <a:ln>
            <a:noFill/>
          </a:ln>
        </p:spPr>
      </p:pic>
      <p:sp>
        <p:nvSpPr>
          <p:cNvPr id="395" name="Google Shape;395;p4"/>
          <p:cNvSpPr/>
          <p:nvPr/>
        </p:nvSpPr>
        <p:spPr>
          <a:xfrm>
            <a:off x="3200400" y="2571750"/>
            <a:ext cx="8483600" cy="1714500"/>
          </a:xfrm>
          <a:prstGeom prst="rect">
            <a:avLst/>
          </a:prstGeom>
          <a:noFill/>
          <a:ln w="1905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i="0" u="none" strike="noStrike" cap="none">
                <a:solidFill>
                  <a:srgbClr val="5B5B5B"/>
                </a:solidFill>
                <a:latin typeface="Century Gothic"/>
                <a:ea typeface="Century Gothic"/>
                <a:cs typeface="Century Gothic"/>
                <a:sym typeface="Century Gothic"/>
              </a:rPr>
              <a:t>In one word, what comes to mind when you hear health equity?</a:t>
            </a:r>
            <a:endParaRPr sz="3600" b="1">
              <a:solidFill>
                <a:srgbClr val="5B5B5B"/>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40"/>
          <p:cNvSpPr txBox="1">
            <a:spLocks noGrp="1"/>
          </p:cNvSpPr>
          <p:nvPr>
            <p:ph type="title"/>
          </p:nvPr>
        </p:nvSpPr>
        <p:spPr>
          <a:xfrm>
            <a:off x="1154954" y="973668"/>
            <a:ext cx="8761413" cy="706964"/>
          </a:xfrm>
          <a:prstGeom prst="rect">
            <a:avLst/>
          </a:prstGeom>
          <a:noFill/>
          <a:ln>
            <a:noFill/>
          </a:ln>
        </p:spPr>
        <p:txBody>
          <a:bodyPr spcFirstLastPara="1" wrap="square" lIns="76200" tIns="38100" rIns="76200" bIns="38100" anchor="t" anchorCtr="0">
            <a:noAutofit/>
          </a:bodyPr>
          <a:lstStyle/>
          <a:p>
            <a:pPr marL="0" lvl="0" indent="0" algn="l" rtl="0">
              <a:spcBef>
                <a:spcPts val="0"/>
              </a:spcBef>
              <a:spcAft>
                <a:spcPts val="0"/>
              </a:spcAft>
              <a:buClr>
                <a:schemeClr val="lt2"/>
              </a:buClr>
              <a:buSzPts val="3708"/>
              <a:buFont typeface="Century Gothic"/>
              <a:buNone/>
            </a:pPr>
            <a:r>
              <a:rPr lang="en-US" sz="3708">
                <a:latin typeface="Century Gothic"/>
                <a:ea typeface="Century Gothic"/>
                <a:cs typeface="Century Gothic"/>
                <a:sym typeface="Century Gothic"/>
              </a:rPr>
              <a:t>Accountability is Key</a:t>
            </a:r>
            <a:endParaRPr sz="3708"/>
          </a:p>
        </p:txBody>
      </p:sp>
      <p:sp>
        <p:nvSpPr>
          <p:cNvPr id="766" name="Google Shape;766;p40"/>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rmAutofit fontScale="92500" lnSpcReduction="20000"/>
          </a:bodyPr>
          <a:lstStyle/>
          <a:p>
            <a:pPr marL="342900" lvl="0" indent="-342901" algn="l" rtl="0">
              <a:spcBef>
                <a:spcPts val="0"/>
              </a:spcBef>
              <a:spcAft>
                <a:spcPts val="0"/>
              </a:spcAft>
              <a:buSzPct val="80000"/>
              <a:buChar char="►"/>
            </a:pPr>
            <a:r>
              <a:rPr lang="en-US" sz="2333"/>
              <a:t>LGBTQ+ people have a history of experiencing stigma/discrimination</a:t>
            </a:r>
            <a:endParaRPr/>
          </a:p>
          <a:p>
            <a:pPr marL="342900" lvl="0" indent="-342901" algn="l" rtl="0">
              <a:spcBef>
                <a:spcPts val="1000"/>
              </a:spcBef>
              <a:spcAft>
                <a:spcPts val="0"/>
              </a:spcAft>
              <a:buSzPct val="80000"/>
              <a:buChar char="►"/>
            </a:pPr>
            <a:r>
              <a:rPr lang="en-US" sz="2333"/>
              <a:t>Don’t be surprised if a mistake results in a person becoming upset</a:t>
            </a:r>
            <a:endParaRPr/>
          </a:p>
          <a:p>
            <a:pPr marL="342900" lvl="0" indent="-342901" algn="l" rtl="0">
              <a:spcBef>
                <a:spcPts val="1000"/>
              </a:spcBef>
              <a:spcAft>
                <a:spcPts val="0"/>
              </a:spcAft>
              <a:buSzPct val="80000"/>
              <a:buChar char="►"/>
            </a:pPr>
            <a:r>
              <a:rPr lang="en-US" sz="2333"/>
              <a:t>Don’t personalize the reaction</a:t>
            </a:r>
            <a:endParaRPr/>
          </a:p>
          <a:p>
            <a:pPr marL="342900" lvl="0" indent="-342901" algn="l" rtl="0">
              <a:spcBef>
                <a:spcPts val="1000"/>
              </a:spcBef>
              <a:spcAft>
                <a:spcPts val="0"/>
              </a:spcAft>
              <a:buSzPct val="80000"/>
              <a:buChar char="►"/>
            </a:pPr>
            <a:r>
              <a:rPr lang="en-US" sz="2333"/>
              <a:t>Apologize when people become upset, even if it was well-intentioned, this can defuse the situation and re-establish constructive dialogue</a:t>
            </a:r>
            <a:endParaRPr/>
          </a:p>
          <a:p>
            <a:pPr marL="342900" lvl="0" indent="-342901" algn="l" rtl="0">
              <a:spcBef>
                <a:spcPts val="1000"/>
              </a:spcBef>
              <a:spcAft>
                <a:spcPts val="0"/>
              </a:spcAft>
              <a:buSzPct val="80000"/>
              <a:buChar char="►"/>
            </a:pPr>
            <a:r>
              <a:rPr lang="en-US" sz="2333"/>
              <a:t>Don’t be afraid to correct colleagues if they make insensitive comments or make a mistake too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6">
                                            <p:txEl>
                                              <p:pRg st="0" end="0"/>
                                            </p:txEl>
                                          </p:spTgt>
                                        </p:tgtEl>
                                        <p:attrNameLst>
                                          <p:attrName>style.visibility</p:attrName>
                                        </p:attrNameLst>
                                      </p:cBhvr>
                                      <p:to>
                                        <p:strVal val="visible"/>
                                      </p:to>
                                    </p:set>
                                    <p:animEffect transition="in" filter="fade">
                                      <p:cBhvr>
                                        <p:cTn id="7" dur="500"/>
                                        <p:tgtEl>
                                          <p:spTgt spid="7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6">
                                            <p:txEl>
                                              <p:pRg st="1" end="1"/>
                                            </p:txEl>
                                          </p:spTgt>
                                        </p:tgtEl>
                                        <p:attrNameLst>
                                          <p:attrName>style.visibility</p:attrName>
                                        </p:attrNameLst>
                                      </p:cBhvr>
                                      <p:to>
                                        <p:strVal val="visible"/>
                                      </p:to>
                                    </p:set>
                                    <p:animEffect transition="in" filter="fade">
                                      <p:cBhvr>
                                        <p:cTn id="12" dur="500"/>
                                        <p:tgtEl>
                                          <p:spTgt spid="7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6">
                                            <p:txEl>
                                              <p:pRg st="2" end="2"/>
                                            </p:txEl>
                                          </p:spTgt>
                                        </p:tgtEl>
                                        <p:attrNameLst>
                                          <p:attrName>style.visibility</p:attrName>
                                        </p:attrNameLst>
                                      </p:cBhvr>
                                      <p:to>
                                        <p:strVal val="visible"/>
                                      </p:to>
                                    </p:set>
                                    <p:animEffect transition="in" filter="fade">
                                      <p:cBhvr>
                                        <p:cTn id="17" dur="500"/>
                                        <p:tgtEl>
                                          <p:spTgt spid="7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6">
                                            <p:txEl>
                                              <p:pRg st="3" end="3"/>
                                            </p:txEl>
                                          </p:spTgt>
                                        </p:tgtEl>
                                        <p:attrNameLst>
                                          <p:attrName>style.visibility</p:attrName>
                                        </p:attrNameLst>
                                      </p:cBhvr>
                                      <p:to>
                                        <p:strVal val="visible"/>
                                      </p:to>
                                    </p:set>
                                    <p:animEffect transition="in" filter="fade">
                                      <p:cBhvr>
                                        <p:cTn id="22" dur="500"/>
                                        <p:tgtEl>
                                          <p:spTgt spid="76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6">
                                            <p:txEl>
                                              <p:pRg st="4" end="4"/>
                                            </p:txEl>
                                          </p:spTgt>
                                        </p:tgtEl>
                                        <p:attrNameLst>
                                          <p:attrName>style.visibility</p:attrName>
                                        </p:attrNameLst>
                                      </p:cBhvr>
                                      <p:to>
                                        <p:strVal val="visible"/>
                                      </p:to>
                                    </p:set>
                                    <p:animEffect transition="in" filter="fade">
                                      <p:cBhvr>
                                        <p:cTn id="27" dur="500"/>
                                        <p:tgtEl>
                                          <p:spTgt spid="76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p4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Further resources</a:t>
            </a:r>
            <a:endParaRPr/>
          </a:p>
        </p:txBody>
      </p:sp>
      <p:sp>
        <p:nvSpPr>
          <p:cNvPr id="773" name="Google Shape;773;p41"/>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rmAutofit fontScale="85000" lnSpcReduction="20000"/>
          </a:bodyPr>
          <a:lstStyle/>
          <a:p>
            <a:pPr marL="342900" lvl="0" indent="-342902" algn="l" rtl="0">
              <a:spcBef>
                <a:spcPts val="0"/>
              </a:spcBef>
              <a:spcAft>
                <a:spcPts val="0"/>
              </a:spcAft>
              <a:buSzPct val="80000"/>
              <a:buChar char="►"/>
            </a:pPr>
            <a:r>
              <a:rPr lang="en-US" sz="2333" u="sng">
                <a:solidFill>
                  <a:schemeClr val="hlink"/>
                </a:solidFill>
                <a:hlinkClick r:id="rId3"/>
              </a:rPr>
              <a:t>Transgender Health Program</a:t>
            </a:r>
            <a:endParaRPr sz="2333"/>
          </a:p>
          <a:p>
            <a:pPr marL="342900" lvl="0" indent="-342902" algn="l" rtl="0">
              <a:spcBef>
                <a:spcPts val="1000"/>
              </a:spcBef>
              <a:spcAft>
                <a:spcPts val="0"/>
              </a:spcAft>
              <a:buSzPct val="80000"/>
              <a:buChar char="►"/>
            </a:pPr>
            <a:r>
              <a:rPr lang="en-US" sz="2333" u="sng">
                <a:solidFill>
                  <a:schemeClr val="hlink"/>
                </a:solidFill>
                <a:hlinkClick r:id="rId4"/>
              </a:rPr>
              <a:t>Utah Pride Center</a:t>
            </a:r>
            <a:endParaRPr sz="2333"/>
          </a:p>
          <a:p>
            <a:pPr marL="342900" lvl="0" indent="-342902" algn="l" rtl="0">
              <a:spcBef>
                <a:spcPts val="1000"/>
              </a:spcBef>
              <a:spcAft>
                <a:spcPts val="0"/>
              </a:spcAft>
              <a:buSzPct val="80000"/>
              <a:buChar char="►"/>
            </a:pPr>
            <a:r>
              <a:rPr lang="en-US" sz="2333" u="sng">
                <a:solidFill>
                  <a:schemeClr val="hlink"/>
                </a:solidFill>
                <a:hlinkClick r:id="rId5"/>
              </a:rPr>
              <a:t>Genderbands</a:t>
            </a:r>
            <a:endParaRPr sz="2333"/>
          </a:p>
          <a:p>
            <a:pPr marL="342900" lvl="0" indent="-342902" algn="l" rtl="0">
              <a:spcBef>
                <a:spcPts val="1000"/>
              </a:spcBef>
              <a:spcAft>
                <a:spcPts val="0"/>
              </a:spcAft>
              <a:buSzPct val="80000"/>
              <a:buChar char="►"/>
            </a:pPr>
            <a:r>
              <a:rPr lang="en-US" sz="2333" u="sng">
                <a:solidFill>
                  <a:schemeClr val="hlink"/>
                </a:solidFill>
                <a:hlinkClick r:id="rId6"/>
              </a:rPr>
              <a:t>Encircle</a:t>
            </a:r>
            <a:endParaRPr sz="2333"/>
          </a:p>
          <a:p>
            <a:pPr marL="342900" lvl="0" indent="-342902" algn="l" rtl="0">
              <a:spcBef>
                <a:spcPts val="1000"/>
              </a:spcBef>
              <a:spcAft>
                <a:spcPts val="0"/>
              </a:spcAft>
              <a:buSzPct val="80000"/>
              <a:buChar char="►"/>
            </a:pPr>
            <a:r>
              <a:rPr lang="en-US" sz="2333" u="sng">
                <a:solidFill>
                  <a:schemeClr val="hlink"/>
                </a:solidFill>
                <a:hlinkClick r:id="rId7"/>
              </a:rPr>
              <a:t>LGBT Allied Lawyers of Utah</a:t>
            </a:r>
            <a:endParaRPr sz="2333"/>
          </a:p>
          <a:p>
            <a:pPr marL="342900" lvl="0" indent="-342902" algn="l" rtl="0">
              <a:spcBef>
                <a:spcPts val="1000"/>
              </a:spcBef>
              <a:spcAft>
                <a:spcPts val="0"/>
              </a:spcAft>
              <a:buSzPct val="80000"/>
              <a:buChar char="►"/>
            </a:pPr>
            <a:r>
              <a:rPr lang="en-US" sz="2333" u="sng">
                <a:solidFill>
                  <a:schemeClr val="hlink"/>
                </a:solidFill>
                <a:hlinkClick r:id="rId8"/>
              </a:rPr>
              <a:t>LGBTQ Affirmative Therapists Guild of Utah</a:t>
            </a:r>
            <a:endParaRPr sz="2333"/>
          </a:p>
          <a:p>
            <a:pPr marL="342900" lvl="0" indent="-342902" algn="l" rtl="0">
              <a:spcBef>
                <a:spcPts val="1000"/>
              </a:spcBef>
              <a:spcAft>
                <a:spcPts val="0"/>
              </a:spcAft>
              <a:buSzPct val="80000"/>
              <a:buChar char="►"/>
            </a:pPr>
            <a:r>
              <a:rPr lang="en-US" sz="2333" u="sng">
                <a:solidFill>
                  <a:schemeClr val="hlink"/>
                </a:solidFill>
                <a:hlinkClick r:id="rId9"/>
              </a:rPr>
              <a:t>Know Your Healthcare Rights</a:t>
            </a:r>
            <a:endParaRPr sz="2333"/>
          </a:p>
        </p:txBody>
      </p:sp>
      <p:sp>
        <p:nvSpPr>
          <p:cNvPr id="774" name="Google Shape;774;p41"/>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rmAutofit fontScale="77500" lnSpcReduction="20000"/>
          </a:bodyPr>
          <a:lstStyle/>
          <a:p>
            <a:pPr marL="342900" lvl="0" indent="-342903" algn="l" rtl="0">
              <a:spcBef>
                <a:spcPts val="0"/>
              </a:spcBef>
              <a:spcAft>
                <a:spcPts val="0"/>
              </a:spcAft>
              <a:buSzPct val="80000"/>
              <a:buChar char="►"/>
            </a:pPr>
            <a:r>
              <a:rPr lang="en-US" sz="2333"/>
              <a:t>LGBTQIA </a:t>
            </a:r>
            <a:r>
              <a:rPr lang="en-US" sz="2333" u="sng">
                <a:solidFill>
                  <a:schemeClr val="hlink"/>
                </a:solidFill>
                <a:hlinkClick r:id="rId10"/>
              </a:rPr>
              <a:t>Health Education Center</a:t>
            </a:r>
            <a:endParaRPr sz="2333"/>
          </a:p>
          <a:p>
            <a:pPr marL="342900" lvl="0" indent="-342903" algn="l" rtl="0">
              <a:spcBef>
                <a:spcPts val="1000"/>
              </a:spcBef>
              <a:spcAft>
                <a:spcPts val="0"/>
              </a:spcAft>
              <a:buSzPct val="80000"/>
              <a:buChar char="►"/>
            </a:pPr>
            <a:r>
              <a:rPr lang="en-US" sz="2333" u="sng">
                <a:solidFill>
                  <a:schemeClr val="hlink"/>
                </a:solidFill>
                <a:hlinkClick r:id="rId11"/>
              </a:rPr>
              <a:t>LGBTQIA Glossary of Terms for Healthcare Teams</a:t>
            </a:r>
            <a:endParaRPr sz="2333"/>
          </a:p>
          <a:p>
            <a:pPr marL="342900" lvl="0" indent="-342903" algn="l" rtl="0">
              <a:spcBef>
                <a:spcPts val="1000"/>
              </a:spcBef>
              <a:spcAft>
                <a:spcPts val="0"/>
              </a:spcAft>
              <a:buSzPct val="80000"/>
              <a:buChar char="►"/>
            </a:pPr>
            <a:r>
              <a:rPr lang="en-US" sz="2333" u="sng">
                <a:solidFill>
                  <a:schemeClr val="hlink"/>
                </a:solidFill>
                <a:hlinkClick r:id="rId12"/>
              </a:rPr>
              <a:t>Trans Hub</a:t>
            </a:r>
            <a:endParaRPr sz="2333"/>
          </a:p>
          <a:p>
            <a:pPr marL="342900" lvl="0" indent="-342903" algn="l" rtl="0">
              <a:spcBef>
                <a:spcPts val="1000"/>
              </a:spcBef>
              <a:spcAft>
                <a:spcPts val="0"/>
              </a:spcAft>
              <a:buSzPct val="80000"/>
              <a:buChar char="►"/>
            </a:pPr>
            <a:r>
              <a:rPr lang="en-US" sz="2333" u="sng">
                <a:solidFill>
                  <a:schemeClr val="hlink"/>
                </a:solidFill>
                <a:hlinkClick r:id="rId13"/>
              </a:rPr>
              <a:t>Building Trust with your Transgender Patients</a:t>
            </a:r>
            <a:endParaRPr sz="2333"/>
          </a:p>
          <a:p>
            <a:pPr marL="342900" lvl="0" indent="-342903" algn="l" rtl="0">
              <a:spcBef>
                <a:spcPts val="1000"/>
              </a:spcBef>
              <a:spcAft>
                <a:spcPts val="0"/>
              </a:spcAft>
              <a:buSzPct val="80000"/>
              <a:buChar char="►"/>
            </a:pPr>
            <a:r>
              <a:rPr lang="en-US" sz="2333" u="sng">
                <a:solidFill>
                  <a:schemeClr val="hlink"/>
                </a:solidFill>
                <a:hlinkClick r:id="rId14"/>
              </a:rPr>
              <a:t>Pronouns</a:t>
            </a:r>
            <a:endParaRPr sz="2333"/>
          </a:p>
          <a:p>
            <a:pPr marL="342900" lvl="0" indent="-342903" algn="l" rtl="0">
              <a:spcBef>
                <a:spcPts val="1000"/>
              </a:spcBef>
              <a:spcAft>
                <a:spcPts val="0"/>
              </a:spcAft>
              <a:buSzPct val="80000"/>
              <a:buChar char="►"/>
            </a:pPr>
            <a:r>
              <a:rPr lang="en-US" sz="2333" u="sng">
                <a:solidFill>
                  <a:schemeClr val="hlink"/>
                </a:solidFill>
                <a:hlinkClick r:id="rId15"/>
              </a:rPr>
              <a:t>Human Rights Campaign Transgender FAQs</a:t>
            </a:r>
            <a:endParaRPr sz="2333"/>
          </a:p>
          <a:p>
            <a:pPr marL="342900" lvl="0" indent="-264160" algn="l" rtl="0">
              <a:spcBef>
                <a:spcPts val="1000"/>
              </a:spcBef>
              <a:spcAft>
                <a:spcPts val="0"/>
              </a:spcAft>
              <a:buSzPct val="80000"/>
              <a:buNone/>
            </a:pPr>
            <a:endParaRPr sz="2000"/>
          </a:p>
        </p:txBody>
      </p:sp>
      <p:sp>
        <p:nvSpPr>
          <p:cNvPr id="775" name="Google Shape;775;p41"/>
          <p:cNvSpPr txBox="1">
            <a:spLocks noGrp="1"/>
          </p:cNvSpPr>
          <p:nvPr>
            <p:ph type="body" idx="1"/>
          </p:nvPr>
        </p:nvSpPr>
        <p:spPr>
          <a:xfrm>
            <a:off x="6208714" y="2423434"/>
            <a:ext cx="4825157"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Continuing Education</a:t>
            </a:r>
            <a:endParaRPr/>
          </a:p>
        </p:txBody>
      </p:sp>
      <p:sp>
        <p:nvSpPr>
          <p:cNvPr id="776" name="Google Shape;776;p41"/>
          <p:cNvSpPr txBox="1">
            <a:spLocks noGrp="1"/>
          </p:cNvSpPr>
          <p:nvPr>
            <p:ph type="body" idx="3"/>
          </p:nvPr>
        </p:nvSpPr>
        <p:spPr>
          <a:xfrm>
            <a:off x="1154954" y="2423434"/>
            <a:ext cx="4825159" cy="5762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SzPts val="1920"/>
              <a:buNone/>
            </a:pPr>
            <a:r>
              <a:rPr lang="en-US"/>
              <a:t>Community Resources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42"/>
          <p:cNvSpPr txBox="1">
            <a:spLocks noGrp="1"/>
          </p:cNvSpPr>
          <p:nvPr>
            <p:ph type="title"/>
          </p:nvPr>
        </p:nvSpPr>
        <p:spPr>
          <a:xfrm>
            <a:off x="1104154" y="85174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Free, CME eligible, Online Canvas Course</a:t>
            </a:r>
            <a:endParaRPr/>
          </a:p>
        </p:txBody>
      </p:sp>
      <p:sp>
        <p:nvSpPr>
          <p:cNvPr id="783" name="Google Shape;783;p42"/>
          <p:cNvSpPr txBox="1">
            <a:spLocks noGrp="1"/>
          </p:cNvSpPr>
          <p:nvPr>
            <p:ph type="body" idx="1"/>
          </p:nvPr>
        </p:nvSpPr>
        <p:spPr>
          <a:xfrm>
            <a:off x="626634" y="2486819"/>
            <a:ext cx="6313599" cy="3416300"/>
          </a:xfrm>
          <a:prstGeom prst="rect">
            <a:avLst/>
          </a:prstGeom>
          <a:noFill/>
          <a:ln>
            <a:noFill/>
          </a:ln>
        </p:spPr>
        <p:txBody>
          <a:bodyPr spcFirstLastPara="1" wrap="square" lIns="91425" tIns="45700" rIns="91425" bIns="45700" anchor="t" anchorCtr="0">
            <a:normAutofit fontScale="92500"/>
          </a:bodyPr>
          <a:lstStyle/>
          <a:p>
            <a:pPr marL="0" lvl="0" indent="0" algn="l" rtl="0">
              <a:spcBef>
                <a:spcPts val="0"/>
              </a:spcBef>
              <a:spcAft>
                <a:spcPts val="0"/>
              </a:spcAft>
              <a:buSzPct val="80000"/>
              <a:buNone/>
            </a:pPr>
            <a:r>
              <a:rPr lang="en-US" sz="3000"/>
              <a:t>Topics include:</a:t>
            </a:r>
            <a:endParaRPr/>
          </a:p>
          <a:p>
            <a:pPr marL="0" lvl="0" indent="0" algn="l" rtl="0">
              <a:spcBef>
                <a:spcPts val="1000"/>
              </a:spcBef>
              <a:spcAft>
                <a:spcPts val="0"/>
              </a:spcAft>
              <a:buSzPct val="80000"/>
              <a:buNone/>
            </a:pPr>
            <a:r>
              <a:rPr lang="en-US" sz="3000"/>
              <a:t>1) Getting to know the community</a:t>
            </a:r>
            <a:endParaRPr/>
          </a:p>
          <a:p>
            <a:pPr marL="0" lvl="0" indent="0" algn="l" rtl="0">
              <a:spcBef>
                <a:spcPts val="1000"/>
              </a:spcBef>
              <a:spcAft>
                <a:spcPts val="0"/>
              </a:spcAft>
              <a:buSzPct val="80000"/>
              <a:buNone/>
            </a:pPr>
            <a:r>
              <a:rPr lang="en-US" sz="3000"/>
              <a:t>2) Barriers to care</a:t>
            </a:r>
            <a:endParaRPr/>
          </a:p>
          <a:p>
            <a:pPr marL="0" lvl="0" indent="0" algn="l" rtl="0">
              <a:spcBef>
                <a:spcPts val="1000"/>
              </a:spcBef>
              <a:spcAft>
                <a:spcPts val="0"/>
              </a:spcAft>
              <a:buSzPct val="80000"/>
              <a:buNone/>
            </a:pPr>
            <a:r>
              <a:rPr lang="en-US" sz="3000"/>
              <a:t>3) Transgender medicine</a:t>
            </a:r>
            <a:endParaRPr/>
          </a:p>
          <a:p>
            <a:pPr marL="0" lvl="0" indent="0" algn="l" rtl="0">
              <a:spcBef>
                <a:spcPts val="1000"/>
              </a:spcBef>
              <a:spcAft>
                <a:spcPts val="0"/>
              </a:spcAft>
              <a:buSzPct val="80000"/>
              <a:buNone/>
            </a:pPr>
            <a:r>
              <a:rPr lang="en-US" sz="3000"/>
              <a:t>4) Inclusive data collection</a:t>
            </a:r>
            <a:endParaRPr/>
          </a:p>
          <a:p>
            <a:pPr marL="0" lvl="0" indent="0" algn="l" rtl="0">
              <a:spcBef>
                <a:spcPts val="1000"/>
              </a:spcBef>
              <a:spcAft>
                <a:spcPts val="0"/>
              </a:spcAft>
              <a:buSzPct val="80000"/>
              <a:buNone/>
            </a:pPr>
            <a:r>
              <a:rPr lang="en-US" sz="3000"/>
              <a:t>5) Best practices</a:t>
            </a:r>
            <a:endParaRPr/>
          </a:p>
          <a:p>
            <a:pPr marL="342900" lvl="0" indent="-201930" algn="l" rtl="0">
              <a:spcBef>
                <a:spcPts val="1000"/>
              </a:spcBef>
              <a:spcAft>
                <a:spcPts val="0"/>
              </a:spcAft>
              <a:buSzPct val="80000"/>
              <a:buNone/>
            </a:pPr>
            <a:endParaRPr sz="3000"/>
          </a:p>
        </p:txBody>
      </p:sp>
      <p:pic>
        <p:nvPicPr>
          <p:cNvPr id="784" name="Google Shape;784;p42" descr="May be an image of one or more people and text that says 'TRANSGENDER MEDICINE CANVAS COURSE A BEGINNER'S GUIDE TO GENDER AFFIRMING CARE For providers &amp; healthcare teams REGISTER AT: bit.ly/UtahTransgenderMed U HEALTH UNIVERSITY OF UTAH'"/>
          <p:cNvPicPr preferRelativeResize="0">
            <a:picLocks noGrp="1"/>
          </p:cNvPicPr>
          <p:nvPr>
            <p:ph type="body" idx="4294967295"/>
          </p:nvPr>
        </p:nvPicPr>
        <p:blipFill rotWithShape="1">
          <a:blip r:embed="rId3">
            <a:alphaModFix/>
          </a:blip>
          <a:srcRect/>
          <a:stretch/>
        </p:blipFill>
        <p:spPr>
          <a:xfrm>
            <a:off x="7468553" y="1965325"/>
            <a:ext cx="4459287" cy="44592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3"/>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4000"/>
              <a:buFont typeface="Century Gothic"/>
              <a:buNone/>
            </a:pPr>
            <a:r>
              <a:rPr lang="en-US"/>
              <a:t>Thank You!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99"/>
        <p:cNvGrpSpPr/>
        <p:nvPr/>
      </p:nvGrpSpPr>
      <p:grpSpPr>
        <a:xfrm>
          <a:off x="0" y="0"/>
          <a:ext cx="0" cy="0"/>
          <a:chOff x="0" y="0"/>
          <a:chExt cx="0" cy="0"/>
        </a:xfrm>
      </p:grpSpPr>
      <p:sp>
        <p:nvSpPr>
          <p:cNvPr id="400" name="Google Shape;400;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5</a:t>
            </a:fld>
            <a:endParaRPr/>
          </a:p>
        </p:txBody>
      </p:sp>
      <p:pic>
        <p:nvPicPr>
          <p:cNvPr id="401" name="Google Shape;401;p5"/>
          <p:cNvPicPr preferRelativeResize="0"/>
          <p:nvPr/>
        </p:nvPicPr>
        <p:blipFill rotWithShape="1">
          <a:blip r:embed="rId3">
            <a:alphaModFix/>
          </a:blip>
          <a:srcRect/>
          <a:stretch/>
        </p:blipFill>
        <p:spPr>
          <a:xfrm>
            <a:off x="508000" y="2209800"/>
            <a:ext cx="2438400" cy="2438400"/>
          </a:xfrm>
          <a:prstGeom prst="rect">
            <a:avLst/>
          </a:prstGeom>
          <a:noFill/>
          <a:ln>
            <a:noFill/>
          </a:ln>
        </p:spPr>
      </p:pic>
      <p:sp>
        <p:nvSpPr>
          <p:cNvPr id="402" name="Google Shape;402;p5"/>
          <p:cNvSpPr/>
          <p:nvPr/>
        </p:nvSpPr>
        <p:spPr>
          <a:xfrm>
            <a:off x="3200400" y="2571750"/>
            <a:ext cx="8483600" cy="1714500"/>
          </a:xfrm>
          <a:prstGeom prst="rect">
            <a:avLst/>
          </a:prstGeom>
          <a:noFill/>
          <a:ln w="1905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rgbClr val="5B5B5B"/>
                </a:solidFill>
                <a:latin typeface="Century Gothic"/>
                <a:ea typeface="Century Gothic"/>
                <a:cs typeface="Century Gothic"/>
                <a:sym typeface="Century Gothic"/>
              </a:rPr>
              <a:t>A person’s sexual orientation and gender identity is an important part of understanding overall health.</a:t>
            </a:r>
            <a:endParaRPr sz="2400" b="1">
              <a:solidFill>
                <a:srgbClr val="5B5B5B"/>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06"/>
        <p:cNvGrpSpPr/>
        <p:nvPr/>
      </p:nvGrpSpPr>
      <p:grpSpPr>
        <a:xfrm>
          <a:off x="0" y="0"/>
          <a:ext cx="0" cy="0"/>
          <a:chOff x="0" y="0"/>
          <a:chExt cx="0" cy="0"/>
        </a:xfrm>
      </p:grpSpPr>
      <p:sp>
        <p:nvSpPr>
          <p:cNvPr id="407" name="Google Shape;407;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6</a:t>
            </a:fld>
            <a:endParaRPr/>
          </a:p>
        </p:txBody>
      </p:sp>
      <p:pic>
        <p:nvPicPr>
          <p:cNvPr id="408" name="Google Shape;408;p6"/>
          <p:cNvPicPr preferRelativeResize="0"/>
          <p:nvPr/>
        </p:nvPicPr>
        <p:blipFill rotWithShape="1">
          <a:blip r:embed="rId3">
            <a:alphaModFix/>
          </a:blip>
          <a:srcRect/>
          <a:stretch/>
        </p:blipFill>
        <p:spPr>
          <a:xfrm>
            <a:off x="508000" y="2209800"/>
            <a:ext cx="2438400" cy="2438400"/>
          </a:xfrm>
          <a:prstGeom prst="rect">
            <a:avLst/>
          </a:prstGeom>
          <a:noFill/>
          <a:ln>
            <a:noFill/>
          </a:ln>
        </p:spPr>
      </p:pic>
      <p:sp>
        <p:nvSpPr>
          <p:cNvPr id="409" name="Google Shape;409;p6"/>
          <p:cNvSpPr/>
          <p:nvPr/>
        </p:nvSpPr>
        <p:spPr>
          <a:xfrm>
            <a:off x="3200400" y="2571750"/>
            <a:ext cx="8483600" cy="1714500"/>
          </a:xfrm>
          <a:prstGeom prst="rect">
            <a:avLst/>
          </a:prstGeom>
          <a:noFill/>
          <a:ln w="19050"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600" b="1">
                <a:solidFill>
                  <a:srgbClr val="5B5B5B"/>
                </a:solidFill>
                <a:latin typeface="Century Gothic"/>
                <a:ea typeface="Century Gothic"/>
                <a:cs typeface="Century Gothic"/>
                <a:sym typeface="Century Gothic"/>
              </a:rPr>
              <a:t>Gender is a biological determination assigned at birth.</a:t>
            </a:r>
            <a:endParaRPr sz="3600" b="1">
              <a:solidFill>
                <a:srgbClr val="5B5B5B"/>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7" descr="Open to Think: How We Can Unleash Pure Thinking Power - Worq IQ"/>
          <p:cNvPicPr preferRelativeResize="0">
            <a:picLocks noGrp="1"/>
          </p:cNvPicPr>
          <p:nvPr>
            <p:ph type="pic" idx="2"/>
          </p:nvPr>
        </p:nvPicPr>
        <p:blipFill rotWithShape="1">
          <a:blip r:embed="rId3">
            <a:alphaModFix/>
          </a:blip>
          <a:srcRect l="11134" r="11133"/>
          <a:stretch/>
        </p:blipFill>
        <p:spPr>
          <a:xfrm>
            <a:off x="0" y="0"/>
            <a:ext cx="12192000" cy="6408000"/>
          </a:xfrm>
          <a:prstGeom prst="rect">
            <a:avLst/>
          </a:prstGeom>
          <a:noFill/>
          <a:ln>
            <a:noFill/>
          </a:ln>
          <a:effectLst>
            <a:outerShdw blurRad="50800" dist="50800" dir="5400000" algn="ctr" rotWithShape="0">
              <a:srgbClr val="000000"/>
            </a:outerShdw>
          </a:effectLst>
        </p:spPr>
      </p:pic>
      <p:sp>
        <p:nvSpPr>
          <p:cNvPr id="416" name="Google Shape;416;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None/>
            </a:pPr>
            <a:fld id="{00000000-1234-1234-1234-123412341234}" type="slidenum">
              <a:rPr lang="en-US"/>
              <a:t>7</a:t>
            </a:fld>
            <a:endParaRPr/>
          </a:p>
        </p:txBody>
      </p:sp>
      <p:sp>
        <p:nvSpPr>
          <p:cNvPr id="417" name="Google Shape;417;p7"/>
          <p:cNvSpPr txBox="1">
            <a:spLocks noGrp="1"/>
          </p:cNvSpPr>
          <p:nvPr>
            <p:ph type="title"/>
          </p:nvPr>
        </p:nvSpPr>
        <p:spPr>
          <a:xfrm>
            <a:off x="0" y="0"/>
            <a:ext cx="12192000" cy="1296537"/>
          </a:xfrm>
          <a:prstGeom prst="rect">
            <a:avLst/>
          </a:prstGeom>
          <a:solidFill>
            <a:srgbClr val="F589C1">
              <a:alpha val="49803"/>
            </a:srgbClr>
          </a:solidFill>
          <a:ln>
            <a:noFill/>
          </a:ln>
        </p:spPr>
        <p:txBody>
          <a:bodyPr spcFirstLastPara="1" wrap="square" lIns="684000" tIns="108000" rIns="91425" bIns="45700" anchor="ctr" anchorCtr="0">
            <a:normAutofit/>
          </a:bodyPr>
          <a:lstStyle/>
          <a:p>
            <a:pPr marL="0" lvl="0" indent="0" algn="l" rtl="0">
              <a:spcBef>
                <a:spcPts val="0"/>
              </a:spcBef>
              <a:spcAft>
                <a:spcPts val="0"/>
              </a:spcAft>
              <a:buClr>
                <a:schemeClr val="dk2"/>
              </a:buClr>
              <a:buSzPts val="3600"/>
              <a:buFont typeface="Century Gothic"/>
              <a:buNone/>
            </a:pPr>
            <a:r>
              <a:rPr lang="en-US">
                <a:solidFill>
                  <a:schemeClr val="dk2"/>
                </a:solidFill>
              </a:rPr>
              <a:t>Reflection Exercise</a:t>
            </a:r>
            <a:endParaRPr>
              <a:solidFill>
                <a:schemeClr val="dk2"/>
              </a:solidFill>
            </a:endParaRPr>
          </a:p>
        </p:txBody>
      </p:sp>
      <p:sp>
        <p:nvSpPr>
          <p:cNvPr id="418" name="Google Shape;418;p7"/>
          <p:cNvSpPr txBox="1">
            <a:spLocks noGrp="1"/>
          </p:cNvSpPr>
          <p:nvPr>
            <p:ph type="body" idx="1"/>
          </p:nvPr>
        </p:nvSpPr>
        <p:spPr>
          <a:xfrm>
            <a:off x="514715" y="1592266"/>
            <a:ext cx="10905457" cy="440213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440"/>
              <a:buFont typeface="Century Gothic"/>
              <a:buAutoNum type="arabicPeriod"/>
            </a:pPr>
            <a:r>
              <a:rPr lang="en-US" b="1"/>
              <a:t>I am certain that my children will be given curricular materials that testify to the existence and validity of my sexual orientation and family structure.</a:t>
            </a:r>
            <a:endParaRPr/>
          </a:p>
          <a:p>
            <a:pPr marL="342900" lvl="0" indent="-342900" algn="l" rtl="0">
              <a:spcBef>
                <a:spcPts val="1000"/>
              </a:spcBef>
              <a:spcAft>
                <a:spcPts val="0"/>
              </a:spcAft>
              <a:buSzPts val="1440"/>
              <a:buFont typeface="Century Gothic"/>
              <a:buAutoNum type="arabicPeriod"/>
            </a:pPr>
            <a:r>
              <a:rPr lang="en-US" b="1"/>
              <a:t>I do not need to fight for legal and social recognition of myself or my family.</a:t>
            </a:r>
            <a:endParaRPr/>
          </a:p>
          <a:p>
            <a:pPr marL="342900" lvl="0" indent="-342900" algn="l" rtl="0">
              <a:spcBef>
                <a:spcPts val="1000"/>
              </a:spcBef>
              <a:spcAft>
                <a:spcPts val="0"/>
              </a:spcAft>
              <a:buSzPts val="1440"/>
              <a:buFont typeface="Century Gothic"/>
              <a:buAutoNum type="arabicPeriod"/>
            </a:pPr>
            <a:r>
              <a:rPr lang="en-US" b="1"/>
              <a:t>I can walk down the street with my opposite-gender partner or spouse holding hands without fear of being bullied, harassed or assaulted based solely on my sexual orientation.</a:t>
            </a:r>
            <a:endParaRPr/>
          </a:p>
          <a:p>
            <a:pPr marL="342900" lvl="0" indent="-342900" algn="l" rtl="0">
              <a:spcBef>
                <a:spcPts val="1000"/>
              </a:spcBef>
              <a:spcAft>
                <a:spcPts val="0"/>
              </a:spcAft>
              <a:buSzPts val="1440"/>
              <a:buFont typeface="Century Gothic"/>
              <a:buAutoNum type="arabicPeriod"/>
            </a:pPr>
            <a:r>
              <a:rPr lang="en-US" b="1"/>
              <a:t>I can use public restrooms without fear of verbal abuse, physical intimidation, or arrest.</a:t>
            </a:r>
            <a:endParaRPr/>
          </a:p>
          <a:p>
            <a:pPr marL="342900" lvl="0" indent="-342900" algn="l" rtl="0">
              <a:spcBef>
                <a:spcPts val="1000"/>
              </a:spcBef>
              <a:spcAft>
                <a:spcPts val="0"/>
              </a:spcAft>
              <a:buSzPts val="1440"/>
              <a:buFont typeface="Century Gothic"/>
              <a:buAutoNum type="arabicPeriod"/>
            </a:pPr>
            <a:r>
              <a:rPr lang="en-US" b="1"/>
              <a:t>Strangers don’t assume they can ask me about what my genitals look like and how I have sex.</a:t>
            </a:r>
            <a:endParaRPr/>
          </a:p>
          <a:p>
            <a:pPr marL="342900" lvl="0" indent="-342900" algn="l" rtl="0">
              <a:spcBef>
                <a:spcPts val="1000"/>
              </a:spcBef>
              <a:spcAft>
                <a:spcPts val="0"/>
              </a:spcAft>
              <a:buSzPts val="1440"/>
              <a:buFont typeface="Century Gothic"/>
              <a:buAutoNum type="arabicPeriod"/>
            </a:pPr>
            <a:r>
              <a:rPr lang="en-US" b="1"/>
              <a:t>I am called by the name I provide and no one asks what my real name is.</a:t>
            </a:r>
            <a:endParaRPr/>
          </a:p>
          <a:p>
            <a:pPr marL="342900" lvl="0" indent="-342900" algn="l" rtl="0">
              <a:spcBef>
                <a:spcPts val="1000"/>
              </a:spcBef>
              <a:spcAft>
                <a:spcPts val="0"/>
              </a:spcAft>
              <a:buSzPts val="1440"/>
              <a:buFont typeface="Century Gothic"/>
              <a:buAutoNum type="arabicPeriod"/>
            </a:pPr>
            <a:r>
              <a:rPr lang="en-US" b="1"/>
              <a:t>I do not worry that if I end up in the emergency room that my gender will keep me from getting appropriate treatment.</a:t>
            </a:r>
            <a:endParaRPr/>
          </a:p>
          <a:p>
            <a:pPr marL="342900" lvl="0" indent="-342900" algn="l" rtl="0">
              <a:spcBef>
                <a:spcPts val="1000"/>
              </a:spcBef>
              <a:spcAft>
                <a:spcPts val="0"/>
              </a:spcAft>
              <a:buSzPts val="1440"/>
              <a:buFont typeface="Century Gothic"/>
              <a:buAutoNum type="arabicPeriod"/>
            </a:pPr>
            <a:r>
              <a:rPr lang="en-US" b="1"/>
              <a:t>I do not have to go through an extensive psychological exam to receive basic medical care.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8"/>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a:t>Counting our Communities</a:t>
            </a:r>
            <a:endParaRPr/>
          </a:p>
        </p:txBody>
      </p:sp>
      <p:sp>
        <p:nvSpPr>
          <p:cNvPr id="425" name="Google Shape;425;p8"/>
          <p:cNvSpPr txBox="1">
            <a:spLocks noGrp="1"/>
          </p:cNvSpPr>
          <p:nvPr>
            <p:ph type="body" idx="1"/>
          </p:nvPr>
        </p:nvSpPr>
        <p:spPr>
          <a:xfrm>
            <a:off x="707183" y="4532844"/>
            <a:ext cx="3050438" cy="5762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880"/>
              <a:buNone/>
            </a:pPr>
            <a:r>
              <a:rPr lang="en-US" sz="3600"/>
              <a:t>20 Million	</a:t>
            </a:r>
            <a:endParaRPr sz="3600"/>
          </a:p>
        </p:txBody>
      </p:sp>
      <p:sp>
        <p:nvSpPr>
          <p:cNvPr id="426" name="Google Shape;426;p8"/>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880"/>
              <a:buNone/>
            </a:pPr>
            <a:r>
              <a:rPr lang="en-US" sz="3600"/>
              <a:t>&gt;2 Million </a:t>
            </a:r>
            <a:endParaRPr sz="3600"/>
          </a:p>
        </p:txBody>
      </p:sp>
      <p:sp>
        <p:nvSpPr>
          <p:cNvPr id="427" name="Google Shape;427;p8"/>
          <p:cNvSpPr txBox="1">
            <a:spLocks noGrp="1"/>
          </p:cNvSpPr>
          <p:nvPr>
            <p:ph type="body" idx="7"/>
          </p:nvPr>
        </p:nvSpPr>
        <p:spPr>
          <a:xfrm>
            <a:off x="8430547" y="4532844"/>
            <a:ext cx="3051095" cy="57626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SzPts val="2880"/>
              <a:buNone/>
            </a:pPr>
            <a:r>
              <a:rPr lang="en-US" sz="3600"/>
              <a:t>7-9%</a:t>
            </a:r>
            <a:endParaRPr sz="3600"/>
          </a:p>
        </p:txBody>
      </p:sp>
      <p:pic>
        <p:nvPicPr>
          <p:cNvPr id="428" name="Google Shape;428;p8" descr="Queer Cafe"/>
          <p:cNvPicPr preferRelativeResize="0"/>
          <p:nvPr/>
        </p:nvPicPr>
        <p:blipFill rotWithShape="1">
          <a:blip r:embed="rId3">
            <a:alphaModFix/>
          </a:blip>
          <a:srcRect/>
          <a:stretch/>
        </p:blipFill>
        <p:spPr>
          <a:xfrm>
            <a:off x="275185" y="2847266"/>
            <a:ext cx="3945979" cy="1030339"/>
          </a:xfrm>
          <a:prstGeom prst="roundRect">
            <a:avLst>
              <a:gd name="adj" fmla="val 8594"/>
            </a:avLst>
          </a:prstGeom>
          <a:solidFill>
            <a:srgbClr val="ECECEC"/>
          </a:solidFill>
          <a:ln>
            <a:noFill/>
          </a:ln>
          <a:effectLst>
            <a:reflection stA="38000" endPos="28000" dist="5000" dir="5400000" sy="-100000" algn="bl" rotWithShape="0"/>
          </a:effectLst>
        </p:spPr>
      </p:pic>
      <p:pic>
        <p:nvPicPr>
          <p:cNvPr id="429" name="Google Shape;429;p8" descr="Trans flag - MindOut"/>
          <p:cNvPicPr preferRelativeResize="0"/>
          <p:nvPr/>
        </p:nvPicPr>
        <p:blipFill rotWithShape="1">
          <a:blip r:embed="rId4">
            <a:alphaModFix/>
          </a:blip>
          <a:srcRect/>
          <a:stretch/>
        </p:blipFill>
        <p:spPr>
          <a:xfrm>
            <a:off x="4568865" y="2493469"/>
            <a:ext cx="3176208" cy="1701541"/>
          </a:xfrm>
          <a:prstGeom prst="roundRect">
            <a:avLst>
              <a:gd name="adj" fmla="val 8594"/>
            </a:avLst>
          </a:prstGeom>
          <a:solidFill>
            <a:srgbClr val="ECECEC"/>
          </a:solidFill>
          <a:ln>
            <a:noFill/>
          </a:ln>
          <a:effectLst>
            <a:reflection stA="38000" endPos="28000" dist="5000" dir="5400000" sy="-100000" algn="bl" rotWithShape="0"/>
          </a:effectLst>
        </p:spPr>
      </p:pic>
      <p:pic>
        <p:nvPicPr>
          <p:cNvPr id="430" name="Google Shape;430;p8" descr="Preserving Youth, Beauty, and Energy as You Age - The Collegian"/>
          <p:cNvPicPr preferRelativeResize="0"/>
          <p:nvPr/>
        </p:nvPicPr>
        <p:blipFill rotWithShape="1">
          <a:blip r:embed="rId5">
            <a:alphaModFix/>
          </a:blip>
          <a:srcRect/>
          <a:stretch/>
        </p:blipFill>
        <p:spPr>
          <a:xfrm>
            <a:off x="8092774" y="2493469"/>
            <a:ext cx="3411797" cy="1737934"/>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9"/>
          <p:cNvSpPr txBox="1">
            <a:spLocks noGrp="1"/>
          </p:cNvSpPr>
          <p:nvPr>
            <p:ph type="ctrTitle"/>
          </p:nvPr>
        </p:nvSpPr>
        <p:spPr>
          <a:xfrm>
            <a:off x="1165115" y="2506133"/>
            <a:ext cx="8825658" cy="2677648"/>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5400"/>
              <a:buFont typeface="Century Gothic"/>
              <a:buNone/>
            </a:pPr>
            <a:r>
              <a:rPr lang="en-US"/>
              <a:t>Terminology &amp; Concepts</a:t>
            </a:r>
            <a:endParaRPr/>
          </a:p>
        </p:txBody>
      </p:sp>
      <p:pic>
        <p:nvPicPr>
          <p:cNvPr id="436" name="Google Shape;436;p9"/>
          <p:cNvPicPr preferRelativeResize="0"/>
          <p:nvPr/>
        </p:nvPicPr>
        <p:blipFill rotWithShape="1">
          <a:blip r:embed="rId3">
            <a:alphaModFix/>
          </a:blip>
          <a:srcRect/>
          <a:stretch/>
        </p:blipFill>
        <p:spPr>
          <a:xfrm>
            <a:off x="1302385" y="828992"/>
            <a:ext cx="4933950" cy="2924175"/>
          </a:xfrm>
          <a:prstGeom prst="snip2DiagRect">
            <a:avLst>
              <a:gd name="adj1" fmla="val 0"/>
              <a:gd name="adj2" fmla="val 16667"/>
            </a:avLst>
          </a:prstGeom>
          <a:solidFill>
            <a:srgbClr val="ECECEC"/>
          </a:solidFill>
          <a:ln w="88900" cap="sq" cmpd="sng">
            <a:solidFill>
              <a:srgbClr val="FFFFFF"/>
            </a:solidFill>
            <a:prstDash val="solid"/>
            <a:miter lim="800000"/>
            <a:headEnd type="none" w="sm" len="sm"/>
            <a:tailEnd type="none" w="sm" len="sm"/>
          </a:ln>
          <a:effectLst>
            <a:outerShdw blurRad="88900" algn="tl" rotWithShape="0">
              <a:srgbClr val="000000">
                <a:alpha val="44705"/>
              </a:srgbClr>
            </a:outerShdw>
          </a:effectLst>
        </p:spPr>
      </p:pic>
    </p:spTree>
  </p:cSld>
  <p:clrMapOvr>
    <a:masterClrMapping/>
  </p:clrMapOvr>
</p:sld>
</file>

<file path=ppt/theme/theme1.xml><?xml version="1.0" encoding="utf-8"?>
<a:theme xmlns:a="http://schemas.openxmlformats.org/drawingml/2006/main" name="Ion Boardroom">
  <a:themeElements>
    <a:clrScheme name="Custom 5">
      <a:dk1>
        <a:srgbClr val="000000"/>
      </a:dk1>
      <a:lt1>
        <a:srgbClr val="EBEBEB"/>
      </a:lt1>
      <a:dk2>
        <a:srgbClr val="3B3059"/>
      </a:dk2>
      <a:lt2>
        <a:srgbClr val="EBEBEB"/>
      </a:lt2>
      <a:accent1>
        <a:srgbClr val="B31166"/>
      </a:accent1>
      <a:accent2>
        <a:srgbClr val="7030A0"/>
      </a:accent2>
      <a:accent3>
        <a:srgbClr val="E45F3C"/>
      </a:accent3>
      <a:accent4>
        <a:srgbClr val="E9943A"/>
      </a:accent4>
      <a:accent5>
        <a:srgbClr val="9B6BF2"/>
      </a:accent5>
      <a:accent6>
        <a:srgbClr val="7030A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Boardroom">
  <a:themeElements>
    <a:clrScheme name="Custom 5">
      <a:dk1>
        <a:srgbClr val="000000"/>
      </a:dk1>
      <a:lt1>
        <a:srgbClr val="EBEBEB"/>
      </a:lt1>
      <a:dk2>
        <a:srgbClr val="3B3059"/>
      </a:dk2>
      <a:lt2>
        <a:srgbClr val="EBEBEB"/>
      </a:lt2>
      <a:accent1>
        <a:srgbClr val="B31166"/>
      </a:accent1>
      <a:accent2>
        <a:srgbClr val="7030A0"/>
      </a:accent2>
      <a:accent3>
        <a:srgbClr val="E45F3C"/>
      </a:accent3>
      <a:accent4>
        <a:srgbClr val="E9943A"/>
      </a:accent4>
      <a:accent5>
        <a:srgbClr val="9B6BF2"/>
      </a:accent5>
      <a:accent6>
        <a:srgbClr val="7030A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5729</Words>
  <Application>Microsoft Office PowerPoint</Application>
  <PresentationFormat>Widescreen</PresentationFormat>
  <Paragraphs>354</Paragraphs>
  <Slides>43</Slides>
  <Notes>43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43</vt:i4>
      </vt:variant>
    </vt:vector>
  </HeadingPairs>
  <TitlesOfParts>
    <vt:vector size="49" baseType="lpstr">
      <vt:lpstr>Noto Sans Symbols</vt:lpstr>
      <vt:lpstr>Century Gothic</vt:lpstr>
      <vt:lpstr>Calibri</vt:lpstr>
      <vt:lpstr>Arial</vt:lpstr>
      <vt:lpstr>Ion Boardroom</vt:lpstr>
      <vt:lpstr>Ion Boardroom</vt:lpstr>
      <vt:lpstr>Best Practices for Gender Affirming Care</vt:lpstr>
      <vt:lpstr>Objectives &amp; Content to be Covered</vt:lpstr>
      <vt:lpstr>Go to Slido.com</vt:lpstr>
      <vt:lpstr>PowerPoint Presentation</vt:lpstr>
      <vt:lpstr>PowerPoint Presentation</vt:lpstr>
      <vt:lpstr>PowerPoint Presentation</vt:lpstr>
      <vt:lpstr>Reflection Exercise</vt:lpstr>
      <vt:lpstr>Counting our Communities</vt:lpstr>
      <vt:lpstr>Terminology &amp; Concepts</vt:lpstr>
      <vt:lpstr>Human Experience</vt:lpstr>
      <vt:lpstr>Sex Assigned at Birth</vt:lpstr>
      <vt:lpstr>Gender Identity</vt:lpstr>
      <vt:lpstr>Gender is a Social Construct</vt:lpstr>
      <vt:lpstr>Gender Diversity is Global</vt:lpstr>
      <vt:lpstr>Gender Expression</vt:lpstr>
      <vt:lpstr>Gender Affirmation</vt:lpstr>
      <vt:lpstr>Sexual Orientation</vt:lpstr>
      <vt:lpstr>All Communities use Labels</vt:lpstr>
      <vt:lpstr>Language Changes</vt:lpstr>
      <vt:lpstr>Unique Experiences of LGBTQ People</vt:lpstr>
      <vt:lpstr>Bias &amp; Discrimination as Barriers to Care</vt:lpstr>
      <vt:lpstr>PowerPoint Presentation</vt:lpstr>
      <vt:lpstr>PowerPoint Presentation</vt:lpstr>
      <vt:lpstr>PowerPoint Presentation</vt:lpstr>
      <vt:lpstr>Microagressions</vt:lpstr>
      <vt:lpstr>Best Practices</vt:lpstr>
      <vt:lpstr>What Matters to Patients</vt:lpstr>
      <vt:lpstr>Asking for Chosen Name</vt:lpstr>
      <vt:lpstr>Pronouns</vt:lpstr>
      <vt:lpstr>Misgendering &amp; Managing Mistakes</vt:lpstr>
      <vt:lpstr>Gender Inclusive Language</vt:lpstr>
      <vt:lpstr>Talking About Bodies</vt:lpstr>
      <vt:lpstr>Asking Patients About SOGI</vt:lpstr>
      <vt:lpstr>Recommended SOGI Questions</vt:lpstr>
      <vt:lpstr>Inclusive Policies</vt:lpstr>
      <vt:lpstr>“I love when I go somewhere and I see even a tiny LGBTQ flag or a small card welcoming LGBTQ patients or customers. It’s almost like your level of anxiety goes down a bit. The more people see that, see us, and meet me, the more they realize I’m just like you.”  </vt:lpstr>
      <vt:lpstr>PowerPoint Presentation</vt:lpstr>
      <vt:lpstr>PowerPoint Presentation</vt:lpstr>
      <vt:lpstr>“99% of the time, I do not give a single care about someone's innate knowledge of transition matters and trans care, what I really care about is someone's ability to treat me like a fellow human being and their ability to really be honest with me about not knowing something where they can say, 'Hey, I don't know about this, but I think I know someone who does, and I will go find out and work with you on getting the care that you need.'" </vt:lpstr>
      <vt:lpstr>Accountability is Key</vt:lpstr>
      <vt:lpstr>Further resources</vt:lpstr>
      <vt:lpstr>Free, CME eligible, Online Canvas Course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for Gender Affirming Care</dc:title>
  <dc:creator>Owner</dc:creator>
  <cp:lastModifiedBy>Teresa Puskedra</cp:lastModifiedBy>
  <cp:revision>1</cp:revision>
  <dcterms:created xsi:type="dcterms:W3CDTF">2022-04-25T22:03:08Z</dcterms:created>
  <dcterms:modified xsi:type="dcterms:W3CDTF">2022-04-29T16:00:57Z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SlidoAppVersion">
    <vt:lpwstr>1.2.3.2819</vt:lpwstr>
  </property>
</Properties>
</file>