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1" r:id="rId1"/>
  </p:sldMasterIdLst>
  <p:notesMasterIdLst>
    <p:notesMasterId r:id="rId26"/>
  </p:notesMasterIdLst>
  <p:sldIdLst>
    <p:sldId id="256" r:id="rId2"/>
    <p:sldId id="257" r:id="rId3"/>
    <p:sldId id="259" r:id="rId4"/>
    <p:sldId id="307" r:id="rId5"/>
    <p:sldId id="281" r:id="rId6"/>
    <p:sldId id="308" r:id="rId7"/>
    <p:sldId id="301" r:id="rId8"/>
    <p:sldId id="312" r:id="rId9"/>
    <p:sldId id="319" r:id="rId10"/>
    <p:sldId id="318" r:id="rId11"/>
    <p:sldId id="309" r:id="rId12"/>
    <p:sldId id="300" r:id="rId13"/>
    <p:sldId id="305" r:id="rId14"/>
    <p:sldId id="313" r:id="rId15"/>
    <p:sldId id="320" r:id="rId16"/>
    <p:sldId id="306" r:id="rId17"/>
    <p:sldId id="315" r:id="rId18"/>
    <p:sldId id="302" r:id="rId19"/>
    <p:sldId id="311" r:id="rId20"/>
    <p:sldId id="314" r:id="rId21"/>
    <p:sldId id="316" r:id="rId22"/>
    <p:sldId id="303" r:id="rId23"/>
    <p:sldId id="304" r:id="rId24"/>
    <p:sldId id="31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484"/>
  </p:normalViewPr>
  <p:slideViewPr>
    <p:cSldViewPr snapToGrid="0" snapToObjects="1">
      <p:cViewPr varScale="1">
        <p:scale>
          <a:sx n="68" d="100"/>
          <a:sy n="68" d="100"/>
        </p:scale>
        <p:origin x="150" y="72"/>
      </p:cViewPr>
      <p:guideLst>
        <p:guide orient="horz" pos="2160"/>
        <p:guide pos="3840"/>
      </p:guideLst>
    </p:cSldViewPr>
  </p:slideViewPr>
  <p:notesTextViewPr>
    <p:cViewPr>
      <p:scale>
        <a:sx n="1" d="1"/>
        <a:sy n="1" d="1"/>
      </p:scale>
      <p:origin x="0" y="0"/>
    </p:cViewPr>
  </p:notesTextViewPr>
  <p:sorterViewPr>
    <p:cViewPr>
      <p:scale>
        <a:sx n="95" d="100"/>
        <a:sy n="9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6B4762-8676-D84A-B624-3D9B6F4FB6E8}"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en-US"/>
        </a:p>
      </dgm:t>
    </dgm:pt>
    <dgm:pt modelId="{A3806242-6B98-C846-A301-3B080B60540F}">
      <dgm:prSet/>
      <dgm:spPr/>
      <dgm:t>
        <a:bodyPr/>
        <a:lstStyle/>
        <a:p>
          <a:r>
            <a:rPr lang="en-US" b="1" dirty="0"/>
            <a:t>Needs</a:t>
          </a:r>
          <a:endParaRPr lang="en-US" dirty="0"/>
        </a:p>
      </dgm:t>
    </dgm:pt>
    <dgm:pt modelId="{EACFE65C-A048-FC48-8411-0A197265F170}" type="parTrans" cxnId="{69B72B45-4B2E-C048-BD78-6B894EC6F2EE}">
      <dgm:prSet/>
      <dgm:spPr/>
      <dgm:t>
        <a:bodyPr/>
        <a:lstStyle/>
        <a:p>
          <a:endParaRPr lang="en-US"/>
        </a:p>
      </dgm:t>
    </dgm:pt>
    <dgm:pt modelId="{E808EDC0-05E9-6A42-88BD-9AF2748D74DD}" type="sibTrans" cxnId="{69B72B45-4B2E-C048-BD78-6B894EC6F2EE}">
      <dgm:prSet/>
      <dgm:spPr/>
      <dgm:t>
        <a:bodyPr/>
        <a:lstStyle/>
        <a:p>
          <a:endParaRPr lang="en-US"/>
        </a:p>
      </dgm:t>
    </dgm:pt>
    <dgm:pt modelId="{3E5589F6-EA00-6149-9716-A14A28B4B6F0}">
      <dgm:prSet/>
      <dgm:spPr/>
      <dgm:t>
        <a:bodyPr/>
        <a:lstStyle/>
        <a:p>
          <a:r>
            <a:rPr lang="en-US" b="1" dirty="0"/>
            <a:t>Questions</a:t>
          </a:r>
          <a:endParaRPr lang="en-US" dirty="0"/>
        </a:p>
      </dgm:t>
    </dgm:pt>
    <dgm:pt modelId="{52090C4F-5B3F-F049-8CCD-7FD2C9ECD3AA}" type="parTrans" cxnId="{0A8AF934-59A3-9944-8608-67C70B7E335D}">
      <dgm:prSet/>
      <dgm:spPr/>
      <dgm:t>
        <a:bodyPr/>
        <a:lstStyle/>
        <a:p>
          <a:endParaRPr lang="en-US"/>
        </a:p>
      </dgm:t>
    </dgm:pt>
    <dgm:pt modelId="{4067A18F-4633-884C-8815-F996CD09ABFA}" type="sibTrans" cxnId="{0A8AF934-59A3-9944-8608-67C70B7E335D}">
      <dgm:prSet/>
      <dgm:spPr/>
      <dgm:t>
        <a:bodyPr/>
        <a:lstStyle/>
        <a:p>
          <a:endParaRPr lang="en-US"/>
        </a:p>
      </dgm:t>
    </dgm:pt>
    <dgm:pt modelId="{8E3BB9E3-0E1F-1D4B-AA90-A1860E43F764}">
      <dgm:prSet/>
      <dgm:spPr/>
      <dgm:t>
        <a:bodyPr/>
        <a:lstStyle/>
        <a:p>
          <a:r>
            <a:rPr lang="en-US" b="1" dirty="0"/>
            <a:t>Advice</a:t>
          </a:r>
          <a:endParaRPr lang="en-US" dirty="0"/>
        </a:p>
      </dgm:t>
    </dgm:pt>
    <dgm:pt modelId="{2B8DDC7E-FBDE-E941-B92D-8651B659800E}" type="parTrans" cxnId="{2145C68C-6355-5142-93ED-3B9F0FD8547B}">
      <dgm:prSet/>
      <dgm:spPr/>
      <dgm:t>
        <a:bodyPr/>
        <a:lstStyle/>
        <a:p>
          <a:endParaRPr lang="en-US"/>
        </a:p>
      </dgm:t>
    </dgm:pt>
    <dgm:pt modelId="{7A919942-6F0F-4C45-954C-BA7603596605}" type="sibTrans" cxnId="{2145C68C-6355-5142-93ED-3B9F0FD8547B}">
      <dgm:prSet/>
      <dgm:spPr/>
      <dgm:t>
        <a:bodyPr/>
        <a:lstStyle/>
        <a:p>
          <a:endParaRPr lang="en-US"/>
        </a:p>
      </dgm:t>
    </dgm:pt>
    <dgm:pt modelId="{558CC3CA-5C25-E843-A5A8-995EA5F07D69}">
      <dgm:prSet/>
      <dgm:spPr/>
      <dgm:t>
        <a:bodyPr/>
        <a:lstStyle/>
        <a:p>
          <a:r>
            <a:rPr lang="en-US" b="1" dirty="0"/>
            <a:t>Discussion</a:t>
          </a:r>
          <a:endParaRPr lang="en-US" dirty="0"/>
        </a:p>
      </dgm:t>
    </dgm:pt>
    <dgm:pt modelId="{BAE0744D-E64C-4249-B66F-F294E2F577CB}" type="parTrans" cxnId="{238BC757-F3A0-6B4D-8F63-16015E942D76}">
      <dgm:prSet/>
      <dgm:spPr/>
      <dgm:t>
        <a:bodyPr/>
        <a:lstStyle/>
        <a:p>
          <a:endParaRPr lang="en-US"/>
        </a:p>
      </dgm:t>
    </dgm:pt>
    <dgm:pt modelId="{EC98F854-0731-A747-B09A-6461C2B4FE21}" type="sibTrans" cxnId="{238BC757-F3A0-6B4D-8F63-16015E942D76}">
      <dgm:prSet/>
      <dgm:spPr/>
      <dgm:t>
        <a:bodyPr/>
        <a:lstStyle/>
        <a:p>
          <a:endParaRPr lang="en-US"/>
        </a:p>
      </dgm:t>
    </dgm:pt>
    <dgm:pt modelId="{D52023D6-3E70-714E-8FA7-2410FC471E92}" type="pres">
      <dgm:prSet presAssocID="{C06B4762-8676-D84A-B624-3D9B6F4FB6E8}" presName="Name0" presStyleCnt="0">
        <dgm:presLayoutVars>
          <dgm:chMax val="7"/>
          <dgm:dir/>
          <dgm:animOne val="branch"/>
        </dgm:presLayoutVars>
      </dgm:prSet>
      <dgm:spPr/>
    </dgm:pt>
    <dgm:pt modelId="{15E46C57-5DB3-8548-934E-DF91D6B052E4}" type="pres">
      <dgm:prSet presAssocID="{A3806242-6B98-C846-A301-3B080B60540F}" presName="parTx1" presStyleLbl="node1" presStyleIdx="0" presStyleCnt="4" custLinFactNeighborX="65831" custLinFactNeighborY="18137"/>
      <dgm:spPr/>
    </dgm:pt>
    <dgm:pt modelId="{47CE9E12-1F1B-1A4B-9BAF-BD7EF2C76A59}" type="pres">
      <dgm:prSet presAssocID="{3E5589F6-EA00-6149-9716-A14A28B4B6F0}" presName="parTx2" presStyleLbl="node1" presStyleIdx="1" presStyleCnt="4" custLinFactNeighborX="40446" custLinFactNeighborY="18137"/>
      <dgm:spPr/>
    </dgm:pt>
    <dgm:pt modelId="{CA3ED1AA-5552-6241-A444-4F865C42621D}" type="pres">
      <dgm:prSet presAssocID="{8E3BB9E3-0E1F-1D4B-AA90-A1860E43F764}" presName="parTx3" presStyleLbl="node1" presStyleIdx="2" presStyleCnt="4" custLinFactNeighborX="21490" custLinFactNeighborY="18137"/>
      <dgm:spPr/>
    </dgm:pt>
    <dgm:pt modelId="{BD31C540-F481-684A-B436-FAAB9EA2D567}" type="pres">
      <dgm:prSet presAssocID="{558CC3CA-5C25-E843-A5A8-995EA5F07D69}" presName="parTx4" presStyleLbl="node1" presStyleIdx="3" presStyleCnt="4" custLinFactNeighborX="30428" custLinFactNeighborY="18137"/>
      <dgm:spPr/>
    </dgm:pt>
  </dgm:ptLst>
  <dgm:cxnLst>
    <dgm:cxn modelId="{C652130B-4259-854E-853E-1672F1319E72}" type="presOf" srcId="{A3806242-6B98-C846-A301-3B080B60540F}" destId="{15E46C57-5DB3-8548-934E-DF91D6B052E4}" srcOrd="0" destOrd="0" presId="urn:microsoft.com/office/officeart/2009/3/layout/SubStepProcess"/>
    <dgm:cxn modelId="{5378F012-3741-4841-A477-D55273CF1B3A}" type="presOf" srcId="{3E5589F6-EA00-6149-9716-A14A28B4B6F0}" destId="{47CE9E12-1F1B-1A4B-9BAF-BD7EF2C76A59}" srcOrd="0" destOrd="0" presId="urn:microsoft.com/office/officeart/2009/3/layout/SubStepProcess"/>
    <dgm:cxn modelId="{0A8AF934-59A3-9944-8608-67C70B7E335D}" srcId="{C06B4762-8676-D84A-B624-3D9B6F4FB6E8}" destId="{3E5589F6-EA00-6149-9716-A14A28B4B6F0}" srcOrd="1" destOrd="0" parTransId="{52090C4F-5B3F-F049-8CCD-7FD2C9ECD3AA}" sibTransId="{4067A18F-4633-884C-8815-F996CD09ABFA}"/>
    <dgm:cxn modelId="{69B72B45-4B2E-C048-BD78-6B894EC6F2EE}" srcId="{C06B4762-8676-D84A-B624-3D9B6F4FB6E8}" destId="{A3806242-6B98-C846-A301-3B080B60540F}" srcOrd="0" destOrd="0" parTransId="{EACFE65C-A048-FC48-8411-0A197265F170}" sibTransId="{E808EDC0-05E9-6A42-88BD-9AF2748D74DD}"/>
    <dgm:cxn modelId="{238BC757-F3A0-6B4D-8F63-16015E942D76}" srcId="{C06B4762-8676-D84A-B624-3D9B6F4FB6E8}" destId="{558CC3CA-5C25-E843-A5A8-995EA5F07D69}" srcOrd="3" destOrd="0" parTransId="{BAE0744D-E64C-4249-B66F-F294E2F577CB}" sibTransId="{EC98F854-0731-A747-B09A-6461C2B4FE21}"/>
    <dgm:cxn modelId="{60588B82-9648-CA47-93A0-EA186745BD25}" type="presOf" srcId="{558CC3CA-5C25-E843-A5A8-995EA5F07D69}" destId="{BD31C540-F481-684A-B436-FAAB9EA2D567}" srcOrd="0" destOrd="0" presId="urn:microsoft.com/office/officeart/2009/3/layout/SubStepProcess"/>
    <dgm:cxn modelId="{2145C68C-6355-5142-93ED-3B9F0FD8547B}" srcId="{C06B4762-8676-D84A-B624-3D9B6F4FB6E8}" destId="{8E3BB9E3-0E1F-1D4B-AA90-A1860E43F764}" srcOrd="2" destOrd="0" parTransId="{2B8DDC7E-FBDE-E941-B92D-8651B659800E}" sibTransId="{7A919942-6F0F-4C45-954C-BA7603596605}"/>
    <dgm:cxn modelId="{1EE7D4D8-EFD9-1A4D-92D5-5716DD31942E}" type="presOf" srcId="{C06B4762-8676-D84A-B624-3D9B6F4FB6E8}" destId="{D52023D6-3E70-714E-8FA7-2410FC471E92}" srcOrd="0" destOrd="0" presId="urn:microsoft.com/office/officeart/2009/3/layout/SubStepProcess"/>
    <dgm:cxn modelId="{3CEAEBEA-BA1C-BC4E-827E-67C557CC6D50}" type="presOf" srcId="{8E3BB9E3-0E1F-1D4B-AA90-A1860E43F764}" destId="{CA3ED1AA-5552-6241-A444-4F865C42621D}" srcOrd="0" destOrd="0" presId="urn:microsoft.com/office/officeart/2009/3/layout/SubStepProcess"/>
    <dgm:cxn modelId="{443326D7-6052-4C48-85EE-089D3EE43ADA}" type="presParOf" srcId="{D52023D6-3E70-714E-8FA7-2410FC471E92}" destId="{15E46C57-5DB3-8548-934E-DF91D6B052E4}" srcOrd="0" destOrd="0" presId="urn:microsoft.com/office/officeart/2009/3/layout/SubStepProcess"/>
    <dgm:cxn modelId="{B3E6F070-5B8D-6940-B77D-F1F6BEF20518}" type="presParOf" srcId="{D52023D6-3E70-714E-8FA7-2410FC471E92}" destId="{47CE9E12-1F1B-1A4B-9BAF-BD7EF2C76A59}" srcOrd="1" destOrd="0" presId="urn:microsoft.com/office/officeart/2009/3/layout/SubStepProcess"/>
    <dgm:cxn modelId="{7A10C9E4-D198-1745-9122-62192C7980EA}" type="presParOf" srcId="{D52023D6-3E70-714E-8FA7-2410FC471E92}" destId="{CA3ED1AA-5552-6241-A444-4F865C42621D}" srcOrd="2" destOrd="0" presId="urn:microsoft.com/office/officeart/2009/3/layout/SubStepProcess"/>
    <dgm:cxn modelId="{19F12183-F06E-8A40-BFD6-538C536317C4}" type="presParOf" srcId="{D52023D6-3E70-714E-8FA7-2410FC471E92}" destId="{BD31C540-F481-684A-B436-FAAB9EA2D567}"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46C57-5DB3-8548-934E-DF91D6B052E4}">
      <dsp:nvSpPr>
        <dsp:cNvPr id="0" name=""/>
        <dsp:cNvSpPr/>
      </dsp:nvSpPr>
      <dsp:spPr>
        <a:xfrm>
          <a:off x="945615" y="654205"/>
          <a:ext cx="1436428" cy="1436428"/>
        </a:xfrm>
        <a:prstGeom prst="ellipse">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kern="1200" dirty="0"/>
            <a:t>Needs</a:t>
          </a:r>
          <a:endParaRPr lang="en-US" sz="1700" kern="1200" dirty="0"/>
        </a:p>
      </dsp:txBody>
      <dsp:txXfrm>
        <a:off x="1155975" y="864565"/>
        <a:ext cx="1015708" cy="1015708"/>
      </dsp:txXfrm>
    </dsp:sp>
    <dsp:sp modelId="{47CE9E12-1F1B-1A4B-9BAF-BD7EF2C76A59}">
      <dsp:nvSpPr>
        <dsp:cNvPr id="0" name=""/>
        <dsp:cNvSpPr/>
      </dsp:nvSpPr>
      <dsp:spPr>
        <a:xfrm>
          <a:off x="2017406" y="654205"/>
          <a:ext cx="1436428" cy="1436428"/>
        </a:xfrm>
        <a:prstGeom prst="ellipse">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kern="1200" dirty="0"/>
            <a:t>Questions</a:t>
          </a:r>
          <a:endParaRPr lang="en-US" sz="1700" kern="1200" dirty="0"/>
        </a:p>
      </dsp:txBody>
      <dsp:txXfrm>
        <a:off x="2227766" y="864565"/>
        <a:ext cx="1015708" cy="1015708"/>
      </dsp:txXfrm>
    </dsp:sp>
    <dsp:sp modelId="{CA3ED1AA-5552-6241-A444-4F865C42621D}">
      <dsp:nvSpPr>
        <dsp:cNvPr id="0" name=""/>
        <dsp:cNvSpPr/>
      </dsp:nvSpPr>
      <dsp:spPr>
        <a:xfrm>
          <a:off x="3181546" y="654205"/>
          <a:ext cx="1436428" cy="1436428"/>
        </a:xfrm>
        <a:prstGeom prst="ellipse">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kern="1200" dirty="0"/>
            <a:t>Advice</a:t>
          </a:r>
          <a:endParaRPr lang="en-US" sz="1700" kern="1200" dirty="0"/>
        </a:p>
      </dsp:txBody>
      <dsp:txXfrm>
        <a:off x="3391906" y="864565"/>
        <a:ext cx="1015708" cy="1015708"/>
      </dsp:txXfrm>
    </dsp:sp>
    <dsp:sp modelId="{BD31C540-F481-684A-B436-FAAB9EA2D567}">
      <dsp:nvSpPr>
        <dsp:cNvPr id="0" name=""/>
        <dsp:cNvSpPr/>
      </dsp:nvSpPr>
      <dsp:spPr>
        <a:xfrm>
          <a:off x="4309286" y="654205"/>
          <a:ext cx="1436428" cy="1436428"/>
        </a:xfrm>
        <a:prstGeom prst="ellipse">
          <a:avLst/>
        </a:prstGeom>
        <a:solidFill>
          <a:schemeClr val="accent1">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kern="1200" dirty="0"/>
            <a:t>Discussion</a:t>
          </a:r>
          <a:endParaRPr lang="en-US" sz="1700" kern="1200" dirty="0"/>
        </a:p>
      </dsp:txBody>
      <dsp:txXfrm>
        <a:off x="4519646" y="864565"/>
        <a:ext cx="1015708" cy="1015708"/>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C297CD-454D-4097-B021-298337B3CA28}" type="datetimeFigureOut">
              <a:rPr lang="en-US" smtClean="0"/>
              <a:t>5/14/2018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FC6503-6587-4B24-8A28-ADE75BD9643A}" type="slidenum">
              <a:rPr lang="en-US" smtClean="0"/>
              <a:t>‹#›</a:t>
            </a:fld>
            <a:endParaRPr lang="en-US"/>
          </a:p>
        </p:txBody>
      </p:sp>
    </p:spTree>
    <p:extLst>
      <p:ext uri="{BB962C8B-B14F-4D97-AF65-F5344CB8AC3E}">
        <p14:creationId xmlns:p14="http://schemas.microsoft.com/office/powerpoint/2010/main" val="3134211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slide while we get ready</a:t>
            </a:r>
          </a:p>
        </p:txBody>
      </p:sp>
      <p:sp>
        <p:nvSpPr>
          <p:cNvPr id="4" name="Slide Number Placeholder 3"/>
          <p:cNvSpPr>
            <a:spLocks noGrp="1"/>
          </p:cNvSpPr>
          <p:nvPr>
            <p:ph type="sldNum" sz="quarter" idx="10"/>
          </p:nvPr>
        </p:nvSpPr>
        <p:spPr/>
        <p:txBody>
          <a:bodyPr/>
          <a:lstStyle/>
          <a:p>
            <a:fld id="{47FC6503-6587-4B24-8A28-ADE75BD9643A}" type="slidenum">
              <a:rPr lang="en-US" smtClean="0"/>
              <a:t>1</a:t>
            </a:fld>
            <a:endParaRPr lang="en-US"/>
          </a:p>
        </p:txBody>
      </p:sp>
    </p:spTree>
    <p:extLst>
      <p:ext uri="{BB962C8B-B14F-4D97-AF65-F5344CB8AC3E}">
        <p14:creationId xmlns:p14="http://schemas.microsoft.com/office/powerpoint/2010/main" val="3805641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Gerda will address this slide</a:t>
            </a:r>
          </a:p>
        </p:txBody>
      </p:sp>
      <p:sp>
        <p:nvSpPr>
          <p:cNvPr id="4" name="Slide Number Placeholder 3"/>
          <p:cNvSpPr>
            <a:spLocks noGrp="1"/>
          </p:cNvSpPr>
          <p:nvPr>
            <p:ph type="sldNum" sz="quarter" idx="10"/>
          </p:nvPr>
        </p:nvSpPr>
        <p:spPr/>
        <p:txBody>
          <a:bodyPr/>
          <a:lstStyle/>
          <a:p>
            <a:fld id="{47FC6503-6587-4B24-8A28-ADE75BD9643A}" type="slidenum">
              <a:rPr lang="en-US" smtClean="0"/>
              <a:t>10</a:t>
            </a:fld>
            <a:endParaRPr lang="en-US"/>
          </a:p>
        </p:txBody>
      </p:sp>
    </p:spTree>
    <p:extLst>
      <p:ext uri="{BB962C8B-B14F-4D97-AF65-F5344CB8AC3E}">
        <p14:creationId xmlns:p14="http://schemas.microsoft.com/office/powerpoint/2010/main" val="1042142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 will address this slide</a:t>
            </a:r>
          </a:p>
        </p:txBody>
      </p:sp>
      <p:sp>
        <p:nvSpPr>
          <p:cNvPr id="4" name="Slide Number Placeholder 3"/>
          <p:cNvSpPr>
            <a:spLocks noGrp="1"/>
          </p:cNvSpPr>
          <p:nvPr>
            <p:ph type="sldNum" sz="quarter" idx="10"/>
          </p:nvPr>
        </p:nvSpPr>
        <p:spPr/>
        <p:txBody>
          <a:bodyPr/>
          <a:lstStyle/>
          <a:p>
            <a:fld id="{47FC6503-6587-4B24-8A28-ADE75BD9643A}" type="slidenum">
              <a:rPr lang="en-US" smtClean="0"/>
              <a:t>11</a:t>
            </a:fld>
            <a:endParaRPr lang="en-US"/>
          </a:p>
        </p:txBody>
      </p:sp>
    </p:spTree>
    <p:extLst>
      <p:ext uri="{BB962C8B-B14F-4D97-AF65-F5344CB8AC3E}">
        <p14:creationId xmlns:p14="http://schemas.microsoft.com/office/powerpoint/2010/main" val="573967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Gerda will address this slide</a:t>
            </a:r>
          </a:p>
        </p:txBody>
      </p:sp>
      <p:sp>
        <p:nvSpPr>
          <p:cNvPr id="4" name="Slide Number Placeholder 3"/>
          <p:cNvSpPr>
            <a:spLocks noGrp="1"/>
          </p:cNvSpPr>
          <p:nvPr>
            <p:ph type="sldNum" sz="quarter" idx="10"/>
          </p:nvPr>
        </p:nvSpPr>
        <p:spPr/>
        <p:txBody>
          <a:bodyPr/>
          <a:lstStyle/>
          <a:p>
            <a:fld id="{47FC6503-6587-4B24-8A28-ADE75BD9643A}" type="slidenum">
              <a:rPr lang="en-US" smtClean="0"/>
              <a:t>12</a:t>
            </a:fld>
            <a:endParaRPr lang="en-US"/>
          </a:p>
        </p:txBody>
      </p:sp>
    </p:spTree>
    <p:extLst>
      <p:ext uri="{BB962C8B-B14F-4D97-AF65-F5344CB8AC3E}">
        <p14:creationId xmlns:p14="http://schemas.microsoft.com/office/powerpoint/2010/main" val="1479410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Gerda will address this slide</a:t>
            </a:r>
          </a:p>
        </p:txBody>
      </p:sp>
      <p:sp>
        <p:nvSpPr>
          <p:cNvPr id="4" name="Slide Number Placeholder 3"/>
          <p:cNvSpPr>
            <a:spLocks noGrp="1"/>
          </p:cNvSpPr>
          <p:nvPr>
            <p:ph type="sldNum" sz="quarter" idx="10"/>
          </p:nvPr>
        </p:nvSpPr>
        <p:spPr/>
        <p:txBody>
          <a:bodyPr/>
          <a:lstStyle/>
          <a:p>
            <a:fld id="{47FC6503-6587-4B24-8A28-ADE75BD9643A}" type="slidenum">
              <a:rPr lang="en-US" smtClean="0"/>
              <a:t>13</a:t>
            </a:fld>
            <a:endParaRPr lang="en-US"/>
          </a:p>
        </p:txBody>
      </p:sp>
    </p:spTree>
    <p:extLst>
      <p:ext uri="{BB962C8B-B14F-4D97-AF65-F5344CB8AC3E}">
        <p14:creationId xmlns:p14="http://schemas.microsoft.com/office/powerpoint/2010/main" val="2916852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Gerda will address this slide</a:t>
            </a:r>
          </a:p>
        </p:txBody>
      </p:sp>
      <p:sp>
        <p:nvSpPr>
          <p:cNvPr id="4" name="Slide Number Placeholder 3"/>
          <p:cNvSpPr>
            <a:spLocks noGrp="1"/>
          </p:cNvSpPr>
          <p:nvPr>
            <p:ph type="sldNum" sz="quarter" idx="10"/>
          </p:nvPr>
        </p:nvSpPr>
        <p:spPr/>
        <p:txBody>
          <a:bodyPr/>
          <a:lstStyle/>
          <a:p>
            <a:fld id="{47FC6503-6587-4B24-8A28-ADE75BD9643A}" type="slidenum">
              <a:rPr lang="en-US" smtClean="0"/>
              <a:t>14</a:t>
            </a:fld>
            <a:endParaRPr lang="en-US"/>
          </a:p>
        </p:txBody>
      </p:sp>
    </p:spTree>
    <p:extLst>
      <p:ext uri="{BB962C8B-B14F-4D97-AF65-F5344CB8AC3E}">
        <p14:creationId xmlns:p14="http://schemas.microsoft.com/office/powerpoint/2010/main" val="3410862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Gerda will address this slide</a:t>
            </a:r>
          </a:p>
        </p:txBody>
      </p:sp>
      <p:sp>
        <p:nvSpPr>
          <p:cNvPr id="4" name="Slide Number Placeholder 3"/>
          <p:cNvSpPr>
            <a:spLocks noGrp="1"/>
          </p:cNvSpPr>
          <p:nvPr>
            <p:ph type="sldNum" sz="quarter" idx="10"/>
          </p:nvPr>
        </p:nvSpPr>
        <p:spPr/>
        <p:txBody>
          <a:bodyPr/>
          <a:lstStyle/>
          <a:p>
            <a:fld id="{47FC6503-6587-4B24-8A28-ADE75BD9643A}" type="slidenum">
              <a:rPr lang="en-US" smtClean="0"/>
              <a:t>15</a:t>
            </a:fld>
            <a:endParaRPr lang="en-US"/>
          </a:p>
        </p:txBody>
      </p:sp>
    </p:spTree>
    <p:extLst>
      <p:ext uri="{BB962C8B-B14F-4D97-AF65-F5344CB8AC3E}">
        <p14:creationId xmlns:p14="http://schemas.microsoft.com/office/powerpoint/2010/main" val="534848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Gerda will address this slide</a:t>
            </a:r>
          </a:p>
        </p:txBody>
      </p:sp>
      <p:sp>
        <p:nvSpPr>
          <p:cNvPr id="4" name="Slide Number Placeholder 3"/>
          <p:cNvSpPr>
            <a:spLocks noGrp="1"/>
          </p:cNvSpPr>
          <p:nvPr>
            <p:ph type="sldNum" sz="quarter" idx="10"/>
          </p:nvPr>
        </p:nvSpPr>
        <p:spPr/>
        <p:txBody>
          <a:bodyPr/>
          <a:lstStyle/>
          <a:p>
            <a:fld id="{47FC6503-6587-4B24-8A28-ADE75BD9643A}" type="slidenum">
              <a:rPr lang="en-US" smtClean="0"/>
              <a:t>16</a:t>
            </a:fld>
            <a:endParaRPr lang="en-US"/>
          </a:p>
        </p:txBody>
      </p:sp>
    </p:spTree>
    <p:extLst>
      <p:ext uri="{BB962C8B-B14F-4D97-AF65-F5344CB8AC3E}">
        <p14:creationId xmlns:p14="http://schemas.microsoft.com/office/powerpoint/2010/main" val="3434945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Gerda will address this slide</a:t>
            </a:r>
          </a:p>
        </p:txBody>
      </p:sp>
      <p:sp>
        <p:nvSpPr>
          <p:cNvPr id="4" name="Slide Number Placeholder 3"/>
          <p:cNvSpPr>
            <a:spLocks noGrp="1"/>
          </p:cNvSpPr>
          <p:nvPr>
            <p:ph type="sldNum" sz="quarter" idx="10"/>
          </p:nvPr>
        </p:nvSpPr>
        <p:spPr/>
        <p:txBody>
          <a:bodyPr/>
          <a:lstStyle/>
          <a:p>
            <a:fld id="{47FC6503-6587-4B24-8A28-ADE75BD9643A}" type="slidenum">
              <a:rPr lang="en-US" smtClean="0"/>
              <a:t>17</a:t>
            </a:fld>
            <a:endParaRPr lang="en-US"/>
          </a:p>
        </p:txBody>
      </p:sp>
    </p:spTree>
    <p:extLst>
      <p:ext uri="{BB962C8B-B14F-4D97-AF65-F5344CB8AC3E}">
        <p14:creationId xmlns:p14="http://schemas.microsoft.com/office/powerpoint/2010/main" val="496467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Gerda will address this slide</a:t>
            </a:r>
          </a:p>
        </p:txBody>
      </p:sp>
      <p:sp>
        <p:nvSpPr>
          <p:cNvPr id="4" name="Slide Number Placeholder 3"/>
          <p:cNvSpPr>
            <a:spLocks noGrp="1"/>
          </p:cNvSpPr>
          <p:nvPr>
            <p:ph type="sldNum" sz="quarter" idx="10"/>
          </p:nvPr>
        </p:nvSpPr>
        <p:spPr/>
        <p:txBody>
          <a:bodyPr/>
          <a:lstStyle/>
          <a:p>
            <a:fld id="{47FC6503-6587-4B24-8A28-ADE75BD9643A}" type="slidenum">
              <a:rPr lang="en-US" smtClean="0"/>
              <a:t>18</a:t>
            </a:fld>
            <a:endParaRPr lang="en-US"/>
          </a:p>
        </p:txBody>
      </p:sp>
    </p:spTree>
    <p:extLst>
      <p:ext uri="{BB962C8B-B14F-4D97-AF65-F5344CB8AC3E}">
        <p14:creationId xmlns:p14="http://schemas.microsoft.com/office/powerpoint/2010/main" val="2542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Gerda will address this slide</a:t>
            </a:r>
          </a:p>
        </p:txBody>
      </p:sp>
      <p:sp>
        <p:nvSpPr>
          <p:cNvPr id="4" name="Slide Number Placeholder 3"/>
          <p:cNvSpPr>
            <a:spLocks noGrp="1"/>
          </p:cNvSpPr>
          <p:nvPr>
            <p:ph type="sldNum" sz="quarter" idx="10"/>
          </p:nvPr>
        </p:nvSpPr>
        <p:spPr/>
        <p:txBody>
          <a:bodyPr/>
          <a:lstStyle/>
          <a:p>
            <a:fld id="{47FC6503-6587-4B24-8A28-ADE75BD9643A}" type="slidenum">
              <a:rPr lang="en-US" smtClean="0"/>
              <a:t>19</a:t>
            </a:fld>
            <a:endParaRPr lang="en-US"/>
          </a:p>
        </p:txBody>
      </p:sp>
    </p:spTree>
    <p:extLst>
      <p:ext uri="{BB962C8B-B14F-4D97-AF65-F5344CB8AC3E}">
        <p14:creationId xmlns:p14="http://schemas.microsoft.com/office/powerpoint/2010/main" val="1384610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 to address</a:t>
            </a:r>
          </a:p>
        </p:txBody>
      </p:sp>
      <p:sp>
        <p:nvSpPr>
          <p:cNvPr id="4" name="Slide Number Placeholder 3"/>
          <p:cNvSpPr>
            <a:spLocks noGrp="1"/>
          </p:cNvSpPr>
          <p:nvPr>
            <p:ph type="sldNum" sz="quarter" idx="10"/>
          </p:nvPr>
        </p:nvSpPr>
        <p:spPr/>
        <p:txBody>
          <a:bodyPr/>
          <a:lstStyle/>
          <a:p>
            <a:fld id="{47FC6503-6587-4B24-8A28-ADE75BD9643A}" type="slidenum">
              <a:rPr lang="en-US" smtClean="0"/>
              <a:t>2</a:t>
            </a:fld>
            <a:endParaRPr lang="en-US"/>
          </a:p>
        </p:txBody>
      </p:sp>
    </p:spTree>
    <p:extLst>
      <p:ext uri="{BB962C8B-B14F-4D97-AF65-F5344CB8AC3E}">
        <p14:creationId xmlns:p14="http://schemas.microsoft.com/office/powerpoint/2010/main" val="2996529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Gerda will address this slide</a:t>
            </a:r>
          </a:p>
        </p:txBody>
      </p:sp>
      <p:sp>
        <p:nvSpPr>
          <p:cNvPr id="4" name="Slide Number Placeholder 3"/>
          <p:cNvSpPr>
            <a:spLocks noGrp="1"/>
          </p:cNvSpPr>
          <p:nvPr>
            <p:ph type="sldNum" sz="quarter" idx="10"/>
          </p:nvPr>
        </p:nvSpPr>
        <p:spPr/>
        <p:txBody>
          <a:bodyPr/>
          <a:lstStyle/>
          <a:p>
            <a:fld id="{47FC6503-6587-4B24-8A28-ADE75BD9643A}" type="slidenum">
              <a:rPr lang="en-US" smtClean="0"/>
              <a:t>20</a:t>
            </a:fld>
            <a:endParaRPr lang="en-US"/>
          </a:p>
        </p:txBody>
      </p:sp>
    </p:spTree>
    <p:extLst>
      <p:ext uri="{BB962C8B-B14F-4D97-AF65-F5344CB8AC3E}">
        <p14:creationId xmlns:p14="http://schemas.microsoft.com/office/powerpoint/2010/main" val="3070861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Gerda will address this slide</a:t>
            </a:r>
          </a:p>
        </p:txBody>
      </p:sp>
      <p:sp>
        <p:nvSpPr>
          <p:cNvPr id="4" name="Slide Number Placeholder 3"/>
          <p:cNvSpPr>
            <a:spLocks noGrp="1"/>
          </p:cNvSpPr>
          <p:nvPr>
            <p:ph type="sldNum" sz="quarter" idx="10"/>
          </p:nvPr>
        </p:nvSpPr>
        <p:spPr/>
        <p:txBody>
          <a:bodyPr/>
          <a:lstStyle/>
          <a:p>
            <a:fld id="{47FC6503-6587-4B24-8A28-ADE75BD9643A}" type="slidenum">
              <a:rPr lang="en-US" smtClean="0"/>
              <a:t>21</a:t>
            </a:fld>
            <a:endParaRPr lang="en-US"/>
          </a:p>
        </p:txBody>
      </p:sp>
    </p:spTree>
    <p:extLst>
      <p:ext uri="{BB962C8B-B14F-4D97-AF65-F5344CB8AC3E}">
        <p14:creationId xmlns:p14="http://schemas.microsoft.com/office/powerpoint/2010/main" val="2504287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Gerda will address this slide</a:t>
            </a:r>
          </a:p>
        </p:txBody>
      </p:sp>
      <p:sp>
        <p:nvSpPr>
          <p:cNvPr id="4" name="Slide Number Placeholder 3"/>
          <p:cNvSpPr>
            <a:spLocks noGrp="1"/>
          </p:cNvSpPr>
          <p:nvPr>
            <p:ph type="sldNum" sz="quarter" idx="10"/>
          </p:nvPr>
        </p:nvSpPr>
        <p:spPr/>
        <p:txBody>
          <a:bodyPr/>
          <a:lstStyle/>
          <a:p>
            <a:fld id="{47FC6503-6587-4B24-8A28-ADE75BD9643A}" type="slidenum">
              <a:rPr lang="en-US" smtClean="0"/>
              <a:t>22</a:t>
            </a:fld>
            <a:endParaRPr lang="en-US"/>
          </a:p>
        </p:txBody>
      </p:sp>
    </p:spTree>
    <p:extLst>
      <p:ext uri="{BB962C8B-B14F-4D97-AF65-F5344CB8AC3E}">
        <p14:creationId xmlns:p14="http://schemas.microsoft.com/office/powerpoint/2010/main" val="1009658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Gerda will address this slide</a:t>
            </a:r>
          </a:p>
        </p:txBody>
      </p:sp>
      <p:sp>
        <p:nvSpPr>
          <p:cNvPr id="4" name="Slide Number Placeholder 3"/>
          <p:cNvSpPr>
            <a:spLocks noGrp="1"/>
          </p:cNvSpPr>
          <p:nvPr>
            <p:ph type="sldNum" sz="quarter" idx="10"/>
          </p:nvPr>
        </p:nvSpPr>
        <p:spPr/>
        <p:txBody>
          <a:bodyPr/>
          <a:lstStyle/>
          <a:p>
            <a:fld id="{47FC6503-6587-4B24-8A28-ADE75BD9643A}" type="slidenum">
              <a:rPr lang="en-US" smtClean="0"/>
              <a:t>23</a:t>
            </a:fld>
            <a:endParaRPr lang="en-US"/>
          </a:p>
        </p:txBody>
      </p:sp>
    </p:spTree>
    <p:extLst>
      <p:ext uri="{BB962C8B-B14F-4D97-AF65-F5344CB8AC3E}">
        <p14:creationId xmlns:p14="http://schemas.microsoft.com/office/powerpoint/2010/main" val="1666442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Gerda will address this slide</a:t>
            </a:r>
          </a:p>
        </p:txBody>
      </p:sp>
      <p:sp>
        <p:nvSpPr>
          <p:cNvPr id="4" name="Slide Number Placeholder 3"/>
          <p:cNvSpPr>
            <a:spLocks noGrp="1"/>
          </p:cNvSpPr>
          <p:nvPr>
            <p:ph type="sldNum" sz="quarter" idx="10"/>
          </p:nvPr>
        </p:nvSpPr>
        <p:spPr/>
        <p:txBody>
          <a:bodyPr/>
          <a:lstStyle/>
          <a:p>
            <a:fld id="{47FC6503-6587-4B24-8A28-ADE75BD9643A}" type="slidenum">
              <a:rPr lang="en-US" smtClean="0"/>
              <a:t>24</a:t>
            </a:fld>
            <a:endParaRPr lang="en-US"/>
          </a:p>
        </p:txBody>
      </p:sp>
    </p:spTree>
    <p:extLst>
      <p:ext uri="{BB962C8B-B14F-4D97-AF65-F5344CB8AC3E}">
        <p14:creationId xmlns:p14="http://schemas.microsoft.com/office/powerpoint/2010/main" val="2443485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Gerda will address this slide</a:t>
            </a:r>
          </a:p>
        </p:txBody>
      </p:sp>
      <p:sp>
        <p:nvSpPr>
          <p:cNvPr id="4" name="Slide Number Placeholder 3"/>
          <p:cNvSpPr>
            <a:spLocks noGrp="1"/>
          </p:cNvSpPr>
          <p:nvPr>
            <p:ph type="sldNum" sz="quarter" idx="10"/>
          </p:nvPr>
        </p:nvSpPr>
        <p:spPr/>
        <p:txBody>
          <a:bodyPr/>
          <a:lstStyle/>
          <a:p>
            <a:fld id="{47FC6503-6587-4B24-8A28-ADE75BD9643A}" type="slidenum">
              <a:rPr lang="en-US" smtClean="0"/>
              <a:t>3</a:t>
            </a:fld>
            <a:endParaRPr lang="en-US"/>
          </a:p>
        </p:txBody>
      </p:sp>
    </p:spTree>
    <p:extLst>
      <p:ext uri="{BB962C8B-B14F-4D97-AF65-F5344CB8AC3E}">
        <p14:creationId xmlns:p14="http://schemas.microsoft.com/office/powerpoint/2010/main" val="246670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Gerda will address this slide</a:t>
            </a:r>
          </a:p>
        </p:txBody>
      </p:sp>
      <p:sp>
        <p:nvSpPr>
          <p:cNvPr id="4" name="Slide Number Placeholder 3"/>
          <p:cNvSpPr>
            <a:spLocks noGrp="1"/>
          </p:cNvSpPr>
          <p:nvPr>
            <p:ph type="sldNum" sz="quarter" idx="10"/>
          </p:nvPr>
        </p:nvSpPr>
        <p:spPr/>
        <p:txBody>
          <a:bodyPr/>
          <a:lstStyle/>
          <a:p>
            <a:fld id="{47FC6503-6587-4B24-8A28-ADE75BD9643A}" type="slidenum">
              <a:rPr lang="en-US" smtClean="0"/>
              <a:t>4</a:t>
            </a:fld>
            <a:endParaRPr lang="en-US"/>
          </a:p>
        </p:txBody>
      </p:sp>
    </p:spTree>
    <p:extLst>
      <p:ext uri="{BB962C8B-B14F-4D97-AF65-F5344CB8AC3E}">
        <p14:creationId xmlns:p14="http://schemas.microsoft.com/office/powerpoint/2010/main" val="1221619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 will address this slide</a:t>
            </a:r>
          </a:p>
        </p:txBody>
      </p:sp>
      <p:sp>
        <p:nvSpPr>
          <p:cNvPr id="4" name="Slide Number Placeholder 3"/>
          <p:cNvSpPr>
            <a:spLocks noGrp="1"/>
          </p:cNvSpPr>
          <p:nvPr>
            <p:ph type="sldNum" sz="quarter" idx="10"/>
          </p:nvPr>
        </p:nvSpPr>
        <p:spPr/>
        <p:txBody>
          <a:bodyPr/>
          <a:lstStyle/>
          <a:p>
            <a:fld id="{47FC6503-6587-4B24-8A28-ADE75BD9643A}" type="slidenum">
              <a:rPr lang="en-US" smtClean="0"/>
              <a:t>5</a:t>
            </a:fld>
            <a:endParaRPr lang="en-US"/>
          </a:p>
        </p:txBody>
      </p:sp>
    </p:spTree>
    <p:extLst>
      <p:ext uri="{BB962C8B-B14F-4D97-AF65-F5344CB8AC3E}">
        <p14:creationId xmlns:p14="http://schemas.microsoft.com/office/powerpoint/2010/main" val="38724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 will address this slide</a:t>
            </a:r>
          </a:p>
        </p:txBody>
      </p:sp>
      <p:sp>
        <p:nvSpPr>
          <p:cNvPr id="4" name="Slide Number Placeholder 3"/>
          <p:cNvSpPr>
            <a:spLocks noGrp="1"/>
          </p:cNvSpPr>
          <p:nvPr>
            <p:ph type="sldNum" sz="quarter" idx="10"/>
          </p:nvPr>
        </p:nvSpPr>
        <p:spPr/>
        <p:txBody>
          <a:bodyPr/>
          <a:lstStyle/>
          <a:p>
            <a:fld id="{47FC6503-6587-4B24-8A28-ADE75BD9643A}" type="slidenum">
              <a:rPr lang="en-US" smtClean="0"/>
              <a:t>6</a:t>
            </a:fld>
            <a:endParaRPr lang="en-US"/>
          </a:p>
        </p:txBody>
      </p:sp>
    </p:spTree>
    <p:extLst>
      <p:ext uri="{BB962C8B-B14F-4D97-AF65-F5344CB8AC3E}">
        <p14:creationId xmlns:p14="http://schemas.microsoft.com/office/powerpoint/2010/main" val="1652170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Gerda will address this slide</a:t>
            </a:r>
          </a:p>
        </p:txBody>
      </p:sp>
      <p:sp>
        <p:nvSpPr>
          <p:cNvPr id="4" name="Slide Number Placeholder 3"/>
          <p:cNvSpPr>
            <a:spLocks noGrp="1"/>
          </p:cNvSpPr>
          <p:nvPr>
            <p:ph type="sldNum" sz="quarter" idx="10"/>
          </p:nvPr>
        </p:nvSpPr>
        <p:spPr/>
        <p:txBody>
          <a:bodyPr/>
          <a:lstStyle/>
          <a:p>
            <a:fld id="{47FC6503-6587-4B24-8A28-ADE75BD9643A}" type="slidenum">
              <a:rPr lang="en-US" smtClean="0"/>
              <a:t>7</a:t>
            </a:fld>
            <a:endParaRPr lang="en-US"/>
          </a:p>
        </p:txBody>
      </p:sp>
    </p:spTree>
    <p:extLst>
      <p:ext uri="{BB962C8B-B14F-4D97-AF65-F5344CB8AC3E}">
        <p14:creationId xmlns:p14="http://schemas.microsoft.com/office/powerpoint/2010/main" val="3356364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Gerda will address this slide</a:t>
            </a:r>
          </a:p>
        </p:txBody>
      </p:sp>
      <p:sp>
        <p:nvSpPr>
          <p:cNvPr id="4" name="Slide Number Placeholder 3"/>
          <p:cNvSpPr>
            <a:spLocks noGrp="1"/>
          </p:cNvSpPr>
          <p:nvPr>
            <p:ph type="sldNum" sz="quarter" idx="10"/>
          </p:nvPr>
        </p:nvSpPr>
        <p:spPr/>
        <p:txBody>
          <a:bodyPr/>
          <a:lstStyle/>
          <a:p>
            <a:fld id="{47FC6503-6587-4B24-8A28-ADE75BD9643A}" type="slidenum">
              <a:rPr lang="en-US" smtClean="0"/>
              <a:t>8</a:t>
            </a:fld>
            <a:endParaRPr lang="en-US"/>
          </a:p>
        </p:txBody>
      </p:sp>
    </p:spTree>
    <p:extLst>
      <p:ext uri="{BB962C8B-B14F-4D97-AF65-F5344CB8AC3E}">
        <p14:creationId xmlns:p14="http://schemas.microsoft.com/office/powerpoint/2010/main" val="1834841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Gerda will address this slide</a:t>
            </a:r>
          </a:p>
        </p:txBody>
      </p:sp>
      <p:sp>
        <p:nvSpPr>
          <p:cNvPr id="4" name="Slide Number Placeholder 3"/>
          <p:cNvSpPr>
            <a:spLocks noGrp="1"/>
          </p:cNvSpPr>
          <p:nvPr>
            <p:ph type="sldNum" sz="quarter" idx="10"/>
          </p:nvPr>
        </p:nvSpPr>
        <p:spPr/>
        <p:txBody>
          <a:bodyPr/>
          <a:lstStyle/>
          <a:p>
            <a:fld id="{47FC6503-6587-4B24-8A28-ADE75BD9643A}" type="slidenum">
              <a:rPr lang="en-US" smtClean="0"/>
              <a:t>9</a:t>
            </a:fld>
            <a:endParaRPr lang="en-US"/>
          </a:p>
        </p:txBody>
      </p:sp>
    </p:spTree>
    <p:extLst>
      <p:ext uri="{BB962C8B-B14F-4D97-AF65-F5344CB8AC3E}">
        <p14:creationId xmlns:p14="http://schemas.microsoft.com/office/powerpoint/2010/main" val="1357045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12192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762" y="429"/>
            <a:ext cx="12190477"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762" y="429"/>
            <a:ext cx="12190477" cy="6857143"/>
          </a:xfrm>
          <a:prstGeom prst="rect">
            <a:avLst/>
          </a:prstGeom>
          <a:noFill/>
          <a:ln>
            <a:noFill/>
          </a:ln>
        </p:spPr>
      </p:pic>
      <p:pic>
        <p:nvPicPr>
          <p:cNvPr id="9" name="image4.png"/>
          <p:cNvPicPr>
            <a:picLocks noChangeAspect="1"/>
          </p:cNvPicPr>
          <p:nvPr/>
        </p:nvPicPr>
        <p:blipFill>
          <a:blip r:embed="rId5"/>
          <a:stretch>
            <a:fillRect/>
          </a:stretch>
        </p:blipFill>
        <p:spPr>
          <a:xfrm>
            <a:off x="762" y="429"/>
            <a:ext cx="12190477" cy="6857143"/>
          </a:xfrm>
          <a:prstGeom prst="rect">
            <a:avLst/>
          </a:prstGeom>
          <a:noFill/>
          <a:ln>
            <a:noFill/>
          </a:ln>
        </p:spPr>
      </p:pic>
      <p:sp>
        <p:nvSpPr>
          <p:cNvPr id="31" name="Rectangle 31"/>
          <p:cNvSpPr>
            <a:spLocks noGrp="1"/>
          </p:cNvSpPr>
          <p:nvPr>
            <p:ph type="subTitle" idx="1"/>
          </p:nvPr>
        </p:nvSpPr>
        <p:spPr>
          <a:xfrm>
            <a:off x="3323645" y="5094578"/>
            <a:ext cx="8258755"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Rectangle 5"/>
          <p:cNvSpPr>
            <a:spLocks noGrp="1"/>
          </p:cNvSpPr>
          <p:nvPr>
            <p:ph type="ctrTitle"/>
          </p:nvPr>
        </p:nvSpPr>
        <p:spPr>
          <a:xfrm>
            <a:off x="1478648" y="3606801"/>
            <a:ext cx="10103752" cy="1470025"/>
          </a:xfrm>
        </p:spPr>
        <p:txBody>
          <a:bodyPr anchor="b" anchorCtr="0"/>
          <a:lstStyle>
            <a:lvl1pPr algn="r">
              <a:defRPr sz="4000"/>
            </a:lvl1pPr>
          </a:lstStyle>
          <a:p>
            <a:r>
              <a:rPr lang="en-US"/>
              <a:t>Click to edit Master title style</a:t>
            </a:r>
          </a:p>
        </p:txBody>
      </p:sp>
      <p:sp>
        <p:nvSpPr>
          <p:cNvPr id="10" name="Date Placeholder 9"/>
          <p:cNvSpPr>
            <a:spLocks noGrp="1"/>
          </p:cNvSpPr>
          <p:nvPr>
            <p:ph type="dt" sz="half" idx="10"/>
          </p:nvPr>
        </p:nvSpPr>
        <p:spPr/>
        <p:txBody>
          <a:bodyPr/>
          <a:lstStyle/>
          <a:p>
            <a:fld id="{EE353C10-D9A2-AB44-9E50-6F07F325B0B1}" type="datetimeFigureOut">
              <a:rPr lang="en-US" smtClean="0"/>
              <a:t>5/14/2018</a:t>
            </a:fld>
            <a:endParaRPr lang="en-US"/>
          </a:p>
        </p:txBody>
      </p:sp>
      <p:sp>
        <p:nvSpPr>
          <p:cNvPr id="11" name="Slide Number Placeholder 10"/>
          <p:cNvSpPr>
            <a:spLocks noGrp="1"/>
          </p:cNvSpPr>
          <p:nvPr>
            <p:ph type="sldNum" sz="quarter" idx="11"/>
          </p:nvPr>
        </p:nvSpPr>
        <p:spPr/>
        <p:txBody>
          <a:bodyPr/>
          <a:lstStyle/>
          <a:p>
            <a:fld id="{B061A71E-1582-C14C-A697-04D576450C73}"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793368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a:xfrm>
            <a:off x="609600" y="359465"/>
            <a:ext cx="10972800" cy="1143000"/>
          </a:xfrm>
          <a:prstGeom prst="rect">
            <a:avLst/>
          </a:prstGeom>
        </p:spPr>
        <p:txBody>
          <a:bodyPr anchor="b" anchorCtr="0">
            <a:normAutofit/>
          </a:bodyPr>
          <a:lstStyle/>
          <a:p>
            <a:pPr algn="l"/>
            <a:r>
              <a:rPr lang="en-US"/>
              <a:t>Click to edit Master title style</a:t>
            </a:r>
          </a:p>
        </p:txBody>
      </p:sp>
      <p:sp>
        <p:nvSpPr>
          <p:cNvPr id="8" name="Date Placeholder 7"/>
          <p:cNvSpPr>
            <a:spLocks noGrp="1"/>
          </p:cNvSpPr>
          <p:nvPr>
            <p:ph type="dt" sz="half" idx="10"/>
          </p:nvPr>
        </p:nvSpPr>
        <p:spPr/>
        <p:txBody>
          <a:bodyPr/>
          <a:lstStyle/>
          <a:p>
            <a:fld id="{EE353C10-D9A2-AB44-9E50-6F07F325B0B1}" type="datetimeFigureOut">
              <a:rPr lang="en-US" smtClean="0"/>
              <a:t>5/14/2018</a:t>
            </a:fld>
            <a:endParaRPr lang="en-US"/>
          </a:p>
        </p:txBody>
      </p:sp>
      <p:sp>
        <p:nvSpPr>
          <p:cNvPr id="10" name="Slide Number Placeholder 9"/>
          <p:cNvSpPr>
            <a:spLocks noGrp="1"/>
          </p:cNvSpPr>
          <p:nvPr>
            <p:ph type="sldNum" sz="quarter" idx="11"/>
          </p:nvPr>
        </p:nvSpPr>
        <p:spPr/>
        <p:txBody>
          <a:bodyPr/>
          <a:lstStyle/>
          <a:p>
            <a:fld id="{B061A71E-1582-C14C-A697-04D576450C73}"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278817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609600" y="359465"/>
            <a:ext cx="10972800" cy="1143000"/>
          </a:xfrm>
          <a:prstGeom prst="rect">
            <a:avLst/>
          </a:prstGeom>
        </p:spPr>
        <p:txBody>
          <a:bodyPr anchor="b" anchorCtr="0">
            <a:normAutofit/>
          </a:bodyPr>
          <a:lstStyle/>
          <a:p>
            <a:pPr algn="l"/>
            <a:r>
              <a:rPr lang="en-US"/>
              <a:t>Click to edit Master title style</a:t>
            </a:r>
          </a:p>
        </p:txBody>
      </p:sp>
      <p:sp>
        <p:nvSpPr>
          <p:cNvPr id="7" name="Date Placeholder 6"/>
          <p:cNvSpPr>
            <a:spLocks noGrp="1"/>
          </p:cNvSpPr>
          <p:nvPr>
            <p:ph type="dt" sz="half" idx="10"/>
          </p:nvPr>
        </p:nvSpPr>
        <p:spPr/>
        <p:txBody>
          <a:bodyPr/>
          <a:lstStyle/>
          <a:p>
            <a:fld id="{EE353C10-D9A2-AB44-9E50-6F07F325B0B1}" type="datetimeFigureOut">
              <a:rPr lang="en-US" smtClean="0"/>
              <a:t>5/14/2018</a:t>
            </a:fld>
            <a:endParaRPr lang="en-US"/>
          </a:p>
        </p:txBody>
      </p:sp>
      <p:sp>
        <p:nvSpPr>
          <p:cNvPr id="8" name="Slide Number Placeholder 7"/>
          <p:cNvSpPr>
            <a:spLocks noGrp="1"/>
          </p:cNvSpPr>
          <p:nvPr>
            <p:ph type="sldNum" sz="quarter" idx="11"/>
          </p:nvPr>
        </p:nvSpPr>
        <p:spPr/>
        <p:txBody>
          <a:bodyPr/>
          <a:lstStyle/>
          <a:p>
            <a:fld id="{B061A71E-1582-C14C-A697-04D576450C73}"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04398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E353C10-D9A2-AB44-9E50-6F07F325B0B1}" type="datetimeFigureOut">
              <a:rPr lang="en-US" smtClean="0"/>
              <a:t>5/14/2018</a:t>
            </a:fld>
            <a:endParaRPr lang="en-US"/>
          </a:p>
        </p:txBody>
      </p:sp>
      <p:sp>
        <p:nvSpPr>
          <p:cNvPr id="6" name="Slide Number Placeholder 5"/>
          <p:cNvSpPr>
            <a:spLocks noGrp="1"/>
          </p:cNvSpPr>
          <p:nvPr>
            <p:ph type="sldNum" sz="quarter" idx="11"/>
          </p:nvPr>
        </p:nvSpPr>
        <p:spPr/>
        <p:txBody>
          <a:bodyPr/>
          <a:lstStyle/>
          <a:p>
            <a:fld id="{B061A71E-1582-C14C-A697-04D576450C73}" type="slidenum">
              <a:rPr lang="en-US" smtClean="0"/>
              <a:t>‹#›</a:t>
            </a:fld>
            <a:endParaRPr lang="en-US"/>
          </a:p>
        </p:txBody>
      </p:sp>
      <p:sp>
        <p:nvSpPr>
          <p:cNvPr id="8" name="Footer Placeholder 7"/>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163208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1"/>
          <p:cNvSpPr>
            <a:spLocks noGrp="1"/>
          </p:cNvSpPr>
          <p:nvPr>
            <p:ph type="body"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609600" y="359465"/>
            <a:ext cx="10972800" cy="1143000"/>
          </a:xfrm>
          <a:prstGeom prst="rect">
            <a:avLst/>
          </a:prstGeom>
        </p:spPr>
        <p:txBody>
          <a:bodyPr anchor="b" anchorCtr="0">
            <a:normAutofit/>
          </a:bodyPr>
          <a:lstStyle/>
          <a:p>
            <a:pPr algn="l"/>
            <a:r>
              <a:rPr lang="en-US"/>
              <a:t>Click to edit Master title style</a:t>
            </a:r>
          </a:p>
        </p:txBody>
      </p:sp>
      <p:sp>
        <p:nvSpPr>
          <p:cNvPr id="10" name="Date Placeholder 9"/>
          <p:cNvSpPr>
            <a:spLocks noGrp="1"/>
          </p:cNvSpPr>
          <p:nvPr>
            <p:ph type="dt" sz="half" idx="10"/>
          </p:nvPr>
        </p:nvSpPr>
        <p:spPr/>
        <p:txBody>
          <a:bodyPr/>
          <a:lstStyle/>
          <a:p>
            <a:fld id="{EE353C10-D9A2-AB44-9E50-6F07F325B0B1}" type="datetimeFigureOut">
              <a:rPr lang="en-US" smtClean="0"/>
              <a:t>5/14/2018</a:t>
            </a:fld>
            <a:endParaRPr lang="en-US"/>
          </a:p>
        </p:txBody>
      </p:sp>
      <p:sp>
        <p:nvSpPr>
          <p:cNvPr id="12" name="Slide Number Placeholder 11"/>
          <p:cNvSpPr>
            <a:spLocks noGrp="1"/>
          </p:cNvSpPr>
          <p:nvPr>
            <p:ph type="sldNum" sz="quarter" idx="11"/>
          </p:nvPr>
        </p:nvSpPr>
        <p:spPr/>
        <p:txBody>
          <a:bodyPr/>
          <a:lstStyle/>
          <a:p>
            <a:fld id="{B061A71E-1582-C14C-A697-04D576450C73}"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28992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609600" y="359465"/>
            <a:ext cx="10972800" cy="1143000"/>
          </a:xfrm>
          <a:prstGeom prst="rect">
            <a:avLst/>
          </a:prstGeom>
        </p:spPr>
        <p:txBody>
          <a:bodyPr anchor="b" anchorCtr="0">
            <a:normAutofit/>
          </a:bodyPr>
          <a:lstStyle/>
          <a:p>
            <a:pPr algn="l"/>
            <a:r>
              <a:rPr lang="en-US"/>
              <a:t>Click to edit Master title style</a:t>
            </a:r>
          </a:p>
        </p:txBody>
      </p:sp>
      <p:sp>
        <p:nvSpPr>
          <p:cNvPr id="8" name="Date Placeholder 7"/>
          <p:cNvSpPr>
            <a:spLocks noGrp="1"/>
          </p:cNvSpPr>
          <p:nvPr>
            <p:ph type="dt" sz="half" idx="10"/>
          </p:nvPr>
        </p:nvSpPr>
        <p:spPr/>
        <p:txBody>
          <a:bodyPr/>
          <a:lstStyle/>
          <a:p>
            <a:fld id="{EE353C10-D9A2-AB44-9E50-6F07F325B0B1}" type="datetimeFigureOut">
              <a:rPr lang="en-US" smtClean="0"/>
              <a:t>5/14/2018</a:t>
            </a:fld>
            <a:endParaRPr lang="en-US"/>
          </a:p>
        </p:txBody>
      </p:sp>
      <p:sp>
        <p:nvSpPr>
          <p:cNvPr id="9" name="Slide Number Placeholder 8"/>
          <p:cNvSpPr>
            <a:spLocks noGrp="1"/>
          </p:cNvSpPr>
          <p:nvPr>
            <p:ph type="sldNum" sz="quarter" idx="11"/>
          </p:nvPr>
        </p:nvSpPr>
        <p:spPr/>
        <p:txBody>
          <a:bodyPr/>
          <a:lstStyle/>
          <a:p>
            <a:fld id="{B061A71E-1582-C14C-A697-04D576450C7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160122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7"/>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609600" y="359465"/>
            <a:ext cx="10972800" cy="1143000"/>
          </a:xfrm>
          <a:prstGeom prst="rect">
            <a:avLst/>
          </a:prstGeom>
        </p:spPr>
        <p:txBody>
          <a:bodyPr anchor="b" anchorCtr="0">
            <a:normAutofit/>
          </a:bodyPr>
          <a:lstStyle/>
          <a:p>
            <a:pPr algn="l"/>
            <a:r>
              <a:rPr lang="en-US"/>
              <a:t>Click to edit Master title style</a:t>
            </a:r>
          </a:p>
        </p:txBody>
      </p:sp>
      <p:sp>
        <p:nvSpPr>
          <p:cNvPr id="9" name="Date Placeholder 8"/>
          <p:cNvSpPr>
            <a:spLocks noGrp="1"/>
          </p:cNvSpPr>
          <p:nvPr>
            <p:ph type="dt" sz="half" idx="10"/>
          </p:nvPr>
        </p:nvSpPr>
        <p:spPr/>
        <p:txBody>
          <a:bodyPr/>
          <a:lstStyle/>
          <a:p>
            <a:fld id="{EE353C10-D9A2-AB44-9E50-6F07F325B0B1}" type="datetimeFigureOut">
              <a:rPr lang="en-US" smtClean="0"/>
              <a:t>5/14/2018</a:t>
            </a:fld>
            <a:endParaRPr lang="en-US"/>
          </a:p>
        </p:txBody>
      </p:sp>
      <p:sp>
        <p:nvSpPr>
          <p:cNvPr id="10" name="Slide Number Placeholder 9"/>
          <p:cNvSpPr>
            <a:spLocks noGrp="1"/>
          </p:cNvSpPr>
          <p:nvPr>
            <p:ph type="sldNum" sz="quarter" idx="11"/>
          </p:nvPr>
        </p:nvSpPr>
        <p:spPr/>
        <p:txBody>
          <a:bodyPr/>
          <a:lstStyle/>
          <a:p>
            <a:fld id="{B061A71E-1582-C14C-A697-04D576450C73}"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71059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a:duotone>
              <a:schemeClr val="accent1"/>
              <a:srgbClr val="FFFFFF"/>
            </a:duotone>
          </a:blip>
          <a:stretch>
            <a:fillRect/>
          </a:stretch>
        </p:blipFill>
        <p:spPr>
          <a:xfrm>
            <a:off x="762" y="429"/>
            <a:ext cx="12190477" cy="6857143"/>
          </a:xfrm>
          <a:prstGeom prst="rect">
            <a:avLst/>
          </a:prstGeom>
          <a:noFill/>
          <a:ln>
            <a:noFill/>
          </a:ln>
        </p:spPr>
      </p:pic>
      <p:pic>
        <p:nvPicPr>
          <p:cNvPr id="9" name="image6.png"/>
          <p:cNvPicPr>
            <a:picLocks noChangeAspect="1"/>
          </p:cNvPicPr>
          <p:nvPr/>
        </p:nvPicPr>
        <p:blipFill>
          <a:blip r:embed="rId10"/>
          <a:stretch>
            <a:fillRect/>
          </a:stretch>
        </p:blipFill>
        <p:spPr>
          <a:xfrm>
            <a:off x="762" y="429"/>
            <a:ext cx="12190477" cy="6857143"/>
          </a:xfrm>
          <a:prstGeom prst="rect">
            <a:avLst/>
          </a:prstGeom>
          <a:noFill/>
          <a:ln>
            <a:noFill/>
          </a:ln>
        </p:spPr>
      </p:pic>
      <p:sp>
        <p:nvSpPr>
          <p:cNvPr id="30" name="Rectangle 30"/>
          <p:cNvSpPr>
            <a:spLocks noGrp="1"/>
          </p:cNvSpPr>
          <p:nvPr>
            <p:ph type="title"/>
          </p:nvPr>
        </p:nvSpPr>
        <p:spPr>
          <a:xfrm>
            <a:off x="609600" y="359465"/>
            <a:ext cx="10972800" cy="1143000"/>
          </a:xfrm>
          <a:prstGeom prst="rect">
            <a:avLst/>
          </a:prstGeom>
        </p:spPr>
        <p:txBody>
          <a:bodyPr anchor="b" anchorCtr="0">
            <a:normAutofit/>
          </a:bodyPr>
          <a:lstStyle/>
          <a:p>
            <a:pPr algn="l"/>
            <a:r>
              <a:rPr lang="en-US"/>
              <a:t>Click to edit Master title style</a:t>
            </a:r>
          </a:p>
        </p:txBody>
      </p:sp>
      <p:sp>
        <p:nvSpPr>
          <p:cNvPr id="12" name="Rectangle 12"/>
          <p:cNvSpPr>
            <a:spLocks noGrp="1"/>
          </p:cNvSpPr>
          <p:nvPr>
            <p:ph type="body" idx="1"/>
          </p:nvPr>
        </p:nvSpPr>
        <p:spPr>
          <a:xfrm>
            <a:off x="609600" y="1600201"/>
            <a:ext cx="10972800" cy="4525963"/>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6"/>
          <p:cNvSpPr>
            <a:spLocks noGrp="1"/>
          </p:cNvSpPr>
          <p:nvPr>
            <p:ph type="dt" sz="half" idx="2"/>
          </p:nvPr>
        </p:nvSpPr>
        <p:spPr>
          <a:xfrm>
            <a:off x="609600" y="6245225"/>
            <a:ext cx="2844800" cy="476250"/>
          </a:xfrm>
          <a:prstGeom prst="rect">
            <a:avLst/>
          </a:prstGeom>
        </p:spPr>
        <p:txBody>
          <a:bodyPr/>
          <a:lstStyle>
            <a:lvl1pPr>
              <a:defRPr sz="1000">
                <a:latin typeface="+mn-lt"/>
              </a:defRPr>
            </a:lvl1pPr>
          </a:lstStyle>
          <a:p>
            <a:fld id="{EE353C10-D9A2-AB44-9E50-6F07F325B0B1}" type="datetimeFigureOut">
              <a:rPr lang="en-US" smtClean="0"/>
              <a:t>5/14/2018</a:t>
            </a:fld>
            <a:endParaRPr lang="en-US"/>
          </a:p>
        </p:txBody>
      </p:sp>
      <p:sp>
        <p:nvSpPr>
          <p:cNvPr id="20" name="Rectangle 20"/>
          <p:cNvSpPr>
            <a:spLocks noGrp="1"/>
          </p:cNvSpPr>
          <p:nvPr>
            <p:ph type="ftr" sz="quarter" idx="3"/>
          </p:nvPr>
        </p:nvSpPr>
        <p:spPr>
          <a:xfrm>
            <a:off x="4165600" y="6245225"/>
            <a:ext cx="3860800" cy="476250"/>
          </a:xfrm>
          <a:prstGeom prst="rect">
            <a:avLst/>
          </a:prstGeom>
        </p:spPr>
        <p:txBody>
          <a:bodyPr/>
          <a:lstStyle>
            <a:lvl1pPr algn="ctr">
              <a:defRPr sz="1000">
                <a:latin typeface="+mn-lt"/>
              </a:defRPr>
            </a:lvl1pPr>
          </a:lstStyle>
          <a:p>
            <a:endParaRPr lang="en-US"/>
          </a:p>
        </p:txBody>
      </p:sp>
      <p:sp>
        <p:nvSpPr>
          <p:cNvPr id="21" name="Rectangle 21"/>
          <p:cNvSpPr>
            <a:spLocks noGrp="1"/>
          </p:cNvSpPr>
          <p:nvPr>
            <p:ph type="sldNum" sz="quarter" idx="4"/>
          </p:nvPr>
        </p:nvSpPr>
        <p:spPr>
          <a:xfrm>
            <a:off x="8737600" y="6245225"/>
            <a:ext cx="2844800" cy="476250"/>
          </a:xfrm>
          <a:prstGeom prst="rect">
            <a:avLst/>
          </a:prstGeom>
        </p:spPr>
        <p:txBody>
          <a:bodyPr/>
          <a:lstStyle>
            <a:lvl1pPr>
              <a:defRPr sz="1000">
                <a:latin typeface="+mn-lt"/>
              </a:defRPr>
            </a:lvl1pPr>
          </a:lstStyle>
          <a:p>
            <a:fld id="{B061A71E-1582-C14C-A697-04D576450C73}" type="slidenum">
              <a:rPr lang="en-US" smtClean="0"/>
              <a:t>‹#›</a:t>
            </a:fld>
            <a:endParaRPr lang="en-US"/>
          </a:p>
        </p:txBody>
      </p:sp>
    </p:spTree>
    <p:extLst>
      <p:ext uri="{BB962C8B-B14F-4D97-AF65-F5344CB8AC3E}">
        <p14:creationId xmlns:p14="http://schemas.microsoft.com/office/powerpoint/2010/main" val="1467376538"/>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dementiavoices.org.uk/wp-content/uploads/2013/04/Book-Reviews-November-2013.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1EF3034-DFA1-5543-A0FF-607284139002}"/>
              </a:ext>
            </a:extLst>
          </p:cNvPr>
          <p:cNvSpPr>
            <a:spLocks noGrp="1"/>
          </p:cNvSpPr>
          <p:nvPr>
            <p:ph type="subTitle" idx="1"/>
          </p:nvPr>
        </p:nvSpPr>
        <p:spPr>
          <a:xfrm>
            <a:off x="1055077" y="3036671"/>
            <a:ext cx="9460523" cy="1096215"/>
          </a:xfrm>
        </p:spPr>
        <p:txBody>
          <a:bodyPr>
            <a:noAutofit/>
          </a:bodyPr>
          <a:lstStyle/>
          <a:p>
            <a:pPr algn="l">
              <a:lnSpc>
                <a:spcPct val="100000"/>
              </a:lnSpc>
              <a:spcBef>
                <a:spcPts val="500"/>
              </a:spcBef>
            </a:pPr>
            <a:r>
              <a:rPr lang="en-US" sz="3600" dirty="0">
                <a:latin typeface="Helvetica" pitchFamily="2" charset="0"/>
              </a:rPr>
              <a:t>Gerda Saunders offers a first-person account of her experiences with her own early-onset dementia</a:t>
            </a:r>
          </a:p>
        </p:txBody>
      </p:sp>
      <p:sp>
        <p:nvSpPr>
          <p:cNvPr id="2" name="Title 1">
            <a:extLst>
              <a:ext uri="{FF2B5EF4-FFF2-40B4-BE49-F238E27FC236}">
                <a16:creationId xmlns:a16="http://schemas.microsoft.com/office/drawing/2014/main" id="{95F588D2-4B84-DA49-81BC-72013F509585}"/>
              </a:ext>
            </a:extLst>
          </p:cNvPr>
          <p:cNvSpPr>
            <a:spLocks noGrp="1"/>
          </p:cNvSpPr>
          <p:nvPr>
            <p:ph type="ctrTitle"/>
          </p:nvPr>
        </p:nvSpPr>
        <p:spPr>
          <a:xfrm>
            <a:off x="546110" y="82062"/>
            <a:ext cx="10121889" cy="2954610"/>
          </a:xfrm>
        </p:spPr>
        <p:txBody>
          <a:bodyPr>
            <a:normAutofit fontScale="90000"/>
          </a:bodyPr>
          <a:lstStyle/>
          <a:p>
            <a:pPr algn="ctr"/>
            <a:br>
              <a:rPr lang="en-US" sz="5400" b="1" dirty="0">
                <a:solidFill>
                  <a:srgbClr val="C00000"/>
                </a:solidFill>
                <a:latin typeface="Helvetica" pitchFamily="2" charset="0"/>
              </a:rPr>
            </a:br>
            <a:r>
              <a:rPr lang="en-US" sz="5400" b="1" dirty="0">
                <a:solidFill>
                  <a:srgbClr val="C00000"/>
                </a:solidFill>
                <a:latin typeface="Helvetica" pitchFamily="2" charset="0"/>
              </a:rPr>
              <a:t>Telling Who I Am Before I Forget:</a:t>
            </a:r>
            <a:br>
              <a:rPr lang="en-US" sz="5400" b="1" dirty="0">
                <a:solidFill>
                  <a:srgbClr val="C00000"/>
                </a:solidFill>
                <a:latin typeface="Helvetica" pitchFamily="2" charset="0"/>
              </a:rPr>
            </a:br>
            <a:r>
              <a:rPr lang="en-US" sz="5400" b="1" dirty="0">
                <a:solidFill>
                  <a:srgbClr val="C00000"/>
                </a:solidFill>
                <a:latin typeface="Helvetica" pitchFamily="2" charset="0"/>
              </a:rPr>
              <a:t>Field Notes on My Dementia</a:t>
            </a:r>
            <a:br>
              <a:rPr lang="en-US" sz="5400" b="1" dirty="0">
                <a:solidFill>
                  <a:srgbClr val="C00000"/>
                </a:solidFill>
                <a:latin typeface="Helvetica" pitchFamily="2" charset="0"/>
              </a:rPr>
            </a:br>
            <a:endParaRPr lang="en-US" sz="5400" b="1" dirty="0">
              <a:solidFill>
                <a:srgbClr val="C00000"/>
              </a:solidFill>
              <a:latin typeface="Helvetica" pitchFamily="2" charset="0"/>
            </a:endParaRPr>
          </a:p>
        </p:txBody>
      </p:sp>
    </p:spTree>
    <p:extLst>
      <p:ext uri="{BB962C8B-B14F-4D97-AF65-F5344CB8AC3E}">
        <p14:creationId xmlns:p14="http://schemas.microsoft.com/office/powerpoint/2010/main" val="3076345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E6C07-1F45-7D47-B13F-917DB1A91D34}"/>
              </a:ext>
            </a:extLst>
          </p:cNvPr>
          <p:cNvSpPr>
            <a:spLocks noGrp="1"/>
          </p:cNvSpPr>
          <p:nvPr>
            <p:ph idx="1"/>
          </p:nvPr>
        </p:nvSpPr>
        <p:spPr>
          <a:xfrm>
            <a:off x="926123" y="1187325"/>
            <a:ext cx="11265877" cy="5394986"/>
          </a:xfrm>
        </p:spPr>
        <p:txBody>
          <a:bodyPr>
            <a:normAutofit/>
          </a:bodyPr>
          <a:lstStyle/>
          <a:p>
            <a:pPr marL="0" indent="0">
              <a:buNone/>
            </a:pPr>
            <a:r>
              <a:rPr lang="en-US" sz="3200" dirty="0">
                <a:latin typeface="Helvetica" pitchFamily="2" charset="0"/>
              </a:rPr>
              <a:t> </a:t>
            </a:r>
          </a:p>
          <a:p>
            <a:pPr marL="0" indent="0">
              <a:buNone/>
            </a:pPr>
            <a:endParaRPr lang="en-US" sz="3200" dirty="0">
              <a:latin typeface="Helvetica" pitchFamily="2" charset="0"/>
            </a:endParaRPr>
          </a:p>
          <a:p>
            <a:pPr marL="0" indent="0">
              <a:buNone/>
            </a:pPr>
            <a:endParaRPr lang="en-US" sz="3200" dirty="0">
              <a:latin typeface="Helvetica" pitchFamily="2" charset="0"/>
            </a:endParaRPr>
          </a:p>
          <a:p>
            <a:pPr marL="0" indent="0">
              <a:buNone/>
            </a:pPr>
            <a:endParaRPr lang="en-US" sz="3200" dirty="0">
              <a:latin typeface="Helvetica" pitchFamily="2" charset="0"/>
            </a:endParaRPr>
          </a:p>
          <a:p>
            <a:pPr marL="0" indent="0">
              <a:buNone/>
            </a:pPr>
            <a:endParaRPr lang="en-US" sz="3200" dirty="0">
              <a:latin typeface="Helvetica" pitchFamily="2" charset="0"/>
            </a:endParaRPr>
          </a:p>
          <a:p>
            <a:pPr marL="0" indent="0">
              <a:buNone/>
            </a:pPr>
            <a:endParaRPr lang="en-US" sz="3200" dirty="0">
              <a:latin typeface="Helvetica" pitchFamily="2" charset="0"/>
            </a:endParaRPr>
          </a:p>
          <a:p>
            <a:pPr marL="0" indent="0">
              <a:buNone/>
            </a:pPr>
            <a:endParaRPr lang="en-US" sz="3200" dirty="0">
              <a:latin typeface="Helvetica" pitchFamily="2" charset="0"/>
            </a:endParaRPr>
          </a:p>
          <a:p>
            <a:pPr marL="0" indent="0">
              <a:buNone/>
            </a:pPr>
            <a:endParaRPr lang="en-US" sz="3200" dirty="0">
              <a:latin typeface="Helvetica" pitchFamily="2" charset="0"/>
            </a:endParaRPr>
          </a:p>
          <a:p>
            <a:pPr marL="0" indent="0">
              <a:buNone/>
            </a:pPr>
            <a:endParaRPr lang="en-US" sz="3200" dirty="0">
              <a:latin typeface="Helvetica" pitchFamily="2" charset="0"/>
            </a:endParaRPr>
          </a:p>
          <a:p>
            <a:pPr>
              <a:buFont typeface="Wingdings" pitchFamily="2" charset="2"/>
              <a:buChar char="q"/>
            </a:pPr>
            <a:r>
              <a:rPr lang="en-US" dirty="0">
                <a:latin typeface="Helvetica" pitchFamily="2" charset="0"/>
              </a:rPr>
              <a:t>DIAGNOSIS</a:t>
            </a:r>
          </a:p>
        </p:txBody>
      </p:sp>
      <p:sp>
        <p:nvSpPr>
          <p:cNvPr id="2" name="Title 1">
            <a:extLst>
              <a:ext uri="{FF2B5EF4-FFF2-40B4-BE49-F238E27FC236}">
                <a16:creationId xmlns:a16="http://schemas.microsoft.com/office/drawing/2014/main" id="{F196E029-ADFA-9347-89BC-EC5E65528226}"/>
              </a:ext>
            </a:extLst>
          </p:cNvPr>
          <p:cNvSpPr>
            <a:spLocks noGrp="1"/>
          </p:cNvSpPr>
          <p:nvPr>
            <p:ph type="title"/>
          </p:nvPr>
        </p:nvSpPr>
        <p:spPr>
          <a:xfrm>
            <a:off x="70339" y="246185"/>
            <a:ext cx="12051322" cy="1058370"/>
          </a:xfrm>
        </p:spPr>
        <p:txBody>
          <a:bodyPr>
            <a:noAutofit/>
          </a:bodyPr>
          <a:lstStyle/>
          <a:p>
            <a:r>
              <a:rPr lang="en-US" dirty="0"/>
              <a:t>The primary physician’s role can and should be a crucial component of a dementia patient’s diagnosis and ongoing care</a:t>
            </a:r>
            <a:endParaRPr lang="en-US" dirty="0">
              <a:latin typeface="Helvetica" pitchFamily="2" charset="0"/>
            </a:endParaRPr>
          </a:p>
        </p:txBody>
      </p:sp>
      <p:pic>
        <p:nvPicPr>
          <p:cNvPr id="6" name="Picture 5">
            <a:extLst>
              <a:ext uri="{FF2B5EF4-FFF2-40B4-BE49-F238E27FC236}">
                <a16:creationId xmlns:a16="http://schemas.microsoft.com/office/drawing/2014/main" id="{631176A4-481F-CA44-95F7-116C5DBE8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692811"/>
            <a:ext cx="5715000" cy="4889500"/>
          </a:xfrm>
          <a:prstGeom prst="rect">
            <a:avLst/>
          </a:prstGeom>
        </p:spPr>
      </p:pic>
    </p:spTree>
    <p:extLst>
      <p:ext uri="{BB962C8B-B14F-4D97-AF65-F5344CB8AC3E}">
        <p14:creationId xmlns:p14="http://schemas.microsoft.com/office/powerpoint/2010/main" val="43919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3AA5-C77A-4A4F-A683-29ECA4F9E92E}"/>
              </a:ext>
            </a:extLst>
          </p:cNvPr>
          <p:cNvSpPr>
            <a:spLocks noGrp="1"/>
          </p:cNvSpPr>
          <p:nvPr>
            <p:ph type="title"/>
          </p:nvPr>
        </p:nvSpPr>
        <p:spPr>
          <a:xfrm>
            <a:off x="0" y="-792481"/>
            <a:ext cx="12192000" cy="2834641"/>
          </a:xfrm>
        </p:spPr>
        <p:txBody>
          <a:bodyPr>
            <a:normAutofit/>
          </a:bodyPr>
          <a:lstStyle/>
          <a:p>
            <a:br>
              <a:rPr lang="en-US" sz="2800" dirty="0">
                <a:latin typeface="Helvetica" pitchFamily="2" charset="0"/>
              </a:rPr>
            </a:br>
            <a:br>
              <a:rPr lang="en-US" dirty="0">
                <a:latin typeface="Helvetica" pitchFamily="2" charset="0"/>
              </a:rPr>
            </a:br>
            <a:endParaRPr lang="en-US" dirty="0"/>
          </a:p>
        </p:txBody>
      </p:sp>
      <p:pic>
        <p:nvPicPr>
          <p:cNvPr id="11" name="Picture 10">
            <a:extLst>
              <a:ext uri="{FF2B5EF4-FFF2-40B4-BE49-F238E27FC236}">
                <a16:creationId xmlns:a16="http://schemas.microsoft.com/office/drawing/2014/main" id="{F648CDE1-4207-744D-8277-0C50D7E8A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062" y="1516856"/>
            <a:ext cx="4272915" cy="5341144"/>
          </a:xfrm>
          <a:prstGeom prst="rect">
            <a:avLst/>
          </a:prstGeom>
        </p:spPr>
      </p:pic>
      <p:sp>
        <p:nvSpPr>
          <p:cNvPr id="4" name="Rectangle 3">
            <a:extLst>
              <a:ext uri="{FF2B5EF4-FFF2-40B4-BE49-F238E27FC236}">
                <a16:creationId xmlns:a16="http://schemas.microsoft.com/office/drawing/2014/main" id="{70A84EAC-D075-DD4B-BFC6-5BD09ADD5F80}"/>
              </a:ext>
            </a:extLst>
          </p:cNvPr>
          <p:cNvSpPr/>
          <p:nvPr/>
        </p:nvSpPr>
        <p:spPr>
          <a:xfrm>
            <a:off x="0" y="3729723"/>
            <a:ext cx="6675120" cy="2631490"/>
          </a:xfrm>
          <a:prstGeom prst="rect">
            <a:avLst/>
          </a:prstGeom>
        </p:spPr>
        <p:txBody>
          <a:bodyPr wrap="square">
            <a:spAutoFit/>
          </a:bodyPr>
          <a:lstStyle/>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pPr marL="285750" indent="-285750">
              <a:buFont typeface="Wingdings" pitchFamily="2" charset="2"/>
              <a:buChar char="q"/>
            </a:pPr>
            <a:r>
              <a:rPr lang="en-US" sz="3100" dirty="0">
                <a:latin typeface="Helvetica" pitchFamily="2" charset="0"/>
              </a:rPr>
              <a:t> GLOBAL DETERIORATION SCALE FOR DEGENERATIVE DEMENTIA</a:t>
            </a:r>
            <a:endParaRPr lang="en-US" sz="3100" dirty="0"/>
          </a:p>
        </p:txBody>
      </p:sp>
      <p:sp>
        <p:nvSpPr>
          <p:cNvPr id="5" name="TextBox 4">
            <a:extLst>
              <a:ext uri="{FF2B5EF4-FFF2-40B4-BE49-F238E27FC236}">
                <a16:creationId xmlns:a16="http://schemas.microsoft.com/office/drawing/2014/main" id="{409687E2-A4D2-4B49-8DE2-9E5B6FC5D6B5}"/>
              </a:ext>
            </a:extLst>
          </p:cNvPr>
          <p:cNvSpPr txBox="1"/>
          <p:nvPr/>
        </p:nvSpPr>
        <p:spPr>
          <a:xfrm>
            <a:off x="0" y="35123"/>
            <a:ext cx="12192000" cy="1200329"/>
          </a:xfrm>
          <a:prstGeom prst="rect">
            <a:avLst/>
          </a:prstGeom>
          <a:noFill/>
        </p:spPr>
        <p:txBody>
          <a:bodyPr wrap="square" rtlCol="0">
            <a:spAutoFit/>
          </a:bodyPr>
          <a:lstStyle/>
          <a:p>
            <a:r>
              <a:rPr lang="en-US" sz="3600" dirty="0">
                <a:latin typeface="+mj-lt"/>
              </a:rPr>
              <a:t>The primary physician’s role can and should be a crucial component of a dementia patient’s diagnosis and ongoing care</a:t>
            </a:r>
          </a:p>
        </p:txBody>
      </p:sp>
    </p:spTree>
    <p:extLst>
      <p:ext uri="{BB962C8B-B14F-4D97-AF65-F5344CB8AC3E}">
        <p14:creationId xmlns:p14="http://schemas.microsoft.com/office/powerpoint/2010/main" val="1119302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E6C07-1F45-7D47-B13F-917DB1A91D34}"/>
              </a:ext>
            </a:extLst>
          </p:cNvPr>
          <p:cNvSpPr>
            <a:spLocks noGrp="1"/>
          </p:cNvSpPr>
          <p:nvPr>
            <p:ph idx="1"/>
          </p:nvPr>
        </p:nvSpPr>
        <p:spPr>
          <a:xfrm>
            <a:off x="733425" y="1712359"/>
            <a:ext cx="10515600" cy="4869951"/>
          </a:xfrm>
        </p:spPr>
        <p:txBody>
          <a:bodyPr>
            <a:normAutofit/>
          </a:bodyPr>
          <a:lstStyle/>
          <a:p>
            <a:pPr marL="0" indent="0">
              <a:lnSpc>
                <a:spcPct val="150000"/>
              </a:lnSpc>
              <a:buNone/>
            </a:pPr>
            <a:r>
              <a:rPr lang="en-US" sz="3100" dirty="0">
                <a:latin typeface="Helvetica" pitchFamily="2" charset="0"/>
              </a:rPr>
              <a:t>SECTION OUTLINE</a:t>
            </a:r>
          </a:p>
          <a:p>
            <a:pPr indent="-347472">
              <a:buFont typeface="Arial" panose="020B0604020202020204" pitchFamily="34" charset="0"/>
              <a:buChar char="•"/>
            </a:pPr>
            <a:r>
              <a:rPr lang="en-US" sz="3100" dirty="0">
                <a:latin typeface="Helvetica" pitchFamily="2" charset="0"/>
              </a:rPr>
              <a:t>Who to tell </a:t>
            </a:r>
          </a:p>
          <a:p>
            <a:pPr indent="-347472">
              <a:buFont typeface="Arial" panose="020B0604020202020204" pitchFamily="34" charset="0"/>
              <a:buChar char="•"/>
            </a:pPr>
            <a:r>
              <a:rPr lang="en-US" sz="3100" dirty="0">
                <a:latin typeface="Helvetica" pitchFamily="2" charset="0"/>
              </a:rPr>
              <a:t> Made-in-America family</a:t>
            </a:r>
          </a:p>
          <a:p>
            <a:pPr indent="-347472">
              <a:buFont typeface="Arial" panose="020B0604020202020204" pitchFamily="34" charset="0"/>
              <a:buChar char="•"/>
            </a:pPr>
            <a:r>
              <a:rPr lang="en-US" sz="3100" dirty="0">
                <a:latin typeface="Helvetica" pitchFamily="2" charset="0"/>
              </a:rPr>
              <a:t> Speaking truth to children</a:t>
            </a:r>
          </a:p>
          <a:p>
            <a:pPr>
              <a:buFont typeface="Arial" panose="020B0604020202020204" pitchFamily="34" charset="0"/>
              <a:buChar char="•"/>
            </a:pPr>
            <a:endParaRPr lang="en-US" sz="3100" dirty="0">
              <a:latin typeface="Helvetica" pitchFamily="2" charset="0"/>
            </a:endParaRPr>
          </a:p>
          <a:p>
            <a:pPr marL="0" indent="0">
              <a:buNone/>
            </a:pPr>
            <a:endParaRPr lang="en-US" dirty="0">
              <a:latin typeface="Helvetica" pitchFamily="2" charset="0"/>
            </a:endParaRPr>
          </a:p>
        </p:txBody>
      </p:sp>
      <p:sp>
        <p:nvSpPr>
          <p:cNvPr id="2" name="Title 1">
            <a:extLst>
              <a:ext uri="{FF2B5EF4-FFF2-40B4-BE49-F238E27FC236}">
                <a16:creationId xmlns:a16="http://schemas.microsoft.com/office/drawing/2014/main" id="{F196E029-ADFA-9347-89BC-EC5E65528226}"/>
              </a:ext>
            </a:extLst>
          </p:cNvPr>
          <p:cNvSpPr>
            <a:spLocks noGrp="1"/>
          </p:cNvSpPr>
          <p:nvPr>
            <p:ph type="title"/>
          </p:nvPr>
        </p:nvSpPr>
        <p:spPr>
          <a:xfrm>
            <a:off x="838200" y="365126"/>
            <a:ext cx="10515600" cy="775306"/>
          </a:xfrm>
        </p:spPr>
        <p:txBody>
          <a:bodyPr>
            <a:noAutofit/>
          </a:bodyPr>
          <a:lstStyle/>
          <a:p>
            <a:r>
              <a:rPr lang="en-US" dirty="0"/>
              <a:t>Planning and talking about the diagnosis with family</a:t>
            </a:r>
            <a:endParaRPr lang="en-US" sz="3200" dirty="0">
              <a:latin typeface="Helvetica" pitchFamily="2" charset="0"/>
            </a:endParaRPr>
          </a:p>
        </p:txBody>
      </p:sp>
    </p:spTree>
    <p:extLst>
      <p:ext uri="{BB962C8B-B14F-4D97-AF65-F5344CB8AC3E}">
        <p14:creationId xmlns:p14="http://schemas.microsoft.com/office/powerpoint/2010/main" val="997381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E6C07-1F45-7D47-B13F-917DB1A91D34}"/>
              </a:ext>
            </a:extLst>
          </p:cNvPr>
          <p:cNvSpPr>
            <a:spLocks noGrp="1"/>
          </p:cNvSpPr>
          <p:nvPr>
            <p:ph idx="1"/>
          </p:nvPr>
        </p:nvSpPr>
        <p:spPr>
          <a:xfrm>
            <a:off x="733425" y="1712359"/>
            <a:ext cx="10515600" cy="4869951"/>
          </a:xfrm>
        </p:spPr>
        <p:txBody>
          <a:bodyPr>
            <a:normAutofit/>
          </a:bodyPr>
          <a:lstStyle/>
          <a:p>
            <a:pPr marL="0" indent="0">
              <a:buNone/>
            </a:pPr>
            <a:r>
              <a:rPr lang="en-US" sz="3100" dirty="0">
                <a:latin typeface="Helvetica" pitchFamily="2" charset="0"/>
              </a:rPr>
              <a:t>SECTION OUTLINE</a:t>
            </a:r>
          </a:p>
          <a:p>
            <a:pPr marL="0" indent="0">
              <a:buNone/>
            </a:pPr>
            <a:endParaRPr lang="en-US" sz="3100" dirty="0">
              <a:latin typeface="Helvetica" pitchFamily="2" charset="0"/>
            </a:endParaRPr>
          </a:p>
          <a:p>
            <a:pPr>
              <a:buFont typeface="Arial" panose="020B0604020202020204" pitchFamily="34" charset="0"/>
              <a:buChar char="•"/>
            </a:pPr>
            <a:r>
              <a:rPr lang="en-US" sz="3100" dirty="0">
                <a:latin typeface="Helvetica" pitchFamily="2" charset="0"/>
              </a:rPr>
              <a:t>Retirement, Journal: just the facts</a:t>
            </a:r>
          </a:p>
          <a:p>
            <a:pPr>
              <a:buFont typeface="Arial" panose="020B0604020202020204" pitchFamily="34" charset="0"/>
              <a:buChar char="•"/>
            </a:pPr>
            <a:r>
              <a:rPr lang="en-US" sz="3100" dirty="0">
                <a:latin typeface="Helvetica" pitchFamily="2" charset="0"/>
              </a:rPr>
              <a:t>Dementia Field Notes</a:t>
            </a:r>
          </a:p>
          <a:p>
            <a:pPr>
              <a:buFont typeface="Arial" panose="020B0604020202020204" pitchFamily="34" charset="0"/>
              <a:buChar char="•"/>
            </a:pPr>
            <a:r>
              <a:rPr lang="en-US" sz="3100" dirty="0">
                <a:latin typeface="Helvetica" pitchFamily="2" charset="0"/>
              </a:rPr>
              <a:t>When disturbed, do research</a:t>
            </a:r>
            <a:endParaRPr lang="en-US" dirty="0"/>
          </a:p>
          <a:p>
            <a:endParaRPr lang="en-US" dirty="0">
              <a:latin typeface="Helvetica" pitchFamily="2" charset="0"/>
            </a:endParaRPr>
          </a:p>
          <a:p>
            <a:pPr marL="0" indent="0">
              <a:buNone/>
            </a:pPr>
            <a:endParaRPr lang="en-US" dirty="0">
              <a:latin typeface="Helvetica" pitchFamily="2" charset="0"/>
            </a:endParaRPr>
          </a:p>
        </p:txBody>
      </p:sp>
      <p:sp>
        <p:nvSpPr>
          <p:cNvPr id="2" name="Title 1">
            <a:extLst>
              <a:ext uri="{FF2B5EF4-FFF2-40B4-BE49-F238E27FC236}">
                <a16:creationId xmlns:a16="http://schemas.microsoft.com/office/drawing/2014/main" id="{F196E029-ADFA-9347-89BC-EC5E65528226}"/>
              </a:ext>
            </a:extLst>
          </p:cNvPr>
          <p:cNvSpPr>
            <a:spLocks noGrp="1"/>
          </p:cNvSpPr>
          <p:nvPr>
            <p:ph type="title"/>
          </p:nvPr>
        </p:nvSpPr>
        <p:spPr>
          <a:xfrm>
            <a:off x="838200" y="365126"/>
            <a:ext cx="10515600" cy="775306"/>
          </a:xfrm>
        </p:spPr>
        <p:txBody>
          <a:bodyPr>
            <a:noAutofit/>
          </a:bodyPr>
          <a:lstStyle/>
          <a:p>
            <a:r>
              <a:rPr lang="en-US" dirty="0"/>
              <a:t>Planning and talking about the diagnosis to yourself</a:t>
            </a:r>
            <a:endParaRPr lang="en-US" sz="3200" dirty="0">
              <a:latin typeface="Helvetica" pitchFamily="2" charset="0"/>
            </a:endParaRPr>
          </a:p>
        </p:txBody>
      </p:sp>
    </p:spTree>
    <p:extLst>
      <p:ext uri="{BB962C8B-B14F-4D97-AF65-F5344CB8AC3E}">
        <p14:creationId xmlns:p14="http://schemas.microsoft.com/office/powerpoint/2010/main" val="127991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E6C07-1F45-7D47-B13F-917DB1A91D34}"/>
              </a:ext>
            </a:extLst>
          </p:cNvPr>
          <p:cNvSpPr>
            <a:spLocks noGrp="1"/>
          </p:cNvSpPr>
          <p:nvPr>
            <p:ph idx="1"/>
          </p:nvPr>
        </p:nvSpPr>
        <p:spPr>
          <a:xfrm>
            <a:off x="733425" y="1712359"/>
            <a:ext cx="10515600" cy="5063579"/>
          </a:xfrm>
        </p:spPr>
        <p:txBody>
          <a:bodyPr>
            <a:normAutofit/>
          </a:bodyPr>
          <a:lstStyle/>
          <a:p>
            <a:pPr>
              <a:buFont typeface="Wingdings" pitchFamily="2" charset="2"/>
              <a:buChar char="q"/>
            </a:pPr>
            <a:r>
              <a:rPr lang="en-US" sz="3100" dirty="0">
                <a:latin typeface="Helvetica" pitchFamily="2" charset="0"/>
              </a:rPr>
              <a:t> RETIREMENT, JOURNAL: JUST THE FACTS</a:t>
            </a:r>
          </a:p>
          <a:p>
            <a:pPr>
              <a:buFont typeface="Wingdings" pitchFamily="2" charset="2"/>
              <a:buChar char="q"/>
            </a:pPr>
            <a:r>
              <a:rPr lang="en-US" sz="3100" dirty="0">
                <a:latin typeface="Helvetica" pitchFamily="2" charset="0"/>
              </a:rPr>
              <a:t> DEMENTIA FIELD NOTES</a:t>
            </a:r>
          </a:p>
          <a:p>
            <a:pPr marL="0" indent="0">
              <a:buNone/>
            </a:pPr>
            <a:endParaRPr lang="en-US" sz="1400" dirty="0"/>
          </a:p>
          <a:p>
            <a:pPr marL="0" indent="0">
              <a:buNone/>
            </a:pPr>
            <a:r>
              <a:rPr lang="en-US" sz="2400" dirty="0"/>
              <a:t>07-25-2013</a:t>
            </a:r>
          </a:p>
          <a:p>
            <a:pPr marL="0" indent="0">
              <a:buNone/>
            </a:pPr>
            <a:r>
              <a:rPr lang="en-US" sz="2400" dirty="0"/>
              <a:t>When I put away my salad bowl after lunch, it appeared oval rather than round. I turned it the other way and it still looked oval. It made me feel disconnected from myself—as if it were not me looking at the bowl. I took a nap, then checked the bowl again. It was round.</a:t>
            </a:r>
          </a:p>
          <a:p>
            <a:pPr marL="0" indent="0">
              <a:buNone/>
            </a:pPr>
            <a:endParaRPr lang="en-US" sz="2400" dirty="0"/>
          </a:p>
          <a:p>
            <a:pPr marL="0" indent="0">
              <a:buNone/>
            </a:pPr>
            <a:r>
              <a:rPr lang="en-US" sz="2400" dirty="0"/>
              <a:t>6-11-2013</a:t>
            </a:r>
          </a:p>
          <a:p>
            <a:pPr marL="0" indent="0">
              <a:buNone/>
            </a:pPr>
            <a:r>
              <a:rPr lang="en-US" sz="2400" dirty="0"/>
              <a:t>Since I started having trouble remembering which items go with what when I pick something to wear for the day, I have started writing down the components of the outfit after I have taken an hour to figure it out.  </a:t>
            </a:r>
          </a:p>
          <a:p>
            <a:endParaRPr lang="en-US" dirty="0">
              <a:latin typeface="Helvetica" pitchFamily="2" charset="0"/>
            </a:endParaRPr>
          </a:p>
          <a:p>
            <a:pPr marL="0" indent="0">
              <a:buNone/>
            </a:pPr>
            <a:endParaRPr lang="en-US" dirty="0">
              <a:latin typeface="Helvetica" pitchFamily="2" charset="0"/>
            </a:endParaRPr>
          </a:p>
        </p:txBody>
      </p:sp>
      <p:sp>
        <p:nvSpPr>
          <p:cNvPr id="2" name="Title 1">
            <a:extLst>
              <a:ext uri="{FF2B5EF4-FFF2-40B4-BE49-F238E27FC236}">
                <a16:creationId xmlns:a16="http://schemas.microsoft.com/office/drawing/2014/main" id="{F196E029-ADFA-9347-89BC-EC5E65528226}"/>
              </a:ext>
            </a:extLst>
          </p:cNvPr>
          <p:cNvSpPr>
            <a:spLocks noGrp="1"/>
          </p:cNvSpPr>
          <p:nvPr>
            <p:ph type="title"/>
          </p:nvPr>
        </p:nvSpPr>
        <p:spPr>
          <a:xfrm>
            <a:off x="838200" y="365126"/>
            <a:ext cx="10515600" cy="775306"/>
          </a:xfrm>
        </p:spPr>
        <p:txBody>
          <a:bodyPr>
            <a:noAutofit/>
          </a:bodyPr>
          <a:lstStyle/>
          <a:p>
            <a:r>
              <a:rPr lang="en-US" dirty="0"/>
              <a:t>Planning and talking about the diagnosis to yourself</a:t>
            </a:r>
            <a:endParaRPr lang="en-US" sz="3200" dirty="0">
              <a:latin typeface="Helvetica" pitchFamily="2" charset="0"/>
            </a:endParaRPr>
          </a:p>
        </p:txBody>
      </p:sp>
    </p:spTree>
    <p:extLst>
      <p:ext uri="{BB962C8B-B14F-4D97-AF65-F5344CB8AC3E}">
        <p14:creationId xmlns:p14="http://schemas.microsoft.com/office/powerpoint/2010/main" val="147510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E6C07-1F45-7D47-B13F-917DB1A91D34}"/>
              </a:ext>
            </a:extLst>
          </p:cNvPr>
          <p:cNvSpPr>
            <a:spLocks noGrp="1"/>
          </p:cNvSpPr>
          <p:nvPr>
            <p:ph idx="1"/>
          </p:nvPr>
        </p:nvSpPr>
        <p:spPr>
          <a:xfrm>
            <a:off x="733425" y="1712359"/>
            <a:ext cx="10515600" cy="4869951"/>
          </a:xfrm>
        </p:spPr>
        <p:txBody>
          <a:bodyPr>
            <a:normAutofit/>
          </a:bodyPr>
          <a:lstStyle/>
          <a:p>
            <a:pPr>
              <a:buFont typeface="Wingdings" pitchFamily="2" charset="2"/>
              <a:buChar char="q"/>
            </a:pPr>
            <a:r>
              <a:rPr lang="en-US" sz="3100" dirty="0">
                <a:latin typeface="Helvetica" pitchFamily="2" charset="0"/>
              </a:rPr>
              <a:t>WHEN DISTURBED, DO RESEARCH</a:t>
            </a:r>
          </a:p>
          <a:p>
            <a:pPr>
              <a:buFont typeface="Wingdings" pitchFamily="2" charset="2"/>
              <a:buChar char="q"/>
            </a:pPr>
            <a:endParaRPr lang="en-US" sz="3100" dirty="0">
              <a:latin typeface="Helvetica" pitchFamily="2" charset="0"/>
            </a:endParaRPr>
          </a:p>
          <a:p>
            <a:pPr marL="0" indent="0">
              <a:buNone/>
            </a:pPr>
            <a:r>
              <a:rPr lang="en-US" sz="3200" dirty="0"/>
              <a:t>Once university graduates’ dementia overcomes their coping skills, they “suffer a memory loss 50% percent faster than someone with a minimal education.”</a:t>
            </a:r>
          </a:p>
          <a:p>
            <a:pPr marL="0" indent="0">
              <a:buNone/>
            </a:pPr>
            <a:endParaRPr lang="en-US" dirty="0"/>
          </a:p>
          <a:p>
            <a:pPr marL="0" indent="0">
              <a:buNone/>
            </a:pPr>
            <a:r>
              <a:rPr lang="en-US" dirty="0"/>
              <a:t>Albert Einstein College of Medicine at Yeshiva University</a:t>
            </a:r>
            <a:r>
              <a:rPr lang="en-US" sz="3200" dirty="0"/>
              <a:t> </a:t>
            </a:r>
            <a:endParaRPr lang="en-US" sz="3100" dirty="0"/>
          </a:p>
          <a:p>
            <a:pPr marL="0" indent="0">
              <a:buNone/>
            </a:pPr>
            <a:endParaRPr lang="en-US" dirty="0"/>
          </a:p>
          <a:p>
            <a:endParaRPr lang="en-US" dirty="0">
              <a:latin typeface="Helvetica" pitchFamily="2" charset="0"/>
            </a:endParaRPr>
          </a:p>
          <a:p>
            <a:pPr marL="0" indent="0">
              <a:buNone/>
            </a:pPr>
            <a:endParaRPr lang="en-US" dirty="0">
              <a:latin typeface="Helvetica" pitchFamily="2" charset="0"/>
            </a:endParaRPr>
          </a:p>
        </p:txBody>
      </p:sp>
      <p:sp>
        <p:nvSpPr>
          <p:cNvPr id="2" name="Title 1">
            <a:extLst>
              <a:ext uri="{FF2B5EF4-FFF2-40B4-BE49-F238E27FC236}">
                <a16:creationId xmlns:a16="http://schemas.microsoft.com/office/drawing/2014/main" id="{F196E029-ADFA-9347-89BC-EC5E65528226}"/>
              </a:ext>
            </a:extLst>
          </p:cNvPr>
          <p:cNvSpPr>
            <a:spLocks noGrp="1"/>
          </p:cNvSpPr>
          <p:nvPr>
            <p:ph type="title"/>
          </p:nvPr>
        </p:nvSpPr>
        <p:spPr>
          <a:xfrm>
            <a:off x="838200" y="365126"/>
            <a:ext cx="10515600" cy="775306"/>
          </a:xfrm>
        </p:spPr>
        <p:txBody>
          <a:bodyPr>
            <a:noAutofit/>
          </a:bodyPr>
          <a:lstStyle/>
          <a:p>
            <a:r>
              <a:rPr lang="en-US" dirty="0"/>
              <a:t>Planning and talking about the diagnosis to yourself</a:t>
            </a:r>
            <a:endParaRPr lang="en-US" sz="3200" dirty="0">
              <a:latin typeface="Helvetica" pitchFamily="2" charset="0"/>
            </a:endParaRPr>
          </a:p>
        </p:txBody>
      </p:sp>
    </p:spTree>
    <p:extLst>
      <p:ext uri="{BB962C8B-B14F-4D97-AF65-F5344CB8AC3E}">
        <p14:creationId xmlns:p14="http://schemas.microsoft.com/office/powerpoint/2010/main" val="473999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E6C07-1F45-7D47-B13F-917DB1A91D34}"/>
              </a:ext>
            </a:extLst>
          </p:cNvPr>
          <p:cNvSpPr>
            <a:spLocks noGrp="1"/>
          </p:cNvSpPr>
          <p:nvPr>
            <p:ph idx="1"/>
          </p:nvPr>
        </p:nvSpPr>
        <p:spPr>
          <a:xfrm>
            <a:off x="733425" y="1383323"/>
            <a:ext cx="10515600" cy="5198987"/>
          </a:xfrm>
        </p:spPr>
        <p:txBody>
          <a:bodyPr>
            <a:normAutofit/>
          </a:bodyPr>
          <a:lstStyle/>
          <a:p>
            <a:pPr marL="0" indent="0">
              <a:lnSpc>
                <a:spcPct val="150000"/>
              </a:lnSpc>
              <a:buNone/>
            </a:pPr>
            <a:r>
              <a:rPr lang="en-US" sz="3100" dirty="0">
                <a:latin typeface="Helvetica" pitchFamily="2" charset="0"/>
              </a:rPr>
              <a:t>SECTION OUTLINE</a:t>
            </a:r>
          </a:p>
          <a:p>
            <a:r>
              <a:rPr lang="en-US" sz="3100" dirty="0">
                <a:latin typeface="Helvetica" pitchFamily="2" charset="0"/>
              </a:rPr>
              <a:t>Doña Quixote</a:t>
            </a:r>
          </a:p>
          <a:p>
            <a:r>
              <a:rPr lang="en-US" sz="3100" dirty="0">
                <a:latin typeface="Helvetica" pitchFamily="2" charset="0"/>
              </a:rPr>
              <a:t>Memento Mori (art to remind you that you will die)</a:t>
            </a:r>
          </a:p>
          <a:p>
            <a:r>
              <a:rPr lang="en-US" sz="3100" dirty="0">
                <a:latin typeface="Helvetica" pitchFamily="2" charset="0"/>
              </a:rPr>
              <a:t>“Friend of my heart, for weal or woe”</a:t>
            </a:r>
          </a:p>
          <a:p>
            <a:pPr marL="0" indent="0">
              <a:lnSpc>
                <a:spcPct val="150000"/>
              </a:lnSpc>
              <a:buNone/>
            </a:pPr>
            <a:endParaRPr lang="en-US" dirty="0">
              <a:latin typeface="Helvetica" pitchFamily="2" charset="0"/>
            </a:endParaRPr>
          </a:p>
        </p:txBody>
      </p:sp>
      <p:sp>
        <p:nvSpPr>
          <p:cNvPr id="2" name="Title 1">
            <a:extLst>
              <a:ext uri="{FF2B5EF4-FFF2-40B4-BE49-F238E27FC236}">
                <a16:creationId xmlns:a16="http://schemas.microsoft.com/office/drawing/2014/main" id="{F196E029-ADFA-9347-89BC-EC5E65528226}"/>
              </a:ext>
            </a:extLst>
          </p:cNvPr>
          <p:cNvSpPr>
            <a:spLocks noGrp="1"/>
          </p:cNvSpPr>
          <p:nvPr>
            <p:ph type="title"/>
          </p:nvPr>
        </p:nvSpPr>
        <p:spPr>
          <a:xfrm>
            <a:off x="164123" y="304801"/>
            <a:ext cx="11723077" cy="835632"/>
          </a:xfrm>
        </p:spPr>
        <p:txBody>
          <a:bodyPr>
            <a:noAutofit/>
          </a:bodyPr>
          <a:lstStyle/>
          <a:p>
            <a:pPr lvl="1"/>
            <a:r>
              <a:rPr lang="en-US" sz="3600" dirty="0">
                <a:latin typeface="+mj-lt"/>
              </a:rPr>
              <a:t>The impact of her diagnosis on this patient’s identity and sense of self was/is disorienting, disturbing, and ongoing</a:t>
            </a:r>
          </a:p>
        </p:txBody>
      </p:sp>
    </p:spTree>
    <p:extLst>
      <p:ext uri="{BB962C8B-B14F-4D97-AF65-F5344CB8AC3E}">
        <p14:creationId xmlns:p14="http://schemas.microsoft.com/office/powerpoint/2010/main" val="4059282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E6C07-1F45-7D47-B13F-917DB1A91D34}"/>
              </a:ext>
            </a:extLst>
          </p:cNvPr>
          <p:cNvSpPr>
            <a:spLocks noGrp="1"/>
          </p:cNvSpPr>
          <p:nvPr>
            <p:ph idx="1"/>
          </p:nvPr>
        </p:nvSpPr>
        <p:spPr>
          <a:xfrm>
            <a:off x="733425" y="1712359"/>
            <a:ext cx="10515600" cy="4869951"/>
          </a:xfrm>
        </p:spPr>
        <p:txBody>
          <a:bodyPr>
            <a:normAutofit/>
          </a:bodyPr>
          <a:lstStyle/>
          <a:p>
            <a:pPr marL="0" indent="0">
              <a:lnSpc>
                <a:spcPct val="150000"/>
              </a:lnSpc>
              <a:buNone/>
            </a:pPr>
            <a:r>
              <a:rPr lang="en-US" sz="3100" dirty="0">
                <a:latin typeface="Helvetica" pitchFamily="2" charset="0"/>
              </a:rPr>
              <a:t>SECTION OUTLINE</a:t>
            </a:r>
          </a:p>
          <a:p>
            <a:pPr marL="0" indent="0">
              <a:lnSpc>
                <a:spcPct val="150000"/>
              </a:lnSpc>
              <a:buNone/>
            </a:pPr>
            <a:endParaRPr lang="en-US" sz="1200" dirty="0">
              <a:latin typeface="Helvetica" pitchFamily="2" charset="0"/>
            </a:endParaRPr>
          </a:p>
          <a:p>
            <a:r>
              <a:rPr lang="en-US" sz="3100" dirty="0">
                <a:latin typeface="Helvetica" pitchFamily="2" charset="0"/>
              </a:rPr>
              <a:t>Living death</a:t>
            </a:r>
          </a:p>
          <a:p>
            <a:r>
              <a:rPr lang="en-US" sz="3100" dirty="0">
                <a:latin typeface="Helvetica" pitchFamily="2" charset="0"/>
              </a:rPr>
              <a:t>“Zombies”</a:t>
            </a:r>
          </a:p>
          <a:p>
            <a:r>
              <a:rPr lang="en-US" sz="3100" dirty="0">
                <a:latin typeface="Helvetica" pitchFamily="2" charset="0"/>
              </a:rPr>
              <a:t>Language and identity</a:t>
            </a:r>
          </a:p>
          <a:p>
            <a:r>
              <a:rPr lang="en-US" sz="3100" dirty="0">
                <a:latin typeface="Helvetica" pitchFamily="2" charset="0"/>
              </a:rPr>
              <a:t> The kinder, gentler zombie</a:t>
            </a:r>
          </a:p>
          <a:p>
            <a:pPr marL="0" indent="0">
              <a:buNone/>
            </a:pPr>
            <a:endParaRPr lang="en-US" dirty="0">
              <a:latin typeface="Helvetica" pitchFamily="2" charset="0"/>
            </a:endParaRPr>
          </a:p>
        </p:txBody>
      </p:sp>
      <p:sp>
        <p:nvSpPr>
          <p:cNvPr id="2" name="Title 1">
            <a:extLst>
              <a:ext uri="{FF2B5EF4-FFF2-40B4-BE49-F238E27FC236}">
                <a16:creationId xmlns:a16="http://schemas.microsoft.com/office/drawing/2014/main" id="{F196E029-ADFA-9347-89BC-EC5E65528226}"/>
              </a:ext>
            </a:extLst>
          </p:cNvPr>
          <p:cNvSpPr>
            <a:spLocks noGrp="1"/>
          </p:cNvSpPr>
          <p:nvPr>
            <p:ph type="title"/>
          </p:nvPr>
        </p:nvSpPr>
        <p:spPr>
          <a:xfrm>
            <a:off x="164123" y="304801"/>
            <a:ext cx="11723077" cy="835632"/>
          </a:xfrm>
        </p:spPr>
        <p:txBody>
          <a:bodyPr>
            <a:noAutofit/>
          </a:bodyPr>
          <a:lstStyle/>
          <a:p>
            <a:r>
              <a:rPr lang="en-US" dirty="0"/>
              <a:t>Personal dementia narratives are changing the way we think of people with dementia </a:t>
            </a:r>
            <a:endParaRPr lang="en-US" sz="3200" dirty="0">
              <a:latin typeface="Helvetica" pitchFamily="2" charset="0"/>
            </a:endParaRPr>
          </a:p>
        </p:txBody>
      </p:sp>
    </p:spTree>
    <p:extLst>
      <p:ext uri="{BB962C8B-B14F-4D97-AF65-F5344CB8AC3E}">
        <p14:creationId xmlns:p14="http://schemas.microsoft.com/office/powerpoint/2010/main" val="1041461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E6C07-1F45-7D47-B13F-917DB1A91D34}"/>
              </a:ext>
            </a:extLst>
          </p:cNvPr>
          <p:cNvSpPr>
            <a:spLocks noGrp="1"/>
          </p:cNvSpPr>
          <p:nvPr>
            <p:ph idx="1"/>
          </p:nvPr>
        </p:nvSpPr>
        <p:spPr>
          <a:xfrm>
            <a:off x="733425" y="1712359"/>
            <a:ext cx="10515600" cy="4869951"/>
          </a:xfrm>
        </p:spPr>
        <p:txBody>
          <a:bodyPr>
            <a:normAutofit/>
          </a:bodyPr>
          <a:lstStyle/>
          <a:p>
            <a:pPr marL="0" indent="0">
              <a:buNone/>
            </a:pPr>
            <a:r>
              <a:rPr lang="en-US" sz="3100" dirty="0">
                <a:latin typeface="Helvetica" pitchFamily="2" charset="0"/>
              </a:rPr>
              <a:t>SECTION OUTLINE</a:t>
            </a:r>
          </a:p>
          <a:p>
            <a:pPr marL="0" indent="0">
              <a:buNone/>
            </a:pPr>
            <a:endParaRPr lang="en-US" sz="3100" dirty="0">
              <a:latin typeface="Helvetica" pitchFamily="2" charset="0"/>
            </a:endParaRPr>
          </a:p>
          <a:p>
            <a:r>
              <a:rPr lang="en-US" sz="3100" dirty="0">
                <a:latin typeface="Helvetica" pitchFamily="2" charset="0"/>
              </a:rPr>
              <a:t>The biomedical model of dementia</a:t>
            </a:r>
          </a:p>
          <a:p>
            <a:r>
              <a:rPr lang="en-US" sz="3100" dirty="0">
                <a:latin typeface="Helvetica" pitchFamily="2" charset="0"/>
              </a:rPr>
              <a:t>Categories: descriptive vs normative/prescriptive</a:t>
            </a:r>
          </a:p>
          <a:p>
            <a:r>
              <a:rPr lang="en-US" sz="3100" dirty="0">
                <a:latin typeface="Helvetica" pitchFamily="2" charset="0"/>
              </a:rPr>
              <a:t>The </a:t>
            </a:r>
            <a:r>
              <a:rPr lang="en-US" sz="3100" dirty="0" err="1">
                <a:latin typeface="Helvetica" pitchFamily="2" charset="0"/>
              </a:rPr>
              <a:t>biospsychosocial</a:t>
            </a:r>
            <a:r>
              <a:rPr lang="en-US" sz="3100" dirty="0">
                <a:latin typeface="Helvetica" pitchFamily="2" charset="0"/>
              </a:rPr>
              <a:t> model of dementia</a:t>
            </a:r>
          </a:p>
          <a:p>
            <a:r>
              <a:rPr lang="en-US" sz="3100" dirty="0">
                <a:latin typeface="Helvetica" pitchFamily="2" charset="0"/>
              </a:rPr>
              <a:t>Narrative medicine</a:t>
            </a:r>
          </a:p>
          <a:p>
            <a:r>
              <a:rPr lang="en-US" sz="3100" dirty="0">
                <a:latin typeface="Helvetica" pitchFamily="2" charset="0"/>
              </a:rPr>
              <a:t>Follow the money: higher wages and more training for dementia caretakers</a:t>
            </a:r>
          </a:p>
          <a:p>
            <a:r>
              <a:rPr lang="en-US" sz="3100" dirty="0">
                <a:latin typeface="Helvetica" pitchFamily="2" charset="0"/>
              </a:rPr>
              <a:t>Assisted suicide</a:t>
            </a:r>
          </a:p>
          <a:p>
            <a:r>
              <a:rPr lang="en-US" sz="3100" dirty="0">
                <a:latin typeface="Helvetica" pitchFamily="2" charset="0"/>
              </a:rPr>
              <a:t>Black Panther</a:t>
            </a:r>
          </a:p>
          <a:p>
            <a:endParaRPr lang="en-US" dirty="0">
              <a:latin typeface="Helvetica" pitchFamily="2" charset="0"/>
            </a:endParaRPr>
          </a:p>
          <a:p>
            <a:pPr marL="0" indent="0">
              <a:buNone/>
            </a:pPr>
            <a:endParaRPr lang="en-US" dirty="0">
              <a:latin typeface="Helvetica" pitchFamily="2" charset="0"/>
            </a:endParaRPr>
          </a:p>
        </p:txBody>
      </p:sp>
      <p:sp>
        <p:nvSpPr>
          <p:cNvPr id="2" name="Title 1">
            <a:extLst>
              <a:ext uri="{FF2B5EF4-FFF2-40B4-BE49-F238E27FC236}">
                <a16:creationId xmlns:a16="http://schemas.microsoft.com/office/drawing/2014/main" id="{F196E029-ADFA-9347-89BC-EC5E65528226}"/>
              </a:ext>
            </a:extLst>
          </p:cNvPr>
          <p:cNvSpPr>
            <a:spLocks noGrp="1"/>
          </p:cNvSpPr>
          <p:nvPr>
            <p:ph type="title"/>
          </p:nvPr>
        </p:nvSpPr>
        <p:spPr>
          <a:xfrm>
            <a:off x="838200" y="365126"/>
            <a:ext cx="10515600" cy="775306"/>
          </a:xfrm>
        </p:spPr>
        <p:txBody>
          <a:bodyPr>
            <a:noAutofit/>
          </a:bodyPr>
          <a:lstStyle/>
          <a:p>
            <a:pPr lvl="0"/>
            <a:r>
              <a:rPr lang="en-US" sz="3200" dirty="0"/>
              <a:t>The impact of language on identity</a:t>
            </a:r>
          </a:p>
        </p:txBody>
      </p:sp>
    </p:spTree>
    <p:extLst>
      <p:ext uri="{BB962C8B-B14F-4D97-AF65-F5344CB8AC3E}">
        <p14:creationId xmlns:p14="http://schemas.microsoft.com/office/powerpoint/2010/main" val="3536047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E6C07-1F45-7D47-B13F-917DB1A91D34}"/>
              </a:ext>
            </a:extLst>
          </p:cNvPr>
          <p:cNvSpPr>
            <a:spLocks noGrp="1"/>
          </p:cNvSpPr>
          <p:nvPr>
            <p:ph idx="1"/>
          </p:nvPr>
        </p:nvSpPr>
        <p:spPr>
          <a:xfrm>
            <a:off x="733424" y="1712359"/>
            <a:ext cx="11031855" cy="4869951"/>
          </a:xfrm>
        </p:spPr>
        <p:txBody>
          <a:bodyPr>
            <a:normAutofit/>
          </a:bodyPr>
          <a:lstStyle/>
          <a:p>
            <a:pPr>
              <a:buFont typeface="Wingdings" pitchFamily="2" charset="2"/>
              <a:buChar char="q"/>
            </a:pPr>
            <a:r>
              <a:rPr lang="en-US" dirty="0">
                <a:latin typeface="Helvetica" pitchFamily="2" charset="0"/>
              </a:rPr>
              <a:t> THE BIOMEDICAL DEFINITION OF DEMENTIA</a:t>
            </a:r>
          </a:p>
          <a:p>
            <a:pPr marL="0" indent="0">
              <a:buNone/>
            </a:pPr>
            <a:endParaRPr lang="en-US" dirty="0">
              <a:latin typeface="Helvetica" pitchFamily="2" charset="0"/>
            </a:endParaRPr>
          </a:p>
          <a:p>
            <a:pPr marL="0" indent="0">
              <a:buNone/>
            </a:pPr>
            <a:r>
              <a:rPr lang="en-US" sz="3200" dirty="0"/>
              <a:t>Definition: Dementia is “a disease that [leads to] significant loss of intellectual abilities, such as memory capacity, that is severe enough to interfere with social or occupational functioning. ”</a:t>
            </a:r>
            <a:endParaRPr lang="en-US" sz="3200" baseline="30000" dirty="0"/>
          </a:p>
          <a:p>
            <a:pPr marL="0" indent="0">
              <a:buNone/>
            </a:pPr>
            <a:endParaRPr lang="en-US" i="1" baseline="30000" dirty="0"/>
          </a:p>
          <a:p>
            <a:pPr marL="0" indent="0">
              <a:buNone/>
            </a:pPr>
            <a:r>
              <a:rPr lang="en-US" i="1" dirty="0" err="1"/>
              <a:t>MedicineNet.com</a:t>
            </a:r>
            <a:r>
              <a:rPr lang="en-US" i="1" dirty="0"/>
              <a:t>. </a:t>
            </a:r>
            <a:r>
              <a:rPr lang="en-US" dirty="0"/>
              <a:t>1996-2914. Web. 12 July 2014.</a:t>
            </a:r>
          </a:p>
          <a:p>
            <a:pPr marL="0" indent="0">
              <a:buNone/>
            </a:pPr>
            <a:endParaRPr lang="en-US" dirty="0"/>
          </a:p>
          <a:p>
            <a:pPr marL="0" indent="0">
              <a:buNone/>
            </a:pPr>
            <a:endParaRPr lang="en-US" dirty="0"/>
          </a:p>
          <a:p>
            <a:pPr>
              <a:buFont typeface="Wingdings" pitchFamily="2" charset="2"/>
              <a:buChar char="q"/>
            </a:pPr>
            <a:r>
              <a:rPr lang="en-US" dirty="0">
                <a:latin typeface="Helvetica" pitchFamily="2" charset="0"/>
              </a:rPr>
              <a:t> CATEGORIES: </a:t>
            </a:r>
            <a:r>
              <a:rPr lang="en-US" b="1" dirty="0">
                <a:latin typeface="Helvetica" pitchFamily="2" charset="0"/>
              </a:rPr>
              <a:t>DE</a:t>
            </a:r>
            <a:r>
              <a:rPr lang="en-US" dirty="0">
                <a:latin typeface="Helvetica" pitchFamily="2" charset="0"/>
              </a:rPr>
              <a:t>SCRIPTIVE VS NORMATIVE/</a:t>
            </a:r>
            <a:r>
              <a:rPr lang="en-US" b="1" dirty="0">
                <a:latin typeface="Helvetica" pitchFamily="2" charset="0"/>
              </a:rPr>
              <a:t>PRE</a:t>
            </a:r>
            <a:r>
              <a:rPr lang="en-US" dirty="0">
                <a:latin typeface="Helvetica" pitchFamily="2" charset="0"/>
              </a:rPr>
              <a:t>SCRIPTIVE</a:t>
            </a:r>
            <a:endParaRPr lang="en-US" dirty="0"/>
          </a:p>
          <a:p>
            <a:pPr marL="0" indent="0">
              <a:buNone/>
            </a:pPr>
            <a:endParaRPr lang="en-US" dirty="0">
              <a:latin typeface="Helvetica" pitchFamily="2" charset="0"/>
            </a:endParaRPr>
          </a:p>
          <a:p>
            <a:pPr marL="0" indent="0">
              <a:buNone/>
            </a:pPr>
            <a:endParaRPr lang="en-US" dirty="0">
              <a:latin typeface="Helvetica" pitchFamily="2" charset="0"/>
            </a:endParaRPr>
          </a:p>
        </p:txBody>
      </p:sp>
      <p:sp>
        <p:nvSpPr>
          <p:cNvPr id="2" name="Title 1">
            <a:extLst>
              <a:ext uri="{FF2B5EF4-FFF2-40B4-BE49-F238E27FC236}">
                <a16:creationId xmlns:a16="http://schemas.microsoft.com/office/drawing/2014/main" id="{F196E029-ADFA-9347-89BC-EC5E65528226}"/>
              </a:ext>
            </a:extLst>
          </p:cNvPr>
          <p:cNvSpPr>
            <a:spLocks noGrp="1"/>
          </p:cNvSpPr>
          <p:nvPr>
            <p:ph type="title"/>
          </p:nvPr>
        </p:nvSpPr>
        <p:spPr>
          <a:xfrm>
            <a:off x="838200" y="365126"/>
            <a:ext cx="10515600" cy="775306"/>
          </a:xfrm>
        </p:spPr>
        <p:txBody>
          <a:bodyPr>
            <a:noAutofit/>
          </a:bodyPr>
          <a:lstStyle/>
          <a:p>
            <a:pPr lvl="0"/>
            <a:r>
              <a:rPr lang="en-US" sz="3200" dirty="0"/>
              <a:t>The impact of language on identity</a:t>
            </a:r>
          </a:p>
        </p:txBody>
      </p:sp>
    </p:spTree>
    <p:extLst>
      <p:ext uri="{BB962C8B-B14F-4D97-AF65-F5344CB8AC3E}">
        <p14:creationId xmlns:p14="http://schemas.microsoft.com/office/powerpoint/2010/main" val="2159495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C7CDAB-3505-0D4B-9BD0-E47A3360EB8F}"/>
              </a:ext>
            </a:extLst>
          </p:cNvPr>
          <p:cNvSpPr>
            <a:spLocks noGrp="1"/>
          </p:cNvSpPr>
          <p:nvPr>
            <p:ph idx="1"/>
          </p:nvPr>
        </p:nvSpPr>
        <p:spPr>
          <a:xfrm>
            <a:off x="781050" y="1406770"/>
            <a:ext cx="10515600" cy="6072554"/>
          </a:xfrm>
        </p:spPr>
        <p:txBody>
          <a:bodyPr>
            <a:normAutofit fontScale="77500" lnSpcReduction="20000"/>
          </a:bodyPr>
          <a:lstStyle/>
          <a:p>
            <a:pPr marL="0" indent="0">
              <a:buNone/>
            </a:pPr>
            <a:r>
              <a:rPr lang="en-US" dirty="0"/>
              <a:t>After attending the presentation, physicians and other health providers will be able to assist their patients/clients and those who care for them by:</a:t>
            </a:r>
          </a:p>
          <a:p>
            <a:endParaRPr lang="en-US" sz="1000" dirty="0"/>
          </a:p>
          <a:p>
            <a:pPr lvl="0"/>
            <a:r>
              <a:rPr lang="en-US" dirty="0"/>
              <a:t>Assessing the growing </a:t>
            </a:r>
            <a:r>
              <a:rPr lang="en-US" b="1" dirty="0"/>
              <a:t>body of first-person dementia narratives</a:t>
            </a:r>
            <a:r>
              <a:rPr lang="en-US" dirty="0"/>
              <a:t> (</a:t>
            </a:r>
            <a:r>
              <a:rPr lang="en-US" u="sng" dirty="0">
                <a:hlinkClick r:id="rId3"/>
              </a:rPr>
              <a:t>handout</a:t>
            </a:r>
            <a:r>
              <a:rPr lang="en-US" dirty="0"/>
              <a:t>)</a:t>
            </a:r>
          </a:p>
          <a:p>
            <a:pPr lvl="0"/>
            <a:endParaRPr lang="en-US" sz="1000" dirty="0"/>
          </a:p>
          <a:p>
            <a:pPr lvl="0"/>
            <a:r>
              <a:rPr lang="en-US" dirty="0"/>
              <a:t>Appraising the crucial role of the primary care physician in developing with their dementia patients and their families a </a:t>
            </a:r>
            <a:r>
              <a:rPr lang="en-US" u="sng" dirty="0"/>
              <a:t>“</a:t>
            </a:r>
            <a:r>
              <a:rPr lang="en-US" b="1" u="sng" dirty="0"/>
              <a:t>dementia vocabulary,</a:t>
            </a:r>
            <a:r>
              <a:rPr lang="en-US" u="sng" dirty="0"/>
              <a:t>” </a:t>
            </a:r>
            <a:r>
              <a:rPr lang="en-US" dirty="0"/>
              <a:t>that is, establishing the (outer) limits of what is comfortable for the patient and her family to talk about</a:t>
            </a:r>
          </a:p>
          <a:p>
            <a:pPr lvl="0"/>
            <a:endParaRPr lang="en-US" sz="1000" dirty="0"/>
          </a:p>
          <a:p>
            <a:pPr lvl="0"/>
            <a:r>
              <a:rPr lang="en-US" dirty="0"/>
              <a:t>Applying the “</a:t>
            </a:r>
            <a:r>
              <a:rPr lang="en-US" b="1" dirty="0"/>
              <a:t>dementia vocabulary</a:t>
            </a:r>
            <a:r>
              <a:rPr lang="en-US" dirty="0"/>
              <a:t>” to</a:t>
            </a:r>
            <a:endParaRPr lang="en-US" sz="3200" dirty="0"/>
          </a:p>
          <a:p>
            <a:pPr lvl="1"/>
            <a:r>
              <a:rPr lang="en-US" dirty="0"/>
              <a:t>help the patient understand her current situation</a:t>
            </a:r>
            <a:endParaRPr lang="en-US" sz="2800" dirty="0"/>
          </a:p>
          <a:p>
            <a:pPr lvl="1"/>
            <a:r>
              <a:rPr lang="en-US" dirty="0"/>
              <a:t>guide her through the full diagnostic process</a:t>
            </a:r>
            <a:endParaRPr lang="en-US" sz="2800" dirty="0"/>
          </a:p>
          <a:p>
            <a:pPr lvl="1"/>
            <a:r>
              <a:rPr lang="en-US" dirty="0"/>
              <a:t>provide detailed information on the prognosis so that she and her family can plan for their future</a:t>
            </a:r>
          </a:p>
          <a:p>
            <a:pPr lvl="1">
              <a:buFont typeface="Arial" panose="020B0604020202020204" pitchFamily="34" charset="0"/>
              <a:buChar char="•"/>
            </a:pPr>
            <a:endParaRPr lang="en-US" sz="1000" dirty="0"/>
          </a:p>
          <a:p>
            <a:pPr lvl="0"/>
            <a:endParaRPr lang="en-US" sz="500" dirty="0"/>
          </a:p>
          <a:p>
            <a:pPr lvl="0"/>
            <a:r>
              <a:rPr lang="en-US" dirty="0"/>
              <a:t>Planning for and talking about her situation within a </a:t>
            </a:r>
            <a:r>
              <a:rPr lang="en-US" b="1" dirty="0"/>
              <a:t>broader community</a:t>
            </a:r>
            <a:r>
              <a:rPr lang="en-US" dirty="0"/>
              <a:t> gives the patient peace of mind</a:t>
            </a:r>
          </a:p>
          <a:p>
            <a:pPr lvl="0"/>
            <a:endParaRPr lang="en-US" sz="1000" dirty="0"/>
          </a:p>
          <a:p>
            <a:pPr lvl="0"/>
            <a:endParaRPr lang="en-US" sz="500" dirty="0"/>
          </a:p>
          <a:p>
            <a:pPr lvl="0"/>
            <a:r>
              <a:rPr lang="en-US" dirty="0"/>
              <a:t>Extrapolate the following perceptions of the patient in this “case study” to their own patients:</a:t>
            </a:r>
            <a:endParaRPr lang="en-US" sz="3200" dirty="0"/>
          </a:p>
          <a:p>
            <a:pPr lvl="1"/>
            <a:r>
              <a:rPr lang="en-US" dirty="0"/>
              <a:t>To the patient, her behavior always seems rational at that moment, no matter how </a:t>
            </a:r>
            <a:r>
              <a:rPr lang="en-US" dirty="0" err="1"/>
              <a:t>bizzare</a:t>
            </a:r>
            <a:endParaRPr lang="en-US" sz="2800" dirty="0"/>
          </a:p>
          <a:p>
            <a:pPr lvl="1"/>
            <a:r>
              <a:rPr lang="en-US" dirty="0"/>
              <a:t>The patient’s view of how her dementia impacts her often differs from the people around her</a:t>
            </a:r>
            <a:endParaRPr lang="en-US" sz="2800" dirty="0"/>
          </a:p>
          <a:p>
            <a:pPr lvl="1"/>
            <a:r>
              <a:rPr lang="en-US" dirty="0"/>
              <a:t>The impact of her dementia diagnosis on this patient’s identity and sense of self is ego-crushing</a:t>
            </a:r>
          </a:p>
          <a:p>
            <a:pPr marL="457200" lvl="1" indent="0">
              <a:buNone/>
            </a:pPr>
            <a:endParaRPr lang="en-US" sz="1000" dirty="0"/>
          </a:p>
          <a:p>
            <a:pPr lvl="0"/>
            <a:endParaRPr lang="en-US" sz="500" dirty="0"/>
          </a:p>
          <a:p>
            <a:pPr lvl="0"/>
            <a:r>
              <a:rPr lang="en-US" dirty="0"/>
              <a:t>This patient and her family are living a joyous and productive life after her diagnosis</a:t>
            </a:r>
            <a:endParaRPr lang="en-US" sz="3200" dirty="0"/>
          </a:p>
          <a:p>
            <a:endParaRPr lang="en-US" dirty="0"/>
          </a:p>
        </p:txBody>
      </p:sp>
      <p:sp>
        <p:nvSpPr>
          <p:cNvPr id="2" name="Title 1">
            <a:extLst>
              <a:ext uri="{FF2B5EF4-FFF2-40B4-BE49-F238E27FC236}">
                <a16:creationId xmlns:a16="http://schemas.microsoft.com/office/drawing/2014/main" id="{AC827DA8-79C5-9446-AA46-F358FE8BB35C}"/>
              </a:ext>
            </a:extLst>
          </p:cNvPr>
          <p:cNvSpPr>
            <a:spLocks noGrp="1"/>
          </p:cNvSpPr>
          <p:nvPr>
            <p:ph type="title"/>
          </p:nvPr>
        </p:nvSpPr>
        <p:spPr>
          <a:xfrm>
            <a:off x="3781425" y="288926"/>
            <a:ext cx="4981575" cy="744484"/>
          </a:xfrm>
        </p:spPr>
        <p:txBody>
          <a:bodyPr>
            <a:normAutofit/>
          </a:bodyPr>
          <a:lstStyle/>
          <a:p>
            <a:r>
              <a:rPr lang="en-US" sz="3200" dirty="0">
                <a:latin typeface="Helvetica" pitchFamily="2" charset="0"/>
              </a:rPr>
              <a:t>Objectives</a:t>
            </a:r>
          </a:p>
        </p:txBody>
      </p:sp>
    </p:spTree>
    <p:extLst>
      <p:ext uri="{BB962C8B-B14F-4D97-AF65-F5344CB8AC3E}">
        <p14:creationId xmlns:p14="http://schemas.microsoft.com/office/powerpoint/2010/main" val="3115528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E6C07-1F45-7D47-B13F-917DB1A91D34}"/>
              </a:ext>
            </a:extLst>
          </p:cNvPr>
          <p:cNvSpPr>
            <a:spLocks noGrp="1"/>
          </p:cNvSpPr>
          <p:nvPr>
            <p:ph idx="1"/>
          </p:nvPr>
        </p:nvSpPr>
        <p:spPr>
          <a:xfrm>
            <a:off x="733424" y="1712359"/>
            <a:ext cx="11031855" cy="4869951"/>
          </a:xfrm>
        </p:spPr>
        <p:txBody>
          <a:bodyPr>
            <a:normAutofit fontScale="92500"/>
          </a:bodyPr>
          <a:lstStyle/>
          <a:p>
            <a:pPr>
              <a:buFont typeface="Wingdings" pitchFamily="2" charset="2"/>
              <a:buChar char="q"/>
            </a:pPr>
            <a:r>
              <a:rPr lang="en-US" dirty="0">
                <a:latin typeface="Helvetica" pitchFamily="2" charset="0"/>
              </a:rPr>
              <a:t> BIOPSYCHOSOCIAL MODEL OF DEMENTIA</a:t>
            </a:r>
          </a:p>
          <a:p>
            <a:pPr>
              <a:buFont typeface="Wingdings" pitchFamily="2" charset="2"/>
              <a:buChar char="q"/>
            </a:pPr>
            <a:endParaRPr lang="en-US" dirty="0">
              <a:latin typeface="Helvetica" pitchFamily="2" charset="0"/>
            </a:endParaRPr>
          </a:p>
          <a:p>
            <a:pPr marL="0" indent="0">
              <a:buNone/>
            </a:pPr>
            <a:r>
              <a:rPr lang="en-US" sz="3200" dirty="0"/>
              <a:t>Definition: </a:t>
            </a:r>
            <a:r>
              <a:rPr lang="en-US" sz="3200" i="1" dirty="0"/>
              <a:t>Biopsychosocial models</a:t>
            </a:r>
            <a:r>
              <a:rPr lang="en-US" sz="3200" dirty="0"/>
              <a:t> advocate approaches to dementia that assume “the person is present and approaches AD as a condition shaped and defined by the social and interpersonal contexts rather than by neurological changes alone.” </a:t>
            </a:r>
          </a:p>
          <a:p>
            <a:pPr marL="0" indent="0">
              <a:buNone/>
            </a:pPr>
            <a:endParaRPr lang="en-US" dirty="0"/>
          </a:p>
          <a:p>
            <a:pPr marL="0" indent="0">
              <a:buNone/>
            </a:pPr>
            <a:r>
              <a:rPr lang="en-US" sz="3000" dirty="0"/>
              <a:t>“Susan </a:t>
            </a:r>
            <a:r>
              <a:rPr lang="en-US" sz="3000" dirty="0" err="1"/>
              <a:t>Behuniak</a:t>
            </a:r>
            <a:r>
              <a:rPr lang="en-US" sz="3000" dirty="0"/>
              <a:t> “The Living Dead: The Construction of People with Alzheimer’s Disease as Zombies.” </a:t>
            </a:r>
            <a:r>
              <a:rPr lang="en-US" sz="3000" i="1" dirty="0"/>
              <a:t>Aging &amp; Society</a:t>
            </a:r>
            <a:r>
              <a:rPr lang="en-US" sz="3000" dirty="0"/>
              <a:t> 3 (2011): 70-92. Cambridge University Press. </a:t>
            </a:r>
            <a:r>
              <a:rPr lang="en-US" sz="3000" i="1" dirty="0"/>
              <a:t>Web. 7 June 2014. </a:t>
            </a:r>
            <a:r>
              <a:rPr lang="en-US" sz="3000" dirty="0" err="1"/>
              <a:t>Behuniak</a:t>
            </a:r>
            <a:r>
              <a:rPr lang="en-US" sz="3000" dirty="0"/>
              <a:t> is citing Thomas </a:t>
            </a:r>
            <a:r>
              <a:rPr lang="en-US" sz="3000" dirty="0" err="1"/>
              <a:t>Kitwood</a:t>
            </a:r>
            <a:r>
              <a:rPr lang="en-US" sz="3000" dirty="0"/>
              <a:t>.</a:t>
            </a:r>
          </a:p>
          <a:p>
            <a:pPr marL="0" indent="0">
              <a:buNone/>
            </a:pPr>
            <a:endParaRPr lang="en-US" dirty="0">
              <a:latin typeface="Helvetica" pitchFamily="2" charset="0"/>
            </a:endParaRPr>
          </a:p>
          <a:p>
            <a:pPr>
              <a:buFont typeface="Wingdings" pitchFamily="2" charset="2"/>
              <a:buChar char="q"/>
            </a:pPr>
            <a:endParaRPr lang="en-US" dirty="0">
              <a:latin typeface="Helvetica" pitchFamily="2" charset="0"/>
            </a:endParaRPr>
          </a:p>
          <a:p>
            <a:pPr marL="0" indent="0">
              <a:buNone/>
            </a:pPr>
            <a:endParaRPr lang="en-US" dirty="0">
              <a:latin typeface="Helvetica" pitchFamily="2" charset="0"/>
            </a:endParaRPr>
          </a:p>
          <a:p>
            <a:pPr marL="0" indent="0">
              <a:buNone/>
            </a:pPr>
            <a:endParaRPr lang="en-US" dirty="0">
              <a:latin typeface="Helvetica" pitchFamily="2" charset="0"/>
            </a:endParaRPr>
          </a:p>
          <a:p>
            <a:pPr marL="0" indent="0">
              <a:buNone/>
            </a:pPr>
            <a:endParaRPr lang="en-US" dirty="0">
              <a:latin typeface="Helvetica" pitchFamily="2" charset="0"/>
            </a:endParaRPr>
          </a:p>
        </p:txBody>
      </p:sp>
      <p:sp>
        <p:nvSpPr>
          <p:cNvPr id="2" name="Title 1">
            <a:extLst>
              <a:ext uri="{FF2B5EF4-FFF2-40B4-BE49-F238E27FC236}">
                <a16:creationId xmlns:a16="http://schemas.microsoft.com/office/drawing/2014/main" id="{F196E029-ADFA-9347-89BC-EC5E65528226}"/>
              </a:ext>
            </a:extLst>
          </p:cNvPr>
          <p:cNvSpPr>
            <a:spLocks noGrp="1"/>
          </p:cNvSpPr>
          <p:nvPr>
            <p:ph type="title"/>
          </p:nvPr>
        </p:nvSpPr>
        <p:spPr>
          <a:xfrm>
            <a:off x="838200" y="365126"/>
            <a:ext cx="10515600" cy="775306"/>
          </a:xfrm>
        </p:spPr>
        <p:txBody>
          <a:bodyPr>
            <a:noAutofit/>
          </a:bodyPr>
          <a:lstStyle/>
          <a:p>
            <a:pPr lvl="0"/>
            <a:r>
              <a:rPr lang="en-US" sz="3200" dirty="0"/>
              <a:t>The impact of language on identity</a:t>
            </a:r>
          </a:p>
        </p:txBody>
      </p:sp>
    </p:spTree>
    <p:extLst>
      <p:ext uri="{BB962C8B-B14F-4D97-AF65-F5344CB8AC3E}">
        <p14:creationId xmlns:p14="http://schemas.microsoft.com/office/powerpoint/2010/main" val="3482816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E6C07-1F45-7D47-B13F-917DB1A91D34}"/>
              </a:ext>
            </a:extLst>
          </p:cNvPr>
          <p:cNvSpPr>
            <a:spLocks noGrp="1"/>
          </p:cNvSpPr>
          <p:nvPr>
            <p:ph idx="1"/>
          </p:nvPr>
        </p:nvSpPr>
        <p:spPr>
          <a:xfrm>
            <a:off x="363415" y="1712359"/>
            <a:ext cx="3552093" cy="4869951"/>
          </a:xfrm>
        </p:spPr>
        <p:txBody>
          <a:bodyPr>
            <a:normAutofit/>
          </a:bodyPr>
          <a:lstStyle/>
          <a:p>
            <a:r>
              <a:rPr lang="en-US" dirty="0">
                <a:latin typeface="Helvetica" pitchFamily="2" charset="0"/>
              </a:rPr>
              <a:t>Narrative medicine (handout)</a:t>
            </a:r>
          </a:p>
          <a:p>
            <a:r>
              <a:rPr lang="en-US" dirty="0">
                <a:latin typeface="Helvetica" pitchFamily="2" charset="0"/>
              </a:rPr>
              <a:t>Follow the money: higher wages and more training for dementia caretakers</a:t>
            </a:r>
          </a:p>
          <a:p>
            <a:r>
              <a:rPr lang="en-US" dirty="0">
                <a:latin typeface="Helvetica" pitchFamily="2" charset="0"/>
              </a:rPr>
              <a:t>Assisted suicide</a:t>
            </a:r>
          </a:p>
          <a:p>
            <a:r>
              <a:rPr lang="en-US" dirty="0">
                <a:latin typeface="Helvetica" pitchFamily="2" charset="0"/>
              </a:rPr>
              <a:t>Black Panther</a:t>
            </a:r>
          </a:p>
          <a:p>
            <a:endParaRPr lang="en-US" dirty="0">
              <a:latin typeface="Helvetica" pitchFamily="2" charset="0"/>
            </a:endParaRPr>
          </a:p>
          <a:p>
            <a:pPr>
              <a:buFont typeface="Wingdings" pitchFamily="2" charset="2"/>
              <a:buChar char="q"/>
            </a:pPr>
            <a:endParaRPr lang="en-US" dirty="0">
              <a:latin typeface="Helvetica" pitchFamily="2" charset="0"/>
            </a:endParaRPr>
          </a:p>
          <a:p>
            <a:pPr marL="0" indent="0">
              <a:buNone/>
            </a:pPr>
            <a:endParaRPr lang="en-US" dirty="0">
              <a:latin typeface="Helvetica" pitchFamily="2" charset="0"/>
            </a:endParaRPr>
          </a:p>
          <a:p>
            <a:pPr>
              <a:buFont typeface="Wingdings" pitchFamily="2" charset="2"/>
              <a:buChar char="q"/>
            </a:pPr>
            <a:endParaRPr lang="en-US" dirty="0">
              <a:latin typeface="Helvetica" pitchFamily="2" charset="0"/>
            </a:endParaRPr>
          </a:p>
          <a:p>
            <a:pPr marL="0" indent="0">
              <a:buNone/>
            </a:pPr>
            <a:endParaRPr lang="en-US" dirty="0">
              <a:latin typeface="Helvetica" pitchFamily="2" charset="0"/>
            </a:endParaRPr>
          </a:p>
          <a:p>
            <a:pPr marL="0" indent="0">
              <a:buNone/>
            </a:pPr>
            <a:endParaRPr lang="en-US" dirty="0">
              <a:latin typeface="Helvetica" pitchFamily="2" charset="0"/>
            </a:endParaRPr>
          </a:p>
          <a:p>
            <a:pPr marL="0" indent="0">
              <a:buNone/>
            </a:pPr>
            <a:endParaRPr lang="en-US" dirty="0">
              <a:latin typeface="Helvetica" pitchFamily="2" charset="0"/>
            </a:endParaRPr>
          </a:p>
        </p:txBody>
      </p:sp>
      <p:sp>
        <p:nvSpPr>
          <p:cNvPr id="2" name="Title 1">
            <a:extLst>
              <a:ext uri="{FF2B5EF4-FFF2-40B4-BE49-F238E27FC236}">
                <a16:creationId xmlns:a16="http://schemas.microsoft.com/office/drawing/2014/main" id="{F196E029-ADFA-9347-89BC-EC5E65528226}"/>
              </a:ext>
            </a:extLst>
          </p:cNvPr>
          <p:cNvSpPr>
            <a:spLocks noGrp="1"/>
          </p:cNvSpPr>
          <p:nvPr>
            <p:ph type="title"/>
          </p:nvPr>
        </p:nvSpPr>
        <p:spPr>
          <a:xfrm>
            <a:off x="838200" y="365126"/>
            <a:ext cx="10515600" cy="775306"/>
          </a:xfrm>
        </p:spPr>
        <p:txBody>
          <a:bodyPr>
            <a:noAutofit/>
          </a:bodyPr>
          <a:lstStyle/>
          <a:p>
            <a:pPr lvl="0"/>
            <a:r>
              <a:rPr lang="en-US" sz="3200" dirty="0"/>
              <a:t>The impact of language on identity</a:t>
            </a:r>
          </a:p>
        </p:txBody>
      </p:sp>
      <p:pic>
        <p:nvPicPr>
          <p:cNvPr id="4" name="Picture 3">
            <a:extLst>
              <a:ext uri="{FF2B5EF4-FFF2-40B4-BE49-F238E27FC236}">
                <a16:creationId xmlns:a16="http://schemas.microsoft.com/office/drawing/2014/main" id="{FF007DB4-3521-C44D-A61E-8B6B0604F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500" y="1712359"/>
            <a:ext cx="7345562" cy="4468929"/>
          </a:xfrm>
          <a:prstGeom prst="rect">
            <a:avLst/>
          </a:prstGeom>
        </p:spPr>
      </p:pic>
      <p:pic>
        <p:nvPicPr>
          <p:cNvPr id="5" name="Picture 4">
            <a:extLst>
              <a:ext uri="{FF2B5EF4-FFF2-40B4-BE49-F238E27FC236}">
                <a16:creationId xmlns:a16="http://schemas.microsoft.com/office/drawing/2014/main" id="{FB9D062D-0479-4148-900F-767E633DC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500" y="3610708"/>
            <a:ext cx="4050610" cy="2570580"/>
          </a:xfrm>
          <a:prstGeom prst="rect">
            <a:avLst/>
          </a:prstGeom>
        </p:spPr>
      </p:pic>
    </p:spTree>
    <p:extLst>
      <p:ext uri="{BB962C8B-B14F-4D97-AF65-F5344CB8AC3E}">
        <p14:creationId xmlns:p14="http://schemas.microsoft.com/office/powerpoint/2010/main" val="1153307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E6C07-1F45-7D47-B13F-917DB1A91D34}"/>
              </a:ext>
            </a:extLst>
          </p:cNvPr>
          <p:cNvSpPr>
            <a:spLocks noGrp="1"/>
          </p:cNvSpPr>
          <p:nvPr>
            <p:ph idx="1"/>
          </p:nvPr>
        </p:nvSpPr>
        <p:spPr>
          <a:xfrm>
            <a:off x="733425" y="1712359"/>
            <a:ext cx="10515600" cy="4869951"/>
          </a:xfrm>
        </p:spPr>
        <p:txBody>
          <a:bodyPr>
            <a:normAutofit/>
          </a:bodyPr>
          <a:lstStyle/>
          <a:p>
            <a:pPr marL="0" indent="0">
              <a:buNone/>
            </a:pPr>
            <a:r>
              <a:rPr lang="en-US" sz="3100" dirty="0">
                <a:latin typeface="Helvetica" pitchFamily="2" charset="0"/>
              </a:rPr>
              <a:t>SECTION OUTLINE</a:t>
            </a:r>
          </a:p>
          <a:p>
            <a:pPr marL="0" lvl="0" indent="0">
              <a:buNone/>
            </a:pPr>
            <a:endParaRPr lang="en-US" sz="3100" dirty="0">
              <a:latin typeface="Helvetica" pitchFamily="2" charset="0"/>
            </a:endParaRPr>
          </a:p>
          <a:p>
            <a:pPr lvl="0"/>
            <a:r>
              <a:rPr lang="en-US" sz="3100" dirty="0">
                <a:latin typeface="Helvetica" pitchFamily="2" charset="0"/>
              </a:rPr>
              <a:t>My biggest fear</a:t>
            </a:r>
          </a:p>
          <a:p>
            <a:pPr lvl="0"/>
            <a:r>
              <a:rPr lang="en-US" sz="3100" dirty="0">
                <a:latin typeface="Helvetica" pitchFamily="2" charset="0"/>
              </a:rPr>
              <a:t>Averting my biggest fear: The Saunders Family Dementia Project</a:t>
            </a:r>
          </a:p>
          <a:p>
            <a:pPr lvl="0"/>
            <a:r>
              <a:rPr lang="en-US" sz="3100" dirty="0">
                <a:latin typeface="Helvetica" pitchFamily="2" charset="0"/>
              </a:rPr>
              <a:t>Our village</a:t>
            </a:r>
          </a:p>
          <a:p>
            <a:pPr lvl="0"/>
            <a:r>
              <a:rPr lang="en-US" sz="3100" dirty="0">
                <a:latin typeface="Helvetica" pitchFamily="2" charset="0"/>
              </a:rPr>
              <a:t>Recruiting professionals to our village</a:t>
            </a:r>
          </a:p>
          <a:p>
            <a:pPr lvl="0"/>
            <a:r>
              <a:rPr lang="en-US" sz="3100" dirty="0">
                <a:latin typeface="Helvetica" pitchFamily="2" charset="0"/>
              </a:rPr>
              <a:t>Advance Health Care Directives</a:t>
            </a:r>
          </a:p>
          <a:p>
            <a:pPr lvl="0"/>
            <a:endParaRPr lang="en-US" sz="3100" dirty="0">
              <a:latin typeface="Helvetica" pitchFamily="2" charset="0"/>
            </a:endParaRPr>
          </a:p>
          <a:p>
            <a:pPr lvl="0">
              <a:lnSpc>
                <a:spcPct val="160000"/>
              </a:lnSpc>
            </a:pPr>
            <a:endParaRPr lang="en-US" sz="3100" dirty="0">
              <a:latin typeface="Helvetica" pitchFamily="2" charset="0"/>
            </a:endParaRPr>
          </a:p>
          <a:p>
            <a:endParaRPr lang="en-US" sz="3100" dirty="0">
              <a:latin typeface="Helvetica" pitchFamily="2" charset="0"/>
            </a:endParaRPr>
          </a:p>
          <a:p>
            <a:endParaRPr lang="en-US" dirty="0">
              <a:latin typeface="Helvetica" pitchFamily="2" charset="0"/>
            </a:endParaRPr>
          </a:p>
          <a:p>
            <a:pPr marL="0" indent="0">
              <a:buNone/>
            </a:pPr>
            <a:endParaRPr lang="en-US" dirty="0">
              <a:latin typeface="Helvetica" pitchFamily="2" charset="0"/>
            </a:endParaRPr>
          </a:p>
        </p:txBody>
      </p:sp>
      <p:sp>
        <p:nvSpPr>
          <p:cNvPr id="2" name="Title 1">
            <a:extLst>
              <a:ext uri="{FF2B5EF4-FFF2-40B4-BE49-F238E27FC236}">
                <a16:creationId xmlns:a16="http://schemas.microsoft.com/office/drawing/2014/main" id="{F196E029-ADFA-9347-89BC-EC5E65528226}"/>
              </a:ext>
            </a:extLst>
          </p:cNvPr>
          <p:cNvSpPr>
            <a:spLocks noGrp="1"/>
          </p:cNvSpPr>
          <p:nvPr>
            <p:ph type="title"/>
          </p:nvPr>
        </p:nvSpPr>
        <p:spPr>
          <a:xfrm>
            <a:off x="733425" y="376850"/>
            <a:ext cx="10515600" cy="775306"/>
          </a:xfrm>
        </p:spPr>
        <p:txBody>
          <a:bodyPr>
            <a:noAutofit/>
          </a:bodyPr>
          <a:lstStyle/>
          <a:p>
            <a:pPr lvl="0"/>
            <a:r>
              <a:rPr lang="en-US" sz="3200" dirty="0"/>
              <a:t>Planning and talking about the diagnosis to a broader community brings peace to the patient</a:t>
            </a:r>
          </a:p>
        </p:txBody>
      </p:sp>
    </p:spTree>
    <p:extLst>
      <p:ext uri="{BB962C8B-B14F-4D97-AF65-F5344CB8AC3E}">
        <p14:creationId xmlns:p14="http://schemas.microsoft.com/office/powerpoint/2010/main" val="1758001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E6C07-1F45-7D47-B13F-917DB1A91D34}"/>
              </a:ext>
            </a:extLst>
          </p:cNvPr>
          <p:cNvSpPr>
            <a:spLocks noGrp="1"/>
          </p:cNvSpPr>
          <p:nvPr>
            <p:ph idx="1"/>
          </p:nvPr>
        </p:nvSpPr>
        <p:spPr>
          <a:xfrm>
            <a:off x="733425" y="1712359"/>
            <a:ext cx="10515600" cy="4869951"/>
          </a:xfrm>
        </p:spPr>
        <p:txBody>
          <a:bodyPr>
            <a:normAutofit/>
          </a:bodyPr>
          <a:lstStyle/>
          <a:p>
            <a:pPr indent="0">
              <a:buNone/>
            </a:pPr>
            <a:r>
              <a:rPr lang="en-US" sz="3100" dirty="0">
                <a:latin typeface="Helvetica" pitchFamily="2" charset="0"/>
              </a:rPr>
              <a:t>SECTION OUTLINE</a:t>
            </a:r>
          </a:p>
          <a:p>
            <a:pPr lvl="0" indent="0">
              <a:buNone/>
            </a:pPr>
            <a:endParaRPr lang="en-US" sz="3100" dirty="0">
              <a:latin typeface="Helvetica" pitchFamily="2" charset="0"/>
            </a:endParaRPr>
          </a:p>
          <a:p>
            <a:pPr lvl="0" indent="0"/>
            <a:r>
              <a:rPr lang="en-US" sz="3100" dirty="0">
                <a:latin typeface="Helvetica" pitchFamily="2" charset="0"/>
              </a:rPr>
              <a:t> “Let go, let god”</a:t>
            </a:r>
          </a:p>
          <a:p>
            <a:pPr lvl="0" indent="0"/>
            <a:r>
              <a:rPr lang="en-US" sz="3100" dirty="0">
                <a:latin typeface="Helvetica" pitchFamily="2" charset="0"/>
              </a:rPr>
              <a:t> Caesar’s Last Breath</a:t>
            </a:r>
          </a:p>
          <a:p>
            <a:pPr lvl="0" indent="0"/>
            <a:r>
              <a:rPr lang="en-US" sz="3100" dirty="0">
                <a:latin typeface="Helvetica" pitchFamily="2" charset="0"/>
              </a:rPr>
              <a:t> My village, my universe</a:t>
            </a:r>
          </a:p>
          <a:p>
            <a:pPr lvl="0">
              <a:lnSpc>
                <a:spcPct val="160000"/>
              </a:lnSpc>
            </a:pPr>
            <a:endParaRPr lang="en-US" sz="3100" dirty="0">
              <a:latin typeface="Helvetica" pitchFamily="2" charset="0"/>
            </a:endParaRPr>
          </a:p>
          <a:p>
            <a:endParaRPr lang="en-US" sz="3100" dirty="0">
              <a:latin typeface="Helvetica" pitchFamily="2" charset="0"/>
            </a:endParaRPr>
          </a:p>
          <a:p>
            <a:endParaRPr lang="en-US" dirty="0">
              <a:latin typeface="Helvetica" pitchFamily="2" charset="0"/>
            </a:endParaRPr>
          </a:p>
          <a:p>
            <a:pPr marL="0" indent="0">
              <a:buNone/>
            </a:pPr>
            <a:endParaRPr lang="en-US" dirty="0">
              <a:latin typeface="Helvetica" pitchFamily="2" charset="0"/>
            </a:endParaRPr>
          </a:p>
        </p:txBody>
      </p:sp>
      <p:sp>
        <p:nvSpPr>
          <p:cNvPr id="2" name="Title 1">
            <a:extLst>
              <a:ext uri="{FF2B5EF4-FFF2-40B4-BE49-F238E27FC236}">
                <a16:creationId xmlns:a16="http://schemas.microsoft.com/office/drawing/2014/main" id="{F196E029-ADFA-9347-89BC-EC5E65528226}"/>
              </a:ext>
            </a:extLst>
          </p:cNvPr>
          <p:cNvSpPr>
            <a:spLocks noGrp="1"/>
          </p:cNvSpPr>
          <p:nvPr>
            <p:ph type="title"/>
          </p:nvPr>
        </p:nvSpPr>
        <p:spPr>
          <a:xfrm>
            <a:off x="733425" y="376850"/>
            <a:ext cx="10515600" cy="775306"/>
          </a:xfrm>
        </p:spPr>
        <p:txBody>
          <a:bodyPr>
            <a:noAutofit/>
          </a:bodyPr>
          <a:lstStyle/>
          <a:p>
            <a:pPr marL="457200" lvl="1" indent="0">
              <a:buNone/>
            </a:pPr>
            <a:r>
              <a:rPr lang="en-US" sz="3200" dirty="0"/>
              <a:t>Extrapolate </a:t>
            </a:r>
            <a:br>
              <a:rPr lang="en-US" sz="1000" dirty="0"/>
            </a:br>
            <a:br>
              <a:rPr lang="en-US" sz="500" dirty="0"/>
            </a:br>
            <a:br>
              <a:rPr lang="en-US" sz="3200" dirty="0"/>
            </a:br>
            <a:r>
              <a:rPr lang="en-US" sz="3200" dirty="0"/>
              <a:t>This patient and her family are living joyously after her diagnosis</a:t>
            </a:r>
          </a:p>
        </p:txBody>
      </p:sp>
    </p:spTree>
    <p:extLst>
      <p:ext uri="{BB962C8B-B14F-4D97-AF65-F5344CB8AC3E}">
        <p14:creationId xmlns:p14="http://schemas.microsoft.com/office/powerpoint/2010/main" val="3503691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E6C07-1F45-7D47-B13F-917DB1A91D34}"/>
              </a:ext>
            </a:extLst>
          </p:cNvPr>
          <p:cNvSpPr>
            <a:spLocks noGrp="1"/>
          </p:cNvSpPr>
          <p:nvPr>
            <p:ph idx="1"/>
          </p:nvPr>
        </p:nvSpPr>
        <p:spPr>
          <a:xfrm>
            <a:off x="229333" y="1524790"/>
            <a:ext cx="10515600" cy="4869951"/>
          </a:xfrm>
        </p:spPr>
        <p:txBody>
          <a:bodyPr>
            <a:normAutofit/>
          </a:bodyPr>
          <a:lstStyle/>
          <a:p>
            <a:pPr lvl="0">
              <a:buFont typeface="Wingdings" pitchFamily="2" charset="2"/>
              <a:buChar char="q"/>
            </a:pPr>
            <a:endParaRPr lang="en-US" sz="3100" dirty="0">
              <a:latin typeface="Helvetica" pitchFamily="2" charset="0"/>
            </a:endParaRPr>
          </a:p>
          <a:p>
            <a:pPr lvl="0">
              <a:buFont typeface="Wingdings" pitchFamily="2" charset="2"/>
              <a:buChar char="q"/>
            </a:pPr>
            <a:r>
              <a:rPr lang="en-US" sz="3100" dirty="0">
                <a:latin typeface="Helvetica" pitchFamily="2" charset="0"/>
              </a:rPr>
              <a:t> “LET GO, LET GOD”</a:t>
            </a:r>
          </a:p>
          <a:p>
            <a:pPr lvl="0">
              <a:buFont typeface="Wingdings" pitchFamily="2" charset="2"/>
              <a:buChar char="q"/>
            </a:pPr>
            <a:r>
              <a:rPr lang="en-US" sz="3100" dirty="0">
                <a:latin typeface="Helvetica" pitchFamily="2" charset="0"/>
              </a:rPr>
              <a:t> CAESAR’S LAST BREATH</a:t>
            </a:r>
          </a:p>
          <a:p>
            <a:pPr marL="0" lvl="0" indent="0">
              <a:buNone/>
            </a:pPr>
            <a:r>
              <a:rPr lang="en-US" sz="3200" dirty="0"/>
              <a:t>    "When you take a single breath, how many molecules of gas</a:t>
            </a:r>
          </a:p>
          <a:p>
            <a:pPr marL="0" lvl="0" indent="0">
              <a:buNone/>
            </a:pPr>
            <a:r>
              <a:rPr lang="en-US" sz="3200" dirty="0"/>
              <a:t>     you intake would have come from the dying breath of</a:t>
            </a:r>
          </a:p>
          <a:p>
            <a:pPr marL="0" lvl="0" indent="0">
              <a:buNone/>
            </a:pPr>
            <a:r>
              <a:rPr lang="en-US" sz="3200" dirty="0"/>
              <a:t>     Caesar?”</a:t>
            </a:r>
          </a:p>
          <a:p>
            <a:pPr lvl="0">
              <a:buFont typeface="Wingdings" pitchFamily="2" charset="2"/>
              <a:buChar char="q"/>
            </a:pPr>
            <a:r>
              <a:rPr lang="en-US" sz="3100" dirty="0">
                <a:latin typeface="Helvetica" pitchFamily="2" charset="0"/>
              </a:rPr>
              <a:t> MY VILLAGE, MY UNIVERSE</a:t>
            </a:r>
          </a:p>
          <a:p>
            <a:pPr marL="0" lvl="0" indent="0">
              <a:lnSpc>
                <a:spcPct val="160000"/>
              </a:lnSpc>
              <a:buNone/>
            </a:pPr>
            <a:endParaRPr lang="en-US" sz="3100" dirty="0">
              <a:latin typeface="Helvetica" pitchFamily="2" charset="0"/>
            </a:endParaRPr>
          </a:p>
          <a:p>
            <a:endParaRPr lang="en-US" sz="3100" dirty="0">
              <a:latin typeface="Helvetica" pitchFamily="2" charset="0"/>
            </a:endParaRPr>
          </a:p>
          <a:p>
            <a:pPr marL="0" indent="0">
              <a:buNone/>
            </a:pPr>
            <a:endParaRPr lang="en-US" dirty="0">
              <a:latin typeface="Helvetica" pitchFamily="2" charset="0"/>
            </a:endParaRPr>
          </a:p>
          <a:p>
            <a:pPr marL="0" indent="0">
              <a:buNone/>
            </a:pPr>
            <a:endParaRPr lang="en-US" dirty="0">
              <a:latin typeface="Helvetica" pitchFamily="2" charset="0"/>
            </a:endParaRPr>
          </a:p>
        </p:txBody>
      </p:sp>
      <p:sp>
        <p:nvSpPr>
          <p:cNvPr id="2" name="Title 1">
            <a:extLst>
              <a:ext uri="{FF2B5EF4-FFF2-40B4-BE49-F238E27FC236}">
                <a16:creationId xmlns:a16="http://schemas.microsoft.com/office/drawing/2014/main" id="{F196E029-ADFA-9347-89BC-EC5E65528226}"/>
              </a:ext>
            </a:extLst>
          </p:cNvPr>
          <p:cNvSpPr>
            <a:spLocks noGrp="1"/>
          </p:cNvSpPr>
          <p:nvPr>
            <p:ph type="title"/>
          </p:nvPr>
        </p:nvSpPr>
        <p:spPr>
          <a:xfrm>
            <a:off x="733425" y="376850"/>
            <a:ext cx="10515600" cy="775306"/>
          </a:xfrm>
        </p:spPr>
        <p:txBody>
          <a:bodyPr>
            <a:noAutofit/>
          </a:bodyPr>
          <a:lstStyle/>
          <a:p>
            <a:pPr marL="457200" lvl="1" indent="0">
              <a:buNone/>
            </a:pPr>
            <a:r>
              <a:rPr lang="en-US" sz="3200" dirty="0"/>
              <a:t>Extrapolate </a:t>
            </a:r>
            <a:br>
              <a:rPr lang="en-US" sz="1000" dirty="0"/>
            </a:br>
            <a:br>
              <a:rPr lang="en-US" sz="500" dirty="0"/>
            </a:br>
            <a:br>
              <a:rPr lang="en-US" sz="3200" dirty="0"/>
            </a:br>
            <a:r>
              <a:rPr lang="en-US" sz="3200" dirty="0"/>
              <a:t>This patient and her family are living joyously after her diagnosis</a:t>
            </a:r>
          </a:p>
        </p:txBody>
      </p:sp>
    </p:spTree>
    <p:extLst>
      <p:ext uri="{BB962C8B-B14F-4D97-AF65-F5344CB8AC3E}">
        <p14:creationId xmlns:p14="http://schemas.microsoft.com/office/powerpoint/2010/main" val="389685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E6C07-1F45-7D47-B13F-917DB1A91D34}"/>
              </a:ext>
            </a:extLst>
          </p:cNvPr>
          <p:cNvSpPr>
            <a:spLocks noGrp="1"/>
          </p:cNvSpPr>
          <p:nvPr>
            <p:ph idx="1"/>
          </p:nvPr>
        </p:nvSpPr>
        <p:spPr>
          <a:xfrm>
            <a:off x="733425" y="1712359"/>
            <a:ext cx="10515600" cy="4869951"/>
          </a:xfrm>
        </p:spPr>
        <p:txBody>
          <a:bodyPr>
            <a:normAutofit/>
          </a:bodyPr>
          <a:lstStyle/>
          <a:p>
            <a:pPr marL="0" lvl="0" indent="0">
              <a:lnSpc>
                <a:spcPct val="160000"/>
              </a:lnSpc>
              <a:buNone/>
            </a:pPr>
            <a:r>
              <a:rPr lang="en-US" sz="3100" dirty="0">
                <a:latin typeface="Helvetica" pitchFamily="2" charset="0"/>
              </a:rPr>
              <a:t>SECTION OUTLINE</a:t>
            </a:r>
          </a:p>
          <a:p>
            <a:pPr>
              <a:lnSpc>
                <a:spcPct val="160000"/>
              </a:lnSpc>
            </a:pPr>
            <a:r>
              <a:rPr lang="en-US" sz="3100" dirty="0">
                <a:latin typeface="Helvetica" pitchFamily="2" charset="0"/>
              </a:rPr>
              <a:t>“Dementing”</a:t>
            </a:r>
          </a:p>
          <a:p>
            <a:pPr lvl="0">
              <a:lnSpc>
                <a:spcPct val="160000"/>
              </a:lnSpc>
            </a:pPr>
            <a:r>
              <a:rPr lang="en-US" sz="3100" dirty="0">
                <a:latin typeface="Helvetica" pitchFamily="2" charset="0"/>
              </a:rPr>
              <a:t>Working memory</a:t>
            </a:r>
          </a:p>
          <a:p>
            <a:pPr lvl="0">
              <a:lnSpc>
                <a:spcPct val="160000"/>
              </a:lnSpc>
            </a:pPr>
            <a:r>
              <a:rPr lang="en-US" sz="3100" dirty="0">
                <a:latin typeface="Helvetica" pitchFamily="2" charset="0"/>
              </a:rPr>
              <a:t>My mother</a:t>
            </a:r>
          </a:p>
          <a:p>
            <a:pPr lvl="0">
              <a:lnSpc>
                <a:spcPct val="160000"/>
              </a:lnSpc>
            </a:pPr>
            <a:r>
              <a:rPr lang="en-US" sz="3100" dirty="0">
                <a:latin typeface="Helvetica" pitchFamily="2" charset="0"/>
              </a:rPr>
              <a:t>Early symptoms</a:t>
            </a:r>
          </a:p>
          <a:p>
            <a:endParaRPr lang="en-US" sz="3100" dirty="0">
              <a:latin typeface="Helvetica" pitchFamily="2" charset="0"/>
            </a:endParaRPr>
          </a:p>
          <a:p>
            <a:endParaRPr lang="en-US" dirty="0">
              <a:latin typeface="Helvetica" pitchFamily="2" charset="0"/>
            </a:endParaRPr>
          </a:p>
          <a:p>
            <a:pPr marL="0" indent="0">
              <a:buNone/>
            </a:pPr>
            <a:endParaRPr lang="en-US" dirty="0">
              <a:latin typeface="Helvetica" pitchFamily="2" charset="0"/>
            </a:endParaRPr>
          </a:p>
        </p:txBody>
      </p:sp>
      <p:sp>
        <p:nvSpPr>
          <p:cNvPr id="2" name="Title 1">
            <a:extLst>
              <a:ext uri="{FF2B5EF4-FFF2-40B4-BE49-F238E27FC236}">
                <a16:creationId xmlns:a16="http://schemas.microsoft.com/office/drawing/2014/main" id="{F196E029-ADFA-9347-89BC-EC5E65528226}"/>
              </a:ext>
            </a:extLst>
          </p:cNvPr>
          <p:cNvSpPr>
            <a:spLocks noGrp="1"/>
          </p:cNvSpPr>
          <p:nvPr>
            <p:ph type="title"/>
          </p:nvPr>
        </p:nvSpPr>
        <p:spPr>
          <a:xfrm>
            <a:off x="838200" y="365126"/>
            <a:ext cx="10515600" cy="775306"/>
          </a:xfrm>
        </p:spPr>
        <p:txBody>
          <a:bodyPr>
            <a:noAutofit/>
          </a:bodyPr>
          <a:lstStyle/>
          <a:p>
            <a:r>
              <a:rPr lang="en-US" dirty="0"/>
              <a:t>Even early-onset patients’</a:t>
            </a:r>
            <a:r>
              <a:rPr lang="en-US" b="1" dirty="0"/>
              <a:t> </a:t>
            </a:r>
            <a:r>
              <a:rPr lang="en-US" dirty="0"/>
              <a:t>may exhibit odd behavior; from the inside, the behavior seems “rational”</a:t>
            </a:r>
            <a:endParaRPr lang="en-US" sz="3200" dirty="0">
              <a:latin typeface="Helvetica" pitchFamily="2" charset="0"/>
            </a:endParaRPr>
          </a:p>
        </p:txBody>
      </p:sp>
    </p:spTree>
    <p:extLst>
      <p:ext uri="{BB962C8B-B14F-4D97-AF65-F5344CB8AC3E}">
        <p14:creationId xmlns:p14="http://schemas.microsoft.com/office/powerpoint/2010/main" val="2623789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E6C07-1F45-7D47-B13F-917DB1A91D34}"/>
              </a:ext>
            </a:extLst>
          </p:cNvPr>
          <p:cNvSpPr>
            <a:spLocks noGrp="1"/>
          </p:cNvSpPr>
          <p:nvPr>
            <p:ph idx="1"/>
          </p:nvPr>
        </p:nvSpPr>
        <p:spPr>
          <a:xfrm>
            <a:off x="883920" y="1140432"/>
            <a:ext cx="10515600" cy="5717568"/>
          </a:xfrm>
        </p:spPr>
        <p:txBody>
          <a:bodyPr>
            <a:normAutofit/>
          </a:bodyPr>
          <a:lstStyle/>
          <a:p>
            <a:pPr marL="0" indent="0">
              <a:buNone/>
            </a:pPr>
            <a:endParaRPr lang="en-US" sz="800" dirty="0">
              <a:latin typeface="Helvetica" pitchFamily="2" charset="0"/>
            </a:endParaRPr>
          </a:p>
          <a:p>
            <a:pPr>
              <a:buFont typeface="Wingdings" pitchFamily="2" charset="2"/>
              <a:buChar char="q"/>
            </a:pPr>
            <a:r>
              <a:rPr lang="en-US" sz="3100" dirty="0">
                <a:latin typeface="Helvetica" pitchFamily="2" charset="0"/>
              </a:rPr>
              <a:t> “DEMENTING” </a:t>
            </a:r>
          </a:p>
          <a:p>
            <a:pPr marL="0" indent="0" algn="l">
              <a:buNone/>
            </a:pPr>
            <a:r>
              <a:rPr lang="en-US" sz="2000" dirty="0">
                <a:latin typeface="Helvetica" pitchFamily="2" charset="0"/>
              </a:rPr>
              <a:t>                 Senior Moments vs Dementia                  Senior Moments vs Dementia (</a:t>
            </a:r>
            <a:r>
              <a:rPr lang="en-US" sz="2000" dirty="0" err="1">
                <a:latin typeface="Helvetica" pitchFamily="2" charset="0"/>
              </a:rPr>
              <a:t>contd</a:t>
            </a:r>
            <a:r>
              <a:rPr lang="en-US" sz="2000" dirty="0">
                <a:latin typeface="Helvetica" pitchFamily="2" charset="0"/>
              </a:rPr>
              <a:t>)</a:t>
            </a:r>
            <a:endParaRPr lang="en-US" dirty="0">
              <a:latin typeface="Helvetica" pitchFamily="2" charset="0"/>
            </a:endParaRPr>
          </a:p>
          <a:p>
            <a:pPr marL="0" indent="0">
              <a:buNone/>
            </a:pPr>
            <a:endParaRPr lang="en-US" dirty="0">
              <a:latin typeface="Helvetica" pitchFamily="2" charset="0"/>
            </a:endParaRPr>
          </a:p>
        </p:txBody>
      </p:sp>
      <p:sp>
        <p:nvSpPr>
          <p:cNvPr id="2" name="Title 1">
            <a:extLst>
              <a:ext uri="{FF2B5EF4-FFF2-40B4-BE49-F238E27FC236}">
                <a16:creationId xmlns:a16="http://schemas.microsoft.com/office/drawing/2014/main" id="{F196E029-ADFA-9347-89BC-EC5E65528226}"/>
              </a:ext>
            </a:extLst>
          </p:cNvPr>
          <p:cNvSpPr>
            <a:spLocks noGrp="1"/>
          </p:cNvSpPr>
          <p:nvPr>
            <p:ph type="title"/>
          </p:nvPr>
        </p:nvSpPr>
        <p:spPr>
          <a:xfrm>
            <a:off x="838200" y="365126"/>
            <a:ext cx="10515600" cy="775306"/>
          </a:xfrm>
        </p:spPr>
        <p:txBody>
          <a:bodyPr>
            <a:noAutofit/>
          </a:bodyPr>
          <a:lstStyle/>
          <a:p>
            <a:r>
              <a:rPr lang="en-US" dirty="0"/>
              <a:t>Even early-onset patients’</a:t>
            </a:r>
            <a:r>
              <a:rPr lang="en-US" b="1" dirty="0"/>
              <a:t> </a:t>
            </a:r>
            <a:r>
              <a:rPr lang="en-US" dirty="0"/>
              <a:t>may exhibit odd behavior; from the inside, the behavior seems “rational”</a:t>
            </a:r>
            <a:endParaRPr lang="en-US" sz="3200" dirty="0">
              <a:latin typeface="Helvetica" pitchFamily="2" charset="0"/>
            </a:endParaRPr>
          </a:p>
        </p:txBody>
      </p:sp>
      <p:pic>
        <p:nvPicPr>
          <p:cNvPr id="5" name="Picture 4">
            <a:extLst>
              <a:ext uri="{FF2B5EF4-FFF2-40B4-BE49-F238E27FC236}">
                <a16:creationId xmlns:a16="http://schemas.microsoft.com/office/drawing/2014/main" id="{F99DDD68-634F-3F4A-B486-88768559A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750" y="2561690"/>
            <a:ext cx="4127970" cy="4296310"/>
          </a:xfrm>
          <a:prstGeom prst="rect">
            <a:avLst/>
          </a:prstGeom>
        </p:spPr>
      </p:pic>
      <p:pic>
        <p:nvPicPr>
          <p:cNvPr id="7" name="Picture 6">
            <a:extLst>
              <a:ext uri="{FF2B5EF4-FFF2-40B4-BE49-F238E27FC236}">
                <a16:creationId xmlns:a16="http://schemas.microsoft.com/office/drawing/2014/main" id="{C35E2261-BBF0-0144-A49D-83C02DE3AC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1694" y="2561690"/>
            <a:ext cx="4277851" cy="2980843"/>
          </a:xfrm>
          <a:prstGeom prst="rect">
            <a:avLst/>
          </a:prstGeom>
        </p:spPr>
      </p:pic>
    </p:spTree>
    <p:extLst>
      <p:ext uri="{BB962C8B-B14F-4D97-AF65-F5344CB8AC3E}">
        <p14:creationId xmlns:p14="http://schemas.microsoft.com/office/powerpoint/2010/main" val="4100326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7FC161-FD39-CE4E-8763-A6AE391C0F0F}"/>
              </a:ext>
            </a:extLst>
          </p:cNvPr>
          <p:cNvSpPr>
            <a:spLocks noGrp="1"/>
          </p:cNvSpPr>
          <p:nvPr>
            <p:ph idx="1"/>
          </p:nvPr>
        </p:nvSpPr>
        <p:spPr>
          <a:xfrm>
            <a:off x="838200" y="1212352"/>
            <a:ext cx="10515600" cy="4119563"/>
          </a:xfrm>
        </p:spPr>
        <p:txBody>
          <a:bodyPr/>
          <a:lstStyle/>
          <a:p>
            <a:pPr marL="457200" lvl="1" indent="0">
              <a:buNone/>
            </a:pPr>
            <a:endParaRPr lang="en-US" dirty="0"/>
          </a:p>
          <a:p>
            <a:pPr marL="0" indent="0">
              <a:buNone/>
            </a:pPr>
            <a:endParaRPr lang="en-US" dirty="0"/>
          </a:p>
        </p:txBody>
      </p:sp>
      <p:sp>
        <p:nvSpPr>
          <p:cNvPr id="2" name="Title 1">
            <a:extLst>
              <a:ext uri="{FF2B5EF4-FFF2-40B4-BE49-F238E27FC236}">
                <a16:creationId xmlns:a16="http://schemas.microsoft.com/office/drawing/2014/main" id="{F2303AA5-C77A-4A4F-A683-29ECA4F9E92E}"/>
              </a:ext>
            </a:extLst>
          </p:cNvPr>
          <p:cNvSpPr>
            <a:spLocks noGrp="1"/>
          </p:cNvSpPr>
          <p:nvPr>
            <p:ph type="title"/>
          </p:nvPr>
        </p:nvSpPr>
        <p:spPr>
          <a:xfrm>
            <a:off x="771525" y="-219075"/>
            <a:ext cx="10515600" cy="1991454"/>
          </a:xfrm>
        </p:spPr>
        <p:txBody>
          <a:bodyPr>
            <a:normAutofit fontScale="90000"/>
          </a:bodyPr>
          <a:lstStyle/>
          <a:p>
            <a:br>
              <a:rPr lang="en-US" sz="2800" dirty="0">
                <a:latin typeface="Helvetica" pitchFamily="2" charset="0"/>
              </a:rPr>
            </a:br>
            <a:r>
              <a:rPr lang="en-US" sz="4000" dirty="0"/>
              <a:t>Even early-onset patients’</a:t>
            </a:r>
            <a:r>
              <a:rPr lang="en-US" sz="4000" b="1" dirty="0"/>
              <a:t> </a:t>
            </a:r>
            <a:r>
              <a:rPr lang="en-US" sz="4000" dirty="0"/>
              <a:t>may exhibit odd behavior; from the inside, the behavior seems “rational”</a:t>
            </a:r>
            <a:br>
              <a:rPr lang="en-US" dirty="0"/>
            </a:br>
            <a:endParaRPr lang="en-US" dirty="0"/>
          </a:p>
        </p:txBody>
      </p:sp>
      <p:sp>
        <p:nvSpPr>
          <p:cNvPr id="4" name="Shape 121">
            <a:extLst>
              <a:ext uri="{FF2B5EF4-FFF2-40B4-BE49-F238E27FC236}">
                <a16:creationId xmlns:a16="http://schemas.microsoft.com/office/drawing/2014/main" id="{35009F59-DCEE-094F-84F0-AFDEBBE257E3}"/>
              </a:ext>
            </a:extLst>
          </p:cNvPr>
          <p:cNvSpPr txBox="1">
            <a:spLocks/>
          </p:cNvSpPr>
          <p:nvPr/>
        </p:nvSpPr>
        <p:spPr>
          <a:xfrm>
            <a:off x="802005" y="3824699"/>
            <a:ext cx="10515600" cy="1174021"/>
          </a:xfrm>
          <a:prstGeom prst="rect">
            <a:avLst/>
          </a:prstGeom>
          <a:noFill/>
          <a:ln>
            <a:noFill/>
          </a:ln>
        </p:spPr>
        <p:txBody>
          <a:bodyPr spcFirstLastPara="1" wrap="square" lIns="91425" tIns="45700" rIns="91425" bIns="45700" anchor="t" anchorCtr="0">
            <a:noAutofit/>
          </a:bodyPr>
          <a:lst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a:buFont typeface="Wingdings" pitchFamily="2" charset="2"/>
              <a:buChar char="q"/>
            </a:pPr>
            <a:r>
              <a:rPr lang="en-US" sz="3100" dirty="0">
                <a:latin typeface="Helvetica" pitchFamily="2" charset="0"/>
              </a:rPr>
              <a:t> WORKING MEMORY  </a:t>
            </a:r>
          </a:p>
        </p:txBody>
      </p:sp>
      <p:pic>
        <p:nvPicPr>
          <p:cNvPr id="10" name="Picture 9">
            <a:extLst>
              <a:ext uri="{FF2B5EF4-FFF2-40B4-BE49-F238E27FC236}">
                <a16:creationId xmlns:a16="http://schemas.microsoft.com/office/drawing/2014/main" id="{8270B3FC-9D38-1B4F-BF15-941F51CC0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079" y="1772379"/>
            <a:ext cx="4709422" cy="4990963"/>
          </a:xfrm>
          <a:prstGeom prst="rect">
            <a:avLst/>
          </a:prstGeom>
        </p:spPr>
      </p:pic>
    </p:spTree>
    <p:extLst>
      <p:ext uri="{BB962C8B-B14F-4D97-AF65-F5344CB8AC3E}">
        <p14:creationId xmlns:p14="http://schemas.microsoft.com/office/powerpoint/2010/main" val="2325286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7FC161-FD39-CE4E-8763-A6AE391C0F0F}"/>
              </a:ext>
            </a:extLst>
          </p:cNvPr>
          <p:cNvSpPr>
            <a:spLocks noGrp="1"/>
          </p:cNvSpPr>
          <p:nvPr>
            <p:ph idx="1"/>
          </p:nvPr>
        </p:nvSpPr>
        <p:spPr>
          <a:xfrm>
            <a:off x="838200" y="1158240"/>
            <a:ext cx="10515600" cy="4173675"/>
          </a:xfrm>
        </p:spPr>
        <p:txBody>
          <a:bodyPr/>
          <a:lstStyle/>
          <a:p>
            <a:pPr marL="0" indent="0">
              <a:buNone/>
            </a:pPr>
            <a:endParaRPr lang="en-US" dirty="0"/>
          </a:p>
          <a:p>
            <a:pPr>
              <a:buFont typeface="Wingdings" pitchFamily="2" charset="2"/>
              <a:buChar char="q"/>
            </a:pPr>
            <a:r>
              <a:rPr lang="en-US" sz="3100" dirty="0">
                <a:latin typeface="Helvetica" pitchFamily="2" charset="0"/>
              </a:rPr>
              <a:t> MY MOTHER: LATE SYMPTOMS</a:t>
            </a:r>
          </a:p>
          <a:p>
            <a:pPr marL="0" indent="0">
              <a:buNone/>
            </a:pPr>
            <a:endParaRPr lang="en-US" sz="3100" dirty="0">
              <a:latin typeface="Helvetica" pitchFamily="2" charset="0"/>
            </a:endParaRPr>
          </a:p>
          <a:p>
            <a:pPr>
              <a:buFont typeface="Wingdings" pitchFamily="2" charset="2"/>
              <a:buChar char="q"/>
            </a:pPr>
            <a:r>
              <a:rPr lang="en-US" sz="3100" dirty="0">
                <a:latin typeface="Helvetica" pitchFamily="2" charset="0"/>
              </a:rPr>
              <a:t> ME: EARLY SYMPTOMS</a:t>
            </a:r>
          </a:p>
        </p:txBody>
      </p:sp>
      <p:sp>
        <p:nvSpPr>
          <p:cNvPr id="2" name="Title 1">
            <a:extLst>
              <a:ext uri="{FF2B5EF4-FFF2-40B4-BE49-F238E27FC236}">
                <a16:creationId xmlns:a16="http://schemas.microsoft.com/office/drawing/2014/main" id="{F2303AA5-C77A-4A4F-A683-29ECA4F9E92E}"/>
              </a:ext>
            </a:extLst>
          </p:cNvPr>
          <p:cNvSpPr>
            <a:spLocks noGrp="1"/>
          </p:cNvSpPr>
          <p:nvPr>
            <p:ph type="title"/>
          </p:nvPr>
        </p:nvSpPr>
        <p:spPr>
          <a:xfrm>
            <a:off x="771525" y="-219075"/>
            <a:ext cx="10515600" cy="1669552"/>
          </a:xfrm>
        </p:spPr>
        <p:txBody>
          <a:bodyPr>
            <a:normAutofit/>
          </a:bodyPr>
          <a:lstStyle/>
          <a:p>
            <a:br>
              <a:rPr lang="en-US" sz="2800" dirty="0">
                <a:latin typeface="Helvetica" pitchFamily="2" charset="0"/>
              </a:rPr>
            </a:br>
            <a:r>
              <a:rPr lang="en-US" dirty="0"/>
              <a:t>Even early-onset patients’</a:t>
            </a:r>
            <a:r>
              <a:rPr lang="en-US" b="1" dirty="0"/>
              <a:t> </a:t>
            </a:r>
            <a:r>
              <a:rPr lang="en-US" dirty="0"/>
              <a:t>may exhibit odd behavior; from the inside, the behavior seems “rational”</a:t>
            </a:r>
          </a:p>
        </p:txBody>
      </p:sp>
      <p:sp>
        <p:nvSpPr>
          <p:cNvPr id="4" name="Shape 121">
            <a:extLst>
              <a:ext uri="{FF2B5EF4-FFF2-40B4-BE49-F238E27FC236}">
                <a16:creationId xmlns:a16="http://schemas.microsoft.com/office/drawing/2014/main" id="{35009F59-DCEE-094F-84F0-AFDEBBE257E3}"/>
              </a:ext>
            </a:extLst>
          </p:cNvPr>
          <p:cNvSpPr txBox="1">
            <a:spLocks/>
          </p:cNvSpPr>
          <p:nvPr/>
        </p:nvSpPr>
        <p:spPr>
          <a:xfrm>
            <a:off x="767565" y="3048000"/>
            <a:ext cx="10515600" cy="3661230"/>
          </a:xfrm>
          <a:prstGeom prst="rect">
            <a:avLst/>
          </a:prstGeom>
          <a:noFill/>
          <a:ln>
            <a:noFill/>
          </a:ln>
        </p:spPr>
        <p:txBody>
          <a:bodyPr spcFirstLastPara="1" wrap="square" lIns="91425" tIns="45700" rIns="91425" bIns="45700" anchor="t" anchorCtr="0">
            <a:noAutofit/>
          </a:bodyPr>
          <a:lst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marL="0" indent="0">
              <a:buNone/>
            </a:pPr>
            <a:r>
              <a:rPr lang="en-US" b="1" dirty="0"/>
              <a:t>Although the early signs vary, common early symptoms of dementia include:</a:t>
            </a:r>
            <a:endParaRPr lang="en-US" dirty="0"/>
          </a:p>
          <a:p>
            <a:r>
              <a:rPr lang="en-US" dirty="0"/>
              <a:t>memory problems, particularly remembering recent events</a:t>
            </a:r>
          </a:p>
          <a:p>
            <a:r>
              <a:rPr lang="en-US" dirty="0"/>
              <a:t>increasing confusion</a:t>
            </a:r>
          </a:p>
          <a:p>
            <a:r>
              <a:rPr lang="en-US" dirty="0"/>
              <a:t>reduced concentration</a:t>
            </a:r>
          </a:p>
          <a:p>
            <a:r>
              <a:rPr lang="en-US" dirty="0"/>
              <a:t>personality or behavior changes</a:t>
            </a:r>
          </a:p>
          <a:p>
            <a:r>
              <a:rPr lang="en-US" dirty="0"/>
              <a:t>apathy and withdrawal or depression</a:t>
            </a:r>
          </a:p>
          <a:p>
            <a:r>
              <a:rPr lang="en-US" dirty="0"/>
              <a:t>loss of ability to do everyday tasks</a:t>
            </a:r>
          </a:p>
        </p:txBody>
      </p:sp>
    </p:spTree>
    <p:extLst>
      <p:ext uri="{BB962C8B-B14F-4D97-AF65-F5344CB8AC3E}">
        <p14:creationId xmlns:p14="http://schemas.microsoft.com/office/powerpoint/2010/main" val="3945334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E6C07-1F45-7D47-B13F-917DB1A91D34}"/>
              </a:ext>
            </a:extLst>
          </p:cNvPr>
          <p:cNvSpPr>
            <a:spLocks noGrp="1"/>
          </p:cNvSpPr>
          <p:nvPr>
            <p:ph idx="1"/>
          </p:nvPr>
        </p:nvSpPr>
        <p:spPr>
          <a:xfrm>
            <a:off x="733425" y="1712359"/>
            <a:ext cx="10515600" cy="4869951"/>
          </a:xfrm>
        </p:spPr>
        <p:txBody>
          <a:bodyPr>
            <a:normAutofit/>
          </a:bodyPr>
          <a:lstStyle/>
          <a:p>
            <a:pPr marL="0" indent="0">
              <a:buNone/>
            </a:pPr>
            <a:r>
              <a:rPr lang="en-US" sz="3100" dirty="0">
                <a:latin typeface="Helvetica" pitchFamily="2" charset="0"/>
              </a:rPr>
              <a:t>SECTION OUTLINE</a:t>
            </a:r>
          </a:p>
          <a:p>
            <a:pPr marL="0" indent="0">
              <a:buNone/>
            </a:pPr>
            <a:endParaRPr lang="en-US" sz="3100" dirty="0">
              <a:latin typeface="Helvetica" pitchFamily="2" charset="0"/>
            </a:endParaRPr>
          </a:p>
          <a:p>
            <a:r>
              <a:rPr lang="en-US" sz="3100" dirty="0">
                <a:latin typeface="Helvetica" pitchFamily="2" charset="0"/>
              </a:rPr>
              <a:t>Consulting medical experts</a:t>
            </a:r>
          </a:p>
          <a:p>
            <a:r>
              <a:rPr lang="en-US" sz="3100" dirty="0">
                <a:latin typeface="Helvetica" pitchFamily="2" charset="0"/>
              </a:rPr>
              <a:t>My primary care physician LISTENED: helped create a “dementia vocabulary”</a:t>
            </a:r>
          </a:p>
          <a:p>
            <a:r>
              <a:rPr lang="en-US" sz="3100" dirty="0">
                <a:latin typeface="Helvetica" pitchFamily="2" charset="0"/>
              </a:rPr>
              <a:t>Diagnosis</a:t>
            </a:r>
          </a:p>
          <a:p>
            <a:r>
              <a:rPr lang="en-US" sz="3100" dirty="0">
                <a:latin typeface="Helvetica" pitchFamily="2" charset="0"/>
              </a:rPr>
              <a:t>Global Deterioration Scale for Degenerative Dementia (DGS)</a:t>
            </a:r>
            <a:endParaRPr lang="en-US" dirty="0">
              <a:latin typeface="Helvetica" pitchFamily="2" charset="0"/>
            </a:endParaRPr>
          </a:p>
          <a:p>
            <a:pPr marL="0" indent="0">
              <a:buNone/>
            </a:pPr>
            <a:endParaRPr lang="en-US" dirty="0">
              <a:latin typeface="Helvetica" pitchFamily="2" charset="0"/>
            </a:endParaRPr>
          </a:p>
        </p:txBody>
      </p:sp>
      <p:sp>
        <p:nvSpPr>
          <p:cNvPr id="2" name="Title 1">
            <a:extLst>
              <a:ext uri="{FF2B5EF4-FFF2-40B4-BE49-F238E27FC236}">
                <a16:creationId xmlns:a16="http://schemas.microsoft.com/office/drawing/2014/main" id="{F196E029-ADFA-9347-89BC-EC5E65528226}"/>
              </a:ext>
            </a:extLst>
          </p:cNvPr>
          <p:cNvSpPr>
            <a:spLocks noGrp="1"/>
          </p:cNvSpPr>
          <p:nvPr>
            <p:ph type="title"/>
          </p:nvPr>
        </p:nvSpPr>
        <p:spPr>
          <a:xfrm>
            <a:off x="128954" y="234461"/>
            <a:ext cx="12063046" cy="1140432"/>
          </a:xfrm>
        </p:spPr>
        <p:txBody>
          <a:bodyPr>
            <a:noAutofit/>
          </a:bodyPr>
          <a:lstStyle/>
          <a:p>
            <a:br>
              <a:rPr lang="en-US" sz="3200" dirty="0">
                <a:latin typeface="Helvetica" pitchFamily="2" charset="0"/>
              </a:rPr>
            </a:br>
            <a:br>
              <a:rPr lang="en-US" sz="3200" dirty="0">
                <a:latin typeface="Helvetica" pitchFamily="2" charset="0"/>
              </a:rPr>
            </a:br>
            <a:br>
              <a:rPr lang="en-US" sz="3200" dirty="0">
                <a:latin typeface="Helvetica" pitchFamily="2" charset="0"/>
              </a:rPr>
            </a:br>
            <a:br>
              <a:rPr lang="en-US" sz="3200" dirty="0">
                <a:latin typeface="Helvetica" pitchFamily="2" charset="0"/>
              </a:rPr>
            </a:br>
            <a:r>
              <a:rPr lang="en-US" sz="3200" dirty="0">
                <a:latin typeface="+mn-lt"/>
              </a:rPr>
              <a:t>T</a:t>
            </a:r>
            <a:r>
              <a:rPr lang="en-US" dirty="0">
                <a:latin typeface="+mn-lt"/>
              </a:rPr>
              <a:t>he primary physician’s </a:t>
            </a:r>
            <a:r>
              <a:rPr lang="en-US" dirty="0"/>
              <a:t>role</a:t>
            </a:r>
            <a:r>
              <a:rPr lang="en-US" dirty="0">
                <a:latin typeface="+mn-lt"/>
              </a:rPr>
              <a:t> </a:t>
            </a:r>
            <a:r>
              <a:rPr lang="en-US" dirty="0"/>
              <a:t>can and should be a crucial component of a dementia patient’s diagnosis and ongoing care</a:t>
            </a:r>
            <a:endParaRPr lang="en-US" dirty="0">
              <a:latin typeface="Helvetica" pitchFamily="2" charset="0"/>
            </a:endParaRPr>
          </a:p>
        </p:txBody>
      </p:sp>
    </p:spTree>
    <p:extLst>
      <p:ext uri="{BB962C8B-B14F-4D97-AF65-F5344CB8AC3E}">
        <p14:creationId xmlns:p14="http://schemas.microsoft.com/office/powerpoint/2010/main" val="3628898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E6C07-1F45-7D47-B13F-917DB1A91D34}"/>
              </a:ext>
            </a:extLst>
          </p:cNvPr>
          <p:cNvSpPr>
            <a:spLocks noGrp="1"/>
          </p:cNvSpPr>
          <p:nvPr>
            <p:ph idx="1"/>
          </p:nvPr>
        </p:nvSpPr>
        <p:spPr>
          <a:xfrm>
            <a:off x="1" y="1304555"/>
            <a:ext cx="4419599" cy="5394986"/>
          </a:xfrm>
        </p:spPr>
        <p:txBody>
          <a:bodyPr>
            <a:normAutofit/>
          </a:bodyPr>
          <a:lstStyle/>
          <a:p>
            <a:pPr>
              <a:buFont typeface="Wingdings" pitchFamily="2" charset="2"/>
              <a:buChar char="q"/>
            </a:pPr>
            <a:r>
              <a:rPr lang="en-US" sz="3200" dirty="0">
                <a:latin typeface="Helvetica" pitchFamily="2" charset="0"/>
              </a:rPr>
              <a:t> </a:t>
            </a:r>
            <a:r>
              <a:rPr lang="en-US" dirty="0">
                <a:latin typeface="Helvetica" pitchFamily="2" charset="0"/>
              </a:rPr>
              <a:t>CONSULTING       MEDICAL EXPERTS</a:t>
            </a:r>
          </a:p>
        </p:txBody>
      </p:sp>
      <p:sp>
        <p:nvSpPr>
          <p:cNvPr id="2" name="Title 1">
            <a:extLst>
              <a:ext uri="{FF2B5EF4-FFF2-40B4-BE49-F238E27FC236}">
                <a16:creationId xmlns:a16="http://schemas.microsoft.com/office/drawing/2014/main" id="{F196E029-ADFA-9347-89BC-EC5E65528226}"/>
              </a:ext>
            </a:extLst>
          </p:cNvPr>
          <p:cNvSpPr>
            <a:spLocks noGrp="1"/>
          </p:cNvSpPr>
          <p:nvPr>
            <p:ph type="title"/>
          </p:nvPr>
        </p:nvSpPr>
        <p:spPr>
          <a:xfrm>
            <a:off x="70339" y="246185"/>
            <a:ext cx="12051322" cy="1058370"/>
          </a:xfrm>
        </p:spPr>
        <p:txBody>
          <a:bodyPr>
            <a:noAutofit/>
          </a:bodyPr>
          <a:lstStyle/>
          <a:p>
            <a:r>
              <a:rPr lang="en-US" dirty="0"/>
              <a:t>The primary physician’s role can and should be a crucial component of a dementia patient’s diagnosis and ongoing care</a:t>
            </a:r>
            <a:endParaRPr lang="en-US" dirty="0">
              <a:latin typeface="Helvetica" pitchFamily="2" charset="0"/>
            </a:endParaRPr>
          </a:p>
        </p:txBody>
      </p:sp>
      <p:pic>
        <p:nvPicPr>
          <p:cNvPr id="8" name="Picture 7">
            <a:extLst>
              <a:ext uri="{FF2B5EF4-FFF2-40B4-BE49-F238E27FC236}">
                <a16:creationId xmlns:a16="http://schemas.microsoft.com/office/drawing/2014/main" id="{2B14FC89-8CF4-0F4E-BF77-DE91C0E60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5508" y="1395046"/>
            <a:ext cx="7588584" cy="5462954"/>
          </a:xfrm>
          <a:prstGeom prst="rect">
            <a:avLst/>
          </a:prstGeom>
        </p:spPr>
      </p:pic>
    </p:spTree>
    <p:extLst>
      <p:ext uri="{BB962C8B-B14F-4D97-AF65-F5344CB8AC3E}">
        <p14:creationId xmlns:p14="http://schemas.microsoft.com/office/powerpoint/2010/main" val="87542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E6C07-1F45-7D47-B13F-917DB1A91D34}"/>
              </a:ext>
            </a:extLst>
          </p:cNvPr>
          <p:cNvSpPr>
            <a:spLocks noGrp="1"/>
          </p:cNvSpPr>
          <p:nvPr>
            <p:ph idx="1"/>
          </p:nvPr>
        </p:nvSpPr>
        <p:spPr>
          <a:xfrm>
            <a:off x="1" y="1304555"/>
            <a:ext cx="6635261" cy="5394986"/>
          </a:xfrm>
        </p:spPr>
        <p:txBody>
          <a:bodyPr>
            <a:normAutofit/>
          </a:bodyPr>
          <a:lstStyle/>
          <a:p>
            <a:pPr>
              <a:buFont typeface="Wingdings" pitchFamily="2" charset="2"/>
              <a:buChar char="q"/>
            </a:pPr>
            <a:r>
              <a:rPr lang="en-US" sz="3200" dirty="0">
                <a:latin typeface="Helvetica" pitchFamily="2" charset="0"/>
              </a:rPr>
              <a:t> </a:t>
            </a:r>
            <a:r>
              <a:rPr lang="en-US" sz="2600" dirty="0">
                <a:latin typeface="Helvetica" pitchFamily="2" charset="0"/>
              </a:rPr>
              <a:t>ROLE OF PRIMARY CARE PHYSICIAN</a:t>
            </a:r>
          </a:p>
        </p:txBody>
      </p:sp>
      <p:sp>
        <p:nvSpPr>
          <p:cNvPr id="2" name="Title 1">
            <a:extLst>
              <a:ext uri="{FF2B5EF4-FFF2-40B4-BE49-F238E27FC236}">
                <a16:creationId xmlns:a16="http://schemas.microsoft.com/office/drawing/2014/main" id="{F196E029-ADFA-9347-89BC-EC5E65528226}"/>
              </a:ext>
            </a:extLst>
          </p:cNvPr>
          <p:cNvSpPr>
            <a:spLocks noGrp="1"/>
          </p:cNvSpPr>
          <p:nvPr>
            <p:ph type="title"/>
          </p:nvPr>
        </p:nvSpPr>
        <p:spPr>
          <a:xfrm>
            <a:off x="70339" y="246185"/>
            <a:ext cx="12051322" cy="1058370"/>
          </a:xfrm>
        </p:spPr>
        <p:txBody>
          <a:bodyPr>
            <a:noAutofit/>
          </a:bodyPr>
          <a:lstStyle/>
          <a:p>
            <a:r>
              <a:rPr lang="en-US" dirty="0"/>
              <a:t>The primary physician’s role can and should be a crucial component of a dementia patient’s diagnosis and ongoing care</a:t>
            </a:r>
            <a:endParaRPr lang="en-US" dirty="0">
              <a:latin typeface="Helvetica" pitchFamily="2" charset="0"/>
            </a:endParaRPr>
          </a:p>
        </p:txBody>
      </p:sp>
      <p:graphicFrame>
        <p:nvGraphicFramePr>
          <p:cNvPr id="5" name="Diagram 4">
            <a:extLst>
              <a:ext uri="{FF2B5EF4-FFF2-40B4-BE49-F238E27FC236}">
                <a16:creationId xmlns:a16="http://schemas.microsoft.com/office/drawing/2014/main" id="{A862B4AD-C0A7-B643-9933-C35ADD07126D}"/>
              </a:ext>
            </a:extLst>
          </p:cNvPr>
          <p:cNvGraphicFramePr/>
          <p:nvPr>
            <p:extLst>
              <p:ext uri="{D42A27DB-BD31-4B8C-83A1-F6EECF244321}">
                <p14:modId xmlns:p14="http://schemas.microsoft.com/office/powerpoint/2010/main" val="1341322464"/>
              </p:ext>
            </p:extLst>
          </p:nvPr>
        </p:nvGraphicFramePr>
        <p:xfrm>
          <a:off x="-855785" y="4393849"/>
          <a:ext cx="5745715" cy="2223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8B3BA2C4-2452-5A4A-AA66-A8BCDF2E2C7E}"/>
              </a:ext>
            </a:extLst>
          </p:cNvPr>
          <p:cNvSpPr/>
          <p:nvPr/>
        </p:nvSpPr>
        <p:spPr>
          <a:xfrm>
            <a:off x="363415" y="2362925"/>
            <a:ext cx="3838518" cy="2554545"/>
          </a:xfrm>
          <a:prstGeom prst="rect">
            <a:avLst/>
          </a:prstGeom>
          <a:noFill/>
        </p:spPr>
        <p:txBody>
          <a:bodyPr wrap="square" lIns="91440" tIns="45720" rIns="91440" bIns="45720">
            <a:spAutoFit/>
          </a:bodyPr>
          <a:lstStyle/>
          <a:p>
            <a:pPr algn="ctr"/>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 </a:t>
            </a:r>
            <a:r>
              <a:rPr lang="en-US" sz="32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Eborn</a:t>
            </a:r>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listened to our concerns and helped us understand the impacts</a:t>
            </a:r>
          </a:p>
        </p:txBody>
      </p:sp>
      <p:sp>
        <p:nvSpPr>
          <p:cNvPr id="4" name="TextBox 3">
            <a:extLst>
              <a:ext uri="{FF2B5EF4-FFF2-40B4-BE49-F238E27FC236}">
                <a16:creationId xmlns:a16="http://schemas.microsoft.com/office/drawing/2014/main" id="{BEDED9CD-D119-C14B-9EDC-B6BAE66C194B}"/>
              </a:ext>
            </a:extLst>
          </p:cNvPr>
          <p:cNvSpPr txBox="1"/>
          <p:nvPr/>
        </p:nvSpPr>
        <p:spPr>
          <a:xfrm>
            <a:off x="6881445" y="1341296"/>
            <a:ext cx="5240215" cy="6401753"/>
          </a:xfrm>
          <a:prstGeom prst="rect">
            <a:avLst/>
          </a:prstGeom>
          <a:noFill/>
        </p:spPr>
        <p:txBody>
          <a:bodyPr wrap="square" rtlCol="0">
            <a:spAutoFit/>
          </a:bodyPr>
          <a:lstStyle/>
          <a:p>
            <a:pPr marL="457200" indent="-457200">
              <a:buFont typeface="Wingdings" pitchFamily="2" charset="2"/>
              <a:buChar char="q"/>
            </a:pPr>
            <a:r>
              <a:rPr lang="en-US" sz="2600" dirty="0">
                <a:latin typeface="Helvetica" pitchFamily="2" charset="0"/>
              </a:rPr>
              <a:t>“DEMENTIA VOCABULARY”</a:t>
            </a:r>
          </a:p>
          <a:p>
            <a:endParaRPr lang="en-US" sz="1200" dirty="0">
              <a:latin typeface="Helvetica" pitchFamily="2" charset="0"/>
            </a:endParaRPr>
          </a:p>
          <a:p>
            <a:r>
              <a:rPr lang="en-US" sz="2000" u="sng" dirty="0">
                <a:latin typeface="Helvetica" pitchFamily="2" charset="0"/>
              </a:rPr>
              <a:t>In our family</a:t>
            </a:r>
            <a:r>
              <a:rPr lang="en-US" sz="2000" dirty="0">
                <a:latin typeface="Helvetica" pitchFamily="2" charset="0"/>
              </a:rPr>
              <a:t>, it is okay to use the following words in relation to my dementia:</a:t>
            </a:r>
          </a:p>
          <a:p>
            <a:endParaRPr lang="en-US" sz="2000" dirty="0">
              <a:latin typeface="Helvetica" pitchFamily="2" charset="0"/>
            </a:endParaRPr>
          </a:p>
          <a:p>
            <a:pPr marL="457200" indent="-457200">
              <a:buFont typeface="Arial" panose="020B0604020202020204" pitchFamily="34" charset="0"/>
              <a:buChar char="•"/>
            </a:pPr>
            <a:r>
              <a:rPr lang="en-US" sz="2000" dirty="0">
                <a:latin typeface="Helvetica" pitchFamily="2" charset="0"/>
              </a:rPr>
              <a:t>“crazy” behavior</a:t>
            </a:r>
          </a:p>
          <a:p>
            <a:pPr marL="457200" indent="-457200">
              <a:buFont typeface="Arial" panose="020B0604020202020204" pitchFamily="34" charset="0"/>
              <a:buChar char="•"/>
            </a:pPr>
            <a:r>
              <a:rPr lang="en-US" sz="2000" dirty="0">
                <a:latin typeface="Helvetica" pitchFamily="2" charset="0"/>
              </a:rPr>
              <a:t>zombie</a:t>
            </a:r>
          </a:p>
          <a:p>
            <a:pPr marL="457200" indent="-457200">
              <a:buFont typeface="Arial" panose="020B0604020202020204" pitchFamily="34" charset="0"/>
              <a:buChar char="•"/>
            </a:pPr>
            <a:r>
              <a:rPr lang="en-US" sz="2000" dirty="0">
                <a:latin typeface="Helvetica" pitchFamily="2" charset="0"/>
              </a:rPr>
              <a:t>dementing</a:t>
            </a:r>
          </a:p>
          <a:p>
            <a:pPr marL="457200" indent="-457200">
              <a:buFont typeface="Arial" panose="020B0604020202020204" pitchFamily="34" charset="0"/>
              <a:buChar char="•"/>
            </a:pPr>
            <a:r>
              <a:rPr lang="en-US" sz="2000" dirty="0">
                <a:latin typeface="Helvetica" pitchFamily="2" charset="0"/>
              </a:rPr>
              <a:t>assisted death</a:t>
            </a:r>
          </a:p>
          <a:p>
            <a:pPr marL="457200" indent="-457200">
              <a:buFont typeface="Arial" panose="020B0604020202020204" pitchFamily="34" charset="0"/>
              <a:buChar char="•"/>
            </a:pPr>
            <a:r>
              <a:rPr lang="en-US" sz="2000" dirty="0">
                <a:latin typeface="Helvetica" pitchFamily="2" charset="0"/>
              </a:rPr>
              <a:t>assisted suicide</a:t>
            </a:r>
          </a:p>
          <a:p>
            <a:pPr marL="457200" indent="-457200">
              <a:buFont typeface="Arial" panose="020B0604020202020204" pitchFamily="34" charset="0"/>
              <a:buChar char="•"/>
            </a:pPr>
            <a:r>
              <a:rPr lang="en-US" sz="2000" dirty="0">
                <a:latin typeface="Helvetica" pitchFamily="2" charset="0"/>
              </a:rPr>
              <a:t>“death trip”</a:t>
            </a:r>
          </a:p>
          <a:p>
            <a:pPr marL="457200" indent="-457200">
              <a:buFont typeface="Arial" panose="020B0604020202020204" pitchFamily="34" charset="0"/>
              <a:buChar char="•"/>
            </a:pPr>
            <a:r>
              <a:rPr lang="en-US" sz="2000" dirty="0" err="1">
                <a:latin typeface="Helvetica" pitchFamily="2" charset="0"/>
              </a:rPr>
              <a:t>etc</a:t>
            </a:r>
            <a:endParaRPr lang="en-US" sz="2000" dirty="0">
              <a:latin typeface="Helvetica" pitchFamily="2" charset="0"/>
            </a:endParaRPr>
          </a:p>
          <a:p>
            <a:endParaRPr lang="en-US" sz="2000" dirty="0">
              <a:latin typeface="Helvetica" pitchFamily="2" charset="0"/>
            </a:endParaRPr>
          </a:p>
          <a:p>
            <a:r>
              <a:rPr lang="en-US" sz="2000" dirty="0">
                <a:latin typeface="Helvetica" pitchFamily="2" charset="0"/>
              </a:rPr>
              <a:t>We do </a:t>
            </a:r>
            <a:r>
              <a:rPr lang="en-US" sz="2000" u="sng" dirty="0">
                <a:latin typeface="Helvetica" pitchFamily="2" charset="0"/>
              </a:rPr>
              <a:t>not </a:t>
            </a:r>
            <a:r>
              <a:rPr lang="en-US" sz="2000" dirty="0">
                <a:latin typeface="Helvetica" pitchFamily="2" charset="0"/>
              </a:rPr>
              <a:t>assume that these words will be okay with other people, except when we are clients and they are professionals whom we pay, for example, our doctors, lawyer, financial advisor, tax lady.</a:t>
            </a:r>
          </a:p>
          <a:p>
            <a:pPr marL="457200" indent="-457200">
              <a:buFont typeface="Arial" panose="020B0604020202020204" pitchFamily="34" charset="0"/>
              <a:buChar char="•"/>
            </a:pPr>
            <a:endParaRPr lang="en-US" sz="2600" dirty="0">
              <a:latin typeface="Helvetica" pitchFamily="2" charset="0"/>
            </a:endParaRPr>
          </a:p>
          <a:p>
            <a:endParaRPr lang="en-US" sz="2600" dirty="0"/>
          </a:p>
        </p:txBody>
      </p:sp>
    </p:spTree>
    <p:extLst>
      <p:ext uri="{BB962C8B-B14F-4D97-AF65-F5344CB8AC3E}">
        <p14:creationId xmlns:p14="http://schemas.microsoft.com/office/powerpoint/2010/main" val="2770272311"/>
      </p:ext>
    </p:extLst>
  </p:cSld>
  <p:clrMapOvr>
    <a:masterClrMapping/>
  </p:clrMapOvr>
</p:sld>
</file>

<file path=ppt/theme/theme1.xml><?xml version="1.0" encoding="utf-8"?>
<a:theme xmlns:a="http://schemas.openxmlformats.org/drawingml/2006/main" name="contemporary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contemporary blue" id="{A5E9C774-88E3-E047-88CE-D580FBB31B20}" vid="{F20AC2F3-9852-8443-B617-1B20A9FCD4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contemporary blue</Template>
  <TotalTime>19732</TotalTime>
  <Words>1352</Words>
  <Application>Microsoft Office PowerPoint</Application>
  <PresentationFormat>Widescreen</PresentationFormat>
  <Paragraphs>251</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Corbel</vt:lpstr>
      <vt:lpstr>Helvetica</vt:lpstr>
      <vt:lpstr>Wingdings</vt:lpstr>
      <vt:lpstr>contemporary blue</vt:lpstr>
      <vt:lpstr> Telling Who I Am Before I Forget: Field Notes on My Dementia </vt:lpstr>
      <vt:lpstr>Objectives</vt:lpstr>
      <vt:lpstr>Even early-onset patients’ may exhibit odd behavior; from the inside, the behavior seems “rational”</vt:lpstr>
      <vt:lpstr>Even early-onset patients’ may exhibit odd behavior; from the inside, the behavior seems “rational”</vt:lpstr>
      <vt:lpstr> Even early-onset patients’ may exhibit odd behavior; from the inside, the behavior seems “rational” </vt:lpstr>
      <vt:lpstr> Even early-onset patients’ may exhibit odd behavior; from the inside, the behavior seems “rational”</vt:lpstr>
      <vt:lpstr>    The primary physician’s role can and should be a crucial component of a dementia patient’s diagnosis and ongoing care</vt:lpstr>
      <vt:lpstr>The primary physician’s role can and should be a crucial component of a dementia patient’s diagnosis and ongoing care</vt:lpstr>
      <vt:lpstr>The primary physician’s role can and should be a crucial component of a dementia patient’s diagnosis and ongoing care</vt:lpstr>
      <vt:lpstr>The primary physician’s role can and should be a crucial component of a dementia patient’s diagnosis and ongoing care</vt:lpstr>
      <vt:lpstr>  </vt:lpstr>
      <vt:lpstr>Planning and talking about the diagnosis with family</vt:lpstr>
      <vt:lpstr>Planning and talking about the diagnosis to yourself</vt:lpstr>
      <vt:lpstr>Planning and talking about the diagnosis to yourself</vt:lpstr>
      <vt:lpstr>Planning and talking about the diagnosis to yourself</vt:lpstr>
      <vt:lpstr>The impact of her diagnosis on this patient’s identity and sense of self was/is disorienting, disturbing, and ongoing</vt:lpstr>
      <vt:lpstr>Personal dementia narratives are changing the way we think of people with dementia </vt:lpstr>
      <vt:lpstr>The impact of language on identity</vt:lpstr>
      <vt:lpstr>The impact of language on identity</vt:lpstr>
      <vt:lpstr>The impact of language on identity</vt:lpstr>
      <vt:lpstr>The impact of language on identity</vt:lpstr>
      <vt:lpstr>Planning and talking about the diagnosis to a broader community brings peace to the patient</vt:lpstr>
      <vt:lpstr>Extrapolate    This patient and her family are living joyously after her diagnosis</vt:lpstr>
      <vt:lpstr>Extrapolate    This patient and her family are living joyously after her diagnosis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 Diagnosis?</dc:title>
  <dc:creator>Peter Saunders</dc:creator>
  <cp:lastModifiedBy>Teresa Puskedra</cp:lastModifiedBy>
  <cp:revision>179</cp:revision>
  <cp:lastPrinted>2018-02-05T18:47:56Z</cp:lastPrinted>
  <dcterms:created xsi:type="dcterms:W3CDTF">2018-01-28T19:17:04Z</dcterms:created>
  <dcterms:modified xsi:type="dcterms:W3CDTF">2018-05-15T00:20:10Z</dcterms:modified>
</cp:coreProperties>
</file>