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78"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A5D5E-062C-4328-9546-253F1C567D3A}" type="datetimeFigureOut">
              <a:rPr lang="en-US" smtClean="0"/>
              <a:t>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50219-BA47-41A2-94D5-0E16D9DF6522}" type="slidenum">
              <a:rPr lang="en-US" smtClean="0"/>
              <a:t>‹#›</a:t>
            </a:fld>
            <a:endParaRPr lang="en-US"/>
          </a:p>
        </p:txBody>
      </p:sp>
    </p:spTree>
    <p:extLst>
      <p:ext uri="{BB962C8B-B14F-4D97-AF65-F5344CB8AC3E}">
        <p14:creationId xmlns:p14="http://schemas.microsoft.com/office/powerpoint/2010/main" val="399552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Introduction and thank you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CompHealth is a Physician and healthcare staffing firm specializing in both permanent placement and locum tenens, a temporary Physician-staffing concept we first pioneered in 1979.</a:t>
            </a:r>
          </a:p>
          <a:p>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a:t>
            </a:fld>
            <a:endParaRPr lang="en-US"/>
          </a:p>
        </p:txBody>
      </p:sp>
    </p:spTree>
    <p:extLst>
      <p:ext uri="{BB962C8B-B14F-4D97-AF65-F5344CB8AC3E}">
        <p14:creationId xmlns:p14="http://schemas.microsoft.com/office/powerpoint/2010/main" val="1294266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some points to look for when evaluating a search firm and determining if you should choose them as a partner.</a:t>
            </a:r>
          </a:p>
          <a:p>
            <a:pPr lvl="0"/>
            <a:r>
              <a:rPr lang="en-US" sz="1200" kern="1200" dirty="0">
                <a:solidFill>
                  <a:schemeClr val="tx1"/>
                </a:solidFill>
                <a:effectLst/>
                <a:latin typeface="+mn-lt"/>
                <a:ea typeface="+mn-ea"/>
                <a:cs typeface="+mn-cs"/>
              </a:rPr>
              <a:t>At this point in your career everyone knows you’re looking for a job, but later in life you’ll want to make sure your firm uses discretion when you don’t want your present employer to know you’re looking. For now, ensure that the firm is not sending your CV out without your permission. You should know and keep track of everywhere your CV is going.</a:t>
            </a:r>
          </a:p>
          <a:p>
            <a:pPr lvl="0"/>
            <a:r>
              <a:rPr lang="en-US" sz="1200" kern="1200" dirty="0">
                <a:solidFill>
                  <a:schemeClr val="tx1"/>
                </a:solidFill>
                <a:effectLst/>
                <a:latin typeface="+mn-lt"/>
                <a:ea typeface="+mn-ea"/>
                <a:cs typeface="+mn-cs"/>
              </a:rPr>
              <a:t>You should never be charged by an agency for your job search. Firms should be paid their placement fees by the hospital or practice that initiates the search.</a:t>
            </a:r>
          </a:p>
          <a:p>
            <a:pPr lvl="0"/>
            <a:r>
              <a:rPr lang="en-US" sz="1200" kern="1200" dirty="0">
                <a:solidFill>
                  <a:schemeClr val="tx1"/>
                </a:solidFill>
                <a:effectLst/>
                <a:latin typeface="+mn-lt"/>
                <a:ea typeface="+mn-ea"/>
                <a:cs typeface="+mn-cs"/>
              </a:rPr>
              <a:t>Geographic coverage area and specialty focus: do they place all over the country and represent all specialties? Smaller start-ups may focus in one small area. Get the diversity and wide search focus you need.</a:t>
            </a:r>
          </a:p>
          <a:p>
            <a:pPr lvl="0"/>
            <a:r>
              <a:rPr lang="en-US" sz="1200" kern="1200" dirty="0">
                <a:solidFill>
                  <a:schemeClr val="tx1"/>
                </a:solidFill>
                <a:effectLst/>
                <a:latin typeface="+mn-lt"/>
                <a:ea typeface="+mn-ea"/>
                <a:cs typeface="+mn-cs"/>
              </a:rPr>
              <a:t>Research the agency online; find out what you can about whether or not they are on solid financial ground.</a:t>
            </a:r>
          </a:p>
          <a:p>
            <a:pPr lvl="0"/>
            <a:r>
              <a:rPr lang="en-US" sz="1200" kern="1200" dirty="0">
                <a:solidFill>
                  <a:schemeClr val="tx1"/>
                </a:solidFill>
                <a:effectLst/>
                <a:latin typeface="+mn-lt"/>
                <a:ea typeface="+mn-ea"/>
                <a:cs typeface="+mn-cs"/>
              </a:rPr>
              <a:t>Talk with physicians who have worked with that agency or rep; an agency should be happy to provide you with references.</a:t>
            </a:r>
          </a:p>
          <a:p>
            <a:pPr lvl="0"/>
            <a:r>
              <a:rPr lang="en-US" sz="1200" kern="1200" dirty="0">
                <a:solidFill>
                  <a:schemeClr val="tx1"/>
                </a:solidFill>
                <a:effectLst/>
                <a:latin typeface="+mn-lt"/>
                <a:ea typeface="+mn-ea"/>
                <a:cs typeface="+mn-cs"/>
              </a:rPr>
              <a:t>Find out all of the services they provide: (licensing, privileges, malpractice coverage). Do they have the knowledge you need? Will they be able to help you once they find you a job?</a:t>
            </a:r>
          </a:p>
          <a:p>
            <a:endParaRPr lang="en-US"/>
          </a:p>
          <a:p>
            <a:endParaRPr lang="en-US"/>
          </a:p>
        </p:txBody>
      </p:sp>
      <p:sp>
        <p:nvSpPr>
          <p:cNvPr id="4" name="Slide Number Placeholder 3"/>
          <p:cNvSpPr>
            <a:spLocks noGrp="1"/>
          </p:cNvSpPr>
          <p:nvPr>
            <p:ph type="sldNum" sz="quarter" idx="10"/>
          </p:nvPr>
        </p:nvSpPr>
        <p:spPr/>
        <p:txBody>
          <a:bodyPr/>
          <a:lstStyle/>
          <a:p>
            <a:fld id="{36EC8DA2-063F-4E4B-A3BE-9A8D2DB684E9}" type="slidenum">
              <a:rPr lang="en-US" smtClean="0"/>
              <a:t>17</a:t>
            </a:fld>
            <a:endParaRPr lang="en-US"/>
          </a:p>
        </p:txBody>
      </p:sp>
    </p:spTree>
    <p:extLst>
      <p:ext uri="{BB962C8B-B14F-4D97-AF65-F5344CB8AC3E}">
        <p14:creationId xmlns:p14="http://schemas.microsoft.com/office/powerpoint/2010/main" val="4291660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250219-BA47-41A2-94D5-0E16D9DF6522}" type="slidenum">
              <a:rPr lang="en-US" smtClean="0"/>
              <a:t>18</a:t>
            </a:fld>
            <a:endParaRPr lang="en-US"/>
          </a:p>
        </p:txBody>
      </p:sp>
    </p:spTree>
    <p:extLst>
      <p:ext uri="{BB962C8B-B14F-4D97-AF65-F5344CB8AC3E}">
        <p14:creationId xmlns:p14="http://schemas.microsoft.com/office/powerpoint/2010/main" val="3990037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19</a:t>
            </a:fld>
            <a:endParaRPr lang="en-US"/>
          </a:p>
        </p:txBody>
      </p:sp>
    </p:spTree>
    <p:extLst>
      <p:ext uri="{BB962C8B-B14F-4D97-AF65-F5344CB8AC3E}">
        <p14:creationId xmlns:p14="http://schemas.microsoft.com/office/powerpoint/2010/main" val="4091787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30 days notice required on both sides for cancellation, however, may be shorter for a government position. This should be discussed with you upfront.</a:t>
            </a:r>
          </a:p>
        </p:txBody>
      </p:sp>
      <p:sp>
        <p:nvSpPr>
          <p:cNvPr id="4" name="Slide Number Placeholder 3"/>
          <p:cNvSpPr>
            <a:spLocks noGrp="1"/>
          </p:cNvSpPr>
          <p:nvPr>
            <p:ph type="sldNum" sz="quarter" idx="10"/>
          </p:nvPr>
        </p:nvSpPr>
        <p:spPr/>
        <p:txBody>
          <a:bodyPr/>
          <a:lstStyle/>
          <a:p>
            <a:fld id="{36EC8DA2-063F-4E4B-A3BE-9A8D2DB684E9}" type="slidenum">
              <a:rPr lang="en-US" smtClean="0"/>
              <a:t>20</a:t>
            </a:fld>
            <a:endParaRPr lang="en-US"/>
          </a:p>
        </p:txBody>
      </p:sp>
    </p:spTree>
    <p:extLst>
      <p:ext uri="{BB962C8B-B14F-4D97-AF65-F5344CB8AC3E}">
        <p14:creationId xmlns:p14="http://schemas.microsoft.com/office/powerpoint/2010/main" val="249222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21</a:t>
            </a:fld>
            <a:endParaRPr lang="en-US"/>
          </a:p>
        </p:txBody>
      </p:sp>
    </p:spTree>
    <p:extLst>
      <p:ext uri="{BB962C8B-B14F-4D97-AF65-F5344CB8AC3E}">
        <p14:creationId xmlns:p14="http://schemas.microsoft.com/office/powerpoint/2010/main" val="375153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Latin for “to take the place of someone temporarily”</a:t>
            </a:r>
          </a:p>
          <a:p>
            <a:r>
              <a:rPr lang="en-US" dirty="0"/>
              <a:t>Hired to fill a need at a healthcare facility to maintain delivery of patient care</a:t>
            </a:r>
          </a:p>
          <a:p>
            <a:r>
              <a:rPr lang="en-US" dirty="0"/>
              <a:t>Started in 1970 at the University of Utah to relieve full-time physicians in rural areas</a:t>
            </a:r>
          </a:p>
          <a:p>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3</a:t>
            </a:fld>
            <a:endParaRPr lang="en-US"/>
          </a:p>
        </p:txBody>
      </p:sp>
    </p:spTree>
    <p:extLst>
      <p:ext uri="{BB962C8B-B14F-4D97-AF65-F5344CB8AC3E}">
        <p14:creationId xmlns:p14="http://schemas.microsoft.com/office/powerpoint/2010/main" val="555056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6</a:t>
            </a:fld>
            <a:endParaRPr lang="en-US"/>
          </a:p>
        </p:txBody>
      </p:sp>
    </p:spTree>
    <p:extLst>
      <p:ext uri="{BB962C8B-B14F-4D97-AF65-F5344CB8AC3E}">
        <p14:creationId xmlns:p14="http://schemas.microsoft.com/office/powerpoint/2010/main" val="34002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a:t>New Grads: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a:t>-</a:t>
            </a:r>
            <a:r>
              <a:rPr lang="en-US" altLang="en-US" sz="1200" dirty="0"/>
              <a:t>They may have a spouse completing residency or fellowship.</a:t>
            </a:r>
            <a:br>
              <a:rPr lang="en-US" altLang="en-US" sz="1200" dirty="0"/>
            </a:br>
            <a:r>
              <a:rPr lang="en-US" altLang="en-US" sz="1200" dirty="0"/>
              <a:t>-Perhaps they have a spouse in the military.</a:t>
            </a:r>
            <a:br>
              <a:rPr lang="en-US" altLang="en-US" sz="1200" dirty="0"/>
            </a:br>
            <a:r>
              <a:rPr lang="en-US" altLang="en-US" sz="1200" dirty="0"/>
              <a:t>-Perhaps they want to check an area out before committing.</a:t>
            </a:r>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7</a:t>
            </a:fld>
            <a:endParaRPr lang="en-US"/>
          </a:p>
        </p:txBody>
      </p:sp>
    </p:spTree>
    <p:extLst>
      <p:ext uri="{BB962C8B-B14F-4D97-AF65-F5344CB8AC3E}">
        <p14:creationId xmlns:p14="http://schemas.microsoft.com/office/powerpoint/2010/main" val="164525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Explain TPO: a practice may want to have a “working interview” which gives you and the staff a chance to get to know each other and ensure a good fit. You fill a role occupying a temporary position, but if it goes well it might turn it into a permanent position. When going in as straight perm the practice is putting on their best face for you, but as a locums you get a true life picture of how the practice really runs, how everyone gets along, whether there are politics you can deal with or not, etc.</a:t>
            </a:r>
          </a:p>
          <a:p>
            <a:pPr lvl="0"/>
            <a:r>
              <a:rPr lang="en-US" sz="1200" kern="1200" dirty="0">
                <a:solidFill>
                  <a:schemeClr val="tx1"/>
                </a:solidFill>
                <a:effectLst/>
                <a:latin typeface="+mn-lt"/>
                <a:ea typeface="+mn-ea"/>
                <a:cs typeface="+mn-cs"/>
              </a:rPr>
              <a:t>Either not sure of where you want to be geographically or find that you love a location that you may not have considered.</a:t>
            </a:r>
          </a:p>
          <a:p>
            <a:pPr lvl="0"/>
            <a:r>
              <a:rPr lang="en-US" sz="1200" kern="1200" dirty="0">
                <a:solidFill>
                  <a:schemeClr val="tx1"/>
                </a:solidFill>
                <a:effectLst/>
                <a:latin typeface="+mn-lt"/>
                <a:ea typeface="+mn-ea"/>
                <a:cs typeface="+mn-cs"/>
              </a:rPr>
              <a:t>Exposed to a variety of Physicians, as well as support staff, that may have unique ways of doing things.  </a:t>
            </a:r>
          </a:p>
          <a:p>
            <a:pPr lvl="0"/>
            <a:r>
              <a:rPr lang="en-US" sz="1200" kern="1200" dirty="0">
                <a:solidFill>
                  <a:schemeClr val="tx1"/>
                </a:solidFill>
                <a:effectLst/>
                <a:latin typeface="+mn-lt"/>
                <a:ea typeface="+mn-ea"/>
                <a:cs typeface="+mn-cs"/>
              </a:rPr>
              <a:t>Gain exposure to different practice setting and locations. Locum tenens offers you the ability to narrow your preferences.</a:t>
            </a:r>
          </a:p>
          <a:p>
            <a:pPr lvl="0"/>
            <a:r>
              <a:rPr lang="en-US" sz="1200" kern="1200" dirty="0">
                <a:solidFill>
                  <a:schemeClr val="tx1"/>
                </a:solidFill>
                <a:effectLst/>
                <a:latin typeface="+mn-lt"/>
                <a:ea typeface="+mn-ea"/>
                <a:cs typeface="+mn-cs"/>
              </a:rPr>
              <a:t>Financial perks include housing and travel being covered. Malpractice coverage and licensing expenses.</a:t>
            </a:r>
          </a:p>
          <a:p>
            <a:pPr lvl="0"/>
            <a:r>
              <a:rPr lang="en-US" sz="1200" kern="1200" dirty="0">
                <a:solidFill>
                  <a:schemeClr val="tx1"/>
                </a:solidFill>
                <a:effectLst/>
                <a:latin typeface="+mn-lt"/>
                <a:ea typeface="+mn-ea"/>
                <a:cs typeface="+mn-cs"/>
              </a:rPr>
              <a:t>Perfect solution for someone who wants to start a private practice, but needs to gain resources and build a patient base. Earn supplemental income while working towards that goal and gain new experiences along the way. Worked for Dermatology (Dr. Brian Williams)...tell his story.  </a:t>
            </a:r>
          </a:p>
          <a:p>
            <a:pPr lvl="0"/>
            <a:r>
              <a:rPr lang="en-US" sz="1200" kern="1200" dirty="0">
                <a:solidFill>
                  <a:schemeClr val="tx1"/>
                </a:solidFill>
                <a:effectLst/>
                <a:latin typeface="+mn-lt"/>
                <a:ea typeface="+mn-ea"/>
                <a:cs typeface="+mn-cs"/>
              </a:rPr>
              <a:t>Determine how short or how long you want to work; take time to travel or study for boards; great work-life balance.</a:t>
            </a:r>
          </a:p>
          <a:p>
            <a:pPr lvl="0"/>
            <a:r>
              <a:rPr lang="en-US" sz="1200" kern="1200" dirty="0">
                <a:solidFill>
                  <a:schemeClr val="tx1"/>
                </a:solidFill>
                <a:effectLst/>
                <a:latin typeface="+mn-lt"/>
                <a:ea typeface="+mn-ea"/>
                <a:cs typeface="+mn-cs"/>
              </a:rPr>
              <a:t>Locum tenens helps fill gaps between contracts.</a:t>
            </a:r>
          </a:p>
          <a:p>
            <a:pPr lvl="0"/>
            <a:r>
              <a:rPr lang="en-US" sz="1200" kern="1200" dirty="0">
                <a:solidFill>
                  <a:schemeClr val="tx1"/>
                </a:solidFill>
                <a:effectLst/>
                <a:latin typeface="+mn-lt"/>
                <a:ea typeface="+mn-ea"/>
                <a:cs typeface="+mn-cs"/>
              </a:rPr>
              <a:t>Unexpected change of plans...we’ve had Physicians have contract negotiations fall apart at the last minute or find out what was promised wasn’t going to happen as expected.  </a:t>
            </a:r>
          </a:p>
          <a:p>
            <a:r>
              <a:rPr lang="en-US" sz="1200" kern="1200" dirty="0">
                <a:solidFill>
                  <a:schemeClr val="tx1"/>
                </a:solidFill>
                <a:effectLst/>
                <a:latin typeface="+mn-lt"/>
                <a:ea typeface="+mn-ea"/>
                <a:cs typeface="+mn-cs"/>
              </a:rPr>
              <a:t>Build a network of Physicians and practice administrators who know professionals around the country. They are great resources for future career plans or to gain knowledge.</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8</a:t>
            </a:fld>
            <a:endParaRPr lang="en-US"/>
          </a:p>
        </p:txBody>
      </p:sp>
    </p:spTree>
    <p:extLst>
      <p:ext uri="{BB962C8B-B14F-4D97-AF65-F5344CB8AC3E}">
        <p14:creationId xmlns:p14="http://schemas.microsoft.com/office/powerpoint/2010/main" val="103663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Explain TPO: a practice may want to have a “working interview” which gives you and the staff a chance to get to know each other and ensure a good fit. You fill a role occupying a temporary position, but if it goes well it might turn it into a permanent position. When going in as straight perm the practice is putting on their best face for you, but as a locums you get a true life picture of how the practice really runs, how everyone gets along, whether there are politics you can deal with or not, etc.</a:t>
            </a:r>
          </a:p>
          <a:p>
            <a:pPr lvl="0"/>
            <a:r>
              <a:rPr lang="en-US" sz="1200" kern="1200" dirty="0">
                <a:solidFill>
                  <a:schemeClr val="tx1"/>
                </a:solidFill>
                <a:effectLst/>
                <a:latin typeface="+mn-lt"/>
                <a:ea typeface="+mn-ea"/>
                <a:cs typeface="+mn-cs"/>
              </a:rPr>
              <a:t>Either not sure of where you want to be geographically or find that you love a location that you may not have considered.</a:t>
            </a:r>
          </a:p>
          <a:p>
            <a:pPr lvl="0"/>
            <a:r>
              <a:rPr lang="en-US" sz="1200" kern="1200" dirty="0">
                <a:solidFill>
                  <a:schemeClr val="tx1"/>
                </a:solidFill>
                <a:effectLst/>
                <a:latin typeface="+mn-lt"/>
                <a:ea typeface="+mn-ea"/>
                <a:cs typeface="+mn-cs"/>
              </a:rPr>
              <a:t>Exposed to a variety of Physicians, as well as support staff, that may have unique ways of doing things.  </a:t>
            </a:r>
          </a:p>
          <a:p>
            <a:pPr lvl="0"/>
            <a:r>
              <a:rPr lang="en-US" sz="1200" kern="1200" dirty="0">
                <a:solidFill>
                  <a:schemeClr val="tx1"/>
                </a:solidFill>
                <a:effectLst/>
                <a:latin typeface="+mn-lt"/>
                <a:ea typeface="+mn-ea"/>
                <a:cs typeface="+mn-cs"/>
              </a:rPr>
              <a:t>Gain exposure to different practice setting and locations. Locum tenens offers you the ability to narrow your preferences.</a:t>
            </a:r>
          </a:p>
          <a:p>
            <a:pPr lvl="0"/>
            <a:r>
              <a:rPr lang="en-US" sz="1200" kern="1200" dirty="0">
                <a:solidFill>
                  <a:schemeClr val="tx1"/>
                </a:solidFill>
                <a:effectLst/>
                <a:latin typeface="+mn-lt"/>
                <a:ea typeface="+mn-ea"/>
                <a:cs typeface="+mn-cs"/>
              </a:rPr>
              <a:t>Financial perks include housing and travel being covered. Malpractice coverage and licensing expenses.</a:t>
            </a:r>
          </a:p>
          <a:p>
            <a:pPr lvl="0"/>
            <a:r>
              <a:rPr lang="en-US" sz="1200" kern="1200" dirty="0">
                <a:solidFill>
                  <a:schemeClr val="tx1"/>
                </a:solidFill>
                <a:effectLst/>
                <a:latin typeface="+mn-lt"/>
                <a:ea typeface="+mn-ea"/>
                <a:cs typeface="+mn-cs"/>
              </a:rPr>
              <a:t>Perfect solution for someone who wants to start a private practice, but needs to gain resources and build a patient base. Earn supplemental income while working towards that goal and gain new experiences along the way. Worked for Dermatology (Dr. Brian Williams)...tell his story.  </a:t>
            </a:r>
          </a:p>
          <a:p>
            <a:pPr lvl="0"/>
            <a:r>
              <a:rPr lang="en-US" sz="1200" kern="1200" dirty="0">
                <a:solidFill>
                  <a:schemeClr val="tx1"/>
                </a:solidFill>
                <a:effectLst/>
                <a:latin typeface="+mn-lt"/>
                <a:ea typeface="+mn-ea"/>
                <a:cs typeface="+mn-cs"/>
              </a:rPr>
              <a:t>Determine how short or how long you want to work; take time to travel or study for boards; great work-life balance.</a:t>
            </a:r>
          </a:p>
          <a:p>
            <a:pPr lvl="0"/>
            <a:r>
              <a:rPr lang="en-US" sz="1200" kern="1200" dirty="0">
                <a:solidFill>
                  <a:schemeClr val="tx1"/>
                </a:solidFill>
                <a:effectLst/>
                <a:latin typeface="+mn-lt"/>
                <a:ea typeface="+mn-ea"/>
                <a:cs typeface="+mn-cs"/>
              </a:rPr>
              <a:t>Locum tenens helps fill gaps between contracts.</a:t>
            </a:r>
          </a:p>
          <a:p>
            <a:pPr lvl="0"/>
            <a:r>
              <a:rPr lang="en-US" sz="1200" kern="1200" dirty="0">
                <a:solidFill>
                  <a:schemeClr val="tx1"/>
                </a:solidFill>
                <a:effectLst/>
                <a:latin typeface="+mn-lt"/>
                <a:ea typeface="+mn-ea"/>
                <a:cs typeface="+mn-cs"/>
              </a:rPr>
              <a:t>Unexpected change of plans...we’ve had Physicians have contract negotiations fall apart at the last minute or find out what was promised wasn’t going to happen as expected.  </a:t>
            </a:r>
          </a:p>
          <a:p>
            <a:r>
              <a:rPr lang="en-US" sz="1200" kern="1200" dirty="0">
                <a:solidFill>
                  <a:schemeClr val="tx1"/>
                </a:solidFill>
                <a:effectLst/>
                <a:latin typeface="+mn-lt"/>
                <a:ea typeface="+mn-ea"/>
                <a:cs typeface="+mn-cs"/>
              </a:rPr>
              <a:t>Build a network of Physicians and practice administrators who know professionals around the country. They are great resources for future career plans or to gain knowledge.</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10</a:t>
            </a:fld>
            <a:endParaRPr lang="en-US"/>
          </a:p>
        </p:txBody>
      </p:sp>
    </p:spTree>
    <p:extLst>
      <p:ext uri="{BB962C8B-B14F-4D97-AF65-F5344CB8AC3E}">
        <p14:creationId xmlns:p14="http://schemas.microsoft.com/office/powerpoint/2010/main" val="1478297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Explain TPO: a practice may want to have a “working interview” which gives you and the staff a chance to get to know each other and ensure a good fit. You fill a role occupying a temporary position, but if it goes well it might turn it into a permanent position. When going in as straight perm the practice is putting on their best face for you, but as a locums you get a true life picture of how the practice really runs, how everyone gets along, whether there are politics you can deal with or not, etc.</a:t>
            </a:r>
          </a:p>
          <a:p>
            <a:pPr lvl="0"/>
            <a:r>
              <a:rPr lang="en-US" sz="1200" kern="1200" dirty="0">
                <a:solidFill>
                  <a:schemeClr val="tx1"/>
                </a:solidFill>
                <a:effectLst/>
                <a:latin typeface="+mn-lt"/>
                <a:ea typeface="+mn-ea"/>
                <a:cs typeface="+mn-cs"/>
              </a:rPr>
              <a:t>Either not sure of where you want to be geographically or find that you love a location that you may not have considered.</a:t>
            </a:r>
          </a:p>
          <a:p>
            <a:pPr lvl="0"/>
            <a:r>
              <a:rPr lang="en-US" sz="1200" kern="1200" dirty="0">
                <a:solidFill>
                  <a:schemeClr val="tx1"/>
                </a:solidFill>
                <a:effectLst/>
                <a:latin typeface="+mn-lt"/>
                <a:ea typeface="+mn-ea"/>
                <a:cs typeface="+mn-cs"/>
              </a:rPr>
              <a:t>Exposed to a variety of Physicians, as well as support staff, that may have unique ways of doing things.  </a:t>
            </a:r>
          </a:p>
          <a:p>
            <a:pPr lvl="0"/>
            <a:r>
              <a:rPr lang="en-US" sz="1200" kern="1200" dirty="0">
                <a:solidFill>
                  <a:schemeClr val="tx1"/>
                </a:solidFill>
                <a:effectLst/>
                <a:latin typeface="+mn-lt"/>
                <a:ea typeface="+mn-ea"/>
                <a:cs typeface="+mn-cs"/>
              </a:rPr>
              <a:t>Gain exposure to different practice setting and locations. Locum tenens offers you the ability to narrow your preferences.</a:t>
            </a:r>
          </a:p>
          <a:p>
            <a:pPr lvl="0"/>
            <a:r>
              <a:rPr lang="en-US" sz="1200" kern="1200" dirty="0">
                <a:solidFill>
                  <a:schemeClr val="tx1"/>
                </a:solidFill>
                <a:effectLst/>
                <a:latin typeface="+mn-lt"/>
                <a:ea typeface="+mn-ea"/>
                <a:cs typeface="+mn-cs"/>
              </a:rPr>
              <a:t>Financial perks include housing and travel being covered. Malpractice coverage and licensing expenses.</a:t>
            </a:r>
          </a:p>
          <a:p>
            <a:pPr lvl="0"/>
            <a:r>
              <a:rPr lang="en-US" sz="1200" kern="1200" dirty="0">
                <a:solidFill>
                  <a:schemeClr val="tx1"/>
                </a:solidFill>
                <a:effectLst/>
                <a:latin typeface="+mn-lt"/>
                <a:ea typeface="+mn-ea"/>
                <a:cs typeface="+mn-cs"/>
              </a:rPr>
              <a:t>Perfect solution for someone who wants to start a private practice, but needs to gain resources and build a patient base. Earn supplemental income while working towards that goal and gain new experiences along the way. Worked for Dermatology (Dr. Brian Williams)...tell his story.  </a:t>
            </a:r>
          </a:p>
          <a:p>
            <a:pPr lvl="0"/>
            <a:r>
              <a:rPr lang="en-US" sz="1200" kern="1200" dirty="0">
                <a:solidFill>
                  <a:schemeClr val="tx1"/>
                </a:solidFill>
                <a:effectLst/>
                <a:latin typeface="+mn-lt"/>
                <a:ea typeface="+mn-ea"/>
                <a:cs typeface="+mn-cs"/>
              </a:rPr>
              <a:t>Determine how short or how long you want to work; take time to travel or study for boards; great work-life balance.</a:t>
            </a:r>
          </a:p>
          <a:p>
            <a:pPr lvl="0"/>
            <a:r>
              <a:rPr lang="en-US" sz="1200" kern="1200" dirty="0">
                <a:solidFill>
                  <a:schemeClr val="tx1"/>
                </a:solidFill>
                <a:effectLst/>
                <a:latin typeface="+mn-lt"/>
                <a:ea typeface="+mn-ea"/>
                <a:cs typeface="+mn-cs"/>
              </a:rPr>
              <a:t>Locum tenens helps fill gaps between contracts.</a:t>
            </a:r>
          </a:p>
          <a:p>
            <a:pPr lvl="0"/>
            <a:r>
              <a:rPr lang="en-US" sz="1200" kern="1200" dirty="0">
                <a:solidFill>
                  <a:schemeClr val="tx1"/>
                </a:solidFill>
                <a:effectLst/>
                <a:latin typeface="+mn-lt"/>
                <a:ea typeface="+mn-ea"/>
                <a:cs typeface="+mn-cs"/>
              </a:rPr>
              <a:t>Unexpected change of plans...we’ve had Physicians have contract negotiations fall apart at the last minute or find out what was promised wasn’t going to happen as expected.  </a:t>
            </a:r>
          </a:p>
          <a:p>
            <a:r>
              <a:rPr lang="en-US" sz="1200" kern="1200" dirty="0">
                <a:solidFill>
                  <a:schemeClr val="tx1"/>
                </a:solidFill>
                <a:effectLst/>
                <a:latin typeface="+mn-lt"/>
                <a:ea typeface="+mn-ea"/>
                <a:cs typeface="+mn-cs"/>
              </a:rPr>
              <a:t>Build a network of Physicians and practice administrators who know professionals around the country. They are great resources for future career plans or to gain knowledge.</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13</a:t>
            </a:fld>
            <a:endParaRPr lang="en-US"/>
          </a:p>
        </p:txBody>
      </p:sp>
    </p:spTree>
    <p:extLst>
      <p:ext uri="{BB962C8B-B14F-4D97-AF65-F5344CB8AC3E}">
        <p14:creationId xmlns:p14="http://schemas.microsoft.com/office/powerpoint/2010/main" val="369921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Qualify Physician: A unique and personalized search based on your needs, preferences, and skills. Also screening for the “right” physicians.  </a:t>
            </a:r>
          </a:p>
          <a:p>
            <a:r>
              <a:rPr lang="en-US" sz="1200" kern="1200" dirty="0">
                <a:solidFill>
                  <a:schemeClr val="tx1"/>
                </a:solidFill>
                <a:effectLst/>
                <a:latin typeface="+mn-lt"/>
                <a:ea typeface="+mn-ea"/>
                <a:cs typeface="+mn-cs"/>
              </a:rPr>
              <a:t>Screen client: Interview the client. Detailed profile/PD, review evaluations, review financial stability (credit), general public search online for community information. </a:t>
            </a:r>
          </a:p>
          <a:p>
            <a:r>
              <a:rPr lang="en-US" sz="1200" kern="1200" dirty="0">
                <a:solidFill>
                  <a:schemeClr val="tx1"/>
                </a:solidFill>
                <a:effectLst/>
                <a:latin typeface="+mn-lt"/>
                <a:ea typeface="+mn-ea"/>
                <a:cs typeface="+mn-cs"/>
              </a:rPr>
              <a:t>A need for coverage</a:t>
            </a:r>
          </a:p>
          <a:p>
            <a:r>
              <a:rPr lang="en-US" sz="1200" kern="1200" dirty="0">
                <a:solidFill>
                  <a:schemeClr val="tx1"/>
                </a:solidFill>
                <a:effectLst/>
                <a:latin typeface="+mn-lt"/>
                <a:ea typeface="+mn-ea"/>
                <a:cs typeface="+mn-cs"/>
              </a:rPr>
              <a:t>Job details presented</a:t>
            </a:r>
          </a:p>
          <a:p>
            <a:r>
              <a:rPr lang="en-US" sz="1200" kern="1200" dirty="0">
                <a:solidFill>
                  <a:schemeClr val="tx1"/>
                </a:solidFill>
                <a:effectLst/>
                <a:latin typeface="+mn-lt"/>
                <a:ea typeface="+mn-ea"/>
                <a:cs typeface="+mn-cs"/>
              </a:rPr>
              <a:t>Presentation</a:t>
            </a:r>
          </a:p>
          <a:p>
            <a:r>
              <a:rPr lang="en-US" sz="1200" kern="1200" dirty="0">
                <a:solidFill>
                  <a:schemeClr val="tx1"/>
                </a:solidFill>
                <a:effectLst/>
                <a:latin typeface="+mn-lt"/>
                <a:ea typeface="+mn-ea"/>
                <a:cs typeface="+mn-cs"/>
              </a:rPr>
              <a:t>Interview</a:t>
            </a:r>
          </a:p>
          <a:p>
            <a:r>
              <a:rPr lang="en-US" sz="1200" kern="1200" dirty="0">
                <a:solidFill>
                  <a:schemeClr val="tx1"/>
                </a:solidFill>
                <a:effectLst/>
                <a:latin typeface="+mn-lt"/>
                <a:ea typeface="+mn-ea"/>
                <a:cs typeface="+mn-cs"/>
              </a:rPr>
              <a:t>Confirmation</a:t>
            </a:r>
          </a:p>
          <a:p>
            <a:r>
              <a:rPr lang="en-US" sz="1200" kern="1200" dirty="0">
                <a:solidFill>
                  <a:schemeClr val="tx1"/>
                </a:solidFill>
                <a:effectLst/>
                <a:latin typeface="+mn-lt"/>
                <a:ea typeface="+mn-ea"/>
                <a:cs typeface="+mn-cs"/>
              </a:rPr>
              <a:t>Details</a:t>
            </a:r>
          </a:p>
          <a:p>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14</a:t>
            </a:fld>
            <a:endParaRPr lang="en-US"/>
          </a:p>
        </p:txBody>
      </p:sp>
    </p:spTree>
    <p:extLst>
      <p:ext uri="{BB962C8B-B14F-4D97-AF65-F5344CB8AC3E}">
        <p14:creationId xmlns:p14="http://schemas.microsoft.com/office/powerpoint/2010/main" val="372402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Varies from person to person, but the most common factor in accepting a contract is location, not compensation. Some might be drawn initially to the salary, but it becomes less enticing if/when the rest of the factors don’t fit. 50% of new grads leave their first job within two years. This is typically because it’s not what they expected.</a:t>
            </a:r>
          </a:p>
          <a:p>
            <a:r>
              <a:rPr lang="en-US" sz="1200" kern="1200" dirty="0">
                <a:solidFill>
                  <a:schemeClr val="tx1"/>
                </a:solidFill>
                <a:effectLst/>
                <a:latin typeface="+mn-lt"/>
                <a:ea typeface="+mn-ea"/>
                <a:cs typeface="+mn-cs"/>
              </a:rPr>
              <a:t>The top three factors when considering a permanent position are:</a:t>
            </a:r>
          </a:p>
          <a:p>
            <a:pPr lvl="0"/>
            <a:r>
              <a:rPr lang="en-US" sz="1200" kern="1200" dirty="0">
                <a:solidFill>
                  <a:schemeClr val="tx1"/>
                </a:solidFill>
                <a:effectLst/>
                <a:latin typeface="+mn-lt"/>
                <a:ea typeface="+mn-ea"/>
                <a:cs typeface="+mn-cs"/>
              </a:rPr>
              <a:t>Geography is likely most important since nothing else matters if you don’t like where you live. Geographic choices may be made based on where someone grew up or possibly a city they visited and loved.</a:t>
            </a:r>
          </a:p>
          <a:p>
            <a:pPr lvl="0"/>
            <a:r>
              <a:rPr lang="en-US" sz="1200" kern="1200" dirty="0">
                <a:solidFill>
                  <a:schemeClr val="tx1"/>
                </a:solidFill>
                <a:effectLst/>
                <a:latin typeface="+mn-lt"/>
                <a:ea typeface="+mn-ea"/>
                <a:cs typeface="+mn-cs"/>
              </a:rPr>
              <a:t>Practice setting details are important for work-life balance. Consider the schedule, patient load, availability of subspecialty consults, and so on.</a:t>
            </a:r>
          </a:p>
          <a:p>
            <a:r>
              <a:rPr lang="en-US" sz="1200" kern="1200" dirty="0">
                <a:solidFill>
                  <a:schemeClr val="tx1"/>
                </a:solidFill>
                <a:effectLst/>
                <a:latin typeface="+mn-lt"/>
                <a:ea typeface="+mn-ea"/>
                <a:cs typeface="+mn-cs"/>
              </a:rPr>
              <a:t>Salary details, although important, do not end up at the top of most lists.  More important things to consider may be loan repayment, partnership tracks, benefits, vacation, and sign-on bonus.</a:t>
            </a:r>
            <a:r>
              <a:rPr lang="en-US" dirty="0">
                <a:effectLst/>
              </a:rPr>
              <a:t> </a:t>
            </a:r>
          </a:p>
          <a:p>
            <a:endParaRPr lang="en-US" dirty="0">
              <a:effectLst/>
            </a:endParaRPr>
          </a:p>
          <a:p>
            <a:r>
              <a:rPr lang="en-US" dirty="0">
                <a:effectLst/>
              </a:rPr>
              <a:t>It’s your career</a:t>
            </a:r>
            <a:r>
              <a:rPr lang="en-US" baseline="0" dirty="0">
                <a:effectLst/>
              </a:rPr>
              <a:t> – make sure you’re in control. Know what your options are and decide what’s important to you.</a:t>
            </a:r>
          </a:p>
          <a:p>
            <a:pPr lvl="0"/>
            <a:r>
              <a:rPr lang="en-US" sz="1200" kern="1200" dirty="0">
                <a:solidFill>
                  <a:schemeClr val="tx1"/>
                </a:solidFill>
                <a:effectLst/>
                <a:latin typeface="+mn-lt"/>
                <a:ea typeface="+mn-ea"/>
                <a:cs typeface="+mn-cs"/>
              </a:rPr>
              <a:t>Where: location and practice type</a:t>
            </a:r>
          </a:p>
          <a:p>
            <a:pPr lvl="0"/>
            <a:r>
              <a:rPr lang="en-US" sz="1200" kern="1200" dirty="0">
                <a:solidFill>
                  <a:schemeClr val="tx1"/>
                </a:solidFill>
                <a:effectLst/>
                <a:latin typeface="+mn-lt"/>
                <a:ea typeface="+mn-ea"/>
                <a:cs typeface="+mn-cs"/>
              </a:rPr>
              <a:t>What: practice settings, partnership track, employed vs. independent</a:t>
            </a:r>
          </a:p>
          <a:p>
            <a:pPr lvl="0"/>
            <a:r>
              <a:rPr lang="en-US" sz="1200" kern="1200" dirty="0">
                <a:solidFill>
                  <a:schemeClr val="tx1"/>
                </a:solidFill>
                <a:effectLst/>
                <a:latin typeface="+mn-lt"/>
                <a:ea typeface="+mn-ea"/>
                <a:cs typeface="+mn-cs"/>
              </a:rPr>
              <a:t>How much: your schedule, call, hours, your patient volume</a:t>
            </a:r>
          </a:p>
          <a:p>
            <a:endParaRPr lang="en-US" dirty="0"/>
          </a:p>
          <a:p>
            <a:endParaRPr lang="en-US" dirty="0"/>
          </a:p>
        </p:txBody>
      </p:sp>
      <p:sp>
        <p:nvSpPr>
          <p:cNvPr id="4" name="Slide Number Placeholder 3"/>
          <p:cNvSpPr>
            <a:spLocks noGrp="1"/>
          </p:cNvSpPr>
          <p:nvPr>
            <p:ph type="sldNum" sz="quarter" idx="10"/>
          </p:nvPr>
        </p:nvSpPr>
        <p:spPr/>
        <p:txBody>
          <a:bodyPr/>
          <a:lstStyle/>
          <a:p>
            <a:fld id="{36EC8DA2-063F-4E4B-A3BE-9A8D2DB684E9}" type="slidenum">
              <a:rPr lang="en-US" smtClean="0"/>
              <a:t>16</a:t>
            </a:fld>
            <a:endParaRPr lang="en-US"/>
          </a:p>
        </p:txBody>
      </p:sp>
    </p:spTree>
    <p:extLst>
      <p:ext uri="{BB962C8B-B14F-4D97-AF65-F5344CB8AC3E}">
        <p14:creationId xmlns:p14="http://schemas.microsoft.com/office/powerpoint/2010/main" val="298273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74538" y="1378971"/>
            <a:ext cx="10279620" cy="3963903"/>
          </a:xfrm>
        </p:spPr>
        <p:txBody>
          <a:bodyPr/>
          <a:lstStyle>
            <a:lvl1pPr marL="243827" indent="-304784">
              <a:defRPr sz="3333">
                <a:solidFill>
                  <a:schemeClr val="tx1">
                    <a:lumMod val="65000"/>
                    <a:lumOff val="35000"/>
                  </a:schemeClr>
                </a:solidFill>
                <a:latin typeface="Open Sans"/>
                <a:cs typeface="Open Sans"/>
              </a:defRPr>
            </a:lvl1pPr>
            <a:lvl2pPr>
              <a:defRPr sz="2667" b="0" i="0" baseline="0">
                <a:latin typeface="Open Sans"/>
                <a:cs typeface="Open Sans"/>
              </a:defRPr>
            </a:lvl2pPr>
            <a:lvl3pPr marL="914354" indent="-304784">
              <a:buFont typeface="Lucida Grande"/>
              <a:buChar char="–"/>
              <a:defRPr sz="2667">
                <a:solidFill>
                  <a:schemeClr val="tx1">
                    <a:lumMod val="65000"/>
                    <a:lumOff val="35000"/>
                  </a:schemeClr>
                </a:solidFill>
                <a:latin typeface="Open Sans"/>
                <a:cs typeface="Open Sans"/>
              </a:defRPr>
            </a:lvl3pPr>
            <a:lvl4pPr marL="1219139" indent="0">
              <a:buNone/>
              <a:defRPr sz="2133" baseline="0">
                <a:solidFill>
                  <a:schemeClr val="tx1">
                    <a:lumMod val="65000"/>
                    <a:lumOff val="35000"/>
                  </a:schemeClr>
                </a:solidFill>
                <a:latin typeface="Open Sans"/>
                <a:cs typeface="Open Sans"/>
              </a:defRPr>
            </a:lvl4pPr>
            <a:lvl5pPr>
              <a:defRPr>
                <a:solidFill>
                  <a:schemeClr val="tx1">
                    <a:lumMod val="65000"/>
                    <a:lumOff val="35000"/>
                  </a:schemeClr>
                </a:solidFill>
                <a:latin typeface="Open Sans"/>
                <a:cs typeface="Open Sans"/>
              </a:defRPr>
            </a:lvl5pPr>
          </a:lstStyle>
          <a:p>
            <a:pPr lvl="0"/>
            <a:r>
              <a:rPr lang="en-US" dirty="0"/>
              <a:t>Click to edit Master</a:t>
            </a:r>
          </a:p>
          <a:p>
            <a:pPr lvl="1"/>
            <a:r>
              <a:rPr lang="en-US" dirty="0"/>
              <a:t>Second Level</a:t>
            </a:r>
          </a:p>
          <a:p>
            <a:pPr lvl="3"/>
            <a:r>
              <a:rPr lang="en-US" dirty="0"/>
              <a:t>Third Level</a:t>
            </a:r>
          </a:p>
        </p:txBody>
      </p:sp>
      <p:sp>
        <p:nvSpPr>
          <p:cNvPr id="9" name="Title 1"/>
          <p:cNvSpPr>
            <a:spLocks noGrp="1"/>
          </p:cNvSpPr>
          <p:nvPr>
            <p:ph type="title"/>
          </p:nvPr>
        </p:nvSpPr>
        <p:spPr>
          <a:xfrm>
            <a:off x="974538" y="635958"/>
            <a:ext cx="10279620" cy="769273"/>
          </a:xfrm>
        </p:spPr>
        <p:txBody>
          <a:bodyPr anchor="t" anchorCtr="0">
            <a:normAutofit/>
          </a:bodyPr>
          <a:lstStyle>
            <a:lvl1pPr algn="l">
              <a:defRPr sz="3733">
                <a:solidFill>
                  <a:srgbClr val="624C79"/>
                </a:solidFill>
                <a:latin typeface="Open Sans"/>
                <a:cs typeface="Open Sans"/>
              </a:defRPr>
            </a:lvl1pPr>
          </a:lstStyle>
          <a:p>
            <a:r>
              <a:rPr lang="en-US" dirty="0"/>
              <a:t>Click to edit Master title style</a:t>
            </a:r>
          </a:p>
        </p:txBody>
      </p:sp>
    </p:spTree>
    <p:extLst>
      <p:ext uri="{BB962C8B-B14F-4D97-AF65-F5344CB8AC3E}">
        <p14:creationId xmlns:p14="http://schemas.microsoft.com/office/powerpoint/2010/main" val="285772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Rectangle 2"/>
          <p:cNvSpPr/>
          <p:nvPr userDrawn="1"/>
        </p:nvSpPr>
        <p:spPr>
          <a:xfrm>
            <a:off x="-49712" y="-78297"/>
            <a:ext cx="12331195" cy="6936297"/>
          </a:xfrm>
          <a:prstGeom prst="rect">
            <a:avLst/>
          </a:prstGeom>
          <a:solidFill>
            <a:srgbClr val="5D467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4" name="Title 1"/>
          <p:cNvSpPr>
            <a:spLocks noGrp="1"/>
          </p:cNvSpPr>
          <p:nvPr>
            <p:ph type="title"/>
          </p:nvPr>
        </p:nvSpPr>
        <p:spPr>
          <a:xfrm>
            <a:off x="609600" y="1827780"/>
            <a:ext cx="10972800" cy="2397768"/>
          </a:xfrm>
        </p:spPr>
        <p:txBody>
          <a:bodyPr>
            <a:normAutofit/>
          </a:bodyPr>
          <a:lstStyle>
            <a:lvl1pPr algn="ctr">
              <a:defRPr sz="4000">
                <a:solidFill>
                  <a:schemeClr val="bg1"/>
                </a:solidFill>
                <a:latin typeface="Open Sans"/>
                <a:cs typeface="Open Sans"/>
              </a:defRPr>
            </a:lvl1pPr>
          </a:lstStyle>
          <a:p>
            <a:r>
              <a:rPr lang="en-US" dirty="0"/>
              <a:t>Click to edit Master title style</a:t>
            </a:r>
          </a:p>
        </p:txBody>
      </p:sp>
    </p:spTree>
    <p:extLst>
      <p:ext uri="{BB962C8B-B14F-4D97-AF65-F5344CB8AC3E}">
        <p14:creationId xmlns:p14="http://schemas.microsoft.com/office/powerpoint/2010/main" val="267017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23" y="0"/>
            <a:ext cx="12240245" cy="6895339"/>
          </a:xfrm>
          <a:prstGeom prst="rect">
            <a:avLst/>
          </a:prstGeom>
        </p:spPr>
      </p:pic>
      <p:sp>
        <p:nvSpPr>
          <p:cNvPr id="6" name="Title 1"/>
          <p:cNvSpPr>
            <a:spLocks noGrp="1"/>
          </p:cNvSpPr>
          <p:nvPr>
            <p:ph type="title"/>
          </p:nvPr>
        </p:nvSpPr>
        <p:spPr>
          <a:xfrm>
            <a:off x="624197" y="1487648"/>
            <a:ext cx="10972800" cy="2109760"/>
          </a:xfrm>
        </p:spPr>
        <p:txBody>
          <a:bodyPr>
            <a:normAutofit/>
          </a:bodyPr>
          <a:lstStyle>
            <a:lvl1pPr algn="ctr">
              <a:defRPr sz="4000">
                <a:solidFill>
                  <a:schemeClr val="bg1"/>
                </a:solidFill>
                <a:latin typeface="Open Sans"/>
                <a:cs typeface="Open Sans"/>
              </a:defRPr>
            </a:lvl1pPr>
          </a:lstStyle>
          <a:p>
            <a:r>
              <a:rPr lang="en-US" dirty="0"/>
              <a:t>Click to edit Master title style</a:t>
            </a:r>
          </a:p>
        </p:txBody>
      </p:sp>
    </p:spTree>
    <p:extLst>
      <p:ext uri="{BB962C8B-B14F-4D97-AF65-F5344CB8AC3E}">
        <p14:creationId xmlns:p14="http://schemas.microsoft.com/office/powerpoint/2010/main" val="125171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i="0" baseline="0">
                <a:solidFill>
                  <a:srgbClr val="624C79"/>
                </a:solidFill>
                <a:latin typeface="Open Sans"/>
              </a:defRPr>
            </a:lvl1pPr>
          </a:lstStyle>
          <a:p>
            <a:r>
              <a:rPr lang="en-US" dirty="0"/>
              <a:t>Click to edit Master title style</a:t>
            </a:r>
          </a:p>
        </p:txBody>
      </p:sp>
    </p:spTree>
    <p:extLst>
      <p:ext uri="{BB962C8B-B14F-4D97-AF65-F5344CB8AC3E}">
        <p14:creationId xmlns:p14="http://schemas.microsoft.com/office/powerpoint/2010/main" val="23606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348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74538" y="1378971"/>
            <a:ext cx="10279620" cy="3963903"/>
          </a:xfrm>
        </p:spPr>
        <p:txBody>
          <a:bodyPr/>
          <a:lstStyle>
            <a:lvl1pPr marL="243827" indent="-304784">
              <a:defRPr sz="3333">
                <a:solidFill>
                  <a:schemeClr val="tx1">
                    <a:lumMod val="65000"/>
                    <a:lumOff val="35000"/>
                  </a:schemeClr>
                </a:solidFill>
                <a:latin typeface="Open Sans"/>
                <a:cs typeface="Open Sans"/>
              </a:defRPr>
            </a:lvl1pPr>
            <a:lvl2pPr>
              <a:defRPr sz="2667" b="0" i="0" baseline="0">
                <a:latin typeface="Open Sans"/>
                <a:cs typeface="Open Sans"/>
              </a:defRPr>
            </a:lvl2pPr>
            <a:lvl3pPr marL="914354" indent="-304784">
              <a:buFont typeface="Lucida Grande"/>
              <a:buChar char="–"/>
              <a:defRPr sz="2667">
                <a:solidFill>
                  <a:schemeClr val="tx1">
                    <a:lumMod val="65000"/>
                    <a:lumOff val="35000"/>
                  </a:schemeClr>
                </a:solidFill>
                <a:latin typeface="Open Sans"/>
                <a:cs typeface="Open Sans"/>
              </a:defRPr>
            </a:lvl3pPr>
            <a:lvl4pPr marL="1219139" indent="0">
              <a:buNone/>
              <a:defRPr sz="2133" baseline="0">
                <a:solidFill>
                  <a:schemeClr val="tx1">
                    <a:lumMod val="65000"/>
                    <a:lumOff val="35000"/>
                  </a:schemeClr>
                </a:solidFill>
                <a:latin typeface="Open Sans"/>
                <a:cs typeface="Open Sans"/>
              </a:defRPr>
            </a:lvl4pPr>
            <a:lvl5pPr>
              <a:defRPr>
                <a:solidFill>
                  <a:schemeClr val="tx1">
                    <a:lumMod val="65000"/>
                    <a:lumOff val="35000"/>
                  </a:schemeClr>
                </a:solidFill>
                <a:latin typeface="Open Sans"/>
                <a:cs typeface="Open Sans"/>
              </a:defRPr>
            </a:lvl5pPr>
          </a:lstStyle>
          <a:p>
            <a:pPr lvl="0"/>
            <a:r>
              <a:rPr lang="en-US" dirty="0"/>
              <a:t>Click to edit Master</a:t>
            </a:r>
          </a:p>
          <a:p>
            <a:pPr lvl="1"/>
            <a:r>
              <a:rPr lang="en-US" dirty="0"/>
              <a:t>Second Level</a:t>
            </a:r>
          </a:p>
          <a:p>
            <a:pPr lvl="3"/>
            <a:r>
              <a:rPr lang="en-US" dirty="0"/>
              <a:t>Third Level</a:t>
            </a:r>
          </a:p>
        </p:txBody>
      </p:sp>
      <p:sp>
        <p:nvSpPr>
          <p:cNvPr id="9" name="Title 1"/>
          <p:cNvSpPr>
            <a:spLocks noGrp="1"/>
          </p:cNvSpPr>
          <p:nvPr>
            <p:ph type="title"/>
          </p:nvPr>
        </p:nvSpPr>
        <p:spPr>
          <a:xfrm>
            <a:off x="974538" y="635958"/>
            <a:ext cx="10279620" cy="769273"/>
          </a:xfrm>
        </p:spPr>
        <p:txBody>
          <a:bodyPr anchor="t" anchorCtr="0">
            <a:normAutofit/>
          </a:bodyPr>
          <a:lstStyle>
            <a:lvl1pPr algn="l">
              <a:defRPr sz="3733">
                <a:solidFill>
                  <a:srgbClr val="624C79"/>
                </a:solidFill>
                <a:latin typeface="Open Sans"/>
                <a:cs typeface="Open Sans"/>
              </a:defRPr>
            </a:lvl1pPr>
          </a:lstStyle>
          <a:p>
            <a:r>
              <a:rPr lang="en-US" dirty="0"/>
              <a:t>Click to edit Master title style</a:t>
            </a:r>
          </a:p>
        </p:txBody>
      </p:sp>
    </p:spTree>
    <p:extLst>
      <p:ext uri="{BB962C8B-B14F-4D97-AF65-F5344CB8AC3E}">
        <p14:creationId xmlns:p14="http://schemas.microsoft.com/office/powerpoint/2010/main" val="187118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 y="-31760"/>
            <a:ext cx="12247492" cy="6895339"/>
          </a:xfrm>
          <a:prstGeom prst="rect">
            <a:avLst/>
          </a:prstGeom>
        </p:spPr>
      </p:pic>
      <p:sp>
        <p:nvSpPr>
          <p:cNvPr id="2" name="Title Placeholder 1"/>
          <p:cNvSpPr>
            <a:spLocks noGrp="1"/>
          </p:cNvSpPr>
          <p:nvPr>
            <p:ph type="title"/>
          </p:nvPr>
        </p:nvSpPr>
        <p:spPr>
          <a:xfrm>
            <a:off x="974314" y="468923"/>
            <a:ext cx="10462204" cy="85969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84953" y="1375921"/>
            <a:ext cx="10451560" cy="3716867"/>
          </a:xfrm>
          <a:prstGeom prst="rect">
            <a:avLst/>
          </a:prstGeom>
        </p:spPr>
        <p:txBody>
          <a:bodyPr vert="horz" lIns="91440" tIns="45720" rIns="91440" bIns="45720" rtlCol="0">
            <a:normAutofit/>
          </a:bodyPr>
          <a:lstStyle/>
          <a:p>
            <a:pPr lvl="0"/>
            <a:r>
              <a:rPr lang="en-US" dirty="0"/>
              <a:t>Click to edit Master text styles</a:t>
            </a:r>
          </a:p>
          <a:p>
            <a:pPr lvl="1"/>
            <a:r>
              <a:rPr lang="en-US" dirty="0"/>
              <a:t>Click to edit Master text styles</a:t>
            </a:r>
          </a:p>
          <a:p>
            <a:pPr lvl="2"/>
            <a:r>
              <a:rPr lang="en-US" dirty="0"/>
              <a:t>Click to edit Master text styles</a:t>
            </a:r>
          </a:p>
        </p:txBody>
      </p:sp>
    </p:spTree>
    <p:extLst>
      <p:ext uri="{BB962C8B-B14F-4D97-AF65-F5344CB8AC3E}">
        <p14:creationId xmlns:p14="http://schemas.microsoft.com/office/powerpoint/2010/main" val="105451967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63" r:id="rId6"/>
  </p:sldLayoutIdLst>
  <p:txStyles>
    <p:titleStyle>
      <a:lvl1pPr algn="l" defTabSz="609570" rtl="0" eaLnBrk="1" latinLnBrk="0" hangingPunct="1">
        <a:spcBef>
          <a:spcPct val="0"/>
        </a:spcBef>
        <a:buNone/>
        <a:defRPr sz="3800" b="1" i="0" kern="1200" baseline="0">
          <a:solidFill>
            <a:srgbClr val="5D4671"/>
          </a:solidFill>
          <a:latin typeface="Open Sans"/>
          <a:ea typeface="+mj-ea"/>
          <a:cs typeface="+mj-cs"/>
        </a:defRPr>
      </a:lvl1pPr>
    </p:titleStyle>
    <p:bodyStyle>
      <a:lvl1pPr marL="243827" indent="-304784" algn="l" defTabSz="609570" rtl="0" eaLnBrk="1" latinLnBrk="0" hangingPunct="1">
        <a:spcBef>
          <a:spcPct val="20000"/>
        </a:spcBef>
        <a:buFont typeface="Arial"/>
        <a:buChar char="•"/>
        <a:defRPr sz="3333" kern="1200">
          <a:solidFill>
            <a:schemeClr val="tx1">
              <a:lumMod val="65000"/>
              <a:lumOff val="35000"/>
            </a:schemeClr>
          </a:solidFill>
          <a:latin typeface="Open Sans"/>
          <a:ea typeface="+mn-ea"/>
          <a:cs typeface="+mn-cs"/>
        </a:defRPr>
      </a:lvl1pPr>
      <a:lvl2pPr marL="914354" indent="-304784" algn="l" defTabSz="609570" rtl="0" eaLnBrk="1" latinLnBrk="0" hangingPunct="1">
        <a:spcBef>
          <a:spcPct val="20000"/>
        </a:spcBef>
        <a:buFont typeface="Lucida Grande"/>
        <a:buChar char="-"/>
        <a:defRPr sz="2667" kern="1200" baseline="0">
          <a:solidFill>
            <a:schemeClr val="tx1">
              <a:lumMod val="65000"/>
              <a:lumOff val="35000"/>
            </a:schemeClr>
          </a:solidFill>
          <a:latin typeface="Open Sans"/>
          <a:ea typeface="+mn-ea"/>
          <a:cs typeface="+mn-cs"/>
        </a:defRPr>
      </a:lvl2pPr>
      <a:lvl3pPr marL="1219139" indent="0" algn="l" defTabSz="609570" rtl="0" eaLnBrk="1" latinLnBrk="0" hangingPunct="1">
        <a:spcBef>
          <a:spcPct val="20000"/>
        </a:spcBef>
        <a:buFontTx/>
        <a:buNone/>
        <a:defRPr sz="2133" kern="1200">
          <a:solidFill>
            <a:schemeClr val="tx1">
              <a:lumMod val="65000"/>
              <a:lumOff val="35000"/>
            </a:schemeClr>
          </a:solidFill>
          <a:latin typeface="Open Sans"/>
          <a:ea typeface="+mn-ea"/>
          <a:cs typeface="+mn-cs"/>
        </a:defRPr>
      </a:lvl3pPr>
      <a:lvl4pPr marL="2133493" indent="-304784" algn="l" defTabSz="609570" rtl="0" eaLnBrk="1" latinLnBrk="0" hangingPunct="1">
        <a:spcBef>
          <a:spcPct val="20000"/>
        </a:spcBef>
        <a:buFont typeface="Arial"/>
        <a:buChar char="–"/>
        <a:defRPr sz="2667" kern="1200">
          <a:solidFill>
            <a:schemeClr val="tx1">
              <a:lumMod val="65000"/>
              <a:lumOff val="35000"/>
            </a:schemeClr>
          </a:solidFill>
          <a:latin typeface="+mn-lt"/>
          <a:ea typeface="+mn-ea"/>
          <a:cs typeface="+mn-cs"/>
        </a:defRPr>
      </a:lvl4pPr>
      <a:lvl5pPr marL="2743063" indent="-304784" algn="l" defTabSz="609570" rtl="0" eaLnBrk="1" latinLnBrk="0" hangingPunct="1">
        <a:spcBef>
          <a:spcPct val="20000"/>
        </a:spcBef>
        <a:buFont typeface="Arial"/>
        <a:buChar char="»"/>
        <a:defRPr sz="2667" kern="1200">
          <a:solidFill>
            <a:schemeClr val="tx1">
              <a:lumMod val="65000"/>
              <a:lumOff val="35000"/>
            </a:schemeClr>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1"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39"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7"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6.png"/><Relationship Id="rId7"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locumstory.com/" TargetMode="Externa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hyperlink" Target="http://www.nalto.org/about-locum-tenens/locum-tenens-educ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140848405"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6667" dirty="0"/>
              <a:t>Professional</a:t>
            </a:r>
            <a:br>
              <a:rPr lang="en-US" sz="6667" dirty="0"/>
            </a:br>
            <a:r>
              <a:rPr lang="en-US" sz="6667" dirty="0"/>
              <a:t>Development</a:t>
            </a:r>
          </a:p>
        </p:txBody>
      </p:sp>
      <p:grpSp>
        <p:nvGrpSpPr>
          <p:cNvPr id="6" name="Group 5"/>
          <p:cNvGrpSpPr/>
          <p:nvPr/>
        </p:nvGrpSpPr>
        <p:grpSpPr>
          <a:xfrm>
            <a:off x="5401466" y="-800192"/>
            <a:ext cx="7338613" cy="6124405"/>
            <a:chOff x="3908486" y="-616922"/>
            <a:chExt cx="5503960" cy="4593304"/>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8486" y="-616922"/>
              <a:ext cx="5503960" cy="459330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39866" y="516558"/>
              <a:ext cx="1273422" cy="2037476"/>
            </a:xfrm>
            <a:prstGeom prst="rect">
              <a:avLst/>
            </a:prstGeom>
          </p:spPr>
        </p:pic>
      </p:grpSp>
      <p:sp>
        <p:nvSpPr>
          <p:cNvPr id="5" name="TextBox 4"/>
          <p:cNvSpPr txBox="1"/>
          <p:nvPr/>
        </p:nvSpPr>
        <p:spPr>
          <a:xfrm>
            <a:off x="643157" y="4225549"/>
            <a:ext cx="5357769" cy="584775"/>
          </a:xfrm>
          <a:prstGeom prst="rect">
            <a:avLst/>
          </a:prstGeom>
          <a:noFill/>
        </p:spPr>
        <p:txBody>
          <a:bodyPr wrap="square" rtlCol="0">
            <a:spAutoFit/>
          </a:bodyPr>
          <a:lstStyle/>
          <a:p>
            <a:r>
              <a:rPr lang="en-US" sz="3200" dirty="0">
                <a:solidFill>
                  <a:schemeClr val="bg1"/>
                </a:solidFill>
              </a:rPr>
              <a:t>Locum Tenens</a:t>
            </a:r>
          </a:p>
        </p:txBody>
      </p:sp>
      <p:sp>
        <p:nvSpPr>
          <p:cNvPr id="7" name="TextBox 6">
            <a:extLst>
              <a:ext uri="{FF2B5EF4-FFF2-40B4-BE49-F238E27FC236}">
                <a16:creationId xmlns:a16="http://schemas.microsoft.com/office/drawing/2014/main" id="{BFAF4247-C39E-48A3-B966-DFA6F092BD3D}"/>
              </a:ext>
            </a:extLst>
          </p:cNvPr>
          <p:cNvSpPr txBox="1"/>
          <p:nvPr/>
        </p:nvSpPr>
        <p:spPr>
          <a:xfrm>
            <a:off x="2260600" y="5207000"/>
            <a:ext cx="6908800" cy="1077218"/>
          </a:xfrm>
          <a:prstGeom prst="rect">
            <a:avLst/>
          </a:prstGeom>
          <a:noFill/>
        </p:spPr>
        <p:txBody>
          <a:bodyPr wrap="square" rtlCol="0">
            <a:spAutoFit/>
          </a:bodyPr>
          <a:lstStyle/>
          <a:p>
            <a:r>
              <a:rPr lang="en-US" sz="3200" dirty="0">
                <a:solidFill>
                  <a:schemeClr val="bg1"/>
                </a:solidFill>
              </a:rPr>
              <a:t>Harold </a:t>
            </a:r>
            <a:r>
              <a:rPr lang="en-US" sz="3200" dirty="0" err="1">
                <a:solidFill>
                  <a:schemeClr val="bg1"/>
                </a:solidFill>
              </a:rPr>
              <a:t>Vonk</a:t>
            </a:r>
            <a:r>
              <a:rPr lang="en-US" sz="3200" dirty="0">
                <a:solidFill>
                  <a:schemeClr val="bg1"/>
                </a:solidFill>
              </a:rPr>
              <a:t> M.D. </a:t>
            </a:r>
          </a:p>
          <a:p>
            <a:r>
              <a:rPr lang="en-US" sz="3200" dirty="0">
                <a:solidFill>
                  <a:schemeClr val="bg1"/>
                </a:solidFill>
              </a:rPr>
              <a:t>Locum Tenens Rheumatologist</a:t>
            </a:r>
          </a:p>
        </p:txBody>
      </p:sp>
    </p:spTree>
    <p:extLst>
      <p:ext uri="{BB962C8B-B14F-4D97-AF65-F5344CB8AC3E}">
        <p14:creationId xmlns:p14="http://schemas.microsoft.com/office/powerpoint/2010/main" val="141370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3789" y="1722541"/>
            <a:ext cx="10180368" cy="371352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Content Placeholder 2"/>
          <p:cNvSpPr>
            <a:spLocks noGrp="1"/>
          </p:cNvSpPr>
          <p:nvPr>
            <p:ph idx="1"/>
          </p:nvPr>
        </p:nvSpPr>
        <p:spPr>
          <a:xfrm>
            <a:off x="1073789" y="1722540"/>
            <a:ext cx="10279620" cy="3963903"/>
          </a:xfrm>
        </p:spPr>
        <p:txBody>
          <a:bodyPr numCol="2">
            <a:normAutofit/>
          </a:bodyPr>
          <a:lstStyle/>
          <a:p>
            <a:pPr>
              <a:lnSpc>
                <a:spcPts val="4000"/>
              </a:lnSpc>
              <a:buSzPct val="130000"/>
              <a:buBlip>
                <a:blip r:embed="rId3"/>
              </a:buBlip>
            </a:pPr>
            <a:r>
              <a:rPr lang="en-US" sz="2667" dirty="0"/>
              <a:t> Recruiting for a </a:t>
            </a:r>
            <a:br>
              <a:rPr lang="en-US" sz="2667" dirty="0"/>
            </a:br>
            <a:r>
              <a:rPr lang="en-US" sz="2667" dirty="0"/>
              <a:t>  permanent physician</a:t>
            </a:r>
          </a:p>
          <a:p>
            <a:pPr>
              <a:lnSpc>
                <a:spcPts val="4000"/>
              </a:lnSpc>
              <a:buSzPct val="130000"/>
              <a:buBlip>
                <a:blip r:embed="rId3"/>
              </a:buBlip>
            </a:pPr>
            <a:r>
              <a:rPr lang="en-US" sz="2667" dirty="0"/>
              <a:t> Sabbatical</a:t>
            </a:r>
          </a:p>
          <a:p>
            <a:pPr>
              <a:lnSpc>
                <a:spcPts val="4000"/>
              </a:lnSpc>
              <a:buSzPct val="130000"/>
              <a:buBlip>
                <a:blip r:embed="rId3"/>
              </a:buBlip>
            </a:pPr>
            <a:r>
              <a:rPr lang="en-US" sz="2667" dirty="0"/>
              <a:t> Maternity leave</a:t>
            </a:r>
          </a:p>
          <a:p>
            <a:pPr>
              <a:lnSpc>
                <a:spcPts val="4000"/>
              </a:lnSpc>
              <a:buSzPct val="130000"/>
              <a:buBlip>
                <a:blip r:embed="rId3"/>
              </a:buBlip>
            </a:pPr>
            <a:r>
              <a:rPr lang="en-US" sz="2667" dirty="0"/>
              <a:t> Illness</a:t>
            </a:r>
          </a:p>
          <a:p>
            <a:pPr>
              <a:lnSpc>
                <a:spcPts val="4000"/>
              </a:lnSpc>
              <a:buSzPct val="130000"/>
              <a:buBlip>
                <a:blip r:embed="rId3"/>
              </a:buBlip>
            </a:pPr>
            <a:r>
              <a:rPr lang="en-US" sz="2667" dirty="0"/>
              <a:t> Vacation coverage</a:t>
            </a:r>
          </a:p>
          <a:p>
            <a:pPr>
              <a:lnSpc>
                <a:spcPts val="4000"/>
              </a:lnSpc>
              <a:buSzPct val="130000"/>
              <a:buBlip>
                <a:blip r:embed="rId3"/>
              </a:buBlip>
            </a:pPr>
            <a:r>
              <a:rPr lang="en-US" sz="2667" dirty="0"/>
              <a:t> Seasonal staffing</a:t>
            </a:r>
          </a:p>
          <a:p>
            <a:pPr>
              <a:lnSpc>
                <a:spcPts val="4000"/>
              </a:lnSpc>
              <a:buSzPct val="130000"/>
              <a:buBlip>
                <a:blip r:embed="rId3"/>
              </a:buBlip>
            </a:pPr>
            <a:r>
              <a:rPr lang="en-US" sz="2667" dirty="0"/>
              <a:t> Moonlighting needs: Extra </a:t>
            </a:r>
            <a:br>
              <a:rPr lang="en-US" sz="2667" dirty="0"/>
            </a:br>
            <a:r>
              <a:rPr lang="en-US" sz="2667" dirty="0"/>
              <a:t>  shifts, weekends, call </a:t>
            </a:r>
            <a:br>
              <a:rPr lang="en-US" sz="2667" dirty="0"/>
            </a:br>
            <a:r>
              <a:rPr lang="en-US" sz="2667" dirty="0"/>
              <a:t>  coverage, etc.</a:t>
            </a:r>
          </a:p>
        </p:txBody>
      </p:sp>
      <p:sp>
        <p:nvSpPr>
          <p:cNvPr id="2" name="Title 1"/>
          <p:cNvSpPr>
            <a:spLocks noGrp="1"/>
          </p:cNvSpPr>
          <p:nvPr>
            <p:ph type="title"/>
          </p:nvPr>
        </p:nvSpPr>
        <p:spPr/>
        <p:txBody>
          <a:bodyPr/>
          <a:lstStyle/>
          <a:p>
            <a:r>
              <a:rPr lang="en-US" b="1" dirty="0"/>
              <a:t>Why Practices Need Locums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62461" y="473733"/>
            <a:ext cx="1862995" cy="1862995"/>
          </a:xfrm>
          <a:prstGeom prst="rect">
            <a:avLst/>
          </a:prstGeom>
        </p:spPr>
      </p:pic>
    </p:spTree>
    <p:extLst>
      <p:ext uri="{BB962C8B-B14F-4D97-AF65-F5344CB8AC3E}">
        <p14:creationId xmlns:p14="http://schemas.microsoft.com/office/powerpoint/2010/main" val="106088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a:bodyPr>
          <a:lstStyle/>
          <a:p>
            <a:pPr>
              <a:spcBef>
                <a:spcPts val="1333"/>
              </a:spcBef>
              <a:buSzPct val="130000"/>
              <a:buBlip>
                <a:blip r:embed="rId2"/>
              </a:buBlip>
            </a:pPr>
            <a:r>
              <a:rPr lang="en-US" dirty="0"/>
              <a:t> Focus on patients instead of RVUs</a:t>
            </a:r>
          </a:p>
          <a:p>
            <a:pPr>
              <a:spcBef>
                <a:spcPts val="1333"/>
              </a:spcBef>
              <a:buSzPct val="130000"/>
              <a:buBlip>
                <a:blip r:embed="rId2"/>
              </a:buBlip>
            </a:pPr>
            <a:r>
              <a:rPr lang="en-US" dirty="0"/>
              <a:t> Spend more time delivering quality care</a:t>
            </a:r>
          </a:p>
          <a:p>
            <a:pPr>
              <a:spcBef>
                <a:spcPts val="1333"/>
              </a:spcBef>
              <a:buSzPct val="130000"/>
              <a:buBlip>
                <a:blip r:embed="rId2"/>
              </a:buBlip>
            </a:pPr>
            <a:r>
              <a:rPr lang="en-US" dirty="0"/>
              <a:t> Fill a need in underserved communities and/or </a:t>
            </a:r>
            <a:br>
              <a:rPr lang="en-US" dirty="0"/>
            </a:br>
            <a:r>
              <a:rPr lang="en-US" sz="2667" dirty="0"/>
              <a:t>   </a:t>
            </a:r>
            <a:r>
              <a:rPr lang="en-US" dirty="0"/>
              <a:t>facilities that are physician-short</a:t>
            </a:r>
          </a:p>
        </p:txBody>
      </p:sp>
      <p:sp>
        <p:nvSpPr>
          <p:cNvPr id="2" name="Title 1"/>
          <p:cNvSpPr>
            <a:spLocks noGrp="1"/>
          </p:cNvSpPr>
          <p:nvPr>
            <p:ph type="title"/>
          </p:nvPr>
        </p:nvSpPr>
        <p:spPr/>
        <p:txBody>
          <a:bodyPr/>
          <a:lstStyle/>
          <a:p>
            <a:r>
              <a:rPr lang="en-US" b="1" dirty="0"/>
              <a:t>Benefits for Patients</a:t>
            </a:r>
          </a:p>
        </p:txBody>
      </p:sp>
    </p:spTree>
    <p:extLst>
      <p:ext uri="{BB962C8B-B14F-4D97-AF65-F5344CB8AC3E}">
        <p14:creationId xmlns:p14="http://schemas.microsoft.com/office/powerpoint/2010/main" val="24432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40057" indent="-457189" defTabSz="1219170">
              <a:spcBef>
                <a:spcPts val="0"/>
              </a:spcBef>
              <a:buSzPct val="130000"/>
              <a:buBlip>
                <a:blip r:embed="rId2"/>
              </a:buBlip>
            </a:pPr>
            <a:r>
              <a:rPr lang="en-US" altLang="en-US" sz="2667" dirty="0">
                <a:cs typeface="+mn-cs"/>
              </a:rPr>
              <a:t>Family Medicine</a:t>
            </a:r>
          </a:p>
          <a:p>
            <a:pPr marL="640057" indent="-457189" defTabSz="1219170">
              <a:spcBef>
                <a:spcPts val="0"/>
              </a:spcBef>
              <a:buSzPct val="130000"/>
              <a:buBlip>
                <a:blip r:embed="rId2"/>
              </a:buBlip>
            </a:pPr>
            <a:r>
              <a:rPr lang="en-US" altLang="en-US" sz="2667" dirty="0">
                <a:cs typeface="+mn-cs"/>
              </a:rPr>
              <a:t>Internal Medicine </a:t>
            </a:r>
            <a:r>
              <a:rPr lang="en-US" altLang="en-US" sz="1600" dirty="0">
                <a:cs typeface="+mn-cs"/>
              </a:rPr>
              <a:t>(including subspecialties)</a:t>
            </a:r>
          </a:p>
          <a:p>
            <a:pPr marL="640057" indent="-457189" defTabSz="1219170">
              <a:spcBef>
                <a:spcPts val="0"/>
              </a:spcBef>
              <a:buSzPct val="130000"/>
              <a:buBlip>
                <a:blip r:embed="rId2"/>
              </a:buBlip>
            </a:pPr>
            <a:r>
              <a:rPr lang="en-US" altLang="en-US" sz="2667" dirty="0">
                <a:cs typeface="+mn-cs"/>
              </a:rPr>
              <a:t>Hospitalists</a:t>
            </a:r>
          </a:p>
          <a:p>
            <a:pPr marL="640057" indent="-457189" defTabSz="1219170">
              <a:spcBef>
                <a:spcPts val="0"/>
              </a:spcBef>
              <a:buSzPct val="130000"/>
              <a:buBlip>
                <a:blip r:embed="rId2"/>
              </a:buBlip>
            </a:pPr>
            <a:r>
              <a:rPr lang="en-US" altLang="en-US" sz="2667" dirty="0">
                <a:cs typeface="+mn-cs"/>
              </a:rPr>
              <a:t>General Surgery</a:t>
            </a:r>
          </a:p>
          <a:p>
            <a:pPr marL="640057" indent="-457189" defTabSz="1219170">
              <a:spcBef>
                <a:spcPts val="0"/>
              </a:spcBef>
              <a:buSzPct val="130000"/>
              <a:buBlip>
                <a:blip r:embed="rId2"/>
              </a:buBlip>
            </a:pPr>
            <a:r>
              <a:rPr lang="en-US" altLang="en-US" sz="2667" dirty="0">
                <a:cs typeface="+mn-cs"/>
              </a:rPr>
              <a:t>Psychiatry</a:t>
            </a:r>
          </a:p>
          <a:p>
            <a:pPr marL="640057" indent="-457189" defTabSz="1219170">
              <a:spcBef>
                <a:spcPts val="0"/>
              </a:spcBef>
              <a:buSzPct val="130000"/>
              <a:buBlip>
                <a:blip r:embed="rId2"/>
              </a:buBlip>
            </a:pPr>
            <a:r>
              <a:rPr lang="en-US" altLang="en-US" sz="2667" dirty="0">
                <a:cs typeface="+mn-cs"/>
              </a:rPr>
              <a:t>Radiology</a:t>
            </a:r>
          </a:p>
          <a:p>
            <a:pPr marL="640057" indent="-457189" defTabSz="1219170">
              <a:spcBef>
                <a:spcPts val="0"/>
              </a:spcBef>
              <a:buSzPct val="130000"/>
              <a:buBlip>
                <a:blip r:embed="rId2"/>
              </a:buBlip>
            </a:pPr>
            <a:r>
              <a:rPr lang="en-US" altLang="en-US" sz="2667" dirty="0">
                <a:cs typeface="+mn-cs"/>
              </a:rPr>
              <a:t>Anesthesiology</a:t>
            </a:r>
          </a:p>
          <a:p>
            <a:pPr marL="640057" indent="-457189" defTabSz="1219170">
              <a:spcBef>
                <a:spcPts val="0"/>
              </a:spcBef>
              <a:buSzPct val="130000"/>
              <a:buBlip>
                <a:blip r:embed="rId2"/>
              </a:buBlip>
            </a:pPr>
            <a:r>
              <a:rPr lang="en-US" altLang="en-US" sz="2667" dirty="0">
                <a:cs typeface="+mn-cs"/>
              </a:rPr>
              <a:t>CRNAs</a:t>
            </a:r>
          </a:p>
          <a:p>
            <a:pPr marL="640057" indent="-457189" defTabSz="1219170">
              <a:spcBef>
                <a:spcPts val="0"/>
              </a:spcBef>
              <a:buSzPct val="130000"/>
              <a:buBlip>
                <a:blip r:embed="rId2"/>
              </a:buBlip>
            </a:pPr>
            <a:r>
              <a:rPr lang="en-US" altLang="en-US" sz="2667" dirty="0">
                <a:cs typeface="+mn-cs"/>
              </a:rPr>
              <a:t>Nurse Practitioners</a:t>
            </a:r>
          </a:p>
          <a:p>
            <a:pPr marL="640057" indent="-457189" defTabSz="1219170">
              <a:spcBef>
                <a:spcPts val="0"/>
              </a:spcBef>
              <a:buSzPct val="130000"/>
              <a:buBlip>
                <a:blip r:embed="rId2"/>
              </a:buBlip>
            </a:pPr>
            <a:r>
              <a:rPr lang="en-US" altLang="en-US" sz="2667" dirty="0">
                <a:cs typeface="+mn-cs"/>
              </a:rPr>
              <a:t>Physician Assistants</a:t>
            </a:r>
          </a:p>
        </p:txBody>
      </p:sp>
      <p:sp>
        <p:nvSpPr>
          <p:cNvPr id="3" name="Title 2"/>
          <p:cNvSpPr>
            <a:spLocks noGrp="1"/>
          </p:cNvSpPr>
          <p:nvPr>
            <p:ph type="title"/>
          </p:nvPr>
        </p:nvSpPr>
        <p:spPr/>
        <p:txBody>
          <a:bodyPr/>
          <a:lstStyle/>
          <a:p>
            <a:r>
              <a:rPr lang="en-US" b="1" dirty="0"/>
              <a:t>Need for Locum Tenens Providers</a:t>
            </a:r>
          </a:p>
        </p:txBody>
      </p:sp>
      <p:sp>
        <p:nvSpPr>
          <p:cNvPr id="4" name="Content Placeholder 1"/>
          <p:cNvSpPr txBox="1">
            <a:spLocks/>
          </p:cNvSpPr>
          <p:nvPr/>
        </p:nvSpPr>
        <p:spPr>
          <a:xfrm>
            <a:off x="6442464" y="2983346"/>
            <a:ext cx="5749536" cy="2359527"/>
          </a:xfrm>
          <a:prstGeom prst="rect">
            <a:avLst/>
          </a:prstGeom>
        </p:spPr>
        <p:txBody>
          <a:bodyPr vert="horz" lIns="121920" tIns="60960" rIns="121920" bIns="60960" rtlCol="0">
            <a:noAutofit/>
          </a:bodyPr>
          <a:lstStyle>
            <a:lvl1pPr marL="182875" indent="-228594" algn="l" defTabSz="457189" rtl="0" eaLnBrk="1" latinLnBrk="0" hangingPunct="1">
              <a:spcBef>
                <a:spcPct val="20000"/>
              </a:spcBef>
              <a:buFont typeface="Arial"/>
              <a:buChar char="•"/>
              <a:defRPr sz="2500" kern="1200">
                <a:solidFill>
                  <a:schemeClr val="tx1">
                    <a:lumMod val="65000"/>
                    <a:lumOff val="35000"/>
                  </a:schemeClr>
                </a:solidFill>
                <a:latin typeface="Open Sans"/>
                <a:ea typeface="+mn-ea"/>
                <a:cs typeface="Open Sans"/>
              </a:defRPr>
            </a:lvl1pPr>
            <a:lvl2pPr marL="685783" indent="-228594" algn="l" defTabSz="457189" rtl="0" eaLnBrk="1" latinLnBrk="0" hangingPunct="1">
              <a:spcBef>
                <a:spcPct val="20000"/>
              </a:spcBef>
              <a:buFont typeface="Lucida Grande"/>
              <a:buChar char="-"/>
              <a:defRPr sz="2000" b="0" i="0" kern="1200" baseline="0">
                <a:solidFill>
                  <a:schemeClr val="tx1">
                    <a:lumMod val="65000"/>
                    <a:lumOff val="35000"/>
                  </a:schemeClr>
                </a:solidFill>
                <a:latin typeface="Open Sans"/>
                <a:ea typeface="+mn-ea"/>
                <a:cs typeface="Open Sans"/>
              </a:defRPr>
            </a:lvl2pPr>
            <a:lvl3pPr marL="685783" indent="-228594" algn="l" defTabSz="457189" rtl="0" eaLnBrk="1" latinLnBrk="0" hangingPunct="1">
              <a:spcBef>
                <a:spcPct val="20000"/>
              </a:spcBef>
              <a:buFont typeface="Lucida Grande"/>
              <a:buChar char="–"/>
              <a:defRPr sz="2000" kern="1200">
                <a:solidFill>
                  <a:schemeClr val="tx1">
                    <a:lumMod val="65000"/>
                    <a:lumOff val="35000"/>
                  </a:schemeClr>
                </a:solidFill>
                <a:latin typeface="Open Sans"/>
                <a:ea typeface="+mn-ea"/>
                <a:cs typeface="Open Sans"/>
              </a:defRPr>
            </a:lvl3pPr>
            <a:lvl4pPr marL="914377" indent="0" algn="l" defTabSz="457189" rtl="0" eaLnBrk="1" latinLnBrk="0" hangingPunct="1">
              <a:spcBef>
                <a:spcPct val="20000"/>
              </a:spcBef>
              <a:buFont typeface="Arial"/>
              <a:buNone/>
              <a:defRPr sz="1600" kern="1200" baseline="0">
                <a:solidFill>
                  <a:schemeClr val="tx1">
                    <a:lumMod val="65000"/>
                    <a:lumOff val="35000"/>
                  </a:schemeClr>
                </a:solidFill>
                <a:latin typeface="Open Sans"/>
                <a:ea typeface="+mn-ea"/>
                <a:cs typeface="Open Sans"/>
              </a:defRPr>
            </a:lvl4pPr>
            <a:lvl5pPr marL="2057349" indent="-228594" algn="l" defTabSz="457189" rtl="0" eaLnBrk="1" latinLnBrk="0" hangingPunct="1">
              <a:spcBef>
                <a:spcPct val="20000"/>
              </a:spcBef>
              <a:buFont typeface="Arial"/>
              <a:buChar char="»"/>
              <a:defRPr sz="2000" kern="1200">
                <a:solidFill>
                  <a:schemeClr val="tx1">
                    <a:lumMod val="65000"/>
                    <a:lumOff val="35000"/>
                  </a:schemeClr>
                </a:solidFill>
                <a:latin typeface="Open Sans"/>
                <a:ea typeface="+mn-ea"/>
                <a:cs typeface="Open San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640057" indent="-457189" defTabSz="1219170">
              <a:spcBef>
                <a:spcPts val="0"/>
              </a:spcBef>
              <a:buSzPct val="130000"/>
              <a:buBlip>
                <a:blip r:embed="rId3"/>
              </a:buBlip>
            </a:pPr>
            <a:r>
              <a:rPr lang="en-US" altLang="en-US" sz="2667" dirty="0">
                <a:cs typeface="+mn-cs"/>
              </a:rPr>
              <a:t>Primary care private practice</a:t>
            </a:r>
          </a:p>
          <a:p>
            <a:pPr marL="640057" indent="-457189" defTabSz="1219170">
              <a:spcBef>
                <a:spcPts val="0"/>
              </a:spcBef>
              <a:buSzPct val="130000"/>
              <a:buBlip>
                <a:blip r:embed="rId3"/>
              </a:buBlip>
            </a:pPr>
            <a:r>
              <a:rPr lang="en-US" altLang="en-US" sz="2667" dirty="0">
                <a:cs typeface="+mn-cs"/>
              </a:rPr>
              <a:t>Urgent (or acute) care clinics</a:t>
            </a:r>
          </a:p>
          <a:p>
            <a:pPr marL="640057" indent="-457189" defTabSz="1219170">
              <a:spcBef>
                <a:spcPts val="0"/>
              </a:spcBef>
              <a:buSzPct val="130000"/>
              <a:buBlip>
                <a:blip r:embed="rId3"/>
              </a:buBlip>
            </a:pPr>
            <a:r>
              <a:rPr lang="en-US" altLang="en-US" sz="2667" dirty="0">
                <a:cs typeface="+mn-cs"/>
              </a:rPr>
              <a:t>Behavior health centers</a:t>
            </a:r>
          </a:p>
          <a:p>
            <a:pPr marL="640057" indent="-457189" defTabSz="1219170">
              <a:spcBef>
                <a:spcPts val="0"/>
              </a:spcBef>
              <a:buSzPct val="130000"/>
              <a:buBlip>
                <a:blip r:embed="rId3"/>
              </a:buBlip>
            </a:pPr>
            <a:r>
              <a:rPr lang="en-US" altLang="en-US" sz="2667" dirty="0">
                <a:cs typeface="+mn-cs"/>
              </a:rPr>
              <a:t>Rural regional facilities</a:t>
            </a:r>
          </a:p>
          <a:p>
            <a:pPr marL="640057" indent="-457189" defTabSz="1219170">
              <a:spcBef>
                <a:spcPts val="0"/>
              </a:spcBef>
              <a:buSzPct val="130000"/>
              <a:buBlip>
                <a:blip r:embed="rId3"/>
              </a:buBlip>
            </a:pPr>
            <a:r>
              <a:rPr lang="en-US" altLang="en-US" sz="2667" dirty="0">
                <a:cs typeface="+mn-cs"/>
              </a:rPr>
              <a:t>Government: VA, military, IHS</a:t>
            </a:r>
          </a:p>
        </p:txBody>
      </p:sp>
      <p:sp>
        <p:nvSpPr>
          <p:cNvPr id="6" name="Title 2"/>
          <p:cNvSpPr txBox="1">
            <a:spLocks/>
          </p:cNvSpPr>
          <p:nvPr/>
        </p:nvSpPr>
        <p:spPr>
          <a:xfrm>
            <a:off x="6525594" y="2426640"/>
            <a:ext cx="2405972" cy="769273"/>
          </a:xfrm>
          <a:prstGeom prst="rect">
            <a:avLst/>
          </a:prstGeom>
        </p:spPr>
        <p:txBody>
          <a:bodyPr vert="horz" lIns="121920" tIns="60960" rIns="121920" bIns="60960" rtlCol="0" anchor="t" anchorCtr="0">
            <a:normAutofit/>
          </a:bodyPr>
          <a:lstStyle>
            <a:lvl1pPr algn="l" defTabSz="457189" rtl="0" eaLnBrk="1" latinLnBrk="0" hangingPunct="1">
              <a:spcBef>
                <a:spcPct val="0"/>
              </a:spcBef>
              <a:buNone/>
              <a:defRPr sz="2800" kern="1200">
                <a:solidFill>
                  <a:srgbClr val="624C79"/>
                </a:solidFill>
                <a:latin typeface="Open Sans"/>
                <a:ea typeface="+mj-ea"/>
                <a:cs typeface="Open Sans"/>
              </a:defRPr>
            </a:lvl1pPr>
          </a:lstStyle>
          <a:p>
            <a:r>
              <a:rPr lang="en-US" sz="2667" dirty="0"/>
              <a:t>Where?</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9366" y="1142772"/>
            <a:ext cx="3804543" cy="2053141"/>
          </a:xfrm>
          <a:prstGeom prst="rect">
            <a:avLst/>
          </a:prstGeom>
        </p:spPr>
      </p:pic>
    </p:spTree>
    <p:extLst>
      <p:ext uri="{BB962C8B-B14F-4D97-AF65-F5344CB8AC3E}">
        <p14:creationId xmlns:p14="http://schemas.microsoft.com/office/powerpoint/2010/main" val="4467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3789" y="1722541"/>
            <a:ext cx="10180368" cy="3713527"/>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Content Placeholder 2"/>
          <p:cNvSpPr>
            <a:spLocks noGrp="1"/>
          </p:cNvSpPr>
          <p:nvPr>
            <p:ph idx="1"/>
          </p:nvPr>
        </p:nvSpPr>
        <p:spPr>
          <a:xfrm>
            <a:off x="1073789" y="1722540"/>
            <a:ext cx="10279620" cy="3963903"/>
          </a:xfrm>
        </p:spPr>
        <p:txBody>
          <a:bodyPr numCol="2">
            <a:normAutofit/>
          </a:bodyPr>
          <a:lstStyle/>
          <a:p>
            <a:pPr>
              <a:lnSpc>
                <a:spcPct val="120000"/>
              </a:lnSpc>
              <a:buSzPct val="130000"/>
              <a:buBlip>
                <a:blip r:embed="rId3"/>
              </a:buBlip>
            </a:pPr>
            <a:r>
              <a:rPr lang="en-US" sz="2667" dirty="0"/>
              <a:t> Independent contractor</a:t>
            </a:r>
          </a:p>
          <a:p>
            <a:pPr>
              <a:lnSpc>
                <a:spcPct val="120000"/>
              </a:lnSpc>
              <a:buSzPct val="130000"/>
              <a:buBlip>
                <a:blip r:embed="rId3"/>
              </a:buBlip>
            </a:pPr>
            <a:r>
              <a:rPr lang="en-US" sz="2667" dirty="0"/>
              <a:t> Assignment based</a:t>
            </a:r>
          </a:p>
          <a:p>
            <a:pPr>
              <a:lnSpc>
                <a:spcPct val="120000"/>
              </a:lnSpc>
              <a:buSzPct val="130000"/>
              <a:buBlip>
                <a:blip r:embed="rId3"/>
              </a:buBlip>
            </a:pPr>
            <a:r>
              <a:rPr lang="en-US" sz="2667" dirty="0"/>
              <a:t> Malpractice insurance</a:t>
            </a:r>
          </a:p>
          <a:p>
            <a:pPr>
              <a:lnSpc>
                <a:spcPct val="120000"/>
              </a:lnSpc>
              <a:buSzPct val="130000"/>
              <a:buBlip>
                <a:blip r:embed="rId3"/>
              </a:buBlip>
            </a:pPr>
            <a:r>
              <a:rPr lang="en-US" sz="2667" dirty="0"/>
              <a:t> Covered licensing and credentialing</a:t>
            </a:r>
          </a:p>
          <a:p>
            <a:pPr>
              <a:lnSpc>
                <a:spcPct val="120000"/>
              </a:lnSpc>
              <a:buSzPct val="130000"/>
              <a:buBlip>
                <a:blip r:embed="rId3"/>
              </a:buBlip>
            </a:pPr>
            <a:r>
              <a:rPr lang="en-US" sz="2667" dirty="0"/>
              <a:t> Housing and transportation provided</a:t>
            </a:r>
          </a:p>
          <a:p>
            <a:pPr>
              <a:lnSpc>
                <a:spcPct val="120000"/>
              </a:lnSpc>
              <a:buSzPct val="130000"/>
              <a:buBlip>
                <a:blip r:embed="rId3"/>
              </a:buBlip>
            </a:pPr>
            <a:r>
              <a:rPr lang="en-US" sz="2667" dirty="0"/>
              <a:t> Competitive compensation</a:t>
            </a:r>
          </a:p>
          <a:p>
            <a:pPr>
              <a:lnSpc>
                <a:spcPct val="120000"/>
              </a:lnSpc>
              <a:buSzPct val="130000"/>
              <a:buBlip>
                <a:blip r:embed="rId3"/>
              </a:buBlip>
            </a:pPr>
            <a:r>
              <a:rPr lang="en-US" sz="2667" dirty="0"/>
              <a:t> Independent placement</a:t>
            </a:r>
          </a:p>
          <a:p>
            <a:pPr>
              <a:lnSpc>
                <a:spcPct val="120000"/>
              </a:lnSpc>
              <a:buSzPct val="130000"/>
              <a:buBlip>
                <a:blip r:embed="rId3"/>
              </a:buBlip>
            </a:pPr>
            <a:r>
              <a:rPr lang="en-US" sz="2667" dirty="0"/>
              <a:t> Terms of agreement and cancellation</a:t>
            </a:r>
          </a:p>
          <a:p>
            <a:pPr>
              <a:lnSpc>
                <a:spcPct val="120000"/>
              </a:lnSpc>
              <a:buSzPct val="130000"/>
              <a:buBlip>
                <a:blip r:embed="rId3"/>
              </a:buBlip>
            </a:pPr>
            <a:r>
              <a:rPr lang="en-US" sz="2667" dirty="0"/>
              <a:t> No rental payments/billing issues/equipment purchases/ employee issues, etc.</a:t>
            </a:r>
          </a:p>
        </p:txBody>
      </p:sp>
      <p:sp>
        <p:nvSpPr>
          <p:cNvPr id="2" name="Title 1"/>
          <p:cNvSpPr>
            <a:spLocks noGrp="1"/>
          </p:cNvSpPr>
          <p:nvPr>
            <p:ph type="title"/>
          </p:nvPr>
        </p:nvSpPr>
        <p:spPr/>
        <p:txBody>
          <a:bodyPr/>
          <a:lstStyle/>
          <a:p>
            <a:r>
              <a:rPr lang="en-US" b="1" dirty="0"/>
              <a:t>Advantages of Locums</a:t>
            </a:r>
          </a:p>
        </p:txBody>
      </p:sp>
    </p:spTree>
    <p:extLst>
      <p:ext uri="{BB962C8B-B14F-4D97-AF65-F5344CB8AC3E}">
        <p14:creationId xmlns:p14="http://schemas.microsoft.com/office/powerpoint/2010/main" val="238461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610687" y="2186634"/>
            <a:ext cx="8847588" cy="60959"/>
          </a:xfrm>
          <a:prstGeom prst="rect">
            <a:avLst/>
          </a:prstGeom>
          <a:solidFill>
            <a:srgbClr val="B3B2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p:txBody>
          <a:bodyPr>
            <a:normAutofit fontScale="90000"/>
          </a:bodyPr>
          <a:lstStyle/>
          <a:p>
            <a:r>
              <a:rPr lang="en-US" b="1" dirty="0"/>
              <a:t>How Does the Locum Tenens Process Work?</a:t>
            </a:r>
          </a:p>
        </p:txBody>
      </p:sp>
      <p:sp>
        <p:nvSpPr>
          <p:cNvPr id="3" name="Content Placeholder 2"/>
          <p:cNvSpPr>
            <a:spLocks noGrp="1"/>
          </p:cNvSpPr>
          <p:nvPr>
            <p:ph idx="4294967295"/>
          </p:nvPr>
        </p:nvSpPr>
        <p:spPr>
          <a:xfrm>
            <a:off x="704728" y="3067118"/>
            <a:ext cx="11001375" cy="2471738"/>
          </a:xfrm>
        </p:spPr>
        <p:txBody>
          <a:bodyPr numCol="1">
            <a:noAutofit/>
          </a:bodyPr>
          <a:lstStyle/>
          <a:p>
            <a:pPr>
              <a:spcBef>
                <a:spcPts val="800"/>
              </a:spcBef>
              <a:buBlip>
                <a:blip r:embed="rId3"/>
              </a:buBlip>
            </a:pPr>
            <a:r>
              <a:rPr lang="en-US" sz="2000" dirty="0"/>
              <a:t>It starts with a phone call.</a:t>
            </a:r>
          </a:p>
          <a:p>
            <a:pPr>
              <a:spcBef>
                <a:spcPts val="800"/>
              </a:spcBef>
              <a:buBlip>
                <a:blip r:embed="rId3"/>
              </a:buBlip>
            </a:pPr>
            <a:r>
              <a:rPr lang="en-US" sz="2000" dirty="0"/>
              <a:t>Your recruiter will contact you with locum tenens assignments that you can review – choose the one that’s just right for you.</a:t>
            </a:r>
          </a:p>
          <a:p>
            <a:pPr>
              <a:spcBef>
                <a:spcPts val="800"/>
              </a:spcBef>
              <a:buBlip>
                <a:blip r:embed="rId3"/>
              </a:buBlip>
            </a:pPr>
            <a:r>
              <a:rPr lang="en-US" sz="2000" dirty="0"/>
              <a:t>Your recruiter will walk you through the application and credentialing process.</a:t>
            </a:r>
          </a:p>
          <a:p>
            <a:pPr>
              <a:spcBef>
                <a:spcPts val="800"/>
              </a:spcBef>
              <a:buBlip>
                <a:blip r:embed="rId3"/>
              </a:buBlip>
            </a:pPr>
            <a:r>
              <a:rPr lang="en-US" sz="2000" dirty="0"/>
              <a:t>The agency will help you obtain a state license if necessary.</a:t>
            </a:r>
          </a:p>
          <a:p>
            <a:pPr>
              <a:spcBef>
                <a:spcPts val="800"/>
              </a:spcBef>
              <a:buBlip>
                <a:blip r:embed="rId3"/>
              </a:buBlip>
            </a:pPr>
            <a:r>
              <a:rPr lang="en-US" sz="2000" dirty="0"/>
              <a:t>They also arrange your transportation and accommodations at no cost to you.</a:t>
            </a:r>
          </a:p>
          <a:p>
            <a:pPr>
              <a:spcBef>
                <a:spcPts val="800"/>
              </a:spcBef>
              <a:buBlip>
                <a:blip r:embed="rId3"/>
              </a:buBlip>
            </a:pPr>
            <a:r>
              <a:rPr lang="en-US" sz="2000" dirty="0"/>
              <a:t>Locum tenens agencies cover your malpractice insurance while you’re on assignment.</a:t>
            </a:r>
          </a:p>
          <a:p>
            <a:pPr>
              <a:spcBef>
                <a:spcPts val="800"/>
              </a:spcBef>
              <a:buSzPct val="130000"/>
              <a:buBlip>
                <a:blip r:embed="rId3"/>
              </a:buBlip>
            </a:pPr>
            <a:endParaRPr lang="en-US" sz="18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1951" y="1533860"/>
            <a:ext cx="1335173" cy="1335173"/>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93860" y="1533860"/>
            <a:ext cx="1335173" cy="133517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34468" y="1533860"/>
            <a:ext cx="1335173" cy="1335173"/>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9216" y="1533860"/>
            <a:ext cx="1342336" cy="1342336"/>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63965" y="1526699"/>
            <a:ext cx="1342335" cy="1342335"/>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62559" y="1526699"/>
            <a:ext cx="1342335" cy="1342335"/>
          </a:xfrm>
          <a:prstGeom prst="rect">
            <a:avLst/>
          </a:prstGeom>
        </p:spPr>
      </p:pic>
    </p:spTree>
    <p:extLst>
      <p:ext uri="{BB962C8B-B14F-4D97-AF65-F5344CB8AC3E}">
        <p14:creationId xmlns:p14="http://schemas.microsoft.com/office/powerpoint/2010/main" val="80243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110000"/>
              </a:lnSpc>
              <a:buSzPct val="130000"/>
              <a:buBlip>
                <a:blip r:embed="rId2"/>
              </a:buBlip>
              <a:defRPr/>
            </a:pPr>
            <a:r>
              <a:rPr lang="en-US" sz="2267" dirty="0"/>
              <a:t>You might Google “Locum positions” – NOT a good idea!</a:t>
            </a:r>
          </a:p>
          <a:p>
            <a:pPr>
              <a:lnSpc>
                <a:spcPct val="110000"/>
              </a:lnSpc>
              <a:buSzPct val="130000"/>
              <a:buBlip>
                <a:blip r:embed="rId2"/>
              </a:buBlip>
              <a:defRPr/>
            </a:pPr>
            <a:r>
              <a:rPr lang="en-US" sz="2267" dirty="0"/>
              <a:t>How does one select an agency that places locum physicians?</a:t>
            </a:r>
          </a:p>
          <a:p>
            <a:pPr marL="1767752" lvl="4">
              <a:lnSpc>
                <a:spcPct val="110000"/>
              </a:lnSpc>
              <a:buSzPct val="130000"/>
              <a:buBlip>
                <a:blip r:embed="rId2"/>
              </a:buBlip>
              <a:defRPr/>
            </a:pPr>
            <a:r>
              <a:rPr lang="en-US" sz="2000" dirty="0"/>
              <a:t> Ask a friend</a:t>
            </a:r>
          </a:p>
          <a:p>
            <a:pPr marL="1767752" lvl="4">
              <a:lnSpc>
                <a:spcPct val="110000"/>
              </a:lnSpc>
              <a:buSzPct val="130000"/>
              <a:buBlip>
                <a:blip r:embed="rId2"/>
              </a:buBlip>
              <a:defRPr/>
            </a:pPr>
            <a:r>
              <a:rPr lang="en-US" sz="2000" dirty="0"/>
              <a:t> Widen your selection of agencies</a:t>
            </a:r>
          </a:p>
          <a:p>
            <a:pPr marL="1767752" lvl="4">
              <a:lnSpc>
                <a:spcPct val="110000"/>
              </a:lnSpc>
              <a:buSzPct val="130000"/>
              <a:buBlip>
                <a:blip r:embed="rId2"/>
              </a:buBlip>
              <a:defRPr/>
            </a:pPr>
            <a:r>
              <a:rPr lang="en-US" sz="2000" dirty="0"/>
              <a:t> Visit NALTO.org for list of established agencies (most important</a:t>
            </a:r>
            <a:r>
              <a:rPr lang="en-US" sz="1867" dirty="0"/>
              <a:t>)</a:t>
            </a:r>
          </a:p>
          <a:p>
            <a:pPr>
              <a:lnSpc>
                <a:spcPct val="110000"/>
              </a:lnSpc>
              <a:buSzPct val="130000"/>
              <a:buBlip>
                <a:blip r:embed="rId2"/>
              </a:buBlip>
              <a:defRPr/>
            </a:pPr>
            <a:r>
              <a:rPr lang="en-US" sz="2267" dirty="0"/>
              <a:t>Think about what area of the country would you like to work</a:t>
            </a:r>
          </a:p>
          <a:p>
            <a:pPr>
              <a:lnSpc>
                <a:spcPct val="110000"/>
              </a:lnSpc>
              <a:buSzPct val="130000"/>
              <a:buBlip>
                <a:blip r:embed="rId2"/>
              </a:buBlip>
              <a:defRPr/>
            </a:pPr>
            <a:r>
              <a:rPr lang="en-US" sz="2267" dirty="0"/>
              <a:t>Have the agency explain the process of credentialing and licensing, malpractice insurance – most should pay</a:t>
            </a:r>
          </a:p>
          <a:p>
            <a:pPr>
              <a:lnSpc>
                <a:spcPct val="110000"/>
              </a:lnSpc>
              <a:buSzPct val="130000"/>
              <a:buBlip>
                <a:blip r:embed="rId2"/>
              </a:buBlip>
              <a:defRPr/>
            </a:pPr>
            <a:r>
              <a:rPr lang="en-US" sz="2267" dirty="0"/>
              <a:t>Do the people you work with in the agency know their job and are they courteous?   </a:t>
            </a:r>
          </a:p>
        </p:txBody>
      </p:sp>
      <p:sp>
        <p:nvSpPr>
          <p:cNvPr id="3" name="Title 2"/>
          <p:cNvSpPr>
            <a:spLocks noGrp="1"/>
          </p:cNvSpPr>
          <p:nvPr>
            <p:ph type="title"/>
          </p:nvPr>
        </p:nvSpPr>
        <p:spPr/>
        <p:txBody>
          <a:bodyPr/>
          <a:lstStyle/>
          <a:p>
            <a:r>
              <a:rPr lang="en-US" b="1" dirty="0"/>
              <a:t>Where to Start</a:t>
            </a:r>
          </a:p>
        </p:txBody>
      </p:sp>
    </p:spTree>
    <p:extLst>
      <p:ext uri="{BB962C8B-B14F-4D97-AF65-F5344CB8AC3E}">
        <p14:creationId xmlns:p14="http://schemas.microsoft.com/office/powerpoint/2010/main" val="446127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What Matters Most?</a:t>
            </a:r>
          </a:p>
        </p:txBody>
      </p:sp>
      <p:sp>
        <p:nvSpPr>
          <p:cNvPr id="5" name="Rectangle 4"/>
          <p:cNvSpPr/>
          <p:nvPr/>
        </p:nvSpPr>
        <p:spPr>
          <a:xfrm>
            <a:off x="3713527" y="1552008"/>
            <a:ext cx="6207853" cy="101439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1616" y="1472843"/>
            <a:ext cx="1292061" cy="1292061"/>
          </a:xfrm>
          <a:prstGeom prst="rect">
            <a:avLst/>
          </a:prstGeom>
        </p:spPr>
      </p:pic>
      <p:sp>
        <p:nvSpPr>
          <p:cNvPr id="10" name="TextBox 9"/>
          <p:cNvSpPr txBox="1"/>
          <p:nvPr/>
        </p:nvSpPr>
        <p:spPr>
          <a:xfrm>
            <a:off x="4098428" y="1771911"/>
            <a:ext cx="5621617" cy="502766"/>
          </a:xfrm>
          <a:prstGeom prst="rect">
            <a:avLst/>
          </a:prstGeom>
          <a:noFill/>
        </p:spPr>
        <p:txBody>
          <a:bodyPr wrap="square" rtlCol="0">
            <a:spAutoFit/>
          </a:bodyPr>
          <a:lstStyle/>
          <a:p>
            <a:r>
              <a:rPr lang="en-US" sz="2667" dirty="0">
                <a:solidFill>
                  <a:schemeClr val="tx1">
                    <a:lumMod val="50000"/>
                    <a:lumOff val="50000"/>
                  </a:schemeClr>
                </a:solidFill>
                <a:latin typeface="Open Sans" charset="0"/>
                <a:ea typeface="Open Sans" charset="0"/>
                <a:cs typeface="Open Sans" charset="0"/>
              </a:rPr>
              <a:t>Geographic location</a:t>
            </a:r>
          </a:p>
        </p:txBody>
      </p:sp>
      <p:grpSp>
        <p:nvGrpSpPr>
          <p:cNvPr id="14" name="Group 13"/>
          <p:cNvGrpSpPr/>
          <p:nvPr/>
        </p:nvGrpSpPr>
        <p:grpSpPr>
          <a:xfrm>
            <a:off x="2611617" y="2888443"/>
            <a:ext cx="7309764" cy="1292061"/>
            <a:chOff x="1958712" y="2124387"/>
            <a:chExt cx="5482323" cy="969046"/>
          </a:xfrm>
        </p:grpSpPr>
        <p:sp>
          <p:nvSpPr>
            <p:cNvPr id="6" name="Rectangle 5"/>
            <p:cNvSpPr/>
            <p:nvPr/>
          </p:nvSpPr>
          <p:spPr>
            <a:xfrm>
              <a:off x="2785145" y="2195868"/>
              <a:ext cx="4655890" cy="76079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8712" y="2124387"/>
              <a:ext cx="969046" cy="969046"/>
            </a:xfrm>
            <a:prstGeom prst="rect">
              <a:avLst/>
            </a:prstGeom>
          </p:spPr>
        </p:pic>
        <p:sp>
          <p:nvSpPr>
            <p:cNvPr id="11" name="TextBox 10"/>
            <p:cNvSpPr txBox="1"/>
            <p:nvPr/>
          </p:nvSpPr>
          <p:spPr>
            <a:xfrm>
              <a:off x="3073820" y="2369167"/>
              <a:ext cx="4216213" cy="377075"/>
            </a:xfrm>
            <a:prstGeom prst="rect">
              <a:avLst/>
            </a:prstGeom>
            <a:noFill/>
          </p:spPr>
          <p:txBody>
            <a:bodyPr wrap="square" rtlCol="0">
              <a:spAutoFit/>
            </a:bodyPr>
            <a:lstStyle/>
            <a:p>
              <a:r>
                <a:rPr lang="en-US" sz="2667" dirty="0">
                  <a:solidFill>
                    <a:schemeClr val="tx1">
                      <a:lumMod val="50000"/>
                      <a:lumOff val="50000"/>
                    </a:schemeClr>
                  </a:solidFill>
                  <a:latin typeface="Open Sans" charset="0"/>
                  <a:ea typeface="Open Sans" charset="0"/>
                  <a:cs typeface="Open Sans" charset="0"/>
                </a:rPr>
                <a:t>Practice information</a:t>
              </a:r>
            </a:p>
          </p:txBody>
        </p:sp>
      </p:grpSp>
      <p:grpSp>
        <p:nvGrpSpPr>
          <p:cNvPr id="13" name="Group 12"/>
          <p:cNvGrpSpPr/>
          <p:nvPr/>
        </p:nvGrpSpPr>
        <p:grpSpPr>
          <a:xfrm>
            <a:off x="2611617" y="4331739"/>
            <a:ext cx="7309764" cy="1292061"/>
            <a:chOff x="1958712" y="3164914"/>
            <a:chExt cx="5482323" cy="969046"/>
          </a:xfrm>
        </p:grpSpPr>
        <p:sp>
          <p:nvSpPr>
            <p:cNvPr id="7" name="Rectangle 6"/>
            <p:cNvSpPr/>
            <p:nvPr/>
          </p:nvSpPr>
          <p:spPr>
            <a:xfrm>
              <a:off x="2785145" y="3269039"/>
              <a:ext cx="4655890" cy="76079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8712" y="3164914"/>
              <a:ext cx="969046" cy="969046"/>
            </a:xfrm>
            <a:prstGeom prst="rect">
              <a:avLst/>
            </a:prstGeom>
          </p:spPr>
        </p:pic>
        <p:sp>
          <p:nvSpPr>
            <p:cNvPr id="12" name="TextBox 11"/>
            <p:cNvSpPr txBox="1"/>
            <p:nvPr/>
          </p:nvSpPr>
          <p:spPr>
            <a:xfrm>
              <a:off x="3073820" y="3442958"/>
              <a:ext cx="4216213" cy="377075"/>
            </a:xfrm>
            <a:prstGeom prst="rect">
              <a:avLst/>
            </a:prstGeom>
            <a:noFill/>
          </p:spPr>
          <p:txBody>
            <a:bodyPr wrap="square" rtlCol="0">
              <a:spAutoFit/>
            </a:bodyPr>
            <a:lstStyle/>
            <a:p>
              <a:r>
                <a:rPr lang="en-US" sz="2667" dirty="0">
                  <a:solidFill>
                    <a:schemeClr val="tx1">
                      <a:lumMod val="50000"/>
                      <a:lumOff val="50000"/>
                    </a:schemeClr>
                  </a:solidFill>
                  <a:latin typeface="Open Sans" charset="0"/>
                  <a:ea typeface="Open Sans" charset="0"/>
                  <a:cs typeface="Open Sans" charset="0"/>
                </a:rPr>
                <a:t>Compensation</a:t>
              </a:r>
            </a:p>
          </p:txBody>
        </p:sp>
      </p:grpSp>
    </p:spTree>
    <p:extLst>
      <p:ext uri="{BB962C8B-B14F-4D97-AF65-F5344CB8AC3E}">
        <p14:creationId xmlns:p14="http://schemas.microsoft.com/office/powerpoint/2010/main" val="2412673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latin typeface="Open Sans"/>
              </a:rPr>
              <a:t>Evaluating a Search Firm</a:t>
            </a:r>
          </a:p>
        </p:txBody>
      </p:sp>
      <p:sp>
        <p:nvSpPr>
          <p:cNvPr id="6" name="Content Placeholder 4"/>
          <p:cNvSpPr txBox="1">
            <a:spLocks/>
          </p:cNvSpPr>
          <p:nvPr/>
        </p:nvSpPr>
        <p:spPr>
          <a:xfrm>
            <a:off x="974314" y="1154828"/>
            <a:ext cx="9551073" cy="476249"/>
          </a:xfrm>
          <a:prstGeom prst="rect">
            <a:avLst/>
          </a:prstGeom>
        </p:spPr>
        <p:txBody>
          <a:bodyPr vert="horz" lIns="121920" tIns="60960" rIns="121920" bIns="60960" rtlCol="0">
            <a:normAutofit fontScale="92500" lnSpcReduction="10000"/>
          </a:bodyPr>
          <a:lstStyle>
            <a:lvl1pPr marL="182875" indent="-228594" algn="l" defTabSz="457189" rtl="0" eaLnBrk="1" latinLnBrk="0" hangingPunct="1">
              <a:spcBef>
                <a:spcPct val="20000"/>
              </a:spcBef>
              <a:buFont typeface="Arial"/>
              <a:buChar char="•"/>
              <a:defRPr sz="2500" kern="1200">
                <a:solidFill>
                  <a:schemeClr val="tx1">
                    <a:lumMod val="65000"/>
                    <a:lumOff val="35000"/>
                  </a:schemeClr>
                </a:solidFill>
                <a:latin typeface="Open Sans"/>
                <a:ea typeface="+mn-ea"/>
                <a:cs typeface="+mn-cs"/>
              </a:defRPr>
            </a:lvl1pPr>
            <a:lvl2pPr marL="685783" indent="-228594" algn="l" defTabSz="457189" rtl="0" eaLnBrk="1" latinLnBrk="0" hangingPunct="1">
              <a:spcBef>
                <a:spcPct val="20000"/>
              </a:spcBef>
              <a:buFont typeface="Lucida Grande"/>
              <a:buChar char="-"/>
              <a:defRPr sz="2000" kern="1200" baseline="0">
                <a:solidFill>
                  <a:schemeClr val="tx1">
                    <a:lumMod val="65000"/>
                    <a:lumOff val="35000"/>
                  </a:schemeClr>
                </a:solidFill>
                <a:latin typeface="Open Sans"/>
                <a:ea typeface="+mn-ea"/>
                <a:cs typeface="+mn-cs"/>
              </a:defRPr>
            </a:lvl2pPr>
            <a:lvl3pPr marL="914377" indent="0" algn="l" defTabSz="457189" rtl="0" eaLnBrk="1" latinLnBrk="0" hangingPunct="1">
              <a:spcBef>
                <a:spcPct val="20000"/>
              </a:spcBef>
              <a:buFontTx/>
              <a:buNone/>
              <a:defRPr sz="1600" kern="1200">
                <a:solidFill>
                  <a:schemeClr val="tx1">
                    <a:lumMod val="65000"/>
                    <a:lumOff val="35000"/>
                  </a:schemeClr>
                </a:solidFill>
                <a:latin typeface="Open Sans"/>
                <a:ea typeface="+mn-ea"/>
                <a:cs typeface="+mn-cs"/>
              </a:defRPr>
            </a:lvl3pPr>
            <a:lvl4pPr marL="1600160"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lvl="3" indent="0">
              <a:spcBef>
                <a:spcPts val="0"/>
              </a:spcBef>
              <a:buNone/>
            </a:pPr>
            <a:r>
              <a:rPr lang="en-US" sz="2667" b="1" dirty="0">
                <a:solidFill>
                  <a:srgbClr val="88B2D8"/>
                </a:solidFill>
              </a:rPr>
              <a:t>Know what you’re getting.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095" y="1642262"/>
            <a:ext cx="9916261" cy="4806533"/>
          </a:xfrm>
          <a:prstGeom prst="rect">
            <a:avLst/>
          </a:prstGeom>
        </p:spPr>
      </p:pic>
      <p:sp>
        <p:nvSpPr>
          <p:cNvPr id="3" name="TextBox 2"/>
          <p:cNvSpPr txBox="1"/>
          <p:nvPr/>
        </p:nvSpPr>
        <p:spPr>
          <a:xfrm>
            <a:off x="1219201" y="2561437"/>
            <a:ext cx="1834391" cy="666977"/>
          </a:xfrm>
          <a:prstGeom prst="rect">
            <a:avLst/>
          </a:prstGeom>
          <a:noFill/>
        </p:spPr>
        <p:txBody>
          <a:bodyPr wrap="square" rtlCol="0">
            <a:spAutoFit/>
          </a:bodyPr>
          <a:lstStyle/>
          <a:p>
            <a:r>
              <a:rPr lang="en-US" sz="1867" b="1" dirty="0">
                <a:solidFill>
                  <a:schemeClr val="bg1"/>
                </a:solidFill>
                <a:latin typeface="Open Sans" charset="0"/>
                <a:ea typeface="Open Sans" charset="0"/>
                <a:cs typeface="Open Sans" charset="0"/>
              </a:rPr>
              <a:t>Strictly confidential</a:t>
            </a:r>
          </a:p>
        </p:txBody>
      </p:sp>
      <p:sp>
        <p:nvSpPr>
          <p:cNvPr id="7" name="TextBox 6"/>
          <p:cNvSpPr txBox="1"/>
          <p:nvPr/>
        </p:nvSpPr>
        <p:spPr>
          <a:xfrm>
            <a:off x="4427546" y="1897367"/>
            <a:ext cx="2440241" cy="954300"/>
          </a:xfrm>
          <a:prstGeom prst="rect">
            <a:avLst/>
          </a:prstGeom>
          <a:noFill/>
        </p:spPr>
        <p:txBody>
          <a:bodyPr wrap="square" rtlCol="0">
            <a:spAutoFit/>
          </a:bodyPr>
          <a:lstStyle/>
          <a:p>
            <a:r>
              <a:rPr lang="en-US" sz="1867" b="1">
                <a:solidFill>
                  <a:schemeClr val="bg1"/>
                </a:solidFill>
                <a:latin typeface="Open Sans" charset="0"/>
                <a:ea typeface="Open Sans" charset="0"/>
                <a:cs typeface="Open Sans" charset="0"/>
              </a:rPr>
              <a:t>Geographic coverage area and specialty focus</a:t>
            </a:r>
            <a:endParaRPr lang="en-US" sz="1867" b="1" dirty="0">
              <a:solidFill>
                <a:schemeClr val="bg1"/>
              </a:solidFill>
              <a:latin typeface="Open Sans" charset="0"/>
              <a:ea typeface="Open Sans" charset="0"/>
              <a:cs typeface="Open Sans" charset="0"/>
            </a:endParaRPr>
          </a:p>
        </p:txBody>
      </p:sp>
      <p:sp>
        <p:nvSpPr>
          <p:cNvPr id="8" name="TextBox 7"/>
          <p:cNvSpPr txBox="1"/>
          <p:nvPr/>
        </p:nvSpPr>
        <p:spPr>
          <a:xfrm>
            <a:off x="7324544" y="2307735"/>
            <a:ext cx="1992829" cy="954300"/>
          </a:xfrm>
          <a:prstGeom prst="rect">
            <a:avLst/>
          </a:prstGeom>
          <a:noFill/>
        </p:spPr>
        <p:txBody>
          <a:bodyPr wrap="square" rtlCol="0">
            <a:spAutoFit/>
          </a:bodyPr>
          <a:lstStyle/>
          <a:p>
            <a:r>
              <a:rPr lang="en-US" sz="1867" b="1" dirty="0">
                <a:solidFill>
                  <a:schemeClr val="bg1"/>
                </a:solidFill>
                <a:latin typeface="Open Sans" charset="0"/>
                <a:ea typeface="Open Sans" charset="0"/>
                <a:cs typeface="Open Sans" charset="0"/>
              </a:rPr>
              <a:t>References: Talk to other physicians</a:t>
            </a:r>
          </a:p>
        </p:txBody>
      </p:sp>
      <p:sp>
        <p:nvSpPr>
          <p:cNvPr id="9" name="TextBox 8"/>
          <p:cNvSpPr txBox="1"/>
          <p:nvPr/>
        </p:nvSpPr>
        <p:spPr>
          <a:xfrm>
            <a:off x="3465609" y="4173079"/>
            <a:ext cx="1780308" cy="666977"/>
          </a:xfrm>
          <a:prstGeom prst="rect">
            <a:avLst/>
          </a:prstGeom>
          <a:noFill/>
        </p:spPr>
        <p:txBody>
          <a:bodyPr wrap="square" rtlCol="0">
            <a:spAutoFit/>
          </a:bodyPr>
          <a:lstStyle/>
          <a:p>
            <a:r>
              <a:rPr lang="en-US" sz="1867" b="1" dirty="0">
                <a:solidFill>
                  <a:schemeClr val="bg1"/>
                </a:solidFill>
                <a:latin typeface="Open Sans" charset="0"/>
                <a:ea typeface="Open Sans" charset="0"/>
                <a:cs typeface="Open Sans" charset="0"/>
              </a:rPr>
              <a:t>Who pays the fee?</a:t>
            </a:r>
          </a:p>
        </p:txBody>
      </p:sp>
      <p:sp>
        <p:nvSpPr>
          <p:cNvPr id="10" name="TextBox 9"/>
          <p:cNvSpPr txBox="1"/>
          <p:nvPr/>
        </p:nvSpPr>
        <p:spPr>
          <a:xfrm>
            <a:off x="5736229" y="4521893"/>
            <a:ext cx="1780308" cy="954300"/>
          </a:xfrm>
          <a:prstGeom prst="rect">
            <a:avLst/>
          </a:prstGeom>
          <a:noFill/>
        </p:spPr>
        <p:txBody>
          <a:bodyPr wrap="square" rtlCol="0">
            <a:spAutoFit/>
          </a:bodyPr>
          <a:lstStyle/>
          <a:p>
            <a:r>
              <a:rPr lang="en-US" sz="1867" b="1" dirty="0">
                <a:solidFill>
                  <a:schemeClr val="bg1"/>
                </a:solidFill>
                <a:latin typeface="Open Sans" charset="0"/>
                <a:ea typeface="Open Sans" charset="0"/>
                <a:cs typeface="Open Sans" charset="0"/>
              </a:rPr>
              <a:t>Business longevity and reputation</a:t>
            </a:r>
          </a:p>
        </p:txBody>
      </p:sp>
      <p:sp>
        <p:nvSpPr>
          <p:cNvPr id="11" name="TextBox 10"/>
          <p:cNvSpPr txBox="1"/>
          <p:nvPr/>
        </p:nvSpPr>
        <p:spPr>
          <a:xfrm>
            <a:off x="8622041" y="4189893"/>
            <a:ext cx="2205351" cy="666977"/>
          </a:xfrm>
          <a:prstGeom prst="rect">
            <a:avLst/>
          </a:prstGeom>
          <a:noFill/>
        </p:spPr>
        <p:txBody>
          <a:bodyPr wrap="square" rtlCol="0">
            <a:spAutoFit/>
          </a:bodyPr>
          <a:lstStyle/>
          <a:p>
            <a:r>
              <a:rPr lang="en-US" sz="1867" b="1" dirty="0">
                <a:solidFill>
                  <a:schemeClr val="bg1"/>
                </a:solidFill>
                <a:latin typeface="Open Sans" charset="0"/>
                <a:ea typeface="Open Sans" charset="0"/>
                <a:cs typeface="Open Sans" charset="0"/>
              </a:rPr>
              <a:t>Service and deliverability</a:t>
            </a:r>
          </a:p>
        </p:txBody>
      </p:sp>
    </p:spTree>
    <p:extLst>
      <p:ext uri="{BB962C8B-B14F-4D97-AF65-F5344CB8AC3E}">
        <p14:creationId xmlns:p14="http://schemas.microsoft.com/office/powerpoint/2010/main" val="4235857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Open Sans"/>
              </a:rPr>
              <a:t>Red Flags and Reputation</a:t>
            </a:r>
          </a:p>
        </p:txBody>
      </p:sp>
      <p:sp>
        <p:nvSpPr>
          <p:cNvPr id="4" name="Rectangle 3"/>
          <p:cNvSpPr/>
          <p:nvPr/>
        </p:nvSpPr>
        <p:spPr>
          <a:xfrm>
            <a:off x="1096162" y="1518815"/>
            <a:ext cx="5022209" cy="39843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4"/>
          <p:cNvSpPr/>
          <p:nvPr/>
        </p:nvSpPr>
        <p:spPr>
          <a:xfrm>
            <a:off x="6118372" y="1518815"/>
            <a:ext cx="5022209" cy="3984363"/>
          </a:xfrm>
          <a:prstGeom prst="rect">
            <a:avLst/>
          </a:prstGeom>
          <a:solidFill>
            <a:srgbClr val="88B2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Content Placeholder 2"/>
          <p:cNvSpPr txBox="1">
            <a:spLocks/>
          </p:cNvSpPr>
          <p:nvPr/>
        </p:nvSpPr>
        <p:spPr>
          <a:xfrm>
            <a:off x="1330030" y="1782865"/>
            <a:ext cx="4920127" cy="3590487"/>
          </a:xfrm>
          <a:prstGeom prst="rect">
            <a:avLst/>
          </a:prstGeom>
        </p:spPr>
        <p:txBody>
          <a:bodyPr numCol="1">
            <a:noAutofit/>
          </a:bodyPr>
          <a:lstStyle>
            <a:lvl1pPr marL="182875" indent="-228594" algn="l" defTabSz="457189" rtl="0" eaLnBrk="1" latinLnBrk="0" hangingPunct="1">
              <a:spcBef>
                <a:spcPct val="20000"/>
              </a:spcBef>
              <a:buFont typeface="Arial"/>
              <a:buChar char="•"/>
              <a:defRPr sz="2500" kern="1200">
                <a:solidFill>
                  <a:schemeClr val="tx1">
                    <a:lumMod val="65000"/>
                    <a:lumOff val="35000"/>
                  </a:schemeClr>
                </a:solidFill>
                <a:latin typeface="Open Sans"/>
                <a:ea typeface="+mn-ea"/>
                <a:cs typeface="+mn-cs"/>
              </a:defRPr>
            </a:lvl1pPr>
            <a:lvl2pPr marL="685783" indent="-228594" algn="l" defTabSz="457189" rtl="0" eaLnBrk="1" latinLnBrk="0" hangingPunct="1">
              <a:spcBef>
                <a:spcPct val="20000"/>
              </a:spcBef>
              <a:buFont typeface="Lucida Grande"/>
              <a:buChar char="-"/>
              <a:defRPr sz="2000" kern="1200" baseline="0">
                <a:solidFill>
                  <a:schemeClr val="tx1">
                    <a:lumMod val="65000"/>
                    <a:lumOff val="35000"/>
                  </a:schemeClr>
                </a:solidFill>
                <a:latin typeface="Open Sans"/>
                <a:ea typeface="+mn-ea"/>
                <a:cs typeface="+mn-cs"/>
              </a:defRPr>
            </a:lvl2pPr>
            <a:lvl3pPr marL="914377" indent="0" algn="l" defTabSz="457189" rtl="0" eaLnBrk="1" latinLnBrk="0" hangingPunct="1">
              <a:spcBef>
                <a:spcPct val="20000"/>
              </a:spcBef>
              <a:buFontTx/>
              <a:buNone/>
              <a:defRPr sz="1600" kern="1200">
                <a:solidFill>
                  <a:schemeClr val="tx1">
                    <a:lumMod val="65000"/>
                    <a:lumOff val="35000"/>
                  </a:schemeClr>
                </a:solidFill>
                <a:latin typeface="Open Sans"/>
                <a:ea typeface="+mn-ea"/>
                <a:cs typeface="+mn-cs"/>
              </a:defRPr>
            </a:lvl3pPr>
            <a:lvl4pPr marL="1600160"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1219170">
              <a:spcBef>
                <a:spcPts val="0"/>
              </a:spcBef>
              <a:spcAft>
                <a:spcPts val="800"/>
              </a:spcAft>
              <a:buSzPct val="130000"/>
              <a:buNone/>
              <a:defRPr/>
            </a:pPr>
            <a:r>
              <a:rPr lang="en-US" sz="2400" dirty="0">
                <a:solidFill>
                  <a:srgbClr val="624C79"/>
                </a:solidFill>
              </a:rPr>
              <a:t>Red Flags</a:t>
            </a:r>
          </a:p>
          <a:p>
            <a:pPr marL="259074" indent="-259074" defTabSz="1219170">
              <a:lnSpc>
                <a:spcPts val="3067"/>
              </a:lnSpc>
              <a:spcBef>
                <a:spcPts val="0"/>
              </a:spcBef>
              <a:buSzPct val="130000"/>
              <a:buBlip>
                <a:blip r:embed="rId3"/>
              </a:buBlip>
            </a:pPr>
            <a:r>
              <a:rPr lang="en-US" sz="2000" dirty="0"/>
              <a:t>Know what you’re getting</a:t>
            </a:r>
          </a:p>
          <a:p>
            <a:pPr marL="259074" indent="-259074" defTabSz="1219170">
              <a:lnSpc>
                <a:spcPts val="3067"/>
              </a:lnSpc>
              <a:spcBef>
                <a:spcPts val="0"/>
              </a:spcBef>
              <a:buSzPct val="130000"/>
              <a:buBlip>
                <a:blip r:embed="rId3"/>
              </a:buBlip>
            </a:pPr>
            <a:r>
              <a:rPr lang="en-US" sz="2000" dirty="0"/>
              <a:t>Stability and longevity of the firm</a:t>
            </a:r>
          </a:p>
          <a:p>
            <a:pPr marL="259074" indent="-259074" defTabSz="1219170">
              <a:lnSpc>
                <a:spcPts val="3067"/>
              </a:lnSpc>
              <a:spcBef>
                <a:spcPts val="0"/>
              </a:spcBef>
              <a:buSzPct val="130000"/>
              <a:buBlip>
                <a:blip r:embed="rId3"/>
              </a:buBlip>
            </a:pPr>
            <a:r>
              <a:rPr lang="en-US" sz="2000" dirty="0"/>
              <a:t>Contract (service agreement)</a:t>
            </a:r>
          </a:p>
          <a:p>
            <a:pPr marL="259074" indent="-259074" defTabSz="1219170">
              <a:lnSpc>
                <a:spcPts val="3067"/>
              </a:lnSpc>
              <a:spcBef>
                <a:spcPts val="0"/>
              </a:spcBef>
              <a:buSzPct val="130000"/>
              <a:buBlip>
                <a:blip r:embed="rId3"/>
              </a:buBlip>
            </a:pPr>
            <a:r>
              <a:rPr lang="en-US" sz="2000" dirty="0"/>
              <a:t>Not asking and listening</a:t>
            </a:r>
          </a:p>
          <a:p>
            <a:pPr marL="259074" indent="-259074" defTabSz="1219170">
              <a:lnSpc>
                <a:spcPts val="3067"/>
              </a:lnSpc>
              <a:spcBef>
                <a:spcPts val="0"/>
              </a:spcBef>
              <a:buSzPct val="130000"/>
              <a:buBlip>
                <a:blip r:embed="rId3"/>
              </a:buBlip>
            </a:pPr>
            <a:r>
              <a:rPr lang="en-US" sz="2000" dirty="0"/>
              <a:t>Lack of follow-through</a:t>
            </a:r>
          </a:p>
          <a:p>
            <a:pPr marL="259074" indent="-259074" defTabSz="1219170">
              <a:lnSpc>
                <a:spcPts val="3067"/>
              </a:lnSpc>
              <a:spcBef>
                <a:spcPts val="0"/>
              </a:spcBef>
              <a:buSzPct val="130000"/>
              <a:buBlip>
                <a:blip r:embed="rId3"/>
              </a:buBlip>
            </a:pPr>
            <a:r>
              <a:rPr lang="en-US" sz="2000" dirty="0"/>
              <a:t>Uninformed or unprepared</a:t>
            </a:r>
          </a:p>
          <a:p>
            <a:pPr marL="259074" indent="-259074" defTabSz="1219170">
              <a:lnSpc>
                <a:spcPts val="3067"/>
              </a:lnSpc>
              <a:spcBef>
                <a:spcPts val="0"/>
              </a:spcBef>
              <a:buSzPct val="130000"/>
              <a:buBlip>
                <a:blip r:embed="rId3"/>
              </a:buBlip>
            </a:pPr>
            <a:r>
              <a:rPr lang="en-US" sz="2000" dirty="0"/>
              <a:t>Too aggressive or argumentative</a:t>
            </a:r>
          </a:p>
          <a:p>
            <a:pPr marL="0" indent="0" defTabSz="1219170">
              <a:spcBef>
                <a:spcPts val="0"/>
              </a:spcBef>
              <a:buSzPct val="130000"/>
              <a:buNone/>
              <a:defRPr/>
            </a:pPr>
            <a:endParaRPr lang="en-US" sz="2000" dirty="0"/>
          </a:p>
        </p:txBody>
      </p:sp>
      <p:sp>
        <p:nvSpPr>
          <p:cNvPr id="7" name="Content Placeholder 2"/>
          <p:cNvSpPr txBox="1">
            <a:spLocks/>
          </p:cNvSpPr>
          <p:nvPr/>
        </p:nvSpPr>
        <p:spPr>
          <a:xfrm>
            <a:off x="6370982" y="1782865"/>
            <a:ext cx="4920127" cy="3590487"/>
          </a:xfrm>
          <a:prstGeom prst="rect">
            <a:avLst/>
          </a:prstGeom>
        </p:spPr>
        <p:txBody>
          <a:bodyPr numCol="1">
            <a:noAutofit/>
          </a:bodyPr>
          <a:lstStyle>
            <a:lvl1pPr marL="182875" indent="-228594" algn="l" defTabSz="457189" rtl="0" eaLnBrk="1" latinLnBrk="0" hangingPunct="1">
              <a:spcBef>
                <a:spcPct val="20000"/>
              </a:spcBef>
              <a:buFont typeface="Arial"/>
              <a:buChar char="•"/>
              <a:defRPr sz="2500" kern="1200">
                <a:solidFill>
                  <a:schemeClr val="tx1">
                    <a:lumMod val="65000"/>
                    <a:lumOff val="35000"/>
                  </a:schemeClr>
                </a:solidFill>
                <a:latin typeface="Open Sans"/>
                <a:ea typeface="+mn-ea"/>
                <a:cs typeface="+mn-cs"/>
              </a:defRPr>
            </a:lvl1pPr>
            <a:lvl2pPr marL="685783" indent="-228594" algn="l" defTabSz="457189" rtl="0" eaLnBrk="1" latinLnBrk="0" hangingPunct="1">
              <a:spcBef>
                <a:spcPct val="20000"/>
              </a:spcBef>
              <a:buFont typeface="Lucida Grande"/>
              <a:buChar char="-"/>
              <a:defRPr sz="2000" kern="1200" baseline="0">
                <a:solidFill>
                  <a:schemeClr val="tx1">
                    <a:lumMod val="65000"/>
                    <a:lumOff val="35000"/>
                  </a:schemeClr>
                </a:solidFill>
                <a:latin typeface="Open Sans"/>
                <a:ea typeface="+mn-ea"/>
                <a:cs typeface="+mn-cs"/>
              </a:defRPr>
            </a:lvl2pPr>
            <a:lvl3pPr marL="914377" indent="0" algn="l" defTabSz="457189" rtl="0" eaLnBrk="1" latinLnBrk="0" hangingPunct="1">
              <a:spcBef>
                <a:spcPct val="20000"/>
              </a:spcBef>
              <a:buFontTx/>
              <a:buNone/>
              <a:defRPr sz="1600" kern="1200">
                <a:solidFill>
                  <a:schemeClr val="tx1">
                    <a:lumMod val="65000"/>
                    <a:lumOff val="35000"/>
                  </a:schemeClr>
                </a:solidFill>
                <a:latin typeface="Open Sans"/>
                <a:ea typeface="+mn-ea"/>
                <a:cs typeface="+mn-cs"/>
              </a:defRPr>
            </a:lvl3pPr>
            <a:lvl4pPr marL="1600160"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1219170">
              <a:spcBef>
                <a:spcPts val="0"/>
              </a:spcBef>
              <a:spcAft>
                <a:spcPts val="800"/>
              </a:spcAft>
              <a:buSzPct val="130000"/>
              <a:buNone/>
              <a:defRPr/>
            </a:pPr>
            <a:r>
              <a:rPr lang="en-US" sz="2400" dirty="0">
                <a:solidFill>
                  <a:schemeClr val="bg1"/>
                </a:solidFill>
              </a:rPr>
              <a:t>Reputation</a:t>
            </a:r>
          </a:p>
          <a:p>
            <a:pPr marL="259074" indent="-259074" defTabSz="1219170">
              <a:lnSpc>
                <a:spcPts val="3067"/>
              </a:lnSpc>
              <a:spcBef>
                <a:spcPts val="0"/>
              </a:spcBef>
              <a:buSzPct val="130000"/>
              <a:buBlip>
                <a:blip r:embed="rId3"/>
              </a:buBlip>
            </a:pPr>
            <a:r>
              <a:rPr lang="en-US" sz="2000" dirty="0">
                <a:solidFill>
                  <a:schemeClr val="bg1"/>
                </a:solidFill>
              </a:rPr>
              <a:t>Your advocate and trusted partner</a:t>
            </a:r>
          </a:p>
          <a:p>
            <a:pPr marL="259074" indent="-259074" defTabSz="1219170">
              <a:lnSpc>
                <a:spcPts val="3067"/>
              </a:lnSpc>
              <a:spcBef>
                <a:spcPts val="0"/>
              </a:spcBef>
              <a:buSzPct val="130000"/>
              <a:buBlip>
                <a:blip r:embed="rId3"/>
              </a:buBlip>
            </a:pPr>
            <a:r>
              <a:rPr lang="en-US" sz="2000" dirty="0">
                <a:solidFill>
                  <a:schemeClr val="bg1"/>
                </a:solidFill>
              </a:rPr>
              <a:t>Honest and open with you</a:t>
            </a:r>
          </a:p>
          <a:p>
            <a:pPr marL="259074" indent="-259074" defTabSz="1219170">
              <a:lnSpc>
                <a:spcPts val="3067"/>
              </a:lnSpc>
              <a:spcBef>
                <a:spcPts val="0"/>
              </a:spcBef>
              <a:buSzPct val="130000"/>
              <a:buBlip>
                <a:blip r:embed="rId3"/>
              </a:buBlip>
            </a:pPr>
            <a:r>
              <a:rPr lang="en-US" sz="2000" dirty="0">
                <a:solidFill>
                  <a:schemeClr val="bg1"/>
                </a:solidFill>
              </a:rPr>
              <a:t>Seek your opinion and feedback</a:t>
            </a:r>
          </a:p>
          <a:p>
            <a:pPr marL="259074" indent="-259074" defTabSz="1219170">
              <a:lnSpc>
                <a:spcPts val="3067"/>
              </a:lnSpc>
              <a:spcBef>
                <a:spcPts val="0"/>
              </a:spcBef>
              <a:buSzPct val="130000"/>
              <a:buBlip>
                <a:blip r:embed="rId3"/>
              </a:buBlip>
            </a:pPr>
            <a:r>
              <a:rPr lang="en-US" sz="2000" dirty="0">
                <a:solidFill>
                  <a:schemeClr val="bg1"/>
                </a:solidFill>
              </a:rPr>
              <a:t>Collaboration and respect</a:t>
            </a:r>
          </a:p>
          <a:p>
            <a:pPr marL="259074" indent="-259074" defTabSz="1219170">
              <a:lnSpc>
                <a:spcPts val="3067"/>
              </a:lnSpc>
              <a:spcBef>
                <a:spcPts val="0"/>
              </a:spcBef>
              <a:buSzPct val="130000"/>
              <a:buBlip>
                <a:blip r:embed="rId3"/>
              </a:buBlip>
            </a:pPr>
            <a:r>
              <a:rPr lang="en-US" sz="2000" dirty="0">
                <a:solidFill>
                  <a:schemeClr val="bg1"/>
                </a:solidFill>
              </a:rPr>
              <a:t>Resolve conflicts constructively</a:t>
            </a:r>
          </a:p>
          <a:p>
            <a:pPr marL="259074" indent="-259074" defTabSz="1219170">
              <a:lnSpc>
                <a:spcPts val="3067"/>
              </a:lnSpc>
              <a:spcBef>
                <a:spcPts val="0"/>
              </a:spcBef>
              <a:buSzPct val="130000"/>
              <a:buBlip>
                <a:blip r:embed="rId3"/>
              </a:buBlip>
            </a:pPr>
            <a:r>
              <a:rPr lang="en-US" sz="2000" dirty="0">
                <a:solidFill>
                  <a:schemeClr val="bg1"/>
                </a:solidFill>
              </a:rPr>
              <a:t>Stability and longevity</a:t>
            </a:r>
          </a:p>
          <a:p>
            <a:pPr marL="0" indent="0" defTabSz="1219170">
              <a:spcBef>
                <a:spcPts val="0"/>
              </a:spcBef>
              <a:buSzPct val="130000"/>
              <a:buNone/>
              <a:defRPr/>
            </a:pPr>
            <a:endParaRPr lang="en-US" sz="2000" dirty="0"/>
          </a:p>
        </p:txBody>
      </p:sp>
    </p:spTree>
    <p:extLst>
      <p:ext uri="{BB962C8B-B14F-4D97-AF65-F5344CB8AC3E}">
        <p14:creationId xmlns:p14="http://schemas.microsoft.com/office/powerpoint/2010/main" val="843353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noChangeArrowheads="1"/>
          </p:cNvSpPr>
          <p:nvPr>
            <p:ph idx="1"/>
          </p:nvPr>
        </p:nvSpPr>
        <p:spPr>
          <a:xfrm>
            <a:off x="974538" y="1378971"/>
            <a:ext cx="10455462" cy="3963903"/>
          </a:xfrm>
        </p:spPr>
        <p:txBody>
          <a:bodyPr>
            <a:noAutofit/>
          </a:bodyPr>
          <a:lstStyle/>
          <a:p>
            <a:pPr>
              <a:lnSpc>
                <a:spcPct val="170000"/>
              </a:lnSpc>
              <a:buSzPct val="130000"/>
              <a:buBlip>
                <a:blip r:embed="rId3"/>
              </a:buBlip>
              <a:defRPr/>
            </a:pPr>
            <a:r>
              <a:rPr lang="en-US" altLang="en-US" sz="2000" dirty="0"/>
              <a:t>Maintain signed contracts and fee agreements with all clients before curriculum vitae (CV) can be submitted for consideration</a:t>
            </a:r>
          </a:p>
          <a:p>
            <a:pPr>
              <a:lnSpc>
                <a:spcPct val="170000"/>
              </a:lnSpc>
              <a:buSzPct val="130000"/>
              <a:buBlip>
                <a:blip r:embed="rId3"/>
              </a:buBlip>
              <a:defRPr/>
            </a:pPr>
            <a:r>
              <a:rPr lang="en-US" altLang="en-US" sz="2000" dirty="0"/>
              <a:t>Request a physician’s permission before submitting their CV for consideration to a client</a:t>
            </a:r>
          </a:p>
          <a:p>
            <a:pPr>
              <a:lnSpc>
                <a:spcPct val="170000"/>
              </a:lnSpc>
              <a:buSzPct val="130000"/>
              <a:buBlip>
                <a:blip r:embed="rId3"/>
              </a:buBlip>
              <a:defRPr/>
            </a:pPr>
            <a:r>
              <a:rPr lang="en-US" altLang="en-US" sz="2000" dirty="0"/>
              <a:t>Attempt to resolve any disputes between locum tenens companies with minimal involvement on the part of the candidate and the client</a:t>
            </a:r>
          </a:p>
          <a:p>
            <a:pPr>
              <a:lnSpc>
                <a:spcPct val="170000"/>
              </a:lnSpc>
              <a:buSzPct val="130000"/>
              <a:buBlip>
                <a:blip r:embed="rId3"/>
              </a:buBlip>
              <a:defRPr/>
            </a:pPr>
            <a:r>
              <a:rPr lang="en-US" altLang="en-US" sz="2000" dirty="0"/>
              <a:t>Maintain regular contact with clients and honor all contractual agreements</a:t>
            </a:r>
          </a:p>
          <a:p>
            <a:pPr>
              <a:lnSpc>
                <a:spcPct val="170000"/>
              </a:lnSpc>
              <a:buSzPct val="130000"/>
              <a:buBlip>
                <a:blip r:embed="rId3"/>
              </a:buBlip>
              <a:defRPr/>
            </a:pPr>
            <a:r>
              <a:rPr lang="en-US" altLang="en-US" sz="2000" dirty="0"/>
              <a:t>Represent all client opportunities accurately and completely</a:t>
            </a:r>
          </a:p>
          <a:p>
            <a:endParaRPr lang="en-US" altLang="en-US" sz="700" dirty="0"/>
          </a:p>
        </p:txBody>
      </p:sp>
      <p:sp>
        <p:nvSpPr>
          <p:cNvPr id="3" name="Title 2"/>
          <p:cNvSpPr>
            <a:spLocks noGrp="1"/>
          </p:cNvSpPr>
          <p:nvPr>
            <p:ph type="title"/>
          </p:nvPr>
        </p:nvSpPr>
        <p:spPr/>
        <p:txBody>
          <a:bodyPr/>
          <a:lstStyle/>
          <a:p>
            <a:r>
              <a:rPr lang="en-US" b="1" dirty="0"/>
              <a:t>Responsibilities of Agency Include:</a:t>
            </a:r>
          </a:p>
        </p:txBody>
      </p:sp>
    </p:spTree>
    <p:extLst>
      <p:ext uri="{BB962C8B-B14F-4D97-AF65-F5344CB8AC3E}">
        <p14:creationId xmlns:p14="http://schemas.microsoft.com/office/powerpoint/2010/main" val="180340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0000" lnSpcReduction="20000"/>
          </a:bodyPr>
          <a:lstStyle/>
          <a:p>
            <a:pPr marL="342900" indent="-342900">
              <a:buAutoNum type="arabicPeriod"/>
            </a:pPr>
            <a:r>
              <a:rPr lang="en-US" sz="3600" dirty="0"/>
              <a:t>I retired from my solo rheumatology practice in Dec 2012 after 30 years in rheumatology.</a:t>
            </a:r>
          </a:p>
          <a:p>
            <a:pPr marL="342900" indent="-342900">
              <a:buAutoNum type="arabicPeriod"/>
            </a:pPr>
            <a:r>
              <a:rPr lang="en-US" sz="3600" dirty="0"/>
              <a:t>In mid 2013 I received a call from a Locum Tenens Company about a locum tenens job. Would I be interested?</a:t>
            </a:r>
          </a:p>
          <a:p>
            <a:pPr marL="342900" indent="-342900">
              <a:buAutoNum type="arabicPeriod"/>
            </a:pPr>
            <a:r>
              <a:rPr lang="en-US" sz="3600" dirty="0"/>
              <a:t>I told them I had not given that a thought and knew very little about Locum tenens. Would they send me some information?  </a:t>
            </a:r>
          </a:p>
          <a:p>
            <a:pPr marL="342900" indent="-342900">
              <a:buAutoNum type="arabicPeriod"/>
            </a:pPr>
            <a:r>
              <a:rPr lang="en-US" sz="3600" dirty="0"/>
              <a:t>I reviewed the information and decided I would give it a try. </a:t>
            </a:r>
          </a:p>
          <a:p>
            <a:pPr marL="342900" indent="-342900">
              <a:buAutoNum type="arabicPeriod"/>
            </a:pPr>
            <a:r>
              <a:rPr lang="en-US" sz="3600" dirty="0"/>
              <a:t>I worked at a couple of locations until Mid 2014.</a:t>
            </a:r>
          </a:p>
          <a:p>
            <a:pPr marL="342900" indent="-342900">
              <a:buAutoNum type="arabicPeriod"/>
            </a:pPr>
            <a:r>
              <a:rPr lang="en-US" sz="3600" dirty="0"/>
              <a:t>In the summer of 2014 I began to work at a clinic where the rheumatologist recently had retired.</a:t>
            </a:r>
          </a:p>
          <a:p>
            <a:pPr marL="342900" indent="-342900">
              <a:buAutoNum type="arabicPeriod"/>
            </a:pPr>
            <a:r>
              <a:rPr lang="en-US" sz="3600" dirty="0"/>
              <a:t>Suffice it to say, I am still working there.</a:t>
            </a:r>
          </a:p>
          <a:p>
            <a:endParaRPr lang="en-US" dirty="0"/>
          </a:p>
        </p:txBody>
      </p:sp>
      <p:sp>
        <p:nvSpPr>
          <p:cNvPr id="2" name="Title 1"/>
          <p:cNvSpPr>
            <a:spLocks noGrp="1"/>
          </p:cNvSpPr>
          <p:nvPr>
            <p:ph type="title"/>
          </p:nvPr>
        </p:nvSpPr>
        <p:spPr/>
        <p:txBody>
          <a:bodyPr>
            <a:normAutofit/>
          </a:bodyPr>
          <a:lstStyle/>
          <a:p>
            <a:r>
              <a:rPr lang="en-US" sz="4000" b="1" dirty="0">
                <a:latin typeface="Open Sans"/>
              </a:rPr>
              <a:t>My Locum Tenens Story</a:t>
            </a:r>
          </a:p>
        </p:txBody>
      </p:sp>
    </p:spTree>
    <p:extLst>
      <p:ext uri="{BB962C8B-B14F-4D97-AF65-F5344CB8AC3E}">
        <p14:creationId xmlns:p14="http://schemas.microsoft.com/office/powerpoint/2010/main" val="1554841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noChangeArrowheads="1"/>
          </p:cNvSpPr>
          <p:nvPr>
            <p:ph idx="1"/>
          </p:nvPr>
        </p:nvSpPr>
        <p:spPr/>
        <p:txBody>
          <a:bodyPr>
            <a:noAutofit/>
          </a:bodyPr>
          <a:lstStyle/>
          <a:p>
            <a:pPr>
              <a:spcBef>
                <a:spcPts val="1333"/>
              </a:spcBef>
              <a:buSzPct val="130000"/>
              <a:buBlip>
                <a:blip r:embed="rId3"/>
              </a:buBlip>
            </a:pPr>
            <a:r>
              <a:rPr lang="en-US" altLang="en-US" sz="2000" dirty="0"/>
              <a:t> Honor contractual agreements with locum tenens companies and reject other</a:t>
            </a:r>
            <a:br>
              <a:rPr lang="en-US" altLang="en-US" sz="2000" dirty="0"/>
            </a:br>
            <a:r>
              <a:rPr lang="en-US" altLang="en-US" sz="2000" dirty="0"/>
              <a:t> forms of communication from companies where no formal arrangement exists</a:t>
            </a:r>
          </a:p>
          <a:p>
            <a:pPr>
              <a:spcBef>
                <a:spcPts val="1333"/>
              </a:spcBef>
              <a:buSzPct val="130000"/>
              <a:buBlip>
                <a:blip r:embed="rId3"/>
              </a:buBlip>
            </a:pPr>
            <a:r>
              <a:rPr lang="en-US" altLang="en-US" sz="2000" dirty="0"/>
              <a:t> Maintain thorough records of communication</a:t>
            </a:r>
          </a:p>
          <a:p>
            <a:pPr>
              <a:spcBef>
                <a:spcPts val="1333"/>
              </a:spcBef>
              <a:buSzPct val="130000"/>
              <a:buBlip>
                <a:blip r:embed="rId3"/>
              </a:buBlip>
            </a:pPr>
            <a:r>
              <a:rPr lang="en-US" altLang="en-US" sz="2000" dirty="0"/>
              <a:t> Keep the locum tenens company appraised of any changes in intention, search</a:t>
            </a:r>
            <a:br>
              <a:rPr lang="en-US" altLang="en-US" sz="2000" dirty="0"/>
            </a:br>
            <a:r>
              <a:rPr lang="en-US" altLang="en-US" sz="2000" dirty="0"/>
              <a:t> criteria, etc.</a:t>
            </a:r>
          </a:p>
          <a:p>
            <a:pPr>
              <a:spcBef>
                <a:spcPts val="1333"/>
              </a:spcBef>
              <a:buSzPct val="130000"/>
              <a:buBlip>
                <a:blip r:embed="rId3"/>
              </a:buBlip>
            </a:pPr>
            <a:r>
              <a:rPr lang="en-US" altLang="en-US" sz="2000" dirty="0"/>
              <a:t> Respond promptly to communications from the locum tenens company</a:t>
            </a:r>
          </a:p>
          <a:p>
            <a:pPr>
              <a:spcBef>
                <a:spcPts val="1333"/>
              </a:spcBef>
              <a:buSzPct val="130000"/>
              <a:buBlip>
                <a:blip r:embed="rId3"/>
              </a:buBlip>
            </a:pPr>
            <a:r>
              <a:rPr lang="en-US" altLang="en-US" sz="2000" dirty="0"/>
              <a:t> Report any violation or infraction of the NALTO standards of practice or code of</a:t>
            </a:r>
            <a:br>
              <a:rPr lang="en-US" altLang="en-US" sz="2000" dirty="0"/>
            </a:br>
            <a:r>
              <a:rPr lang="en-US" altLang="en-US" sz="2000" dirty="0"/>
              <a:t>  ethics</a:t>
            </a:r>
          </a:p>
          <a:p>
            <a:endParaRPr lang="en-US" altLang="en-US" sz="1400" dirty="0"/>
          </a:p>
        </p:txBody>
      </p:sp>
      <p:sp>
        <p:nvSpPr>
          <p:cNvPr id="18434" name="Title 1"/>
          <p:cNvSpPr>
            <a:spLocks noGrp="1" noChangeArrowheads="1"/>
          </p:cNvSpPr>
          <p:nvPr>
            <p:ph type="title"/>
          </p:nvPr>
        </p:nvSpPr>
        <p:spPr/>
        <p:txBody>
          <a:bodyPr>
            <a:normAutofit/>
          </a:bodyPr>
          <a:lstStyle/>
          <a:p>
            <a:r>
              <a:rPr lang="en-US" altLang="en-US" b="1" dirty="0"/>
              <a:t>Standards of Practice</a:t>
            </a:r>
          </a:p>
        </p:txBody>
      </p:sp>
    </p:spTree>
    <p:extLst>
      <p:ext uri="{BB962C8B-B14F-4D97-AF65-F5344CB8AC3E}">
        <p14:creationId xmlns:p14="http://schemas.microsoft.com/office/powerpoint/2010/main" val="417566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noChangeArrowheads="1"/>
          </p:cNvSpPr>
          <p:nvPr>
            <p:ph idx="1"/>
          </p:nvPr>
        </p:nvSpPr>
        <p:spPr/>
        <p:txBody>
          <a:bodyPr>
            <a:normAutofit lnSpcReduction="10000"/>
          </a:bodyPr>
          <a:lstStyle/>
          <a:p>
            <a:pPr>
              <a:buBlip>
                <a:blip r:embed="rId3"/>
              </a:buBlip>
            </a:pPr>
            <a:r>
              <a:rPr lang="en-US" altLang="en-US" dirty="0"/>
              <a:t> Keep your CV up to date including work history!</a:t>
            </a:r>
          </a:p>
          <a:p>
            <a:pPr>
              <a:buBlip>
                <a:blip r:embed="rId3"/>
              </a:buBlip>
            </a:pPr>
            <a:r>
              <a:rPr lang="en-US" altLang="en-US" dirty="0"/>
              <a:t> Certification requirements –ACLS, PALS, ATLS</a:t>
            </a:r>
          </a:p>
          <a:p>
            <a:pPr>
              <a:buBlip>
                <a:blip r:embed="rId3"/>
              </a:buBlip>
            </a:pPr>
            <a:r>
              <a:rPr lang="en-US" altLang="en-US" dirty="0"/>
              <a:t> Board certification and recertification</a:t>
            </a:r>
          </a:p>
          <a:p>
            <a:pPr>
              <a:buBlip>
                <a:blip r:embed="rId3"/>
              </a:buBlip>
            </a:pPr>
            <a:r>
              <a:rPr lang="en-US" altLang="en-US" dirty="0"/>
              <a:t> Current photo (within the last two years)</a:t>
            </a:r>
          </a:p>
          <a:p>
            <a:pPr>
              <a:buBlip>
                <a:blip r:embed="rId3"/>
              </a:buBlip>
            </a:pPr>
            <a:r>
              <a:rPr lang="en-US" altLang="en-US" dirty="0"/>
              <a:t> Licenses and DEA</a:t>
            </a:r>
          </a:p>
          <a:p>
            <a:pPr>
              <a:buBlip>
                <a:blip r:embed="rId3"/>
              </a:buBlip>
            </a:pPr>
            <a:r>
              <a:rPr lang="en-US" altLang="en-US" dirty="0"/>
              <a:t> CME</a:t>
            </a:r>
          </a:p>
          <a:p>
            <a:pPr>
              <a:buBlip>
                <a:blip r:embed="rId3"/>
              </a:buBlip>
            </a:pPr>
            <a:r>
              <a:rPr lang="en-US" altLang="en-US" dirty="0"/>
              <a:t> References</a:t>
            </a:r>
          </a:p>
        </p:txBody>
      </p:sp>
      <p:sp>
        <p:nvSpPr>
          <p:cNvPr id="20482" name="Title 1"/>
          <p:cNvSpPr>
            <a:spLocks noGrp="1" noChangeArrowheads="1"/>
          </p:cNvSpPr>
          <p:nvPr>
            <p:ph type="title"/>
          </p:nvPr>
        </p:nvSpPr>
        <p:spPr/>
        <p:txBody>
          <a:bodyPr/>
          <a:lstStyle/>
          <a:p>
            <a:r>
              <a:rPr lang="en-US" altLang="en-US" b="1" dirty="0"/>
              <a:t>Keep Current</a:t>
            </a:r>
          </a:p>
        </p:txBody>
      </p:sp>
    </p:spTree>
    <p:extLst>
      <p:ext uri="{BB962C8B-B14F-4D97-AF65-F5344CB8AC3E}">
        <p14:creationId xmlns:p14="http://schemas.microsoft.com/office/powerpoint/2010/main" val="1388588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C4112A-D1F7-48A0-9268-B3EDA269300B}"/>
              </a:ext>
            </a:extLst>
          </p:cNvPr>
          <p:cNvSpPr>
            <a:spLocks noGrp="1"/>
          </p:cNvSpPr>
          <p:nvPr>
            <p:ph idx="1"/>
          </p:nvPr>
        </p:nvSpPr>
        <p:spPr>
          <a:xfrm>
            <a:off x="974538" y="1521211"/>
            <a:ext cx="5263702" cy="3963903"/>
          </a:xfrm>
        </p:spPr>
        <p:txBody>
          <a:bodyPr>
            <a:normAutofit lnSpcReduction="10000"/>
          </a:bodyPr>
          <a:lstStyle/>
          <a:p>
            <a:pPr>
              <a:lnSpc>
                <a:spcPct val="110000"/>
              </a:lnSpc>
              <a:spcBef>
                <a:spcPts val="1333"/>
              </a:spcBef>
              <a:buSzPct val="130000"/>
              <a:buBlip>
                <a:blip r:embed="rId2"/>
              </a:buBlip>
              <a:defRPr/>
            </a:pPr>
            <a:r>
              <a:rPr lang="en-US" sz="2400" dirty="0"/>
              <a:t>Streamlines multi-state licensure process to practice medicine away from home </a:t>
            </a:r>
          </a:p>
          <a:p>
            <a:pPr lvl="1">
              <a:lnSpc>
                <a:spcPct val="110000"/>
              </a:lnSpc>
              <a:spcBef>
                <a:spcPts val="1333"/>
              </a:spcBef>
              <a:buSzPct val="130000"/>
              <a:buBlip>
                <a:blip r:embed="rId2"/>
              </a:buBlip>
              <a:defRPr/>
            </a:pPr>
            <a:r>
              <a:rPr lang="en-US" sz="2133" dirty="0">
                <a:solidFill>
                  <a:schemeClr val="tx1">
                    <a:lumMod val="65000"/>
                    <a:lumOff val="35000"/>
                  </a:schemeClr>
                </a:solidFill>
              </a:rPr>
              <a:t> Provides services such as locum tenens and telemedicine to underserved locations</a:t>
            </a:r>
          </a:p>
          <a:p>
            <a:pPr>
              <a:lnSpc>
                <a:spcPct val="110000"/>
              </a:lnSpc>
              <a:spcBef>
                <a:spcPts val="1333"/>
              </a:spcBef>
              <a:buSzPct val="130000"/>
              <a:buBlip>
                <a:blip r:embed="rId2"/>
              </a:buBlip>
              <a:defRPr/>
            </a:pPr>
            <a:r>
              <a:rPr lang="en-US" sz="2400" dirty="0"/>
              <a:t>½ of states have issued these licenses, recently passed legislations, or have legislation introduced</a:t>
            </a:r>
          </a:p>
          <a:p>
            <a:pPr>
              <a:defRPr/>
            </a:pPr>
            <a:endParaRPr lang="en-US" sz="2400" dirty="0"/>
          </a:p>
        </p:txBody>
      </p:sp>
      <p:sp>
        <p:nvSpPr>
          <p:cNvPr id="19458" name="Title 1"/>
          <p:cNvSpPr>
            <a:spLocks noGrp="1" noChangeArrowheads="1"/>
          </p:cNvSpPr>
          <p:nvPr>
            <p:ph type="title"/>
          </p:nvPr>
        </p:nvSpPr>
        <p:spPr>
          <a:xfrm>
            <a:off x="974538" y="635958"/>
            <a:ext cx="10526582" cy="769273"/>
          </a:xfrm>
        </p:spPr>
        <p:txBody>
          <a:bodyPr>
            <a:noAutofit/>
          </a:bodyPr>
          <a:lstStyle/>
          <a:p>
            <a:r>
              <a:rPr lang="en-US" altLang="en-US" b="1" dirty="0"/>
              <a:t>Interstate Medical Licensure Compact (IMLC)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6589" y="1842347"/>
            <a:ext cx="5337385" cy="2760716"/>
          </a:xfrm>
          <a:prstGeom prst="rect">
            <a:avLst/>
          </a:prstGeom>
        </p:spPr>
      </p:pic>
    </p:spTree>
    <p:extLst>
      <p:ext uri="{BB962C8B-B14F-4D97-AF65-F5344CB8AC3E}">
        <p14:creationId xmlns:p14="http://schemas.microsoft.com/office/powerpoint/2010/main" val="2108154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nSpc>
                <a:spcPct val="150000"/>
              </a:lnSpc>
              <a:buSzPct val="130000"/>
              <a:buBlip>
                <a:blip r:embed="rId2"/>
              </a:buBlip>
              <a:defRPr/>
            </a:pPr>
            <a:r>
              <a:rPr lang="en-US" sz="2667" dirty="0">
                <a:hlinkClick r:id="rId3"/>
              </a:rPr>
              <a:t> www.locumstory.com</a:t>
            </a:r>
            <a:r>
              <a:rPr lang="en-US" sz="2667" dirty="0"/>
              <a:t> </a:t>
            </a:r>
          </a:p>
          <a:p>
            <a:pPr>
              <a:lnSpc>
                <a:spcPct val="150000"/>
              </a:lnSpc>
              <a:buSzPct val="130000"/>
              <a:buBlip>
                <a:blip r:embed="rId2"/>
              </a:buBlip>
              <a:defRPr/>
            </a:pPr>
            <a:r>
              <a:rPr lang="en-US" sz="2667" dirty="0"/>
              <a:t> Road Warrior Physician by Elizabeth Noel Lumpkin, MD</a:t>
            </a:r>
          </a:p>
          <a:p>
            <a:pPr>
              <a:lnSpc>
                <a:spcPct val="150000"/>
              </a:lnSpc>
              <a:buSzPct val="130000"/>
              <a:buBlip>
                <a:blip r:embed="rId2"/>
              </a:buBlip>
              <a:defRPr/>
            </a:pPr>
            <a:r>
              <a:rPr lang="en-US" sz="2667" dirty="0"/>
              <a:t> Putting Out the Fire: How to Prevent Physician Burnout by Christopher Burton, MD</a:t>
            </a:r>
          </a:p>
          <a:p>
            <a:pPr>
              <a:lnSpc>
                <a:spcPct val="150000"/>
              </a:lnSpc>
              <a:buSzPct val="130000"/>
              <a:buBlip>
                <a:blip r:embed="rId2"/>
              </a:buBlip>
              <a:defRPr/>
            </a:pPr>
            <a:r>
              <a:rPr lang="en-US" sz="2667" dirty="0">
                <a:hlinkClick r:id="rId4"/>
              </a:rPr>
              <a:t> www.nalto.org/about-locum-tenens/locum-tenens-education</a:t>
            </a:r>
            <a:r>
              <a:rPr lang="en-US" sz="2667" dirty="0"/>
              <a:t> </a:t>
            </a:r>
          </a:p>
          <a:p>
            <a:pPr marL="0" indent="0">
              <a:lnSpc>
                <a:spcPct val="170000"/>
              </a:lnSpc>
              <a:buNone/>
              <a:defRPr/>
            </a:pPr>
            <a:endParaRPr lang="en-US" dirty="0"/>
          </a:p>
          <a:p>
            <a:pPr>
              <a:lnSpc>
                <a:spcPct val="170000"/>
              </a:lnSpc>
            </a:pPr>
            <a:endParaRPr lang="en-US" dirty="0"/>
          </a:p>
        </p:txBody>
      </p:sp>
      <p:sp>
        <p:nvSpPr>
          <p:cNvPr id="4" name="Title 3"/>
          <p:cNvSpPr>
            <a:spLocks noGrp="1"/>
          </p:cNvSpPr>
          <p:nvPr>
            <p:ph type="title"/>
          </p:nvPr>
        </p:nvSpPr>
        <p:spPr/>
        <p:txBody>
          <a:bodyPr/>
          <a:lstStyle/>
          <a:p>
            <a:r>
              <a:rPr lang="en-US" b="1" dirty="0"/>
              <a:t>Resources</a:t>
            </a:r>
          </a:p>
        </p:txBody>
      </p:sp>
    </p:spTree>
    <p:extLst>
      <p:ext uri="{BB962C8B-B14F-4D97-AF65-F5344CB8AC3E}">
        <p14:creationId xmlns:p14="http://schemas.microsoft.com/office/powerpoint/2010/main" val="4210969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63" y="0"/>
            <a:ext cx="3562524" cy="2237064"/>
          </a:xfrm>
        </p:spPr>
        <p:txBody>
          <a:bodyPr/>
          <a:lstStyle/>
          <a:p>
            <a:pPr algn="l"/>
            <a:r>
              <a:rPr lang="en-US" dirty="0"/>
              <a:t>Questions?</a:t>
            </a:r>
          </a:p>
        </p:txBody>
      </p:sp>
      <p:grpSp>
        <p:nvGrpSpPr>
          <p:cNvPr id="7" name="Group 6"/>
          <p:cNvGrpSpPr/>
          <p:nvPr/>
        </p:nvGrpSpPr>
        <p:grpSpPr>
          <a:xfrm>
            <a:off x="2947520" y="771787"/>
            <a:ext cx="6296960" cy="5255099"/>
            <a:chOff x="2210640" y="578840"/>
            <a:chExt cx="4722720" cy="3941324"/>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640" y="578840"/>
              <a:ext cx="4722720" cy="394132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590" y="1215125"/>
              <a:ext cx="1474820" cy="2064746"/>
            </a:xfrm>
            <a:prstGeom prst="rect">
              <a:avLst/>
            </a:prstGeom>
          </p:spPr>
        </p:pic>
      </p:grpSp>
    </p:spTree>
    <p:extLst>
      <p:ext uri="{BB962C8B-B14F-4D97-AF65-F5344CB8AC3E}">
        <p14:creationId xmlns:p14="http://schemas.microsoft.com/office/powerpoint/2010/main" val="71946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Locum Tenens?</a:t>
            </a:r>
          </a:p>
        </p:txBody>
      </p:sp>
      <p:sp>
        <p:nvSpPr>
          <p:cNvPr id="2" name="Content Placeholder 1"/>
          <p:cNvSpPr>
            <a:spLocks noGrp="1"/>
          </p:cNvSpPr>
          <p:nvPr>
            <p:ph sz="quarter" idx="4294967295"/>
          </p:nvPr>
        </p:nvSpPr>
        <p:spPr>
          <a:xfrm>
            <a:off x="0" y="3597275"/>
            <a:ext cx="5972175" cy="711200"/>
          </a:xfrm>
        </p:spPr>
        <p:txBody>
          <a:bodyPr>
            <a:normAutofit fontScale="92500" lnSpcReduction="10000"/>
          </a:bodyPr>
          <a:lstStyle/>
          <a:p>
            <a:pPr marL="0" indent="0" algn="ctr">
              <a:buNone/>
            </a:pPr>
            <a:r>
              <a:rPr lang="en-US" sz="4533" u="sng" dirty="0">
                <a:solidFill>
                  <a:schemeClr val="bg1"/>
                </a:solidFill>
                <a:sym typeface="Wingdings 3" panose="05040102010807070707" pitchFamily="18" charset="2"/>
                <a:hlinkClick r:id="rId3"/>
              </a:rPr>
              <a:t></a:t>
            </a:r>
            <a:endParaRPr lang="en-US" u="sng" dirty="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678116"/>
            <a:ext cx="12192000" cy="2294313"/>
          </a:xfrm>
          <a:prstGeom prst="rect">
            <a:avLst/>
          </a:prstGeom>
        </p:spPr>
      </p:pic>
    </p:spTree>
    <p:extLst>
      <p:ext uri="{BB962C8B-B14F-4D97-AF65-F5344CB8AC3E}">
        <p14:creationId xmlns:p14="http://schemas.microsoft.com/office/powerpoint/2010/main" val="308789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nSpc>
                <a:spcPct val="150000"/>
              </a:lnSpc>
              <a:buSzPct val="130000"/>
              <a:buBlip>
                <a:blip r:embed="rId2"/>
              </a:buBlip>
            </a:pPr>
            <a:r>
              <a:rPr lang="en-US" sz="3200" dirty="0"/>
              <a:t>  What is a locums physician?</a:t>
            </a:r>
          </a:p>
          <a:p>
            <a:pPr>
              <a:lnSpc>
                <a:spcPct val="150000"/>
              </a:lnSpc>
              <a:buSzPct val="130000"/>
              <a:buBlip>
                <a:blip r:embed="rId2"/>
              </a:buBlip>
            </a:pPr>
            <a:r>
              <a:rPr lang="en-US" sz="3200" dirty="0"/>
              <a:t>  Who might consider doing locum tenens?</a:t>
            </a:r>
          </a:p>
          <a:p>
            <a:pPr>
              <a:lnSpc>
                <a:spcPct val="150000"/>
              </a:lnSpc>
              <a:buSzPct val="130000"/>
              <a:buBlip>
                <a:blip r:embed="rId2"/>
              </a:buBlip>
            </a:pPr>
            <a:r>
              <a:rPr lang="en-US" sz="3200" dirty="0"/>
              <a:t>  What specialties are needed?</a:t>
            </a:r>
          </a:p>
          <a:p>
            <a:pPr>
              <a:lnSpc>
                <a:spcPct val="150000"/>
              </a:lnSpc>
              <a:buSzPct val="130000"/>
              <a:buBlip>
                <a:blip r:embed="rId2"/>
              </a:buBlip>
            </a:pPr>
            <a:r>
              <a:rPr lang="en-US" sz="3200" dirty="0"/>
              <a:t>  How do you find a reputable locum tenens agency?</a:t>
            </a:r>
          </a:p>
        </p:txBody>
      </p:sp>
      <p:sp>
        <p:nvSpPr>
          <p:cNvPr id="2" name="Title 1"/>
          <p:cNvSpPr>
            <a:spLocks noGrp="1"/>
          </p:cNvSpPr>
          <p:nvPr>
            <p:ph type="title"/>
          </p:nvPr>
        </p:nvSpPr>
        <p:spPr/>
        <p:txBody>
          <a:bodyPr>
            <a:noAutofit/>
          </a:bodyPr>
          <a:lstStyle/>
          <a:p>
            <a:r>
              <a:rPr lang="en-US" sz="4267" b="1" dirty="0"/>
              <a:t>Objectives</a:t>
            </a:r>
          </a:p>
        </p:txBody>
      </p:sp>
    </p:spTree>
    <p:extLst>
      <p:ext uri="{BB962C8B-B14F-4D97-AF65-F5344CB8AC3E}">
        <p14:creationId xmlns:p14="http://schemas.microsoft.com/office/powerpoint/2010/main" val="412161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nSpc>
                <a:spcPts val="4000"/>
              </a:lnSpc>
              <a:buSzPct val="130000"/>
              <a:buBlip>
                <a:blip r:embed="rId2"/>
              </a:buBlip>
            </a:pPr>
            <a:r>
              <a:rPr lang="en-US" sz="2667" dirty="0"/>
              <a:t> Over 25 companies work exclusively with locums physicians, dealing with all specialties</a:t>
            </a:r>
          </a:p>
          <a:p>
            <a:pPr>
              <a:lnSpc>
                <a:spcPts val="4000"/>
              </a:lnSpc>
              <a:buSzPct val="130000"/>
              <a:buBlip>
                <a:blip r:embed="rId2"/>
              </a:buBlip>
            </a:pPr>
            <a:r>
              <a:rPr lang="en-US" sz="2667" dirty="0"/>
              <a:t> 94% of healthcare organizations in 2017 employed a locum tenens provider at some point</a:t>
            </a:r>
          </a:p>
          <a:p>
            <a:pPr>
              <a:lnSpc>
                <a:spcPts val="4000"/>
              </a:lnSpc>
              <a:buSzPct val="130000"/>
              <a:buBlip>
                <a:blip r:embed="rId2"/>
              </a:buBlip>
            </a:pPr>
            <a:r>
              <a:rPr lang="en-US" sz="2667" dirty="0"/>
              <a:t> There is a nationwide physician shortage</a:t>
            </a:r>
          </a:p>
          <a:p>
            <a:pPr marL="1767752" lvl="4">
              <a:lnSpc>
                <a:spcPts val="4000"/>
              </a:lnSpc>
              <a:buSzPct val="130000"/>
              <a:buBlip>
                <a:blip r:embed="rId2"/>
              </a:buBlip>
            </a:pPr>
            <a:r>
              <a:rPr lang="en-US" sz="2133" dirty="0"/>
              <a:t> In 2 years, primary care will see a shortage of 65,000 physicians</a:t>
            </a:r>
          </a:p>
        </p:txBody>
      </p:sp>
      <p:sp>
        <p:nvSpPr>
          <p:cNvPr id="3" name="Title 2"/>
          <p:cNvSpPr>
            <a:spLocks noGrp="1"/>
          </p:cNvSpPr>
          <p:nvPr>
            <p:ph type="title"/>
          </p:nvPr>
        </p:nvSpPr>
        <p:spPr/>
        <p:txBody>
          <a:bodyPr/>
          <a:lstStyle/>
          <a:p>
            <a:r>
              <a:rPr lang="en-US" b="1" dirty="0"/>
              <a:t>Locum Tenens Today</a:t>
            </a:r>
          </a:p>
        </p:txBody>
      </p:sp>
    </p:spTree>
    <p:extLst>
      <p:ext uri="{BB962C8B-B14F-4D97-AF65-F5344CB8AC3E}">
        <p14:creationId xmlns:p14="http://schemas.microsoft.com/office/powerpoint/2010/main" val="122204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lvl="3" indent="0">
              <a:spcBef>
                <a:spcPts val="0"/>
              </a:spcBef>
              <a:buNone/>
            </a:pPr>
            <a:r>
              <a:rPr lang="en-US" b="1" dirty="0">
                <a:solidFill>
                  <a:srgbClr val="88B2D8"/>
                </a:solidFill>
              </a:rPr>
              <a:t>The numbers speak for themselves.</a:t>
            </a:r>
          </a:p>
        </p:txBody>
      </p:sp>
      <p:sp>
        <p:nvSpPr>
          <p:cNvPr id="4" name="Title 3"/>
          <p:cNvSpPr>
            <a:spLocks noGrp="1"/>
          </p:cNvSpPr>
          <p:nvPr>
            <p:ph type="title"/>
          </p:nvPr>
        </p:nvSpPr>
        <p:spPr/>
        <p:txBody>
          <a:bodyPr/>
          <a:lstStyle/>
          <a:p>
            <a:r>
              <a:rPr lang="en-US" b="1" dirty="0">
                <a:latin typeface="Open Sans"/>
              </a:rPr>
              <a:t>Key Industry Facts</a:t>
            </a:r>
          </a:p>
        </p:txBody>
      </p:sp>
      <p:sp>
        <p:nvSpPr>
          <p:cNvPr id="8" name="Rectangle 7"/>
          <p:cNvSpPr/>
          <p:nvPr/>
        </p:nvSpPr>
        <p:spPr>
          <a:xfrm>
            <a:off x="1912690" y="2156379"/>
            <a:ext cx="8612697" cy="68122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ctangle 12"/>
          <p:cNvSpPr/>
          <p:nvPr/>
        </p:nvSpPr>
        <p:spPr>
          <a:xfrm>
            <a:off x="1912690" y="2959105"/>
            <a:ext cx="8612697" cy="68122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p:nvSpPr>
        <p:spPr>
          <a:xfrm>
            <a:off x="1912690" y="3768680"/>
            <a:ext cx="8612697" cy="68122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p:nvSpPr>
        <p:spPr>
          <a:xfrm>
            <a:off x="1912690" y="4605143"/>
            <a:ext cx="8612697" cy="68122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3018" y="2776074"/>
            <a:ext cx="1163941" cy="11639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90216" y="4349236"/>
            <a:ext cx="1163941" cy="116394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4692" y="3527322"/>
            <a:ext cx="1163941" cy="1163941"/>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04692" y="1926230"/>
            <a:ext cx="1163941" cy="1163941"/>
          </a:xfrm>
          <a:prstGeom prst="rect">
            <a:avLst/>
          </a:prstGeom>
        </p:spPr>
      </p:pic>
      <p:sp>
        <p:nvSpPr>
          <p:cNvPr id="16" name="TextBox 15"/>
          <p:cNvSpPr txBox="1"/>
          <p:nvPr/>
        </p:nvSpPr>
        <p:spPr>
          <a:xfrm>
            <a:off x="2476555" y="2340933"/>
            <a:ext cx="7840911" cy="369332"/>
          </a:xfrm>
          <a:prstGeom prst="rect">
            <a:avLst/>
          </a:prstGeom>
          <a:noFill/>
        </p:spPr>
        <p:txBody>
          <a:bodyPr wrap="square" rtlCol="0">
            <a:spAutoFit/>
          </a:bodyPr>
          <a:lstStyle/>
          <a:p>
            <a:r>
              <a:rPr lang="en-US" b="1" dirty="0">
                <a:solidFill>
                  <a:schemeClr val="tx1">
                    <a:lumMod val="50000"/>
                    <a:lumOff val="50000"/>
                  </a:schemeClr>
                </a:solidFill>
                <a:latin typeface="Open Sans" charset="0"/>
                <a:ea typeface="Open Sans" charset="0"/>
                <a:cs typeface="Open Sans" charset="0"/>
              </a:rPr>
              <a:t>Locums physicians work in all 50 states and cover over 75 specialties</a:t>
            </a:r>
          </a:p>
        </p:txBody>
      </p:sp>
      <p:sp>
        <p:nvSpPr>
          <p:cNvPr id="17" name="TextBox 16"/>
          <p:cNvSpPr txBox="1"/>
          <p:nvPr/>
        </p:nvSpPr>
        <p:spPr>
          <a:xfrm>
            <a:off x="2476555" y="3133530"/>
            <a:ext cx="7840911" cy="369332"/>
          </a:xfrm>
          <a:prstGeom prst="rect">
            <a:avLst/>
          </a:prstGeom>
          <a:noFill/>
        </p:spPr>
        <p:txBody>
          <a:bodyPr wrap="square" rtlCol="0">
            <a:spAutoFit/>
          </a:bodyPr>
          <a:lstStyle/>
          <a:p>
            <a:r>
              <a:rPr lang="en-US" b="1" dirty="0">
                <a:solidFill>
                  <a:schemeClr val="tx1">
                    <a:lumMod val="50000"/>
                    <a:lumOff val="50000"/>
                  </a:schemeClr>
                </a:solidFill>
                <a:latin typeface="Open Sans" charset="0"/>
                <a:ea typeface="Open Sans" charset="0"/>
                <a:cs typeface="Open Sans" charset="0"/>
              </a:rPr>
              <a:t>More than 40,000 physicians work locum tenens assignments annually</a:t>
            </a:r>
          </a:p>
        </p:txBody>
      </p:sp>
      <p:sp>
        <p:nvSpPr>
          <p:cNvPr id="18" name="TextBox 17"/>
          <p:cNvSpPr txBox="1"/>
          <p:nvPr/>
        </p:nvSpPr>
        <p:spPr>
          <a:xfrm>
            <a:off x="2476555" y="3940015"/>
            <a:ext cx="7840911" cy="369332"/>
          </a:xfrm>
          <a:prstGeom prst="rect">
            <a:avLst/>
          </a:prstGeom>
          <a:noFill/>
        </p:spPr>
        <p:txBody>
          <a:bodyPr wrap="square" rtlCol="0">
            <a:spAutoFit/>
          </a:bodyPr>
          <a:lstStyle/>
          <a:p>
            <a:r>
              <a:rPr lang="en-US" b="1" dirty="0">
                <a:solidFill>
                  <a:schemeClr val="tx1">
                    <a:lumMod val="50000"/>
                    <a:lumOff val="50000"/>
                  </a:schemeClr>
                </a:solidFill>
                <a:latin typeface="Open Sans" charset="0"/>
                <a:ea typeface="Open Sans" charset="0"/>
                <a:cs typeface="Open Sans" charset="0"/>
              </a:rPr>
              <a:t>94% of U.S. healthcare facilities use locums each year</a:t>
            </a:r>
          </a:p>
        </p:txBody>
      </p:sp>
      <p:sp>
        <p:nvSpPr>
          <p:cNvPr id="19" name="TextBox 18"/>
          <p:cNvSpPr txBox="1"/>
          <p:nvPr/>
        </p:nvSpPr>
        <p:spPr>
          <a:xfrm>
            <a:off x="2476555" y="4760530"/>
            <a:ext cx="7840911" cy="369332"/>
          </a:xfrm>
          <a:prstGeom prst="rect">
            <a:avLst/>
          </a:prstGeom>
          <a:noFill/>
        </p:spPr>
        <p:txBody>
          <a:bodyPr wrap="square" rtlCol="0">
            <a:spAutoFit/>
          </a:bodyPr>
          <a:lstStyle/>
          <a:p>
            <a:r>
              <a:rPr lang="en-US" b="1" dirty="0">
                <a:solidFill>
                  <a:schemeClr val="tx1">
                    <a:lumMod val="50000"/>
                    <a:lumOff val="50000"/>
                  </a:schemeClr>
                </a:solidFill>
                <a:latin typeface="Open Sans" charset="0"/>
                <a:ea typeface="Open Sans" charset="0"/>
                <a:cs typeface="Open Sans" charset="0"/>
              </a:rPr>
              <a:t>It’s a $3.4 billion (2016) healthcare industry and growing</a:t>
            </a:r>
          </a:p>
        </p:txBody>
      </p:sp>
    </p:spTree>
    <p:extLst>
      <p:ext uri="{BB962C8B-B14F-4D97-AF65-F5344CB8AC3E}">
        <p14:creationId xmlns:p14="http://schemas.microsoft.com/office/powerpoint/2010/main" val="288130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20000"/>
              </a:lnSpc>
              <a:buSzPct val="130000"/>
              <a:buBlip>
                <a:blip r:embed="rId3"/>
              </a:buBlip>
            </a:pPr>
            <a:r>
              <a:rPr lang="en-US" altLang="en-US" sz="2933" dirty="0"/>
              <a:t> Newly graduated students</a:t>
            </a:r>
          </a:p>
          <a:p>
            <a:pPr>
              <a:lnSpc>
                <a:spcPct val="120000"/>
              </a:lnSpc>
              <a:buSzPct val="130000"/>
              <a:buBlip>
                <a:blip r:embed="rId3"/>
              </a:buBlip>
            </a:pPr>
            <a:r>
              <a:rPr lang="en-US" altLang="en-US" sz="2933" dirty="0"/>
              <a:t> Retired physicians</a:t>
            </a:r>
          </a:p>
          <a:p>
            <a:pPr>
              <a:lnSpc>
                <a:spcPct val="120000"/>
              </a:lnSpc>
              <a:buSzPct val="130000"/>
              <a:buBlip>
                <a:blip r:embed="rId3"/>
              </a:buBlip>
            </a:pPr>
            <a:r>
              <a:rPr lang="en-US" altLang="en-US" sz="2933" dirty="0"/>
              <a:t> Mid-career physicians</a:t>
            </a:r>
          </a:p>
          <a:p>
            <a:pPr>
              <a:lnSpc>
                <a:spcPct val="120000"/>
              </a:lnSpc>
              <a:buSzPct val="130000"/>
              <a:buBlip>
                <a:blip r:embed="rId3"/>
              </a:buBlip>
            </a:pPr>
            <a:r>
              <a:rPr lang="en-US" altLang="en-US" sz="2933" dirty="0"/>
              <a:t> Physicians wishing to do full time locum work</a:t>
            </a:r>
          </a:p>
          <a:p>
            <a:pPr>
              <a:lnSpc>
                <a:spcPct val="120000"/>
              </a:lnSpc>
              <a:buSzPct val="130000"/>
              <a:buBlip>
                <a:blip r:embed="rId3"/>
              </a:buBlip>
            </a:pPr>
            <a:r>
              <a:rPr lang="en-US" altLang="en-US" sz="2933" dirty="0"/>
              <a:t> Physicians seeking flexibility and freedom</a:t>
            </a:r>
          </a:p>
          <a:p>
            <a:pPr>
              <a:lnSpc>
                <a:spcPct val="120000"/>
              </a:lnSpc>
              <a:buSzPct val="130000"/>
              <a:buBlip>
                <a:blip r:embed="rId3"/>
              </a:buBlip>
            </a:pPr>
            <a:r>
              <a:rPr lang="en-US" altLang="en-US" sz="2933" dirty="0"/>
              <a:t> Physicians seeking additional financial support</a:t>
            </a:r>
          </a:p>
          <a:p>
            <a:pPr>
              <a:lnSpc>
                <a:spcPct val="120000"/>
              </a:lnSpc>
              <a:buSzPct val="130000"/>
              <a:buBlip>
                <a:blip r:embed="rId3"/>
              </a:buBlip>
            </a:pPr>
            <a:r>
              <a:rPr lang="en-US" altLang="en-US" sz="2933" dirty="0"/>
              <a:t> Physicians who cannot find a workable solution to their current practice situation</a:t>
            </a:r>
          </a:p>
          <a:p>
            <a:endParaRPr lang="en-US" dirty="0"/>
          </a:p>
        </p:txBody>
      </p:sp>
      <p:sp>
        <p:nvSpPr>
          <p:cNvPr id="3" name="Title 2"/>
          <p:cNvSpPr>
            <a:spLocks noGrp="1"/>
          </p:cNvSpPr>
          <p:nvPr>
            <p:ph type="title"/>
          </p:nvPr>
        </p:nvSpPr>
        <p:spPr/>
        <p:txBody>
          <a:bodyPr/>
          <a:lstStyle/>
          <a:p>
            <a:r>
              <a:rPr lang="en-US" b="1" dirty="0"/>
              <a:t>Who Might Consider Locums Work?</a:t>
            </a:r>
          </a:p>
        </p:txBody>
      </p:sp>
    </p:spTree>
    <p:extLst>
      <p:ext uri="{BB962C8B-B14F-4D97-AF65-F5344CB8AC3E}">
        <p14:creationId xmlns:p14="http://schemas.microsoft.com/office/powerpoint/2010/main" val="163068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normAutofit/>
          </a:bodyPr>
          <a:lstStyle/>
          <a:p>
            <a:pPr>
              <a:lnSpc>
                <a:spcPts val="4000"/>
              </a:lnSpc>
              <a:buSzPct val="130000"/>
              <a:buBlip>
                <a:blip r:embed="rId3"/>
              </a:buBlip>
            </a:pPr>
            <a:r>
              <a:rPr lang="en-US" sz="2667" dirty="0"/>
              <a:t> Earn extra income</a:t>
            </a:r>
          </a:p>
          <a:p>
            <a:pPr>
              <a:lnSpc>
                <a:spcPts val="4000"/>
              </a:lnSpc>
              <a:buSzPct val="130000"/>
              <a:buBlip>
                <a:blip r:embed="rId3"/>
              </a:buBlip>
            </a:pPr>
            <a:r>
              <a:rPr lang="en-US" sz="2667" dirty="0"/>
              <a:t> Try a practice before signing </a:t>
            </a:r>
            <a:br>
              <a:rPr lang="en-US" sz="2667" dirty="0"/>
            </a:br>
            <a:r>
              <a:rPr lang="en-US" sz="2667" dirty="0"/>
              <a:t>  a permanent contract</a:t>
            </a:r>
          </a:p>
          <a:p>
            <a:pPr>
              <a:lnSpc>
                <a:spcPts val="4000"/>
              </a:lnSpc>
              <a:buSzPct val="130000"/>
              <a:buBlip>
                <a:blip r:embed="rId3"/>
              </a:buBlip>
            </a:pPr>
            <a:r>
              <a:rPr lang="en-US" sz="2667" dirty="0"/>
              <a:t> Explore different cities, </a:t>
            </a:r>
            <a:br>
              <a:rPr lang="en-US" sz="2667" dirty="0"/>
            </a:br>
            <a:r>
              <a:rPr lang="en-US" sz="2667" dirty="0"/>
              <a:t>  states, and regions</a:t>
            </a:r>
          </a:p>
          <a:p>
            <a:pPr>
              <a:lnSpc>
                <a:spcPts val="4000"/>
              </a:lnSpc>
              <a:buSzPct val="130000"/>
              <a:buBlip>
                <a:blip r:embed="rId3"/>
              </a:buBlip>
            </a:pPr>
            <a:r>
              <a:rPr lang="en-US" sz="2667" dirty="0"/>
              <a:t> Discover diverse practice </a:t>
            </a:r>
            <a:br>
              <a:rPr lang="en-US" sz="2667" dirty="0"/>
            </a:br>
            <a:r>
              <a:rPr lang="en-US" sz="2667" dirty="0"/>
              <a:t>  settings</a:t>
            </a:r>
          </a:p>
          <a:p>
            <a:pPr>
              <a:lnSpc>
                <a:spcPts val="4000"/>
              </a:lnSpc>
              <a:buSzPct val="130000"/>
              <a:buBlip>
                <a:blip r:embed="rId3"/>
              </a:buBlip>
            </a:pPr>
            <a:r>
              <a:rPr lang="en-US" sz="2667" dirty="0"/>
              <a:t> Get financial perks (housing, </a:t>
            </a:r>
            <a:br>
              <a:rPr lang="en-US" sz="2667" dirty="0"/>
            </a:br>
            <a:r>
              <a:rPr lang="en-US" sz="2667" dirty="0"/>
              <a:t>  travel, car, expenses)</a:t>
            </a:r>
          </a:p>
          <a:p>
            <a:pPr>
              <a:lnSpc>
                <a:spcPts val="4000"/>
              </a:lnSpc>
              <a:buSzPct val="130000"/>
              <a:buBlip>
                <a:blip r:embed="rId3"/>
              </a:buBlip>
            </a:pPr>
            <a:r>
              <a:rPr lang="en-US" sz="2667" dirty="0"/>
              <a:t>  Enjoy flexibility</a:t>
            </a:r>
          </a:p>
          <a:p>
            <a:pPr>
              <a:lnSpc>
                <a:spcPts val="4000"/>
              </a:lnSpc>
              <a:buSzPct val="130000"/>
              <a:buBlip>
                <a:blip r:embed="rId3"/>
              </a:buBlip>
            </a:pPr>
            <a:r>
              <a:rPr lang="en-US" sz="2667" dirty="0"/>
              <a:t> Tackle unexpected changes </a:t>
            </a:r>
            <a:br>
              <a:rPr lang="en-US" sz="2667" dirty="0"/>
            </a:br>
            <a:r>
              <a:rPr lang="en-US" sz="2667" dirty="0"/>
              <a:t>  in plans</a:t>
            </a:r>
          </a:p>
          <a:p>
            <a:pPr>
              <a:lnSpc>
                <a:spcPts val="4000"/>
              </a:lnSpc>
              <a:buSzPct val="130000"/>
              <a:buBlip>
                <a:blip r:embed="rId3"/>
              </a:buBlip>
            </a:pPr>
            <a:r>
              <a:rPr lang="en-US" sz="2667" dirty="0"/>
              <a:t> Make locum tenens your full- </a:t>
            </a:r>
            <a:br>
              <a:rPr lang="en-US" sz="2667" dirty="0"/>
            </a:br>
            <a:r>
              <a:rPr lang="en-US" sz="2667" dirty="0"/>
              <a:t>  time career</a:t>
            </a:r>
          </a:p>
        </p:txBody>
      </p:sp>
      <p:sp>
        <p:nvSpPr>
          <p:cNvPr id="2" name="Title 1"/>
          <p:cNvSpPr>
            <a:spLocks noGrp="1"/>
          </p:cNvSpPr>
          <p:nvPr>
            <p:ph type="title"/>
          </p:nvPr>
        </p:nvSpPr>
        <p:spPr/>
        <p:txBody>
          <a:bodyPr/>
          <a:lstStyle/>
          <a:p>
            <a:r>
              <a:rPr lang="en-US" b="1" dirty="0"/>
              <a:t>Reasons Physicians Work Locum Tenens</a:t>
            </a:r>
          </a:p>
        </p:txBody>
      </p:sp>
    </p:spTree>
    <p:extLst>
      <p:ext uri="{BB962C8B-B14F-4D97-AF65-F5344CB8AC3E}">
        <p14:creationId xmlns:p14="http://schemas.microsoft.com/office/powerpoint/2010/main" val="16468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73350805"/>
              </p:ext>
            </p:extLst>
          </p:nvPr>
        </p:nvGraphicFramePr>
        <p:xfrm>
          <a:off x="974725" y="1379538"/>
          <a:ext cx="10279063" cy="3461171"/>
        </p:xfrm>
        <a:graphic>
          <a:graphicData uri="http://schemas.openxmlformats.org/drawingml/2006/table">
            <a:tbl>
              <a:tblPr lastCol="1" bandRow="1">
                <a:tableStyleId>{5C22544A-7EE6-4342-B048-85BDC9FD1C3A}</a:tableStyleId>
              </a:tblPr>
              <a:tblGrid>
                <a:gridCol w="7965903">
                  <a:extLst>
                    <a:ext uri="{9D8B030D-6E8A-4147-A177-3AD203B41FA5}">
                      <a16:colId xmlns:a16="http://schemas.microsoft.com/office/drawing/2014/main" val="20000"/>
                    </a:ext>
                  </a:extLst>
                </a:gridCol>
                <a:gridCol w="2313160">
                  <a:extLst>
                    <a:ext uri="{9D8B030D-6E8A-4147-A177-3AD203B41FA5}">
                      <a16:colId xmlns:a16="http://schemas.microsoft.com/office/drawing/2014/main" val="20001"/>
                    </a:ext>
                  </a:extLst>
                </a:gridCol>
              </a:tblGrid>
              <a:tr h="494453">
                <a:tc>
                  <a:txBody>
                    <a:bodyPr/>
                    <a:lstStyle/>
                    <a:p>
                      <a:r>
                        <a:rPr lang="en-US" sz="2400" dirty="0"/>
                        <a:t>To control your own schedule</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66 %</a:t>
                      </a:r>
                    </a:p>
                  </a:txBody>
                  <a:tcPr marL="121901" marR="121901" marT="60969" marB="60969"/>
                </a:tc>
                <a:extLst>
                  <a:ext uri="{0D108BD9-81ED-4DB2-BD59-A6C34878D82A}">
                    <a16:rowId xmlns:a16="http://schemas.microsoft.com/office/drawing/2014/main" val="10000"/>
                  </a:ext>
                </a:extLst>
              </a:tr>
              <a:tr h="494453">
                <a:tc>
                  <a:txBody>
                    <a:bodyPr/>
                    <a:lstStyle/>
                    <a:p>
                      <a:r>
                        <a:rPr lang="en-US" sz="2400" dirty="0"/>
                        <a:t>To use as a bridge toward retirement</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52 %</a:t>
                      </a:r>
                    </a:p>
                  </a:txBody>
                  <a:tcPr marL="121901" marR="121901" marT="60969" marB="60969"/>
                </a:tc>
                <a:extLst>
                  <a:ext uri="{0D108BD9-81ED-4DB2-BD59-A6C34878D82A}">
                    <a16:rowId xmlns:a16="http://schemas.microsoft.com/office/drawing/2014/main" val="10001"/>
                  </a:ext>
                </a:extLst>
              </a:tr>
              <a:tr h="494453">
                <a:tc>
                  <a:txBody>
                    <a:bodyPr/>
                    <a:lstStyle/>
                    <a:p>
                      <a:r>
                        <a:rPr lang="en-US" sz="2400" dirty="0"/>
                        <a:t>Opportunity to see the country or world</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51 %</a:t>
                      </a:r>
                    </a:p>
                  </a:txBody>
                  <a:tcPr marL="121901" marR="121901" marT="60969" marB="60969"/>
                </a:tc>
                <a:extLst>
                  <a:ext uri="{0D108BD9-81ED-4DB2-BD59-A6C34878D82A}">
                    <a16:rowId xmlns:a16="http://schemas.microsoft.com/office/drawing/2014/main" val="10002"/>
                  </a:ext>
                </a:extLst>
              </a:tr>
              <a:tr h="494453">
                <a:tc>
                  <a:txBody>
                    <a:bodyPr/>
                    <a:lstStyle/>
                    <a:p>
                      <a:r>
                        <a:rPr lang="en-US" sz="2400" dirty="0"/>
                        <a:t>To make good money</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31 %</a:t>
                      </a:r>
                    </a:p>
                  </a:txBody>
                  <a:tcPr marL="121901" marR="121901" marT="60969" marB="60969"/>
                </a:tc>
                <a:extLst>
                  <a:ext uri="{0D108BD9-81ED-4DB2-BD59-A6C34878D82A}">
                    <a16:rowId xmlns:a16="http://schemas.microsoft.com/office/drawing/2014/main" val="10003"/>
                  </a:ext>
                </a:extLst>
              </a:tr>
              <a:tr h="494453">
                <a:tc>
                  <a:txBody>
                    <a:bodyPr/>
                    <a:lstStyle/>
                    <a:p>
                      <a:r>
                        <a:rPr lang="en-US" sz="2400" dirty="0"/>
                        <a:t>To supplement your income</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24 %</a:t>
                      </a:r>
                    </a:p>
                  </a:txBody>
                  <a:tcPr marL="121901" marR="121901" marT="60969" marB="60969"/>
                </a:tc>
                <a:extLst>
                  <a:ext uri="{0D108BD9-81ED-4DB2-BD59-A6C34878D82A}">
                    <a16:rowId xmlns:a16="http://schemas.microsoft.com/office/drawing/2014/main" val="10004"/>
                  </a:ext>
                </a:extLst>
              </a:tr>
              <a:tr h="494453">
                <a:tc>
                  <a:txBody>
                    <a:bodyPr/>
                    <a:lstStyle/>
                    <a:p>
                      <a:r>
                        <a:rPr lang="en-US" sz="2400" dirty="0"/>
                        <a:t>To avoid monotony and burnout</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23 %</a:t>
                      </a:r>
                    </a:p>
                  </a:txBody>
                  <a:tcPr marL="121901" marR="121901" marT="60969" marB="60969"/>
                </a:tc>
                <a:extLst>
                  <a:ext uri="{0D108BD9-81ED-4DB2-BD59-A6C34878D82A}">
                    <a16:rowId xmlns:a16="http://schemas.microsoft.com/office/drawing/2014/main" val="10005"/>
                  </a:ext>
                </a:extLst>
              </a:tr>
              <a:tr h="494453">
                <a:tc>
                  <a:txBody>
                    <a:bodyPr/>
                    <a:lstStyle/>
                    <a:p>
                      <a:r>
                        <a:rPr lang="en-US" sz="2400" dirty="0"/>
                        <a:t>To have more time to provide quality care to patients</a:t>
                      </a:r>
                      <a:endParaRPr lang="en-US" sz="2400" dirty="0">
                        <a:solidFill>
                          <a:schemeClr val="tx1">
                            <a:lumMod val="65000"/>
                            <a:lumOff val="35000"/>
                          </a:schemeClr>
                        </a:solidFill>
                      </a:endParaRPr>
                    </a:p>
                  </a:txBody>
                  <a:tcPr marL="121901" marR="121901" marT="60969" marB="60969"/>
                </a:tc>
                <a:tc>
                  <a:txBody>
                    <a:bodyPr/>
                    <a:lstStyle/>
                    <a:p>
                      <a:pPr algn="ctr"/>
                      <a:r>
                        <a:rPr lang="en-US" sz="2400" dirty="0"/>
                        <a:t>10 %</a:t>
                      </a:r>
                    </a:p>
                  </a:txBody>
                  <a:tcPr marL="121901" marR="121901" marT="60969" marB="60969"/>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b="1" dirty="0">
                <a:latin typeface="Open Sans"/>
              </a:rPr>
              <a:t>Most Appealing Benefits</a:t>
            </a:r>
          </a:p>
        </p:txBody>
      </p:sp>
      <p:sp>
        <p:nvSpPr>
          <p:cNvPr id="5" name="TextBox 4"/>
          <p:cNvSpPr txBox="1"/>
          <p:nvPr/>
        </p:nvSpPr>
        <p:spPr>
          <a:xfrm>
            <a:off x="8483600" y="1020594"/>
            <a:ext cx="3484880" cy="307777"/>
          </a:xfrm>
          <a:prstGeom prst="rect">
            <a:avLst/>
          </a:prstGeom>
          <a:noFill/>
        </p:spPr>
        <p:txBody>
          <a:bodyPr wrap="square" rtlCol="0">
            <a:spAutoFit/>
          </a:bodyPr>
          <a:lstStyle/>
          <a:p>
            <a:r>
              <a:rPr lang="en-US" sz="1400" dirty="0">
                <a:solidFill>
                  <a:schemeClr val="tx1">
                    <a:lumMod val="65000"/>
                    <a:lumOff val="35000"/>
                  </a:schemeClr>
                </a:solidFill>
              </a:rPr>
              <a:t>% of agreement by locums physicians</a:t>
            </a:r>
          </a:p>
        </p:txBody>
      </p:sp>
    </p:spTree>
    <p:extLst>
      <p:ext uri="{BB962C8B-B14F-4D97-AF65-F5344CB8AC3E}">
        <p14:creationId xmlns:p14="http://schemas.microsoft.com/office/powerpoint/2010/main" val="1481543305"/>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8B769C"/>
      </a:dk2>
      <a:lt2>
        <a:srgbClr val="EEECE1"/>
      </a:lt2>
      <a:accent1>
        <a:srgbClr val="88B2D8"/>
      </a:accent1>
      <a:accent2>
        <a:srgbClr val="E56554"/>
      </a:accent2>
      <a:accent3>
        <a:srgbClr val="A5B2A4"/>
      </a:accent3>
      <a:accent4>
        <a:srgbClr val="B2A97E"/>
      </a:accent4>
      <a:accent5>
        <a:srgbClr val="7FA8AD"/>
      </a:accent5>
      <a:accent6>
        <a:srgbClr val="A3A1C8"/>
      </a:accent6>
      <a:hlink>
        <a:srgbClr val="E56554"/>
      </a:hlink>
      <a:folHlink>
        <a:srgbClr val="8B769C"/>
      </a:folHlink>
    </a:clrScheme>
    <a:fontScheme name="CompHealth Websafe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TotalTime>
  <Words>2701</Words>
  <Application>Microsoft Office PowerPoint</Application>
  <PresentationFormat>Widescreen</PresentationFormat>
  <Paragraphs>254</Paragraphs>
  <Slides>24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Lucida Grande</vt:lpstr>
      <vt:lpstr>Open Sans</vt:lpstr>
      <vt:lpstr>Wingdings 3</vt:lpstr>
      <vt:lpstr>1_Office Theme</vt:lpstr>
      <vt:lpstr>Professional Development</vt:lpstr>
      <vt:lpstr>My Locum Tenens Story</vt:lpstr>
      <vt:lpstr>What Is Locum Tenens?</vt:lpstr>
      <vt:lpstr>Objectives</vt:lpstr>
      <vt:lpstr>Locum Tenens Today</vt:lpstr>
      <vt:lpstr>Key Industry Facts</vt:lpstr>
      <vt:lpstr>Who Might Consider Locums Work?</vt:lpstr>
      <vt:lpstr>Reasons Physicians Work Locum Tenens</vt:lpstr>
      <vt:lpstr>Most Appealing Benefits</vt:lpstr>
      <vt:lpstr>Why Practices Need Locums</vt:lpstr>
      <vt:lpstr>Benefits for Patients</vt:lpstr>
      <vt:lpstr>Need for Locum Tenens Providers</vt:lpstr>
      <vt:lpstr>Advantages of Locums</vt:lpstr>
      <vt:lpstr>How Does the Locum Tenens Process Work?</vt:lpstr>
      <vt:lpstr>Where to Start</vt:lpstr>
      <vt:lpstr>What Matters Most?</vt:lpstr>
      <vt:lpstr>Evaluating a Search Firm</vt:lpstr>
      <vt:lpstr>Red Flags and Reputation</vt:lpstr>
      <vt:lpstr>Responsibilities of Agency Include:</vt:lpstr>
      <vt:lpstr>Standards of Practice</vt:lpstr>
      <vt:lpstr>Keep Current</vt:lpstr>
      <vt:lpstr>Interstate Medical Licensure Compact (IMLC) </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Jenica Jacobsen</dc:creator>
  <cp:lastModifiedBy>Jenica Jacobsen</cp:lastModifiedBy>
  <cp:revision>9</cp:revision>
  <dcterms:created xsi:type="dcterms:W3CDTF">2018-02-01T22:10:19Z</dcterms:created>
  <dcterms:modified xsi:type="dcterms:W3CDTF">2018-02-02T20:32:18Z</dcterms:modified>
</cp:coreProperties>
</file>