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2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294" r:id="rId18"/>
    <p:sldId id="301" r:id="rId19"/>
    <p:sldId id="322" r:id="rId20"/>
    <p:sldId id="325" r:id="rId21"/>
    <p:sldId id="323" r:id="rId22"/>
    <p:sldId id="324" r:id="rId23"/>
    <p:sldId id="265" r:id="rId24"/>
    <p:sldId id="295" r:id="rId25"/>
    <p:sldId id="296" r:id="rId26"/>
    <p:sldId id="274" r:id="rId27"/>
    <p:sldId id="289" r:id="rId28"/>
    <p:sldId id="290" r:id="rId29"/>
    <p:sldId id="291" r:id="rId30"/>
    <p:sldId id="292" r:id="rId31"/>
    <p:sldId id="293" r:id="rId32"/>
    <p:sldId id="29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79559" autoAdjust="0"/>
  </p:normalViewPr>
  <p:slideViewPr>
    <p:cSldViewPr>
      <p:cViewPr varScale="1">
        <p:scale>
          <a:sx n="106" d="100"/>
          <a:sy n="106" d="100"/>
        </p:scale>
        <p:origin x="126" y="504"/>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934C1-3EC8-4E24-A387-29BACAF4D30B}"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9867C9A9-23C1-4740-B569-25196408EFE5}">
      <dgm:prSet phldrT="[Text]"/>
      <dgm:spPr>
        <a:solidFill>
          <a:schemeClr val="accent4">
            <a:alpha val="50000"/>
          </a:schemeClr>
        </a:solidFill>
      </dgm:spPr>
      <dgm:t>
        <a:bodyPr/>
        <a:lstStyle/>
        <a:p>
          <a:r>
            <a:rPr lang="en-US" dirty="0" smtClean="0">
              <a:solidFill>
                <a:schemeClr val="bg1"/>
              </a:solidFill>
            </a:rPr>
            <a:t>Anchors</a:t>
          </a:r>
          <a:endParaRPr lang="en-US" dirty="0">
            <a:solidFill>
              <a:schemeClr val="bg1"/>
            </a:solidFill>
          </a:endParaRPr>
        </a:p>
      </dgm:t>
    </dgm:pt>
    <dgm:pt modelId="{E4D9881B-B9E4-4B23-8364-92CFA5713BDE}" type="parTrans" cxnId="{21D2DF15-6978-4FCE-B316-9BB2A669AF83}">
      <dgm:prSet/>
      <dgm:spPr/>
      <dgm:t>
        <a:bodyPr/>
        <a:lstStyle/>
        <a:p>
          <a:endParaRPr lang="en-US"/>
        </a:p>
      </dgm:t>
    </dgm:pt>
    <dgm:pt modelId="{ECD39104-290D-4C77-B8EF-8EACFD2A536C}" type="sibTrans" cxnId="{21D2DF15-6978-4FCE-B316-9BB2A669AF83}">
      <dgm:prSet/>
      <dgm:spPr/>
      <dgm:t>
        <a:bodyPr/>
        <a:lstStyle/>
        <a:p>
          <a:endParaRPr lang="en-US"/>
        </a:p>
      </dgm:t>
    </dgm:pt>
    <dgm:pt modelId="{3BD2ABF9-2EA8-4DC1-B362-1F3B6BA36275}">
      <dgm:prSet phldrT="[Text]"/>
      <dgm:spPr>
        <a:solidFill>
          <a:srgbClr val="CC9900">
            <a:alpha val="49804"/>
          </a:srgbClr>
        </a:solidFill>
      </dgm:spPr>
      <dgm:t>
        <a:bodyPr/>
        <a:lstStyle/>
        <a:p>
          <a:pPr algn="ctr"/>
          <a:endParaRPr lang="en-US" dirty="0" smtClean="0">
            <a:solidFill>
              <a:schemeClr val="bg1"/>
            </a:solidFill>
          </a:endParaRPr>
        </a:p>
        <a:p>
          <a:pPr algn="r"/>
          <a:r>
            <a:rPr lang="en-US" dirty="0" smtClean="0">
              <a:solidFill>
                <a:schemeClr val="bg1"/>
              </a:solidFill>
            </a:rPr>
            <a:t>Residents</a:t>
          </a:r>
          <a:endParaRPr lang="en-US" dirty="0">
            <a:solidFill>
              <a:schemeClr val="bg1"/>
            </a:solidFill>
          </a:endParaRPr>
        </a:p>
      </dgm:t>
    </dgm:pt>
    <dgm:pt modelId="{430A1D5F-58D4-462D-8C05-B6572DB1F12D}" type="parTrans" cxnId="{77BC9029-75F5-4CCE-A882-63EC612755B6}">
      <dgm:prSet/>
      <dgm:spPr/>
      <dgm:t>
        <a:bodyPr/>
        <a:lstStyle/>
        <a:p>
          <a:endParaRPr lang="en-US"/>
        </a:p>
      </dgm:t>
    </dgm:pt>
    <dgm:pt modelId="{EB00AA05-B5FD-4D04-A8F5-FDA441A84DFB}" type="sibTrans" cxnId="{77BC9029-75F5-4CCE-A882-63EC612755B6}">
      <dgm:prSet/>
      <dgm:spPr/>
      <dgm:t>
        <a:bodyPr/>
        <a:lstStyle/>
        <a:p>
          <a:endParaRPr lang="en-US"/>
        </a:p>
      </dgm:t>
    </dgm:pt>
    <dgm:pt modelId="{8B1E03EB-1C95-425A-967D-686E8A6EF3ED}">
      <dgm:prSet phldrT="[Text]"/>
      <dgm:spPr>
        <a:solidFill>
          <a:schemeClr val="accent5">
            <a:alpha val="50000"/>
          </a:schemeClr>
        </a:solidFill>
      </dgm:spPr>
      <dgm:t>
        <a:bodyPr/>
        <a:lstStyle/>
        <a:p>
          <a:r>
            <a:rPr lang="en-US" dirty="0" smtClean="0">
              <a:solidFill>
                <a:schemeClr val="bg1"/>
              </a:solidFill>
            </a:rPr>
            <a:t>Allies</a:t>
          </a:r>
          <a:endParaRPr lang="en-US" dirty="0">
            <a:solidFill>
              <a:schemeClr val="bg1"/>
            </a:solidFill>
          </a:endParaRPr>
        </a:p>
      </dgm:t>
    </dgm:pt>
    <dgm:pt modelId="{1A6BF25E-F0F6-43AD-9D24-B0A210E85EFB}" type="parTrans" cxnId="{8E377C47-1136-4BE3-8875-CAD4BF3536D6}">
      <dgm:prSet/>
      <dgm:spPr/>
      <dgm:t>
        <a:bodyPr/>
        <a:lstStyle/>
        <a:p>
          <a:endParaRPr lang="en-US"/>
        </a:p>
      </dgm:t>
    </dgm:pt>
    <dgm:pt modelId="{5BD0FA4C-33A1-4C24-97A3-4E09428989C0}" type="sibTrans" cxnId="{8E377C47-1136-4BE3-8875-CAD4BF3536D6}">
      <dgm:prSet/>
      <dgm:spPr/>
      <dgm:t>
        <a:bodyPr/>
        <a:lstStyle/>
        <a:p>
          <a:endParaRPr lang="en-US"/>
        </a:p>
      </dgm:t>
    </dgm:pt>
    <dgm:pt modelId="{2D5865A8-5A7A-4756-9B58-F6EDCB77CA31}" type="pres">
      <dgm:prSet presAssocID="{FA2934C1-3EC8-4E24-A387-29BACAF4D30B}" presName="Name0" presStyleCnt="0">
        <dgm:presLayoutVars>
          <dgm:chMax val="7"/>
          <dgm:dir/>
          <dgm:resizeHandles val="exact"/>
        </dgm:presLayoutVars>
      </dgm:prSet>
      <dgm:spPr/>
    </dgm:pt>
    <dgm:pt modelId="{0B913147-C352-45D9-90AA-7310F86BA03B}" type="pres">
      <dgm:prSet presAssocID="{FA2934C1-3EC8-4E24-A387-29BACAF4D30B}" presName="ellipse1" presStyleLbl="vennNode1" presStyleIdx="0" presStyleCnt="3" custLinFactNeighborX="6865">
        <dgm:presLayoutVars>
          <dgm:bulletEnabled val="1"/>
        </dgm:presLayoutVars>
      </dgm:prSet>
      <dgm:spPr/>
      <dgm:t>
        <a:bodyPr/>
        <a:lstStyle/>
        <a:p>
          <a:endParaRPr lang="en-US"/>
        </a:p>
      </dgm:t>
    </dgm:pt>
    <dgm:pt modelId="{BBB80FFB-6D2D-453D-A8D4-78E88F22BC14}" type="pres">
      <dgm:prSet presAssocID="{FA2934C1-3EC8-4E24-A387-29BACAF4D30B}" presName="ellipse2" presStyleLbl="vennNode1" presStyleIdx="1" presStyleCnt="3" custScaleX="102880" custLinFactNeighborX="-649" custLinFactNeighborY="-3706">
        <dgm:presLayoutVars>
          <dgm:bulletEnabled val="1"/>
        </dgm:presLayoutVars>
      </dgm:prSet>
      <dgm:spPr/>
      <dgm:t>
        <a:bodyPr/>
        <a:lstStyle/>
        <a:p>
          <a:endParaRPr lang="en-US"/>
        </a:p>
      </dgm:t>
    </dgm:pt>
    <dgm:pt modelId="{689D8783-541A-49B6-9F1D-564021EDD5E9}" type="pres">
      <dgm:prSet presAssocID="{FA2934C1-3EC8-4E24-A387-29BACAF4D30B}" presName="ellipse3" presStyleLbl="vennNode1" presStyleIdx="2" presStyleCnt="3" custLinFactNeighborX="-6160">
        <dgm:presLayoutVars>
          <dgm:bulletEnabled val="1"/>
        </dgm:presLayoutVars>
      </dgm:prSet>
      <dgm:spPr/>
      <dgm:t>
        <a:bodyPr/>
        <a:lstStyle/>
        <a:p>
          <a:endParaRPr lang="en-US"/>
        </a:p>
      </dgm:t>
    </dgm:pt>
  </dgm:ptLst>
  <dgm:cxnLst>
    <dgm:cxn modelId="{8E377C47-1136-4BE3-8875-CAD4BF3536D6}" srcId="{FA2934C1-3EC8-4E24-A387-29BACAF4D30B}" destId="{8B1E03EB-1C95-425A-967D-686E8A6EF3ED}" srcOrd="2" destOrd="0" parTransId="{1A6BF25E-F0F6-43AD-9D24-B0A210E85EFB}" sibTransId="{5BD0FA4C-33A1-4C24-97A3-4E09428989C0}"/>
    <dgm:cxn modelId="{EF178636-DD4D-459A-BF80-E74FB9A33C3F}" type="presOf" srcId="{8B1E03EB-1C95-425A-967D-686E8A6EF3ED}" destId="{689D8783-541A-49B6-9F1D-564021EDD5E9}" srcOrd="0" destOrd="0" presId="urn:microsoft.com/office/officeart/2005/8/layout/rings+Icon"/>
    <dgm:cxn modelId="{21D2DF15-6978-4FCE-B316-9BB2A669AF83}" srcId="{FA2934C1-3EC8-4E24-A387-29BACAF4D30B}" destId="{9867C9A9-23C1-4740-B569-25196408EFE5}" srcOrd="0" destOrd="0" parTransId="{E4D9881B-B9E4-4B23-8364-92CFA5713BDE}" sibTransId="{ECD39104-290D-4C77-B8EF-8EACFD2A536C}"/>
    <dgm:cxn modelId="{DD1E5B70-DAD4-43E9-8FB9-6A90C4C2A69B}" type="presOf" srcId="{3BD2ABF9-2EA8-4DC1-B362-1F3B6BA36275}" destId="{BBB80FFB-6D2D-453D-A8D4-78E88F22BC14}" srcOrd="0" destOrd="0" presId="urn:microsoft.com/office/officeart/2005/8/layout/rings+Icon"/>
    <dgm:cxn modelId="{E73FA0A1-AEB1-4455-8C49-BE9B2F074DEE}" type="presOf" srcId="{FA2934C1-3EC8-4E24-A387-29BACAF4D30B}" destId="{2D5865A8-5A7A-4756-9B58-F6EDCB77CA31}" srcOrd="0" destOrd="0" presId="urn:microsoft.com/office/officeart/2005/8/layout/rings+Icon"/>
    <dgm:cxn modelId="{77BC9029-75F5-4CCE-A882-63EC612755B6}" srcId="{FA2934C1-3EC8-4E24-A387-29BACAF4D30B}" destId="{3BD2ABF9-2EA8-4DC1-B362-1F3B6BA36275}" srcOrd="1" destOrd="0" parTransId="{430A1D5F-58D4-462D-8C05-B6572DB1F12D}" sibTransId="{EB00AA05-B5FD-4D04-A8F5-FDA441A84DFB}"/>
    <dgm:cxn modelId="{9F6CA13A-AF4E-4DB2-88D6-BDAEAF5910F4}" type="presOf" srcId="{9867C9A9-23C1-4740-B569-25196408EFE5}" destId="{0B913147-C352-45D9-90AA-7310F86BA03B}" srcOrd="0" destOrd="0" presId="urn:microsoft.com/office/officeart/2005/8/layout/rings+Icon"/>
    <dgm:cxn modelId="{023197B9-6761-4ED4-82DB-7ABEF1928D37}" type="presParOf" srcId="{2D5865A8-5A7A-4756-9B58-F6EDCB77CA31}" destId="{0B913147-C352-45D9-90AA-7310F86BA03B}" srcOrd="0" destOrd="0" presId="urn:microsoft.com/office/officeart/2005/8/layout/rings+Icon"/>
    <dgm:cxn modelId="{143BDD79-0A2D-4563-BC50-67AD89E72BC9}" type="presParOf" srcId="{2D5865A8-5A7A-4756-9B58-F6EDCB77CA31}" destId="{BBB80FFB-6D2D-453D-A8D4-78E88F22BC14}" srcOrd="1" destOrd="0" presId="urn:microsoft.com/office/officeart/2005/8/layout/rings+Icon"/>
    <dgm:cxn modelId="{60B53C99-FB29-4122-877B-EB284DE015AD}" type="presParOf" srcId="{2D5865A8-5A7A-4756-9B58-F6EDCB77CA31}" destId="{689D8783-541A-49B6-9F1D-564021EDD5E9}"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9D5E5-56D0-41DF-B3F8-0335CF397A72}"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37447D4-5871-43DF-9DE2-EBAB39F0A7F4}">
      <dgm:prSet phldrT="[Text]"/>
      <dgm:spPr/>
      <dgm:t>
        <a:bodyPr/>
        <a:lstStyle/>
        <a:p>
          <a:r>
            <a:rPr lang="en-US" dirty="0" smtClean="0">
              <a:solidFill>
                <a:schemeClr val="bg1"/>
              </a:solidFill>
            </a:rPr>
            <a:t>WSU Research Foundation</a:t>
          </a:r>
          <a:endParaRPr lang="en-US" dirty="0">
            <a:solidFill>
              <a:schemeClr val="bg1"/>
            </a:solidFill>
          </a:endParaRPr>
        </a:p>
      </dgm:t>
    </dgm:pt>
    <dgm:pt modelId="{5FECA64B-1A74-48B7-BDA7-10C177B73F99}" type="parTrans" cxnId="{C2E30784-0F8F-4E21-9C86-DE6534C645F3}">
      <dgm:prSet/>
      <dgm:spPr/>
      <dgm:t>
        <a:bodyPr/>
        <a:lstStyle/>
        <a:p>
          <a:endParaRPr lang="en-US"/>
        </a:p>
      </dgm:t>
    </dgm:pt>
    <dgm:pt modelId="{52FCE849-036D-4682-ACDC-3D768C5B7173}" type="sibTrans" cxnId="{C2E30784-0F8F-4E21-9C86-DE6534C645F3}">
      <dgm:prSet/>
      <dgm:spPr/>
      <dgm:t>
        <a:bodyPr/>
        <a:lstStyle/>
        <a:p>
          <a:endParaRPr lang="en-US"/>
        </a:p>
      </dgm:t>
    </dgm:pt>
    <dgm:pt modelId="{1DE87631-77E4-4202-B6BC-08F74F73FF11}">
      <dgm:prSet phldrT="[Text]"/>
      <dgm:spPr/>
      <dgm:t>
        <a:bodyPr/>
        <a:lstStyle/>
        <a:p>
          <a:r>
            <a:rPr lang="en-US" dirty="0" smtClean="0">
              <a:solidFill>
                <a:schemeClr val="bg1"/>
              </a:solidFill>
            </a:rPr>
            <a:t>Housing</a:t>
          </a:r>
          <a:r>
            <a:rPr lang="en-US" dirty="0" smtClean="0"/>
            <a:t> </a:t>
          </a:r>
          <a:r>
            <a:rPr lang="en-US" dirty="0" smtClean="0">
              <a:solidFill>
                <a:schemeClr val="bg1"/>
              </a:solidFill>
            </a:rPr>
            <a:t>Implementation</a:t>
          </a:r>
          <a:r>
            <a:rPr lang="en-US" dirty="0" smtClean="0"/>
            <a:t> </a:t>
          </a:r>
          <a:r>
            <a:rPr lang="en-US" dirty="0" smtClean="0">
              <a:solidFill>
                <a:schemeClr val="bg1"/>
              </a:solidFill>
            </a:rPr>
            <a:t>Team</a:t>
          </a:r>
          <a:endParaRPr lang="en-US" dirty="0">
            <a:solidFill>
              <a:schemeClr val="bg1"/>
            </a:solidFill>
          </a:endParaRPr>
        </a:p>
      </dgm:t>
    </dgm:pt>
    <dgm:pt modelId="{3192E2A7-E171-4B68-B3FE-E3C4BB109AE7}" type="parTrans" cxnId="{12DE26B4-FC47-41FB-8AEE-69F33EAC258F}">
      <dgm:prSet/>
      <dgm:spPr/>
      <dgm:t>
        <a:bodyPr/>
        <a:lstStyle/>
        <a:p>
          <a:endParaRPr lang="en-US"/>
        </a:p>
      </dgm:t>
    </dgm:pt>
    <dgm:pt modelId="{50394DA5-A91B-4FFD-937D-D60F5CF1A5DB}" type="sibTrans" cxnId="{12DE26B4-FC47-41FB-8AEE-69F33EAC258F}">
      <dgm:prSet/>
      <dgm:spPr/>
      <dgm:t>
        <a:bodyPr/>
        <a:lstStyle/>
        <a:p>
          <a:endParaRPr lang="en-US"/>
        </a:p>
      </dgm:t>
    </dgm:pt>
    <dgm:pt modelId="{8341CF2C-5FFA-4D86-A20E-A841871433F6}">
      <dgm:prSet phldrT="[Text]"/>
      <dgm:spPr/>
      <dgm:t>
        <a:bodyPr/>
        <a:lstStyle/>
        <a:p>
          <a:r>
            <a:rPr lang="en-US" dirty="0" smtClean="0">
              <a:solidFill>
                <a:schemeClr val="bg1"/>
              </a:solidFill>
            </a:rPr>
            <a:t>Education Implementation Team</a:t>
          </a:r>
          <a:endParaRPr lang="en-US" dirty="0">
            <a:solidFill>
              <a:schemeClr val="bg1"/>
            </a:solidFill>
          </a:endParaRPr>
        </a:p>
      </dgm:t>
    </dgm:pt>
    <dgm:pt modelId="{6EB52554-DC68-47B0-9A51-C6323CFAD701}" type="parTrans" cxnId="{6A4C55C0-B28C-4873-A46E-AA1DAC959FB3}">
      <dgm:prSet/>
      <dgm:spPr/>
      <dgm:t>
        <a:bodyPr/>
        <a:lstStyle/>
        <a:p>
          <a:endParaRPr lang="en-US"/>
        </a:p>
      </dgm:t>
    </dgm:pt>
    <dgm:pt modelId="{1E749714-7B8A-4314-B6DA-913B9AAF8AB3}" type="sibTrans" cxnId="{6A4C55C0-B28C-4873-A46E-AA1DAC959FB3}">
      <dgm:prSet/>
      <dgm:spPr/>
      <dgm:t>
        <a:bodyPr/>
        <a:lstStyle/>
        <a:p>
          <a:endParaRPr lang="en-US"/>
        </a:p>
      </dgm:t>
    </dgm:pt>
    <dgm:pt modelId="{F5649D30-CFCA-4B77-8B7A-09BE017970E4}">
      <dgm:prSet phldrT="[Text]"/>
      <dgm:spPr/>
      <dgm:t>
        <a:bodyPr/>
        <a:lstStyle/>
        <a:p>
          <a:r>
            <a:rPr lang="en-US" dirty="0" smtClean="0">
              <a:solidFill>
                <a:schemeClr val="bg1"/>
              </a:solidFill>
            </a:rPr>
            <a:t>Health Implementation Team</a:t>
          </a:r>
          <a:endParaRPr lang="en-US" dirty="0">
            <a:solidFill>
              <a:schemeClr val="bg1"/>
            </a:solidFill>
          </a:endParaRPr>
        </a:p>
      </dgm:t>
    </dgm:pt>
    <dgm:pt modelId="{1179ABFA-76D2-49B0-A02E-530BBD7D27E1}" type="parTrans" cxnId="{2DA4AE33-6FFC-420A-A373-CB19E6BB009B}">
      <dgm:prSet/>
      <dgm:spPr/>
      <dgm:t>
        <a:bodyPr/>
        <a:lstStyle/>
        <a:p>
          <a:endParaRPr lang="en-US"/>
        </a:p>
      </dgm:t>
    </dgm:pt>
    <dgm:pt modelId="{78A0A903-DF9D-4BB9-9061-5FCF4D637A94}" type="sibTrans" cxnId="{2DA4AE33-6FFC-420A-A373-CB19E6BB009B}">
      <dgm:prSet/>
      <dgm:spPr/>
      <dgm:t>
        <a:bodyPr/>
        <a:lstStyle/>
        <a:p>
          <a:endParaRPr lang="en-US"/>
        </a:p>
      </dgm:t>
    </dgm:pt>
    <dgm:pt modelId="{E467A723-658E-4784-A850-3CDA9895FE8D}" type="asst">
      <dgm:prSet phldrT="[Text]"/>
      <dgm:spPr/>
      <dgm:t>
        <a:bodyPr/>
        <a:lstStyle/>
        <a:p>
          <a:r>
            <a:rPr lang="en-US" dirty="0" smtClean="0">
              <a:solidFill>
                <a:schemeClr val="bg1"/>
              </a:solidFill>
            </a:rPr>
            <a:t>Ogden Civic Action Network Advisory Board</a:t>
          </a:r>
          <a:endParaRPr lang="en-US" dirty="0">
            <a:solidFill>
              <a:schemeClr val="bg1"/>
            </a:solidFill>
          </a:endParaRPr>
        </a:p>
      </dgm:t>
    </dgm:pt>
    <dgm:pt modelId="{81BD70D9-3FC6-497F-8041-C6BAC2EA57BB}" type="sibTrans" cxnId="{256C62D9-D1CF-418A-8CD6-5255AE07C3D0}">
      <dgm:prSet/>
      <dgm:spPr/>
      <dgm:t>
        <a:bodyPr/>
        <a:lstStyle/>
        <a:p>
          <a:endParaRPr lang="en-US"/>
        </a:p>
      </dgm:t>
    </dgm:pt>
    <dgm:pt modelId="{E49DE938-530A-4092-943B-53569DBE6413}" type="parTrans" cxnId="{256C62D9-D1CF-418A-8CD6-5255AE07C3D0}">
      <dgm:prSet/>
      <dgm:spPr/>
      <dgm:t>
        <a:bodyPr/>
        <a:lstStyle/>
        <a:p>
          <a:endParaRPr lang="en-US"/>
        </a:p>
      </dgm:t>
    </dgm:pt>
    <dgm:pt modelId="{9E290EE3-69CA-46D7-8287-2BEE0021169C}" type="pres">
      <dgm:prSet presAssocID="{5629D5E5-56D0-41DF-B3F8-0335CF397A72}" presName="hierChild1" presStyleCnt="0">
        <dgm:presLayoutVars>
          <dgm:orgChart val="1"/>
          <dgm:chPref val="1"/>
          <dgm:dir/>
          <dgm:animOne val="branch"/>
          <dgm:animLvl val="lvl"/>
          <dgm:resizeHandles/>
        </dgm:presLayoutVars>
      </dgm:prSet>
      <dgm:spPr/>
      <dgm:t>
        <a:bodyPr/>
        <a:lstStyle/>
        <a:p>
          <a:endParaRPr lang="en-US"/>
        </a:p>
      </dgm:t>
    </dgm:pt>
    <dgm:pt modelId="{782CC737-D7A9-4D98-919B-AD272102A1AC}" type="pres">
      <dgm:prSet presAssocID="{337447D4-5871-43DF-9DE2-EBAB39F0A7F4}" presName="hierRoot1" presStyleCnt="0">
        <dgm:presLayoutVars>
          <dgm:hierBranch val="init"/>
        </dgm:presLayoutVars>
      </dgm:prSet>
      <dgm:spPr/>
    </dgm:pt>
    <dgm:pt modelId="{1FE1FF20-C0FE-4BEF-A9F5-B0AEC464CAB3}" type="pres">
      <dgm:prSet presAssocID="{337447D4-5871-43DF-9DE2-EBAB39F0A7F4}" presName="rootComposite1" presStyleCnt="0"/>
      <dgm:spPr/>
    </dgm:pt>
    <dgm:pt modelId="{0780FCE7-4E18-40E9-87CF-C5B1D2E6B2BE}" type="pres">
      <dgm:prSet presAssocID="{337447D4-5871-43DF-9DE2-EBAB39F0A7F4}" presName="rootText1" presStyleLbl="node0" presStyleIdx="0" presStyleCnt="1">
        <dgm:presLayoutVars>
          <dgm:chPref val="3"/>
        </dgm:presLayoutVars>
      </dgm:prSet>
      <dgm:spPr/>
      <dgm:t>
        <a:bodyPr/>
        <a:lstStyle/>
        <a:p>
          <a:endParaRPr lang="en-US"/>
        </a:p>
      </dgm:t>
    </dgm:pt>
    <dgm:pt modelId="{DBF7EFD7-5725-47C6-AF30-F2DAB3082DC9}" type="pres">
      <dgm:prSet presAssocID="{337447D4-5871-43DF-9DE2-EBAB39F0A7F4}" presName="rootConnector1" presStyleLbl="node1" presStyleIdx="0" presStyleCnt="0"/>
      <dgm:spPr/>
      <dgm:t>
        <a:bodyPr/>
        <a:lstStyle/>
        <a:p>
          <a:endParaRPr lang="en-US"/>
        </a:p>
      </dgm:t>
    </dgm:pt>
    <dgm:pt modelId="{8C16DAA1-DA2A-4E37-87A4-22C629C4A6AF}" type="pres">
      <dgm:prSet presAssocID="{337447D4-5871-43DF-9DE2-EBAB39F0A7F4}" presName="hierChild2" presStyleCnt="0"/>
      <dgm:spPr/>
    </dgm:pt>
    <dgm:pt modelId="{6917447C-A3A6-4808-9017-CD3E83026EA2}" type="pres">
      <dgm:prSet presAssocID="{3192E2A7-E171-4B68-B3FE-E3C4BB109AE7}" presName="Name37" presStyleLbl="parChTrans1D2" presStyleIdx="0" presStyleCnt="4"/>
      <dgm:spPr/>
      <dgm:t>
        <a:bodyPr/>
        <a:lstStyle/>
        <a:p>
          <a:endParaRPr lang="en-US"/>
        </a:p>
      </dgm:t>
    </dgm:pt>
    <dgm:pt modelId="{20A9AD12-B5C3-440B-8E48-6C83497A9921}" type="pres">
      <dgm:prSet presAssocID="{1DE87631-77E4-4202-B6BC-08F74F73FF11}" presName="hierRoot2" presStyleCnt="0">
        <dgm:presLayoutVars>
          <dgm:hierBranch val="init"/>
        </dgm:presLayoutVars>
      </dgm:prSet>
      <dgm:spPr/>
    </dgm:pt>
    <dgm:pt modelId="{DA0AB848-1AA0-416F-959F-91ABFA4C47EB}" type="pres">
      <dgm:prSet presAssocID="{1DE87631-77E4-4202-B6BC-08F74F73FF11}" presName="rootComposite" presStyleCnt="0"/>
      <dgm:spPr/>
    </dgm:pt>
    <dgm:pt modelId="{4709260D-EF60-4842-A49C-C9D6EEB370BB}" type="pres">
      <dgm:prSet presAssocID="{1DE87631-77E4-4202-B6BC-08F74F73FF11}" presName="rootText" presStyleLbl="node2" presStyleIdx="0" presStyleCnt="3">
        <dgm:presLayoutVars>
          <dgm:chPref val="3"/>
        </dgm:presLayoutVars>
      </dgm:prSet>
      <dgm:spPr/>
      <dgm:t>
        <a:bodyPr/>
        <a:lstStyle/>
        <a:p>
          <a:endParaRPr lang="en-US"/>
        </a:p>
      </dgm:t>
    </dgm:pt>
    <dgm:pt modelId="{B46E3664-2260-4FE8-96DA-8907A0715F06}" type="pres">
      <dgm:prSet presAssocID="{1DE87631-77E4-4202-B6BC-08F74F73FF11}" presName="rootConnector" presStyleLbl="node2" presStyleIdx="0" presStyleCnt="3"/>
      <dgm:spPr/>
      <dgm:t>
        <a:bodyPr/>
        <a:lstStyle/>
        <a:p>
          <a:endParaRPr lang="en-US"/>
        </a:p>
      </dgm:t>
    </dgm:pt>
    <dgm:pt modelId="{D75EC5AE-B90B-4F3D-BFFB-963D7712953F}" type="pres">
      <dgm:prSet presAssocID="{1DE87631-77E4-4202-B6BC-08F74F73FF11}" presName="hierChild4" presStyleCnt="0"/>
      <dgm:spPr/>
    </dgm:pt>
    <dgm:pt modelId="{3FDE971A-6D31-4E58-9303-8378DA60AF73}" type="pres">
      <dgm:prSet presAssocID="{1DE87631-77E4-4202-B6BC-08F74F73FF11}" presName="hierChild5" presStyleCnt="0"/>
      <dgm:spPr/>
    </dgm:pt>
    <dgm:pt modelId="{358D82A4-DE72-4230-8910-D4CB875BCF15}" type="pres">
      <dgm:prSet presAssocID="{6EB52554-DC68-47B0-9A51-C6323CFAD701}" presName="Name37" presStyleLbl="parChTrans1D2" presStyleIdx="1" presStyleCnt="4"/>
      <dgm:spPr/>
      <dgm:t>
        <a:bodyPr/>
        <a:lstStyle/>
        <a:p>
          <a:endParaRPr lang="en-US"/>
        </a:p>
      </dgm:t>
    </dgm:pt>
    <dgm:pt modelId="{9DF1BFA3-C957-4723-A51F-FAC527C9D86C}" type="pres">
      <dgm:prSet presAssocID="{8341CF2C-5FFA-4D86-A20E-A841871433F6}" presName="hierRoot2" presStyleCnt="0">
        <dgm:presLayoutVars>
          <dgm:hierBranch val="init"/>
        </dgm:presLayoutVars>
      </dgm:prSet>
      <dgm:spPr/>
    </dgm:pt>
    <dgm:pt modelId="{69A066E4-6222-40CC-9EB3-3E1EC24E7589}" type="pres">
      <dgm:prSet presAssocID="{8341CF2C-5FFA-4D86-A20E-A841871433F6}" presName="rootComposite" presStyleCnt="0"/>
      <dgm:spPr/>
    </dgm:pt>
    <dgm:pt modelId="{FAACDAA5-AC49-4867-9881-3059B5E0897D}" type="pres">
      <dgm:prSet presAssocID="{8341CF2C-5FFA-4D86-A20E-A841871433F6}" presName="rootText" presStyleLbl="node2" presStyleIdx="1" presStyleCnt="3">
        <dgm:presLayoutVars>
          <dgm:chPref val="3"/>
        </dgm:presLayoutVars>
      </dgm:prSet>
      <dgm:spPr/>
      <dgm:t>
        <a:bodyPr/>
        <a:lstStyle/>
        <a:p>
          <a:endParaRPr lang="en-US"/>
        </a:p>
      </dgm:t>
    </dgm:pt>
    <dgm:pt modelId="{ADA9450C-6DC7-45A6-9797-3B15E4628C48}" type="pres">
      <dgm:prSet presAssocID="{8341CF2C-5FFA-4D86-A20E-A841871433F6}" presName="rootConnector" presStyleLbl="node2" presStyleIdx="1" presStyleCnt="3"/>
      <dgm:spPr/>
      <dgm:t>
        <a:bodyPr/>
        <a:lstStyle/>
        <a:p>
          <a:endParaRPr lang="en-US"/>
        </a:p>
      </dgm:t>
    </dgm:pt>
    <dgm:pt modelId="{05B365DA-CF72-4A81-99A6-D1E9FFC481A7}" type="pres">
      <dgm:prSet presAssocID="{8341CF2C-5FFA-4D86-A20E-A841871433F6}" presName="hierChild4" presStyleCnt="0"/>
      <dgm:spPr/>
    </dgm:pt>
    <dgm:pt modelId="{5AE67950-624A-472A-B1DB-7BEC7B073C66}" type="pres">
      <dgm:prSet presAssocID="{8341CF2C-5FFA-4D86-A20E-A841871433F6}" presName="hierChild5" presStyleCnt="0"/>
      <dgm:spPr/>
    </dgm:pt>
    <dgm:pt modelId="{1F2B06B1-7179-4E68-BA63-4F379CD9ACDD}" type="pres">
      <dgm:prSet presAssocID="{1179ABFA-76D2-49B0-A02E-530BBD7D27E1}" presName="Name37" presStyleLbl="parChTrans1D2" presStyleIdx="2" presStyleCnt="4"/>
      <dgm:spPr/>
      <dgm:t>
        <a:bodyPr/>
        <a:lstStyle/>
        <a:p>
          <a:endParaRPr lang="en-US"/>
        </a:p>
      </dgm:t>
    </dgm:pt>
    <dgm:pt modelId="{80C3EE19-3398-45B5-9EB7-17A16854D89B}" type="pres">
      <dgm:prSet presAssocID="{F5649D30-CFCA-4B77-8B7A-09BE017970E4}" presName="hierRoot2" presStyleCnt="0">
        <dgm:presLayoutVars>
          <dgm:hierBranch val="init"/>
        </dgm:presLayoutVars>
      </dgm:prSet>
      <dgm:spPr/>
    </dgm:pt>
    <dgm:pt modelId="{F2CE2FA9-5712-4A2B-A1BE-B5703FB0F7AE}" type="pres">
      <dgm:prSet presAssocID="{F5649D30-CFCA-4B77-8B7A-09BE017970E4}" presName="rootComposite" presStyleCnt="0"/>
      <dgm:spPr/>
    </dgm:pt>
    <dgm:pt modelId="{651E732A-6322-4836-A796-37EDE09354E5}" type="pres">
      <dgm:prSet presAssocID="{F5649D30-CFCA-4B77-8B7A-09BE017970E4}" presName="rootText" presStyleLbl="node2" presStyleIdx="2" presStyleCnt="3">
        <dgm:presLayoutVars>
          <dgm:chPref val="3"/>
        </dgm:presLayoutVars>
      </dgm:prSet>
      <dgm:spPr/>
      <dgm:t>
        <a:bodyPr/>
        <a:lstStyle/>
        <a:p>
          <a:endParaRPr lang="en-US"/>
        </a:p>
      </dgm:t>
    </dgm:pt>
    <dgm:pt modelId="{7C0AE084-3342-496E-B051-416169992B0A}" type="pres">
      <dgm:prSet presAssocID="{F5649D30-CFCA-4B77-8B7A-09BE017970E4}" presName="rootConnector" presStyleLbl="node2" presStyleIdx="2" presStyleCnt="3"/>
      <dgm:spPr/>
      <dgm:t>
        <a:bodyPr/>
        <a:lstStyle/>
        <a:p>
          <a:endParaRPr lang="en-US"/>
        </a:p>
      </dgm:t>
    </dgm:pt>
    <dgm:pt modelId="{14456A26-8E2D-4314-9F73-66C3A7891106}" type="pres">
      <dgm:prSet presAssocID="{F5649D30-CFCA-4B77-8B7A-09BE017970E4}" presName="hierChild4" presStyleCnt="0"/>
      <dgm:spPr/>
    </dgm:pt>
    <dgm:pt modelId="{09EB39B6-BF84-4A4E-8740-4FF09275E5CE}" type="pres">
      <dgm:prSet presAssocID="{F5649D30-CFCA-4B77-8B7A-09BE017970E4}" presName="hierChild5" presStyleCnt="0"/>
      <dgm:spPr/>
    </dgm:pt>
    <dgm:pt modelId="{03DC414F-8CC8-4F3E-8F2A-162B0EFE649D}" type="pres">
      <dgm:prSet presAssocID="{337447D4-5871-43DF-9DE2-EBAB39F0A7F4}" presName="hierChild3" presStyleCnt="0"/>
      <dgm:spPr/>
    </dgm:pt>
    <dgm:pt modelId="{EFF9F065-792D-45AF-8DFC-06DAC103379B}" type="pres">
      <dgm:prSet presAssocID="{E49DE938-530A-4092-943B-53569DBE6413}" presName="Name111" presStyleLbl="parChTrans1D2" presStyleIdx="3" presStyleCnt="4"/>
      <dgm:spPr/>
      <dgm:t>
        <a:bodyPr/>
        <a:lstStyle/>
        <a:p>
          <a:endParaRPr lang="en-US"/>
        </a:p>
      </dgm:t>
    </dgm:pt>
    <dgm:pt modelId="{1756CABD-53F3-4721-B182-5B3A585472BC}" type="pres">
      <dgm:prSet presAssocID="{E467A723-658E-4784-A850-3CDA9895FE8D}" presName="hierRoot3" presStyleCnt="0">
        <dgm:presLayoutVars>
          <dgm:hierBranch val="init"/>
        </dgm:presLayoutVars>
      </dgm:prSet>
      <dgm:spPr/>
    </dgm:pt>
    <dgm:pt modelId="{9A9E8BF1-9C36-462D-A7DD-FF40E0B5DAC4}" type="pres">
      <dgm:prSet presAssocID="{E467A723-658E-4784-A850-3CDA9895FE8D}" presName="rootComposite3" presStyleCnt="0"/>
      <dgm:spPr/>
    </dgm:pt>
    <dgm:pt modelId="{2FEBF9E0-04FB-4C6C-A3E5-6FFF5855C28C}" type="pres">
      <dgm:prSet presAssocID="{E467A723-658E-4784-A850-3CDA9895FE8D}" presName="rootText3" presStyleLbl="asst1" presStyleIdx="0" presStyleCnt="1" custScaleX="170323" custLinFactNeighborX="97847" custLinFactNeighborY="27">
        <dgm:presLayoutVars>
          <dgm:chPref val="3"/>
        </dgm:presLayoutVars>
      </dgm:prSet>
      <dgm:spPr/>
      <dgm:t>
        <a:bodyPr/>
        <a:lstStyle/>
        <a:p>
          <a:endParaRPr lang="en-US"/>
        </a:p>
      </dgm:t>
    </dgm:pt>
    <dgm:pt modelId="{4121E983-6825-4CF8-98C0-66ACD762044A}" type="pres">
      <dgm:prSet presAssocID="{E467A723-658E-4784-A850-3CDA9895FE8D}" presName="rootConnector3" presStyleLbl="asst1" presStyleIdx="0" presStyleCnt="1"/>
      <dgm:spPr/>
      <dgm:t>
        <a:bodyPr/>
        <a:lstStyle/>
        <a:p>
          <a:endParaRPr lang="en-US"/>
        </a:p>
      </dgm:t>
    </dgm:pt>
    <dgm:pt modelId="{74490E2B-C723-4251-AF68-DAA6F9BE37BF}" type="pres">
      <dgm:prSet presAssocID="{E467A723-658E-4784-A850-3CDA9895FE8D}" presName="hierChild6" presStyleCnt="0"/>
      <dgm:spPr/>
    </dgm:pt>
    <dgm:pt modelId="{39A5060F-5798-4387-8068-D0DDD11C733C}" type="pres">
      <dgm:prSet presAssocID="{E467A723-658E-4784-A850-3CDA9895FE8D}" presName="hierChild7" presStyleCnt="0"/>
      <dgm:spPr/>
    </dgm:pt>
  </dgm:ptLst>
  <dgm:cxnLst>
    <dgm:cxn modelId="{40BFC753-17DD-4CAD-AD1A-8E53AB747E62}" type="presOf" srcId="{337447D4-5871-43DF-9DE2-EBAB39F0A7F4}" destId="{0780FCE7-4E18-40E9-87CF-C5B1D2E6B2BE}" srcOrd="0" destOrd="0" presId="urn:microsoft.com/office/officeart/2005/8/layout/orgChart1"/>
    <dgm:cxn modelId="{FAF290AA-87A7-4D5C-BD9F-715519E14F09}" type="presOf" srcId="{E467A723-658E-4784-A850-3CDA9895FE8D}" destId="{2FEBF9E0-04FB-4C6C-A3E5-6FFF5855C28C}" srcOrd="0" destOrd="0" presId="urn:microsoft.com/office/officeart/2005/8/layout/orgChart1"/>
    <dgm:cxn modelId="{FB6AF2D3-BE9C-43BE-A393-957DABD83C4B}" type="presOf" srcId="{F5649D30-CFCA-4B77-8B7A-09BE017970E4}" destId="{651E732A-6322-4836-A796-37EDE09354E5}" srcOrd="0" destOrd="0" presId="urn:microsoft.com/office/officeart/2005/8/layout/orgChart1"/>
    <dgm:cxn modelId="{C2E30784-0F8F-4E21-9C86-DE6534C645F3}" srcId="{5629D5E5-56D0-41DF-B3F8-0335CF397A72}" destId="{337447D4-5871-43DF-9DE2-EBAB39F0A7F4}" srcOrd="0" destOrd="0" parTransId="{5FECA64B-1A74-48B7-BDA7-10C177B73F99}" sibTransId="{52FCE849-036D-4682-ACDC-3D768C5B7173}"/>
    <dgm:cxn modelId="{256C62D9-D1CF-418A-8CD6-5255AE07C3D0}" srcId="{337447D4-5871-43DF-9DE2-EBAB39F0A7F4}" destId="{E467A723-658E-4784-A850-3CDA9895FE8D}" srcOrd="0" destOrd="0" parTransId="{E49DE938-530A-4092-943B-53569DBE6413}" sibTransId="{81BD70D9-3FC6-497F-8041-C6BAC2EA57BB}"/>
    <dgm:cxn modelId="{9E91377A-C353-4E1F-8BB7-E8F6464A5199}" type="presOf" srcId="{337447D4-5871-43DF-9DE2-EBAB39F0A7F4}" destId="{DBF7EFD7-5725-47C6-AF30-F2DAB3082DC9}" srcOrd="1" destOrd="0" presId="urn:microsoft.com/office/officeart/2005/8/layout/orgChart1"/>
    <dgm:cxn modelId="{6E8E7FF5-8D2C-40D8-AD8A-C28C916CC5D4}" type="presOf" srcId="{E467A723-658E-4784-A850-3CDA9895FE8D}" destId="{4121E983-6825-4CF8-98C0-66ACD762044A}" srcOrd="1" destOrd="0" presId="urn:microsoft.com/office/officeart/2005/8/layout/orgChart1"/>
    <dgm:cxn modelId="{D1167CFA-7637-4B38-9F16-AE404ACCC343}" type="presOf" srcId="{1DE87631-77E4-4202-B6BC-08F74F73FF11}" destId="{B46E3664-2260-4FE8-96DA-8907A0715F06}" srcOrd="1" destOrd="0" presId="urn:microsoft.com/office/officeart/2005/8/layout/orgChart1"/>
    <dgm:cxn modelId="{AD82948C-5D50-4CE6-8C82-443983DAE27F}" type="presOf" srcId="{1DE87631-77E4-4202-B6BC-08F74F73FF11}" destId="{4709260D-EF60-4842-A49C-C9D6EEB370BB}" srcOrd="0" destOrd="0" presId="urn:microsoft.com/office/officeart/2005/8/layout/orgChart1"/>
    <dgm:cxn modelId="{F14942B3-6D9F-4CAD-A0F7-3BE09DFC0B1B}" type="presOf" srcId="{E49DE938-530A-4092-943B-53569DBE6413}" destId="{EFF9F065-792D-45AF-8DFC-06DAC103379B}" srcOrd="0" destOrd="0" presId="urn:microsoft.com/office/officeart/2005/8/layout/orgChart1"/>
    <dgm:cxn modelId="{AFC3FF3A-99AD-4B43-A466-76BE1FB58C8A}" type="presOf" srcId="{8341CF2C-5FFA-4D86-A20E-A841871433F6}" destId="{FAACDAA5-AC49-4867-9881-3059B5E0897D}" srcOrd="0" destOrd="0" presId="urn:microsoft.com/office/officeart/2005/8/layout/orgChart1"/>
    <dgm:cxn modelId="{AAD8C59F-2582-4957-8077-0999D143A3B3}" type="presOf" srcId="{8341CF2C-5FFA-4D86-A20E-A841871433F6}" destId="{ADA9450C-6DC7-45A6-9797-3B15E4628C48}" srcOrd="1" destOrd="0" presId="urn:microsoft.com/office/officeart/2005/8/layout/orgChart1"/>
    <dgm:cxn modelId="{C677E7CF-3F3D-49A4-88E9-380D305C91FC}" type="presOf" srcId="{6EB52554-DC68-47B0-9A51-C6323CFAD701}" destId="{358D82A4-DE72-4230-8910-D4CB875BCF15}" srcOrd="0" destOrd="0" presId="urn:microsoft.com/office/officeart/2005/8/layout/orgChart1"/>
    <dgm:cxn modelId="{2A45628F-AC14-4A17-BBAA-F347E39B7DCD}" type="presOf" srcId="{5629D5E5-56D0-41DF-B3F8-0335CF397A72}" destId="{9E290EE3-69CA-46D7-8287-2BEE0021169C}" srcOrd="0" destOrd="0" presId="urn:microsoft.com/office/officeart/2005/8/layout/orgChart1"/>
    <dgm:cxn modelId="{12DE26B4-FC47-41FB-8AEE-69F33EAC258F}" srcId="{337447D4-5871-43DF-9DE2-EBAB39F0A7F4}" destId="{1DE87631-77E4-4202-B6BC-08F74F73FF11}" srcOrd="1" destOrd="0" parTransId="{3192E2A7-E171-4B68-B3FE-E3C4BB109AE7}" sibTransId="{50394DA5-A91B-4FFD-937D-D60F5CF1A5DB}"/>
    <dgm:cxn modelId="{8E56CA77-647C-4E5A-AF19-DBADCECD869B}" type="presOf" srcId="{F5649D30-CFCA-4B77-8B7A-09BE017970E4}" destId="{7C0AE084-3342-496E-B051-416169992B0A}" srcOrd="1" destOrd="0" presId="urn:microsoft.com/office/officeart/2005/8/layout/orgChart1"/>
    <dgm:cxn modelId="{874D5C25-3F38-4762-90DB-4B599B58079E}" type="presOf" srcId="{1179ABFA-76D2-49B0-A02E-530BBD7D27E1}" destId="{1F2B06B1-7179-4E68-BA63-4F379CD9ACDD}" srcOrd="0" destOrd="0" presId="urn:microsoft.com/office/officeart/2005/8/layout/orgChart1"/>
    <dgm:cxn modelId="{2DA4AE33-6FFC-420A-A373-CB19E6BB009B}" srcId="{337447D4-5871-43DF-9DE2-EBAB39F0A7F4}" destId="{F5649D30-CFCA-4B77-8B7A-09BE017970E4}" srcOrd="3" destOrd="0" parTransId="{1179ABFA-76D2-49B0-A02E-530BBD7D27E1}" sibTransId="{78A0A903-DF9D-4BB9-9061-5FCF4D637A94}"/>
    <dgm:cxn modelId="{7FDB7669-D1B3-4B5A-88D9-7C793811298D}" type="presOf" srcId="{3192E2A7-E171-4B68-B3FE-E3C4BB109AE7}" destId="{6917447C-A3A6-4808-9017-CD3E83026EA2}" srcOrd="0" destOrd="0" presId="urn:microsoft.com/office/officeart/2005/8/layout/orgChart1"/>
    <dgm:cxn modelId="{6A4C55C0-B28C-4873-A46E-AA1DAC959FB3}" srcId="{337447D4-5871-43DF-9DE2-EBAB39F0A7F4}" destId="{8341CF2C-5FFA-4D86-A20E-A841871433F6}" srcOrd="2" destOrd="0" parTransId="{6EB52554-DC68-47B0-9A51-C6323CFAD701}" sibTransId="{1E749714-7B8A-4314-B6DA-913B9AAF8AB3}"/>
    <dgm:cxn modelId="{BB372371-B79A-4D05-B5B0-6326D0F35618}" type="presParOf" srcId="{9E290EE3-69CA-46D7-8287-2BEE0021169C}" destId="{782CC737-D7A9-4D98-919B-AD272102A1AC}" srcOrd="0" destOrd="0" presId="urn:microsoft.com/office/officeart/2005/8/layout/orgChart1"/>
    <dgm:cxn modelId="{E2F7BB4B-374B-41F7-A7CC-C13B4950354F}" type="presParOf" srcId="{782CC737-D7A9-4D98-919B-AD272102A1AC}" destId="{1FE1FF20-C0FE-4BEF-A9F5-B0AEC464CAB3}" srcOrd="0" destOrd="0" presId="urn:microsoft.com/office/officeart/2005/8/layout/orgChart1"/>
    <dgm:cxn modelId="{694B0CA8-ECC5-4337-8885-6202423291CF}" type="presParOf" srcId="{1FE1FF20-C0FE-4BEF-A9F5-B0AEC464CAB3}" destId="{0780FCE7-4E18-40E9-87CF-C5B1D2E6B2BE}" srcOrd="0" destOrd="0" presId="urn:microsoft.com/office/officeart/2005/8/layout/orgChart1"/>
    <dgm:cxn modelId="{88DC3AC7-F413-41BD-B4B8-212F1075CD80}" type="presParOf" srcId="{1FE1FF20-C0FE-4BEF-A9F5-B0AEC464CAB3}" destId="{DBF7EFD7-5725-47C6-AF30-F2DAB3082DC9}" srcOrd="1" destOrd="0" presId="urn:microsoft.com/office/officeart/2005/8/layout/orgChart1"/>
    <dgm:cxn modelId="{677EC009-1636-4F68-93D3-28939F993F1F}" type="presParOf" srcId="{782CC737-D7A9-4D98-919B-AD272102A1AC}" destId="{8C16DAA1-DA2A-4E37-87A4-22C629C4A6AF}" srcOrd="1" destOrd="0" presId="urn:microsoft.com/office/officeart/2005/8/layout/orgChart1"/>
    <dgm:cxn modelId="{4C0B4DCF-84F2-4861-BCFD-10A6BEFB69FD}" type="presParOf" srcId="{8C16DAA1-DA2A-4E37-87A4-22C629C4A6AF}" destId="{6917447C-A3A6-4808-9017-CD3E83026EA2}" srcOrd="0" destOrd="0" presId="urn:microsoft.com/office/officeart/2005/8/layout/orgChart1"/>
    <dgm:cxn modelId="{7A48F3A8-739B-4724-BD04-ED44B0F54673}" type="presParOf" srcId="{8C16DAA1-DA2A-4E37-87A4-22C629C4A6AF}" destId="{20A9AD12-B5C3-440B-8E48-6C83497A9921}" srcOrd="1" destOrd="0" presId="urn:microsoft.com/office/officeart/2005/8/layout/orgChart1"/>
    <dgm:cxn modelId="{6AE02898-0307-463B-93C4-3E968D8FB3F8}" type="presParOf" srcId="{20A9AD12-B5C3-440B-8E48-6C83497A9921}" destId="{DA0AB848-1AA0-416F-959F-91ABFA4C47EB}" srcOrd="0" destOrd="0" presId="urn:microsoft.com/office/officeart/2005/8/layout/orgChart1"/>
    <dgm:cxn modelId="{96CC2664-B69A-47B4-8451-3FDFA42C50CC}" type="presParOf" srcId="{DA0AB848-1AA0-416F-959F-91ABFA4C47EB}" destId="{4709260D-EF60-4842-A49C-C9D6EEB370BB}" srcOrd="0" destOrd="0" presId="urn:microsoft.com/office/officeart/2005/8/layout/orgChart1"/>
    <dgm:cxn modelId="{162C7028-A728-4016-A2FB-F4DB634D6B30}" type="presParOf" srcId="{DA0AB848-1AA0-416F-959F-91ABFA4C47EB}" destId="{B46E3664-2260-4FE8-96DA-8907A0715F06}" srcOrd="1" destOrd="0" presId="urn:microsoft.com/office/officeart/2005/8/layout/orgChart1"/>
    <dgm:cxn modelId="{52F1FB4E-9440-492A-BCFE-0ABC247DA0D7}" type="presParOf" srcId="{20A9AD12-B5C3-440B-8E48-6C83497A9921}" destId="{D75EC5AE-B90B-4F3D-BFFB-963D7712953F}" srcOrd="1" destOrd="0" presId="urn:microsoft.com/office/officeart/2005/8/layout/orgChart1"/>
    <dgm:cxn modelId="{8A4BE123-590D-466F-A298-7A7BAA2090A0}" type="presParOf" srcId="{20A9AD12-B5C3-440B-8E48-6C83497A9921}" destId="{3FDE971A-6D31-4E58-9303-8378DA60AF73}" srcOrd="2" destOrd="0" presId="urn:microsoft.com/office/officeart/2005/8/layout/orgChart1"/>
    <dgm:cxn modelId="{BF11DB05-E2CF-49AE-8543-9059657555F4}" type="presParOf" srcId="{8C16DAA1-DA2A-4E37-87A4-22C629C4A6AF}" destId="{358D82A4-DE72-4230-8910-D4CB875BCF15}" srcOrd="2" destOrd="0" presId="urn:microsoft.com/office/officeart/2005/8/layout/orgChart1"/>
    <dgm:cxn modelId="{12CA8D57-2357-4B16-924F-D9352365011B}" type="presParOf" srcId="{8C16DAA1-DA2A-4E37-87A4-22C629C4A6AF}" destId="{9DF1BFA3-C957-4723-A51F-FAC527C9D86C}" srcOrd="3" destOrd="0" presId="urn:microsoft.com/office/officeart/2005/8/layout/orgChart1"/>
    <dgm:cxn modelId="{E0887FC8-B30E-4FF0-B2CC-3F1DB9A446E0}" type="presParOf" srcId="{9DF1BFA3-C957-4723-A51F-FAC527C9D86C}" destId="{69A066E4-6222-40CC-9EB3-3E1EC24E7589}" srcOrd="0" destOrd="0" presId="urn:microsoft.com/office/officeart/2005/8/layout/orgChart1"/>
    <dgm:cxn modelId="{79F5DE59-FCC0-4083-A9D0-142C63921D70}" type="presParOf" srcId="{69A066E4-6222-40CC-9EB3-3E1EC24E7589}" destId="{FAACDAA5-AC49-4867-9881-3059B5E0897D}" srcOrd="0" destOrd="0" presId="urn:microsoft.com/office/officeart/2005/8/layout/orgChart1"/>
    <dgm:cxn modelId="{F06EC264-2724-4BE7-B57B-E741A116D459}" type="presParOf" srcId="{69A066E4-6222-40CC-9EB3-3E1EC24E7589}" destId="{ADA9450C-6DC7-45A6-9797-3B15E4628C48}" srcOrd="1" destOrd="0" presId="urn:microsoft.com/office/officeart/2005/8/layout/orgChart1"/>
    <dgm:cxn modelId="{F6311EC4-7031-43B8-9141-F864E7C6A0FE}" type="presParOf" srcId="{9DF1BFA3-C957-4723-A51F-FAC527C9D86C}" destId="{05B365DA-CF72-4A81-99A6-D1E9FFC481A7}" srcOrd="1" destOrd="0" presId="urn:microsoft.com/office/officeart/2005/8/layout/orgChart1"/>
    <dgm:cxn modelId="{CA6F3EBE-2A38-4BC8-8553-352B9ED87980}" type="presParOf" srcId="{9DF1BFA3-C957-4723-A51F-FAC527C9D86C}" destId="{5AE67950-624A-472A-B1DB-7BEC7B073C66}" srcOrd="2" destOrd="0" presId="urn:microsoft.com/office/officeart/2005/8/layout/orgChart1"/>
    <dgm:cxn modelId="{B176631E-0F92-4959-A79A-1201F3015F6B}" type="presParOf" srcId="{8C16DAA1-DA2A-4E37-87A4-22C629C4A6AF}" destId="{1F2B06B1-7179-4E68-BA63-4F379CD9ACDD}" srcOrd="4" destOrd="0" presId="urn:microsoft.com/office/officeart/2005/8/layout/orgChart1"/>
    <dgm:cxn modelId="{EC244A81-6105-4E0D-BFCC-F79A8E2561D6}" type="presParOf" srcId="{8C16DAA1-DA2A-4E37-87A4-22C629C4A6AF}" destId="{80C3EE19-3398-45B5-9EB7-17A16854D89B}" srcOrd="5" destOrd="0" presId="urn:microsoft.com/office/officeart/2005/8/layout/orgChart1"/>
    <dgm:cxn modelId="{3028593B-BD67-42E5-9FD9-E3B9CEE1A3FC}" type="presParOf" srcId="{80C3EE19-3398-45B5-9EB7-17A16854D89B}" destId="{F2CE2FA9-5712-4A2B-A1BE-B5703FB0F7AE}" srcOrd="0" destOrd="0" presId="urn:microsoft.com/office/officeart/2005/8/layout/orgChart1"/>
    <dgm:cxn modelId="{9DA73A76-E01B-4B1C-A38E-B4D1E3039FD6}" type="presParOf" srcId="{F2CE2FA9-5712-4A2B-A1BE-B5703FB0F7AE}" destId="{651E732A-6322-4836-A796-37EDE09354E5}" srcOrd="0" destOrd="0" presId="urn:microsoft.com/office/officeart/2005/8/layout/orgChart1"/>
    <dgm:cxn modelId="{1A37E184-10D6-4B12-AD7D-6DD69DC32A15}" type="presParOf" srcId="{F2CE2FA9-5712-4A2B-A1BE-B5703FB0F7AE}" destId="{7C0AE084-3342-496E-B051-416169992B0A}" srcOrd="1" destOrd="0" presId="urn:microsoft.com/office/officeart/2005/8/layout/orgChart1"/>
    <dgm:cxn modelId="{A3FE4C22-C67F-4437-A3D0-94EEE14962D9}" type="presParOf" srcId="{80C3EE19-3398-45B5-9EB7-17A16854D89B}" destId="{14456A26-8E2D-4314-9F73-66C3A7891106}" srcOrd="1" destOrd="0" presId="urn:microsoft.com/office/officeart/2005/8/layout/orgChart1"/>
    <dgm:cxn modelId="{C793D5CC-10E4-4026-98ED-DDC2F3CA6896}" type="presParOf" srcId="{80C3EE19-3398-45B5-9EB7-17A16854D89B}" destId="{09EB39B6-BF84-4A4E-8740-4FF09275E5CE}" srcOrd="2" destOrd="0" presId="urn:microsoft.com/office/officeart/2005/8/layout/orgChart1"/>
    <dgm:cxn modelId="{6E233367-EFED-4D82-AC0D-E1FEC4EABB84}" type="presParOf" srcId="{782CC737-D7A9-4D98-919B-AD272102A1AC}" destId="{03DC414F-8CC8-4F3E-8F2A-162B0EFE649D}" srcOrd="2" destOrd="0" presId="urn:microsoft.com/office/officeart/2005/8/layout/orgChart1"/>
    <dgm:cxn modelId="{369A8251-D6F5-4CC5-9269-A1817B4733F3}" type="presParOf" srcId="{03DC414F-8CC8-4F3E-8F2A-162B0EFE649D}" destId="{EFF9F065-792D-45AF-8DFC-06DAC103379B}" srcOrd="0" destOrd="0" presId="urn:microsoft.com/office/officeart/2005/8/layout/orgChart1"/>
    <dgm:cxn modelId="{E9FAC9EA-FA9C-46FD-B82D-DAD9CBC47CE7}" type="presParOf" srcId="{03DC414F-8CC8-4F3E-8F2A-162B0EFE649D}" destId="{1756CABD-53F3-4721-B182-5B3A585472BC}" srcOrd="1" destOrd="0" presId="urn:microsoft.com/office/officeart/2005/8/layout/orgChart1"/>
    <dgm:cxn modelId="{4B94B909-2380-40DE-9B46-54D274A90E42}" type="presParOf" srcId="{1756CABD-53F3-4721-B182-5B3A585472BC}" destId="{9A9E8BF1-9C36-462D-A7DD-FF40E0B5DAC4}" srcOrd="0" destOrd="0" presId="urn:microsoft.com/office/officeart/2005/8/layout/orgChart1"/>
    <dgm:cxn modelId="{A701943A-09FC-4D90-8225-B2FCADBF0AF6}" type="presParOf" srcId="{9A9E8BF1-9C36-462D-A7DD-FF40E0B5DAC4}" destId="{2FEBF9E0-04FB-4C6C-A3E5-6FFF5855C28C}" srcOrd="0" destOrd="0" presId="urn:microsoft.com/office/officeart/2005/8/layout/orgChart1"/>
    <dgm:cxn modelId="{17FD2433-C05F-437A-BDFE-472CB0BAA91F}" type="presParOf" srcId="{9A9E8BF1-9C36-462D-A7DD-FF40E0B5DAC4}" destId="{4121E983-6825-4CF8-98C0-66ACD762044A}" srcOrd="1" destOrd="0" presId="urn:microsoft.com/office/officeart/2005/8/layout/orgChart1"/>
    <dgm:cxn modelId="{1B715EE1-949F-4C08-8F6F-8455991FC625}" type="presParOf" srcId="{1756CABD-53F3-4721-B182-5B3A585472BC}" destId="{74490E2B-C723-4251-AF68-DAA6F9BE37BF}" srcOrd="1" destOrd="0" presId="urn:microsoft.com/office/officeart/2005/8/layout/orgChart1"/>
    <dgm:cxn modelId="{C3068975-E76D-4242-A26F-7B2E3EB50CD8}" type="presParOf" srcId="{1756CABD-53F3-4721-B182-5B3A585472BC}" destId="{39A5060F-5798-4387-8068-D0DDD11C73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13147-C352-45D9-90AA-7310F86BA03B}">
      <dsp:nvSpPr>
        <dsp:cNvPr id="0" name=""/>
        <dsp:cNvSpPr/>
      </dsp:nvSpPr>
      <dsp:spPr>
        <a:xfrm>
          <a:off x="154705" y="183927"/>
          <a:ext cx="2253538" cy="2253506"/>
        </a:xfrm>
        <a:prstGeom prst="ellipse">
          <a:avLst/>
        </a:prstGeom>
        <a:solidFill>
          <a:schemeClr val="accent4">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Anchors</a:t>
          </a:r>
          <a:endParaRPr lang="en-US" sz="2700" kern="1200" dirty="0">
            <a:solidFill>
              <a:schemeClr val="bg1"/>
            </a:solidFill>
          </a:endParaRPr>
        </a:p>
      </dsp:txBody>
      <dsp:txXfrm>
        <a:off x="484728" y="513945"/>
        <a:ext cx="1593492" cy="1593470"/>
      </dsp:txXfrm>
    </dsp:sp>
    <dsp:sp modelId="{BBB80FFB-6D2D-453D-A8D4-78E88F22BC14}">
      <dsp:nvSpPr>
        <dsp:cNvPr id="0" name=""/>
        <dsp:cNvSpPr/>
      </dsp:nvSpPr>
      <dsp:spPr>
        <a:xfrm>
          <a:off x="1112839" y="1603376"/>
          <a:ext cx="2318440" cy="2253506"/>
        </a:xfrm>
        <a:prstGeom prst="ellipse">
          <a:avLst/>
        </a:prstGeom>
        <a:solidFill>
          <a:srgbClr val="CC9900">
            <a:alpha val="49804"/>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smtClean="0">
            <a:solidFill>
              <a:schemeClr val="bg1"/>
            </a:solidFill>
          </a:endParaRPr>
        </a:p>
        <a:p>
          <a:pPr lvl="0" algn="r" defTabSz="1200150">
            <a:lnSpc>
              <a:spcPct val="90000"/>
            </a:lnSpc>
            <a:spcBef>
              <a:spcPct val="0"/>
            </a:spcBef>
            <a:spcAft>
              <a:spcPct val="35000"/>
            </a:spcAft>
          </a:pPr>
          <a:r>
            <a:rPr lang="en-US" sz="2700" kern="1200" dirty="0" smtClean="0">
              <a:solidFill>
                <a:schemeClr val="bg1"/>
              </a:solidFill>
            </a:rPr>
            <a:t>Residents</a:t>
          </a:r>
          <a:endParaRPr lang="en-US" sz="2700" kern="1200" dirty="0">
            <a:solidFill>
              <a:schemeClr val="bg1"/>
            </a:solidFill>
          </a:endParaRPr>
        </a:p>
      </dsp:txBody>
      <dsp:txXfrm>
        <a:off x="1452367" y="1933394"/>
        <a:ext cx="1639384" cy="1593470"/>
      </dsp:txXfrm>
    </dsp:sp>
    <dsp:sp modelId="{689D8783-541A-49B6-9F1D-564021EDD5E9}">
      <dsp:nvSpPr>
        <dsp:cNvPr id="0" name=""/>
        <dsp:cNvSpPr/>
      </dsp:nvSpPr>
      <dsp:spPr>
        <a:xfrm>
          <a:off x="2179643" y="183927"/>
          <a:ext cx="2253538" cy="2253506"/>
        </a:xfrm>
        <a:prstGeom prst="ellipse">
          <a:avLst/>
        </a:prstGeom>
        <a:solidFill>
          <a:schemeClr val="accent5">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Allies</a:t>
          </a:r>
          <a:endParaRPr lang="en-US" sz="2700" kern="1200" dirty="0">
            <a:solidFill>
              <a:schemeClr val="bg1"/>
            </a:solidFill>
          </a:endParaRPr>
        </a:p>
      </dsp:txBody>
      <dsp:txXfrm>
        <a:off x="2509666" y="513945"/>
        <a:ext cx="1593492" cy="1593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9F065-792D-45AF-8DFC-06DAC103379B}">
      <dsp:nvSpPr>
        <dsp:cNvPr id="0" name=""/>
        <dsp:cNvSpPr/>
      </dsp:nvSpPr>
      <dsp:spPr>
        <a:xfrm>
          <a:off x="3078169" y="1075924"/>
          <a:ext cx="1781865" cy="988115"/>
        </a:xfrm>
        <a:custGeom>
          <a:avLst/>
          <a:gdLst/>
          <a:ahLst/>
          <a:cxnLst/>
          <a:rect l="0" t="0" r="0" b="0"/>
          <a:pathLst>
            <a:path>
              <a:moveTo>
                <a:pt x="1781865" y="0"/>
              </a:moveTo>
              <a:lnTo>
                <a:pt x="0" y="98811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B06B1-7179-4E68-BA63-4F379CD9ACDD}">
      <dsp:nvSpPr>
        <dsp:cNvPr id="0" name=""/>
        <dsp:cNvSpPr/>
      </dsp:nvSpPr>
      <dsp:spPr>
        <a:xfrm>
          <a:off x="4860034" y="1075924"/>
          <a:ext cx="2598410" cy="1975650"/>
        </a:xfrm>
        <a:custGeom>
          <a:avLst/>
          <a:gdLst/>
          <a:ahLst/>
          <a:cxnLst/>
          <a:rect l="0" t="0" r="0" b="0"/>
          <a:pathLst>
            <a:path>
              <a:moveTo>
                <a:pt x="0" y="0"/>
              </a:moveTo>
              <a:lnTo>
                <a:pt x="0" y="1750168"/>
              </a:lnTo>
              <a:lnTo>
                <a:pt x="2598410" y="1750168"/>
              </a:lnTo>
              <a:lnTo>
                <a:pt x="2598410" y="19756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D82A4-DE72-4230-8910-D4CB875BCF15}">
      <dsp:nvSpPr>
        <dsp:cNvPr id="0" name=""/>
        <dsp:cNvSpPr/>
      </dsp:nvSpPr>
      <dsp:spPr>
        <a:xfrm>
          <a:off x="4814314" y="1075924"/>
          <a:ext cx="91440" cy="1975650"/>
        </a:xfrm>
        <a:custGeom>
          <a:avLst/>
          <a:gdLst/>
          <a:ahLst/>
          <a:cxnLst/>
          <a:rect l="0" t="0" r="0" b="0"/>
          <a:pathLst>
            <a:path>
              <a:moveTo>
                <a:pt x="45720" y="0"/>
              </a:moveTo>
              <a:lnTo>
                <a:pt x="45720" y="19756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7447C-A3A6-4808-9017-CD3E83026EA2}">
      <dsp:nvSpPr>
        <dsp:cNvPr id="0" name=""/>
        <dsp:cNvSpPr/>
      </dsp:nvSpPr>
      <dsp:spPr>
        <a:xfrm>
          <a:off x="2261624" y="1075924"/>
          <a:ext cx="2598410" cy="1975650"/>
        </a:xfrm>
        <a:custGeom>
          <a:avLst/>
          <a:gdLst/>
          <a:ahLst/>
          <a:cxnLst/>
          <a:rect l="0" t="0" r="0" b="0"/>
          <a:pathLst>
            <a:path>
              <a:moveTo>
                <a:pt x="2598410" y="0"/>
              </a:moveTo>
              <a:lnTo>
                <a:pt x="2598410" y="1750168"/>
              </a:lnTo>
              <a:lnTo>
                <a:pt x="0" y="1750168"/>
              </a:lnTo>
              <a:lnTo>
                <a:pt x="0" y="19756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0FCE7-4E18-40E9-87CF-C5B1D2E6B2BE}">
      <dsp:nvSpPr>
        <dsp:cNvPr id="0" name=""/>
        <dsp:cNvSpPr/>
      </dsp:nvSpPr>
      <dsp:spPr>
        <a:xfrm>
          <a:off x="3786311" y="2201"/>
          <a:ext cx="2147446" cy="1073723"/>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WSU Research Foundation</a:t>
          </a:r>
          <a:endParaRPr lang="en-US" sz="2400" kern="1200" dirty="0">
            <a:solidFill>
              <a:schemeClr val="bg1"/>
            </a:solidFill>
          </a:endParaRPr>
        </a:p>
      </dsp:txBody>
      <dsp:txXfrm>
        <a:off x="3786311" y="2201"/>
        <a:ext cx="2147446" cy="1073723"/>
      </dsp:txXfrm>
    </dsp:sp>
    <dsp:sp modelId="{4709260D-EF60-4842-A49C-C9D6EEB370BB}">
      <dsp:nvSpPr>
        <dsp:cNvPr id="0" name=""/>
        <dsp:cNvSpPr/>
      </dsp:nvSpPr>
      <dsp:spPr>
        <a:xfrm>
          <a:off x="1187900" y="3051575"/>
          <a:ext cx="2147446" cy="1073723"/>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Housing</a:t>
          </a:r>
          <a:r>
            <a:rPr lang="en-US" sz="2400" kern="1200" dirty="0" smtClean="0"/>
            <a:t> </a:t>
          </a:r>
          <a:r>
            <a:rPr lang="en-US" sz="2400" kern="1200" dirty="0" smtClean="0">
              <a:solidFill>
                <a:schemeClr val="bg1"/>
              </a:solidFill>
            </a:rPr>
            <a:t>Implementation</a:t>
          </a:r>
          <a:r>
            <a:rPr lang="en-US" sz="2400" kern="1200" dirty="0" smtClean="0"/>
            <a:t> </a:t>
          </a:r>
          <a:r>
            <a:rPr lang="en-US" sz="2400" kern="1200" dirty="0" smtClean="0">
              <a:solidFill>
                <a:schemeClr val="bg1"/>
              </a:solidFill>
            </a:rPr>
            <a:t>Team</a:t>
          </a:r>
          <a:endParaRPr lang="en-US" sz="2400" kern="1200" dirty="0">
            <a:solidFill>
              <a:schemeClr val="bg1"/>
            </a:solidFill>
          </a:endParaRPr>
        </a:p>
      </dsp:txBody>
      <dsp:txXfrm>
        <a:off x="1187900" y="3051575"/>
        <a:ext cx="2147446" cy="1073723"/>
      </dsp:txXfrm>
    </dsp:sp>
    <dsp:sp modelId="{FAACDAA5-AC49-4867-9881-3059B5E0897D}">
      <dsp:nvSpPr>
        <dsp:cNvPr id="0" name=""/>
        <dsp:cNvSpPr/>
      </dsp:nvSpPr>
      <dsp:spPr>
        <a:xfrm>
          <a:off x="3786311" y="3051575"/>
          <a:ext cx="2147446" cy="1073723"/>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Education Implementation Team</a:t>
          </a:r>
          <a:endParaRPr lang="en-US" sz="2400" kern="1200" dirty="0">
            <a:solidFill>
              <a:schemeClr val="bg1"/>
            </a:solidFill>
          </a:endParaRPr>
        </a:p>
      </dsp:txBody>
      <dsp:txXfrm>
        <a:off x="3786311" y="3051575"/>
        <a:ext cx="2147446" cy="1073723"/>
      </dsp:txXfrm>
    </dsp:sp>
    <dsp:sp modelId="{651E732A-6322-4836-A796-37EDE09354E5}">
      <dsp:nvSpPr>
        <dsp:cNvPr id="0" name=""/>
        <dsp:cNvSpPr/>
      </dsp:nvSpPr>
      <dsp:spPr>
        <a:xfrm>
          <a:off x="6384721" y="3051575"/>
          <a:ext cx="2147446" cy="1073723"/>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Health Implementation Team</a:t>
          </a:r>
          <a:endParaRPr lang="en-US" sz="2400" kern="1200" dirty="0">
            <a:solidFill>
              <a:schemeClr val="bg1"/>
            </a:solidFill>
          </a:endParaRPr>
        </a:p>
      </dsp:txBody>
      <dsp:txXfrm>
        <a:off x="6384721" y="3051575"/>
        <a:ext cx="2147446" cy="1073723"/>
      </dsp:txXfrm>
    </dsp:sp>
    <dsp:sp modelId="{2FEBF9E0-04FB-4C6C-A3E5-6FFF5855C28C}">
      <dsp:nvSpPr>
        <dsp:cNvPr id="0" name=""/>
        <dsp:cNvSpPr/>
      </dsp:nvSpPr>
      <dsp:spPr>
        <a:xfrm>
          <a:off x="3078169" y="1527178"/>
          <a:ext cx="3657595" cy="1073723"/>
        </a:xfrm>
        <a:prstGeom prst="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Ogden Civic Action Network Advisory Board</a:t>
          </a:r>
          <a:endParaRPr lang="en-US" sz="2400" kern="1200" dirty="0">
            <a:solidFill>
              <a:schemeClr val="bg1"/>
            </a:solidFill>
          </a:endParaRPr>
        </a:p>
      </dsp:txBody>
      <dsp:txXfrm>
        <a:off x="3078169" y="1527178"/>
        <a:ext cx="3657595" cy="107372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12/8/2017</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12/8/2017</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C09F8-BA61-4836-9AD7-A0A8ED424E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93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47D61-3446-4B38-829D-16484E23E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1443" name="Rectangle 2"/>
          <p:cNvSpPr>
            <a:spLocks noGrp="1" noRot="1" noChangeAspect="1" noChangeArrowheads="1" noTextEdit="1"/>
          </p:cNvSpPr>
          <p:nvPr>
            <p:ph type="sldImg"/>
          </p:nvPr>
        </p:nvSpPr>
        <p:spPr>
          <a:xfrm>
            <a:off x="469900" y="700088"/>
            <a:ext cx="6227763" cy="3503612"/>
          </a:xfrm>
          <a:ln/>
        </p:spPr>
      </p:sp>
      <p:sp>
        <p:nvSpPr>
          <p:cNvPr id="61444" name="Rectangle 3"/>
          <p:cNvSpPr>
            <a:spLocks noGrp="1" noChangeArrowheads="1"/>
          </p:cNvSpPr>
          <p:nvPr>
            <p:ph type="body" idx="1"/>
          </p:nvPr>
        </p:nvSpPr>
        <p:spPr>
          <a:xfrm>
            <a:off x="955817" y="4436844"/>
            <a:ext cx="5971822" cy="4640487"/>
          </a:xfrm>
          <a:noFill/>
          <a:ln/>
        </p:spPr>
        <p:txBody>
          <a:bodyPr lIns="93167" tIns="46585" rIns="93167" bIns="46585"/>
          <a:lstStyle/>
          <a:p>
            <a:r>
              <a:rPr lang="en-US" b="1" dirty="0" smtClean="0">
                <a:latin typeface="Times New Roman" pitchFamily="18" charset="0"/>
              </a:rPr>
              <a:t>State:  </a:t>
            </a:r>
            <a:r>
              <a:rPr lang="en-US" dirty="0" smtClean="0">
                <a:latin typeface="Times New Roman" pitchFamily="18" charset="0"/>
              </a:rPr>
              <a:t>A Public Health System is complex.  Here is a depiction of the complexity of a public health system and examples of organizations and groups that comprise the network.  </a:t>
            </a:r>
          </a:p>
          <a:p>
            <a:r>
              <a:rPr lang="en-US" dirty="0" smtClean="0">
                <a:latin typeface="Times New Roman" pitchFamily="18" charset="0"/>
              </a:rPr>
              <a:t>You can see many of the system partners represented who contribute to health and delivery of the Essential Public Health Services.</a:t>
            </a:r>
          </a:p>
          <a:p>
            <a:endParaRPr lang="en-US" dirty="0" smtClean="0">
              <a:latin typeface="Times New Roman" pitchFamily="18" charset="0"/>
            </a:endParaRPr>
          </a:p>
          <a:p>
            <a:endParaRPr lang="en-US" dirty="0" smtClean="0">
              <a:latin typeface="Times New Roman" pitchFamily="18" charset="0"/>
            </a:endParaRPr>
          </a:p>
        </p:txBody>
      </p:sp>
    </p:spTree>
    <p:extLst>
      <p:ext uri="{BB962C8B-B14F-4D97-AF65-F5344CB8AC3E}">
        <p14:creationId xmlns:p14="http://schemas.microsoft.com/office/powerpoint/2010/main" val="28876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1100" cy="3522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28291B-BDB3-4AB2-BD6C-7994BD37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21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2FCF8-58A9-489C-A015-8CAC181C6E1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500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i="1" dirty="0"/>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i="1" dirty="0"/>
          </a:p>
        </p:txBody>
      </p:sp>
      <p:sp>
        <p:nvSpPr>
          <p:cNvPr id="4" name="Slide Number Placeholder 3"/>
          <p:cNvSpPr>
            <a:spLocks noGrp="1"/>
          </p:cNvSpPr>
          <p:nvPr>
            <p:ph type="sldNum" sz="quarter" idx="10"/>
          </p:nvPr>
        </p:nvSpPr>
        <p:spPr/>
        <p:txBody>
          <a:bodyPr/>
          <a:lstStyle/>
          <a:p>
            <a:fld id="{7FB667E1-E601-4AAF-B95C-B25720D70A60}" type="slidenum">
              <a:rPr lang="en-US" smtClean="0"/>
              <a:t>32</a:t>
            </a:fld>
            <a:endParaRPr lang="en-US"/>
          </a:p>
        </p:txBody>
      </p:sp>
    </p:spTree>
    <p:extLst>
      <p:ext uri="{BB962C8B-B14F-4D97-AF65-F5344CB8AC3E}">
        <p14:creationId xmlns:p14="http://schemas.microsoft.com/office/powerpoint/2010/main" val="1863031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12/8/2017</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12/8/2017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12/8/2017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12/8/2017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12/8/2017</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12/8/2017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12/8/2017</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12/8/2017</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12/8/2017</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12/8/2017</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12/8/2017</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12/8/2017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12/8/2017</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947" y="1834166"/>
            <a:ext cx="7766936" cy="1646302"/>
          </a:xfrm>
        </p:spPr>
        <p:txBody>
          <a:bodyPr/>
          <a:lstStyle/>
          <a:p>
            <a:r>
              <a:rPr lang="en-US" dirty="0" smtClean="0">
                <a:solidFill>
                  <a:schemeClr val="accent1">
                    <a:lumMod val="50000"/>
                  </a:schemeClr>
                </a:solidFill>
              </a:rPr>
              <a:t>Public Health            </a:t>
            </a:r>
            <a:endParaRPr lang="en-US" dirty="0">
              <a:solidFill>
                <a:schemeClr val="accent1">
                  <a:lumMod val="50000"/>
                </a:schemeClr>
              </a:solidFill>
            </a:endParaRPr>
          </a:p>
        </p:txBody>
      </p:sp>
      <p:sp>
        <p:nvSpPr>
          <p:cNvPr id="3" name="Subtitle 2"/>
          <p:cNvSpPr>
            <a:spLocks noGrp="1"/>
          </p:cNvSpPr>
          <p:nvPr>
            <p:ph type="subTitle" idx="1"/>
          </p:nvPr>
        </p:nvSpPr>
        <p:spPr/>
        <p:txBody>
          <a:bodyPr>
            <a:normAutofit lnSpcReduction="10000"/>
          </a:bodyPr>
          <a:lstStyle/>
          <a:p>
            <a:pPr algn="r"/>
            <a:r>
              <a:rPr lang="en-US" dirty="0" smtClean="0"/>
              <a:t>Presented by Brian Bennion</a:t>
            </a:r>
          </a:p>
          <a:p>
            <a:pPr algn="r"/>
            <a:r>
              <a:rPr lang="en-US" sz="1600" dirty="0"/>
              <a:t>Executive Director/Health Officer</a:t>
            </a:r>
          </a:p>
          <a:p>
            <a:pPr algn="r"/>
            <a:r>
              <a:rPr lang="en-US" sz="1600" dirty="0"/>
              <a:t>Weber-Morgan Health Department </a:t>
            </a:r>
          </a:p>
        </p:txBody>
      </p:sp>
      <p:pic>
        <p:nvPicPr>
          <p:cNvPr id="4" name="Picture 3" descr="webmor wide good.jpg"/>
          <p:cNvPicPr>
            <a:picLocks noChangeAspect="1"/>
          </p:cNvPicPr>
          <p:nvPr/>
        </p:nvPicPr>
        <p:blipFill>
          <a:blip r:embed="rId3" cstate="print"/>
          <a:stretch>
            <a:fillRect/>
          </a:stretch>
        </p:blipFill>
        <p:spPr>
          <a:xfrm>
            <a:off x="7540154" y="414196"/>
            <a:ext cx="1917700" cy="1270000"/>
          </a:xfrm>
          <a:prstGeom prst="rect">
            <a:avLst/>
          </a:prstGeom>
        </p:spPr>
      </p:pic>
    </p:spTree>
    <p:extLst>
      <p:ext uri="{BB962C8B-B14F-4D97-AF65-F5344CB8AC3E}">
        <p14:creationId xmlns:p14="http://schemas.microsoft.com/office/powerpoint/2010/main" val="211396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875" y="230864"/>
            <a:ext cx="7029450" cy="1200416"/>
          </a:xfrm>
        </p:spPr>
        <p:txBody>
          <a:bodyPr>
            <a:normAutofit/>
          </a:bodyPr>
          <a:lstStyle/>
          <a:p>
            <a:r>
              <a:rPr lang="en-US" sz="4800" dirty="0"/>
              <a:t>Perspective</a:t>
            </a:r>
            <a:endParaRPr lang="en-US" sz="4000" dirty="0"/>
          </a:p>
        </p:txBody>
      </p:sp>
      <p:sp>
        <p:nvSpPr>
          <p:cNvPr id="3" name="Content Placeholder 2"/>
          <p:cNvSpPr>
            <a:spLocks noGrp="1"/>
          </p:cNvSpPr>
          <p:nvPr>
            <p:ph sz="half" idx="1"/>
          </p:nvPr>
        </p:nvSpPr>
        <p:spPr>
          <a:xfrm>
            <a:off x="6617329" y="1964268"/>
            <a:ext cx="3276600" cy="363747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en-US" dirty="0" smtClean="0"/>
              <a:t>	</a:t>
            </a:r>
            <a:r>
              <a:rPr lang="en-US" sz="2800" dirty="0"/>
              <a:t>Today we are doing everything wrong, and the life expectancy is up to </a:t>
            </a:r>
            <a:r>
              <a:rPr lang="en-US" sz="2800" b="1" dirty="0" smtClean="0"/>
              <a:t>79</a:t>
            </a:r>
            <a:r>
              <a:rPr lang="en-US" sz="2800" dirty="0" smtClean="0"/>
              <a:t> </a:t>
            </a:r>
            <a:r>
              <a:rPr lang="en-US" sz="2800" dirty="0"/>
              <a:t>years, and if we are not careful, it could hit </a:t>
            </a:r>
            <a:r>
              <a:rPr lang="en-US" sz="2800" b="1" dirty="0"/>
              <a:t>90</a:t>
            </a:r>
            <a:r>
              <a:rPr lang="en-US" sz="2800" dirty="0"/>
              <a:t>.</a:t>
            </a:r>
          </a:p>
          <a:p>
            <a:pPr>
              <a:buNone/>
            </a:pPr>
            <a:endParaRPr lang="en-US" dirty="0"/>
          </a:p>
          <a:p>
            <a:pPr algn="r">
              <a:buNone/>
            </a:pPr>
            <a:r>
              <a:rPr lang="en-US" dirty="0" smtClean="0"/>
              <a:t> --</a:t>
            </a:r>
            <a:r>
              <a:rPr lang="en-US" i="1" dirty="0" smtClean="0"/>
              <a:t>William J. </a:t>
            </a:r>
            <a:r>
              <a:rPr lang="en-US" i="1" dirty="0" err="1" smtClean="0"/>
              <a:t>McIlrath</a:t>
            </a:r>
            <a:r>
              <a:rPr lang="en-US" i="1" dirty="0" smtClean="0"/>
              <a:t>               </a:t>
            </a:r>
            <a:endParaRPr lang="en-US" i="1" dirty="0"/>
          </a:p>
        </p:txBody>
      </p:sp>
      <p:pic>
        <p:nvPicPr>
          <p:cNvPr id="5" name="Content Placeholder 4" descr="old guy.jpg"/>
          <p:cNvPicPr>
            <a:picLocks noGrp="1" noChangeAspect="1"/>
          </p:cNvPicPr>
          <p:nvPr>
            <p:ph sz="half" idx="2"/>
          </p:nvPr>
        </p:nvPicPr>
        <p:blipFill>
          <a:blip r:embed="rId2" cstate="print"/>
          <a:stretch>
            <a:fillRect/>
          </a:stretch>
        </p:blipFill>
        <p:spPr>
          <a:xfrm>
            <a:off x="2851250" y="2133600"/>
            <a:ext cx="3378455" cy="36374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16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Health Achievements</a:t>
            </a:r>
            <a:endParaRPr lang="en-US" dirty="0"/>
          </a:p>
        </p:txBody>
      </p:sp>
      <p:sp>
        <p:nvSpPr>
          <p:cNvPr id="3" name="Content Placeholder 2"/>
          <p:cNvSpPr>
            <a:spLocks noGrp="1"/>
          </p:cNvSpPr>
          <p:nvPr>
            <p:ph idx="1"/>
          </p:nvPr>
        </p:nvSpPr>
        <p:spPr/>
        <p:txBody>
          <a:bodyPr/>
          <a:lstStyle/>
          <a:p>
            <a:r>
              <a:rPr lang="en-US" dirty="0" smtClean="0"/>
              <a:t>Since 1900, the average lifespan of persons in the US has lengthened by greater than 30 years; 25 years of this gain are attributable to advances in public health.</a:t>
            </a:r>
          </a:p>
        </p:txBody>
      </p:sp>
      <p:sp>
        <p:nvSpPr>
          <p:cNvPr id="5" name="TextBox 4"/>
          <p:cNvSpPr txBox="1"/>
          <p:nvPr/>
        </p:nvSpPr>
        <p:spPr>
          <a:xfrm>
            <a:off x="2324100" y="3342511"/>
            <a:ext cx="4610100" cy="283154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a:ea typeface="+mn-ea"/>
                <a:cs typeface="+mn-cs"/>
              </a:rPr>
              <a:t>Vaccinations:</a:t>
            </a:r>
            <a:endParaRPr kumimoji="0" lang="en-US" sz="22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54A021"/>
              </a:buClr>
              <a:buSzPct val="100000"/>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a:ea typeface="+mn-ea"/>
                <a:cs typeface="+mn-cs"/>
              </a:rPr>
              <a:t>Eradication of smallpox and polio</a:t>
            </a:r>
          </a:p>
          <a:p>
            <a:pPr marL="800100" marR="0" lvl="1" indent="-342900" algn="l" defTabSz="914400" rtl="0" eaLnBrk="1" fontAlgn="auto" latinLnBrk="0" hangingPunct="1">
              <a:lnSpc>
                <a:spcPct val="100000"/>
              </a:lnSpc>
              <a:spcBef>
                <a:spcPts val="0"/>
              </a:spcBef>
              <a:spcAft>
                <a:spcPts val="0"/>
              </a:spcAft>
              <a:buClr>
                <a:srgbClr val="54A021"/>
              </a:buClr>
              <a:buSzPct val="100000"/>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a:ea typeface="+mn-ea"/>
                <a:cs typeface="+mn-cs"/>
              </a:rPr>
              <a:t>Control of measles, rubella, tetanus, diphtheria, pertussis,  and other infectious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810000"/>
            <a:ext cx="3040944" cy="202234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443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Achievements</a:t>
            </a:r>
            <a:endParaRPr lang="en-US" dirty="0"/>
          </a:p>
        </p:txBody>
      </p:sp>
      <p:sp>
        <p:nvSpPr>
          <p:cNvPr id="3" name="Content Placeholder 2"/>
          <p:cNvSpPr>
            <a:spLocks noGrp="1"/>
          </p:cNvSpPr>
          <p:nvPr>
            <p:ph sz="half" idx="1"/>
          </p:nvPr>
        </p:nvSpPr>
        <p:spPr>
          <a:ln/>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800" b="1" dirty="0"/>
              <a:t>Motor-Vehicle Safety:</a:t>
            </a:r>
          </a:p>
          <a:p>
            <a:pPr lvl="2"/>
            <a:r>
              <a:rPr lang="en-US" sz="2200" dirty="0"/>
              <a:t>Safer vehicles and highways</a:t>
            </a:r>
          </a:p>
          <a:p>
            <a:pPr lvl="2"/>
            <a:r>
              <a:rPr lang="en-US" sz="2200" dirty="0"/>
              <a:t>Increase use of seat-belts and car seats</a:t>
            </a:r>
          </a:p>
          <a:p>
            <a:pPr lvl="2"/>
            <a:r>
              <a:rPr lang="en-US" sz="2200" dirty="0"/>
              <a:t>Motorcycle helmets</a:t>
            </a:r>
          </a:p>
          <a:p>
            <a:pPr lvl="2"/>
            <a:r>
              <a:rPr lang="en-US" sz="2200" dirty="0"/>
              <a:t>Decreased the occurrence of drinking and driving </a:t>
            </a:r>
          </a:p>
          <a:p>
            <a:pPr lvl="2"/>
            <a:r>
              <a:rPr lang="en-US" sz="2200" dirty="0"/>
              <a:t>No texting and driving</a:t>
            </a:r>
          </a:p>
          <a:p>
            <a:pPr marL="548640" lvl="2" indent="0">
              <a:buNone/>
            </a:pPr>
            <a:endParaRPr lang="en-US" dirty="0"/>
          </a:p>
          <a:p>
            <a:pPr marL="1364742" lvl="2" indent="-514350"/>
            <a:endParaRPr lang="en-US" sz="2600" dirty="0"/>
          </a:p>
          <a:p>
            <a:pPr marL="1364742" lvl="2" indent="-514350"/>
            <a:endParaRPr lang="en-US" sz="2600" dirty="0"/>
          </a:p>
        </p:txBody>
      </p:sp>
      <p:sp>
        <p:nvSpPr>
          <p:cNvPr id="4" name="Content Placeholder 3"/>
          <p:cNvSpPr>
            <a:spLocks noGrp="1"/>
          </p:cNvSpPr>
          <p:nvPr>
            <p:ph sz="half" idx="2"/>
          </p:nvPr>
        </p:nvSpPr>
        <p:spPr>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800" b="1" dirty="0"/>
              <a:t>Safer Workplaces:</a:t>
            </a:r>
          </a:p>
          <a:p>
            <a:pPr lvl="2"/>
            <a:r>
              <a:rPr lang="en-US" sz="2200" dirty="0"/>
              <a:t>40% reduction in the rate of fatal occupational injuries since 1980</a:t>
            </a:r>
          </a:p>
          <a:p>
            <a:pPr lvl="2"/>
            <a:r>
              <a:rPr lang="en-US" sz="2200" dirty="0"/>
              <a:t>Black Lung, Silicosis, Injuries (OSHA)</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4467016"/>
            <a:ext cx="2640850" cy="176004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48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9509760" cy="1233424"/>
          </a:xfrm>
        </p:spPr>
        <p:txBody>
          <a:bodyPr/>
          <a:lstStyle/>
          <a:p>
            <a:r>
              <a:rPr lang="en-US" dirty="0" smtClean="0"/>
              <a:t>Public Health Achievements</a:t>
            </a:r>
            <a:endParaRPr lang="en-US" dirty="0"/>
          </a:p>
        </p:txBody>
      </p:sp>
      <p:sp>
        <p:nvSpPr>
          <p:cNvPr id="3" name="Content Placeholder 2"/>
          <p:cNvSpPr>
            <a:spLocks noGrp="1"/>
          </p:cNvSpPr>
          <p:nvPr>
            <p:ph idx="1"/>
          </p:nvPr>
        </p:nvSpPr>
        <p:spPr>
          <a:xfrm>
            <a:off x="533400" y="1600200"/>
            <a:ext cx="9601200" cy="4625609"/>
          </a:xfrm>
          <a:ln/>
        </p:spPr>
        <p:style>
          <a:lnRef idx="2">
            <a:schemeClr val="accent1"/>
          </a:lnRef>
          <a:fillRef idx="1">
            <a:schemeClr val="lt1"/>
          </a:fillRef>
          <a:effectRef idx="0">
            <a:schemeClr val="accent1"/>
          </a:effectRef>
          <a:fontRef idx="minor">
            <a:schemeClr val="dk1"/>
          </a:fontRef>
        </p:style>
        <p:txBody>
          <a:bodyPr>
            <a:normAutofit/>
          </a:bodyPr>
          <a:lstStyle/>
          <a:p>
            <a:pPr>
              <a:lnSpc>
                <a:spcPct val="120000"/>
              </a:lnSpc>
              <a:buNone/>
            </a:pPr>
            <a:r>
              <a:rPr lang="en-US" sz="3000" b="1" dirty="0"/>
              <a:t>Control of Infectious Diseases:</a:t>
            </a:r>
          </a:p>
          <a:p>
            <a:pPr lvl="2"/>
            <a:r>
              <a:rPr lang="en-US" sz="2400" dirty="0"/>
              <a:t>Clean Water and Improved Sanitation</a:t>
            </a:r>
          </a:p>
          <a:p>
            <a:pPr lvl="2"/>
            <a:r>
              <a:rPr lang="en-US" sz="2400" dirty="0"/>
              <a:t>John Snow – cholera outbreak in London in 1848</a:t>
            </a:r>
          </a:p>
          <a:p>
            <a:pPr lvl="2"/>
            <a:r>
              <a:rPr lang="en-US" sz="2400" dirty="0"/>
              <a:t>TB and STDs – antimicrobial therapy has been critical in controlling these diseases</a:t>
            </a:r>
          </a:p>
          <a:p>
            <a:pPr marL="0" indent="0">
              <a:buNone/>
            </a:pPr>
            <a:r>
              <a:rPr lang="en-US" sz="2700" b="1" dirty="0"/>
              <a:t>Decline Deaths from Coronary Heart Disease and Stroke:</a:t>
            </a:r>
          </a:p>
          <a:p>
            <a:pPr lvl="2"/>
            <a:r>
              <a:rPr lang="en-US" sz="2400" dirty="0"/>
              <a:t>Risk Factors – smoking and high blood pressure control coupled with improved access to early detection and better treatment</a:t>
            </a:r>
          </a:p>
          <a:p>
            <a:pPr lvl="2"/>
            <a:r>
              <a:rPr lang="en-US" sz="2400" dirty="0"/>
              <a:t>Since 1972, death rates for coronary heart disease have decreased 51%</a:t>
            </a:r>
          </a:p>
          <a:p>
            <a:pPr lvl="2"/>
            <a:endParaRPr lang="en-US" dirty="0"/>
          </a:p>
          <a:p>
            <a:pPr lvl="2"/>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1003864"/>
            <a:ext cx="2306496" cy="154265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021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Achievements</a:t>
            </a:r>
            <a:endParaRPr lang="en-US" dirty="0"/>
          </a:p>
        </p:txBody>
      </p:sp>
      <p:sp>
        <p:nvSpPr>
          <p:cNvPr id="3" name="Content Placeholder 2"/>
          <p:cNvSpPr>
            <a:spLocks noGrp="1"/>
          </p:cNvSpPr>
          <p:nvPr>
            <p:ph sz="half" idx="1"/>
          </p:nvPr>
        </p:nvSpPr>
        <p:spPr>
          <a:xfrm>
            <a:off x="1447800" y="2204720"/>
            <a:ext cx="4648200" cy="3977640"/>
          </a:xfrm>
          <a:ln/>
        </p:spPr>
        <p:style>
          <a:lnRef idx="2">
            <a:schemeClr val="accent1"/>
          </a:lnRef>
          <a:fillRef idx="1">
            <a:schemeClr val="lt1"/>
          </a:fillRef>
          <a:effectRef idx="0">
            <a:schemeClr val="accent1"/>
          </a:effectRef>
          <a:fontRef idx="minor">
            <a:schemeClr val="dk1"/>
          </a:fontRef>
        </p:style>
        <p:txBody>
          <a:bodyPr>
            <a:normAutofit/>
          </a:bodyPr>
          <a:lstStyle/>
          <a:p>
            <a:pPr>
              <a:buNone/>
            </a:pPr>
            <a:r>
              <a:rPr lang="en-US" sz="2800" b="1" dirty="0"/>
              <a:t>Safer and Healthier Foods:	</a:t>
            </a:r>
            <a:r>
              <a:rPr lang="en-US" sz="2800" dirty="0"/>
              <a:t>	</a:t>
            </a:r>
          </a:p>
          <a:p>
            <a:pPr lvl="1"/>
            <a:r>
              <a:rPr lang="en-US" sz="2400" dirty="0"/>
              <a:t>Decreases in microbial contamination and increases in nutritional content</a:t>
            </a:r>
          </a:p>
          <a:p>
            <a:pPr lvl="1"/>
            <a:r>
              <a:rPr lang="en-US" sz="2400" dirty="0"/>
              <a:t>Almost eliminated major nutritional deficiency diseases such as rickets, goiter and pellagra</a:t>
            </a:r>
          </a:p>
          <a:p>
            <a:pPr lvl="3" indent="-685800">
              <a:buNone/>
            </a:pPr>
            <a:r>
              <a:rPr lang="en-US" dirty="0"/>
              <a:t>		</a:t>
            </a:r>
          </a:p>
        </p:txBody>
      </p:sp>
      <p:sp>
        <p:nvSpPr>
          <p:cNvPr id="4" name="Content Placeholder 3"/>
          <p:cNvSpPr>
            <a:spLocks noGrp="1"/>
          </p:cNvSpPr>
          <p:nvPr>
            <p:ph sz="half" idx="2"/>
          </p:nvPr>
        </p:nvSpPr>
        <p:spPr>
          <a:xfrm>
            <a:off x="6307666" y="2196818"/>
            <a:ext cx="5579534" cy="3977640"/>
          </a:xfrm>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800" b="1" dirty="0"/>
              <a:t>Healthier Mothers and Babies:</a:t>
            </a:r>
            <a:r>
              <a:rPr lang="en-US" sz="2800" dirty="0"/>
              <a:t>	</a:t>
            </a:r>
          </a:p>
          <a:p>
            <a:pPr lvl="1"/>
            <a:r>
              <a:rPr lang="en-US" sz="2400" dirty="0"/>
              <a:t>WIC</a:t>
            </a:r>
          </a:p>
          <a:p>
            <a:pPr lvl="1"/>
            <a:r>
              <a:rPr lang="en-US" sz="2400" dirty="0"/>
              <a:t>Better hygiene and nutrition, availability of antibiotics, greater access to health care, etc.</a:t>
            </a:r>
          </a:p>
          <a:p>
            <a:pPr lvl="1"/>
            <a:r>
              <a:rPr lang="en-US" sz="2400" dirty="0"/>
              <a:t>Since 1900, infant mortality has decreased by 90%, and maternal mortality has decreased by 99%</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4432"/>
          <a:stretch/>
        </p:blipFill>
        <p:spPr>
          <a:xfrm rot="632756">
            <a:off x="9080143" y="205957"/>
            <a:ext cx="1597677" cy="194767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87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33" y="208870"/>
            <a:ext cx="9509760" cy="1233424"/>
          </a:xfrm>
        </p:spPr>
        <p:txBody>
          <a:bodyPr/>
          <a:lstStyle/>
          <a:p>
            <a:r>
              <a:rPr lang="en-US" dirty="0" smtClean="0"/>
              <a:t>Public Health Achievements</a:t>
            </a:r>
            <a:endParaRPr lang="en-US" dirty="0"/>
          </a:p>
        </p:txBody>
      </p:sp>
      <p:sp>
        <p:nvSpPr>
          <p:cNvPr id="3" name="Content Placeholder 2"/>
          <p:cNvSpPr>
            <a:spLocks noGrp="1"/>
          </p:cNvSpPr>
          <p:nvPr>
            <p:ph sz="half" idx="1"/>
          </p:nvPr>
        </p:nvSpPr>
        <p:spPr>
          <a:xfrm>
            <a:off x="2514600" y="1706880"/>
            <a:ext cx="8382001" cy="3017520"/>
          </a:xfr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b="1" dirty="0" smtClean="0"/>
              <a:t>Recognition </a:t>
            </a:r>
            <a:r>
              <a:rPr lang="en-US" b="1" dirty="0"/>
              <a:t>of Tobacco use as a Health Hazard:</a:t>
            </a:r>
          </a:p>
          <a:p>
            <a:pPr lvl="1"/>
            <a:r>
              <a:rPr lang="en-US" dirty="0"/>
              <a:t>Since the 1964 Surgeon General’s report on the health risks of smoking the prevalence of smoking among adults has decreased, and millions of smoking-related deaths have been prevented.</a:t>
            </a:r>
          </a:p>
          <a:p>
            <a:pPr lvl="1"/>
            <a:r>
              <a:rPr lang="en-US" dirty="0"/>
              <a:t>1995 Utah Indoor </a:t>
            </a:r>
            <a:r>
              <a:rPr lang="en-US" dirty="0" smtClean="0"/>
              <a:t>Clean </a:t>
            </a:r>
            <a:r>
              <a:rPr lang="en-US" dirty="0"/>
              <a:t>Air Act : </a:t>
            </a:r>
            <a:r>
              <a:rPr lang="en-US" dirty="0" smtClean="0"/>
              <a:t>second-hand </a:t>
            </a:r>
            <a:r>
              <a:rPr lang="en-US" dirty="0"/>
              <a:t>smoke</a:t>
            </a:r>
            <a:r>
              <a:rPr lang="en-US" dirty="0" smtClean="0"/>
              <a:t>.</a:t>
            </a:r>
          </a:p>
          <a:p>
            <a:pPr lvl="1"/>
            <a:r>
              <a:rPr lang="en-US" dirty="0" smtClean="0"/>
              <a:t>Preventing youth access to tobacco and E-Cigarettes.</a:t>
            </a:r>
            <a:endParaRPr lang="en-US" dirty="0"/>
          </a:p>
          <a:p>
            <a:pPr lvl="3">
              <a:buNone/>
            </a:pPr>
            <a:r>
              <a:rPr lang="en-US" dirty="0"/>
              <a:t>				 </a:t>
            </a:r>
          </a:p>
        </p:txBody>
      </p:sp>
      <p:pic>
        <p:nvPicPr>
          <p:cNvPr id="4" name="Picture 3" descr="surgeon general warning.jpg"/>
          <p:cNvPicPr>
            <a:picLocks noChangeAspect="1"/>
          </p:cNvPicPr>
          <p:nvPr/>
        </p:nvPicPr>
        <p:blipFill>
          <a:blip r:embed="rId2" cstate="print"/>
          <a:stretch>
            <a:fillRect/>
          </a:stretch>
        </p:blipFill>
        <p:spPr>
          <a:xfrm>
            <a:off x="8305800" y="3886200"/>
            <a:ext cx="2993770" cy="233621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424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8596668" cy="838954"/>
          </a:xfrm>
        </p:spPr>
        <p:txBody>
          <a:bodyPr/>
          <a:lstStyle/>
          <a:p>
            <a:r>
              <a:rPr lang="en-US" dirty="0" smtClean="0"/>
              <a:t>Ten Essential Services of Public Health</a:t>
            </a:r>
            <a:endParaRPr lang="en-US" dirty="0"/>
          </a:p>
        </p:txBody>
      </p:sp>
      <p:pic>
        <p:nvPicPr>
          <p:cNvPr id="10242" name="Picture 4" descr="PH Wheel"/>
          <p:cNvPicPr>
            <a:picLocks noGrp="1" noChangeAspect="1" noChangeArrowheads="1"/>
          </p:cNvPicPr>
          <p:nvPr>
            <p:ph idx="1"/>
          </p:nvPr>
        </p:nvPicPr>
        <p:blipFill>
          <a:blip r:embed="rId3" cstate="print"/>
          <a:stretch>
            <a:fillRect/>
          </a:stretch>
        </p:blipFill>
        <p:spPr>
          <a:xfrm>
            <a:off x="3124200" y="1143000"/>
            <a:ext cx="5821388" cy="5011290"/>
          </a:xfrm>
          <a:noFill/>
        </p:spPr>
      </p:pic>
    </p:spTree>
    <p:extLst>
      <p:ext uri="{BB962C8B-B14F-4D97-AF65-F5344CB8AC3E}">
        <p14:creationId xmlns:p14="http://schemas.microsoft.com/office/powerpoint/2010/main" val="89215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a:spLocks noGrp="1"/>
          </p:cNvSpPr>
          <p:nvPr>
            <p:ph type="title"/>
          </p:nvPr>
        </p:nvSpPr>
        <p:spPr>
          <a:xfrm>
            <a:off x="609599" y="869046"/>
            <a:ext cx="10896600" cy="1828800"/>
          </a:xfrm>
        </p:spPr>
        <p:txBody>
          <a:bodyPr>
            <a:noAutofit/>
          </a:bodyPr>
          <a:lstStyle/>
          <a:p>
            <a:pPr algn="l"/>
            <a:r>
              <a:rPr lang="en-US" sz="5400" b="1" u="sng" dirty="0" smtClean="0"/>
              <a:t>Weber-Morgan Health Department</a:t>
            </a:r>
            <a:br>
              <a:rPr lang="en-US" sz="5400" b="1" u="sng" dirty="0" smtClean="0"/>
            </a:br>
            <a:endParaRPr lang="en-US" sz="5400" b="1" u="sng" dirty="0"/>
          </a:p>
        </p:txBody>
      </p:sp>
      <p:sp>
        <p:nvSpPr>
          <p:cNvPr id="63" name="TextBox 62"/>
          <p:cNvSpPr txBox="1"/>
          <p:nvPr/>
        </p:nvSpPr>
        <p:spPr>
          <a:xfrm>
            <a:off x="1143000" y="2251084"/>
            <a:ext cx="8477642" cy="1938992"/>
          </a:xfrm>
          <a:prstGeom prst="rect">
            <a:avLst/>
          </a:prstGeom>
          <a:noFill/>
        </p:spPr>
        <p:txBody>
          <a:bodyPr wrap="none" rtlCol="0">
            <a:spAutoFit/>
          </a:bodyPr>
          <a:lstStyle/>
          <a:p>
            <a:pPr marL="285750" indent="-285750">
              <a:buFont typeface="Arial" panose="020B0604020202020204" pitchFamily="34" charset="0"/>
              <a:buChar char="•"/>
            </a:pPr>
            <a:r>
              <a:rPr lang="en-US" sz="4000" dirty="0"/>
              <a:t>Community Health Assessment (CHA)</a:t>
            </a:r>
            <a:br>
              <a:rPr lang="en-US" sz="4000" dirty="0"/>
            </a:br>
            <a:r>
              <a:rPr lang="en-US" sz="4000" dirty="0" smtClean="0"/>
              <a:t/>
            </a:r>
            <a:br>
              <a:rPr lang="en-US" sz="4000" dirty="0" smtClean="0"/>
            </a:br>
            <a:endParaRPr lang="en-US" sz="4000" dirty="0"/>
          </a:p>
        </p:txBody>
      </p:sp>
      <p:sp>
        <p:nvSpPr>
          <p:cNvPr id="64" name="Rectangle 63"/>
          <p:cNvSpPr/>
          <p:nvPr/>
        </p:nvSpPr>
        <p:spPr>
          <a:xfrm>
            <a:off x="1143000" y="2941892"/>
            <a:ext cx="9986195" cy="707886"/>
          </a:xfrm>
          <a:prstGeom prst="rect">
            <a:avLst/>
          </a:prstGeom>
        </p:spPr>
        <p:txBody>
          <a:bodyPr wrap="none">
            <a:spAutoFit/>
          </a:bodyPr>
          <a:lstStyle/>
          <a:p>
            <a:pPr marL="285750" indent="-285750">
              <a:buFont typeface="Arial" panose="020B0604020202020204" pitchFamily="34" charset="0"/>
              <a:buChar char="•"/>
            </a:pPr>
            <a:r>
              <a:rPr lang="en-US" sz="4000" dirty="0"/>
              <a:t>Community Health Improvement Plan (CHIP)</a:t>
            </a:r>
          </a:p>
        </p:txBody>
      </p:sp>
      <p:sp>
        <p:nvSpPr>
          <p:cNvPr id="70" name="Rectangle 69"/>
          <p:cNvSpPr/>
          <p:nvPr/>
        </p:nvSpPr>
        <p:spPr>
          <a:xfrm>
            <a:off x="2729983" y="3946258"/>
            <a:ext cx="2057400" cy="2636659"/>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672266" y="3946258"/>
            <a:ext cx="2057400" cy="2636659"/>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614549" y="3924508"/>
            <a:ext cx="2057400" cy="2636659"/>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rotWithShape="1">
          <a:blip r:embed="rId2"/>
          <a:srcRect l="1746" t="1743" r="1746"/>
          <a:stretch/>
        </p:blipFill>
        <p:spPr>
          <a:xfrm>
            <a:off x="2499115" y="3899914"/>
            <a:ext cx="2134308" cy="2735220"/>
          </a:xfrm>
          <a:prstGeom prst="rect">
            <a:avLst/>
          </a:prstGeom>
        </p:spPr>
      </p:pic>
      <p:sp>
        <p:nvSpPr>
          <p:cNvPr id="73" name="Rectangle 72"/>
          <p:cNvSpPr/>
          <p:nvPr/>
        </p:nvSpPr>
        <p:spPr>
          <a:xfrm>
            <a:off x="6168385" y="3946258"/>
            <a:ext cx="2057400" cy="2636659"/>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110668" y="3946258"/>
            <a:ext cx="2057400" cy="2636659"/>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52951" y="3924508"/>
            <a:ext cx="2057400" cy="2636659"/>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3"/>
          <a:stretch>
            <a:fillRect/>
          </a:stretch>
        </p:blipFill>
        <p:spPr>
          <a:xfrm>
            <a:off x="5995233" y="3880510"/>
            <a:ext cx="2115117" cy="2708498"/>
          </a:xfrm>
          <a:prstGeom prst="rect">
            <a:avLst/>
          </a:prstGeom>
        </p:spPr>
      </p:pic>
    </p:spTree>
    <p:extLst>
      <p:ext uri="{BB962C8B-B14F-4D97-AF65-F5344CB8AC3E}">
        <p14:creationId xmlns:p14="http://schemas.microsoft.com/office/powerpoint/2010/main" val="14310458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1"/>
                </a:solidFill>
              </a:rPr>
              <a:t>CHIP HEALTH PRIORITIES:</a:t>
            </a:r>
          </a:p>
        </p:txBody>
      </p:sp>
      <p:pic>
        <p:nvPicPr>
          <p:cNvPr id="5" name="Content Placeholder 4"/>
          <p:cNvPicPr>
            <a:picLocks noGrp="1" noChangeAspect="1"/>
          </p:cNvPicPr>
          <p:nvPr>
            <p:ph idx="1"/>
          </p:nvPr>
        </p:nvPicPr>
        <p:blipFill>
          <a:blip r:embed="rId2"/>
          <a:stretch>
            <a:fillRect/>
          </a:stretch>
        </p:blipFill>
        <p:spPr>
          <a:xfrm>
            <a:off x="7787503" y="1905000"/>
            <a:ext cx="1585097" cy="3749365"/>
          </a:xfrm>
          <a:prstGeom prst="rect">
            <a:avLst/>
          </a:prstGeom>
        </p:spPr>
      </p:pic>
      <p:sp>
        <p:nvSpPr>
          <p:cNvPr id="6" name="Text Placeholder 4"/>
          <p:cNvSpPr txBox="1">
            <a:spLocks/>
          </p:cNvSpPr>
          <p:nvPr/>
        </p:nvSpPr>
        <p:spPr>
          <a:xfrm>
            <a:off x="677334" y="1905001"/>
            <a:ext cx="8596668" cy="413636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342900" indent="-342900">
              <a:buFont typeface="Arial" panose="020B0604020202020204" pitchFamily="34" charset="0"/>
              <a:buChar char="•"/>
            </a:pPr>
            <a:r>
              <a:rPr lang="en-US" sz="3200" dirty="0" smtClean="0"/>
              <a:t>Suicide/Mental Health</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Obesity</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Adolescent Substance Abuse</a:t>
            </a:r>
            <a:endParaRPr lang="en-US" sz="3200" dirty="0"/>
          </a:p>
        </p:txBody>
      </p:sp>
      <p:sp>
        <p:nvSpPr>
          <p:cNvPr id="7" name="Text Placeholder 4"/>
          <p:cNvSpPr txBox="1">
            <a:spLocks/>
          </p:cNvSpPr>
          <p:nvPr/>
        </p:nvSpPr>
        <p:spPr>
          <a:xfrm>
            <a:off x="677334" y="2160589"/>
            <a:ext cx="8596668"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592C82"/>
              </a:buClr>
              <a:buSzPct val="80000"/>
              <a:buFont typeface="Arial" panose="020B0604020202020204"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Trebuchet MS" panose="020B0603020202020204"/>
                <a:ea typeface="+mn-ea"/>
                <a:cs typeface="+mn-cs"/>
              </a:rPr>
              <a:t>Suicide/Mental Health</a:t>
            </a:r>
          </a:p>
          <a:p>
            <a:pPr marL="342900" marR="0" lvl="0" indent="-342900" algn="l" defTabSz="457200" rtl="0" eaLnBrk="1" fontAlgn="auto" latinLnBrk="0" hangingPunct="1">
              <a:lnSpc>
                <a:spcPct val="100000"/>
              </a:lnSpc>
              <a:spcBef>
                <a:spcPts val="1000"/>
              </a:spcBef>
              <a:spcAft>
                <a:spcPts val="0"/>
              </a:spcAft>
              <a:buClr>
                <a:srgbClr val="592C82"/>
              </a:buClr>
              <a:buSzPct val="80000"/>
              <a:buFont typeface="Arial" panose="020B0604020202020204" pitchFamily="34" charset="0"/>
              <a:buChar char="•"/>
              <a:tabLst/>
              <a:defRPr/>
            </a:pPr>
            <a:endParaRPr kumimoji="0" lang="en-US" sz="3200" b="0" i="0" u="none" strike="noStrike" kern="1200" cap="none" spc="0" normalizeH="0" baseline="0" noProof="0" dirty="0" smtClean="0">
              <a:ln>
                <a:noFill/>
              </a:ln>
              <a:solidFill>
                <a:schemeClr val="bg1"/>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92C82"/>
              </a:buClr>
              <a:buSzPct val="80000"/>
              <a:buFont typeface="Arial" panose="020B0604020202020204"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Trebuchet MS" panose="020B0603020202020204"/>
                <a:ea typeface="+mn-ea"/>
                <a:cs typeface="+mn-cs"/>
              </a:rPr>
              <a:t>Obesity</a:t>
            </a:r>
          </a:p>
          <a:p>
            <a:pPr marL="342900" marR="0" lvl="0" indent="-342900" algn="l" defTabSz="457200" rtl="0" eaLnBrk="1" fontAlgn="auto" latinLnBrk="0" hangingPunct="1">
              <a:lnSpc>
                <a:spcPct val="100000"/>
              </a:lnSpc>
              <a:spcBef>
                <a:spcPts val="1000"/>
              </a:spcBef>
              <a:spcAft>
                <a:spcPts val="0"/>
              </a:spcAft>
              <a:buClr>
                <a:srgbClr val="592C82"/>
              </a:buClr>
              <a:buSzPct val="80000"/>
              <a:buFont typeface="Arial" panose="020B0604020202020204" pitchFamily="34" charset="0"/>
              <a:buChar char="•"/>
              <a:tabLst/>
              <a:defRPr/>
            </a:pPr>
            <a:endParaRPr kumimoji="0" lang="en-US" sz="3200" b="0" i="0" u="none" strike="noStrike" kern="1200" cap="none" spc="0" normalizeH="0" baseline="0" noProof="0" dirty="0" smtClean="0">
              <a:ln>
                <a:noFill/>
              </a:ln>
              <a:solidFill>
                <a:schemeClr val="bg1"/>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92C82"/>
              </a:buClr>
              <a:buSzPct val="80000"/>
              <a:buFont typeface="Arial" panose="020B0604020202020204"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Trebuchet MS" panose="020B0603020202020204"/>
                <a:ea typeface="+mn-ea"/>
                <a:cs typeface="+mn-cs"/>
              </a:rPr>
              <a:t>Adolescent Substance Abuse</a:t>
            </a:r>
            <a:endParaRPr kumimoji="0" lang="en-US" sz="3200" b="0" i="0" u="none" strike="noStrike" kern="1200" cap="none" spc="0" normalizeH="0" baseline="0" noProof="0" dirty="0">
              <a:ln>
                <a:noFill/>
              </a:ln>
              <a:solidFill>
                <a:schemeClr val="bg1"/>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92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u="sng" dirty="0" smtClean="0"/>
              <a:t>Utah Campus Compact Action Agreement</a:t>
            </a:r>
            <a:endParaRPr lang="en-US" sz="4000" b="1" u="sng" dirty="0"/>
          </a:p>
        </p:txBody>
      </p:sp>
      <p:sp>
        <p:nvSpPr>
          <p:cNvPr id="5" name="Content Placeholder 4"/>
          <p:cNvSpPr>
            <a:spLocks noGrp="1"/>
          </p:cNvSpPr>
          <p:nvPr>
            <p:ph idx="1"/>
          </p:nvPr>
        </p:nvSpPr>
        <p:spPr/>
        <p:txBody>
          <a:bodyPr>
            <a:normAutofit/>
          </a:bodyPr>
          <a:lstStyle/>
          <a:p>
            <a:r>
              <a:rPr lang="en-US" sz="2400" dirty="0" smtClean="0"/>
              <a:t>9 universities across Utah pledge to work to advance the role of the university in improving community life and educating students for civic and social responsibility.</a:t>
            </a:r>
          </a:p>
          <a:p>
            <a:pPr marL="45720" indent="0">
              <a:buNone/>
            </a:pP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429000"/>
            <a:ext cx="10058400" cy="23739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2846832"/>
            <a:ext cx="762000" cy="762000"/>
          </a:xfrm>
          <a:prstGeom prst="rect">
            <a:avLst/>
          </a:prstGeom>
        </p:spPr>
      </p:pic>
      <p:sp>
        <p:nvSpPr>
          <p:cNvPr id="9" name="Down Arrow 8"/>
          <p:cNvSpPr/>
          <p:nvPr/>
        </p:nvSpPr>
        <p:spPr>
          <a:xfrm>
            <a:off x="8877300" y="3684245"/>
            <a:ext cx="228600" cy="333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7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sz="2600" b="1" dirty="0" smtClean="0"/>
              <a:t>FEDERAL AGENCIES</a:t>
            </a:r>
          </a:p>
          <a:p>
            <a:pPr lvl="1"/>
            <a:r>
              <a:rPr lang="en-US" sz="2600" dirty="0" smtClean="0"/>
              <a:t>EPA</a:t>
            </a:r>
          </a:p>
          <a:p>
            <a:pPr lvl="1"/>
            <a:r>
              <a:rPr lang="en-US" sz="2600" dirty="0" smtClean="0"/>
              <a:t>CDC</a:t>
            </a:r>
          </a:p>
          <a:p>
            <a:endParaRPr lang="en-US" sz="2600" dirty="0" smtClean="0"/>
          </a:p>
          <a:p>
            <a:r>
              <a:rPr lang="en-US" sz="2600" b="1" dirty="0" smtClean="0"/>
              <a:t>STATE AGENCIES</a:t>
            </a:r>
          </a:p>
          <a:p>
            <a:pPr lvl="1"/>
            <a:r>
              <a:rPr lang="en-US" sz="2600" dirty="0" smtClean="0"/>
              <a:t>STATE HEALTH DEPARTMENT (DOH)</a:t>
            </a:r>
          </a:p>
          <a:p>
            <a:pPr lvl="1"/>
            <a:r>
              <a:rPr lang="en-US" sz="2600" dirty="0" smtClean="0"/>
              <a:t>DEPARTMENT OF ENVIROMENTAL QUALITY (DEQ)</a:t>
            </a:r>
          </a:p>
          <a:p>
            <a:pPr lvl="1"/>
            <a:r>
              <a:rPr lang="en-US" sz="2600" dirty="0" smtClean="0"/>
              <a:t>DEPARTMENT OF AGRICULTURE</a:t>
            </a:r>
          </a:p>
          <a:p>
            <a:pPr lvl="1"/>
            <a:endParaRPr lang="en-US" sz="2600" dirty="0" smtClean="0"/>
          </a:p>
          <a:p>
            <a:r>
              <a:rPr lang="en-US" sz="2600" b="1" dirty="0" smtClean="0"/>
              <a:t>LOCAL HEALTH DEPARTMENTS</a:t>
            </a:r>
          </a:p>
          <a:p>
            <a:pPr lvl="1"/>
            <a:r>
              <a:rPr lang="en-US" sz="2600" dirty="0" smtClean="0"/>
              <a:t>13 LOCAL HEALTH DEPARTMENTS</a:t>
            </a:r>
          </a:p>
          <a:p>
            <a:pPr marL="457200" lvl="1" indent="0">
              <a:buNone/>
            </a:pPr>
            <a:endParaRPr lang="en-US" dirty="0" smtClean="0"/>
          </a:p>
        </p:txBody>
      </p:sp>
    </p:spTree>
    <p:extLst>
      <p:ext uri="{BB962C8B-B14F-4D97-AF65-F5344CB8AC3E}">
        <p14:creationId xmlns:p14="http://schemas.microsoft.com/office/powerpoint/2010/main" val="37258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u="sng" dirty="0" smtClean="0"/>
              <a:t>Coalition of Community Stakeholders</a:t>
            </a:r>
            <a:endParaRPr lang="en-US" sz="4400" b="1" u="sng" dirty="0"/>
          </a:p>
        </p:txBody>
      </p:sp>
      <p:sp>
        <p:nvSpPr>
          <p:cNvPr id="4" name="Content Placeholder 3"/>
          <p:cNvSpPr>
            <a:spLocks noGrp="1"/>
          </p:cNvSpPr>
          <p:nvPr>
            <p:ph sz="half" idx="1"/>
          </p:nvPr>
        </p:nvSpPr>
        <p:spPr/>
        <p:txBody>
          <a:bodyPr>
            <a:normAutofit/>
          </a:bodyPr>
          <a:lstStyle/>
          <a:p>
            <a:pPr marL="45720" indent="0">
              <a:buNone/>
            </a:pPr>
            <a:r>
              <a:rPr lang="en-US" b="1" dirty="0" smtClean="0"/>
              <a:t>Anchor Institutions</a:t>
            </a:r>
          </a:p>
          <a:p>
            <a:pPr>
              <a:spcBef>
                <a:spcPts val="0"/>
              </a:spcBef>
            </a:pPr>
            <a:r>
              <a:rPr lang="en-US" sz="1400" dirty="0" smtClean="0"/>
              <a:t>Ogden City</a:t>
            </a:r>
          </a:p>
          <a:p>
            <a:pPr>
              <a:spcBef>
                <a:spcPts val="0"/>
              </a:spcBef>
            </a:pPr>
            <a:r>
              <a:rPr lang="en-US" sz="1400" dirty="0"/>
              <a:t>Ogden Regional Medical Center</a:t>
            </a:r>
          </a:p>
          <a:p>
            <a:pPr>
              <a:spcBef>
                <a:spcPts val="0"/>
              </a:spcBef>
            </a:pPr>
            <a:r>
              <a:rPr lang="en-US" sz="1400" dirty="0" smtClean="0"/>
              <a:t>Ogden School District</a:t>
            </a:r>
          </a:p>
          <a:p>
            <a:pPr>
              <a:spcBef>
                <a:spcPts val="0"/>
              </a:spcBef>
            </a:pPr>
            <a:r>
              <a:rPr lang="en-US" sz="1400" dirty="0" smtClean="0"/>
              <a:t>Ogden-Weber Tech College</a:t>
            </a:r>
          </a:p>
          <a:p>
            <a:pPr>
              <a:spcBef>
                <a:spcPts val="0"/>
              </a:spcBef>
            </a:pPr>
            <a:r>
              <a:rPr lang="en-US" sz="1400" dirty="0" smtClean="0"/>
              <a:t>McKay-Dee Hospital</a:t>
            </a:r>
          </a:p>
          <a:p>
            <a:pPr>
              <a:spcBef>
                <a:spcPts val="0"/>
              </a:spcBef>
            </a:pPr>
            <a:r>
              <a:rPr lang="en-US" sz="1400" dirty="0" smtClean="0"/>
              <a:t>Weber-Morgan Health</a:t>
            </a:r>
          </a:p>
          <a:p>
            <a:pPr>
              <a:spcBef>
                <a:spcPts val="0"/>
              </a:spcBef>
            </a:pPr>
            <a:r>
              <a:rPr lang="en-US" sz="1400" dirty="0" smtClean="0"/>
              <a:t>Weber State University</a:t>
            </a:r>
          </a:p>
          <a:p>
            <a:pPr marL="45720" indent="0">
              <a:buNone/>
            </a:pPr>
            <a:r>
              <a:rPr lang="en-US" b="1" dirty="0" smtClean="0"/>
              <a:t>Allies</a:t>
            </a:r>
          </a:p>
          <a:p>
            <a:pPr>
              <a:spcBef>
                <a:spcPts val="0"/>
              </a:spcBef>
            </a:pPr>
            <a:r>
              <a:rPr lang="en-US" sz="1400" dirty="0" smtClean="0"/>
              <a:t>Diversity Commission</a:t>
            </a:r>
          </a:p>
          <a:p>
            <a:pPr>
              <a:spcBef>
                <a:spcPts val="0"/>
              </a:spcBef>
            </a:pPr>
            <a:r>
              <a:rPr lang="en-US" sz="1400" dirty="0" smtClean="0"/>
              <a:t>Ogden Unified Promise Neighborhood</a:t>
            </a:r>
          </a:p>
          <a:p>
            <a:pPr>
              <a:spcBef>
                <a:spcPts val="0"/>
              </a:spcBef>
            </a:pPr>
            <a:r>
              <a:rPr lang="en-US" sz="1400" dirty="0" smtClean="0"/>
              <a:t>Non-profits</a:t>
            </a:r>
          </a:p>
          <a:p>
            <a:pPr>
              <a:spcBef>
                <a:spcPts val="0"/>
              </a:spcBef>
            </a:pPr>
            <a:r>
              <a:rPr lang="en-US" sz="1400" dirty="0" smtClean="0"/>
              <a:t>Businesses</a:t>
            </a:r>
          </a:p>
          <a:p>
            <a:pPr>
              <a:spcBef>
                <a:spcPts val="0"/>
              </a:spcBef>
            </a:pPr>
            <a:r>
              <a:rPr lang="en-US" sz="1400" dirty="0" smtClean="0"/>
              <a:t>Religious Organizations</a:t>
            </a:r>
          </a:p>
          <a:p>
            <a:pPr>
              <a:spcBef>
                <a:spcPts val="0"/>
              </a:spcBef>
            </a:pPr>
            <a:endParaRPr lang="en-US" sz="1050" dirty="0"/>
          </a:p>
          <a:p>
            <a:pPr marL="45720" indent="0">
              <a:spcBef>
                <a:spcPts val="0"/>
              </a:spcBef>
              <a:buNone/>
            </a:pPr>
            <a:r>
              <a:rPr lang="en-US" b="1" dirty="0" smtClean="0"/>
              <a:t>Residents</a:t>
            </a:r>
          </a:p>
          <a:p>
            <a:pPr>
              <a:spcBef>
                <a:spcPts val="0"/>
              </a:spcBef>
            </a:pPr>
            <a:r>
              <a:rPr lang="en-US" sz="1400" dirty="0" smtClean="0"/>
              <a:t>Ogden East Central Neighbors</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654411962"/>
              </p:ext>
            </p:extLst>
          </p:nvPr>
        </p:nvGraphicFramePr>
        <p:xfrm>
          <a:off x="6278563" y="1901825"/>
          <a:ext cx="45720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7848600" y="3240024"/>
            <a:ext cx="1401763" cy="1408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00999" y="3505200"/>
            <a:ext cx="1249363" cy="923330"/>
          </a:xfrm>
          <a:prstGeom prst="rect">
            <a:avLst/>
          </a:prstGeom>
          <a:noFill/>
        </p:spPr>
        <p:txBody>
          <a:bodyPr wrap="square" rtlCol="0">
            <a:spAutoFit/>
          </a:bodyPr>
          <a:lstStyle/>
          <a:p>
            <a:r>
              <a:rPr lang="en-US" dirty="0" smtClean="0">
                <a:solidFill>
                  <a:schemeClr val="bg1"/>
                </a:solidFill>
              </a:rPr>
              <a:t>Education</a:t>
            </a:r>
          </a:p>
          <a:p>
            <a:r>
              <a:rPr lang="en-US" dirty="0" smtClean="0">
                <a:solidFill>
                  <a:schemeClr val="bg1"/>
                </a:solidFill>
              </a:rPr>
              <a:t>Housing</a:t>
            </a:r>
          </a:p>
          <a:p>
            <a:r>
              <a:rPr lang="en-US" dirty="0" smtClean="0">
                <a:solidFill>
                  <a:schemeClr val="bg1"/>
                </a:solidFill>
              </a:rPr>
              <a:t>Health</a:t>
            </a:r>
            <a:endParaRPr lang="en-US" dirty="0">
              <a:solidFill>
                <a:schemeClr val="bg1"/>
              </a:solidFill>
            </a:endParaRPr>
          </a:p>
        </p:txBody>
      </p:sp>
    </p:spTree>
    <p:extLst>
      <p:ext uri="{BB962C8B-B14F-4D97-AF65-F5344CB8AC3E}">
        <p14:creationId xmlns:p14="http://schemas.microsoft.com/office/powerpoint/2010/main" val="3338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u="sng" dirty="0" smtClean="0"/>
              <a:t>Ogden’s East Central Neighborhood</a:t>
            </a:r>
            <a:endParaRPr lang="en-US" sz="4400" b="1" u="sng"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1438" y="1936948"/>
            <a:ext cx="4572000" cy="4054078"/>
          </a:xfrm>
        </p:spPr>
      </p:pic>
      <p:sp>
        <p:nvSpPr>
          <p:cNvPr id="5" name="Content Placeholder 4"/>
          <p:cNvSpPr>
            <a:spLocks noGrp="1"/>
          </p:cNvSpPr>
          <p:nvPr>
            <p:ph sz="half" idx="2"/>
          </p:nvPr>
        </p:nvSpPr>
        <p:spPr/>
        <p:txBody>
          <a:bodyPr>
            <a:normAutofit/>
          </a:bodyPr>
          <a:lstStyle/>
          <a:p>
            <a:endParaRPr lang="en-US" sz="3600" dirty="0" smtClean="0"/>
          </a:p>
          <a:p>
            <a:r>
              <a:rPr lang="en-US" sz="3600" dirty="0" smtClean="0"/>
              <a:t>Health</a:t>
            </a:r>
          </a:p>
          <a:p>
            <a:r>
              <a:rPr lang="en-US" sz="3600" dirty="0" smtClean="0"/>
              <a:t>Housing</a:t>
            </a:r>
          </a:p>
          <a:p>
            <a:r>
              <a:rPr lang="en-US" sz="3600" dirty="0" smtClean="0"/>
              <a:t>Education</a:t>
            </a:r>
            <a:endParaRPr lang="en-US" sz="3600" dirty="0"/>
          </a:p>
        </p:txBody>
      </p:sp>
    </p:spTree>
    <p:extLst>
      <p:ext uri="{BB962C8B-B14F-4D97-AF65-F5344CB8AC3E}">
        <p14:creationId xmlns:p14="http://schemas.microsoft.com/office/powerpoint/2010/main" val="397578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u="sng" dirty="0" smtClean="0"/>
              <a:t>Organizational Structure</a:t>
            </a:r>
            <a:endParaRPr lang="en-US" sz="44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221027"/>
              </p:ext>
            </p:extLst>
          </p:nvPr>
        </p:nvGraphicFramePr>
        <p:xfrm>
          <a:off x="1341438" y="1901825"/>
          <a:ext cx="9509125" cy="412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2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76400" y="5334000"/>
            <a:ext cx="9144002" cy="762000"/>
          </a:xfrm>
        </p:spPr>
        <p:txBody>
          <a:bodyPr>
            <a:noAutofit/>
          </a:bodyPr>
          <a:lstStyle/>
          <a:p>
            <a:r>
              <a:rPr lang="en-US" sz="6600" dirty="0"/>
              <a:t>Health </a:t>
            </a:r>
            <a:r>
              <a:rPr lang="en-US" sz="6600" dirty="0" smtClean="0"/>
              <a:t>Subcommittee</a:t>
            </a:r>
            <a:endParaRPr lang="en-US" sz="6600" dirty="0"/>
          </a:p>
        </p:txBody>
      </p:sp>
      <p:pic>
        <p:nvPicPr>
          <p:cNvPr id="5" name="Picture 4"/>
          <p:cNvPicPr>
            <a:picLocks noChangeAspect="1"/>
          </p:cNvPicPr>
          <p:nvPr/>
        </p:nvPicPr>
        <p:blipFill rotWithShape="1">
          <a:blip r:embed="rId2"/>
          <a:srcRect l="2245" r="3428"/>
          <a:stretch/>
        </p:blipFill>
        <p:spPr>
          <a:xfrm>
            <a:off x="5410199" y="381000"/>
            <a:ext cx="6400801" cy="220980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34" y="228600"/>
            <a:ext cx="11465266" cy="1219200"/>
          </a:xfrm>
        </p:spPr>
        <p:txBody>
          <a:bodyPr>
            <a:normAutofit fontScale="90000"/>
          </a:bodyPr>
          <a:lstStyle/>
          <a:p>
            <a:r>
              <a:rPr lang="en-US" b="1" u="sng" dirty="0" smtClean="0"/>
              <a:t>Ogden CAN Health Subcommittee Partners</a:t>
            </a:r>
            <a:endParaRPr lang="en-US" b="1" u="sng" dirty="0"/>
          </a:p>
        </p:txBody>
      </p:sp>
      <p:pic>
        <p:nvPicPr>
          <p:cNvPr id="5" name="Picture 4"/>
          <p:cNvPicPr>
            <a:picLocks noChangeAspect="1"/>
          </p:cNvPicPr>
          <p:nvPr/>
        </p:nvPicPr>
        <p:blipFill rotWithShape="1">
          <a:blip r:embed="rId2"/>
          <a:srcRect r="6852"/>
          <a:stretch/>
        </p:blipFill>
        <p:spPr>
          <a:xfrm>
            <a:off x="329107" y="2649821"/>
            <a:ext cx="1919411" cy="851271"/>
          </a:xfrm>
          <a:prstGeom prst="rect">
            <a:avLst/>
          </a:prstGeom>
        </p:spPr>
      </p:pic>
      <p:sp>
        <p:nvSpPr>
          <p:cNvPr id="6" name="TextBox 5"/>
          <p:cNvSpPr txBox="1"/>
          <p:nvPr/>
        </p:nvSpPr>
        <p:spPr>
          <a:xfrm>
            <a:off x="6477000" y="1456706"/>
            <a:ext cx="5486400" cy="6140142"/>
          </a:xfrm>
          <a:prstGeom prst="rect">
            <a:avLst/>
          </a:prstGeom>
          <a:noFill/>
        </p:spPr>
        <p:txBody>
          <a:bodyPr wrap="square" numCol="1" rtlCol="0">
            <a:spAutoFit/>
          </a:bodyPr>
          <a:lstStyle/>
          <a:p>
            <a:pPr marL="342900" indent="-342900">
              <a:buFont typeface="Arial" panose="020B0604020202020204" pitchFamily="34" charset="0"/>
              <a:buChar char="•"/>
            </a:pPr>
            <a:r>
              <a:rPr lang="en-US" sz="2400" dirty="0" smtClean="0"/>
              <a:t>Area Residents</a:t>
            </a:r>
          </a:p>
          <a:p>
            <a:pPr marL="342900" indent="-342900">
              <a:buFont typeface="Arial" panose="020B0604020202020204" pitchFamily="34" charset="0"/>
              <a:buChar char="•"/>
            </a:pPr>
            <a:r>
              <a:rPr lang="en-US" sz="2400" dirty="0" smtClean="0"/>
              <a:t>Circles Weber County</a:t>
            </a:r>
          </a:p>
          <a:p>
            <a:pPr marL="342900" indent="-342900">
              <a:buFont typeface="Arial" panose="020B0604020202020204" pitchFamily="34" charset="0"/>
              <a:buChar char="•"/>
            </a:pPr>
            <a:r>
              <a:rPr lang="en-US" sz="2400" dirty="0" smtClean="0"/>
              <a:t>Get Healthy Utah</a:t>
            </a:r>
          </a:p>
          <a:p>
            <a:pPr marL="342900" indent="-342900">
              <a:buFont typeface="Arial" panose="020B0604020202020204" pitchFamily="34" charset="0"/>
              <a:buChar char="•"/>
            </a:pPr>
            <a:r>
              <a:rPr lang="en-US" sz="2400" dirty="0"/>
              <a:t>Intermountain McKay-Dee Hospital</a:t>
            </a:r>
          </a:p>
          <a:p>
            <a:pPr marL="342900" indent="-342900">
              <a:buFont typeface="Arial" panose="020B0604020202020204" pitchFamily="34" charset="0"/>
              <a:buChar char="•"/>
            </a:pPr>
            <a:r>
              <a:rPr lang="en-US" sz="2400" dirty="0"/>
              <a:t>Midtown Community Health Center</a:t>
            </a:r>
          </a:p>
          <a:p>
            <a:pPr marL="342900" indent="-342900">
              <a:buFont typeface="Arial" panose="020B0604020202020204" pitchFamily="34" charset="0"/>
              <a:buChar char="•"/>
            </a:pPr>
            <a:r>
              <a:rPr lang="en-US" sz="2400" dirty="0" smtClean="0"/>
              <a:t>Ogden City</a:t>
            </a:r>
          </a:p>
          <a:p>
            <a:pPr marL="342900" indent="-342900">
              <a:buFont typeface="Arial" panose="020B0604020202020204" pitchFamily="34" charset="0"/>
              <a:buChar char="•"/>
            </a:pPr>
            <a:r>
              <a:rPr lang="en-US" sz="2400" dirty="0"/>
              <a:t>Ogden Regional Medical Center</a:t>
            </a:r>
          </a:p>
          <a:p>
            <a:pPr marL="342900" indent="-342900">
              <a:buFont typeface="Arial" panose="020B0604020202020204" pitchFamily="34" charset="0"/>
              <a:buChar char="•"/>
            </a:pPr>
            <a:r>
              <a:rPr lang="en-US" sz="2400" dirty="0"/>
              <a:t>Ogden-Weber Community Action Partnership (</a:t>
            </a:r>
            <a:r>
              <a:rPr lang="en-US" sz="2400" dirty="0" err="1"/>
              <a:t>OWCAP</a:t>
            </a:r>
            <a:r>
              <a:rPr lang="en-US" sz="2400" dirty="0"/>
              <a:t>)</a:t>
            </a:r>
          </a:p>
          <a:p>
            <a:pPr marL="342900" indent="-342900">
              <a:buFont typeface="Arial" panose="020B0604020202020204" pitchFamily="34" charset="0"/>
              <a:buChar char="•"/>
            </a:pPr>
            <a:r>
              <a:rPr lang="en-US" sz="2400" dirty="0" err="1"/>
              <a:t>USU</a:t>
            </a:r>
            <a:r>
              <a:rPr lang="en-US" sz="2400" dirty="0"/>
              <a:t> </a:t>
            </a:r>
            <a:r>
              <a:rPr lang="en-US" sz="2400" dirty="0" err="1"/>
              <a:t>Extention</a:t>
            </a:r>
            <a:r>
              <a:rPr lang="en-US" sz="2400" dirty="0"/>
              <a:t> </a:t>
            </a:r>
          </a:p>
          <a:p>
            <a:pPr marL="342900" indent="-342900">
              <a:buFont typeface="Arial" panose="020B0604020202020204" pitchFamily="34" charset="0"/>
              <a:buChar char="•"/>
            </a:pPr>
            <a:r>
              <a:rPr lang="en-US" sz="2400" dirty="0" smtClean="0"/>
              <a:t>Weber-Morgan Health Department</a:t>
            </a:r>
          </a:p>
          <a:p>
            <a:pPr marL="342900" indent="-342900">
              <a:buFont typeface="Arial" panose="020B0604020202020204" pitchFamily="34" charset="0"/>
              <a:buChar char="•"/>
            </a:pPr>
            <a:r>
              <a:rPr lang="en-US" sz="2400" dirty="0" smtClean="0"/>
              <a:t>Weber Human Services</a:t>
            </a:r>
          </a:p>
          <a:p>
            <a:pPr marL="342900" indent="-342900">
              <a:buFont typeface="Arial" panose="020B0604020202020204" pitchFamily="34" charset="0"/>
              <a:buChar char="•"/>
            </a:pPr>
            <a:r>
              <a:rPr lang="en-US" sz="2400" dirty="0" smtClean="0"/>
              <a:t>Weber State University</a:t>
            </a:r>
          </a:p>
          <a:p>
            <a:pPr marL="342900" indent="-342900">
              <a:buFont typeface="Arial" panose="020B0604020202020204" pitchFamily="34" charset="0"/>
              <a:buChar char="•"/>
            </a:pPr>
            <a:r>
              <a:rPr lang="en-US" sz="2400" dirty="0" smtClean="0"/>
              <a:t>YMCA of Northern Utah</a:t>
            </a:r>
          </a:p>
          <a:p>
            <a:endParaRPr lang="en-US" sz="2400" dirty="0" smtClean="0"/>
          </a:p>
          <a:p>
            <a:endParaRPr lang="en-US" sz="2400" dirty="0"/>
          </a:p>
        </p:txBody>
      </p:sp>
      <p:pic>
        <p:nvPicPr>
          <p:cNvPr id="7" name="Picture 6"/>
          <p:cNvPicPr>
            <a:picLocks noChangeAspect="1"/>
          </p:cNvPicPr>
          <p:nvPr/>
        </p:nvPicPr>
        <p:blipFill rotWithShape="1">
          <a:blip r:embed="rId3"/>
          <a:srcRect l="6084"/>
          <a:stretch/>
        </p:blipFill>
        <p:spPr>
          <a:xfrm>
            <a:off x="332076" y="3603178"/>
            <a:ext cx="1919411" cy="676068"/>
          </a:xfrm>
          <a:prstGeom prst="rect">
            <a:avLst/>
          </a:prstGeom>
        </p:spPr>
      </p:pic>
      <p:pic>
        <p:nvPicPr>
          <p:cNvPr id="1026" name="Picture 2" descr="Midtown Community Health Center"/>
          <p:cNvPicPr>
            <a:picLocks noChangeAspect="1" noChangeArrowheads="1"/>
          </p:cNvPicPr>
          <p:nvPr/>
        </p:nvPicPr>
        <p:blipFill rotWithShape="1">
          <a:blip r:embed="rId4">
            <a:extLst>
              <a:ext uri="{28A0092B-C50C-407E-A947-70E740481C1C}">
                <a14:useLocalDpi xmlns:a14="http://schemas.microsoft.com/office/drawing/2010/main" val="0"/>
              </a:ext>
            </a:extLst>
          </a:blip>
          <a:srcRect t="-10035" r="-2703"/>
          <a:stretch/>
        </p:blipFill>
        <p:spPr bwMode="auto">
          <a:xfrm>
            <a:off x="329107" y="4279246"/>
            <a:ext cx="1995611" cy="926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t="7397" b="10581"/>
          <a:stretch/>
        </p:blipFill>
        <p:spPr>
          <a:xfrm>
            <a:off x="2383044" y="1750128"/>
            <a:ext cx="1846056" cy="762001"/>
          </a:xfrm>
          <a:prstGeom prst="rect">
            <a:avLst/>
          </a:prstGeom>
        </p:spPr>
      </p:pic>
      <p:pic>
        <p:nvPicPr>
          <p:cNvPr id="9" name="Picture 8"/>
          <p:cNvPicPr>
            <a:picLocks noChangeAspect="1"/>
          </p:cNvPicPr>
          <p:nvPr/>
        </p:nvPicPr>
        <p:blipFill>
          <a:blip r:embed="rId6"/>
          <a:stretch>
            <a:fillRect/>
          </a:stretch>
        </p:blipFill>
        <p:spPr>
          <a:xfrm>
            <a:off x="319386" y="1719465"/>
            <a:ext cx="1902784" cy="828270"/>
          </a:xfrm>
          <a:prstGeom prst="rect">
            <a:avLst/>
          </a:prstGeom>
        </p:spPr>
      </p:pic>
      <p:pic>
        <p:nvPicPr>
          <p:cNvPr id="10" name="Picture 9"/>
          <p:cNvPicPr>
            <a:picLocks noChangeAspect="1"/>
          </p:cNvPicPr>
          <p:nvPr/>
        </p:nvPicPr>
        <p:blipFill>
          <a:blip r:embed="rId7"/>
          <a:stretch>
            <a:fillRect/>
          </a:stretch>
        </p:blipFill>
        <p:spPr>
          <a:xfrm>
            <a:off x="2383044" y="2649821"/>
            <a:ext cx="1638300" cy="82867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734" y="5274892"/>
            <a:ext cx="1902784" cy="763156"/>
          </a:xfrm>
          <a:prstGeom prst="rect">
            <a:avLst/>
          </a:prstGeom>
          <a:ln>
            <a:solidFill>
              <a:schemeClr val="tx1"/>
            </a:solidFill>
          </a:ln>
        </p:spPr>
      </p:pic>
      <p:pic>
        <p:nvPicPr>
          <p:cNvPr id="12" name="Picture 11"/>
          <p:cNvPicPr>
            <a:picLocks noChangeAspect="1"/>
          </p:cNvPicPr>
          <p:nvPr/>
        </p:nvPicPr>
        <p:blipFill rotWithShape="1">
          <a:blip r:embed="rId9"/>
          <a:srcRect t="35555" b="32444"/>
          <a:stretch/>
        </p:blipFill>
        <p:spPr>
          <a:xfrm>
            <a:off x="2415701" y="3613717"/>
            <a:ext cx="2143125" cy="685800"/>
          </a:xfrm>
          <a:prstGeom prst="rect">
            <a:avLst/>
          </a:prstGeom>
        </p:spPr>
      </p:pic>
      <p:pic>
        <p:nvPicPr>
          <p:cNvPr id="13" name="Picture 12"/>
          <p:cNvPicPr>
            <a:picLocks noChangeAspect="1"/>
          </p:cNvPicPr>
          <p:nvPr/>
        </p:nvPicPr>
        <p:blipFill>
          <a:blip r:embed="rId10"/>
          <a:stretch>
            <a:fillRect/>
          </a:stretch>
        </p:blipFill>
        <p:spPr>
          <a:xfrm>
            <a:off x="2417555" y="4434738"/>
            <a:ext cx="1362632" cy="874416"/>
          </a:xfrm>
          <a:prstGeom prst="rect">
            <a:avLst/>
          </a:prstGeom>
        </p:spPr>
      </p:pic>
      <p:pic>
        <p:nvPicPr>
          <p:cNvPr id="14" name="Picture 13"/>
          <p:cNvPicPr>
            <a:picLocks noChangeAspect="1"/>
          </p:cNvPicPr>
          <p:nvPr/>
        </p:nvPicPr>
        <p:blipFill>
          <a:blip r:embed="rId11"/>
          <a:stretch>
            <a:fillRect/>
          </a:stretch>
        </p:blipFill>
        <p:spPr>
          <a:xfrm>
            <a:off x="2415701" y="5438710"/>
            <a:ext cx="2743819" cy="567687"/>
          </a:xfrm>
          <a:prstGeom prst="rect">
            <a:avLst/>
          </a:prstGeom>
        </p:spPr>
      </p:pic>
      <p:pic>
        <p:nvPicPr>
          <p:cNvPr id="17" name="Picture 16"/>
          <p:cNvPicPr>
            <a:picLocks noChangeAspect="1"/>
          </p:cNvPicPr>
          <p:nvPr/>
        </p:nvPicPr>
        <p:blipFill>
          <a:blip r:embed="rId12"/>
          <a:stretch>
            <a:fillRect/>
          </a:stretch>
        </p:blipFill>
        <p:spPr>
          <a:xfrm>
            <a:off x="4363626" y="1748164"/>
            <a:ext cx="1565070" cy="1778488"/>
          </a:xfrm>
          <a:prstGeom prst="rect">
            <a:avLst/>
          </a:prstGeom>
        </p:spPr>
      </p:pic>
      <p:pic>
        <p:nvPicPr>
          <p:cNvPr id="18" name="Picture 17"/>
          <p:cNvPicPr>
            <a:picLocks noChangeAspect="1"/>
          </p:cNvPicPr>
          <p:nvPr/>
        </p:nvPicPr>
        <p:blipFill>
          <a:blip r:embed="rId13"/>
          <a:stretch>
            <a:fillRect/>
          </a:stretch>
        </p:blipFill>
        <p:spPr>
          <a:xfrm>
            <a:off x="4637006" y="3815931"/>
            <a:ext cx="1676400" cy="1333500"/>
          </a:xfrm>
          <a:prstGeom prst="rect">
            <a:avLst/>
          </a:prstGeom>
        </p:spPr>
      </p:pic>
    </p:spTree>
    <p:extLst>
      <p:ext uri="{BB962C8B-B14F-4D97-AF65-F5344CB8AC3E}">
        <p14:creationId xmlns:p14="http://schemas.microsoft.com/office/powerpoint/2010/main" val="5856819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a:spLocks noGrp="1"/>
          </p:cNvSpPr>
          <p:nvPr>
            <p:ph type="title"/>
          </p:nvPr>
        </p:nvSpPr>
        <p:spPr>
          <a:xfrm>
            <a:off x="120566" y="1019852"/>
            <a:ext cx="7391400" cy="940171"/>
          </a:xfrm>
        </p:spPr>
        <p:txBody>
          <a:bodyPr>
            <a:noAutofit/>
          </a:bodyPr>
          <a:lstStyle/>
          <a:p>
            <a:r>
              <a:rPr lang="en-US" sz="5400" b="1" dirty="0" smtClean="0"/>
              <a:t>Aligning Community Health Priorities</a:t>
            </a:r>
            <a:endParaRPr lang="en-US" sz="5400" b="1" dirty="0"/>
          </a:p>
        </p:txBody>
      </p:sp>
      <p:grpSp>
        <p:nvGrpSpPr>
          <p:cNvPr id="12" name="Group 11"/>
          <p:cNvGrpSpPr/>
          <p:nvPr/>
        </p:nvGrpSpPr>
        <p:grpSpPr>
          <a:xfrm>
            <a:off x="685800" y="2209800"/>
            <a:ext cx="10869386" cy="4495801"/>
            <a:chOff x="713014" y="2057399"/>
            <a:chExt cx="10869386" cy="4495801"/>
          </a:xfrm>
        </p:grpSpPr>
        <p:grpSp>
          <p:nvGrpSpPr>
            <p:cNvPr id="37" name="Group 36"/>
            <p:cNvGrpSpPr/>
            <p:nvPr/>
          </p:nvGrpSpPr>
          <p:grpSpPr>
            <a:xfrm>
              <a:off x="713014" y="2057400"/>
              <a:ext cx="5219700" cy="4495800"/>
              <a:chOff x="609600" y="1143000"/>
              <a:chExt cx="5219700" cy="4495800"/>
            </a:xfrm>
            <a:solidFill>
              <a:schemeClr val="accent5">
                <a:lumMod val="40000"/>
                <a:lumOff val="60000"/>
              </a:schemeClr>
            </a:solidFill>
          </p:grpSpPr>
          <p:sp>
            <p:nvSpPr>
              <p:cNvPr id="7" name="Rounded Rectangle 6"/>
              <p:cNvSpPr/>
              <p:nvPr/>
            </p:nvSpPr>
            <p:spPr>
              <a:xfrm>
                <a:off x="2209800" y="1143000"/>
                <a:ext cx="1981200" cy="12954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Prediabetes</a:t>
                </a:r>
              </a:p>
              <a:p>
                <a:pPr algn="ctr"/>
                <a:endParaRPr lang="en-US" sz="1950" dirty="0">
                  <a:solidFill>
                    <a:schemeClr val="bg1">
                      <a:lumMod val="85000"/>
                      <a:lumOff val="15000"/>
                    </a:schemeClr>
                  </a:solidFill>
                </a:endParaRPr>
              </a:p>
            </p:txBody>
          </p:sp>
          <p:sp>
            <p:nvSpPr>
              <p:cNvPr id="8" name="Rounded Rectangle 7"/>
              <p:cNvSpPr/>
              <p:nvPr/>
            </p:nvSpPr>
            <p:spPr>
              <a:xfrm>
                <a:off x="4152900" y="2743200"/>
                <a:ext cx="1676400" cy="12954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Physical Activity</a:t>
                </a:r>
              </a:p>
              <a:p>
                <a:pPr algn="ctr"/>
                <a:endParaRPr lang="en-US" sz="1950" dirty="0">
                  <a:solidFill>
                    <a:schemeClr val="bg1">
                      <a:lumMod val="85000"/>
                      <a:lumOff val="15000"/>
                    </a:schemeClr>
                  </a:solidFill>
                </a:endParaRPr>
              </a:p>
              <a:p>
                <a:pPr algn="ctr"/>
                <a:endParaRPr lang="en-US" sz="1950" dirty="0">
                  <a:solidFill>
                    <a:schemeClr val="bg1">
                      <a:lumMod val="85000"/>
                      <a:lumOff val="15000"/>
                    </a:schemeClr>
                  </a:solidFill>
                </a:endParaRPr>
              </a:p>
            </p:txBody>
          </p:sp>
          <p:sp>
            <p:nvSpPr>
              <p:cNvPr id="9" name="Rounded Rectangle 8"/>
              <p:cNvSpPr/>
              <p:nvPr/>
            </p:nvSpPr>
            <p:spPr>
              <a:xfrm>
                <a:off x="2171700" y="4343400"/>
                <a:ext cx="1981200" cy="12954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High Blood Pressure</a:t>
                </a:r>
              </a:p>
              <a:p>
                <a:pPr algn="ctr"/>
                <a:endParaRPr lang="en-US" sz="1950" dirty="0">
                  <a:solidFill>
                    <a:schemeClr val="bg1">
                      <a:lumMod val="85000"/>
                      <a:lumOff val="15000"/>
                    </a:schemeClr>
                  </a:solidFill>
                </a:endParaRPr>
              </a:p>
              <a:p>
                <a:pPr algn="ctr"/>
                <a:endParaRPr lang="en-US" sz="1950" dirty="0">
                  <a:solidFill>
                    <a:schemeClr val="bg1">
                      <a:lumMod val="85000"/>
                      <a:lumOff val="15000"/>
                    </a:schemeClr>
                  </a:solidFill>
                </a:endParaRPr>
              </a:p>
            </p:txBody>
          </p:sp>
          <p:sp>
            <p:nvSpPr>
              <p:cNvPr id="10" name="Rounded Rectangle 9"/>
              <p:cNvSpPr/>
              <p:nvPr/>
            </p:nvSpPr>
            <p:spPr>
              <a:xfrm>
                <a:off x="609600" y="2743200"/>
                <a:ext cx="1600200" cy="12954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Diabetes</a:t>
                </a:r>
              </a:p>
              <a:p>
                <a:pPr algn="ctr"/>
                <a:endParaRPr lang="en-US" sz="1950" dirty="0">
                  <a:solidFill>
                    <a:schemeClr val="bg1">
                      <a:lumMod val="85000"/>
                      <a:lumOff val="15000"/>
                    </a:schemeClr>
                  </a:solidFill>
                </a:endParaRPr>
              </a:p>
              <a:p>
                <a:pPr algn="ctr"/>
                <a:endParaRPr lang="en-US" sz="1950" dirty="0">
                  <a:solidFill>
                    <a:schemeClr val="bg1">
                      <a:lumMod val="85000"/>
                      <a:lumOff val="15000"/>
                    </a:schemeClr>
                  </a:solidFill>
                </a:endParaRPr>
              </a:p>
            </p:txBody>
          </p:sp>
          <p:sp>
            <p:nvSpPr>
              <p:cNvPr id="11" name="Rounded Rectangle 10"/>
              <p:cNvSpPr/>
              <p:nvPr/>
            </p:nvSpPr>
            <p:spPr>
              <a:xfrm>
                <a:off x="2438400" y="2743200"/>
                <a:ext cx="1447800" cy="12954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Obesity</a:t>
                </a:r>
              </a:p>
              <a:p>
                <a:pPr algn="ctr"/>
                <a:endParaRPr lang="en-US" sz="1950" dirty="0">
                  <a:solidFill>
                    <a:schemeClr val="bg1">
                      <a:lumMod val="85000"/>
                      <a:lumOff val="15000"/>
                    </a:schemeClr>
                  </a:solidFill>
                </a:endParaRPr>
              </a:p>
              <a:p>
                <a:pPr algn="ctr"/>
                <a:endParaRPr lang="en-US" sz="1950" dirty="0">
                  <a:solidFill>
                    <a:schemeClr val="bg1">
                      <a:lumMod val="85000"/>
                      <a:lumOff val="15000"/>
                    </a:schemeClr>
                  </a:solidFill>
                </a:endParaRPr>
              </a:p>
            </p:txBody>
          </p:sp>
          <p:cxnSp>
            <p:nvCxnSpPr>
              <p:cNvPr id="25" name="Straight Connector 24"/>
              <p:cNvCxnSpPr>
                <a:stCxn id="7" idx="3"/>
                <a:endCxn id="8" idx="0"/>
              </p:cNvCxnSpPr>
              <p:nvPr/>
            </p:nvCxnSpPr>
            <p:spPr>
              <a:xfrm>
                <a:off x="4191000" y="1790700"/>
                <a:ext cx="800100" cy="952500"/>
              </a:xfrm>
              <a:prstGeom prst="line">
                <a:avLst/>
              </a:prstGeom>
              <a:grpFill/>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2"/>
                <a:endCxn id="9" idx="3"/>
              </p:cNvCxnSpPr>
              <p:nvPr/>
            </p:nvCxnSpPr>
            <p:spPr>
              <a:xfrm flipH="1">
                <a:off x="4152900" y="4038600"/>
                <a:ext cx="838200" cy="952500"/>
              </a:xfrm>
              <a:prstGeom prst="line">
                <a:avLst/>
              </a:prstGeom>
              <a:grpFill/>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2"/>
                <a:endCxn id="9" idx="1"/>
              </p:cNvCxnSpPr>
              <p:nvPr/>
            </p:nvCxnSpPr>
            <p:spPr>
              <a:xfrm>
                <a:off x="1409700" y="4038600"/>
                <a:ext cx="762000" cy="952500"/>
              </a:xfrm>
              <a:prstGeom prst="line">
                <a:avLst/>
              </a:prstGeom>
              <a:grpFill/>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1"/>
                <a:endCxn id="10" idx="0"/>
              </p:cNvCxnSpPr>
              <p:nvPr/>
            </p:nvCxnSpPr>
            <p:spPr>
              <a:xfrm flipH="1">
                <a:off x="1409700" y="1790700"/>
                <a:ext cx="800100" cy="952500"/>
              </a:xfrm>
              <a:prstGeom prst="line">
                <a:avLst/>
              </a:prstGeom>
              <a:grpFill/>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400800" y="2057399"/>
              <a:ext cx="5181600" cy="4495801"/>
              <a:chOff x="609599" y="1142999"/>
              <a:chExt cx="5507716" cy="4495801"/>
            </a:xfrm>
            <a:solidFill>
              <a:schemeClr val="accent2">
                <a:lumMod val="40000"/>
                <a:lumOff val="60000"/>
              </a:schemeClr>
            </a:solidFill>
          </p:grpSpPr>
          <p:sp>
            <p:nvSpPr>
              <p:cNvPr id="53" name="Rounded Rectangle 52"/>
              <p:cNvSpPr/>
              <p:nvPr/>
            </p:nvSpPr>
            <p:spPr>
              <a:xfrm>
                <a:off x="2209800" y="1142999"/>
                <a:ext cx="1981200" cy="151764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Prescription Opioid/Drug Abuse</a:t>
                </a:r>
              </a:p>
              <a:p>
                <a:pPr algn="ctr"/>
                <a:endParaRPr lang="en-US" sz="1950" dirty="0">
                  <a:solidFill>
                    <a:schemeClr val="bg1">
                      <a:lumMod val="85000"/>
                      <a:lumOff val="15000"/>
                    </a:schemeClr>
                  </a:solidFill>
                </a:endParaRPr>
              </a:p>
              <a:p>
                <a:pPr algn="ctr"/>
                <a:endParaRPr lang="en-US" sz="1950" dirty="0">
                  <a:solidFill>
                    <a:schemeClr val="bg1">
                      <a:lumMod val="85000"/>
                      <a:lumOff val="15000"/>
                    </a:schemeClr>
                  </a:solidFill>
                </a:endParaRPr>
              </a:p>
            </p:txBody>
          </p:sp>
          <p:sp>
            <p:nvSpPr>
              <p:cNvPr id="54" name="Rounded Rectangle 53"/>
              <p:cNvSpPr/>
              <p:nvPr/>
            </p:nvSpPr>
            <p:spPr>
              <a:xfrm>
                <a:off x="3809443" y="2743200"/>
                <a:ext cx="2307872" cy="1295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Suicide/</a:t>
                </a:r>
              </a:p>
              <a:p>
                <a:pPr algn="ctr"/>
                <a:r>
                  <a:rPr lang="en-US" sz="1950" b="1" dirty="0" smtClean="0">
                    <a:solidFill>
                      <a:schemeClr val="bg1">
                        <a:lumMod val="85000"/>
                        <a:lumOff val="15000"/>
                      </a:schemeClr>
                    </a:solidFill>
                  </a:rPr>
                  <a:t>Mental Health</a:t>
                </a:r>
              </a:p>
              <a:p>
                <a:pPr algn="ctr"/>
                <a:endParaRPr lang="en-US" sz="1950" b="1" dirty="0">
                  <a:solidFill>
                    <a:schemeClr val="bg1">
                      <a:lumMod val="85000"/>
                      <a:lumOff val="15000"/>
                    </a:schemeClr>
                  </a:solidFill>
                </a:endParaRPr>
              </a:p>
              <a:p>
                <a:pPr algn="ctr"/>
                <a:endParaRPr lang="en-US" sz="1950" b="1" dirty="0">
                  <a:solidFill>
                    <a:schemeClr val="bg1">
                      <a:lumMod val="85000"/>
                      <a:lumOff val="15000"/>
                    </a:schemeClr>
                  </a:solidFill>
                </a:endParaRPr>
              </a:p>
            </p:txBody>
          </p:sp>
          <p:sp>
            <p:nvSpPr>
              <p:cNvPr id="55" name="Rounded Rectangle 54"/>
              <p:cNvSpPr/>
              <p:nvPr/>
            </p:nvSpPr>
            <p:spPr>
              <a:xfrm>
                <a:off x="2171700" y="4343400"/>
                <a:ext cx="1981200" cy="1295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Depression</a:t>
                </a:r>
              </a:p>
              <a:p>
                <a:pPr algn="ctr"/>
                <a:endParaRPr lang="en-US" sz="1950" dirty="0">
                  <a:solidFill>
                    <a:schemeClr val="bg1">
                      <a:lumMod val="85000"/>
                      <a:lumOff val="15000"/>
                    </a:schemeClr>
                  </a:solidFill>
                </a:endParaRPr>
              </a:p>
              <a:p>
                <a:pPr algn="ctr"/>
                <a:endParaRPr lang="en-US" sz="1950" dirty="0">
                  <a:solidFill>
                    <a:schemeClr val="bg1">
                      <a:lumMod val="85000"/>
                      <a:lumOff val="15000"/>
                    </a:schemeClr>
                  </a:solidFill>
                </a:endParaRPr>
              </a:p>
            </p:txBody>
          </p:sp>
          <p:sp>
            <p:nvSpPr>
              <p:cNvPr id="56" name="Rounded Rectangle 55"/>
              <p:cNvSpPr/>
              <p:nvPr/>
            </p:nvSpPr>
            <p:spPr>
              <a:xfrm>
                <a:off x="609599" y="2743200"/>
                <a:ext cx="2271665" cy="1295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smtClean="0">
                    <a:solidFill>
                      <a:schemeClr val="bg1">
                        <a:lumMod val="85000"/>
                        <a:lumOff val="15000"/>
                      </a:schemeClr>
                    </a:solidFill>
                  </a:rPr>
                  <a:t>Adolescent Substance Abuse</a:t>
                </a:r>
              </a:p>
              <a:p>
                <a:pPr algn="ctr"/>
                <a:endParaRPr lang="en-US" sz="1950" dirty="0" smtClean="0">
                  <a:solidFill>
                    <a:schemeClr val="bg1">
                      <a:lumMod val="85000"/>
                      <a:lumOff val="15000"/>
                    </a:schemeClr>
                  </a:solidFill>
                </a:endParaRPr>
              </a:p>
              <a:p>
                <a:pPr algn="ctr"/>
                <a:endParaRPr lang="en-US" sz="1950" dirty="0">
                  <a:solidFill>
                    <a:schemeClr val="bg1">
                      <a:lumMod val="85000"/>
                      <a:lumOff val="15000"/>
                    </a:schemeClr>
                  </a:solidFill>
                </a:endParaRPr>
              </a:p>
            </p:txBody>
          </p:sp>
          <p:cxnSp>
            <p:nvCxnSpPr>
              <p:cNvPr id="58" name="Straight Connector 57"/>
              <p:cNvCxnSpPr>
                <a:stCxn id="53" idx="3"/>
                <a:endCxn id="54" idx="0"/>
              </p:cNvCxnSpPr>
              <p:nvPr/>
            </p:nvCxnSpPr>
            <p:spPr>
              <a:xfrm>
                <a:off x="4191000" y="1790700"/>
                <a:ext cx="800100" cy="952500"/>
              </a:xfrm>
              <a:prstGeom prst="line">
                <a:avLst/>
              </a:prstGeom>
              <a:grpFill/>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4" idx="2"/>
                <a:endCxn id="55" idx="3"/>
              </p:cNvCxnSpPr>
              <p:nvPr/>
            </p:nvCxnSpPr>
            <p:spPr>
              <a:xfrm flipH="1">
                <a:off x="4152900" y="4038600"/>
                <a:ext cx="838200" cy="952500"/>
              </a:xfrm>
              <a:prstGeom prst="line">
                <a:avLst/>
              </a:prstGeom>
              <a:grpFill/>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6" idx="2"/>
                <a:endCxn id="55" idx="1"/>
              </p:cNvCxnSpPr>
              <p:nvPr/>
            </p:nvCxnSpPr>
            <p:spPr>
              <a:xfrm>
                <a:off x="1409700" y="4038600"/>
                <a:ext cx="762000" cy="952500"/>
              </a:xfrm>
              <a:prstGeom prst="line">
                <a:avLst/>
              </a:prstGeom>
              <a:grpFill/>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3" idx="1"/>
                <a:endCxn id="56" idx="0"/>
              </p:cNvCxnSpPr>
              <p:nvPr/>
            </p:nvCxnSpPr>
            <p:spPr>
              <a:xfrm flipH="1">
                <a:off x="1409700" y="1790700"/>
                <a:ext cx="800100" cy="952500"/>
              </a:xfrm>
              <a:prstGeom prst="line">
                <a:avLst/>
              </a:prstGeom>
              <a:grpFill/>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a:stretch>
              <a:fillRect/>
            </a:stretch>
          </p:blipFill>
          <p:spPr>
            <a:xfrm>
              <a:off x="7193174" y="4359269"/>
              <a:ext cx="686914" cy="497421"/>
            </a:xfrm>
            <a:prstGeom prst="rect">
              <a:avLst/>
            </a:prstGeom>
          </p:spPr>
        </p:pic>
        <p:pic>
          <p:nvPicPr>
            <p:cNvPr id="23" name="Picture 22"/>
            <p:cNvPicPr>
              <a:picLocks noChangeAspect="1"/>
            </p:cNvPicPr>
            <p:nvPr/>
          </p:nvPicPr>
          <p:blipFill>
            <a:blip r:embed="rId2"/>
            <a:stretch>
              <a:fillRect/>
            </a:stretch>
          </p:blipFill>
          <p:spPr>
            <a:xfrm>
              <a:off x="9836601" y="4360039"/>
              <a:ext cx="686914" cy="497421"/>
            </a:xfrm>
            <a:prstGeom prst="rect">
              <a:avLst/>
            </a:prstGeom>
          </p:spPr>
        </p:pic>
        <p:pic>
          <p:nvPicPr>
            <p:cNvPr id="24" name="Picture 23"/>
            <p:cNvPicPr>
              <a:picLocks noChangeAspect="1"/>
            </p:cNvPicPr>
            <p:nvPr/>
          </p:nvPicPr>
          <p:blipFill>
            <a:blip r:embed="rId2"/>
            <a:stretch>
              <a:fillRect/>
            </a:stretch>
          </p:blipFill>
          <p:spPr>
            <a:xfrm>
              <a:off x="2614092" y="4305299"/>
              <a:ext cx="686914" cy="497421"/>
            </a:xfrm>
            <a:prstGeom prst="rect">
              <a:avLst/>
            </a:prstGeom>
          </p:spPr>
        </p:pic>
        <p:pic>
          <p:nvPicPr>
            <p:cNvPr id="4" name="Picture 3"/>
            <p:cNvPicPr>
              <a:picLocks noChangeAspect="1"/>
            </p:cNvPicPr>
            <p:nvPr/>
          </p:nvPicPr>
          <p:blipFill>
            <a:blip r:embed="rId3"/>
            <a:stretch>
              <a:fillRect/>
            </a:stretch>
          </p:blipFill>
          <p:spPr>
            <a:xfrm>
              <a:off x="8980014" y="2965068"/>
              <a:ext cx="588301" cy="537494"/>
            </a:xfrm>
            <a:prstGeom prst="rect">
              <a:avLst/>
            </a:prstGeom>
          </p:spPr>
        </p:pic>
        <p:pic>
          <p:nvPicPr>
            <p:cNvPr id="28" name="Picture 27"/>
            <p:cNvPicPr>
              <a:picLocks noChangeAspect="1"/>
            </p:cNvPicPr>
            <p:nvPr/>
          </p:nvPicPr>
          <p:blipFill>
            <a:blip r:embed="rId3"/>
            <a:stretch>
              <a:fillRect/>
            </a:stretch>
          </p:blipFill>
          <p:spPr>
            <a:xfrm>
              <a:off x="8565970" y="5888677"/>
              <a:ext cx="638269" cy="583146"/>
            </a:xfrm>
            <a:prstGeom prst="rect">
              <a:avLst/>
            </a:prstGeom>
          </p:spPr>
        </p:pic>
        <p:pic>
          <p:nvPicPr>
            <p:cNvPr id="29" name="Picture 28"/>
            <p:cNvPicPr>
              <a:picLocks noChangeAspect="1"/>
            </p:cNvPicPr>
            <p:nvPr/>
          </p:nvPicPr>
          <p:blipFill>
            <a:blip r:embed="rId3"/>
            <a:stretch>
              <a:fillRect/>
            </a:stretch>
          </p:blipFill>
          <p:spPr>
            <a:xfrm>
              <a:off x="2944128" y="5905500"/>
              <a:ext cx="638269" cy="583146"/>
            </a:xfrm>
            <a:prstGeom prst="rect">
              <a:avLst/>
            </a:prstGeom>
          </p:spPr>
        </p:pic>
        <p:pic>
          <p:nvPicPr>
            <p:cNvPr id="31" name="Picture 30"/>
            <p:cNvPicPr>
              <a:picLocks noChangeAspect="1"/>
            </p:cNvPicPr>
            <p:nvPr/>
          </p:nvPicPr>
          <p:blipFill>
            <a:blip r:embed="rId3"/>
            <a:stretch>
              <a:fillRect/>
            </a:stretch>
          </p:blipFill>
          <p:spPr>
            <a:xfrm>
              <a:off x="3317962" y="2751548"/>
              <a:ext cx="606220" cy="553865"/>
            </a:xfrm>
            <a:prstGeom prst="rect">
              <a:avLst/>
            </a:prstGeom>
          </p:spPr>
        </p:pic>
        <p:pic>
          <p:nvPicPr>
            <p:cNvPr id="5" name="Picture 4"/>
            <p:cNvPicPr>
              <a:picLocks noChangeAspect="1"/>
            </p:cNvPicPr>
            <p:nvPr/>
          </p:nvPicPr>
          <p:blipFill>
            <a:blip r:embed="rId4"/>
            <a:stretch>
              <a:fillRect/>
            </a:stretch>
          </p:blipFill>
          <p:spPr>
            <a:xfrm>
              <a:off x="10591800" y="4359269"/>
              <a:ext cx="550091" cy="537494"/>
            </a:xfrm>
            <a:prstGeom prst="rect">
              <a:avLst/>
            </a:prstGeom>
          </p:spPr>
        </p:pic>
        <p:pic>
          <p:nvPicPr>
            <p:cNvPr id="32" name="Picture 31"/>
            <p:cNvPicPr>
              <a:picLocks noChangeAspect="1"/>
            </p:cNvPicPr>
            <p:nvPr/>
          </p:nvPicPr>
          <p:blipFill>
            <a:blip r:embed="rId4"/>
            <a:stretch>
              <a:fillRect/>
            </a:stretch>
          </p:blipFill>
          <p:spPr>
            <a:xfrm>
              <a:off x="8339815" y="2965068"/>
              <a:ext cx="550091" cy="537494"/>
            </a:xfrm>
            <a:prstGeom prst="rect">
              <a:avLst/>
            </a:prstGeom>
          </p:spPr>
        </p:pic>
        <p:pic>
          <p:nvPicPr>
            <p:cNvPr id="33" name="Picture 32"/>
            <p:cNvPicPr>
              <a:picLocks noChangeAspect="1"/>
            </p:cNvPicPr>
            <p:nvPr/>
          </p:nvPicPr>
          <p:blipFill>
            <a:blip r:embed="rId4"/>
            <a:stretch>
              <a:fillRect/>
            </a:stretch>
          </p:blipFill>
          <p:spPr>
            <a:xfrm>
              <a:off x="2645232" y="2760123"/>
              <a:ext cx="550091" cy="537494"/>
            </a:xfrm>
            <a:prstGeom prst="rect">
              <a:avLst/>
            </a:prstGeom>
          </p:spPr>
        </p:pic>
        <p:pic>
          <p:nvPicPr>
            <p:cNvPr id="35" name="Picture 34"/>
            <p:cNvPicPr>
              <a:picLocks noChangeAspect="1"/>
            </p:cNvPicPr>
            <p:nvPr/>
          </p:nvPicPr>
          <p:blipFill>
            <a:blip r:embed="rId4"/>
            <a:stretch>
              <a:fillRect/>
            </a:stretch>
          </p:blipFill>
          <p:spPr>
            <a:xfrm>
              <a:off x="1209379" y="4247553"/>
              <a:ext cx="550091" cy="537494"/>
            </a:xfrm>
            <a:prstGeom prst="rect">
              <a:avLst/>
            </a:prstGeom>
          </p:spPr>
        </p:pic>
        <p:pic>
          <p:nvPicPr>
            <p:cNvPr id="36" name="Picture 35"/>
            <p:cNvPicPr>
              <a:picLocks noChangeAspect="1"/>
            </p:cNvPicPr>
            <p:nvPr/>
          </p:nvPicPr>
          <p:blipFill>
            <a:blip r:embed="rId4"/>
            <a:stretch>
              <a:fillRect/>
            </a:stretch>
          </p:blipFill>
          <p:spPr>
            <a:xfrm>
              <a:off x="3383553" y="4305300"/>
              <a:ext cx="550091" cy="537494"/>
            </a:xfrm>
            <a:prstGeom prst="rect">
              <a:avLst/>
            </a:prstGeom>
          </p:spPr>
        </p:pic>
        <p:pic>
          <p:nvPicPr>
            <p:cNvPr id="38" name="Picture 37"/>
            <p:cNvPicPr>
              <a:picLocks noChangeAspect="1"/>
            </p:cNvPicPr>
            <p:nvPr/>
          </p:nvPicPr>
          <p:blipFill>
            <a:blip r:embed="rId4"/>
            <a:stretch>
              <a:fillRect/>
            </a:stretch>
          </p:blipFill>
          <p:spPr>
            <a:xfrm>
              <a:off x="4831353" y="4341353"/>
              <a:ext cx="550091" cy="537494"/>
            </a:xfrm>
            <a:prstGeom prst="rect">
              <a:avLst/>
            </a:prstGeom>
          </p:spPr>
        </p:pic>
      </p:grpSp>
      <p:pic>
        <p:nvPicPr>
          <p:cNvPr id="39" name="Picture 38"/>
          <p:cNvPicPr>
            <a:picLocks noChangeAspect="1"/>
          </p:cNvPicPr>
          <p:nvPr/>
        </p:nvPicPr>
        <p:blipFill>
          <a:blip r:embed="rId2"/>
          <a:stretch>
            <a:fillRect/>
          </a:stretch>
        </p:blipFill>
        <p:spPr>
          <a:xfrm>
            <a:off x="7976076" y="310031"/>
            <a:ext cx="673050" cy="487382"/>
          </a:xfrm>
          <a:prstGeom prst="rect">
            <a:avLst/>
          </a:prstGeom>
        </p:spPr>
      </p:pic>
      <p:sp>
        <p:nvSpPr>
          <p:cNvPr id="6" name="TextBox 5"/>
          <p:cNvSpPr txBox="1"/>
          <p:nvPr/>
        </p:nvSpPr>
        <p:spPr>
          <a:xfrm>
            <a:off x="8711696" y="320636"/>
            <a:ext cx="2650341" cy="400110"/>
          </a:xfrm>
          <a:prstGeom prst="rect">
            <a:avLst/>
          </a:prstGeom>
          <a:noFill/>
        </p:spPr>
        <p:txBody>
          <a:bodyPr wrap="none" rtlCol="0">
            <a:spAutoFit/>
          </a:bodyPr>
          <a:lstStyle/>
          <a:p>
            <a:r>
              <a:rPr lang="en-US" sz="2000" b="1" dirty="0" smtClean="0"/>
              <a:t>Weber-Morgan Health</a:t>
            </a:r>
            <a:endParaRPr lang="en-US" sz="2000" b="1" dirty="0"/>
          </a:p>
        </p:txBody>
      </p:sp>
      <p:pic>
        <p:nvPicPr>
          <p:cNvPr id="40" name="Picture 39"/>
          <p:cNvPicPr>
            <a:picLocks noChangeAspect="1"/>
          </p:cNvPicPr>
          <p:nvPr/>
        </p:nvPicPr>
        <p:blipFill>
          <a:blip r:embed="rId3"/>
          <a:stretch>
            <a:fillRect/>
          </a:stretch>
        </p:blipFill>
        <p:spPr>
          <a:xfrm>
            <a:off x="8162100" y="938125"/>
            <a:ext cx="470971" cy="430297"/>
          </a:xfrm>
          <a:prstGeom prst="rect">
            <a:avLst/>
          </a:prstGeom>
        </p:spPr>
      </p:pic>
      <p:sp>
        <p:nvSpPr>
          <p:cNvPr id="41" name="TextBox 40"/>
          <p:cNvSpPr txBox="1"/>
          <p:nvPr/>
        </p:nvSpPr>
        <p:spPr>
          <a:xfrm>
            <a:off x="8708448" y="928703"/>
            <a:ext cx="2441694" cy="400110"/>
          </a:xfrm>
          <a:prstGeom prst="rect">
            <a:avLst/>
          </a:prstGeom>
          <a:noFill/>
        </p:spPr>
        <p:txBody>
          <a:bodyPr wrap="none" rtlCol="0">
            <a:spAutoFit/>
          </a:bodyPr>
          <a:lstStyle/>
          <a:p>
            <a:r>
              <a:rPr lang="en-US" sz="2000" b="1" dirty="0" smtClean="0"/>
              <a:t>McKay-Dee Hospital</a:t>
            </a:r>
            <a:endParaRPr lang="en-US" sz="2000" b="1" dirty="0"/>
          </a:p>
        </p:txBody>
      </p:sp>
      <p:pic>
        <p:nvPicPr>
          <p:cNvPr id="42" name="Picture 41"/>
          <p:cNvPicPr>
            <a:picLocks noChangeAspect="1"/>
          </p:cNvPicPr>
          <p:nvPr/>
        </p:nvPicPr>
        <p:blipFill>
          <a:blip r:embed="rId4"/>
          <a:stretch>
            <a:fillRect/>
          </a:stretch>
        </p:blipFill>
        <p:spPr>
          <a:xfrm>
            <a:off x="8195777" y="1541940"/>
            <a:ext cx="403618" cy="394375"/>
          </a:xfrm>
          <a:prstGeom prst="rect">
            <a:avLst/>
          </a:prstGeom>
        </p:spPr>
      </p:pic>
      <p:sp>
        <p:nvSpPr>
          <p:cNvPr id="43" name="TextBox 42"/>
          <p:cNvSpPr txBox="1"/>
          <p:nvPr/>
        </p:nvSpPr>
        <p:spPr>
          <a:xfrm>
            <a:off x="8708448" y="1533495"/>
            <a:ext cx="2949846" cy="400110"/>
          </a:xfrm>
          <a:prstGeom prst="rect">
            <a:avLst/>
          </a:prstGeom>
          <a:noFill/>
        </p:spPr>
        <p:txBody>
          <a:bodyPr wrap="none" rtlCol="0">
            <a:spAutoFit/>
          </a:bodyPr>
          <a:lstStyle/>
          <a:p>
            <a:r>
              <a:rPr lang="en-US" sz="2000" b="1" dirty="0" smtClean="0"/>
              <a:t>Utah Health Department</a:t>
            </a:r>
            <a:endParaRPr lang="en-US" sz="2000" b="1" dirty="0"/>
          </a:p>
        </p:txBody>
      </p:sp>
    </p:spTree>
    <p:extLst>
      <p:ext uri="{BB962C8B-B14F-4D97-AF65-F5344CB8AC3E}">
        <p14:creationId xmlns:p14="http://schemas.microsoft.com/office/powerpoint/2010/main" val="35838267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94" y="228600"/>
            <a:ext cx="10896600" cy="1828800"/>
          </a:xfrm>
        </p:spPr>
        <p:txBody>
          <a:bodyPr>
            <a:normAutofit/>
          </a:bodyPr>
          <a:lstStyle/>
          <a:p>
            <a:r>
              <a:rPr lang="en-US" sz="8800" dirty="0" smtClean="0"/>
              <a:t>True North Statement</a:t>
            </a:r>
            <a:endParaRPr lang="en-US" sz="8800" dirty="0"/>
          </a:p>
        </p:txBody>
      </p:sp>
      <p:sp>
        <p:nvSpPr>
          <p:cNvPr id="3" name="Content Placeholder 2"/>
          <p:cNvSpPr>
            <a:spLocks noGrp="1"/>
          </p:cNvSpPr>
          <p:nvPr>
            <p:ph type="body" idx="1"/>
          </p:nvPr>
        </p:nvSpPr>
        <p:spPr>
          <a:xfrm>
            <a:off x="1143000" y="2069910"/>
            <a:ext cx="9907587" cy="1143000"/>
          </a:xfrm>
        </p:spPr>
        <p:txBody>
          <a:bodyPr>
            <a:noAutofit/>
          </a:bodyPr>
          <a:lstStyle/>
          <a:p>
            <a:pPr lvl="0"/>
            <a:r>
              <a:rPr lang="en-US" sz="4000" dirty="0" smtClean="0"/>
              <a:t>Quality of Life and Health are Accessible to All and Life Expectancy Increases</a:t>
            </a:r>
            <a:endParaRPr lang="en-US" sz="4000" dirty="0"/>
          </a:p>
        </p:txBody>
      </p:sp>
      <p:pic>
        <p:nvPicPr>
          <p:cNvPr id="3074" name="Picture 2" descr="Image result for happ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57600"/>
            <a:ext cx="4343400" cy="28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165080" cy="1233424"/>
          </a:xfrm>
        </p:spPr>
        <p:txBody>
          <a:bodyPr/>
          <a:lstStyle/>
          <a:p>
            <a:r>
              <a:rPr lang="en-US" sz="5400" b="1" u="sng" dirty="0" smtClean="0"/>
              <a:t>Overall Vision</a:t>
            </a:r>
            <a:endParaRPr lang="en-US" b="1" u="sng" dirty="0"/>
          </a:p>
        </p:txBody>
      </p:sp>
      <p:sp>
        <p:nvSpPr>
          <p:cNvPr id="3" name="Content Placeholder 2"/>
          <p:cNvSpPr>
            <a:spLocks noGrp="1"/>
          </p:cNvSpPr>
          <p:nvPr>
            <p:ph idx="1"/>
          </p:nvPr>
        </p:nvSpPr>
        <p:spPr>
          <a:xfrm>
            <a:off x="582304" y="1905000"/>
            <a:ext cx="7239000" cy="4127627"/>
          </a:xfrm>
        </p:spPr>
        <p:txBody>
          <a:bodyPr>
            <a:normAutofit fontScale="92500" lnSpcReduction="20000"/>
          </a:bodyPr>
          <a:lstStyle/>
          <a:p>
            <a:pPr marL="45720" indent="0">
              <a:spcBef>
                <a:spcPts val="600"/>
              </a:spcBef>
              <a:buNone/>
            </a:pPr>
            <a:r>
              <a:rPr lang="en-US" sz="3200" b="1" dirty="0" smtClean="0"/>
              <a:t>Healthy Lifestyle</a:t>
            </a:r>
          </a:p>
          <a:p>
            <a:pPr marL="45720" indent="0">
              <a:spcBef>
                <a:spcPts val="600"/>
              </a:spcBef>
              <a:buNone/>
            </a:pPr>
            <a:r>
              <a:rPr lang="en-US" sz="2800" dirty="0" smtClean="0"/>
              <a:t>Everyone has access to healthy foods and activities, and everyone maintains a healthy weight</a:t>
            </a:r>
          </a:p>
          <a:p>
            <a:pPr marL="45720" indent="0">
              <a:spcBef>
                <a:spcPts val="600"/>
              </a:spcBef>
              <a:buNone/>
            </a:pPr>
            <a:endParaRPr lang="en-US" sz="2400" dirty="0" smtClean="0"/>
          </a:p>
          <a:p>
            <a:pPr marL="45720" indent="0">
              <a:spcBef>
                <a:spcPts val="600"/>
              </a:spcBef>
              <a:buNone/>
            </a:pPr>
            <a:r>
              <a:rPr lang="en-US" sz="3200" b="1" dirty="0" smtClean="0"/>
              <a:t>Access to Healthcare</a:t>
            </a:r>
          </a:p>
          <a:p>
            <a:pPr marL="45720" indent="0">
              <a:spcBef>
                <a:spcPts val="600"/>
              </a:spcBef>
              <a:buNone/>
            </a:pPr>
            <a:r>
              <a:rPr lang="en-US" sz="2800" dirty="0" smtClean="0"/>
              <a:t>Everyone has access to healthcare (medical home, mental health, suicide prevention, women and children)</a:t>
            </a:r>
          </a:p>
          <a:p>
            <a:pPr marL="45720" indent="0">
              <a:spcBef>
                <a:spcPts val="600"/>
              </a:spcBef>
              <a:buNone/>
            </a:pPr>
            <a:endParaRPr lang="en-US" sz="2400" dirty="0" smtClean="0"/>
          </a:p>
          <a:p>
            <a:pPr marL="45720" indent="0">
              <a:spcBef>
                <a:spcPts val="600"/>
              </a:spcBef>
              <a:buNone/>
            </a:pPr>
            <a:r>
              <a:rPr lang="en-US" sz="3200" b="1" dirty="0" smtClean="0"/>
              <a:t>Addiction Prevention and Recovery</a:t>
            </a:r>
          </a:p>
          <a:p>
            <a:pPr marL="45720" indent="0">
              <a:spcBef>
                <a:spcPts val="600"/>
              </a:spcBef>
              <a:buNone/>
            </a:pPr>
            <a:r>
              <a:rPr lang="en-US" sz="2800" dirty="0" smtClean="0"/>
              <a:t>Zero opioid and substance abuse related deaths</a:t>
            </a:r>
            <a:endParaRPr lang="en-US" sz="2800" dirty="0"/>
          </a:p>
        </p:txBody>
      </p:sp>
      <p:pic>
        <p:nvPicPr>
          <p:cNvPr id="4098" name="Picture 2" descr="Image result for eating healt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0447338"/>
            <a:ext cx="6530340" cy="43548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20464" r="24848"/>
          <a:stretch/>
        </p:blipFill>
        <p:spPr>
          <a:xfrm>
            <a:off x="8077200" y="1723346"/>
            <a:ext cx="3345801" cy="4080681"/>
          </a:xfrm>
          <a:prstGeom prst="rect">
            <a:avLst/>
          </a:prstGeom>
        </p:spPr>
      </p:pic>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509760" cy="1233424"/>
          </a:xfrm>
        </p:spPr>
        <p:txBody>
          <a:bodyPr>
            <a:normAutofit/>
          </a:bodyPr>
          <a:lstStyle/>
          <a:p>
            <a:r>
              <a:rPr lang="en-US" sz="4800" b="1" u="sng" dirty="0"/>
              <a:t>Healthy Lifestyle </a:t>
            </a:r>
            <a:r>
              <a:rPr lang="en-US" sz="4800" b="1" u="sng" dirty="0" smtClean="0"/>
              <a:t>–</a:t>
            </a:r>
            <a:r>
              <a:rPr lang="en-US" sz="4800" b="1" u="sng" dirty="0"/>
              <a:t> </a:t>
            </a:r>
            <a:r>
              <a:rPr lang="en-US" sz="4800" b="1" u="sng" dirty="0" smtClean="0"/>
              <a:t>Indicators</a:t>
            </a:r>
            <a:endParaRPr lang="en-US" sz="4800" b="1" u="sng" dirty="0"/>
          </a:p>
        </p:txBody>
      </p:sp>
      <p:sp>
        <p:nvSpPr>
          <p:cNvPr id="3" name="Content Placeholder 2"/>
          <p:cNvSpPr>
            <a:spLocks noGrp="1"/>
          </p:cNvSpPr>
          <p:nvPr>
            <p:ph idx="1"/>
          </p:nvPr>
        </p:nvSpPr>
        <p:spPr>
          <a:xfrm>
            <a:off x="533400" y="2362200"/>
            <a:ext cx="8382000" cy="1755648"/>
          </a:xfrm>
        </p:spPr>
        <p:txBody>
          <a:bodyPr>
            <a:noAutofit/>
          </a:bodyPr>
          <a:lstStyle/>
          <a:p>
            <a:pPr marL="502920" indent="-457200">
              <a:buFont typeface="+mj-lt"/>
              <a:buAutoNum type="arabicPeriod"/>
            </a:pPr>
            <a:r>
              <a:rPr lang="en-US" sz="4000" dirty="0" smtClean="0"/>
              <a:t>Percent </a:t>
            </a:r>
            <a:r>
              <a:rPr lang="en-US" sz="4000" dirty="0"/>
              <a:t>of persons with BMI over healthy </a:t>
            </a:r>
            <a:r>
              <a:rPr lang="en-US" sz="4000" dirty="0" smtClean="0"/>
              <a:t>range</a:t>
            </a:r>
          </a:p>
          <a:p>
            <a:pPr marL="502920" indent="-457200">
              <a:buFont typeface="+mj-lt"/>
              <a:buAutoNum type="arabicPeriod"/>
            </a:pPr>
            <a:r>
              <a:rPr lang="en-US" sz="4000" dirty="0" smtClean="0"/>
              <a:t>Percent </a:t>
            </a:r>
            <a:r>
              <a:rPr lang="en-US" sz="4000" dirty="0"/>
              <a:t>of adults who report consuming at least three daily servings of vegetables (1/3 being dark green or orange)</a:t>
            </a:r>
          </a:p>
        </p:txBody>
      </p:sp>
      <p:pic>
        <p:nvPicPr>
          <p:cNvPr id="5" name="Picture 4"/>
          <p:cNvPicPr>
            <a:picLocks noChangeAspect="1"/>
          </p:cNvPicPr>
          <p:nvPr/>
        </p:nvPicPr>
        <p:blipFill>
          <a:blip r:embed="rId2"/>
          <a:stretch>
            <a:fillRect/>
          </a:stretch>
        </p:blipFill>
        <p:spPr>
          <a:xfrm>
            <a:off x="8610600" y="2158600"/>
            <a:ext cx="2600325" cy="3918495"/>
          </a:xfrm>
          <a:prstGeom prst="rect">
            <a:avLst/>
          </a:prstGeom>
        </p:spPr>
      </p:pic>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10896600" cy="1233424"/>
          </a:xfrm>
        </p:spPr>
        <p:txBody>
          <a:bodyPr>
            <a:noAutofit/>
          </a:bodyPr>
          <a:lstStyle/>
          <a:p>
            <a:r>
              <a:rPr lang="en-US" sz="4800" b="1" u="sng" dirty="0" smtClean="0"/>
              <a:t>Access to Healthcare – Indicators</a:t>
            </a:r>
            <a:endParaRPr lang="en-US" sz="4800" b="1" u="sng" dirty="0"/>
          </a:p>
        </p:txBody>
      </p:sp>
      <p:sp>
        <p:nvSpPr>
          <p:cNvPr id="3" name="Content Placeholder 2"/>
          <p:cNvSpPr>
            <a:spLocks noGrp="1"/>
          </p:cNvSpPr>
          <p:nvPr>
            <p:ph idx="1"/>
          </p:nvPr>
        </p:nvSpPr>
        <p:spPr>
          <a:xfrm>
            <a:off x="685800" y="2362200"/>
            <a:ext cx="10439400" cy="1458685"/>
          </a:xfrm>
        </p:spPr>
        <p:txBody>
          <a:bodyPr>
            <a:noAutofit/>
          </a:bodyPr>
          <a:lstStyle/>
          <a:p>
            <a:pPr marL="502920" indent="-457200">
              <a:buFont typeface="+mj-lt"/>
              <a:buAutoNum type="arabicPeriod"/>
            </a:pPr>
            <a:r>
              <a:rPr lang="en-US" sz="4400" dirty="0" smtClean="0"/>
              <a:t>Medical </a:t>
            </a:r>
            <a:r>
              <a:rPr lang="en-US" sz="4400" dirty="0"/>
              <a:t>home </a:t>
            </a:r>
            <a:r>
              <a:rPr lang="en-US" sz="4400" dirty="0" smtClean="0"/>
              <a:t>(including </a:t>
            </a:r>
            <a:r>
              <a:rPr lang="en-US" sz="4400" dirty="0"/>
              <a:t>mental health</a:t>
            </a:r>
            <a:r>
              <a:rPr lang="en-US" sz="4400" dirty="0" smtClean="0"/>
              <a:t>) </a:t>
            </a:r>
            <a:r>
              <a:rPr lang="en-US" sz="2400" i="1" dirty="0"/>
              <a:t>Needs further definition with possible data sources being the State Department of Health and Ogden United Promise </a:t>
            </a:r>
            <a:r>
              <a:rPr lang="en-US" sz="2400" i="1" dirty="0" smtClean="0"/>
              <a:t>Neighborhood</a:t>
            </a:r>
          </a:p>
          <a:p>
            <a:pPr marL="502920" indent="-457200">
              <a:buFont typeface="+mj-lt"/>
              <a:buAutoNum type="arabicPeriod"/>
            </a:pPr>
            <a:r>
              <a:rPr lang="en-US" sz="4400" dirty="0" smtClean="0"/>
              <a:t>Suicide death rates                                            </a:t>
            </a:r>
            <a:r>
              <a:rPr lang="en-US" sz="2400" i="1" dirty="0" smtClean="0"/>
              <a:t>Youth and adult</a:t>
            </a:r>
            <a:endParaRPr lang="en-US" sz="2400" i="1" dirty="0"/>
          </a:p>
          <a:p>
            <a:pPr marL="502920" indent="-457200">
              <a:buFont typeface="+mj-lt"/>
              <a:buAutoNum type="arabicPeriod"/>
            </a:pPr>
            <a:endParaRPr lang="en-US" sz="4400" dirty="0" smtClean="0"/>
          </a:p>
        </p:txBody>
      </p:sp>
      <p:pic>
        <p:nvPicPr>
          <p:cNvPr id="5122" name="Picture 2" descr="Image result for medical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849318"/>
            <a:ext cx="378541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2095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3" name="Content Placeholder 2"/>
          <p:cNvSpPr>
            <a:spLocks noGrp="1"/>
          </p:cNvSpPr>
          <p:nvPr>
            <p:ph idx="1"/>
          </p:nvPr>
        </p:nvSpPr>
        <p:spPr/>
        <p:txBody>
          <a:bodyPr>
            <a:normAutofit/>
          </a:bodyPr>
          <a:lstStyle/>
          <a:p>
            <a:r>
              <a:rPr lang="en-US" sz="3200" dirty="0" smtClean="0"/>
              <a:t>To assess, promote, and protect the public health needs of our community, enhance the quality of our environment, and assure access to appropriate services delivered by professional staff dedicated to excellence and innovation.</a:t>
            </a:r>
            <a:endParaRPr lang="en-US" sz="3200" dirty="0"/>
          </a:p>
        </p:txBody>
      </p:sp>
    </p:spTree>
    <p:extLst>
      <p:ext uri="{BB962C8B-B14F-4D97-AF65-F5344CB8AC3E}">
        <p14:creationId xmlns:p14="http://schemas.microsoft.com/office/powerpoint/2010/main" val="27352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11277600" cy="1309624"/>
          </a:xfrm>
        </p:spPr>
        <p:txBody>
          <a:bodyPr>
            <a:noAutofit/>
          </a:bodyPr>
          <a:lstStyle/>
          <a:p>
            <a:r>
              <a:rPr lang="en-US" sz="4400" b="1" u="sng" dirty="0" smtClean="0"/>
              <a:t>Addiction Prevention &amp; Recovery– Indicators</a:t>
            </a:r>
            <a:endParaRPr lang="en-US" sz="4400" b="1" u="sng" dirty="0"/>
          </a:p>
        </p:txBody>
      </p:sp>
      <p:sp>
        <p:nvSpPr>
          <p:cNvPr id="3" name="Content Placeholder 2"/>
          <p:cNvSpPr>
            <a:spLocks noGrp="1"/>
          </p:cNvSpPr>
          <p:nvPr>
            <p:ph idx="1"/>
          </p:nvPr>
        </p:nvSpPr>
        <p:spPr>
          <a:xfrm>
            <a:off x="762000" y="2438400"/>
            <a:ext cx="9906000" cy="1755648"/>
          </a:xfrm>
        </p:spPr>
        <p:txBody>
          <a:bodyPr>
            <a:noAutofit/>
          </a:bodyPr>
          <a:lstStyle/>
          <a:p>
            <a:pPr marL="502920" indent="-457200">
              <a:buFont typeface="+mj-lt"/>
              <a:buAutoNum type="arabicPeriod"/>
            </a:pPr>
            <a:r>
              <a:rPr lang="en-US" sz="4400" dirty="0" smtClean="0"/>
              <a:t>Adolescent substance abuse                  </a:t>
            </a:r>
            <a:r>
              <a:rPr lang="en-US" sz="2400" i="1" dirty="0" smtClean="0"/>
              <a:t>Needs </a:t>
            </a:r>
            <a:r>
              <a:rPr lang="en-US" sz="2400" i="1" dirty="0"/>
              <a:t>further </a:t>
            </a:r>
            <a:r>
              <a:rPr lang="en-US" sz="2400" i="1" dirty="0" smtClean="0"/>
              <a:t>definition</a:t>
            </a:r>
            <a:endParaRPr lang="en-US" sz="1100" i="1" dirty="0" smtClean="0"/>
          </a:p>
          <a:p>
            <a:pPr marL="502920" indent="-457200">
              <a:buFont typeface="+mj-lt"/>
              <a:buAutoNum type="arabicPeriod"/>
            </a:pPr>
            <a:r>
              <a:rPr lang="en-US" sz="4400" dirty="0" smtClean="0"/>
              <a:t>Opioid indicator                                                 </a:t>
            </a:r>
            <a:r>
              <a:rPr lang="en-US" sz="2400" i="1" dirty="0" smtClean="0"/>
              <a:t>Needs </a:t>
            </a:r>
            <a:r>
              <a:rPr lang="en-US" sz="2400" i="1" dirty="0"/>
              <a:t>further definition</a:t>
            </a:r>
            <a:endParaRPr lang="en-US" sz="1100" i="1" dirty="0"/>
          </a:p>
        </p:txBody>
      </p:sp>
      <p:pic>
        <p:nvPicPr>
          <p:cNvPr id="7170" name="Picture 2" descr="Image result for substance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906" y="3505200"/>
            <a:ext cx="3930840" cy="260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650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66725"/>
            <a:ext cx="9509125" cy="1233488"/>
          </a:xfrm>
        </p:spPr>
        <p:txBody>
          <a:bodyPr>
            <a:noAutofit/>
          </a:bodyPr>
          <a:lstStyle/>
          <a:p>
            <a:r>
              <a:rPr lang="en-US" sz="6000" b="1" u="sng" dirty="0" smtClean="0"/>
              <a:t>Outreach</a:t>
            </a:r>
            <a:endParaRPr lang="en-US" sz="6000" b="1" u="sng" dirty="0"/>
          </a:p>
        </p:txBody>
      </p:sp>
      <p:sp>
        <p:nvSpPr>
          <p:cNvPr id="3" name="Content Placeholder 2"/>
          <p:cNvSpPr>
            <a:spLocks noGrp="1"/>
          </p:cNvSpPr>
          <p:nvPr>
            <p:ph idx="4294967295"/>
          </p:nvPr>
        </p:nvSpPr>
        <p:spPr>
          <a:xfrm>
            <a:off x="0" y="1901825"/>
            <a:ext cx="9509125" cy="4127500"/>
          </a:xfrm>
        </p:spPr>
        <p:txBody>
          <a:bodyPr>
            <a:noAutofit/>
          </a:bodyPr>
          <a:lstStyle/>
          <a:p>
            <a:pPr marL="365760" lvl="1" indent="0">
              <a:buNone/>
            </a:pPr>
            <a:r>
              <a:rPr lang="en-US" sz="2800" dirty="0" smtClean="0"/>
              <a:t>    </a:t>
            </a:r>
            <a:r>
              <a:rPr lang="en-US" sz="2800" b="1" i="1" dirty="0" smtClean="0"/>
              <a:t>Connect with Neighborhood Groups – </a:t>
            </a:r>
          </a:p>
          <a:p>
            <a:pPr marL="685800" lvl="2" indent="0">
              <a:buNone/>
            </a:pPr>
            <a:r>
              <a:rPr lang="en-US" sz="2800" i="1" dirty="0"/>
              <a:t> </a:t>
            </a:r>
            <a:r>
              <a:rPr lang="en-US" sz="2800" i="1" dirty="0" smtClean="0"/>
              <a:t>* Desire to get a pulse on the neighborhood and to 			  determine what programs are most effective</a:t>
            </a:r>
          </a:p>
          <a:p>
            <a:pPr marL="685800" lvl="2" indent="0">
              <a:buNone/>
            </a:pPr>
            <a:r>
              <a:rPr lang="en-US" sz="2800" i="1" dirty="0" smtClean="0"/>
              <a:t>* Attend neighborhood group meetings and interact</a:t>
            </a:r>
          </a:p>
          <a:p>
            <a:pPr marL="685800" lvl="2" indent="0">
              <a:buNone/>
            </a:pPr>
            <a:r>
              <a:rPr lang="en-US" sz="2800" b="1" i="1" dirty="0" smtClean="0"/>
              <a:t>Present at various conferences:</a:t>
            </a:r>
          </a:p>
          <a:p>
            <a:pPr marL="685800" lvl="2" indent="0">
              <a:buNone/>
            </a:pPr>
            <a:r>
              <a:rPr lang="en-US" sz="2800" b="1" i="1" dirty="0" smtClean="0"/>
              <a:t>* </a:t>
            </a:r>
            <a:r>
              <a:rPr lang="en-US" sz="2800" i="1" dirty="0" smtClean="0"/>
              <a:t>Coalition of Urban &amp; Metropolitan Universities</a:t>
            </a:r>
          </a:p>
          <a:p>
            <a:pPr marL="1325880" lvl="4" indent="0">
              <a:buNone/>
            </a:pPr>
            <a:r>
              <a:rPr lang="en-US" sz="2800" i="1" dirty="0" smtClean="0"/>
              <a:t>“Utilizing a Civic Action Plan to Improve the Welfare of a Neighborhood” </a:t>
            </a:r>
            <a:endParaRPr lang="en-US" sz="2800" i="1" dirty="0"/>
          </a:p>
          <a:p>
            <a:pPr marL="685800" lvl="2" indent="0">
              <a:buNone/>
            </a:pPr>
            <a:r>
              <a:rPr lang="en-US" sz="2800" i="1" dirty="0" smtClean="0"/>
              <a:t>*Campus Compact National Conference</a:t>
            </a:r>
          </a:p>
          <a:p>
            <a:pPr marL="685800" lvl="2" indent="0">
              <a:buNone/>
            </a:pPr>
            <a:endParaRPr lang="en-US" sz="3200" i="1" dirty="0"/>
          </a:p>
          <a:p>
            <a:pPr lvl="2">
              <a:buFont typeface="Courier New" panose="02070309020205020404" pitchFamily="49" charset="0"/>
              <a:buChar char="o"/>
            </a:pPr>
            <a:endParaRPr lang="en-US" sz="600" i="1" dirty="0" smtClean="0"/>
          </a:p>
          <a:p>
            <a:pPr marL="502920" indent="-457200">
              <a:buFont typeface="+mj-lt"/>
              <a:buAutoNum type="arabicPeriod"/>
            </a:pPr>
            <a:endParaRPr lang="en-US" sz="1050" dirty="0" smtClean="0"/>
          </a:p>
          <a:p>
            <a:endParaRPr lang="en-US" sz="1100" i="1" dirty="0"/>
          </a:p>
        </p:txBody>
      </p:sp>
    </p:spTree>
    <p:extLst>
      <p:ext uri="{BB962C8B-B14F-4D97-AF65-F5344CB8AC3E}">
        <p14:creationId xmlns:p14="http://schemas.microsoft.com/office/powerpoint/2010/main" val="3170372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896600" cy="1828800"/>
          </a:xfrm>
        </p:spPr>
        <p:txBody>
          <a:bodyPr>
            <a:normAutofit/>
          </a:bodyPr>
          <a:lstStyle/>
          <a:p>
            <a:r>
              <a:rPr lang="en-US" sz="11500" dirty="0" smtClean="0"/>
              <a:t>Questions?</a:t>
            </a:r>
            <a:endParaRPr lang="en-US" sz="11500" dirty="0"/>
          </a:p>
        </p:txBody>
      </p:sp>
      <p:pic>
        <p:nvPicPr>
          <p:cNvPr id="8194" name="Picture 2" descr="Image result for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19400"/>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427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Our Values</a:t>
            </a:r>
            <a:endParaRPr lang="en-US" dirty="0"/>
          </a:p>
        </p:txBody>
      </p:sp>
      <p:sp>
        <p:nvSpPr>
          <p:cNvPr id="5" name="Content Placeholder 4"/>
          <p:cNvSpPr>
            <a:spLocks noGrp="1"/>
          </p:cNvSpPr>
          <p:nvPr>
            <p:ph sz="half" idx="1"/>
          </p:nvPr>
        </p:nvSpPr>
        <p:spPr/>
        <p:txBody>
          <a:bodyPr>
            <a:normAutofit/>
          </a:bodyPr>
          <a:lstStyle/>
          <a:p>
            <a:r>
              <a:rPr lang="en-US" sz="2800" dirty="0" smtClean="0"/>
              <a:t>Accountability</a:t>
            </a:r>
          </a:p>
          <a:p>
            <a:r>
              <a:rPr lang="en-US" sz="2800" dirty="0" smtClean="0"/>
              <a:t>Communication</a:t>
            </a:r>
          </a:p>
          <a:p>
            <a:r>
              <a:rPr lang="en-US" sz="2800" dirty="0" smtClean="0"/>
              <a:t>Customer Service</a:t>
            </a:r>
          </a:p>
          <a:p>
            <a:r>
              <a:rPr lang="en-US" sz="2800" dirty="0" smtClean="0"/>
              <a:t>Dedication</a:t>
            </a:r>
          </a:p>
          <a:p>
            <a:r>
              <a:rPr lang="en-US" sz="2800" dirty="0" smtClean="0"/>
              <a:t>Empowerment</a:t>
            </a:r>
            <a:endParaRPr lang="en-US" sz="2800" dirty="0"/>
          </a:p>
        </p:txBody>
      </p:sp>
      <p:sp>
        <p:nvSpPr>
          <p:cNvPr id="6" name="Content Placeholder 5"/>
          <p:cNvSpPr>
            <a:spLocks noGrp="1"/>
          </p:cNvSpPr>
          <p:nvPr>
            <p:ph sz="half" idx="2"/>
          </p:nvPr>
        </p:nvSpPr>
        <p:spPr/>
        <p:txBody>
          <a:bodyPr>
            <a:normAutofit/>
          </a:bodyPr>
          <a:lstStyle/>
          <a:p>
            <a:r>
              <a:rPr lang="en-US" sz="2800" dirty="0" smtClean="0"/>
              <a:t>Proactivity</a:t>
            </a:r>
          </a:p>
          <a:p>
            <a:r>
              <a:rPr lang="en-US" sz="2800" dirty="0" smtClean="0"/>
              <a:t>Professionalism</a:t>
            </a:r>
          </a:p>
          <a:p>
            <a:r>
              <a:rPr lang="en-US" sz="2800" dirty="0" smtClean="0"/>
              <a:t>Respect</a:t>
            </a:r>
          </a:p>
          <a:p>
            <a:r>
              <a:rPr lang="en-US" sz="2800" dirty="0" smtClean="0"/>
              <a:t>Sound Practice</a:t>
            </a:r>
          </a:p>
          <a:p>
            <a:r>
              <a:rPr lang="en-US" sz="2800" dirty="0" smtClean="0"/>
              <a:t>Teamwork</a:t>
            </a:r>
            <a:endParaRPr lang="en-US" sz="2800" dirty="0"/>
          </a:p>
        </p:txBody>
      </p:sp>
    </p:spTree>
    <p:extLst>
      <p:ext uri="{BB962C8B-B14F-4D97-AF65-F5344CB8AC3E}">
        <p14:creationId xmlns:p14="http://schemas.microsoft.com/office/powerpoint/2010/main" val="221992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Content Placeholder 2"/>
          <p:cNvSpPr>
            <a:spLocks noGrp="1"/>
          </p:cNvSpPr>
          <p:nvPr>
            <p:ph idx="1"/>
          </p:nvPr>
        </p:nvSpPr>
        <p:spPr/>
        <p:txBody>
          <a:bodyPr/>
          <a:lstStyle/>
          <a:p>
            <a:r>
              <a:rPr lang="en-US" sz="3600" dirty="0" smtClean="0"/>
              <a:t>Healthy individuals and families thriving in a clean and safe community</a:t>
            </a:r>
            <a:r>
              <a:rPr lang="en-US" dirty="0" smtClean="0"/>
              <a:t>.</a:t>
            </a:r>
            <a:endParaRPr lang="en-US" dirty="0"/>
          </a:p>
        </p:txBody>
      </p:sp>
    </p:spTree>
    <p:extLst>
      <p:ext uri="{BB962C8B-B14F-4D97-AF65-F5344CB8AC3E}">
        <p14:creationId xmlns:p14="http://schemas.microsoft.com/office/powerpoint/2010/main" val="239466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43600" y="2882904"/>
            <a:ext cx="693738" cy="962025"/>
            <a:chOff x="2735" y="1899"/>
            <a:chExt cx="492" cy="606"/>
          </a:xfrm>
        </p:grpSpPr>
        <p:sp>
          <p:nvSpPr>
            <p:cNvPr id="28064" name="Oval 3"/>
            <p:cNvSpPr>
              <a:spLocks noChangeArrowheads="1"/>
            </p:cNvSpPr>
            <p:nvPr/>
          </p:nvSpPr>
          <p:spPr bwMode="auto">
            <a:xfrm>
              <a:off x="2735" y="1899"/>
              <a:ext cx="492" cy="606"/>
            </a:xfrm>
            <a:prstGeom prst="ellipse">
              <a:avLst/>
            </a:prstGeom>
            <a:solidFill>
              <a:srgbClr val="201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5" name="Oval 4"/>
            <p:cNvSpPr>
              <a:spLocks noChangeArrowheads="1"/>
            </p:cNvSpPr>
            <p:nvPr/>
          </p:nvSpPr>
          <p:spPr bwMode="auto">
            <a:xfrm>
              <a:off x="2743" y="1900"/>
              <a:ext cx="449" cy="554"/>
            </a:xfrm>
            <a:prstGeom prst="ellipse">
              <a:avLst/>
            </a:prstGeom>
            <a:solidFill>
              <a:srgbClr val="4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6" name="Oval 5"/>
            <p:cNvSpPr>
              <a:spLocks noChangeArrowheads="1"/>
            </p:cNvSpPr>
            <p:nvPr/>
          </p:nvSpPr>
          <p:spPr bwMode="auto">
            <a:xfrm>
              <a:off x="2753" y="1911"/>
              <a:ext cx="400" cy="491"/>
            </a:xfrm>
            <a:prstGeom prst="ellipse">
              <a:avLst/>
            </a:prstGeom>
            <a:solidFill>
              <a:srgbClr val="603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7" name="Oval 6"/>
            <p:cNvSpPr>
              <a:spLocks noChangeArrowheads="1"/>
            </p:cNvSpPr>
            <p:nvPr/>
          </p:nvSpPr>
          <p:spPr bwMode="auto">
            <a:xfrm>
              <a:off x="2763" y="1920"/>
              <a:ext cx="352" cy="430"/>
            </a:xfrm>
            <a:prstGeom prst="ellipse">
              <a:avLst/>
            </a:prstGeom>
            <a:solidFill>
              <a:srgbClr val="8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8" name="Oval 7"/>
            <p:cNvSpPr>
              <a:spLocks noChangeArrowheads="1"/>
            </p:cNvSpPr>
            <p:nvPr/>
          </p:nvSpPr>
          <p:spPr bwMode="auto">
            <a:xfrm>
              <a:off x="2777" y="1930"/>
              <a:ext cx="299" cy="368"/>
            </a:xfrm>
            <a:prstGeom prst="ellipse">
              <a:avLst/>
            </a:prstGeom>
            <a:solidFill>
              <a:srgbClr val="A05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9" name="Oval 8"/>
            <p:cNvSpPr>
              <a:spLocks noChangeArrowheads="1"/>
            </p:cNvSpPr>
            <p:nvPr/>
          </p:nvSpPr>
          <p:spPr bwMode="auto">
            <a:xfrm>
              <a:off x="2788" y="1941"/>
              <a:ext cx="249" cy="307"/>
            </a:xfrm>
            <a:prstGeom prst="ellipse">
              <a:avLst/>
            </a:prstGeom>
            <a:solidFill>
              <a:srgbClr val="C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70" name="Oval 9"/>
            <p:cNvSpPr>
              <a:spLocks noChangeArrowheads="1"/>
            </p:cNvSpPr>
            <p:nvPr/>
          </p:nvSpPr>
          <p:spPr bwMode="auto">
            <a:xfrm>
              <a:off x="2798" y="1953"/>
              <a:ext cx="200" cy="246"/>
            </a:xfrm>
            <a:prstGeom prst="ellipse">
              <a:avLst/>
            </a:prstGeom>
            <a:solidFill>
              <a:srgbClr val="E07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71" name="Oval 10"/>
            <p:cNvSpPr>
              <a:spLocks noChangeArrowheads="1"/>
            </p:cNvSpPr>
            <p:nvPr/>
          </p:nvSpPr>
          <p:spPr bwMode="auto">
            <a:xfrm>
              <a:off x="2810" y="1963"/>
              <a:ext cx="149" cy="181"/>
            </a:xfrm>
            <a:prstGeom prst="ellipse">
              <a:avLst/>
            </a:prstGeom>
            <a:solidFill>
              <a:srgbClr val="FF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72" name="Oval 11"/>
            <p:cNvSpPr>
              <a:spLocks noChangeArrowheads="1"/>
            </p:cNvSpPr>
            <p:nvPr/>
          </p:nvSpPr>
          <p:spPr bwMode="auto">
            <a:xfrm>
              <a:off x="2819" y="1965"/>
              <a:ext cx="120" cy="149"/>
            </a:xfrm>
            <a:prstGeom prst="ellipse">
              <a:avLst/>
            </a:prstGeom>
            <a:solidFill>
              <a:srgbClr val="FFA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73" name="Oval 12"/>
            <p:cNvSpPr>
              <a:spLocks noChangeArrowheads="1"/>
            </p:cNvSpPr>
            <p:nvPr/>
          </p:nvSpPr>
          <p:spPr bwMode="auto">
            <a:xfrm>
              <a:off x="2825" y="1974"/>
              <a:ext cx="89" cy="110"/>
            </a:xfrm>
            <a:prstGeom prst="ellipse">
              <a:avLst/>
            </a:prstGeom>
            <a:solidFill>
              <a:srgbClr val="FFC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74" name="Oval 13"/>
            <p:cNvSpPr>
              <a:spLocks noChangeArrowheads="1"/>
            </p:cNvSpPr>
            <p:nvPr/>
          </p:nvSpPr>
          <p:spPr bwMode="auto">
            <a:xfrm>
              <a:off x="2832" y="1981"/>
              <a:ext cx="60" cy="78"/>
            </a:xfrm>
            <a:prstGeom prst="ellipse">
              <a:avLst/>
            </a:prstGeom>
            <a:solidFill>
              <a:srgbClr val="FFE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651" name="Rectangle 14"/>
          <p:cNvSpPr>
            <a:spLocks noChangeArrowheads="1"/>
          </p:cNvSpPr>
          <p:nvPr/>
        </p:nvSpPr>
        <p:spPr bwMode="auto">
          <a:xfrm>
            <a:off x="5181600" y="1752600"/>
            <a:ext cx="1671638"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MCOs</a:t>
            </a:r>
          </a:p>
        </p:txBody>
      </p:sp>
      <p:grpSp>
        <p:nvGrpSpPr>
          <p:cNvPr id="3" name="Group 15"/>
          <p:cNvGrpSpPr>
            <a:grpSpLocks/>
          </p:cNvGrpSpPr>
          <p:nvPr/>
        </p:nvGrpSpPr>
        <p:grpSpPr bwMode="auto">
          <a:xfrm>
            <a:off x="7315204" y="3111500"/>
            <a:ext cx="561975" cy="781050"/>
            <a:chOff x="4013" y="2015"/>
            <a:chExt cx="398" cy="492"/>
          </a:xfrm>
        </p:grpSpPr>
        <p:sp>
          <p:nvSpPr>
            <p:cNvPr id="28053" name="Oval 16"/>
            <p:cNvSpPr>
              <a:spLocks noChangeArrowheads="1"/>
            </p:cNvSpPr>
            <p:nvPr/>
          </p:nvSpPr>
          <p:spPr bwMode="auto">
            <a:xfrm>
              <a:off x="4013" y="2015"/>
              <a:ext cx="398" cy="492"/>
            </a:xfrm>
            <a:prstGeom prst="ellipse">
              <a:avLst/>
            </a:prstGeom>
            <a:solidFill>
              <a:srgbClr val="2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4" name="Oval 17"/>
            <p:cNvSpPr>
              <a:spLocks noChangeArrowheads="1"/>
            </p:cNvSpPr>
            <p:nvPr/>
          </p:nvSpPr>
          <p:spPr bwMode="auto">
            <a:xfrm>
              <a:off x="4021" y="2019"/>
              <a:ext cx="362" cy="448"/>
            </a:xfrm>
            <a:prstGeom prst="ellipse">
              <a:avLst/>
            </a:prstGeom>
            <a:solidFill>
              <a:srgbClr val="4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5" name="Oval 18"/>
            <p:cNvSpPr>
              <a:spLocks noChangeArrowheads="1"/>
            </p:cNvSpPr>
            <p:nvPr/>
          </p:nvSpPr>
          <p:spPr bwMode="auto">
            <a:xfrm>
              <a:off x="4029" y="2026"/>
              <a:ext cx="322" cy="399"/>
            </a:xfrm>
            <a:prstGeom prst="ellipse">
              <a:avLst/>
            </a:prstGeom>
            <a:solidFill>
              <a:srgbClr val="6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6" name="Oval 19"/>
            <p:cNvSpPr>
              <a:spLocks noChangeArrowheads="1"/>
            </p:cNvSpPr>
            <p:nvPr/>
          </p:nvSpPr>
          <p:spPr bwMode="auto">
            <a:xfrm>
              <a:off x="4038" y="2035"/>
              <a:ext cx="281" cy="348"/>
            </a:xfrm>
            <a:prstGeom prst="ellipse">
              <a:avLst/>
            </a:prstGeom>
            <a:solidFill>
              <a:srgbClr val="8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7" name="Oval 20"/>
            <p:cNvSpPr>
              <a:spLocks noChangeArrowheads="1"/>
            </p:cNvSpPr>
            <p:nvPr/>
          </p:nvSpPr>
          <p:spPr bwMode="auto">
            <a:xfrm>
              <a:off x="4049" y="2042"/>
              <a:ext cx="240" cy="298"/>
            </a:xfrm>
            <a:prstGeom prst="ellipse">
              <a:avLst/>
            </a:prstGeom>
            <a:solidFill>
              <a:srgbClr val="A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8" name="Oval 21"/>
            <p:cNvSpPr>
              <a:spLocks noChangeArrowheads="1"/>
            </p:cNvSpPr>
            <p:nvPr/>
          </p:nvSpPr>
          <p:spPr bwMode="auto">
            <a:xfrm>
              <a:off x="4057" y="2052"/>
              <a:ext cx="199" cy="247"/>
            </a:xfrm>
            <a:prstGeom prst="ellipse">
              <a:avLst/>
            </a:prstGeom>
            <a:solidFill>
              <a:srgbClr val="C00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9" name="Oval 22"/>
            <p:cNvSpPr>
              <a:spLocks noChangeArrowheads="1"/>
            </p:cNvSpPr>
            <p:nvPr/>
          </p:nvSpPr>
          <p:spPr bwMode="auto">
            <a:xfrm>
              <a:off x="4066" y="2062"/>
              <a:ext cx="159" cy="198"/>
            </a:xfrm>
            <a:prstGeom prst="ellipse">
              <a:avLst/>
            </a:prstGeom>
            <a:solidFill>
              <a:srgbClr val="E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0" name="Oval 23"/>
            <p:cNvSpPr>
              <a:spLocks noChangeArrowheads="1"/>
            </p:cNvSpPr>
            <p:nvPr/>
          </p:nvSpPr>
          <p:spPr bwMode="auto">
            <a:xfrm>
              <a:off x="4076" y="2070"/>
              <a:ext cx="118" cy="147"/>
            </a:xfrm>
            <a:prstGeom prst="ellipse">
              <a:avLst/>
            </a:prstGeom>
            <a:solidFill>
              <a:srgbClr val="FF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1" name="Oval 24"/>
            <p:cNvSpPr>
              <a:spLocks noChangeArrowheads="1"/>
            </p:cNvSpPr>
            <p:nvPr/>
          </p:nvSpPr>
          <p:spPr bwMode="auto">
            <a:xfrm>
              <a:off x="4083" y="2072"/>
              <a:ext cx="95" cy="119"/>
            </a:xfrm>
            <a:prstGeom prst="ellipse">
              <a:avLst/>
            </a:prstGeom>
            <a:solidFill>
              <a:srgbClr val="FF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2" name="Oval 25"/>
            <p:cNvSpPr>
              <a:spLocks noChangeArrowheads="1"/>
            </p:cNvSpPr>
            <p:nvPr/>
          </p:nvSpPr>
          <p:spPr bwMode="auto">
            <a:xfrm>
              <a:off x="4088" y="2079"/>
              <a:ext cx="69" cy="87"/>
            </a:xfrm>
            <a:prstGeom prst="ellipse">
              <a:avLst/>
            </a:prstGeom>
            <a:solidFill>
              <a:srgbClr val="FF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63" name="Oval 26"/>
            <p:cNvSpPr>
              <a:spLocks noChangeArrowheads="1"/>
            </p:cNvSpPr>
            <p:nvPr/>
          </p:nvSpPr>
          <p:spPr bwMode="auto">
            <a:xfrm>
              <a:off x="4092" y="2084"/>
              <a:ext cx="49" cy="62"/>
            </a:xfrm>
            <a:prstGeom prst="ellipse">
              <a:avLst/>
            </a:prstGeom>
            <a:solidFill>
              <a:srgbClr val="FF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grpSp>
        <p:nvGrpSpPr>
          <p:cNvPr id="4" name="Group 27"/>
          <p:cNvGrpSpPr>
            <a:grpSpLocks/>
          </p:cNvGrpSpPr>
          <p:nvPr/>
        </p:nvGrpSpPr>
        <p:grpSpPr bwMode="auto">
          <a:xfrm>
            <a:off x="9199567" y="977904"/>
            <a:ext cx="460375" cy="639763"/>
            <a:chOff x="5669" y="1191"/>
            <a:chExt cx="326" cy="403"/>
          </a:xfrm>
        </p:grpSpPr>
        <p:sp>
          <p:nvSpPr>
            <p:cNvPr id="28042" name="Oval 28"/>
            <p:cNvSpPr>
              <a:spLocks noChangeArrowheads="1"/>
            </p:cNvSpPr>
            <p:nvPr/>
          </p:nvSpPr>
          <p:spPr bwMode="auto">
            <a:xfrm>
              <a:off x="5669" y="1191"/>
              <a:ext cx="326" cy="403"/>
            </a:xfrm>
            <a:prstGeom prst="ellipse">
              <a:avLst/>
            </a:prstGeom>
            <a:solidFill>
              <a:srgbClr val="2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3" name="Oval 29"/>
            <p:cNvSpPr>
              <a:spLocks noChangeArrowheads="1"/>
            </p:cNvSpPr>
            <p:nvPr/>
          </p:nvSpPr>
          <p:spPr bwMode="auto">
            <a:xfrm>
              <a:off x="5675" y="1194"/>
              <a:ext cx="296" cy="366"/>
            </a:xfrm>
            <a:prstGeom prst="ellipse">
              <a:avLst/>
            </a:prstGeom>
            <a:solidFill>
              <a:srgbClr val="4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4" name="Oval 30"/>
            <p:cNvSpPr>
              <a:spLocks noChangeArrowheads="1"/>
            </p:cNvSpPr>
            <p:nvPr/>
          </p:nvSpPr>
          <p:spPr bwMode="auto">
            <a:xfrm>
              <a:off x="5682" y="1200"/>
              <a:ext cx="263" cy="325"/>
            </a:xfrm>
            <a:prstGeom prst="ellipse">
              <a:avLst/>
            </a:prstGeom>
            <a:solidFill>
              <a:srgbClr val="6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5" name="Oval 31"/>
            <p:cNvSpPr>
              <a:spLocks noChangeArrowheads="1"/>
            </p:cNvSpPr>
            <p:nvPr/>
          </p:nvSpPr>
          <p:spPr bwMode="auto">
            <a:xfrm>
              <a:off x="5689" y="1207"/>
              <a:ext cx="230" cy="284"/>
            </a:xfrm>
            <a:prstGeom prst="ellipse">
              <a:avLst/>
            </a:prstGeom>
            <a:solidFill>
              <a:srgbClr val="8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6" name="Oval 32"/>
            <p:cNvSpPr>
              <a:spLocks noChangeArrowheads="1"/>
            </p:cNvSpPr>
            <p:nvPr/>
          </p:nvSpPr>
          <p:spPr bwMode="auto">
            <a:xfrm>
              <a:off x="5698" y="1213"/>
              <a:ext cx="196" cy="243"/>
            </a:xfrm>
            <a:prstGeom prst="ellipse">
              <a:avLst/>
            </a:prstGeom>
            <a:solidFill>
              <a:srgbClr val="A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7" name="Oval 33"/>
            <p:cNvSpPr>
              <a:spLocks noChangeArrowheads="1"/>
            </p:cNvSpPr>
            <p:nvPr/>
          </p:nvSpPr>
          <p:spPr bwMode="auto">
            <a:xfrm>
              <a:off x="5705" y="1221"/>
              <a:ext cx="162" cy="201"/>
            </a:xfrm>
            <a:prstGeom prst="ellipse">
              <a:avLst/>
            </a:prstGeom>
            <a:solidFill>
              <a:srgbClr val="C00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8" name="Oval 34"/>
            <p:cNvSpPr>
              <a:spLocks noChangeArrowheads="1"/>
            </p:cNvSpPr>
            <p:nvPr/>
          </p:nvSpPr>
          <p:spPr bwMode="auto">
            <a:xfrm>
              <a:off x="5712" y="1229"/>
              <a:ext cx="130" cy="161"/>
            </a:xfrm>
            <a:prstGeom prst="ellipse">
              <a:avLst/>
            </a:prstGeom>
            <a:solidFill>
              <a:srgbClr val="E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9" name="Oval 35"/>
            <p:cNvSpPr>
              <a:spLocks noChangeArrowheads="1"/>
            </p:cNvSpPr>
            <p:nvPr/>
          </p:nvSpPr>
          <p:spPr bwMode="auto">
            <a:xfrm>
              <a:off x="5720" y="1235"/>
              <a:ext cx="96" cy="119"/>
            </a:xfrm>
            <a:prstGeom prst="ellipse">
              <a:avLst/>
            </a:prstGeom>
            <a:solidFill>
              <a:srgbClr val="FF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0" name="Oval 36"/>
            <p:cNvSpPr>
              <a:spLocks noChangeArrowheads="1"/>
            </p:cNvSpPr>
            <p:nvPr/>
          </p:nvSpPr>
          <p:spPr bwMode="auto">
            <a:xfrm>
              <a:off x="5726" y="1237"/>
              <a:ext cx="77" cy="96"/>
            </a:xfrm>
            <a:prstGeom prst="ellipse">
              <a:avLst/>
            </a:prstGeom>
            <a:solidFill>
              <a:srgbClr val="FF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1" name="Oval 37"/>
            <p:cNvSpPr>
              <a:spLocks noChangeArrowheads="1"/>
            </p:cNvSpPr>
            <p:nvPr/>
          </p:nvSpPr>
          <p:spPr bwMode="auto">
            <a:xfrm>
              <a:off x="5730" y="1243"/>
              <a:ext cx="56" cy="71"/>
            </a:xfrm>
            <a:prstGeom prst="ellipse">
              <a:avLst/>
            </a:prstGeom>
            <a:solidFill>
              <a:srgbClr val="FF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52" name="Oval 38"/>
            <p:cNvSpPr>
              <a:spLocks noChangeArrowheads="1"/>
            </p:cNvSpPr>
            <p:nvPr/>
          </p:nvSpPr>
          <p:spPr bwMode="auto">
            <a:xfrm>
              <a:off x="5734" y="1248"/>
              <a:ext cx="38" cy="48"/>
            </a:xfrm>
            <a:prstGeom prst="ellipse">
              <a:avLst/>
            </a:prstGeom>
            <a:solidFill>
              <a:srgbClr val="FF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654" name="Rectangle 39"/>
          <p:cNvSpPr>
            <a:spLocks noChangeArrowheads="1"/>
          </p:cNvSpPr>
          <p:nvPr/>
        </p:nvSpPr>
        <p:spPr bwMode="auto">
          <a:xfrm>
            <a:off x="8610600" y="1511304"/>
            <a:ext cx="1671638" cy="705321"/>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Home Health</a:t>
            </a:r>
          </a:p>
        </p:txBody>
      </p:sp>
      <p:sp>
        <p:nvSpPr>
          <p:cNvPr id="27655" name="Rectangle 40"/>
          <p:cNvSpPr>
            <a:spLocks noChangeArrowheads="1"/>
          </p:cNvSpPr>
          <p:nvPr/>
        </p:nvSpPr>
        <p:spPr bwMode="auto">
          <a:xfrm>
            <a:off x="9834567" y="2730504"/>
            <a:ext cx="833437" cy="39687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Parks</a:t>
            </a:r>
          </a:p>
        </p:txBody>
      </p:sp>
      <p:grpSp>
        <p:nvGrpSpPr>
          <p:cNvPr id="5" name="Group 41"/>
          <p:cNvGrpSpPr>
            <a:grpSpLocks/>
          </p:cNvGrpSpPr>
          <p:nvPr/>
        </p:nvGrpSpPr>
        <p:grpSpPr bwMode="auto">
          <a:xfrm>
            <a:off x="9525000" y="3416304"/>
            <a:ext cx="458788" cy="639763"/>
            <a:chOff x="5556" y="2876"/>
            <a:chExt cx="326" cy="403"/>
          </a:xfrm>
        </p:grpSpPr>
        <p:sp>
          <p:nvSpPr>
            <p:cNvPr id="28031" name="Oval 42"/>
            <p:cNvSpPr>
              <a:spLocks noChangeArrowheads="1"/>
            </p:cNvSpPr>
            <p:nvPr/>
          </p:nvSpPr>
          <p:spPr bwMode="auto">
            <a:xfrm>
              <a:off x="5556" y="2876"/>
              <a:ext cx="326" cy="403"/>
            </a:xfrm>
            <a:prstGeom prst="ellipse">
              <a:avLst/>
            </a:prstGeom>
            <a:solidFill>
              <a:srgbClr val="2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2" name="Oval 43"/>
            <p:cNvSpPr>
              <a:spLocks noChangeArrowheads="1"/>
            </p:cNvSpPr>
            <p:nvPr/>
          </p:nvSpPr>
          <p:spPr bwMode="auto">
            <a:xfrm>
              <a:off x="5562" y="2879"/>
              <a:ext cx="296" cy="366"/>
            </a:xfrm>
            <a:prstGeom prst="ellipse">
              <a:avLst/>
            </a:prstGeom>
            <a:solidFill>
              <a:srgbClr val="4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3" name="Oval 44"/>
            <p:cNvSpPr>
              <a:spLocks noChangeArrowheads="1"/>
            </p:cNvSpPr>
            <p:nvPr/>
          </p:nvSpPr>
          <p:spPr bwMode="auto">
            <a:xfrm>
              <a:off x="5569" y="2885"/>
              <a:ext cx="263" cy="325"/>
            </a:xfrm>
            <a:prstGeom prst="ellipse">
              <a:avLst/>
            </a:prstGeom>
            <a:solidFill>
              <a:srgbClr val="6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4" name="Oval 45"/>
            <p:cNvSpPr>
              <a:spLocks noChangeArrowheads="1"/>
            </p:cNvSpPr>
            <p:nvPr/>
          </p:nvSpPr>
          <p:spPr bwMode="auto">
            <a:xfrm>
              <a:off x="5576" y="2892"/>
              <a:ext cx="230" cy="284"/>
            </a:xfrm>
            <a:prstGeom prst="ellipse">
              <a:avLst/>
            </a:prstGeom>
            <a:solidFill>
              <a:srgbClr val="8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5" name="Oval 46"/>
            <p:cNvSpPr>
              <a:spLocks noChangeArrowheads="1"/>
            </p:cNvSpPr>
            <p:nvPr/>
          </p:nvSpPr>
          <p:spPr bwMode="auto">
            <a:xfrm>
              <a:off x="5585" y="2898"/>
              <a:ext cx="196" cy="243"/>
            </a:xfrm>
            <a:prstGeom prst="ellipse">
              <a:avLst/>
            </a:prstGeom>
            <a:solidFill>
              <a:srgbClr val="A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6" name="Oval 47"/>
            <p:cNvSpPr>
              <a:spLocks noChangeArrowheads="1"/>
            </p:cNvSpPr>
            <p:nvPr/>
          </p:nvSpPr>
          <p:spPr bwMode="auto">
            <a:xfrm>
              <a:off x="5592" y="2906"/>
              <a:ext cx="162" cy="201"/>
            </a:xfrm>
            <a:prstGeom prst="ellipse">
              <a:avLst/>
            </a:prstGeom>
            <a:solidFill>
              <a:srgbClr val="C00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7" name="Oval 48"/>
            <p:cNvSpPr>
              <a:spLocks noChangeArrowheads="1"/>
            </p:cNvSpPr>
            <p:nvPr/>
          </p:nvSpPr>
          <p:spPr bwMode="auto">
            <a:xfrm>
              <a:off x="5599" y="2914"/>
              <a:ext cx="130" cy="161"/>
            </a:xfrm>
            <a:prstGeom prst="ellipse">
              <a:avLst/>
            </a:prstGeom>
            <a:solidFill>
              <a:srgbClr val="E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8" name="Oval 49"/>
            <p:cNvSpPr>
              <a:spLocks noChangeArrowheads="1"/>
            </p:cNvSpPr>
            <p:nvPr/>
          </p:nvSpPr>
          <p:spPr bwMode="auto">
            <a:xfrm>
              <a:off x="5607" y="2920"/>
              <a:ext cx="96" cy="119"/>
            </a:xfrm>
            <a:prstGeom prst="ellipse">
              <a:avLst/>
            </a:prstGeom>
            <a:solidFill>
              <a:srgbClr val="FF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9" name="Oval 50"/>
            <p:cNvSpPr>
              <a:spLocks noChangeArrowheads="1"/>
            </p:cNvSpPr>
            <p:nvPr/>
          </p:nvSpPr>
          <p:spPr bwMode="auto">
            <a:xfrm>
              <a:off x="5613" y="2922"/>
              <a:ext cx="77" cy="96"/>
            </a:xfrm>
            <a:prstGeom prst="ellipse">
              <a:avLst/>
            </a:prstGeom>
            <a:solidFill>
              <a:srgbClr val="FF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0" name="Oval 51"/>
            <p:cNvSpPr>
              <a:spLocks noChangeArrowheads="1"/>
            </p:cNvSpPr>
            <p:nvPr/>
          </p:nvSpPr>
          <p:spPr bwMode="auto">
            <a:xfrm>
              <a:off x="5617" y="2928"/>
              <a:ext cx="56" cy="71"/>
            </a:xfrm>
            <a:prstGeom prst="ellipse">
              <a:avLst/>
            </a:prstGeom>
            <a:solidFill>
              <a:srgbClr val="FF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41" name="Oval 52"/>
            <p:cNvSpPr>
              <a:spLocks noChangeArrowheads="1"/>
            </p:cNvSpPr>
            <p:nvPr/>
          </p:nvSpPr>
          <p:spPr bwMode="auto">
            <a:xfrm>
              <a:off x="5621" y="2933"/>
              <a:ext cx="38" cy="48"/>
            </a:xfrm>
            <a:prstGeom prst="ellipse">
              <a:avLst/>
            </a:prstGeom>
            <a:solidFill>
              <a:srgbClr val="FF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grpSp>
        <p:nvGrpSpPr>
          <p:cNvPr id="6" name="Group 53"/>
          <p:cNvGrpSpPr>
            <a:grpSpLocks/>
          </p:cNvGrpSpPr>
          <p:nvPr/>
        </p:nvGrpSpPr>
        <p:grpSpPr bwMode="auto">
          <a:xfrm>
            <a:off x="8100092" y="5397504"/>
            <a:ext cx="1752600" cy="1520343"/>
            <a:chOff x="4526" y="3207"/>
            <a:chExt cx="1185" cy="1044"/>
          </a:xfrm>
        </p:grpSpPr>
        <p:grpSp>
          <p:nvGrpSpPr>
            <p:cNvPr id="7" name="Group 54"/>
            <p:cNvGrpSpPr>
              <a:grpSpLocks/>
            </p:cNvGrpSpPr>
            <p:nvPr/>
          </p:nvGrpSpPr>
          <p:grpSpPr bwMode="auto">
            <a:xfrm>
              <a:off x="4867" y="3207"/>
              <a:ext cx="326" cy="403"/>
              <a:chOff x="4867" y="3207"/>
              <a:chExt cx="326" cy="403"/>
            </a:xfrm>
          </p:grpSpPr>
          <p:sp>
            <p:nvSpPr>
              <p:cNvPr id="28020" name="Oval 55"/>
              <p:cNvSpPr>
                <a:spLocks noChangeArrowheads="1"/>
              </p:cNvSpPr>
              <p:nvPr/>
            </p:nvSpPr>
            <p:spPr bwMode="auto">
              <a:xfrm>
                <a:off x="4867" y="3207"/>
                <a:ext cx="326" cy="403"/>
              </a:xfrm>
              <a:prstGeom prst="ellipse">
                <a:avLst/>
              </a:prstGeom>
              <a:solidFill>
                <a:srgbClr val="2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1" name="Oval 56"/>
              <p:cNvSpPr>
                <a:spLocks noChangeArrowheads="1"/>
              </p:cNvSpPr>
              <p:nvPr/>
            </p:nvSpPr>
            <p:spPr bwMode="auto">
              <a:xfrm>
                <a:off x="4873" y="3210"/>
                <a:ext cx="296" cy="366"/>
              </a:xfrm>
              <a:prstGeom prst="ellipse">
                <a:avLst/>
              </a:prstGeom>
              <a:solidFill>
                <a:srgbClr val="4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2" name="Oval 57"/>
              <p:cNvSpPr>
                <a:spLocks noChangeArrowheads="1"/>
              </p:cNvSpPr>
              <p:nvPr/>
            </p:nvSpPr>
            <p:spPr bwMode="auto">
              <a:xfrm>
                <a:off x="4880" y="3216"/>
                <a:ext cx="263" cy="325"/>
              </a:xfrm>
              <a:prstGeom prst="ellipse">
                <a:avLst/>
              </a:prstGeom>
              <a:solidFill>
                <a:srgbClr val="6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3" name="Oval 58"/>
              <p:cNvSpPr>
                <a:spLocks noChangeArrowheads="1"/>
              </p:cNvSpPr>
              <p:nvPr/>
            </p:nvSpPr>
            <p:spPr bwMode="auto">
              <a:xfrm>
                <a:off x="4887" y="3223"/>
                <a:ext cx="230" cy="284"/>
              </a:xfrm>
              <a:prstGeom prst="ellipse">
                <a:avLst/>
              </a:prstGeom>
              <a:solidFill>
                <a:srgbClr val="8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4" name="Oval 59"/>
              <p:cNvSpPr>
                <a:spLocks noChangeArrowheads="1"/>
              </p:cNvSpPr>
              <p:nvPr/>
            </p:nvSpPr>
            <p:spPr bwMode="auto">
              <a:xfrm>
                <a:off x="4896" y="3229"/>
                <a:ext cx="196" cy="243"/>
              </a:xfrm>
              <a:prstGeom prst="ellipse">
                <a:avLst/>
              </a:prstGeom>
              <a:solidFill>
                <a:srgbClr val="A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5" name="Oval 60"/>
              <p:cNvSpPr>
                <a:spLocks noChangeArrowheads="1"/>
              </p:cNvSpPr>
              <p:nvPr/>
            </p:nvSpPr>
            <p:spPr bwMode="auto">
              <a:xfrm>
                <a:off x="4903" y="3237"/>
                <a:ext cx="162" cy="201"/>
              </a:xfrm>
              <a:prstGeom prst="ellipse">
                <a:avLst/>
              </a:prstGeom>
              <a:solidFill>
                <a:srgbClr val="C00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6" name="Oval 61"/>
              <p:cNvSpPr>
                <a:spLocks noChangeArrowheads="1"/>
              </p:cNvSpPr>
              <p:nvPr/>
            </p:nvSpPr>
            <p:spPr bwMode="auto">
              <a:xfrm>
                <a:off x="4910" y="3245"/>
                <a:ext cx="130" cy="161"/>
              </a:xfrm>
              <a:prstGeom prst="ellipse">
                <a:avLst/>
              </a:prstGeom>
              <a:solidFill>
                <a:srgbClr val="E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7" name="Oval 62"/>
              <p:cNvSpPr>
                <a:spLocks noChangeArrowheads="1"/>
              </p:cNvSpPr>
              <p:nvPr/>
            </p:nvSpPr>
            <p:spPr bwMode="auto">
              <a:xfrm>
                <a:off x="4918" y="3251"/>
                <a:ext cx="96" cy="119"/>
              </a:xfrm>
              <a:prstGeom prst="ellipse">
                <a:avLst/>
              </a:prstGeom>
              <a:solidFill>
                <a:srgbClr val="FF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8" name="Oval 63"/>
              <p:cNvSpPr>
                <a:spLocks noChangeArrowheads="1"/>
              </p:cNvSpPr>
              <p:nvPr/>
            </p:nvSpPr>
            <p:spPr bwMode="auto">
              <a:xfrm>
                <a:off x="4924" y="3253"/>
                <a:ext cx="77" cy="96"/>
              </a:xfrm>
              <a:prstGeom prst="ellipse">
                <a:avLst/>
              </a:prstGeom>
              <a:solidFill>
                <a:srgbClr val="FF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29" name="Oval 64"/>
              <p:cNvSpPr>
                <a:spLocks noChangeArrowheads="1"/>
              </p:cNvSpPr>
              <p:nvPr/>
            </p:nvSpPr>
            <p:spPr bwMode="auto">
              <a:xfrm>
                <a:off x="4928" y="3259"/>
                <a:ext cx="56" cy="71"/>
              </a:xfrm>
              <a:prstGeom prst="ellipse">
                <a:avLst/>
              </a:prstGeom>
              <a:solidFill>
                <a:srgbClr val="FF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30" name="Oval 65"/>
              <p:cNvSpPr>
                <a:spLocks noChangeArrowheads="1"/>
              </p:cNvSpPr>
              <p:nvPr/>
            </p:nvSpPr>
            <p:spPr bwMode="auto">
              <a:xfrm>
                <a:off x="4932" y="3264"/>
                <a:ext cx="38" cy="48"/>
              </a:xfrm>
              <a:prstGeom prst="ellipse">
                <a:avLst/>
              </a:prstGeom>
              <a:solidFill>
                <a:srgbClr val="FF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8019" name="Rectangle 66"/>
            <p:cNvSpPr>
              <a:spLocks noChangeArrowheads="1"/>
            </p:cNvSpPr>
            <p:nvPr/>
          </p:nvSpPr>
          <p:spPr bwMode="auto">
            <a:xfrm>
              <a:off x="4526" y="3555"/>
              <a:ext cx="1185" cy="696"/>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Economic Development</a:t>
              </a:r>
            </a:p>
          </p:txBody>
        </p:sp>
      </p:grpSp>
      <p:sp>
        <p:nvSpPr>
          <p:cNvPr id="27658" name="Rectangle 67"/>
          <p:cNvSpPr>
            <a:spLocks noChangeArrowheads="1"/>
          </p:cNvSpPr>
          <p:nvPr/>
        </p:nvSpPr>
        <p:spPr bwMode="auto">
          <a:xfrm>
            <a:off x="8994779" y="3949700"/>
            <a:ext cx="1673225"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Mass Transit</a:t>
            </a:r>
          </a:p>
        </p:txBody>
      </p:sp>
      <p:sp>
        <p:nvSpPr>
          <p:cNvPr id="27659" name="Line 68"/>
          <p:cNvSpPr>
            <a:spLocks noChangeShapeType="1"/>
          </p:cNvSpPr>
          <p:nvPr/>
        </p:nvSpPr>
        <p:spPr bwMode="auto">
          <a:xfrm>
            <a:off x="6553200" y="3644900"/>
            <a:ext cx="762000" cy="1981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8" name="Group 69"/>
          <p:cNvGrpSpPr>
            <a:grpSpLocks/>
          </p:cNvGrpSpPr>
          <p:nvPr/>
        </p:nvGrpSpPr>
        <p:grpSpPr bwMode="auto">
          <a:xfrm>
            <a:off x="6564485" y="5549906"/>
            <a:ext cx="1671638" cy="1016001"/>
            <a:chOff x="3688" y="2979"/>
            <a:chExt cx="1185" cy="640"/>
          </a:xfrm>
        </p:grpSpPr>
        <p:grpSp>
          <p:nvGrpSpPr>
            <p:cNvPr id="9" name="Group 70"/>
            <p:cNvGrpSpPr>
              <a:grpSpLocks/>
            </p:cNvGrpSpPr>
            <p:nvPr/>
          </p:nvGrpSpPr>
          <p:grpSpPr bwMode="auto">
            <a:xfrm>
              <a:off x="4122" y="2979"/>
              <a:ext cx="326" cy="402"/>
              <a:chOff x="4122" y="2979"/>
              <a:chExt cx="326" cy="402"/>
            </a:xfrm>
          </p:grpSpPr>
          <p:sp>
            <p:nvSpPr>
              <p:cNvPr id="28007" name="Oval 71"/>
              <p:cNvSpPr>
                <a:spLocks noChangeArrowheads="1"/>
              </p:cNvSpPr>
              <p:nvPr/>
            </p:nvSpPr>
            <p:spPr bwMode="auto">
              <a:xfrm>
                <a:off x="4122" y="2979"/>
                <a:ext cx="326" cy="402"/>
              </a:xfrm>
              <a:prstGeom prst="ellipse">
                <a:avLst/>
              </a:prstGeom>
              <a:solidFill>
                <a:srgbClr val="2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08" name="Oval 72"/>
              <p:cNvSpPr>
                <a:spLocks noChangeArrowheads="1"/>
              </p:cNvSpPr>
              <p:nvPr/>
            </p:nvSpPr>
            <p:spPr bwMode="auto">
              <a:xfrm>
                <a:off x="4128" y="2982"/>
                <a:ext cx="296" cy="366"/>
              </a:xfrm>
              <a:prstGeom prst="ellipse">
                <a:avLst/>
              </a:prstGeom>
              <a:solidFill>
                <a:srgbClr val="4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09" name="Oval 73"/>
              <p:cNvSpPr>
                <a:spLocks noChangeArrowheads="1"/>
              </p:cNvSpPr>
              <p:nvPr/>
            </p:nvSpPr>
            <p:spPr bwMode="auto">
              <a:xfrm>
                <a:off x="4135" y="2988"/>
                <a:ext cx="263" cy="325"/>
              </a:xfrm>
              <a:prstGeom prst="ellipse">
                <a:avLst/>
              </a:prstGeom>
              <a:solidFill>
                <a:srgbClr val="6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0" name="Oval 74"/>
              <p:cNvSpPr>
                <a:spLocks noChangeArrowheads="1"/>
              </p:cNvSpPr>
              <p:nvPr/>
            </p:nvSpPr>
            <p:spPr bwMode="auto">
              <a:xfrm>
                <a:off x="4142" y="2994"/>
                <a:ext cx="230" cy="285"/>
              </a:xfrm>
              <a:prstGeom prst="ellipse">
                <a:avLst/>
              </a:prstGeom>
              <a:solidFill>
                <a:srgbClr val="8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1" name="Oval 75"/>
              <p:cNvSpPr>
                <a:spLocks noChangeArrowheads="1"/>
              </p:cNvSpPr>
              <p:nvPr/>
            </p:nvSpPr>
            <p:spPr bwMode="auto">
              <a:xfrm>
                <a:off x="4151" y="3000"/>
                <a:ext cx="196" cy="245"/>
              </a:xfrm>
              <a:prstGeom prst="ellipse">
                <a:avLst/>
              </a:prstGeom>
              <a:solidFill>
                <a:srgbClr val="A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2" name="Oval 76"/>
              <p:cNvSpPr>
                <a:spLocks noChangeArrowheads="1"/>
              </p:cNvSpPr>
              <p:nvPr/>
            </p:nvSpPr>
            <p:spPr bwMode="auto">
              <a:xfrm>
                <a:off x="4158" y="3008"/>
                <a:ext cx="162" cy="202"/>
              </a:xfrm>
              <a:prstGeom prst="ellipse">
                <a:avLst/>
              </a:prstGeom>
              <a:solidFill>
                <a:srgbClr val="C00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3" name="Oval 77"/>
              <p:cNvSpPr>
                <a:spLocks noChangeArrowheads="1"/>
              </p:cNvSpPr>
              <p:nvPr/>
            </p:nvSpPr>
            <p:spPr bwMode="auto">
              <a:xfrm>
                <a:off x="4165" y="3016"/>
                <a:ext cx="129" cy="161"/>
              </a:xfrm>
              <a:prstGeom prst="ellipse">
                <a:avLst/>
              </a:prstGeom>
              <a:solidFill>
                <a:srgbClr val="E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4" name="Oval 78"/>
              <p:cNvSpPr>
                <a:spLocks noChangeArrowheads="1"/>
              </p:cNvSpPr>
              <p:nvPr/>
            </p:nvSpPr>
            <p:spPr bwMode="auto">
              <a:xfrm>
                <a:off x="4173" y="3022"/>
                <a:ext cx="95" cy="119"/>
              </a:xfrm>
              <a:prstGeom prst="ellipse">
                <a:avLst/>
              </a:prstGeom>
              <a:solidFill>
                <a:srgbClr val="FF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5" name="Oval 79"/>
              <p:cNvSpPr>
                <a:spLocks noChangeArrowheads="1"/>
              </p:cNvSpPr>
              <p:nvPr/>
            </p:nvSpPr>
            <p:spPr bwMode="auto">
              <a:xfrm>
                <a:off x="4179" y="3024"/>
                <a:ext cx="76" cy="96"/>
              </a:xfrm>
              <a:prstGeom prst="ellipse">
                <a:avLst/>
              </a:prstGeom>
              <a:solidFill>
                <a:srgbClr val="FF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6" name="Oval 80"/>
              <p:cNvSpPr>
                <a:spLocks noChangeArrowheads="1"/>
              </p:cNvSpPr>
              <p:nvPr/>
            </p:nvSpPr>
            <p:spPr bwMode="auto">
              <a:xfrm>
                <a:off x="4183" y="3030"/>
                <a:ext cx="56" cy="70"/>
              </a:xfrm>
              <a:prstGeom prst="ellipse">
                <a:avLst/>
              </a:prstGeom>
              <a:solidFill>
                <a:srgbClr val="FF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17" name="Oval 81"/>
              <p:cNvSpPr>
                <a:spLocks noChangeArrowheads="1"/>
              </p:cNvSpPr>
              <p:nvPr/>
            </p:nvSpPr>
            <p:spPr bwMode="auto">
              <a:xfrm>
                <a:off x="4187" y="3035"/>
                <a:ext cx="38" cy="48"/>
              </a:xfrm>
              <a:prstGeom prst="ellipse">
                <a:avLst/>
              </a:prstGeom>
              <a:solidFill>
                <a:srgbClr val="FF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8006" name="Rectangle 82"/>
            <p:cNvSpPr>
              <a:spLocks noChangeArrowheads="1"/>
            </p:cNvSpPr>
            <p:nvPr/>
          </p:nvSpPr>
          <p:spPr bwMode="auto">
            <a:xfrm>
              <a:off x="3688" y="3371"/>
              <a:ext cx="1185" cy="248"/>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Employers</a:t>
              </a:r>
            </a:p>
          </p:txBody>
        </p:sp>
      </p:grpSp>
      <p:grpSp>
        <p:nvGrpSpPr>
          <p:cNvPr id="10" name="Group 83"/>
          <p:cNvGrpSpPr>
            <a:grpSpLocks/>
          </p:cNvGrpSpPr>
          <p:nvPr/>
        </p:nvGrpSpPr>
        <p:grpSpPr bwMode="auto">
          <a:xfrm>
            <a:off x="7608715" y="3656017"/>
            <a:ext cx="1671638" cy="1182687"/>
            <a:chOff x="4069" y="973"/>
            <a:chExt cx="1185" cy="745"/>
          </a:xfrm>
        </p:grpSpPr>
        <p:grpSp>
          <p:nvGrpSpPr>
            <p:cNvPr id="11" name="Group 84"/>
            <p:cNvGrpSpPr>
              <a:grpSpLocks/>
            </p:cNvGrpSpPr>
            <p:nvPr/>
          </p:nvGrpSpPr>
          <p:grpSpPr bwMode="auto">
            <a:xfrm>
              <a:off x="4489" y="973"/>
              <a:ext cx="326" cy="402"/>
              <a:chOff x="4489" y="973"/>
              <a:chExt cx="326" cy="402"/>
            </a:xfrm>
          </p:grpSpPr>
          <p:sp>
            <p:nvSpPr>
              <p:cNvPr id="27994" name="Oval 85"/>
              <p:cNvSpPr>
                <a:spLocks noChangeArrowheads="1"/>
              </p:cNvSpPr>
              <p:nvPr/>
            </p:nvSpPr>
            <p:spPr bwMode="auto">
              <a:xfrm>
                <a:off x="4489" y="973"/>
                <a:ext cx="326" cy="402"/>
              </a:xfrm>
              <a:prstGeom prst="ellipse">
                <a:avLst/>
              </a:prstGeom>
              <a:solidFill>
                <a:srgbClr val="2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95" name="Oval 86"/>
              <p:cNvSpPr>
                <a:spLocks noChangeArrowheads="1"/>
              </p:cNvSpPr>
              <p:nvPr/>
            </p:nvSpPr>
            <p:spPr bwMode="auto">
              <a:xfrm>
                <a:off x="4495" y="976"/>
                <a:ext cx="296" cy="366"/>
              </a:xfrm>
              <a:prstGeom prst="ellipse">
                <a:avLst/>
              </a:prstGeom>
              <a:solidFill>
                <a:srgbClr val="4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96" name="Oval 87"/>
              <p:cNvSpPr>
                <a:spLocks noChangeArrowheads="1"/>
              </p:cNvSpPr>
              <p:nvPr/>
            </p:nvSpPr>
            <p:spPr bwMode="auto">
              <a:xfrm>
                <a:off x="4502" y="982"/>
                <a:ext cx="263" cy="325"/>
              </a:xfrm>
              <a:prstGeom prst="ellipse">
                <a:avLst/>
              </a:prstGeom>
              <a:solidFill>
                <a:srgbClr val="6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97" name="Oval 88"/>
              <p:cNvSpPr>
                <a:spLocks noChangeArrowheads="1"/>
              </p:cNvSpPr>
              <p:nvPr/>
            </p:nvSpPr>
            <p:spPr bwMode="auto">
              <a:xfrm>
                <a:off x="4509" y="988"/>
                <a:ext cx="230" cy="285"/>
              </a:xfrm>
              <a:prstGeom prst="ellipse">
                <a:avLst/>
              </a:prstGeom>
              <a:solidFill>
                <a:srgbClr val="8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98" name="Oval 89"/>
              <p:cNvSpPr>
                <a:spLocks noChangeArrowheads="1"/>
              </p:cNvSpPr>
              <p:nvPr/>
            </p:nvSpPr>
            <p:spPr bwMode="auto">
              <a:xfrm>
                <a:off x="4518" y="994"/>
                <a:ext cx="196" cy="245"/>
              </a:xfrm>
              <a:prstGeom prst="ellipse">
                <a:avLst/>
              </a:prstGeom>
              <a:solidFill>
                <a:srgbClr val="A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99" name="Oval 90"/>
              <p:cNvSpPr>
                <a:spLocks noChangeArrowheads="1"/>
              </p:cNvSpPr>
              <p:nvPr/>
            </p:nvSpPr>
            <p:spPr bwMode="auto">
              <a:xfrm>
                <a:off x="4525" y="1002"/>
                <a:ext cx="162" cy="202"/>
              </a:xfrm>
              <a:prstGeom prst="ellipse">
                <a:avLst/>
              </a:prstGeom>
              <a:solidFill>
                <a:srgbClr val="C00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00" name="Oval 91"/>
              <p:cNvSpPr>
                <a:spLocks noChangeArrowheads="1"/>
              </p:cNvSpPr>
              <p:nvPr/>
            </p:nvSpPr>
            <p:spPr bwMode="auto">
              <a:xfrm>
                <a:off x="4532" y="1010"/>
                <a:ext cx="129" cy="161"/>
              </a:xfrm>
              <a:prstGeom prst="ellipse">
                <a:avLst/>
              </a:prstGeom>
              <a:solidFill>
                <a:srgbClr val="E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01" name="Oval 92"/>
              <p:cNvSpPr>
                <a:spLocks noChangeArrowheads="1"/>
              </p:cNvSpPr>
              <p:nvPr/>
            </p:nvSpPr>
            <p:spPr bwMode="auto">
              <a:xfrm>
                <a:off x="4540" y="1016"/>
                <a:ext cx="95" cy="119"/>
              </a:xfrm>
              <a:prstGeom prst="ellipse">
                <a:avLst/>
              </a:prstGeom>
              <a:solidFill>
                <a:srgbClr val="FF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02" name="Oval 93"/>
              <p:cNvSpPr>
                <a:spLocks noChangeArrowheads="1"/>
              </p:cNvSpPr>
              <p:nvPr/>
            </p:nvSpPr>
            <p:spPr bwMode="auto">
              <a:xfrm>
                <a:off x="4546" y="1018"/>
                <a:ext cx="76" cy="96"/>
              </a:xfrm>
              <a:prstGeom prst="ellipse">
                <a:avLst/>
              </a:prstGeom>
              <a:solidFill>
                <a:srgbClr val="FF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03" name="Oval 94"/>
              <p:cNvSpPr>
                <a:spLocks noChangeArrowheads="1"/>
              </p:cNvSpPr>
              <p:nvPr/>
            </p:nvSpPr>
            <p:spPr bwMode="auto">
              <a:xfrm>
                <a:off x="4550" y="1024"/>
                <a:ext cx="56" cy="70"/>
              </a:xfrm>
              <a:prstGeom prst="ellipse">
                <a:avLst/>
              </a:prstGeom>
              <a:solidFill>
                <a:srgbClr val="FF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8004" name="Oval 95"/>
              <p:cNvSpPr>
                <a:spLocks noChangeArrowheads="1"/>
              </p:cNvSpPr>
              <p:nvPr/>
            </p:nvSpPr>
            <p:spPr bwMode="auto">
              <a:xfrm>
                <a:off x="4554" y="1029"/>
                <a:ext cx="38" cy="48"/>
              </a:xfrm>
              <a:prstGeom prst="ellipse">
                <a:avLst/>
              </a:prstGeom>
              <a:solidFill>
                <a:srgbClr val="FF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993" name="Rectangle 96"/>
            <p:cNvSpPr>
              <a:spLocks noChangeArrowheads="1"/>
            </p:cNvSpPr>
            <p:nvPr/>
          </p:nvSpPr>
          <p:spPr bwMode="auto">
            <a:xfrm>
              <a:off x="4069" y="1316"/>
              <a:ext cx="1185" cy="402"/>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9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Nursing Homes</a:t>
              </a:r>
            </a:p>
          </p:txBody>
        </p:sp>
      </p:grpSp>
      <p:sp>
        <p:nvSpPr>
          <p:cNvPr id="27662" name="Line 97"/>
          <p:cNvSpPr>
            <a:spLocks noChangeShapeType="1"/>
          </p:cNvSpPr>
          <p:nvPr/>
        </p:nvSpPr>
        <p:spPr bwMode="auto">
          <a:xfrm flipV="1">
            <a:off x="7772400" y="2501900"/>
            <a:ext cx="21336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63" name="Line 98"/>
          <p:cNvSpPr>
            <a:spLocks noChangeShapeType="1"/>
          </p:cNvSpPr>
          <p:nvPr/>
        </p:nvSpPr>
        <p:spPr bwMode="auto">
          <a:xfrm flipV="1">
            <a:off x="6477000" y="1587500"/>
            <a:ext cx="762000" cy="1371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64" name="Line 99"/>
          <p:cNvSpPr>
            <a:spLocks noChangeShapeType="1"/>
          </p:cNvSpPr>
          <p:nvPr/>
        </p:nvSpPr>
        <p:spPr bwMode="auto">
          <a:xfrm flipH="1">
            <a:off x="9753600" y="2654300"/>
            <a:ext cx="152400" cy="762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65" name="Line 100"/>
          <p:cNvSpPr>
            <a:spLocks noChangeShapeType="1"/>
          </p:cNvSpPr>
          <p:nvPr/>
        </p:nvSpPr>
        <p:spPr bwMode="auto">
          <a:xfrm>
            <a:off x="7848600" y="3416300"/>
            <a:ext cx="1676400" cy="304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66" name="Line 101"/>
          <p:cNvSpPr>
            <a:spLocks noChangeShapeType="1"/>
          </p:cNvSpPr>
          <p:nvPr/>
        </p:nvSpPr>
        <p:spPr bwMode="auto">
          <a:xfrm flipV="1">
            <a:off x="8991600" y="4025904"/>
            <a:ext cx="762000" cy="1431925"/>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67" name="Line 102"/>
          <p:cNvSpPr>
            <a:spLocks noChangeShapeType="1"/>
          </p:cNvSpPr>
          <p:nvPr/>
        </p:nvSpPr>
        <p:spPr bwMode="auto">
          <a:xfrm flipV="1">
            <a:off x="7620000" y="5702300"/>
            <a:ext cx="990600" cy="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68" name="Line 103"/>
          <p:cNvSpPr>
            <a:spLocks noChangeShapeType="1"/>
          </p:cNvSpPr>
          <p:nvPr/>
        </p:nvSpPr>
        <p:spPr bwMode="auto">
          <a:xfrm>
            <a:off x="7848600" y="3721100"/>
            <a:ext cx="914400" cy="1676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69" name="Line 104"/>
          <p:cNvSpPr>
            <a:spLocks noChangeShapeType="1"/>
          </p:cNvSpPr>
          <p:nvPr/>
        </p:nvSpPr>
        <p:spPr bwMode="auto">
          <a:xfrm flipH="1" flipV="1">
            <a:off x="7467600" y="1358900"/>
            <a:ext cx="2438400" cy="990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70" name="Line 105"/>
          <p:cNvSpPr>
            <a:spLocks noChangeShapeType="1"/>
          </p:cNvSpPr>
          <p:nvPr/>
        </p:nvSpPr>
        <p:spPr bwMode="auto">
          <a:xfrm flipH="1">
            <a:off x="6553200" y="1054100"/>
            <a:ext cx="2743200" cy="1981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71" name="Line 106"/>
          <p:cNvSpPr>
            <a:spLocks noChangeShapeType="1"/>
          </p:cNvSpPr>
          <p:nvPr/>
        </p:nvSpPr>
        <p:spPr bwMode="auto">
          <a:xfrm>
            <a:off x="6629400" y="3416300"/>
            <a:ext cx="692150" cy="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12" name="Group 107"/>
          <p:cNvGrpSpPr>
            <a:grpSpLocks/>
          </p:cNvGrpSpPr>
          <p:nvPr/>
        </p:nvGrpSpPr>
        <p:grpSpPr bwMode="auto">
          <a:xfrm>
            <a:off x="4953004" y="5702300"/>
            <a:ext cx="460375" cy="641350"/>
            <a:chOff x="3629" y="3513"/>
            <a:chExt cx="326" cy="404"/>
          </a:xfrm>
        </p:grpSpPr>
        <p:sp>
          <p:nvSpPr>
            <p:cNvPr id="27981" name="Oval 108"/>
            <p:cNvSpPr>
              <a:spLocks noChangeArrowheads="1"/>
            </p:cNvSpPr>
            <p:nvPr/>
          </p:nvSpPr>
          <p:spPr bwMode="auto">
            <a:xfrm>
              <a:off x="3629" y="3513"/>
              <a:ext cx="326" cy="404"/>
            </a:xfrm>
            <a:prstGeom prst="ellipse">
              <a:avLst/>
            </a:prstGeom>
            <a:solidFill>
              <a:srgbClr val="2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2" name="Oval 109"/>
            <p:cNvSpPr>
              <a:spLocks noChangeArrowheads="1"/>
            </p:cNvSpPr>
            <p:nvPr/>
          </p:nvSpPr>
          <p:spPr bwMode="auto">
            <a:xfrm>
              <a:off x="3635" y="3516"/>
              <a:ext cx="296" cy="366"/>
            </a:xfrm>
            <a:prstGeom prst="ellipse">
              <a:avLst/>
            </a:prstGeom>
            <a:solidFill>
              <a:srgbClr val="4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3" name="Oval 110"/>
            <p:cNvSpPr>
              <a:spLocks noChangeArrowheads="1"/>
            </p:cNvSpPr>
            <p:nvPr/>
          </p:nvSpPr>
          <p:spPr bwMode="auto">
            <a:xfrm>
              <a:off x="3642" y="3522"/>
              <a:ext cx="263" cy="326"/>
            </a:xfrm>
            <a:prstGeom prst="ellipse">
              <a:avLst/>
            </a:prstGeom>
            <a:solidFill>
              <a:srgbClr val="6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4" name="Oval 111"/>
            <p:cNvSpPr>
              <a:spLocks noChangeArrowheads="1"/>
            </p:cNvSpPr>
            <p:nvPr/>
          </p:nvSpPr>
          <p:spPr bwMode="auto">
            <a:xfrm>
              <a:off x="3649" y="3529"/>
              <a:ext cx="230" cy="284"/>
            </a:xfrm>
            <a:prstGeom prst="ellipse">
              <a:avLst/>
            </a:prstGeom>
            <a:solidFill>
              <a:srgbClr val="8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5" name="Oval 112"/>
            <p:cNvSpPr>
              <a:spLocks noChangeArrowheads="1"/>
            </p:cNvSpPr>
            <p:nvPr/>
          </p:nvSpPr>
          <p:spPr bwMode="auto">
            <a:xfrm>
              <a:off x="3658" y="3535"/>
              <a:ext cx="196" cy="244"/>
            </a:xfrm>
            <a:prstGeom prst="ellipse">
              <a:avLst/>
            </a:prstGeom>
            <a:solidFill>
              <a:srgbClr val="A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6" name="Oval 113"/>
            <p:cNvSpPr>
              <a:spLocks noChangeArrowheads="1"/>
            </p:cNvSpPr>
            <p:nvPr/>
          </p:nvSpPr>
          <p:spPr bwMode="auto">
            <a:xfrm>
              <a:off x="3665" y="3543"/>
              <a:ext cx="163" cy="201"/>
            </a:xfrm>
            <a:prstGeom prst="ellipse">
              <a:avLst/>
            </a:prstGeom>
            <a:solidFill>
              <a:srgbClr val="C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7" name="Oval 114"/>
            <p:cNvSpPr>
              <a:spLocks noChangeArrowheads="1"/>
            </p:cNvSpPr>
            <p:nvPr/>
          </p:nvSpPr>
          <p:spPr bwMode="auto">
            <a:xfrm>
              <a:off x="3672" y="3551"/>
              <a:ext cx="130" cy="160"/>
            </a:xfrm>
            <a:prstGeom prst="ellipse">
              <a:avLst/>
            </a:prstGeom>
            <a:solidFill>
              <a:srgbClr val="E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8" name="Oval 115"/>
            <p:cNvSpPr>
              <a:spLocks noChangeArrowheads="1"/>
            </p:cNvSpPr>
            <p:nvPr/>
          </p:nvSpPr>
          <p:spPr bwMode="auto">
            <a:xfrm>
              <a:off x="3680" y="3558"/>
              <a:ext cx="96" cy="117"/>
            </a:xfrm>
            <a:prstGeom prst="ellipse">
              <a:avLst/>
            </a:prstGeom>
            <a:solidFill>
              <a:srgbClr val="FF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9" name="Oval 116"/>
            <p:cNvSpPr>
              <a:spLocks noChangeArrowheads="1"/>
            </p:cNvSpPr>
            <p:nvPr/>
          </p:nvSpPr>
          <p:spPr bwMode="auto">
            <a:xfrm>
              <a:off x="3686" y="3559"/>
              <a:ext cx="77" cy="95"/>
            </a:xfrm>
            <a:prstGeom prst="ellipse">
              <a:avLst/>
            </a:prstGeom>
            <a:solidFill>
              <a:srgbClr val="FF4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90" name="Oval 117"/>
            <p:cNvSpPr>
              <a:spLocks noChangeArrowheads="1"/>
            </p:cNvSpPr>
            <p:nvPr/>
          </p:nvSpPr>
          <p:spPr bwMode="auto">
            <a:xfrm>
              <a:off x="3690" y="3565"/>
              <a:ext cx="56" cy="71"/>
            </a:xfrm>
            <a:prstGeom prst="ellipse">
              <a:avLst/>
            </a:prstGeom>
            <a:solidFill>
              <a:srgbClr val="FF8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91" name="Oval 118"/>
            <p:cNvSpPr>
              <a:spLocks noChangeArrowheads="1"/>
            </p:cNvSpPr>
            <p:nvPr/>
          </p:nvSpPr>
          <p:spPr bwMode="auto">
            <a:xfrm>
              <a:off x="3694" y="3570"/>
              <a:ext cx="38" cy="49"/>
            </a:xfrm>
            <a:prstGeom prst="ellipse">
              <a:avLst/>
            </a:prstGeom>
            <a:solidFill>
              <a:srgbClr val="FFC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673" name="Rectangle 119"/>
          <p:cNvSpPr>
            <a:spLocks noChangeArrowheads="1"/>
          </p:cNvSpPr>
          <p:nvPr/>
        </p:nvSpPr>
        <p:spPr bwMode="auto">
          <a:xfrm>
            <a:off x="5137884" y="6140450"/>
            <a:ext cx="1371600" cy="6985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Mental Health</a:t>
            </a:r>
          </a:p>
        </p:txBody>
      </p:sp>
      <p:sp>
        <p:nvSpPr>
          <p:cNvPr id="27674" name="Rectangle 120"/>
          <p:cNvSpPr>
            <a:spLocks noChangeArrowheads="1"/>
          </p:cNvSpPr>
          <p:nvPr/>
        </p:nvSpPr>
        <p:spPr bwMode="auto">
          <a:xfrm>
            <a:off x="3276600" y="6007100"/>
            <a:ext cx="1600200" cy="6985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Drug Treatment</a:t>
            </a:r>
          </a:p>
        </p:txBody>
      </p:sp>
      <p:grpSp>
        <p:nvGrpSpPr>
          <p:cNvPr id="13" name="Group 121"/>
          <p:cNvGrpSpPr>
            <a:grpSpLocks/>
          </p:cNvGrpSpPr>
          <p:nvPr/>
        </p:nvGrpSpPr>
        <p:grpSpPr bwMode="auto">
          <a:xfrm>
            <a:off x="3352804" y="5397500"/>
            <a:ext cx="460375" cy="641350"/>
            <a:chOff x="2267" y="3461"/>
            <a:chExt cx="326" cy="404"/>
          </a:xfrm>
        </p:grpSpPr>
        <p:sp>
          <p:nvSpPr>
            <p:cNvPr id="27970" name="Oval 122"/>
            <p:cNvSpPr>
              <a:spLocks noChangeArrowheads="1"/>
            </p:cNvSpPr>
            <p:nvPr/>
          </p:nvSpPr>
          <p:spPr bwMode="auto">
            <a:xfrm>
              <a:off x="2267" y="3461"/>
              <a:ext cx="326" cy="404"/>
            </a:xfrm>
            <a:prstGeom prst="ellipse">
              <a:avLst/>
            </a:prstGeom>
            <a:solidFill>
              <a:srgbClr val="2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1" name="Oval 123"/>
            <p:cNvSpPr>
              <a:spLocks noChangeArrowheads="1"/>
            </p:cNvSpPr>
            <p:nvPr/>
          </p:nvSpPr>
          <p:spPr bwMode="auto">
            <a:xfrm>
              <a:off x="2273" y="3464"/>
              <a:ext cx="296" cy="366"/>
            </a:xfrm>
            <a:prstGeom prst="ellipse">
              <a:avLst/>
            </a:prstGeom>
            <a:solidFill>
              <a:srgbClr val="4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2" name="Oval 124"/>
            <p:cNvSpPr>
              <a:spLocks noChangeArrowheads="1"/>
            </p:cNvSpPr>
            <p:nvPr/>
          </p:nvSpPr>
          <p:spPr bwMode="auto">
            <a:xfrm>
              <a:off x="2280" y="3470"/>
              <a:ext cx="263" cy="326"/>
            </a:xfrm>
            <a:prstGeom prst="ellipse">
              <a:avLst/>
            </a:prstGeom>
            <a:solidFill>
              <a:srgbClr val="6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3" name="Oval 125"/>
            <p:cNvSpPr>
              <a:spLocks noChangeArrowheads="1"/>
            </p:cNvSpPr>
            <p:nvPr/>
          </p:nvSpPr>
          <p:spPr bwMode="auto">
            <a:xfrm>
              <a:off x="2287" y="3477"/>
              <a:ext cx="230" cy="284"/>
            </a:xfrm>
            <a:prstGeom prst="ellipse">
              <a:avLst/>
            </a:prstGeom>
            <a:solidFill>
              <a:srgbClr val="8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4" name="Oval 126"/>
            <p:cNvSpPr>
              <a:spLocks noChangeArrowheads="1"/>
            </p:cNvSpPr>
            <p:nvPr/>
          </p:nvSpPr>
          <p:spPr bwMode="auto">
            <a:xfrm>
              <a:off x="2296" y="3483"/>
              <a:ext cx="196" cy="244"/>
            </a:xfrm>
            <a:prstGeom prst="ellipse">
              <a:avLst/>
            </a:prstGeom>
            <a:solidFill>
              <a:srgbClr val="A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5" name="Oval 127"/>
            <p:cNvSpPr>
              <a:spLocks noChangeArrowheads="1"/>
            </p:cNvSpPr>
            <p:nvPr/>
          </p:nvSpPr>
          <p:spPr bwMode="auto">
            <a:xfrm>
              <a:off x="2303" y="3491"/>
              <a:ext cx="163" cy="201"/>
            </a:xfrm>
            <a:prstGeom prst="ellipse">
              <a:avLst/>
            </a:prstGeom>
            <a:solidFill>
              <a:srgbClr val="C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6" name="Oval 128"/>
            <p:cNvSpPr>
              <a:spLocks noChangeArrowheads="1"/>
            </p:cNvSpPr>
            <p:nvPr/>
          </p:nvSpPr>
          <p:spPr bwMode="auto">
            <a:xfrm>
              <a:off x="2310" y="3499"/>
              <a:ext cx="130" cy="160"/>
            </a:xfrm>
            <a:prstGeom prst="ellipse">
              <a:avLst/>
            </a:prstGeom>
            <a:solidFill>
              <a:srgbClr val="E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7" name="Oval 129"/>
            <p:cNvSpPr>
              <a:spLocks noChangeArrowheads="1"/>
            </p:cNvSpPr>
            <p:nvPr/>
          </p:nvSpPr>
          <p:spPr bwMode="auto">
            <a:xfrm>
              <a:off x="2318" y="3506"/>
              <a:ext cx="96" cy="117"/>
            </a:xfrm>
            <a:prstGeom prst="ellipse">
              <a:avLst/>
            </a:prstGeom>
            <a:solidFill>
              <a:srgbClr val="FF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8" name="Oval 130"/>
            <p:cNvSpPr>
              <a:spLocks noChangeArrowheads="1"/>
            </p:cNvSpPr>
            <p:nvPr/>
          </p:nvSpPr>
          <p:spPr bwMode="auto">
            <a:xfrm>
              <a:off x="2324" y="3507"/>
              <a:ext cx="77" cy="95"/>
            </a:xfrm>
            <a:prstGeom prst="ellipse">
              <a:avLst/>
            </a:prstGeom>
            <a:solidFill>
              <a:srgbClr val="FF4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79" name="Oval 131"/>
            <p:cNvSpPr>
              <a:spLocks noChangeArrowheads="1"/>
            </p:cNvSpPr>
            <p:nvPr/>
          </p:nvSpPr>
          <p:spPr bwMode="auto">
            <a:xfrm>
              <a:off x="2328" y="3513"/>
              <a:ext cx="56" cy="71"/>
            </a:xfrm>
            <a:prstGeom prst="ellipse">
              <a:avLst/>
            </a:prstGeom>
            <a:solidFill>
              <a:srgbClr val="FF8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80" name="Oval 132"/>
            <p:cNvSpPr>
              <a:spLocks noChangeArrowheads="1"/>
            </p:cNvSpPr>
            <p:nvPr/>
          </p:nvSpPr>
          <p:spPr bwMode="auto">
            <a:xfrm>
              <a:off x="2332" y="3518"/>
              <a:ext cx="38" cy="49"/>
            </a:xfrm>
            <a:prstGeom prst="ellipse">
              <a:avLst/>
            </a:prstGeom>
            <a:solidFill>
              <a:srgbClr val="FFC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676" name="Line 133"/>
          <p:cNvSpPr>
            <a:spLocks noChangeShapeType="1"/>
          </p:cNvSpPr>
          <p:nvPr/>
        </p:nvSpPr>
        <p:spPr bwMode="auto">
          <a:xfrm flipH="1">
            <a:off x="5334000" y="5397500"/>
            <a:ext cx="762000" cy="457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77" name="Line 134"/>
          <p:cNvSpPr>
            <a:spLocks noChangeShapeType="1"/>
          </p:cNvSpPr>
          <p:nvPr/>
        </p:nvSpPr>
        <p:spPr bwMode="auto">
          <a:xfrm>
            <a:off x="5562600" y="4025900"/>
            <a:ext cx="762000" cy="1295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78" name="Line 135"/>
          <p:cNvSpPr>
            <a:spLocks noChangeShapeType="1"/>
          </p:cNvSpPr>
          <p:nvPr/>
        </p:nvSpPr>
        <p:spPr bwMode="auto">
          <a:xfrm flipH="1">
            <a:off x="4419600" y="4406900"/>
            <a:ext cx="152400" cy="609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79" name="Line 136"/>
          <p:cNvSpPr>
            <a:spLocks noChangeShapeType="1"/>
          </p:cNvSpPr>
          <p:nvPr/>
        </p:nvSpPr>
        <p:spPr bwMode="auto">
          <a:xfrm flipH="1">
            <a:off x="3429000" y="3873500"/>
            <a:ext cx="304800" cy="1752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80" name="Line 137"/>
          <p:cNvSpPr>
            <a:spLocks noChangeShapeType="1"/>
          </p:cNvSpPr>
          <p:nvPr/>
        </p:nvSpPr>
        <p:spPr bwMode="auto">
          <a:xfrm flipH="1">
            <a:off x="2819400" y="3797300"/>
            <a:ext cx="685800" cy="990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81" name="Rectangle 138"/>
          <p:cNvSpPr>
            <a:spLocks noChangeArrowheads="1"/>
          </p:cNvSpPr>
          <p:nvPr/>
        </p:nvSpPr>
        <p:spPr bwMode="auto">
          <a:xfrm>
            <a:off x="4419600" y="4940303"/>
            <a:ext cx="1752600" cy="70788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Civic Groups</a:t>
            </a:r>
          </a:p>
        </p:txBody>
      </p:sp>
      <p:sp>
        <p:nvSpPr>
          <p:cNvPr id="27682" name="Rectangle 139"/>
          <p:cNvSpPr>
            <a:spLocks noChangeArrowheads="1"/>
          </p:cNvSpPr>
          <p:nvPr/>
        </p:nvSpPr>
        <p:spPr bwMode="auto">
          <a:xfrm>
            <a:off x="1905004" y="5245100"/>
            <a:ext cx="1673225"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CHCs</a:t>
            </a:r>
          </a:p>
        </p:txBody>
      </p:sp>
      <p:grpSp>
        <p:nvGrpSpPr>
          <p:cNvPr id="14" name="Group 140"/>
          <p:cNvGrpSpPr>
            <a:grpSpLocks/>
          </p:cNvGrpSpPr>
          <p:nvPr/>
        </p:nvGrpSpPr>
        <p:grpSpPr bwMode="auto">
          <a:xfrm>
            <a:off x="5257800" y="3568704"/>
            <a:ext cx="407988" cy="568325"/>
            <a:chOff x="1325" y="3196"/>
            <a:chExt cx="289" cy="358"/>
          </a:xfrm>
        </p:grpSpPr>
        <p:sp>
          <p:nvSpPr>
            <p:cNvPr id="27959" name="Oval 141"/>
            <p:cNvSpPr>
              <a:spLocks noChangeArrowheads="1"/>
            </p:cNvSpPr>
            <p:nvPr/>
          </p:nvSpPr>
          <p:spPr bwMode="auto">
            <a:xfrm>
              <a:off x="1325" y="3196"/>
              <a:ext cx="289" cy="358"/>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0" name="Oval 142"/>
            <p:cNvSpPr>
              <a:spLocks noChangeArrowheads="1"/>
            </p:cNvSpPr>
            <p:nvPr/>
          </p:nvSpPr>
          <p:spPr bwMode="auto">
            <a:xfrm>
              <a:off x="1330" y="3197"/>
              <a:ext cx="263" cy="32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1" name="Oval 143"/>
            <p:cNvSpPr>
              <a:spLocks noChangeArrowheads="1"/>
            </p:cNvSpPr>
            <p:nvPr/>
          </p:nvSpPr>
          <p:spPr bwMode="auto">
            <a:xfrm>
              <a:off x="1336" y="3203"/>
              <a:ext cx="234" cy="289"/>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2" name="Oval 144"/>
            <p:cNvSpPr>
              <a:spLocks noChangeArrowheads="1"/>
            </p:cNvSpPr>
            <p:nvPr/>
          </p:nvSpPr>
          <p:spPr bwMode="auto">
            <a:xfrm>
              <a:off x="1342" y="3209"/>
              <a:ext cx="205" cy="252"/>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3" name="Oval 145"/>
            <p:cNvSpPr>
              <a:spLocks noChangeArrowheads="1"/>
            </p:cNvSpPr>
            <p:nvPr/>
          </p:nvSpPr>
          <p:spPr bwMode="auto">
            <a:xfrm>
              <a:off x="1350" y="3216"/>
              <a:ext cx="174" cy="214"/>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4" name="Oval 146"/>
            <p:cNvSpPr>
              <a:spLocks noChangeArrowheads="1"/>
            </p:cNvSpPr>
            <p:nvPr/>
          </p:nvSpPr>
          <p:spPr bwMode="auto">
            <a:xfrm>
              <a:off x="1357" y="3222"/>
              <a:ext cx="144" cy="178"/>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5" name="Oval 147"/>
            <p:cNvSpPr>
              <a:spLocks noChangeArrowheads="1"/>
            </p:cNvSpPr>
            <p:nvPr/>
          </p:nvSpPr>
          <p:spPr bwMode="auto">
            <a:xfrm>
              <a:off x="1363" y="3229"/>
              <a:ext cx="115" cy="142"/>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6" name="Oval 148"/>
            <p:cNvSpPr>
              <a:spLocks noChangeArrowheads="1"/>
            </p:cNvSpPr>
            <p:nvPr/>
          </p:nvSpPr>
          <p:spPr bwMode="auto">
            <a:xfrm>
              <a:off x="1370" y="3235"/>
              <a:ext cx="85" cy="104"/>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7" name="Oval 149"/>
            <p:cNvSpPr>
              <a:spLocks noChangeArrowheads="1"/>
            </p:cNvSpPr>
            <p:nvPr/>
          </p:nvSpPr>
          <p:spPr bwMode="auto">
            <a:xfrm>
              <a:off x="1375" y="3237"/>
              <a:ext cx="68" cy="84"/>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8" name="Oval 150"/>
            <p:cNvSpPr>
              <a:spLocks noChangeArrowheads="1"/>
            </p:cNvSpPr>
            <p:nvPr/>
          </p:nvSpPr>
          <p:spPr bwMode="auto">
            <a:xfrm>
              <a:off x="1379" y="3241"/>
              <a:ext cx="49" cy="63"/>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69" name="Oval 151"/>
            <p:cNvSpPr>
              <a:spLocks noChangeArrowheads="1"/>
            </p:cNvSpPr>
            <p:nvPr/>
          </p:nvSpPr>
          <p:spPr bwMode="auto">
            <a:xfrm>
              <a:off x="1383" y="3246"/>
              <a:ext cx="32" cy="43"/>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grpSp>
        <p:nvGrpSpPr>
          <p:cNvPr id="15" name="Group 152"/>
          <p:cNvGrpSpPr>
            <a:grpSpLocks/>
          </p:cNvGrpSpPr>
          <p:nvPr/>
        </p:nvGrpSpPr>
        <p:grpSpPr bwMode="auto">
          <a:xfrm>
            <a:off x="1752600" y="5473704"/>
            <a:ext cx="407988" cy="568325"/>
            <a:chOff x="627" y="2812"/>
            <a:chExt cx="289" cy="358"/>
          </a:xfrm>
        </p:grpSpPr>
        <p:sp>
          <p:nvSpPr>
            <p:cNvPr id="27948" name="Oval 153"/>
            <p:cNvSpPr>
              <a:spLocks noChangeArrowheads="1"/>
            </p:cNvSpPr>
            <p:nvPr/>
          </p:nvSpPr>
          <p:spPr bwMode="auto">
            <a:xfrm>
              <a:off x="627" y="2812"/>
              <a:ext cx="289" cy="358"/>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9" name="Oval 154"/>
            <p:cNvSpPr>
              <a:spLocks noChangeArrowheads="1"/>
            </p:cNvSpPr>
            <p:nvPr/>
          </p:nvSpPr>
          <p:spPr bwMode="auto">
            <a:xfrm>
              <a:off x="632" y="2813"/>
              <a:ext cx="263" cy="32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0" name="Oval 155"/>
            <p:cNvSpPr>
              <a:spLocks noChangeArrowheads="1"/>
            </p:cNvSpPr>
            <p:nvPr/>
          </p:nvSpPr>
          <p:spPr bwMode="auto">
            <a:xfrm>
              <a:off x="638" y="2819"/>
              <a:ext cx="234" cy="289"/>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1" name="Oval 156"/>
            <p:cNvSpPr>
              <a:spLocks noChangeArrowheads="1"/>
            </p:cNvSpPr>
            <p:nvPr/>
          </p:nvSpPr>
          <p:spPr bwMode="auto">
            <a:xfrm>
              <a:off x="644" y="2825"/>
              <a:ext cx="205" cy="252"/>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2" name="Oval 157"/>
            <p:cNvSpPr>
              <a:spLocks noChangeArrowheads="1"/>
            </p:cNvSpPr>
            <p:nvPr/>
          </p:nvSpPr>
          <p:spPr bwMode="auto">
            <a:xfrm>
              <a:off x="652" y="2832"/>
              <a:ext cx="174" cy="214"/>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3" name="Oval 158"/>
            <p:cNvSpPr>
              <a:spLocks noChangeArrowheads="1"/>
            </p:cNvSpPr>
            <p:nvPr/>
          </p:nvSpPr>
          <p:spPr bwMode="auto">
            <a:xfrm>
              <a:off x="659" y="2838"/>
              <a:ext cx="144" cy="178"/>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4" name="Oval 159"/>
            <p:cNvSpPr>
              <a:spLocks noChangeArrowheads="1"/>
            </p:cNvSpPr>
            <p:nvPr/>
          </p:nvSpPr>
          <p:spPr bwMode="auto">
            <a:xfrm>
              <a:off x="665" y="2845"/>
              <a:ext cx="115" cy="142"/>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5" name="Oval 160"/>
            <p:cNvSpPr>
              <a:spLocks noChangeArrowheads="1"/>
            </p:cNvSpPr>
            <p:nvPr/>
          </p:nvSpPr>
          <p:spPr bwMode="auto">
            <a:xfrm>
              <a:off x="672" y="2851"/>
              <a:ext cx="85" cy="104"/>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6" name="Oval 161"/>
            <p:cNvSpPr>
              <a:spLocks noChangeArrowheads="1"/>
            </p:cNvSpPr>
            <p:nvPr/>
          </p:nvSpPr>
          <p:spPr bwMode="auto">
            <a:xfrm>
              <a:off x="677" y="2853"/>
              <a:ext cx="68" cy="84"/>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7" name="Oval 162"/>
            <p:cNvSpPr>
              <a:spLocks noChangeArrowheads="1"/>
            </p:cNvSpPr>
            <p:nvPr/>
          </p:nvSpPr>
          <p:spPr bwMode="auto">
            <a:xfrm>
              <a:off x="681" y="2857"/>
              <a:ext cx="49" cy="63"/>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58" name="Oval 163"/>
            <p:cNvSpPr>
              <a:spLocks noChangeArrowheads="1"/>
            </p:cNvSpPr>
            <p:nvPr/>
          </p:nvSpPr>
          <p:spPr bwMode="auto">
            <a:xfrm>
              <a:off x="685" y="2862"/>
              <a:ext cx="32" cy="43"/>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685" name="Rectangle 164"/>
          <p:cNvSpPr>
            <a:spLocks noChangeArrowheads="1"/>
          </p:cNvSpPr>
          <p:nvPr/>
        </p:nvSpPr>
        <p:spPr bwMode="auto">
          <a:xfrm>
            <a:off x="1524000" y="6019800"/>
            <a:ext cx="1722438"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Laboratories</a:t>
            </a:r>
          </a:p>
        </p:txBody>
      </p:sp>
      <p:sp>
        <p:nvSpPr>
          <p:cNvPr id="27686" name="Line 165"/>
          <p:cNvSpPr>
            <a:spLocks noChangeShapeType="1"/>
          </p:cNvSpPr>
          <p:nvPr/>
        </p:nvSpPr>
        <p:spPr bwMode="auto">
          <a:xfrm flipV="1">
            <a:off x="1981200" y="4178300"/>
            <a:ext cx="304800" cy="1295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16" name="Group 166"/>
          <p:cNvGrpSpPr>
            <a:grpSpLocks/>
          </p:cNvGrpSpPr>
          <p:nvPr/>
        </p:nvGrpSpPr>
        <p:grpSpPr bwMode="auto">
          <a:xfrm>
            <a:off x="3429000" y="3187700"/>
            <a:ext cx="577850" cy="801688"/>
            <a:chOff x="1512" y="1923"/>
            <a:chExt cx="409" cy="505"/>
          </a:xfrm>
        </p:grpSpPr>
        <p:sp>
          <p:nvSpPr>
            <p:cNvPr id="27937" name="Oval 167"/>
            <p:cNvSpPr>
              <a:spLocks noChangeArrowheads="1"/>
            </p:cNvSpPr>
            <p:nvPr/>
          </p:nvSpPr>
          <p:spPr bwMode="auto">
            <a:xfrm>
              <a:off x="1512" y="1923"/>
              <a:ext cx="409" cy="505"/>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8" name="Oval 168"/>
            <p:cNvSpPr>
              <a:spLocks noChangeArrowheads="1"/>
            </p:cNvSpPr>
            <p:nvPr/>
          </p:nvSpPr>
          <p:spPr bwMode="auto">
            <a:xfrm>
              <a:off x="1519" y="1924"/>
              <a:ext cx="372" cy="461"/>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9" name="Oval 169"/>
            <p:cNvSpPr>
              <a:spLocks noChangeArrowheads="1"/>
            </p:cNvSpPr>
            <p:nvPr/>
          </p:nvSpPr>
          <p:spPr bwMode="auto">
            <a:xfrm>
              <a:off x="1527" y="1933"/>
              <a:ext cx="332" cy="409"/>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0" name="Oval 170"/>
            <p:cNvSpPr>
              <a:spLocks noChangeArrowheads="1"/>
            </p:cNvSpPr>
            <p:nvPr/>
          </p:nvSpPr>
          <p:spPr bwMode="auto">
            <a:xfrm>
              <a:off x="1535" y="1941"/>
              <a:ext cx="292" cy="357"/>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1" name="Oval 171"/>
            <p:cNvSpPr>
              <a:spLocks noChangeArrowheads="1"/>
            </p:cNvSpPr>
            <p:nvPr/>
          </p:nvSpPr>
          <p:spPr bwMode="auto">
            <a:xfrm>
              <a:off x="1547" y="1950"/>
              <a:ext cx="247" cy="305"/>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2" name="Oval 172"/>
            <p:cNvSpPr>
              <a:spLocks noChangeArrowheads="1"/>
            </p:cNvSpPr>
            <p:nvPr/>
          </p:nvSpPr>
          <p:spPr bwMode="auto">
            <a:xfrm>
              <a:off x="1556" y="1959"/>
              <a:ext cx="205" cy="254"/>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3" name="Oval 173"/>
            <p:cNvSpPr>
              <a:spLocks noChangeArrowheads="1"/>
            </p:cNvSpPr>
            <p:nvPr/>
          </p:nvSpPr>
          <p:spPr bwMode="auto">
            <a:xfrm>
              <a:off x="1565" y="1968"/>
              <a:ext cx="164" cy="204"/>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4" name="Oval 174"/>
            <p:cNvSpPr>
              <a:spLocks noChangeArrowheads="1"/>
            </p:cNvSpPr>
            <p:nvPr/>
          </p:nvSpPr>
          <p:spPr bwMode="auto">
            <a:xfrm>
              <a:off x="1575" y="1977"/>
              <a:ext cx="121" cy="150"/>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5" name="Oval 175"/>
            <p:cNvSpPr>
              <a:spLocks noChangeArrowheads="1"/>
            </p:cNvSpPr>
            <p:nvPr/>
          </p:nvSpPr>
          <p:spPr bwMode="auto">
            <a:xfrm>
              <a:off x="1582" y="1980"/>
              <a:ext cx="98" cy="121"/>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6" name="Oval 176"/>
            <p:cNvSpPr>
              <a:spLocks noChangeArrowheads="1"/>
            </p:cNvSpPr>
            <p:nvPr/>
          </p:nvSpPr>
          <p:spPr bwMode="auto">
            <a:xfrm>
              <a:off x="1587" y="1986"/>
              <a:ext cx="71" cy="91"/>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47" name="Oval 177"/>
            <p:cNvSpPr>
              <a:spLocks noChangeArrowheads="1"/>
            </p:cNvSpPr>
            <p:nvPr/>
          </p:nvSpPr>
          <p:spPr bwMode="auto">
            <a:xfrm>
              <a:off x="1593" y="1993"/>
              <a:ext cx="47" cy="63"/>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688" name="Rectangle 178"/>
          <p:cNvSpPr>
            <a:spLocks noChangeArrowheads="1"/>
          </p:cNvSpPr>
          <p:nvPr/>
        </p:nvSpPr>
        <p:spPr bwMode="auto">
          <a:xfrm>
            <a:off x="3200404" y="2819400"/>
            <a:ext cx="1673225"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Hospitals</a:t>
            </a:r>
          </a:p>
        </p:txBody>
      </p:sp>
      <p:sp>
        <p:nvSpPr>
          <p:cNvPr id="27689" name="Rectangle 179"/>
          <p:cNvSpPr>
            <a:spLocks noChangeArrowheads="1"/>
          </p:cNvSpPr>
          <p:nvPr/>
        </p:nvSpPr>
        <p:spPr bwMode="auto">
          <a:xfrm>
            <a:off x="1905004" y="2590800"/>
            <a:ext cx="1463675"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EMS</a:t>
            </a:r>
          </a:p>
        </p:txBody>
      </p:sp>
      <p:sp>
        <p:nvSpPr>
          <p:cNvPr id="27690" name="Line 180"/>
          <p:cNvSpPr>
            <a:spLocks noChangeShapeType="1"/>
          </p:cNvSpPr>
          <p:nvPr/>
        </p:nvSpPr>
        <p:spPr bwMode="auto">
          <a:xfrm flipV="1">
            <a:off x="2575374" y="2156540"/>
            <a:ext cx="1371600" cy="228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17" name="Group 182"/>
          <p:cNvGrpSpPr>
            <a:grpSpLocks/>
          </p:cNvGrpSpPr>
          <p:nvPr/>
        </p:nvGrpSpPr>
        <p:grpSpPr bwMode="auto">
          <a:xfrm>
            <a:off x="3766815" y="1158017"/>
            <a:ext cx="1671638" cy="1159448"/>
            <a:chOff x="939" y="948"/>
            <a:chExt cx="1185" cy="835"/>
          </a:xfrm>
        </p:grpSpPr>
        <p:grpSp>
          <p:nvGrpSpPr>
            <p:cNvPr id="18" name="Group 183"/>
            <p:cNvGrpSpPr>
              <a:grpSpLocks/>
            </p:cNvGrpSpPr>
            <p:nvPr/>
          </p:nvGrpSpPr>
          <p:grpSpPr bwMode="auto">
            <a:xfrm>
              <a:off x="1379" y="948"/>
              <a:ext cx="324" cy="401"/>
              <a:chOff x="1379" y="948"/>
              <a:chExt cx="324" cy="401"/>
            </a:xfrm>
          </p:grpSpPr>
          <p:sp>
            <p:nvSpPr>
              <p:cNvPr id="27926" name="Oval 184"/>
              <p:cNvSpPr>
                <a:spLocks noChangeArrowheads="1"/>
              </p:cNvSpPr>
              <p:nvPr/>
            </p:nvSpPr>
            <p:spPr bwMode="auto">
              <a:xfrm>
                <a:off x="1379" y="948"/>
                <a:ext cx="324" cy="401"/>
              </a:xfrm>
              <a:prstGeom prst="ellipse">
                <a:avLst/>
              </a:prstGeom>
              <a:solidFill>
                <a:srgbClr val="0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27" name="Oval 185"/>
              <p:cNvSpPr>
                <a:spLocks noChangeArrowheads="1"/>
              </p:cNvSpPr>
              <p:nvPr/>
            </p:nvSpPr>
            <p:spPr bwMode="auto">
              <a:xfrm>
                <a:off x="1384" y="949"/>
                <a:ext cx="296" cy="366"/>
              </a:xfrm>
              <a:prstGeom prst="ellipse">
                <a:avLst/>
              </a:prstGeom>
              <a:solidFill>
                <a:srgbClr val="0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28" name="Oval 186"/>
              <p:cNvSpPr>
                <a:spLocks noChangeArrowheads="1"/>
              </p:cNvSpPr>
              <p:nvPr/>
            </p:nvSpPr>
            <p:spPr bwMode="auto">
              <a:xfrm>
                <a:off x="1391" y="956"/>
                <a:ext cx="263" cy="324"/>
              </a:xfrm>
              <a:prstGeom prst="ellipse">
                <a:avLst/>
              </a:prstGeom>
              <a:solidFill>
                <a:srgbClr val="0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29" name="Oval 187"/>
              <p:cNvSpPr>
                <a:spLocks noChangeArrowheads="1"/>
              </p:cNvSpPr>
              <p:nvPr/>
            </p:nvSpPr>
            <p:spPr bwMode="auto">
              <a:xfrm>
                <a:off x="1398" y="963"/>
                <a:ext cx="231" cy="283"/>
              </a:xfrm>
              <a:prstGeom prst="ellipse">
                <a:avLst/>
              </a:prstGeom>
              <a:solidFill>
                <a:srgbClr val="0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0" name="Oval 188"/>
              <p:cNvSpPr>
                <a:spLocks noChangeArrowheads="1"/>
              </p:cNvSpPr>
              <p:nvPr/>
            </p:nvSpPr>
            <p:spPr bwMode="auto">
              <a:xfrm>
                <a:off x="1407" y="969"/>
                <a:ext cx="197" cy="242"/>
              </a:xfrm>
              <a:prstGeom prst="ellipse">
                <a:avLst/>
              </a:prstGeom>
              <a:solidFill>
                <a:srgbClr val="0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1" name="Oval 189"/>
              <p:cNvSpPr>
                <a:spLocks noChangeArrowheads="1"/>
              </p:cNvSpPr>
              <p:nvPr/>
            </p:nvSpPr>
            <p:spPr bwMode="auto">
              <a:xfrm>
                <a:off x="1414" y="977"/>
                <a:ext cx="163" cy="200"/>
              </a:xfrm>
              <a:prstGeom prst="ellipse">
                <a:avLst/>
              </a:prstGeom>
              <a:solidFill>
                <a:srgbClr val="0000C4"/>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2" name="Oval 190"/>
              <p:cNvSpPr>
                <a:spLocks noChangeArrowheads="1"/>
              </p:cNvSpPr>
              <p:nvPr/>
            </p:nvSpPr>
            <p:spPr bwMode="auto">
              <a:xfrm>
                <a:off x="1421" y="985"/>
                <a:ext cx="130" cy="160"/>
              </a:xfrm>
              <a:prstGeom prst="ellipse">
                <a:avLst/>
              </a:prstGeom>
              <a:solidFill>
                <a:srgbClr val="0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3" name="Oval 191"/>
              <p:cNvSpPr>
                <a:spLocks noChangeArrowheads="1"/>
              </p:cNvSpPr>
              <p:nvPr/>
            </p:nvSpPr>
            <p:spPr bwMode="auto">
              <a:xfrm>
                <a:off x="1429" y="991"/>
                <a:ext cx="96" cy="118"/>
              </a:xfrm>
              <a:prstGeom prst="ellipse">
                <a:avLst/>
              </a:prstGeom>
              <a:solidFill>
                <a:srgbClr val="00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4" name="Oval 192"/>
              <p:cNvSpPr>
                <a:spLocks noChangeArrowheads="1"/>
              </p:cNvSpPr>
              <p:nvPr/>
            </p:nvSpPr>
            <p:spPr bwMode="auto">
              <a:xfrm>
                <a:off x="1435" y="993"/>
                <a:ext cx="77" cy="96"/>
              </a:xfrm>
              <a:prstGeom prst="ellipse">
                <a:avLst/>
              </a:prstGeom>
              <a:solidFill>
                <a:srgbClr val="40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5" name="Oval 193"/>
              <p:cNvSpPr>
                <a:spLocks noChangeArrowheads="1"/>
              </p:cNvSpPr>
              <p:nvPr/>
            </p:nvSpPr>
            <p:spPr bwMode="auto">
              <a:xfrm>
                <a:off x="1439" y="999"/>
                <a:ext cx="56" cy="71"/>
              </a:xfrm>
              <a:prstGeom prst="ellipse">
                <a:avLst/>
              </a:prstGeom>
              <a:solidFill>
                <a:srgbClr val="80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36" name="Oval 194"/>
              <p:cNvSpPr>
                <a:spLocks noChangeArrowheads="1"/>
              </p:cNvSpPr>
              <p:nvPr/>
            </p:nvSpPr>
            <p:spPr bwMode="auto">
              <a:xfrm>
                <a:off x="1443" y="1004"/>
                <a:ext cx="37" cy="48"/>
              </a:xfrm>
              <a:prstGeom prst="ellipse">
                <a:avLst/>
              </a:prstGeom>
              <a:solidFill>
                <a:srgbClr val="C0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925" name="Rectangle 195"/>
            <p:cNvSpPr>
              <a:spLocks noChangeArrowheads="1"/>
            </p:cNvSpPr>
            <p:nvPr/>
          </p:nvSpPr>
          <p:spPr bwMode="auto">
            <a:xfrm>
              <a:off x="939" y="1275"/>
              <a:ext cx="1185" cy="508"/>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Community Centers</a:t>
              </a:r>
            </a:p>
          </p:txBody>
        </p:sp>
      </p:grpSp>
      <p:grpSp>
        <p:nvGrpSpPr>
          <p:cNvPr id="19" name="Group 196"/>
          <p:cNvGrpSpPr>
            <a:grpSpLocks/>
          </p:cNvGrpSpPr>
          <p:nvPr/>
        </p:nvGrpSpPr>
        <p:grpSpPr bwMode="auto">
          <a:xfrm>
            <a:off x="1524000" y="3644900"/>
            <a:ext cx="1671638" cy="781050"/>
            <a:chOff x="101" y="1254"/>
            <a:chExt cx="1185" cy="492"/>
          </a:xfrm>
        </p:grpSpPr>
        <p:grpSp>
          <p:nvGrpSpPr>
            <p:cNvPr id="20" name="Group 197"/>
            <p:cNvGrpSpPr>
              <a:grpSpLocks/>
            </p:cNvGrpSpPr>
            <p:nvPr/>
          </p:nvGrpSpPr>
          <p:grpSpPr bwMode="auto">
            <a:xfrm>
              <a:off x="546" y="1254"/>
              <a:ext cx="288" cy="358"/>
              <a:chOff x="546" y="1254"/>
              <a:chExt cx="288" cy="358"/>
            </a:xfrm>
          </p:grpSpPr>
          <p:sp>
            <p:nvSpPr>
              <p:cNvPr id="27913" name="Oval 198"/>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14" name="Oval 199"/>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15" name="Oval 200"/>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16" name="Oval 201"/>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17" name="Oval 202"/>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18" name="Oval 203"/>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19" name="Oval 204"/>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20" name="Oval 205"/>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21" name="Oval 206"/>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22" name="Oval 207"/>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23" name="Oval 208"/>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912" name="Rectangle 209"/>
            <p:cNvSpPr>
              <a:spLocks noChangeArrowheads="1"/>
            </p:cNvSpPr>
            <p:nvPr/>
          </p:nvSpPr>
          <p:spPr bwMode="auto">
            <a:xfrm>
              <a:off x="101" y="1498"/>
              <a:ext cx="1185" cy="248"/>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Doctors</a:t>
              </a:r>
            </a:p>
          </p:txBody>
        </p:sp>
      </p:grpSp>
      <p:sp>
        <p:nvSpPr>
          <p:cNvPr id="27694" name="Line 210"/>
          <p:cNvSpPr>
            <a:spLocks noChangeShapeType="1"/>
          </p:cNvSpPr>
          <p:nvPr/>
        </p:nvSpPr>
        <p:spPr bwMode="auto">
          <a:xfrm flipH="1">
            <a:off x="3124200" y="1587500"/>
            <a:ext cx="1295400" cy="609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95" name="Line 211"/>
          <p:cNvSpPr>
            <a:spLocks noChangeShapeType="1"/>
          </p:cNvSpPr>
          <p:nvPr/>
        </p:nvSpPr>
        <p:spPr bwMode="auto">
          <a:xfrm flipH="1" flipV="1">
            <a:off x="6477000" y="1663700"/>
            <a:ext cx="990600" cy="1524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96" name="Line 212"/>
          <p:cNvSpPr>
            <a:spLocks noChangeShapeType="1"/>
          </p:cNvSpPr>
          <p:nvPr/>
        </p:nvSpPr>
        <p:spPr bwMode="auto">
          <a:xfrm flipV="1">
            <a:off x="6477000" y="1130300"/>
            <a:ext cx="2743200" cy="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97" name="Line 213"/>
          <p:cNvSpPr>
            <a:spLocks noChangeShapeType="1"/>
          </p:cNvSpPr>
          <p:nvPr/>
        </p:nvSpPr>
        <p:spPr bwMode="auto">
          <a:xfrm flipH="1" flipV="1">
            <a:off x="3048000" y="2578100"/>
            <a:ext cx="4572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698" name="Rectangle 214"/>
          <p:cNvSpPr>
            <a:spLocks noChangeArrowheads="1"/>
          </p:cNvSpPr>
          <p:nvPr/>
        </p:nvSpPr>
        <p:spPr bwMode="auto">
          <a:xfrm>
            <a:off x="5029200" y="2273300"/>
            <a:ext cx="1671638" cy="1013098"/>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Health Department</a:t>
            </a:r>
          </a:p>
        </p:txBody>
      </p:sp>
      <p:sp>
        <p:nvSpPr>
          <p:cNvPr id="27699" name="Line 215"/>
          <p:cNvSpPr>
            <a:spLocks noChangeShapeType="1"/>
          </p:cNvSpPr>
          <p:nvPr/>
        </p:nvSpPr>
        <p:spPr bwMode="auto">
          <a:xfrm flipV="1">
            <a:off x="3886200" y="3111500"/>
            <a:ext cx="2133600" cy="304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00" name="Line 216"/>
          <p:cNvSpPr>
            <a:spLocks noChangeShapeType="1"/>
          </p:cNvSpPr>
          <p:nvPr/>
        </p:nvSpPr>
        <p:spPr bwMode="auto">
          <a:xfrm flipH="1">
            <a:off x="2514600" y="3560767"/>
            <a:ext cx="979488" cy="236537"/>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21" name="Group 217"/>
          <p:cNvGrpSpPr>
            <a:grpSpLocks/>
          </p:cNvGrpSpPr>
          <p:nvPr/>
        </p:nvGrpSpPr>
        <p:grpSpPr bwMode="auto">
          <a:xfrm>
            <a:off x="2743204" y="2044704"/>
            <a:ext cx="460375" cy="639763"/>
            <a:chOff x="368" y="1930"/>
            <a:chExt cx="326" cy="403"/>
          </a:xfrm>
        </p:grpSpPr>
        <p:sp>
          <p:nvSpPr>
            <p:cNvPr id="27900" name="Oval 218"/>
            <p:cNvSpPr>
              <a:spLocks noChangeArrowheads="1"/>
            </p:cNvSpPr>
            <p:nvPr/>
          </p:nvSpPr>
          <p:spPr bwMode="auto">
            <a:xfrm>
              <a:off x="368" y="1930"/>
              <a:ext cx="326" cy="403"/>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1" name="Oval 219"/>
            <p:cNvSpPr>
              <a:spLocks noChangeArrowheads="1"/>
            </p:cNvSpPr>
            <p:nvPr/>
          </p:nvSpPr>
          <p:spPr bwMode="auto">
            <a:xfrm>
              <a:off x="374" y="1932"/>
              <a:ext cx="296" cy="36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2" name="Oval 220"/>
            <p:cNvSpPr>
              <a:spLocks noChangeArrowheads="1"/>
            </p:cNvSpPr>
            <p:nvPr/>
          </p:nvSpPr>
          <p:spPr bwMode="auto">
            <a:xfrm>
              <a:off x="381" y="1938"/>
              <a:ext cx="263" cy="326"/>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3" name="Oval 221"/>
            <p:cNvSpPr>
              <a:spLocks noChangeArrowheads="1"/>
            </p:cNvSpPr>
            <p:nvPr/>
          </p:nvSpPr>
          <p:spPr bwMode="auto">
            <a:xfrm>
              <a:off x="388" y="1946"/>
              <a:ext cx="230" cy="283"/>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4" name="Oval 222"/>
            <p:cNvSpPr>
              <a:spLocks noChangeArrowheads="1"/>
            </p:cNvSpPr>
            <p:nvPr/>
          </p:nvSpPr>
          <p:spPr bwMode="auto">
            <a:xfrm>
              <a:off x="397" y="1952"/>
              <a:ext cx="196" cy="243"/>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5" name="Oval 223"/>
            <p:cNvSpPr>
              <a:spLocks noChangeArrowheads="1"/>
            </p:cNvSpPr>
            <p:nvPr/>
          </p:nvSpPr>
          <p:spPr bwMode="auto">
            <a:xfrm>
              <a:off x="404" y="1959"/>
              <a:ext cx="163" cy="202"/>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6" name="Oval 224"/>
            <p:cNvSpPr>
              <a:spLocks noChangeArrowheads="1"/>
            </p:cNvSpPr>
            <p:nvPr/>
          </p:nvSpPr>
          <p:spPr bwMode="auto">
            <a:xfrm>
              <a:off x="411" y="1968"/>
              <a:ext cx="130" cy="161"/>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7" name="Oval 225"/>
            <p:cNvSpPr>
              <a:spLocks noChangeArrowheads="1"/>
            </p:cNvSpPr>
            <p:nvPr/>
          </p:nvSpPr>
          <p:spPr bwMode="auto">
            <a:xfrm>
              <a:off x="419" y="1974"/>
              <a:ext cx="96" cy="119"/>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8" name="Oval 226"/>
            <p:cNvSpPr>
              <a:spLocks noChangeArrowheads="1"/>
            </p:cNvSpPr>
            <p:nvPr/>
          </p:nvSpPr>
          <p:spPr bwMode="auto">
            <a:xfrm>
              <a:off x="425" y="1975"/>
              <a:ext cx="77" cy="97"/>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09" name="Oval 227"/>
            <p:cNvSpPr>
              <a:spLocks noChangeArrowheads="1"/>
            </p:cNvSpPr>
            <p:nvPr/>
          </p:nvSpPr>
          <p:spPr bwMode="auto">
            <a:xfrm>
              <a:off x="429" y="1981"/>
              <a:ext cx="56" cy="71"/>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910" name="Oval 228"/>
            <p:cNvSpPr>
              <a:spLocks noChangeArrowheads="1"/>
            </p:cNvSpPr>
            <p:nvPr/>
          </p:nvSpPr>
          <p:spPr bwMode="auto">
            <a:xfrm>
              <a:off x="433" y="1986"/>
              <a:ext cx="38" cy="49"/>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02" name="Rectangle 229"/>
          <p:cNvSpPr>
            <a:spLocks noChangeArrowheads="1"/>
          </p:cNvSpPr>
          <p:nvPr/>
        </p:nvSpPr>
        <p:spPr bwMode="auto">
          <a:xfrm>
            <a:off x="1371600" y="-44454"/>
            <a:ext cx="9144000" cy="806454"/>
          </a:xfrm>
          <a:prstGeom prst="rect">
            <a:avLst/>
          </a:prstGeom>
          <a:noFill/>
          <a:ln w="12700">
            <a:noFill/>
            <a:miter lim="800000"/>
            <a:headEnd/>
            <a:tailEnd/>
          </a:ln>
        </p:spPr>
        <p:txBody>
          <a:bodyPr lIns="90488" tIns="44450" rIns="90488" bIns="4445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99"/>
                </a:solidFill>
                <a:effectLst/>
                <a:uLnTx/>
                <a:uFillTx/>
                <a:latin typeface="Trebuchet MS" panose="020B0603020202020204"/>
                <a:ea typeface="+mn-ea"/>
                <a:cs typeface="+mn-cs"/>
              </a:rPr>
              <a:t>Local Public Health System</a:t>
            </a:r>
          </a:p>
        </p:txBody>
      </p:sp>
      <p:grpSp>
        <p:nvGrpSpPr>
          <p:cNvPr id="22" name="Group 230"/>
          <p:cNvGrpSpPr>
            <a:grpSpLocks/>
          </p:cNvGrpSpPr>
          <p:nvPr/>
        </p:nvGrpSpPr>
        <p:grpSpPr bwMode="auto">
          <a:xfrm>
            <a:off x="4114800" y="4940304"/>
            <a:ext cx="407988" cy="568325"/>
            <a:chOff x="1325" y="3196"/>
            <a:chExt cx="289" cy="358"/>
          </a:xfrm>
        </p:grpSpPr>
        <p:sp>
          <p:nvSpPr>
            <p:cNvPr id="27889" name="Oval 231"/>
            <p:cNvSpPr>
              <a:spLocks noChangeArrowheads="1"/>
            </p:cNvSpPr>
            <p:nvPr/>
          </p:nvSpPr>
          <p:spPr bwMode="auto">
            <a:xfrm>
              <a:off x="1325" y="3196"/>
              <a:ext cx="289" cy="358"/>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0" name="Oval 232"/>
            <p:cNvSpPr>
              <a:spLocks noChangeArrowheads="1"/>
            </p:cNvSpPr>
            <p:nvPr/>
          </p:nvSpPr>
          <p:spPr bwMode="auto">
            <a:xfrm>
              <a:off x="1330" y="3197"/>
              <a:ext cx="263" cy="32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1" name="Oval 233"/>
            <p:cNvSpPr>
              <a:spLocks noChangeArrowheads="1"/>
            </p:cNvSpPr>
            <p:nvPr/>
          </p:nvSpPr>
          <p:spPr bwMode="auto">
            <a:xfrm>
              <a:off x="1336" y="3203"/>
              <a:ext cx="234" cy="289"/>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2" name="Oval 234"/>
            <p:cNvSpPr>
              <a:spLocks noChangeArrowheads="1"/>
            </p:cNvSpPr>
            <p:nvPr/>
          </p:nvSpPr>
          <p:spPr bwMode="auto">
            <a:xfrm>
              <a:off x="1342" y="3209"/>
              <a:ext cx="205" cy="252"/>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3" name="Oval 235"/>
            <p:cNvSpPr>
              <a:spLocks noChangeArrowheads="1"/>
            </p:cNvSpPr>
            <p:nvPr/>
          </p:nvSpPr>
          <p:spPr bwMode="auto">
            <a:xfrm>
              <a:off x="1350" y="3216"/>
              <a:ext cx="174" cy="214"/>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4" name="Oval 236"/>
            <p:cNvSpPr>
              <a:spLocks noChangeArrowheads="1"/>
            </p:cNvSpPr>
            <p:nvPr/>
          </p:nvSpPr>
          <p:spPr bwMode="auto">
            <a:xfrm>
              <a:off x="1357" y="3222"/>
              <a:ext cx="144" cy="178"/>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5" name="Oval 237"/>
            <p:cNvSpPr>
              <a:spLocks noChangeArrowheads="1"/>
            </p:cNvSpPr>
            <p:nvPr/>
          </p:nvSpPr>
          <p:spPr bwMode="auto">
            <a:xfrm>
              <a:off x="1363" y="3229"/>
              <a:ext cx="115" cy="142"/>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6" name="Oval 238"/>
            <p:cNvSpPr>
              <a:spLocks noChangeArrowheads="1"/>
            </p:cNvSpPr>
            <p:nvPr/>
          </p:nvSpPr>
          <p:spPr bwMode="auto">
            <a:xfrm>
              <a:off x="1370" y="3235"/>
              <a:ext cx="85" cy="104"/>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7" name="Oval 239"/>
            <p:cNvSpPr>
              <a:spLocks noChangeArrowheads="1"/>
            </p:cNvSpPr>
            <p:nvPr/>
          </p:nvSpPr>
          <p:spPr bwMode="auto">
            <a:xfrm>
              <a:off x="1375" y="3237"/>
              <a:ext cx="68" cy="84"/>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8" name="Oval 240"/>
            <p:cNvSpPr>
              <a:spLocks noChangeArrowheads="1"/>
            </p:cNvSpPr>
            <p:nvPr/>
          </p:nvSpPr>
          <p:spPr bwMode="auto">
            <a:xfrm>
              <a:off x="1379" y="3241"/>
              <a:ext cx="49" cy="63"/>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99" name="Oval 241"/>
            <p:cNvSpPr>
              <a:spLocks noChangeArrowheads="1"/>
            </p:cNvSpPr>
            <p:nvPr/>
          </p:nvSpPr>
          <p:spPr bwMode="auto">
            <a:xfrm>
              <a:off x="1383" y="3246"/>
              <a:ext cx="32" cy="43"/>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04" name="Line 242"/>
          <p:cNvSpPr>
            <a:spLocks noChangeShapeType="1"/>
          </p:cNvSpPr>
          <p:nvPr/>
        </p:nvSpPr>
        <p:spPr bwMode="auto">
          <a:xfrm flipH="1" flipV="1">
            <a:off x="4642181" y="1671481"/>
            <a:ext cx="780361" cy="1908321"/>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23" name="Group 243"/>
          <p:cNvGrpSpPr>
            <a:grpSpLocks/>
          </p:cNvGrpSpPr>
          <p:nvPr/>
        </p:nvGrpSpPr>
        <p:grpSpPr bwMode="auto">
          <a:xfrm>
            <a:off x="6096004" y="5092700"/>
            <a:ext cx="460375" cy="641350"/>
            <a:chOff x="3629" y="3513"/>
            <a:chExt cx="326" cy="404"/>
          </a:xfrm>
        </p:grpSpPr>
        <p:sp>
          <p:nvSpPr>
            <p:cNvPr id="27878" name="Oval 244"/>
            <p:cNvSpPr>
              <a:spLocks noChangeArrowheads="1"/>
            </p:cNvSpPr>
            <p:nvPr/>
          </p:nvSpPr>
          <p:spPr bwMode="auto">
            <a:xfrm>
              <a:off x="3629" y="3513"/>
              <a:ext cx="326" cy="404"/>
            </a:xfrm>
            <a:prstGeom prst="ellipse">
              <a:avLst/>
            </a:prstGeom>
            <a:solidFill>
              <a:srgbClr val="2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9" name="Oval 245"/>
            <p:cNvSpPr>
              <a:spLocks noChangeArrowheads="1"/>
            </p:cNvSpPr>
            <p:nvPr/>
          </p:nvSpPr>
          <p:spPr bwMode="auto">
            <a:xfrm>
              <a:off x="3635" y="3516"/>
              <a:ext cx="296" cy="366"/>
            </a:xfrm>
            <a:prstGeom prst="ellipse">
              <a:avLst/>
            </a:prstGeom>
            <a:solidFill>
              <a:srgbClr val="4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0" name="Oval 246"/>
            <p:cNvSpPr>
              <a:spLocks noChangeArrowheads="1"/>
            </p:cNvSpPr>
            <p:nvPr/>
          </p:nvSpPr>
          <p:spPr bwMode="auto">
            <a:xfrm>
              <a:off x="3642" y="3522"/>
              <a:ext cx="263" cy="326"/>
            </a:xfrm>
            <a:prstGeom prst="ellipse">
              <a:avLst/>
            </a:prstGeom>
            <a:solidFill>
              <a:srgbClr val="6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1" name="Oval 247"/>
            <p:cNvSpPr>
              <a:spLocks noChangeArrowheads="1"/>
            </p:cNvSpPr>
            <p:nvPr/>
          </p:nvSpPr>
          <p:spPr bwMode="auto">
            <a:xfrm>
              <a:off x="3649" y="3529"/>
              <a:ext cx="230" cy="284"/>
            </a:xfrm>
            <a:prstGeom prst="ellipse">
              <a:avLst/>
            </a:prstGeom>
            <a:solidFill>
              <a:srgbClr val="8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2" name="Oval 248"/>
            <p:cNvSpPr>
              <a:spLocks noChangeArrowheads="1"/>
            </p:cNvSpPr>
            <p:nvPr/>
          </p:nvSpPr>
          <p:spPr bwMode="auto">
            <a:xfrm>
              <a:off x="3658" y="3535"/>
              <a:ext cx="196" cy="244"/>
            </a:xfrm>
            <a:prstGeom prst="ellipse">
              <a:avLst/>
            </a:prstGeom>
            <a:solidFill>
              <a:srgbClr val="A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3" name="Oval 249"/>
            <p:cNvSpPr>
              <a:spLocks noChangeArrowheads="1"/>
            </p:cNvSpPr>
            <p:nvPr/>
          </p:nvSpPr>
          <p:spPr bwMode="auto">
            <a:xfrm>
              <a:off x="3665" y="3543"/>
              <a:ext cx="163" cy="201"/>
            </a:xfrm>
            <a:prstGeom prst="ellipse">
              <a:avLst/>
            </a:prstGeom>
            <a:solidFill>
              <a:srgbClr val="C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4" name="Oval 250"/>
            <p:cNvSpPr>
              <a:spLocks noChangeArrowheads="1"/>
            </p:cNvSpPr>
            <p:nvPr/>
          </p:nvSpPr>
          <p:spPr bwMode="auto">
            <a:xfrm>
              <a:off x="3672" y="3551"/>
              <a:ext cx="130" cy="160"/>
            </a:xfrm>
            <a:prstGeom prst="ellipse">
              <a:avLst/>
            </a:prstGeom>
            <a:solidFill>
              <a:srgbClr val="E0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5" name="Oval 251"/>
            <p:cNvSpPr>
              <a:spLocks noChangeArrowheads="1"/>
            </p:cNvSpPr>
            <p:nvPr/>
          </p:nvSpPr>
          <p:spPr bwMode="auto">
            <a:xfrm>
              <a:off x="3680" y="3558"/>
              <a:ext cx="96" cy="117"/>
            </a:xfrm>
            <a:prstGeom prst="ellipse">
              <a:avLst/>
            </a:prstGeom>
            <a:solidFill>
              <a:srgbClr val="FF0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6" name="Oval 252"/>
            <p:cNvSpPr>
              <a:spLocks noChangeArrowheads="1"/>
            </p:cNvSpPr>
            <p:nvPr/>
          </p:nvSpPr>
          <p:spPr bwMode="auto">
            <a:xfrm>
              <a:off x="3686" y="3559"/>
              <a:ext cx="77" cy="95"/>
            </a:xfrm>
            <a:prstGeom prst="ellipse">
              <a:avLst/>
            </a:prstGeom>
            <a:solidFill>
              <a:srgbClr val="FF4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7" name="Oval 253"/>
            <p:cNvSpPr>
              <a:spLocks noChangeArrowheads="1"/>
            </p:cNvSpPr>
            <p:nvPr/>
          </p:nvSpPr>
          <p:spPr bwMode="auto">
            <a:xfrm>
              <a:off x="3690" y="3565"/>
              <a:ext cx="56" cy="71"/>
            </a:xfrm>
            <a:prstGeom prst="ellipse">
              <a:avLst/>
            </a:prstGeom>
            <a:solidFill>
              <a:srgbClr val="FF8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88" name="Oval 254"/>
            <p:cNvSpPr>
              <a:spLocks noChangeArrowheads="1"/>
            </p:cNvSpPr>
            <p:nvPr/>
          </p:nvSpPr>
          <p:spPr bwMode="auto">
            <a:xfrm>
              <a:off x="3694" y="3570"/>
              <a:ext cx="38" cy="49"/>
            </a:xfrm>
            <a:prstGeom prst="ellipse">
              <a:avLst/>
            </a:prstGeom>
            <a:solidFill>
              <a:srgbClr val="FFC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06" name="Line 255"/>
          <p:cNvSpPr>
            <a:spLocks noChangeShapeType="1"/>
          </p:cNvSpPr>
          <p:nvPr/>
        </p:nvSpPr>
        <p:spPr bwMode="auto">
          <a:xfrm flipH="1">
            <a:off x="5181600" y="3721100"/>
            <a:ext cx="914400" cy="2057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24" name="Group 256"/>
          <p:cNvGrpSpPr>
            <a:grpSpLocks/>
          </p:cNvGrpSpPr>
          <p:nvPr/>
        </p:nvGrpSpPr>
        <p:grpSpPr bwMode="auto">
          <a:xfrm>
            <a:off x="2590804" y="4635504"/>
            <a:ext cx="460375" cy="639763"/>
            <a:chOff x="368" y="1930"/>
            <a:chExt cx="326" cy="403"/>
          </a:xfrm>
        </p:grpSpPr>
        <p:sp>
          <p:nvSpPr>
            <p:cNvPr id="27867" name="Oval 257"/>
            <p:cNvSpPr>
              <a:spLocks noChangeArrowheads="1"/>
            </p:cNvSpPr>
            <p:nvPr/>
          </p:nvSpPr>
          <p:spPr bwMode="auto">
            <a:xfrm>
              <a:off x="368" y="1930"/>
              <a:ext cx="326" cy="403"/>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8" name="Oval 258"/>
            <p:cNvSpPr>
              <a:spLocks noChangeArrowheads="1"/>
            </p:cNvSpPr>
            <p:nvPr/>
          </p:nvSpPr>
          <p:spPr bwMode="auto">
            <a:xfrm>
              <a:off x="374" y="1932"/>
              <a:ext cx="296" cy="36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9" name="Oval 259"/>
            <p:cNvSpPr>
              <a:spLocks noChangeArrowheads="1"/>
            </p:cNvSpPr>
            <p:nvPr/>
          </p:nvSpPr>
          <p:spPr bwMode="auto">
            <a:xfrm>
              <a:off x="381" y="1938"/>
              <a:ext cx="263" cy="326"/>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0" name="Oval 260"/>
            <p:cNvSpPr>
              <a:spLocks noChangeArrowheads="1"/>
            </p:cNvSpPr>
            <p:nvPr/>
          </p:nvSpPr>
          <p:spPr bwMode="auto">
            <a:xfrm>
              <a:off x="388" y="1946"/>
              <a:ext cx="230" cy="283"/>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1" name="Oval 261"/>
            <p:cNvSpPr>
              <a:spLocks noChangeArrowheads="1"/>
            </p:cNvSpPr>
            <p:nvPr/>
          </p:nvSpPr>
          <p:spPr bwMode="auto">
            <a:xfrm>
              <a:off x="397" y="1952"/>
              <a:ext cx="196" cy="243"/>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2" name="Oval 262"/>
            <p:cNvSpPr>
              <a:spLocks noChangeArrowheads="1"/>
            </p:cNvSpPr>
            <p:nvPr/>
          </p:nvSpPr>
          <p:spPr bwMode="auto">
            <a:xfrm>
              <a:off x="404" y="1959"/>
              <a:ext cx="163" cy="202"/>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3" name="Oval 263"/>
            <p:cNvSpPr>
              <a:spLocks noChangeArrowheads="1"/>
            </p:cNvSpPr>
            <p:nvPr/>
          </p:nvSpPr>
          <p:spPr bwMode="auto">
            <a:xfrm>
              <a:off x="411" y="1968"/>
              <a:ext cx="130" cy="161"/>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4" name="Oval 264"/>
            <p:cNvSpPr>
              <a:spLocks noChangeArrowheads="1"/>
            </p:cNvSpPr>
            <p:nvPr/>
          </p:nvSpPr>
          <p:spPr bwMode="auto">
            <a:xfrm>
              <a:off x="419" y="1974"/>
              <a:ext cx="96" cy="119"/>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5" name="Oval 265"/>
            <p:cNvSpPr>
              <a:spLocks noChangeArrowheads="1"/>
            </p:cNvSpPr>
            <p:nvPr/>
          </p:nvSpPr>
          <p:spPr bwMode="auto">
            <a:xfrm>
              <a:off x="425" y="1975"/>
              <a:ext cx="77" cy="97"/>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6" name="Oval 266"/>
            <p:cNvSpPr>
              <a:spLocks noChangeArrowheads="1"/>
            </p:cNvSpPr>
            <p:nvPr/>
          </p:nvSpPr>
          <p:spPr bwMode="auto">
            <a:xfrm>
              <a:off x="429" y="1981"/>
              <a:ext cx="56" cy="71"/>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77" name="Oval 267"/>
            <p:cNvSpPr>
              <a:spLocks noChangeArrowheads="1"/>
            </p:cNvSpPr>
            <p:nvPr/>
          </p:nvSpPr>
          <p:spPr bwMode="auto">
            <a:xfrm>
              <a:off x="433" y="1986"/>
              <a:ext cx="38" cy="49"/>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grpSp>
        <p:nvGrpSpPr>
          <p:cNvPr id="25" name="Group 268"/>
          <p:cNvGrpSpPr>
            <a:grpSpLocks/>
          </p:cNvGrpSpPr>
          <p:nvPr/>
        </p:nvGrpSpPr>
        <p:grpSpPr bwMode="auto">
          <a:xfrm>
            <a:off x="6019804" y="1054100"/>
            <a:ext cx="561975" cy="781050"/>
            <a:chOff x="4013" y="2015"/>
            <a:chExt cx="398" cy="492"/>
          </a:xfrm>
        </p:grpSpPr>
        <p:sp>
          <p:nvSpPr>
            <p:cNvPr id="27856" name="Oval 269"/>
            <p:cNvSpPr>
              <a:spLocks noChangeArrowheads="1"/>
            </p:cNvSpPr>
            <p:nvPr/>
          </p:nvSpPr>
          <p:spPr bwMode="auto">
            <a:xfrm>
              <a:off x="4013" y="2015"/>
              <a:ext cx="398" cy="492"/>
            </a:xfrm>
            <a:prstGeom prst="ellipse">
              <a:avLst/>
            </a:prstGeom>
            <a:solidFill>
              <a:srgbClr val="2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7" name="Oval 270"/>
            <p:cNvSpPr>
              <a:spLocks noChangeArrowheads="1"/>
            </p:cNvSpPr>
            <p:nvPr/>
          </p:nvSpPr>
          <p:spPr bwMode="auto">
            <a:xfrm>
              <a:off x="4021" y="2019"/>
              <a:ext cx="362" cy="448"/>
            </a:xfrm>
            <a:prstGeom prst="ellipse">
              <a:avLst/>
            </a:prstGeom>
            <a:solidFill>
              <a:srgbClr val="4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8" name="Oval 271"/>
            <p:cNvSpPr>
              <a:spLocks noChangeArrowheads="1"/>
            </p:cNvSpPr>
            <p:nvPr/>
          </p:nvSpPr>
          <p:spPr bwMode="auto">
            <a:xfrm>
              <a:off x="4029" y="2026"/>
              <a:ext cx="322" cy="399"/>
            </a:xfrm>
            <a:prstGeom prst="ellipse">
              <a:avLst/>
            </a:prstGeom>
            <a:solidFill>
              <a:srgbClr val="6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9" name="Oval 272"/>
            <p:cNvSpPr>
              <a:spLocks noChangeArrowheads="1"/>
            </p:cNvSpPr>
            <p:nvPr/>
          </p:nvSpPr>
          <p:spPr bwMode="auto">
            <a:xfrm>
              <a:off x="4038" y="2035"/>
              <a:ext cx="281" cy="348"/>
            </a:xfrm>
            <a:prstGeom prst="ellipse">
              <a:avLst/>
            </a:prstGeom>
            <a:solidFill>
              <a:srgbClr val="8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0" name="Oval 273"/>
            <p:cNvSpPr>
              <a:spLocks noChangeArrowheads="1"/>
            </p:cNvSpPr>
            <p:nvPr/>
          </p:nvSpPr>
          <p:spPr bwMode="auto">
            <a:xfrm>
              <a:off x="4049" y="2042"/>
              <a:ext cx="240" cy="298"/>
            </a:xfrm>
            <a:prstGeom prst="ellipse">
              <a:avLst/>
            </a:prstGeom>
            <a:solidFill>
              <a:srgbClr val="A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1" name="Oval 274"/>
            <p:cNvSpPr>
              <a:spLocks noChangeArrowheads="1"/>
            </p:cNvSpPr>
            <p:nvPr/>
          </p:nvSpPr>
          <p:spPr bwMode="auto">
            <a:xfrm>
              <a:off x="4057" y="2052"/>
              <a:ext cx="199" cy="247"/>
            </a:xfrm>
            <a:prstGeom prst="ellipse">
              <a:avLst/>
            </a:prstGeom>
            <a:solidFill>
              <a:srgbClr val="C000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2" name="Oval 275"/>
            <p:cNvSpPr>
              <a:spLocks noChangeArrowheads="1"/>
            </p:cNvSpPr>
            <p:nvPr/>
          </p:nvSpPr>
          <p:spPr bwMode="auto">
            <a:xfrm>
              <a:off x="4066" y="2062"/>
              <a:ext cx="159" cy="198"/>
            </a:xfrm>
            <a:prstGeom prst="ellipse">
              <a:avLst/>
            </a:prstGeom>
            <a:solidFill>
              <a:srgbClr val="E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3" name="Oval 276"/>
            <p:cNvSpPr>
              <a:spLocks noChangeArrowheads="1"/>
            </p:cNvSpPr>
            <p:nvPr/>
          </p:nvSpPr>
          <p:spPr bwMode="auto">
            <a:xfrm>
              <a:off x="4076" y="2070"/>
              <a:ext cx="118" cy="147"/>
            </a:xfrm>
            <a:prstGeom prst="ellipse">
              <a:avLst/>
            </a:prstGeom>
            <a:solidFill>
              <a:srgbClr val="FF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4" name="Oval 277"/>
            <p:cNvSpPr>
              <a:spLocks noChangeArrowheads="1"/>
            </p:cNvSpPr>
            <p:nvPr/>
          </p:nvSpPr>
          <p:spPr bwMode="auto">
            <a:xfrm>
              <a:off x="4083" y="2072"/>
              <a:ext cx="95" cy="119"/>
            </a:xfrm>
            <a:prstGeom prst="ellipse">
              <a:avLst/>
            </a:prstGeom>
            <a:solidFill>
              <a:srgbClr val="FF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5" name="Oval 278"/>
            <p:cNvSpPr>
              <a:spLocks noChangeArrowheads="1"/>
            </p:cNvSpPr>
            <p:nvPr/>
          </p:nvSpPr>
          <p:spPr bwMode="auto">
            <a:xfrm>
              <a:off x="4088" y="2079"/>
              <a:ext cx="69" cy="87"/>
            </a:xfrm>
            <a:prstGeom prst="ellipse">
              <a:avLst/>
            </a:prstGeom>
            <a:solidFill>
              <a:srgbClr val="FF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66" name="Oval 279"/>
            <p:cNvSpPr>
              <a:spLocks noChangeArrowheads="1"/>
            </p:cNvSpPr>
            <p:nvPr/>
          </p:nvSpPr>
          <p:spPr bwMode="auto">
            <a:xfrm>
              <a:off x="4092" y="2084"/>
              <a:ext cx="49" cy="62"/>
            </a:xfrm>
            <a:prstGeom prst="ellipse">
              <a:avLst/>
            </a:prstGeom>
            <a:solidFill>
              <a:srgbClr val="FF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grpSp>
        <p:nvGrpSpPr>
          <p:cNvPr id="26" name="Group 280"/>
          <p:cNvGrpSpPr>
            <a:grpSpLocks/>
          </p:cNvGrpSpPr>
          <p:nvPr/>
        </p:nvGrpSpPr>
        <p:grpSpPr bwMode="auto">
          <a:xfrm>
            <a:off x="7185025" y="1143000"/>
            <a:ext cx="457200" cy="636588"/>
            <a:chOff x="1379" y="948"/>
            <a:chExt cx="324" cy="401"/>
          </a:xfrm>
        </p:grpSpPr>
        <p:sp>
          <p:nvSpPr>
            <p:cNvPr id="27845" name="Oval 281"/>
            <p:cNvSpPr>
              <a:spLocks noChangeArrowheads="1"/>
            </p:cNvSpPr>
            <p:nvPr/>
          </p:nvSpPr>
          <p:spPr bwMode="auto">
            <a:xfrm>
              <a:off x="1379" y="948"/>
              <a:ext cx="324" cy="401"/>
            </a:xfrm>
            <a:prstGeom prst="ellipse">
              <a:avLst/>
            </a:prstGeom>
            <a:solidFill>
              <a:srgbClr val="0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6" name="Oval 282"/>
            <p:cNvSpPr>
              <a:spLocks noChangeArrowheads="1"/>
            </p:cNvSpPr>
            <p:nvPr/>
          </p:nvSpPr>
          <p:spPr bwMode="auto">
            <a:xfrm>
              <a:off x="1384" y="949"/>
              <a:ext cx="296" cy="366"/>
            </a:xfrm>
            <a:prstGeom prst="ellipse">
              <a:avLst/>
            </a:prstGeom>
            <a:solidFill>
              <a:srgbClr val="0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7" name="Oval 283"/>
            <p:cNvSpPr>
              <a:spLocks noChangeArrowheads="1"/>
            </p:cNvSpPr>
            <p:nvPr/>
          </p:nvSpPr>
          <p:spPr bwMode="auto">
            <a:xfrm>
              <a:off x="1391" y="956"/>
              <a:ext cx="263" cy="324"/>
            </a:xfrm>
            <a:prstGeom prst="ellipse">
              <a:avLst/>
            </a:prstGeom>
            <a:solidFill>
              <a:srgbClr val="0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8" name="Oval 284"/>
            <p:cNvSpPr>
              <a:spLocks noChangeArrowheads="1"/>
            </p:cNvSpPr>
            <p:nvPr/>
          </p:nvSpPr>
          <p:spPr bwMode="auto">
            <a:xfrm>
              <a:off x="1398" y="963"/>
              <a:ext cx="231" cy="283"/>
            </a:xfrm>
            <a:prstGeom prst="ellipse">
              <a:avLst/>
            </a:prstGeom>
            <a:solidFill>
              <a:srgbClr val="0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9" name="Oval 285"/>
            <p:cNvSpPr>
              <a:spLocks noChangeArrowheads="1"/>
            </p:cNvSpPr>
            <p:nvPr/>
          </p:nvSpPr>
          <p:spPr bwMode="auto">
            <a:xfrm>
              <a:off x="1407" y="969"/>
              <a:ext cx="197" cy="242"/>
            </a:xfrm>
            <a:prstGeom prst="ellipse">
              <a:avLst/>
            </a:prstGeom>
            <a:solidFill>
              <a:srgbClr val="0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0" name="Oval 286"/>
            <p:cNvSpPr>
              <a:spLocks noChangeArrowheads="1"/>
            </p:cNvSpPr>
            <p:nvPr/>
          </p:nvSpPr>
          <p:spPr bwMode="auto">
            <a:xfrm>
              <a:off x="1414" y="977"/>
              <a:ext cx="163" cy="200"/>
            </a:xfrm>
            <a:prstGeom prst="ellipse">
              <a:avLst/>
            </a:prstGeom>
            <a:solidFill>
              <a:srgbClr val="0000C4"/>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1" name="Oval 287"/>
            <p:cNvSpPr>
              <a:spLocks noChangeArrowheads="1"/>
            </p:cNvSpPr>
            <p:nvPr/>
          </p:nvSpPr>
          <p:spPr bwMode="auto">
            <a:xfrm>
              <a:off x="1421" y="985"/>
              <a:ext cx="130" cy="160"/>
            </a:xfrm>
            <a:prstGeom prst="ellipse">
              <a:avLst/>
            </a:prstGeom>
            <a:solidFill>
              <a:srgbClr val="0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2" name="Oval 288"/>
            <p:cNvSpPr>
              <a:spLocks noChangeArrowheads="1"/>
            </p:cNvSpPr>
            <p:nvPr/>
          </p:nvSpPr>
          <p:spPr bwMode="auto">
            <a:xfrm>
              <a:off x="1429" y="991"/>
              <a:ext cx="96" cy="118"/>
            </a:xfrm>
            <a:prstGeom prst="ellipse">
              <a:avLst/>
            </a:prstGeom>
            <a:solidFill>
              <a:srgbClr val="00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3" name="Oval 289"/>
            <p:cNvSpPr>
              <a:spLocks noChangeArrowheads="1"/>
            </p:cNvSpPr>
            <p:nvPr/>
          </p:nvSpPr>
          <p:spPr bwMode="auto">
            <a:xfrm>
              <a:off x="1435" y="993"/>
              <a:ext cx="77" cy="96"/>
            </a:xfrm>
            <a:prstGeom prst="ellipse">
              <a:avLst/>
            </a:prstGeom>
            <a:solidFill>
              <a:srgbClr val="40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4" name="Oval 290"/>
            <p:cNvSpPr>
              <a:spLocks noChangeArrowheads="1"/>
            </p:cNvSpPr>
            <p:nvPr/>
          </p:nvSpPr>
          <p:spPr bwMode="auto">
            <a:xfrm>
              <a:off x="1439" y="999"/>
              <a:ext cx="56" cy="71"/>
            </a:xfrm>
            <a:prstGeom prst="ellipse">
              <a:avLst/>
            </a:prstGeom>
            <a:solidFill>
              <a:srgbClr val="80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55" name="Oval 291"/>
            <p:cNvSpPr>
              <a:spLocks noChangeArrowheads="1"/>
            </p:cNvSpPr>
            <p:nvPr/>
          </p:nvSpPr>
          <p:spPr bwMode="auto">
            <a:xfrm>
              <a:off x="1443" y="1004"/>
              <a:ext cx="37" cy="48"/>
            </a:xfrm>
            <a:prstGeom prst="ellipse">
              <a:avLst/>
            </a:prstGeom>
            <a:solidFill>
              <a:srgbClr val="C0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10" name="Rectangle 292"/>
          <p:cNvSpPr>
            <a:spLocks noChangeArrowheads="1"/>
          </p:cNvSpPr>
          <p:nvPr/>
        </p:nvSpPr>
        <p:spPr bwMode="auto">
          <a:xfrm>
            <a:off x="6553200" y="1676400"/>
            <a:ext cx="1828800" cy="1013098"/>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Faith Organizations</a:t>
            </a:r>
          </a:p>
        </p:txBody>
      </p:sp>
      <p:grpSp>
        <p:nvGrpSpPr>
          <p:cNvPr id="27" name="Group 293"/>
          <p:cNvGrpSpPr>
            <a:grpSpLocks/>
          </p:cNvGrpSpPr>
          <p:nvPr/>
        </p:nvGrpSpPr>
        <p:grpSpPr bwMode="auto">
          <a:xfrm>
            <a:off x="3810000" y="3810003"/>
            <a:ext cx="1828800" cy="966334"/>
            <a:chOff x="931" y="948"/>
            <a:chExt cx="1185" cy="565"/>
          </a:xfrm>
        </p:grpSpPr>
        <p:grpSp>
          <p:nvGrpSpPr>
            <p:cNvPr id="28" name="Group 294"/>
            <p:cNvGrpSpPr>
              <a:grpSpLocks/>
            </p:cNvGrpSpPr>
            <p:nvPr/>
          </p:nvGrpSpPr>
          <p:grpSpPr bwMode="auto">
            <a:xfrm>
              <a:off x="1379" y="948"/>
              <a:ext cx="324" cy="401"/>
              <a:chOff x="1379" y="948"/>
              <a:chExt cx="324" cy="401"/>
            </a:xfrm>
          </p:grpSpPr>
          <p:sp>
            <p:nvSpPr>
              <p:cNvPr id="27834" name="Oval 295"/>
              <p:cNvSpPr>
                <a:spLocks noChangeArrowheads="1"/>
              </p:cNvSpPr>
              <p:nvPr/>
            </p:nvSpPr>
            <p:spPr bwMode="auto">
              <a:xfrm>
                <a:off x="1379" y="948"/>
                <a:ext cx="324" cy="401"/>
              </a:xfrm>
              <a:prstGeom prst="ellipse">
                <a:avLst/>
              </a:prstGeom>
              <a:solidFill>
                <a:srgbClr val="00002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35" name="Oval 296"/>
              <p:cNvSpPr>
                <a:spLocks noChangeArrowheads="1"/>
              </p:cNvSpPr>
              <p:nvPr/>
            </p:nvSpPr>
            <p:spPr bwMode="auto">
              <a:xfrm>
                <a:off x="1384" y="949"/>
                <a:ext cx="296" cy="366"/>
              </a:xfrm>
              <a:prstGeom prst="ellipse">
                <a:avLst/>
              </a:prstGeom>
              <a:solidFill>
                <a:srgbClr val="0000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36" name="Oval 297"/>
              <p:cNvSpPr>
                <a:spLocks noChangeArrowheads="1"/>
              </p:cNvSpPr>
              <p:nvPr/>
            </p:nvSpPr>
            <p:spPr bwMode="auto">
              <a:xfrm>
                <a:off x="1391" y="956"/>
                <a:ext cx="263" cy="324"/>
              </a:xfrm>
              <a:prstGeom prst="ellipse">
                <a:avLst/>
              </a:prstGeom>
              <a:solidFill>
                <a:srgbClr val="00006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37" name="Oval 298"/>
              <p:cNvSpPr>
                <a:spLocks noChangeArrowheads="1"/>
              </p:cNvSpPr>
              <p:nvPr/>
            </p:nvSpPr>
            <p:spPr bwMode="auto">
              <a:xfrm>
                <a:off x="1398" y="963"/>
                <a:ext cx="231" cy="283"/>
              </a:xfrm>
              <a:prstGeom prst="ellipse">
                <a:avLst/>
              </a:prstGeom>
              <a:solidFill>
                <a:srgbClr val="0000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38" name="Oval 299"/>
              <p:cNvSpPr>
                <a:spLocks noChangeArrowheads="1"/>
              </p:cNvSpPr>
              <p:nvPr/>
            </p:nvSpPr>
            <p:spPr bwMode="auto">
              <a:xfrm>
                <a:off x="1407" y="969"/>
                <a:ext cx="197" cy="242"/>
              </a:xfrm>
              <a:prstGeom prst="ellipse">
                <a:avLst/>
              </a:prstGeom>
              <a:solidFill>
                <a:srgbClr val="0000A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39" name="Oval 300"/>
              <p:cNvSpPr>
                <a:spLocks noChangeArrowheads="1"/>
              </p:cNvSpPr>
              <p:nvPr/>
            </p:nvSpPr>
            <p:spPr bwMode="auto">
              <a:xfrm>
                <a:off x="1414" y="977"/>
                <a:ext cx="163" cy="200"/>
              </a:xfrm>
              <a:prstGeom prst="ellipse">
                <a:avLst/>
              </a:prstGeom>
              <a:solidFill>
                <a:srgbClr val="0000C4"/>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0" name="Oval 301"/>
              <p:cNvSpPr>
                <a:spLocks noChangeArrowheads="1"/>
              </p:cNvSpPr>
              <p:nvPr/>
            </p:nvSpPr>
            <p:spPr bwMode="auto">
              <a:xfrm>
                <a:off x="1421" y="985"/>
                <a:ext cx="130" cy="160"/>
              </a:xfrm>
              <a:prstGeom prst="ellipse">
                <a:avLst/>
              </a:prstGeom>
              <a:solidFill>
                <a:srgbClr val="0000E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1" name="Oval 302"/>
              <p:cNvSpPr>
                <a:spLocks noChangeArrowheads="1"/>
              </p:cNvSpPr>
              <p:nvPr/>
            </p:nvSpPr>
            <p:spPr bwMode="auto">
              <a:xfrm>
                <a:off x="1429" y="991"/>
                <a:ext cx="96" cy="118"/>
              </a:xfrm>
              <a:prstGeom prst="ellipse">
                <a:avLst/>
              </a:prstGeom>
              <a:solidFill>
                <a:srgbClr val="000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2" name="Oval 303"/>
              <p:cNvSpPr>
                <a:spLocks noChangeArrowheads="1"/>
              </p:cNvSpPr>
              <p:nvPr/>
            </p:nvSpPr>
            <p:spPr bwMode="auto">
              <a:xfrm>
                <a:off x="1435" y="993"/>
                <a:ext cx="77" cy="96"/>
              </a:xfrm>
              <a:prstGeom prst="ellipse">
                <a:avLst/>
              </a:prstGeom>
              <a:solidFill>
                <a:srgbClr val="404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3" name="Oval 304"/>
              <p:cNvSpPr>
                <a:spLocks noChangeArrowheads="1"/>
              </p:cNvSpPr>
              <p:nvPr/>
            </p:nvSpPr>
            <p:spPr bwMode="auto">
              <a:xfrm>
                <a:off x="1439" y="999"/>
                <a:ext cx="56" cy="71"/>
              </a:xfrm>
              <a:prstGeom prst="ellipse">
                <a:avLst/>
              </a:prstGeom>
              <a:solidFill>
                <a:srgbClr val="808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44" name="Oval 305"/>
              <p:cNvSpPr>
                <a:spLocks noChangeArrowheads="1"/>
              </p:cNvSpPr>
              <p:nvPr/>
            </p:nvSpPr>
            <p:spPr bwMode="auto">
              <a:xfrm>
                <a:off x="1443" y="1004"/>
                <a:ext cx="37" cy="48"/>
              </a:xfrm>
              <a:prstGeom prst="ellipse">
                <a:avLst/>
              </a:prstGeom>
              <a:solidFill>
                <a:srgbClr val="C0C0FF"/>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833" name="Rectangle 306"/>
            <p:cNvSpPr>
              <a:spLocks noChangeArrowheads="1"/>
            </p:cNvSpPr>
            <p:nvPr/>
          </p:nvSpPr>
          <p:spPr bwMode="auto">
            <a:xfrm>
              <a:off x="931" y="1281"/>
              <a:ext cx="1185" cy="232"/>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Philanthropist</a:t>
              </a:r>
            </a:p>
          </p:txBody>
        </p:sp>
      </p:grpSp>
      <p:sp>
        <p:nvSpPr>
          <p:cNvPr id="27712" name="Line 307"/>
          <p:cNvSpPr>
            <a:spLocks noChangeShapeType="1"/>
          </p:cNvSpPr>
          <p:nvPr/>
        </p:nvSpPr>
        <p:spPr bwMode="auto">
          <a:xfrm>
            <a:off x="3886200" y="3797300"/>
            <a:ext cx="381000" cy="1143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29" name="Group 308"/>
          <p:cNvGrpSpPr>
            <a:grpSpLocks/>
          </p:cNvGrpSpPr>
          <p:nvPr/>
        </p:nvGrpSpPr>
        <p:grpSpPr bwMode="auto">
          <a:xfrm>
            <a:off x="9906000" y="2273304"/>
            <a:ext cx="407988" cy="568325"/>
            <a:chOff x="1325" y="3196"/>
            <a:chExt cx="289" cy="358"/>
          </a:xfrm>
        </p:grpSpPr>
        <p:sp>
          <p:nvSpPr>
            <p:cNvPr id="27821" name="Oval 309"/>
            <p:cNvSpPr>
              <a:spLocks noChangeArrowheads="1"/>
            </p:cNvSpPr>
            <p:nvPr/>
          </p:nvSpPr>
          <p:spPr bwMode="auto">
            <a:xfrm>
              <a:off x="1325" y="3196"/>
              <a:ext cx="289" cy="358"/>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2" name="Oval 310"/>
            <p:cNvSpPr>
              <a:spLocks noChangeArrowheads="1"/>
            </p:cNvSpPr>
            <p:nvPr/>
          </p:nvSpPr>
          <p:spPr bwMode="auto">
            <a:xfrm>
              <a:off x="1330" y="3197"/>
              <a:ext cx="263" cy="32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3" name="Oval 311"/>
            <p:cNvSpPr>
              <a:spLocks noChangeArrowheads="1"/>
            </p:cNvSpPr>
            <p:nvPr/>
          </p:nvSpPr>
          <p:spPr bwMode="auto">
            <a:xfrm>
              <a:off x="1336" y="3203"/>
              <a:ext cx="234" cy="289"/>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4" name="Oval 312"/>
            <p:cNvSpPr>
              <a:spLocks noChangeArrowheads="1"/>
            </p:cNvSpPr>
            <p:nvPr/>
          </p:nvSpPr>
          <p:spPr bwMode="auto">
            <a:xfrm>
              <a:off x="1342" y="3209"/>
              <a:ext cx="205" cy="252"/>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5" name="Oval 313"/>
            <p:cNvSpPr>
              <a:spLocks noChangeArrowheads="1"/>
            </p:cNvSpPr>
            <p:nvPr/>
          </p:nvSpPr>
          <p:spPr bwMode="auto">
            <a:xfrm>
              <a:off x="1350" y="3216"/>
              <a:ext cx="174" cy="214"/>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6" name="Oval 314"/>
            <p:cNvSpPr>
              <a:spLocks noChangeArrowheads="1"/>
            </p:cNvSpPr>
            <p:nvPr/>
          </p:nvSpPr>
          <p:spPr bwMode="auto">
            <a:xfrm>
              <a:off x="1357" y="3222"/>
              <a:ext cx="144" cy="178"/>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7" name="Oval 315"/>
            <p:cNvSpPr>
              <a:spLocks noChangeArrowheads="1"/>
            </p:cNvSpPr>
            <p:nvPr/>
          </p:nvSpPr>
          <p:spPr bwMode="auto">
            <a:xfrm>
              <a:off x="1363" y="3229"/>
              <a:ext cx="115" cy="142"/>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8" name="Oval 316"/>
            <p:cNvSpPr>
              <a:spLocks noChangeArrowheads="1"/>
            </p:cNvSpPr>
            <p:nvPr/>
          </p:nvSpPr>
          <p:spPr bwMode="auto">
            <a:xfrm>
              <a:off x="1370" y="3235"/>
              <a:ext cx="85" cy="104"/>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9" name="Oval 317"/>
            <p:cNvSpPr>
              <a:spLocks noChangeArrowheads="1"/>
            </p:cNvSpPr>
            <p:nvPr/>
          </p:nvSpPr>
          <p:spPr bwMode="auto">
            <a:xfrm>
              <a:off x="1375" y="3237"/>
              <a:ext cx="68" cy="84"/>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30" name="Oval 318"/>
            <p:cNvSpPr>
              <a:spLocks noChangeArrowheads="1"/>
            </p:cNvSpPr>
            <p:nvPr/>
          </p:nvSpPr>
          <p:spPr bwMode="auto">
            <a:xfrm>
              <a:off x="1379" y="3241"/>
              <a:ext cx="49" cy="63"/>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31" name="Oval 319"/>
            <p:cNvSpPr>
              <a:spLocks noChangeArrowheads="1"/>
            </p:cNvSpPr>
            <p:nvPr/>
          </p:nvSpPr>
          <p:spPr bwMode="auto">
            <a:xfrm>
              <a:off x="1383" y="3246"/>
              <a:ext cx="32" cy="43"/>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14" name="Line 320"/>
          <p:cNvSpPr>
            <a:spLocks noChangeShapeType="1"/>
          </p:cNvSpPr>
          <p:nvPr/>
        </p:nvSpPr>
        <p:spPr bwMode="auto">
          <a:xfrm flipV="1">
            <a:off x="8458200" y="1587500"/>
            <a:ext cx="838200" cy="2057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15" name="Line 321"/>
          <p:cNvSpPr>
            <a:spLocks noChangeShapeType="1"/>
          </p:cNvSpPr>
          <p:nvPr/>
        </p:nvSpPr>
        <p:spPr bwMode="auto">
          <a:xfrm flipV="1">
            <a:off x="2438400" y="2578100"/>
            <a:ext cx="457200" cy="1143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16" name="Line 322"/>
          <p:cNvSpPr>
            <a:spLocks noChangeShapeType="1"/>
          </p:cNvSpPr>
          <p:nvPr/>
        </p:nvSpPr>
        <p:spPr bwMode="auto">
          <a:xfrm flipV="1">
            <a:off x="3886200" y="1358900"/>
            <a:ext cx="2133600" cy="1981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17" name="Rectangle 323"/>
          <p:cNvSpPr>
            <a:spLocks noChangeArrowheads="1"/>
          </p:cNvSpPr>
          <p:nvPr/>
        </p:nvSpPr>
        <p:spPr bwMode="auto">
          <a:xfrm>
            <a:off x="6475915" y="3800478"/>
            <a:ext cx="1671638" cy="6985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Elected Officials</a:t>
            </a:r>
          </a:p>
        </p:txBody>
      </p:sp>
      <p:sp>
        <p:nvSpPr>
          <p:cNvPr id="27718" name="Line 324"/>
          <p:cNvSpPr>
            <a:spLocks noChangeShapeType="1"/>
          </p:cNvSpPr>
          <p:nvPr/>
        </p:nvSpPr>
        <p:spPr bwMode="auto">
          <a:xfrm>
            <a:off x="6553200" y="5321300"/>
            <a:ext cx="2057400" cy="304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19" name="Line 325"/>
          <p:cNvSpPr>
            <a:spLocks noChangeShapeType="1"/>
          </p:cNvSpPr>
          <p:nvPr/>
        </p:nvSpPr>
        <p:spPr bwMode="auto">
          <a:xfrm>
            <a:off x="4876800" y="4559300"/>
            <a:ext cx="304800" cy="1219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20" name="Line 326"/>
          <p:cNvSpPr>
            <a:spLocks noChangeShapeType="1"/>
          </p:cNvSpPr>
          <p:nvPr/>
        </p:nvSpPr>
        <p:spPr bwMode="auto">
          <a:xfrm>
            <a:off x="6324600" y="3797300"/>
            <a:ext cx="0" cy="1295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21" name="Line 327"/>
          <p:cNvSpPr>
            <a:spLocks noChangeShapeType="1"/>
          </p:cNvSpPr>
          <p:nvPr/>
        </p:nvSpPr>
        <p:spPr bwMode="auto">
          <a:xfrm flipH="1">
            <a:off x="4953000" y="3949700"/>
            <a:ext cx="381000" cy="152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22" name="Rectangle 328"/>
          <p:cNvSpPr>
            <a:spLocks noChangeArrowheads="1"/>
          </p:cNvSpPr>
          <p:nvPr/>
        </p:nvSpPr>
        <p:spPr bwMode="auto">
          <a:xfrm>
            <a:off x="5550945" y="5629276"/>
            <a:ext cx="1671638" cy="705321"/>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Tribal Health</a:t>
            </a:r>
          </a:p>
        </p:txBody>
      </p:sp>
      <p:sp>
        <p:nvSpPr>
          <p:cNvPr id="27723" name="Rectangle 329"/>
          <p:cNvSpPr>
            <a:spLocks noChangeArrowheads="1"/>
          </p:cNvSpPr>
          <p:nvPr/>
        </p:nvSpPr>
        <p:spPr bwMode="auto">
          <a:xfrm>
            <a:off x="4572000" y="3263900"/>
            <a:ext cx="1371600"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Schools</a:t>
            </a:r>
          </a:p>
        </p:txBody>
      </p:sp>
      <p:sp>
        <p:nvSpPr>
          <p:cNvPr id="27724" name="Line 330"/>
          <p:cNvSpPr>
            <a:spLocks noChangeShapeType="1"/>
          </p:cNvSpPr>
          <p:nvPr/>
        </p:nvSpPr>
        <p:spPr bwMode="auto">
          <a:xfrm flipV="1">
            <a:off x="2205351" y="1562100"/>
            <a:ext cx="1752600" cy="2133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25" name="Line 331"/>
          <p:cNvSpPr>
            <a:spLocks noChangeShapeType="1"/>
          </p:cNvSpPr>
          <p:nvPr/>
        </p:nvSpPr>
        <p:spPr bwMode="auto">
          <a:xfrm flipV="1">
            <a:off x="1981200" y="3644900"/>
            <a:ext cx="1447800" cy="1905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26" name="Line 332"/>
          <p:cNvSpPr>
            <a:spLocks noChangeShapeType="1"/>
          </p:cNvSpPr>
          <p:nvPr/>
        </p:nvSpPr>
        <p:spPr bwMode="auto">
          <a:xfrm flipV="1">
            <a:off x="2057400" y="4940300"/>
            <a:ext cx="5334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30" name="Group 333"/>
          <p:cNvGrpSpPr>
            <a:grpSpLocks/>
          </p:cNvGrpSpPr>
          <p:nvPr/>
        </p:nvGrpSpPr>
        <p:grpSpPr bwMode="auto">
          <a:xfrm>
            <a:off x="3124204" y="1130304"/>
            <a:ext cx="460375" cy="639763"/>
            <a:chOff x="368" y="1930"/>
            <a:chExt cx="326" cy="403"/>
          </a:xfrm>
        </p:grpSpPr>
        <p:sp>
          <p:nvSpPr>
            <p:cNvPr id="27810" name="Oval 334"/>
            <p:cNvSpPr>
              <a:spLocks noChangeArrowheads="1"/>
            </p:cNvSpPr>
            <p:nvPr/>
          </p:nvSpPr>
          <p:spPr bwMode="auto">
            <a:xfrm>
              <a:off x="368" y="1930"/>
              <a:ext cx="326" cy="403"/>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1" name="Oval 335"/>
            <p:cNvSpPr>
              <a:spLocks noChangeArrowheads="1"/>
            </p:cNvSpPr>
            <p:nvPr/>
          </p:nvSpPr>
          <p:spPr bwMode="auto">
            <a:xfrm>
              <a:off x="374" y="1932"/>
              <a:ext cx="296" cy="36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2" name="Oval 336"/>
            <p:cNvSpPr>
              <a:spLocks noChangeArrowheads="1"/>
            </p:cNvSpPr>
            <p:nvPr/>
          </p:nvSpPr>
          <p:spPr bwMode="auto">
            <a:xfrm>
              <a:off x="381" y="1938"/>
              <a:ext cx="263" cy="326"/>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3" name="Oval 337"/>
            <p:cNvSpPr>
              <a:spLocks noChangeArrowheads="1"/>
            </p:cNvSpPr>
            <p:nvPr/>
          </p:nvSpPr>
          <p:spPr bwMode="auto">
            <a:xfrm>
              <a:off x="388" y="1946"/>
              <a:ext cx="230" cy="283"/>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4" name="Oval 338"/>
            <p:cNvSpPr>
              <a:spLocks noChangeArrowheads="1"/>
            </p:cNvSpPr>
            <p:nvPr/>
          </p:nvSpPr>
          <p:spPr bwMode="auto">
            <a:xfrm>
              <a:off x="397" y="1952"/>
              <a:ext cx="196" cy="243"/>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5" name="Oval 339"/>
            <p:cNvSpPr>
              <a:spLocks noChangeArrowheads="1"/>
            </p:cNvSpPr>
            <p:nvPr/>
          </p:nvSpPr>
          <p:spPr bwMode="auto">
            <a:xfrm>
              <a:off x="404" y="1959"/>
              <a:ext cx="163" cy="202"/>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6" name="Oval 340"/>
            <p:cNvSpPr>
              <a:spLocks noChangeArrowheads="1"/>
            </p:cNvSpPr>
            <p:nvPr/>
          </p:nvSpPr>
          <p:spPr bwMode="auto">
            <a:xfrm>
              <a:off x="411" y="1968"/>
              <a:ext cx="130" cy="161"/>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7" name="Oval 341"/>
            <p:cNvSpPr>
              <a:spLocks noChangeArrowheads="1"/>
            </p:cNvSpPr>
            <p:nvPr/>
          </p:nvSpPr>
          <p:spPr bwMode="auto">
            <a:xfrm>
              <a:off x="419" y="1974"/>
              <a:ext cx="96" cy="119"/>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8" name="Oval 342"/>
            <p:cNvSpPr>
              <a:spLocks noChangeArrowheads="1"/>
            </p:cNvSpPr>
            <p:nvPr/>
          </p:nvSpPr>
          <p:spPr bwMode="auto">
            <a:xfrm>
              <a:off x="425" y="1975"/>
              <a:ext cx="77" cy="97"/>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19" name="Oval 343"/>
            <p:cNvSpPr>
              <a:spLocks noChangeArrowheads="1"/>
            </p:cNvSpPr>
            <p:nvPr/>
          </p:nvSpPr>
          <p:spPr bwMode="auto">
            <a:xfrm>
              <a:off x="429" y="1981"/>
              <a:ext cx="56" cy="71"/>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20" name="Oval 344"/>
            <p:cNvSpPr>
              <a:spLocks noChangeArrowheads="1"/>
            </p:cNvSpPr>
            <p:nvPr/>
          </p:nvSpPr>
          <p:spPr bwMode="auto">
            <a:xfrm>
              <a:off x="433" y="1986"/>
              <a:ext cx="38" cy="49"/>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28" name="Rectangle 345"/>
          <p:cNvSpPr>
            <a:spLocks noChangeArrowheads="1"/>
          </p:cNvSpPr>
          <p:nvPr/>
        </p:nvSpPr>
        <p:spPr bwMode="auto">
          <a:xfrm>
            <a:off x="1981204" y="1130300"/>
            <a:ext cx="1463675"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Police</a:t>
            </a:r>
          </a:p>
        </p:txBody>
      </p:sp>
      <p:sp>
        <p:nvSpPr>
          <p:cNvPr id="27729" name="Line 346"/>
          <p:cNvSpPr>
            <a:spLocks noChangeShapeType="1"/>
          </p:cNvSpPr>
          <p:nvPr/>
        </p:nvSpPr>
        <p:spPr bwMode="auto">
          <a:xfrm flipH="1">
            <a:off x="3581400" y="1358900"/>
            <a:ext cx="762000" cy="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0" name="Line 347"/>
          <p:cNvSpPr>
            <a:spLocks noChangeShapeType="1"/>
          </p:cNvSpPr>
          <p:nvPr/>
        </p:nvSpPr>
        <p:spPr bwMode="auto">
          <a:xfrm flipH="1">
            <a:off x="3048000" y="1739900"/>
            <a:ext cx="152400" cy="381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1" name="Line 348"/>
          <p:cNvSpPr>
            <a:spLocks noChangeShapeType="1"/>
          </p:cNvSpPr>
          <p:nvPr/>
        </p:nvSpPr>
        <p:spPr bwMode="auto">
          <a:xfrm flipH="1" flipV="1">
            <a:off x="4648200" y="1663700"/>
            <a:ext cx="0" cy="2286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2" name="Line 349"/>
          <p:cNvSpPr>
            <a:spLocks noChangeShapeType="1"/>
          </p:cNvSpPr>
          <p:nvPr/>
        </p:nvSpPr>
        <p:spPr bwMode="auto">
          <a:xfrm flipH="1" flipV="1">
            <a:off x="3429000" y="1663700"/>
            <a:ext cx="1828800" cy="2057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3" name="Line 350"/>
          <p:cNvSpPr>
            <a:spLocks noChangeShapeType="1"/>
          </p:cNvSpPr>
          <p:nvPr/>
        </p:nvSpPr>
        <p:spPr bwMode="auto">
          <a:xfrm flipH="1" flipV="1">
            <a:off x="3505200" y="1587500"/>
            <a:ext cx="2438400" cy="1524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4" name="Line 351"/>
          <p:cNvSpPr>
            <a:spLocks noChangeShapeType="1"/>
          </p:cNvSpPr>
          <p:nvPr/>
        </p:nvSpPr>
        <p:spPr bwMode="auto">
          <a:xfrm>
            <a:off x="6553200" y="5473700"/>
            <a:ext cx="685800" cy="228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5" name="Line 352"/>
          <p:cNvSpPr>
            <a:spLocks noChangeShapeType="1"/>
          </p:cNvSpPr>
          <p:nvPr/>
        </p:nvSpPr>
        <p:spPr bwMode="auto">
          <a:xfrm>
            <a:off x="4953000" y="4330700"/>
            <a:ext cx="2286000" cy="1295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6" name="Line 353"/>
          <p:cNvSpPr>
            <a:spLocks noChangeShapeType="1"/>
          </p:cNvSpPr>
          <p:nvPr/>
        </p:nvSpPr>
        <p:spPr bwMode="auto">
          <a:xfrm>
            <a:off x="6477000" y="3721100"/>
            <a:ext cx="2209800" cy="1828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7" name="Line 354"/>
          <p:cNvSpPr>
            <a:spLocks noChangeShapeType="1"/>
          </p:cNvSpPr>
          <p:nvPr/>
        </p:nvSpPr>
        <p:spPr bwMode="auto">
          <a:xfrm flipH="1">
            <a:off x="6324600" y="1816100"/>
            <a:ext cx="0" cy="1066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8" name="Line 355"/>
          <p:cNvSpPr>
            <a:spLocks noChangeShapeType="1"/>
          </p:cNvSpPr>
          <p:nvPr/>
        </p:nvSpPr>
        <p:spPr bwMode="auto">
          <a:xfrm>
            <a:off x="7391400" y="1739900"/>
            <a:ext cx="152400" cy="1371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39" name="Line 356"/>
          <p:cNvSpPr>
            <a:spLocks noChangeShapeType="1"/>
          </p:cNvSpPr>
          <p:nvPr/>
        </p:nvSpPr>
        <p:spPr bwMode="auto">
          <a:xfrm>
            <a:off x="3352800" y="1739900"/>
            <a:ext cx="304800" cy="1447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40" name="Line 357"/>
          <p:cNvSpPr>
            <a:spLocks noChangeShapeType="1"/>
          </p:cNvSpPr>
          <p:nvPr/>
        </p:nvSpPr>
        <p:spPr bwMode="auto">
          <a:xfrm flipH="1">
            <a:off x="6553200" y="2425700"/>
            <a:ext cx="33528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41" name="Line 358"/>
          <p:cNvSpPr>
            <a:spLocks noChangeShapeType="1"/>
          </p:cNvSpPr>
          <p:nvPr/>
        </p:nvSpPr>
        <p:spPr bwMode="auto">
          <a:xfrm flipH="1" flipV="1">
            <a:off x="3810000" y="5778500"/>
            <a:ext cx="1143000" cy="228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42" name="Line 359"/>
          <p:cNvSpPr>
            <a:spLocks noChangeShapeType="1"/>
          </p:cNvSpPr>
          <p:nvPr/>
        </p:nvSpPr>
        <p:spPr bwMode="auto">
          <a:xfrm flipH="1">
            <a:off x="2133600" y="5702300"/>
            <a:ext cx="1219200" cy="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31" name="Group 360"/>
          <p:cNvGrpSpPr>
            <a:grpSpLocks/>
          </p:cNvGrpSpPr>
          <p:nvPr/>
        </p:nvGrpSpPr>
        <p:grpSpPr bwMode="auto">
          <a:xfrm>
            <a:off x="9525004" y="4787904"/>
            <a:ext cx="460375" cy="639763"/>
            <a:chOff x="368" y="1930"/>
            <a:chExt cx="326" cy="403"/>
          </a:xfrm>
        </p:grpSpPr>
        <p:sp>
          <p:nvSpPr>
            <p:cNvPr id="27799" name="Oval 361"/>
            <p:cNvSpPr>
              <a:spLocks noChangeArrowheads="1"/>
            </p:cNvSpPr>
            <p:nvPr/>
          </p:nvSpPr>
          <p:spPr bwMode="auto">
            <a:xfrm>
              <a:off x="368" y="1930"/>
              <a:ext cx="326" cy="403"/>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0" name="Oval 362"/>
            <p:cNvSpPr>
              <a:spLocks noChangeArrowheads="1"/>
            </p:cNvSpPr>
            <p:nvPr/>
          </p:nvSpPr>
          <p:spPr bwMode="auto">
            <a:xfrm>
              <a:off x="374" y="1932"/>
              <a:ext cx="296" cy="36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1" name="Oval 363"/>
            <p:cNvSpPr>
              <a:spLocks noChangeArrowheads="1"/>
            </p:cNvSpPr>
            <p:nvPr/>
          </p:nvSpPr>
          <p:spPr bwMode="auto">
            <a:xfrm>
              <a:off x="381" y="1938"/>
              <a:ext cx="263" cy="326"/>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2" name="Oval 364"/>
            <p:cNvSpPr>
              <a:spLocks noChangeArrowheads="1"/>
            </p:cNvSpPr>
            <p:nvPr/>
          </p:nvSpPr>
          <p:spPr bwMode="auto">
            <a:xfrm>
              <a:off x="388" y="1946"/>
              <a:ext cx="230" cy="283"/>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3" name="Oval 365"/>
            <p:cNvSpPr>
              <a:spLocks noChangeArrowheads="1"/>
            </p:cNvSpPr>
            <p:nvPr/>
          </p:nvSpPr>
          <p:spPr bwMode="auto">
            <a:xfrm>
              <a:off x="397" y="1952"/>
              <a:ext cx="196" cy="243"/>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4" name="Oval 366"/>
            <p:cNvSpPr>
              <a:spLocks noChangeArrowheads="1"/>
            </p:cNvSpPr>
            <p:nvPr/>
          </p:nvSpPr>
          <p:spPr bwMode="auto">
            <a:xfrm>
              <a:off x="404" y="1959"/>
              <a:ext cx="163" cy="202"/>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5" name="Oval 367"/>
            <p:cNvSpPr>
              <a:spLocks noChangeArrowheads="1"/>
            </p:cNvSpPr>
            <p:nvPr/>
          </p:nvSpPr>
          <p:spPr bwMode="auto">
            <a:xfrm>
              <a:off x="411" y="1968"/>
              <a:ext cx="130" cy="161"/>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6" name="Oval 368"/>
            <p:cNvSpPr>
              <a:spLocks noChangeArrowheads="1"/>
            </p:cNvSpPr>
            <p:nvPr/>
          </p:nvSpPr>
          <p:spPr bwMode="auto">
            <a:xfrm>
              <a:off x="419" y="1974"/>
              <a:ext cx="96" cy="119"/>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7" name="Oval 369"/>
            <p:cNvSpPr>
              <a:spLocks noChangeArrowheads="1"/>
            </p:cNvSpPr>
            <p:nvPr/>
          </p:nvSpPr>
          <p:spPr bwMode="auto">
            <a:xfrm>
              <a:off x="425" y="1975"/>
              <a:ext cx="77" cy="97"/>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8" name="Oval 370"/>
            <p:cNvSpPr>
              <a:spLocks noChangeArrowheads="1"/>
            </p:cNvSpPr>
            <p:nvPr/>
          </p:nvSpPr>
          <p:spPr bwMode="auto">
            <a:xfrm>
              <a:off x="429" y="1981"/>
              <a:ext cx="56" cy="71"/>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809" name="Oval 371"/>
            <p:cNvSpPr>
              <a:spLocks noChangeArrowheads="1"/>
            </p:cNvSpPr>
            <p:nvPr/>
          </p:nvSpPr>
          <p:spPr bwMode="auto">
            <a:xfrm>
              <a:off x="433" y="1986"/>
              <a:ext cx="38" cy="49"/>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44" name="Rectangle 372"/>
          <p:cNvSpPr>
            <a:spLocks noChangeArrowheads="1"/>
          </p:cNvSpPr>
          <p:nvPr/>
        </p:nvSpPr>
        <p:spPr bwMode="auto">
          <a:xfrm>
            <a:off x="9204329" y="5321300"/>
            <a:ext cx="1463675" cy="3937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Fire</a:t>
            </a:r>
          </a:p>
        </p:txBody>
      </p:sp>
      <p:sp>
        <p:nvSpPr>
          <p:cNvPr id="27745" name="Line 373"/>
          <p:cNvSpPr>
            <a:spLocks noChangeShapeType="1"/>
          </p:cNvSpPr>
          <p:nvPr/>
        </p:nvSpPr>
        <p:spPr bwMode="auto">
          <a:xfrm flipV="1">
            <a:off x="9067800" y="5321300"/>
            <a:ext cx="533400" cy="304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46" name="Line 374"/>
          <p:cNvSpPr>
            <a:spLocks noChangeShapeType="1"/>
          </p:cNvSpPr>
          <p:nvPr/>
        </p:nvSpPr>
        <p:spPr bwMode="auto">
          <a:xfrm>
            <a:off x="8610600" y="3949700"/>
            <a:ext cx="1066800" cy="914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47" name="Line 375"/>
          <p:cNvSpPr>
            <a:spLocks noChangeShapeType="1"/>
          </p:cNvSpPr>
          <p:nvPr/>
        </p:nvSpPr>
        <p:spPr bwMode="auto">
          <a:xfrm>
            <a:off x="6629400" y="3492500"/>
            <a:ext cx="2895600" cy="1524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48" name="Line 376"/>
          <p:cNvSpPr>
            <a:spLocks noChangeShapeType="1"/>
          </p:cNvSpPr>
          <p:nvPr/>
        </p:nvSpPr>
        <p:spPr bwMode="auto">
          <a:xfrm flipH="1">
            <a:off x="9753600" y="4025900"/>
            <a:ext cx="0" cy="762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27992" name="Group 377"/>
          <p:cNvGrpSpPr>
            <a:grpSpLocks/>
          </p:cNvGrpSpPr>
          <p:nvPr/>
        </p:nvGrpSpPr>
        <p:grpSpPr bwMode="auto">
          <a:xfrm>
            <a:off x="8229604" y="2044704"/>
            <a:ext cx="460375" cy="639763"/>
            <a:chOff x="368" y="1930"/>
            <a:chExt cx="326" cy="403"/>
          </a:xfrm>
        </p:grpSpPr>
        <p:sp>
          <p:nvSpPr>
            <p:cNvPr id="27788" name="Oval 378"/>
            <p:cNvSpPr>
              <a:spLocks noChangeArrowheads="1"/>
            </p:cNvSpPr>
            <p:nvPr/>
          </p:nvSpPr>
          <p:spPr bwMode="auto">
            <a:xfrm>
              <a:off x="368" y="1930"/>
              <a:ext cx="326" cy="403"/>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9" name="Oval 379"/>
            <p:cNvSpPr>
              <a:spLocks noChangeArrowheads="1"/>
            </p:cNvSpPr>
            <p:nvPr/>
          </p:nvSpPr>
          <p:spPr bwMode="auto">
            <a:xfrm>
              <a:off x="374" y="1932"/>
              <a:ext cx="296" cy="36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0" name="Oval 380"/>
            <p:cNvSpPr>
              <a:spLocks noChangeArrowheads="1"/>
            </p:cNvSpPr>
            <p:nvPr/>
          </p:nvSpPr>
          <p:spPr bwMode="auto">
            <a:xfrm>
              <a:off x="381" y="1938"/>
              <a:ext cx="263" cy="326"/>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1" name="Oval 381"/>
            <p:cNvSpPr>
              <a:spLocks noChangeArrowheads="1"/>
            </p:cNvSpPr>
            <p:nvPr/>
          </p:nvSpPr>
          <p:spPr bwMode="auto">
            <a:xfrm>
              <a:off x="388" y="1946"/>
              <a:ext cx="230" cy="283"/>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2" name="Oval 382"/>
            <p:cNvSpPr>
              <a:spLocks noChangeArrowheads="1"/>
            </p:cNvSpPr>
            <p:nvPr/>
          </p:nvSpPr>
          <p:spPr bwMode="auto">
            <a:xfrm>
              <a:off x="397" y="1952"/>
              <a:ext cx="196" cy="243"/>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3" name="Oval 383"/>
            <p:cNvSpPr>
              <a:spLocks noChangeArrowheads="1"/>
            </p:cNvSpPr>
            <p:nvPr/>
          </p:nvSpPr>
          <p:spPr bwMode="auto">
            <a:xfrm>
              <a:off x="404" y="1959"/>
              <a:ext cx="163" cy="202"/>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4" name="Oval 384"/>
            <p:cNvSpPr>
              <a:spLocks noChangeArrowheads="1"/>
            </p:cNvSpPr>
            <p:nvPr/>
          </p:nvSpPr>
          <p:spPr bwMode="auto">
            <a:xfrm>
              <a:off x="411" y="1968"/>
              <a:ext cx="130" cy="161"/>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5" name="Oval 385"/>
            <p:cNvSpPr>
              <a:spLocks noChangeArrowheads="1"/>
            </p:cNvSpPr>
            <p:nvPr/>
          </p:nvSpPr>
          <p:spPr bwMode="auto">
            <a:xfrm>
              <a:off x="419" y="1974"/>
              <a:ext cx="96" cy="119"/>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6" name="Oval 386"/>
            <p:cNvSpPr>
              <a:spLocks noChangeArrowheads="1"/>
            </p:cNvSpPr>
            <p:nvPr/>
          </p:nvSpPr>
          <p:spPr bwMode="auto">
            <a:xfrm>
              <a:off x="425" y="1975"/>
              <a:ext cx="77" cy="97"/>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7" name="Oval 387"/>
            <p:cNvSpPr>
              <a:spLocks noChangeArrowheads="1"/>
            </p:cNvSpPr>
            <p:nvPr/>
          </p:nvSpPr>
          <p:spPr bwMode="auto">
            <a:xfrm>
              <a:off x="429" y="1981"/>
              <a:ext cx="56" cy="71"/>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98" name="Oval 388"/>
            <p:cNvSpPr>
              <a:spLocks noChangeArrowheads="1"/>
            </p:cNvSpPr>
            <p:nvPr/>
          </p:nvSpPr>
          <p:spPr bwMode="auto">
            <a:xfrm>
              <a:off x="433" y="1986"/>
              <a:ext cx="38" cy="49"/>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50" name="Rectangle 389"/>
          <p:cNvSpPr>
            <a:spLocks noChangeArrowheads="1"/>
          </p:cNvSpPr>
          <p:nvPr/>
        </p:nvSpPr>
        <p:spPr bwMode="auto">
          <a:xfrm>
            <a:off x="7772400" y="2667000"/>
            <a:ext cx="1634758" cy="393700"/>
          </a:xfrm>
          <a:prstGeom prst="rect">
            <a:avLst/>
          </a:prstGeom>
          <a:noFill/>
          <a:ln w="12700">
            <a:noFill/>
            <a:miter lim="800000"/>
            <a:headEnd/>
            <a:tailEnd/>
          </a:ln>
        </p:spPr>
        <p:txBody>
          <a:bodyPr wrap="square"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Corrections</a:t>
            </a:r>
          </a:p>
        </p:txBody>
      </p:sp>
      <p:sp>
        <p:nvSpPr>
          <p:cNvPr id="27751" name="Line 390"/>
          <p:cNvSpPr>
            <a:spLocks noChangeShapeType="1"/>
          </p:cNvSpPr>
          <p:nvPr/>
        </p:nvSpPr>
        <p:spPr bwMode="auto">
          <a:xfrm>
            <a:off x="7620000" y="1435100"/>
            <a:ext cx="6858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2" name="Line 391"/>
          <p:cNvSpPr>
            <a:spLocks noChangeShapeType="1"/>
          </p:cNvSpPr>
          <p:nvPr/>
        </p:nvSpPr>
        <p:spPr bwMode="auto">
          <a:xfrm flipH="1">
            <a:off x="7696200" y="2501900"/>
            <a:ext cx="533400" cy="609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3" name="Line 392"/>
          <p:cNvSpPr>
            <a:spLocks noChangeShapeType="1"/>
          </p:cNvSpPr>
          <p:nvPr/>
        </p:nvSpPr>
        <p:spPr bwMode="auto">
          <a:xfrm flipH="1">
            <a:off x="3733800" y="5321300"/>
            <a:ext cx="381000" cy="228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4" name="Line 393"/>
          <p:cNvSpPr>
            <a:spLocks noChangeShapeType="1"/>
          </p:cNvSpPr>
          <p:nvPr/>
        </p:nvSpPr>
        <p:spPr bwMode="auto">
          <a:xfrm flipH="1" flipV="1">
            <a:off x="4419600" y="5321300"/>
            <a:ext cx="609600" cy="457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5" name="Line 394"/>
          <p:cNvSpPr>
            <a:spLocks noChangeShapeType="1"/>
          </p:cNvSpPr>
          <p:nvPr/>
        </p:nvSpPr>
        <p:spPr bwMode="auto">
          <a:xfrm flipH="1">
            <a:off x="4419600" y="3644900"/>
            <a:ext cx="1600200" cy="1447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6" name="Line 395"/>
          <p:cNvSpPr>
            <a:spLocks noChangeShapeType="1"/>
          </p:cNvSpPr>
          <p:nvPr/>
        </p:nvSpPr>
        <p:spPr bwMode="auto">
          <a:xfrm>
            <a:off x="3962400" y="3644900"/>
            <a:ext cx="609600" cy="457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7" name="Line 396"/>
          <p:cNvSpPr>
            <a:spLocks noChangeShapeType="1"/>
          </p:cNvSpPr>
          <p:nvPr/>
        </p:nvSpPr>
        <p:spPr bwMode="auto">
          <a:xfrm>
            <a:off x="5638800" y="3873500"/>
            <a:ext cx="3886200" cy="1295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8" name="Line 397"/>
          <p:cNvSpPr>
            <a:spLocks noChangeShapeType="1"/>
          </p:cNvSpPr>
          <p:nvPr/>
        </p:nvSpPr>
        <p:spPr bwMode="auto">
          <a:xfrm>
            <a:off x="8610600" y="2425700"/>
            <a:ext cx="1066800" cy="1066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59" name="Line 398"/>
          <p:cNvSpPr>
            <a:spLocks noChangeShapeType="1"/>
          </p:cNvSpPr>
          <p:nvPr/>
        </p:nvSpPr>
        <p:spPr bwMode="auto">
          <a:xfrm>
            <a:off x="4811536" y="1545872"/>
            <a:ext cx="4800600" cy="1981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28005" name="Group 399"/>
          <p:cNvGrpSpPr>
            <a:grpSpLocks/>
          </p:cNvGrpSpPr>
          <p:nvPr/>
        </p:nvGrpSpPr>
        <p:grpSpPr bwMode="auto">
          <a:xfrm>
            <a:off x="6477000" y="4483104"/>
            <a:ext cx="407988" cy="568325"/>
            <a:chOff x="1325" y="3196"/>
            <a:chExt cx="289" cy="358"/>
          </a:xfrm>
        </p:grpSpPr>
        <p:sp>
          <p:nvSpPr>
            <p:cNvPr id="27777" name="Oval 400"/>
            <p:cNvSpPr>
              <a:spLocks noChangeArrowheads="1"/>
            </p:cNvSpPr>
            <p:nvPr/>
          </p:nvSpPr>
          <p:spPr bwMode="auto">
            <a:xfrm>
              <a:off x="1325" y="3196"/>
              <a:ext cx="289" cy="358"/>
            </a:xfrm>
            <a:prstGeom prst="ellipse">
              <a:avLst/>
            </a:prstGeom>
            <a:solidFill>
              <a:srgbClr val="202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8" name="Oval 401"/>
            <p:cNvSpPr>
              <a:spLocks noChangeArrowheads="1"/>
            </p:cNvSpPr>
            <p:nvPr/>
          </p:nvSpPr>
          <p:spPr bwMode="auto">
            <a:xfrm>
              <a:off x="1330" y="3197"/>
              <a:ext cx="263" cy="326"/>
            </a:xfrm>
            <a:prstGeom prst="ellipse">
              <a:avLst/>
            </a:prstGeom>
            <a:solidFill>
              <a:srgbClr val="404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9" name="Oval 402"/>
            <p:cNvSpPr>
              <a:spLocks noChangeArrowheads="1"/>
            </p:cNvSpPr>
            <p:nvPr/>
          </p:nvSpPr>
          <p:spPr bwMode="auto">
            <a:xfrm>
              <a:off x="1336" y="3203"/>
              <a:ext cx="234" cy="289"/>
            </a:xfrm>
            <a:prstGeom prst="ellipse">
              <a:avLst/>
            </a:prstGeom>
            <a:solidFill>
              <a:srgbClr val="606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0" name="Oval 403"/>
            <p:cNvSpPr>
              <a:spLocks noChangeArrowheads="1"/>
            </p:cNvSpPr>
            <p:nvPr/>
          </p:nvSpPr>
          <p:spPr bwMode="auto">
            <a:xfrm>
              <a:off x="1342" y="3209"/>
              <a:ext cx="205" cy="252"/>
            </a:xfrm>
            <a:prstGeom prst="ellipse">
              <a:avLst/>
            </a:prstGeom>
            <a:solidFill>
              <a:srgbClr val="808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1" name="Oval 404"/>
            <p:cNvSpPr>
              <a:spLocks noChangeArrowheads="1"/>
            </p:cNvSpPr>
            <p:nvPr/>
          </p:nvSpPr>
          <p:spPr bwMode="auto">
            <a:xfrm>
              <a:off x="1350" y="3216"/>
              <a:ext cx="174" cy="214"/>
            </a:xfrm>
            <a:prstGeom prst="ellipse">
              <a:avLst/>
            </a:prstGeom>
            <a:solidFill>
              <a:srgbClr val="A0A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2" name="Oval 405"/>
            <p:cNvSpPr>
              <a:spLocks noChangeArrowheads="1"/>
            </p:cNvSpPr>
            <p:nvPr/>
          </p:nvSpPr>
          <p:spPr bwMode="auto">
            <a:xfrm>
              <a:off x="1357" y="3222"/>
              <a:ext cx="144" cy="178"/>
            </a:xfrm>
            <a:prstGeom prst="ellipse">
              <a:avLst/>
            </a:prstGeom>
            <a:solidFill>
              <a:srgbClr val="C0C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3" name="Oval 406"/>
            <p:cNvSpPr>
              <a:spLocks noChangeArrowheads="1"/>
            </p:cNvSpPr>
            <p:nvPr/>
          </p:nvSpPr>
          <p:spPr bwMode="auto">
            <a:xfrm>
              <a:off x="1363" y="3229"/>
              <a:ext cx="115" cy="142"/>
            </a:xfrm>
            <a:prstGeom prst="ellipse">
              <a:avLst/>
            </a:prstGeom>
            <a:solidFill>
              <a:srgbClr val="E0E0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4" name="Oval 407"/>
            <p:cNvSpPr>
              <a:spLocks noChangeArrowheads="1"/>
            </p:cNvSpPr>
            <p:nvPr/>
          </p:nvSpPr>
          <p:spPr bwMode="auto">
            <a:xfrm>
              <a:off x="1370" y="3235"/>
              <a:ext cx="85" cy="104"/>
            </a:xfrm>
            <a:prstGeom prst="ellipse">
              <a:avLst/>
            </a:prstGeom>
            <a:solidFill>
              <a:srgbClr val="FFFF0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5" name="Oval 408"/>
            <p:cNvSpPr>
              <a:spLocks noChangeArrowheads="1"/>
            </p:cNvSpPr>
            <p:nvPr/>
          </p:nvSpPr>
          <p:spPr bwMode="auto">
            <a:xfrm>
              <a:off x="1375" y="3237"/>
              <a:ext cx="68" cy="84"/>
            </a:xfrm>
            <a:prstGeom prst="ellipse">
              <a:avLst/>
            </a:prstGeom>
            <a:solidFill>
              <a:srgbClr val="FFFF4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6" name="Oval 409"/>
            <p:cNvSpPr>
              <a:spLocks noChangeArrowheads="1"/>
            </p:cNvSpPr>
            <p:nvPr/>
          </p:nvSpPr>
          <p:spPr bwMode="auto">
            <a:xfrm>
              <a:off x="1379" y="3241"/>
              <a:ext cx="49" cy="63"/>
            </a:xfrm>
            <a:prstGeom prst="ellipse">
              <a:avLst/>
            </a:prstGeom>
            <a:solidFill>
              <a:srgbClr val="FFFF8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87" name="Oval 410"/>
            <p:cNvSpPr>
              <a:spLocks noChangeArrowheads="1"/>
            </p:cNvSpPr>
            <p:nvPr/>
          </p:nvSpPr>
          <p:spPr bwMode="auto">
            <a:xfrm>
              <a:off x="1383" y="3246"/>
              <a:ext cx="32" cy="43"/>
            </a:xfrm>
            <a:prstGeom prst="ellipse">
              <a:avLst/>
            </a:prstGeom>
            <a:solidFill>
              <a:srgbClr val="FFFFC0"/>
            </a:solidFill>
            <a:ln w="12700">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27761" name="Rectangle 411"/>
          <p:cNvSpPr>
            <a:spLocks noChangeArrowheads="1"/>
          </p:cNvSpPr>
          <p:nvPr/>
        </p:nvSpPr>
        <p:spPr bwMode="auto">
          <a:xfrm>
            <a:off x="6705600" y="4711700"/>
            <a:ext cx="1905000" cy="698500"/>
          </a:xfrm>
          <a:prstGeom prst="rect">
            <a:avLst/>
          </a:prstGeom>
          <a:noFill/>
          <a:ln w="12700">
            <a:noFill/>
            <a:miter lim="800000"/>
            <a:headEnd/>
            <a:tailEnd/>
          </a:ln>
        </p:spPr>
        <p:txBody>
          <a:bodyPr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rebuchet MS" panose="020B0603020202020204"/>
                <a:ea typeface="+mn-ea"/>
                <a:cs typeface="+mn-cs"/>
              </a:rPr>
              <a:t>Environmental Health</a:t>
            </a:r>
          </a:p>
        </p:txBody>
      </p:sp>
      <p:sp>
        <p:nvSpPr>
          <p:cNvPr id="27762" name="Line 412"/>
          <p:cNvSpPr>
            <a:spLocks noChangeShapeType="1"/>
          </p:cNvSpPr>
          <p:nvPr/>
        </p:nvSpPr>
        <p:spPr bwMode="auto">
          <a:xfrm>
            <a:off x="6858000" y="4864100"/>
            <a:ext cx="17526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63" name="Line 413"/>
          <p:cNvSpPr>
            <a:spLocks noChangeShapeType="1"/>
          </p:cNvSpPr>
          <p:nvPr/>
        </p:nvSpPr>
        <p:spPr bwMode="auto">
          <a:xfrm>
            <a:off x="6400800" y="3797300"/>
            <a:ext cx="152400" cy="762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64" name="Line 414"/>
          <p:cNvSpPr>
            <a:spLocks noChangeShapeType="1"/>
          </p:cNvSpPr>
          <p:nvPr/>
        </p:nvSpPr>
        <p:spPr bwMode="auto">
          <a:xfrm flipV="1">
            <a:off x="6400800" y="4940300"/>
            <a:ext cx="152400" cy="228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65" name="Line 415"/>
          <p:cNvSpPr>
            <a:spLocks noChangeShapeType="1"/>
          </p:cNvSpPr>
          <p:nvPr/>
        </p:nvSpPr>
        <p:spPr bwMode="auto">
          <a:xfrm>
            <a:off x="5562600" y="3949700"/>
            <a:ext cx="9144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66" name="Line 416"/>
          <p:cNvSpPr>
            <a:spLocks noChangeShapeType="1"/>
          </p:cNvSpPr>
          <p:nvPr/>
        </p:nvSpPr>
        <p:spPr bwMode="auto">
          <a:xfrm flipH="1">
            <a:off x="6706721" y="3659190"/>
            <a:ext cx="609600" cy="9144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67" name="Line 417"/>
          <p:cNvSpPr>
            <a:spLocks noChangeShapeType="1"/>
          </p:cNvSpPr>
          <p:nvPr/>
        </p:nvSpPr>
        <p:spPr bwMode="auto">
          <a:xfrm flipV="1">
            <a:off x="6856917" y="3930652"/>
            <a:ext cx="1371600" cy="762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68" name="Line 418"/>
          <p:cNvSpPr>
            <a:spLocks noChangeShapeType="1"/>
          </p:cNvSpPr>
          <p:nvPr/>
        </p:nvSpPr>
        <p:spPr bwMode="auto">
          <a:xfrm>
            <a:off x="4953503" y="4388619"/>
            <a:ext cx="1524000" cy="457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69" name="Line 419"/>
          <p:cNvSpPr>
            <a:spLocks noChangeShapeType="1"/>
          </p:cNvSpPr>
          <p:nvPr/>
        </p:nvSpPr>
        <p:spPr bwMode="auto">
          <a:xfrm flipV="1">
            <a:off x="2438400" y="1358900"/>
            <a:ext cx="3581400" cy="2362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0" name="Line 420"/>
          <p:cNvSpPr>
            <a:spLocks noChangeShapeType="1"/>
          </p:cNvSpPr>
          <p:nvPr/>
        </p:nvSpPr>
        <p:spPr bwMode="auto">
          <a:xfrm flipV="1">
            <a:off x="2743200" y="2654300"/>
            <a:ext cx="228600" cy="1981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1" name="Line 421"/>
          <p:cNvSpPr>
            <a:spLocks noChangeShapeType="1"/>
          </p:cNvSpPr>
          <p:nvPr/>
        </p:nvSpPr>
        <p:spPr bwMode="auto">
          <a:xfrm flipH="1" flipV="1">
            <a:off x="3124200" y="2501900"/>
            <a:ext cx="2819400" cy="685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2" name="Line 422"/>
          <p:cNvSpPr>
            <a:spLocks noChangeShapeType="1"/>
          </p:cNvSpPr>
          <p:nvPr/>
        </p:nvSpPr>
        <p:spPr bwMode="auto">
          <a:xfrm flipH="1">
            <a:off x="5562600" y="3492500"/>
            <a:ext cx="381000" cy="2286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3" name="Line 423"/>
          <p:cNvSpPr>
            <a:spLocks noChangeShapeType="1"/>
          </p:cNvSpPr>
          <p:nvPr/>
        </p:nvSpPr>
        <p:spPr bwMode="auto">
          <a:xfrm flipH="1" flipV="1">
            <a:off x="2514600" y="3873500"/>
            <a:ext cx="304800" cy="838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4" name="Line 424"/>
          <p:cNvSpPr>
            <a:spLocks noChangeShapeType="1"/>
          </p:cNvSpPr>
          <p:nvPr/>
        </p:nvSpPr>
        <p:spPr bwMode="auto">
          <a:xfrm flipH="1" flipV="1">
            <a:off x="2514600" y="4025900"/>
            <a:ext cx="990600" cy="14478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5" name="Line 425"/>
          <p:cNvSpPr>
            <a:spLocks noChangeShapeType="1"/>
          </p:cNvSpPr>
          <p:nvPr/>
        </p:nvSpPr>
        <p:spPr bwMode="auto">
          <a:xfrm flipH="1" flipV="1">
            <a:off x="2438400" y="4102100"/>
            <a:ext cx="2514600" cy="19050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7776" name="Line 426"/>
          <p:cNvSpPr>
            <a:spLocks noChangeShapeType="1"/>
          </p:cNvSpPr>
          <p:nvPr/>
        </p:nvSpPr>
        <p:spPr bwMode="auto">
          <a:xfrm flipH="1" flipV="1">
            <a:off x="2971800" y="5092700"/>
            <a:ext cx="381000" cy="457200"/>
          </a:xfrm>
          <a:prstGeom prst="line">
            <a:avLst/>
          </a:prstGeom>
          <a:noFill/>
          <a:ln w="12700">
            <a:solidFill>
              <a:schemeClr val="folHlink"/>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18401931"/>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031875"/>
            <a:ext cx="8915400" cy="4418013"/>
          </a:xfrm>
        </p:spPr>
        <p:txBody>
          <a:bodyPr>
            <a:normAutofit/>
          </a:bodyPr>
          <a:lstStyle/>
          <a:p>
            <a:pPr>
              <a:buNone/>
            </a:pPr>
            <a:r>
              <a:rPr lang="en-US" sz="4800" dirty="0"/>
              <a:t>“Health care matters to all of us some of the time, public health matters to all of us all of the time”</a:t>
            </a:r>
          </a:p>
          <a:p>
            <a:pPr>
              <a:buNone/>
            </a:pPr>
            <a:r>
              <a:rPr lang="en-US" sz="4800" dirty="0"/>
              <a:t>             </a:t>
            </a:r>
            <a:r>
              <a:rPr lang="en-US" sz="4800" i="1" dirty="0"/>
              <a:t>--  </a:t>
            </a:r>
            <a:r>
              <a:rPr lang="en-US" sz="3600" i="1" dirty="0"/>
              <a:t>C. Everett Koop</a:t>
            </a:r>
          </a:p>
        </p:txBody>
      </p:sp>
    </p:spTree>
    <p:extLst>
      <p:ext uri="{BB962C8B-B14F-4D97-AF65-F5344CB8AC3E}">
        <p14:creationId xmlns:p14="http://schemas.microsoft.com/office/powerpoint/2010/main" val="5674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214312"/>
            <a:ext cx="11404600" cy="6415088"/>
          </a:xfrm>
          <a:prstGeom prst="rect">
            <a:avLst/>
          </a:prstGeom>
        </p:spPr>
      </p:pic>
    </p:spTree>
    <p:extLst>
      <p:ext uri="{BB962C8B-B14F-4D97-AF65-F5344CB8AC3E}">
        <p14:creationId xmlns:p14="http://schemas.microsoft.com/office/powerpoint/2010/main" val="127586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7029450" cy="1200416"/>
          </a:xfrm>
        </p:spPr>
        <p:txBody>
          <a:bodyPr anchor="b">
            <a:normAutofit/>
          </a:bodyPr>
          <a:lstStyle/>
          <a:p>
            <a:r>
              <a:rPr lang="en-US" sz="4000" dirty="0"/>
              <a:t>Perspective</a:t>
            </a:r>
          </a:p>
        </p:txBody>
      </p:sp>
      <p:sp>
        <p:nvSpPr>
          <p:cNvPr id="3" name="Content Placeholder 2"/>
          <p:cNvSpPr>
            <a:spLocks noGrp="1"/>
          </p:cNvSpPr>
          <p:nvPr>
            <p:ph idx="1"/>
          </p:nvPr>
        </p:nvSpPr>
        <p:spPr>
          <a:xfrm>
            <a:off x="903838" y="1819747"/>
            <a:ext cx="7029450" cy="4335178"/>
          </a:xfrm>
          <a:ln/>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dirty="0" smtClean="0"/>
              <a:t>	</a:t>
            </a:r>
            <a:r>
              <a:rPr lang="en-US" sz="2400" dirty="0"/>
              <a:t>There were about </a:t>
            </a:r>
            <a:r>
              <a:rPr lang="en-US" sz="2400" b="1" dirty="0"/>
              <a:t>8,000</a:t>
            </a:r>
            <a:r>
              <a:rPr lang="en-US" sz="2400" dirty="0"/>
              <a:t> cars in the U.S., only </a:t>
            </a:r>
            <a:r>
              <a:rPr lang="en-US" sz="2400" b="1" dirty="0"/>
              <a:t>10</a:t>
            </a:r>
            <a:r>
              <a:rPr lang="en-US" sz="2400" dirty="0"/>
              <a:t> miles of concrete pavement, few spray cans to destroy the ozone layer. Everyone ate natural foods. The air was relatively unpolluted, and the ground was free of aluminum cans. There were no sugar substitutes and no artificial coloring. We had no atomic waste or PCBs, and our average life expectancy was </a:t>
            </a:r>
            <a:r>
              <a:rPr lang="en-US" sz="2400" b="1" dirty="0"/>
              <a:t>47</a:t>
            </a:r>
            <a:r>
              <a:rPr lang="en-US" sz="2400" dirty="0"/>
              <a:t>. </a:t>
            </a:r>
          </a:p>
          <a:p>
            <a:pPr algn="ctr">
              <a:buNone/>
            </a:pPr>
            <a:r>
              <a:rPr lang="en-US" sz="2400" dirty="0"/>
              <a:t>The year was </a:t>
            </a:r>
            <a:r>
              <a:rPr lang="en-US" sz="2400" b="1" dirty="0"/>
              <a:t>1900</a:t>
            </a:r>
            <a:r>
              <a:rPr lang="en-US" sz="2400" dirty="0"/>
              <a:t>.</a:t>
            </a:r>
          </a:p>
        </p:txBody>
      </p:sp>
    </p:spTree>
    <p:extLst>
      <p:ext uri="{BB962C8B-B14F-4D97-AF65-F5344CB8AC3E}">
        <p14:creationId xmlns:p14="http://schemas.microsoft.com/office/powerpoint/2010/main" val="59393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ded Design Blue 16x9">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TotalTime>
  <Words>914</Words>
  <Application>Microsoft Office PowerPoint</Application>
  <PresentationFormat>Widescreen</PresentationFormat>
  <Paragraphs>229</Paragraphs>
  <Slides>32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Corbel</vt:lpstr>
      <vt:lpstr>Courier New</vt:lpstr>
      <vt:lpstr>Euphemia</vt:lpstr>
      <vt:lpstr>Times New Roman</vt:lpstr>
      <vt:lpstr>Trebuchet MS</vt:lpstr>
      <vt:lpstr>Wingdings</vt:lpstr>
      <vt:lpstr>Banded Design Blue 16x9</vt:lpstr>
      <vt:lpstr>Public Health            </vt:lpstr>
      <vt:lpstr>OVERVIEW</vt:lpstr>
      <vt:lpstr>OUR MISSION</vt:lpstr>
      <vt:lpstr>                     Our Values</vt:lpstr>
      <vt:lpstr>Our Vision</vt:lpstr>
      <vt:lpstr>PowerPoint Presentation</vt:lpstr>
      <vt:lpstr>PowerPoint Presentation</vt:lpstr>
      <vt:lpstr>PowerPoint Presentation</vt:lpstr>
      <vt:lpstr>Perspective</vt:lpstr>
      <vt:lpstr>Perspective</vt:lpstr>
      <vt:lpstr>Public Health Achievements</vt:lpstr>
      <vt:lpstr>Public Health Achievements</vt:lpstr>
      <vt:lpstr>Public Health Achievements</vt:lpstr>
      <vt:lpstr>Public Health Achievements</vt:lpstr>
      <vt:lpstr>Public Health Achievements</vt:lpstr>
      <vt:lpstr>Ten Essential Services of Public Health</vt:lpstr>
      <vt:lpstr>Weber-Morgan Health Department </vt:lpstr>
      <vt:lpstr>CHIP HEALTH PRIORITIES:</vt:lpstr>
      <vt:lpstr>Utah Campus Compact Action Agreement</vt:lpstr>
      <vt:lpstr>Coalition of Community Stakeholders</vt:lpstr>
      <vt:lpstr>Ogden’s East Central Neighborhood</vt:lpstr>
      <vt:lpstr>Organizational Structure</vt:lpstr>
      <vt:lpstr>PowerPoint Presentation</vt:lpstr>
      <vt:lpstr>Ogden CAN Health Subcommittee Partners</vt:lpstr>
      <vt:lpstr>Aligning Community Health Priorities</vt:lpstr>
      <vt:lpstr>True North Statement</vt:lpstr>
      <vt:lpstr>Overall Vision</vt:lpstr>
      <vt:lpstr>Healthy Lifestyle – Indicators</vt:lpstr>
      <vt:lpstr>Access to Healthcare – Indicators</vt:lpstr>
      <vt:lpstr>Addiction Prevention &amp; Recovery– Indicators</vt:lpstr>
      <vt:lpstr>Outreach</vt:lpstr>
      <vt:lpstr>Questions?</vt:lpstr>
    </vt:vector>
  </TitlesOfParts>
  <Company>Ogden City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Mabey, Amy</dc:creator>
  <cp:lastModifiedBy>Bennion,Brian</cp:lastModifiedBy>
  <cp:revision>56</cp:revision>
  <cp:lastPrinted>2017-06-28T20:55:27Z</cp:lastPrinted>
  <dcterms:created xsi:type="dcterms:W3CDTF">2017-06-19T22:10:46Z</dcterms:created>
  <dcterms:modified xsi:type="dcterms:W3CDTF">2017-12-08T17:47:11Z</dcterms:modified>
</cp:coreProperties>
</file>