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4" r:id="rId4"/>
    <p:sldId id="288" r:id="rId5"/>
    <p:sldId id="286" r:id="rId6"/>
    <p:sldId id="292" r:id="rId7"/>
    <p:sldId id="293" r:id="rId8"/>
    <p:sldId id="298" r:id="rId9"/>
    <p:sldId id="295" r:id="rId10"/>
    <p:sldId id="296" r:id="rId11"/>
    <p:sldId id="258" r:id="rId12"/>
    <p:sldId id="280" r:id="rId13"/>
    <p:sldId id="279" r:id="rId14"/>
    <p:sldId id="278" r:id="rId15"/>
    <p:sldId id="276" r:id="rId16"/>
    <p:sldId id="281" r:id="rId17"/>
    <p:sldId id="285" r:id="rId18"/>
    <p:sldId id="262" r:id="rId19"/>
    <p:sldId id="263" r:id="rId20"/>
    <p:sldId id="275" r:id="rId21"/>
    <p:sldId id="265" r:id="rId22"/>
    <p:sldId id="266" r:id="rId23"/>
    <p:sldId id="267" r:id="rId24"/>
    <p:sldId id="273" r:id="rId25"/>
    <p:sldId id="268" r:id="rId26"/>
    <p:sldId id="271" r:id="rId27"/>
    <p:sldId id="301" r:id="rId28"/>
    <p:sldId id="269" r:id="rId29"/>
    <p:sldId id="300" r:id="rId30"/>
    <p:sldId id="282" r:id="rId31"/>
    <p:sldId id="283" r:id="rId32"/>
    <p:sldId id="274" r:id="rId33"/>
    <p:sldId id="27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0000"/>
    <p:restoredTop sz="86377"/>
  </p:normalViewPr>
  <p:slideViewPr>
    <p:cSldViewPr snapToGrid="0" snapToObjects="1">
      <p:cViewPr>
        <p:scale>
          <a:sx n="86" d="100"/>
          <a:sy n="86" d="100"/>
        </p:scale>
        <p:origin x="768" y="472"/>
      </p:cViewPr>
      <p:guideLst/>
    </p:cSldViewPr>
  </p:slideViewPr>
  <p:outlineViewPr>
    <p:cViewPr>
      <p:scale>
        <a:sx n="35" d="100"/>
        <a:sy n="35" d="100"/>
      </p:scale>
      <p:origin x="0" y="-21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4DB0A7-28DB-3A4A-84E9-333B16A86A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D20191-26F3-8741-A716-9261133288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229C6-853B-7044-95D2-A7CD925BE2FA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A447E-3EF3-924C-8657-BA0CE53EB0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17AF5-F77F-B04A-A1EA-279BC0508F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D9AED-2DC8-D947-AD06-7BF4F44D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8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77FF3-2CEF-D849-AD77-658684CB91EB}" type="datetimeFigureOut">
              <a:rPr lang="en-US" smtClean="0"/>
              <a:t>5/8/18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CF3C2-70DD-804A-B512-C8D4C0105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8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8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6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87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57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7AB739-84E5-E941-A348-93BF77E3497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165687-4C75-BA49-A6EC-9E966DD4130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A88494A9-2309-3342-A3E5-FE3285D22B5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423863" y="704850"/>
            <a:ext cx="618648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80C5C7F6-483A-584B-9DA2-1414BF7F25F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03263" y="4410075"/>
            <a:ext cx="5627687" cy="417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17640" anchor="ctr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n-US" sz="2000">
              <a:latin typeface="Arial" panose="020B0604020202020204" pitchFamily="34" charset="0"/>
              <a:ea typeface="Baekmuk Gulim" charset="0"/>
              <a:cs typeface="Baekmuk 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93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EA9582-E6BC-3545-AB82-1C7AA12529C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D3B5EF-3269-3249-83A6-93B582F6CE8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8C03672E-F757-3540-998B-3DD5C466649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423863" y="704850"/>
            <a:ext cx="618648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592311AE-C303-3E42-A7E7-3EA42A72481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03263" y="4410075"/>
            <a:ext cx="5627687" cy="417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17640" anchor="ctr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n-US" sz="2000">
              <a:latin typeface="Arial" panose="020B0604020202020204" pitchFamily="34" charset="0"/>
              <a:ea typeface="Baekmuk Gulim" charset="0"/>
              <a:cs typeface="Baekmuk 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17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85CAA3-DBA2-2D4B-96E5-A365C6AAB7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9734DB-3175-4E42-92CD-4748A02E645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7430E669-A8D3-814E-A013-DE7B3D226DA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423863" y="704850"/>
            <a:ext cx="618648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AB3835B6-D16E-DB49-8768-40086A3FF73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03263" y="4410075"/>
            <a:ext cx="5627687" cy="417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>
              <a:lnSpc>
                <a:spcPct val="10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 2. Forest Plot of Treatment Effects in Prespecified Subgroup Analyses. Shown are odds ratios (squares) with 95% confidence intervals (horizontal lines) and P values for the interactions between each subgroup variable with respect to the primary end point and contrast-associated acute kidney injury for the comparisons between sodium bicarbonate and sodium chloride and between acetylcysteine and placebo. The primary end point was a composite of death, the need for dialysis, or a persistent increase of at least 50% from baseline in the serum creatinine level at 90 days. Contrast-associated acute kidney injury was defined as an increase in serum creatinine of at least 25% or at least 0.5 mg per deciliter (44 </a:t>
            </a:r>
            <a:r>
              <a:rPr lang="en-US" alt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μmol</a:t>
            </a:r>
            <a:r>
              <a:rPr lang="en-US" alt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per liter) from baseline at 3 to 5 days after angiography. The albumin-to-creatinine ratio (ACR) was calculated with albumin measured in milligrams and creatinine measured in grams. GFR denotes glomerular filtration rate.</a:t>
            </a:r>
          </a:p>
        </p:txBody>
      </p:sp>
    </p:spTree>
    <p:extLst>
      <p:ext uri="{BB962C8B-B14F-4D97-AF65-F5344CB8AC3E}">
        <p14:creationId xmlns:p14="http://schemas.microsoft.com/office/powerpoint/2010/main" val="3261771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4C476E8C-0655-BB45-A01E-114F15770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79C10CDA-9422-6A40-87C5-9653AC77455D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dirty="0">
                <a:latin typeface="Arial" panose="020B0604020202020204" pitchFamily="34" charset="0"/>
                <a:ea typeface="msgothic" charset="0"/>
                <a:cs typeface="msgothic" charset="0"/>
              </a:rPr>
              <a:t>Probability of death or need for dialysis from the day of randomization (day 0) to day 30 among patients in the acetylcysteine and placebo groups.</a:t>
            </a:r>
          </a:p>
        </p:txBody>
      </p:sp>
    </p:spTree>
    <p:extLst>
      <p:ext uri="{BB962C8B-B14F-4D97-AF65-F5344CB8AC3E}">
        <p14:creationId xmlns:p14="http://schemas.microsoft.com/office/powerpoint/2010/main" val="214298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66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10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7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30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55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86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72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0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6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13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315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1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53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0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9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21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358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85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1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62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04B286-2662-F146-8BFF-BF64964F73D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708B28-E5AF-3C4E-AF70-64AF415DFA9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04B4F9FF-5DED-784F-BC62-CC7CABBBFC4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265238" y="704850"/>
            <a:ext cx="45037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F5CFECBC-5BF1-AA44-8F0A-CD47A6046A0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03263" y="4410075"/>
            <a:ext cx="5627687" cy="417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>
              <a:lnSpc>
                <a:spcPct val="10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sz="1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 1. Serum Creatinine Concentrations Immediately before the Administration of Radiocontrast Agent (after 12 Hours of Hydration) and 48 Hours Later in Patients with Chronic Renal Insufficiency. The mean (±SE) for each treatment group is indicated by the heavy lines and circles. The increase in serum creatinine was significantly greater in the furosemide group than in the saline group (P&lt;0.01 by t-test). To convert values for serum creatinine to micromoles per liter, multiply by 88.4.</a:t>
            </a:r>
          </a:p>
        </p:txBody>
      </p:sp>
    </p:spTree>
    <p:extLst>
      <p:ext uri="{BB962C8B-B14F-4D97-AF65-F5344CB8AC3E}">
        <p14:creationId xmlns:p14="http://schemas.microsoft.com/office/powerpoint/2010/main" val="43829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C9BBF37-B826-4845-87C1-0C62C30D23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11DD305-08AE-544C-A5EB-F3D1D7468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Fig. 1.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Study profile.
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10CE0716-2442-AD41-A4BA-072BF1D7852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A473733-D9DE-D948-AD40-0927BF351FE1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8932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F88B1A89-CE33-F74A-86E2-4CE61B0D34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C723F84-F6A8-4A44-8CC7-5E6EBD6B8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Fig. 2.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Prevalence of CN in the four arms of the study.
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642BBA7-064B-F248-B6A7-22B2A30927B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A59A55F-4A0A-F84E-9662-BC85AFF6FC7D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54087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7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F3C2-70DD-804A-B512-C8D4C0105F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5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FDD-7285-CD4B-8B16-3E29E5DAB760}" type="datetimeFigureOut">
              <a:rPr lang="en-US" smtClean="0"/>
              <a:t>5/8/18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581B-FBE2-664A-8B3A-EB442907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0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FDD-7285-CD4B-8B16-3E29E5DAB760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581B-FBE2-664A-8B3A-EB442907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7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FDD-7285-CD4B-8B16-3E29E5DAB760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581B-FBE2-664A-8B3A-EB442907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7EBF8-5EEE-4D46-A0FF-FD16F9A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70" y="365593"/>
            <a:ext cx="10514061" cy="13250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36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FDD-7285-CD4B-8B16-3E29E5DAB760}" type="datetimeFigureOut">
              <a:rPr lang="en-US" smtClean="0"/>
              <a:t>5/8/18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581B-FBE2-664A-8B3A-EB442907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4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FDD-7285-CD4B-8B16-3E29E5DAB760}" type="datetimeFigureOut">
              <a:rPr lang="en-US" smtClean="0"/>
              <a:t>5/8/18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581B-FBE2-664A-8B3A-EB442907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55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FDD-7285-CD4B-8B16-3E29E5DAB760}" type="datetimeFigureOut">
              <a:rPr lang="en-US" smtClean="0"/>
              <a:t>5/8/18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581B-FBE2-664A-8B3A-EB442907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7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FDD-7285-CD4B-8B16-3E29E5DAB760}" type="datetimeFigureOut">
              <a:rPr lang="en-US" smtClean="0"/>
              <a:t>5/8/18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581B-FBE2-664A-8B3A-EB4429075C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5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FDD-7285-CD4B-8B16-3E29E5DAB760}" type="datetimeFigureOut">
              <a:rPr lang="en-US" smtClean="0"/>
              <a:t>5/8/18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581B-FBE2-664A-8B3A-EB442907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3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FDD-7285-CD4B-8B16-3E29E5DAB760}" type="datetimeFigureOut">
              <a:rPr lang="en-US" smtClean="0"/>
              <a:t>5/8/18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581B-FBE2-664A-8B3A-EB442907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3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3FDD-7285-CD4B-8B16-3E29E5DAB760}" type="datetimeFigureOut">
              <a:rPr lang="en-US" smtClean="0"/>
              <a:t>5/8/18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581B-FBE2-664A-8B3A-EB442907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6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0B63FDD-7285-CD4B-8B16-3E29E5DAB760}" type="datetimeFigureOut">
              <a:rPr lang="en-US" smtClean="0"/>
              <a:t>5/8/18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581B-FBE2-664A-8B3A-EB442907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3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0B63FDD-7285-CD4B-8B16-3E29E5DAB760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591581B-FBE2-664A-8B3A-EB442907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journals.plos.org/plosone/article?id=10.1371/journal.pone.0082037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doi/full/10.1056/NEJMoa1710933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logy.ucsf.edu/patient-care/patient-safety/contrast/iodinat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journals.plos.org/plosone/article?id=10.1371/journal.pone.006000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5F99B-5187-F74D-A441-EF2B7AFDC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Contrast-Induced Nephropathy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6A412-619F-584F-B3BC-A30906DB1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Martin Gregory, MD, PhD</a:t>
            </a:r>
          </a:p>
          <a:p>
            <a:r>
              <a:rPr lang="en-US" dirty="0"/>
              <a:t>Ogden Medical and Surgical Society</a:t>
            </a:r>
          </a:p>
          <a:p>
            <a:r>
              <a:rPr lang="en-US" dirty="0"/>
              <a:t>May 17, 2018</a:t>
            </a:r>
          </a:p>
        </p:txBody>
      </p:sp>
    </p:spTree>
    <p:extLst>
      <p:ext uri="{BB962C8B-B14F-4D97-AF65-F5344CB8AC3E}">
        <p14:creationId xmlns:p14="http://schemas.microsoft.com/office/powerpoint/2010/main" val="395226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5596-267B-C447-AA64-3A4A2C30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of volume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B436-C6E2-B44E-BEB3-9C597843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2638044"/>
            <a:ext cx="10390909" cy="3101983"/>
          </a:xfrm>
        </p:spPr>
        <p:txBody>
          <a:bodyPr>
            <a:noAutofit/>
          </a:bodyPr>
          <a:lstStyle/>
          <a:p>
            <a:r>
              <a:rPr lang="en-US" sz="2800" dirty="0" err="1"/>
              <a:t>Krasuski</a:t>
            </a:r>
            <a:r>
              <a:rPr lang="en-US" sz="2800" dirty="0"/>
              <a:t> et al (2003) </a:t>
            </a:r>
          </a:p>
          <a:p>
            <a:pPr lvl="1"/>
            <a:r>
              <a:rPr lang="en-US" sz="2400" dirty="0"/>
              <a:t>12 hours of D5 ½ NS at 1 ml/kg/</a:t>
            </a:r>
            <a:r>
              <a:rPr lang="en-US" sz="2400" dirty="0" err="1"/>
              <a:t>hr</a:t>
            </a:r>
            <a:r>
              <a:rPr lang="en-US" sz="2400" dirty="0"/>
              <a:t> before catheterization 0/26 CIN</a:t>
            </a:r>
          </a:p>
          <a:p>
            <a:pPr lvl="1"/>
            <a:r>
              <a:rPr lang="en-US" sz="2400" dirty="0"/>
              <a:t>20 min of NS (250 ml)  4/37 CIN</a:t>
            </a:r>
          </a:p>
          <a:p>
            <a:r>
              <a:rPr lang="en-US" sz="2800" dirty="0"/>
              <a:t>Bader et al (2004)</a:t>
            </a:r>
          </a:p>
          <a:p>
            <a:pPr lvl="1"/>
            <a:r>
              <a:rPr lang="en-US" sz="2400" dirty="0"/>
              <a:t>2000 ml NS for 12 </a:t>
            </a:r>
            <a:r>
              <a:rPr lang="en-US" sz="2400" dirty="0" err="1"/>
              <a:t>hrs</a:t>
            </a:r>
            <a:r>
              <a:rPr lang="en-US" sz="2400" dirty="0"/>
              <a:t> before and 12 hours after procedure. GFR fell 18.3 ml/min/1.73m2</a:t>
            </a:r>
          </a:p>
          <a:p>
            <a:pPr lvl="1"/>
            <a:r>
              <a:rPr lang="en-US" sz="2400" dirty="0"/>
              <a:t>300 ml NS at the time of contrast. GFR fell 34.6 ml/min/1.73m2</a:t>
            </a:r>
          </a:p>
        </p:txBody>
      </p:sp>
    </p:spTree>
    <p:extLst>
      <p:ext uri="{BB962C8B-B14F-4D97-AF65-F5344CB8AC3E}">
        <p14:creationId xmlns:p14="http://schemas.microsoft.com/office/powerpoint/2010/main" val="320416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977B1D-1B52-D142-AFF5-8C356651A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2177" y="64160"/>
            <a:ext cx="7398118" cy="66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8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B2BDC6-D7B6-0C4B-B2A3-FDB9A91D9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3338" y="-8966"/>
            <a:ext cx="12292960" cy="686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9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3CF628FC-6B12-9442-94F5-2AC5AAB3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56" y="6447585"/>
            <a:ext cx="2255184" cy="34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D0DA5CAF-E956-2242-87A4-85F21B1E5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16755" y="6429375"/>
            <a:ext cx="6194051" cy="320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2006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638769" algn="l"/>
                <a:tab pos="1277539" algn="l"/>
                <a:tab pos="1916308" algn="l"/>
                <a:tab pos="2555077" algn="l"/>
                <a:tab pos="3193847" algn="l"/>
                <a:tab pos="3832616" algn="l"/>
                <a:tab pos="4471386" algn="l"/>
                <a:tab pos="5110155" algn="l"/>
                <a:tab pos="5748924" algn="l"/>
              </a:tabLst>
            </a:pPr>
            <a:r>
              <a:rPr lang="en-US" altLang="en-US" sz="1059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SD </a:t>
            </a:r>
            <a:r>
              <a:rPr lang="en-US" altLang="en-US" sz="1059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Weisbord</a:t>
            </a:r>
            <a:r>
              <a:rPr lang="en-US" altLang="en-US" sz="1059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et al. N </a:t>
            </a:r>
            <a:r>
              <a:rPr lang="en-US" altLang="en-US" sz="1059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Engl</a:t>
            </a:r>
            <a:r>
              <a:rPr lang="en-US" altLang="en-US" sz="1059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J Med 2018;378:603-614.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3B134643-A5C1-D345-80E9-0391E7CF7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33" y="1504390"/>
            <a:ext cx="7877735" cy="432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AutoShape 4">
            <a:extLst>
              <a:ext uri="{FF2B5EF4-FFF2-40B4-BE49-F238E27FC236}">
                <a16:creationId xmlns:a16="http://schemas.microsoft.com/office/drawing/2014/main" id="{5B0BDCA8-F987-6C4C-94CE-64BDD705C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883" y="292754"/>
            <a:ext cx="8068235" cy="645739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7000"/>
              </a:lnSpc>
            </a:pPr>
            <a:r>
              <a:rPr lang="en-US" altLang="en-US" sz="2118" b="1">
                <a:ea typeface="Arial Unicode MS" panose="020B0604020202020204" pitchFamily="34" charset="-128"/>
                <a:cs typeface="Arial Unicode MS" panose="020B0604020202020204" pitchFamily="34" charset="-128"/>
              </a:rPr>
              <a:t>Serious Adverse Events, with the Exclusion of Kidney-Related Events.*</a:t>
            </a:r>
          </a:p>
        </p:txBody>
      </p:sp>
    </p:spTree>
    <p:extLst>
      <p:ext uri="{BB962C8B-B14F-4D97-AF65-F5344CB8AC3E}">
        <p14:creationId xmlns:p14="http://schemas.microsoft.com/office/powerpoint/2010/main" val="16080560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82985109-49C3-A547-8DC6-6C126778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56" y="6447585"/>
            <a:ext cx="2255184" cy="34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89E5FCBE-FE60-AC43-BC77-C5B45777D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16755" y="6429375"/>
            <a:ext cx="6194051" cy="320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2006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638769" algn="l"/>
                <a:tab pos="1277539" algn="l"/>
                <a:tab pos="1916308" algn="l"/>
                <a:tab pos="2555077" algn="l"/>
                <a:tab pos="3193847" algn="l"/>
                <a:tab pos="3832616" algn="l"/>
                <a:tab pos="4471386" algn="l"/>
                <a:tab pos="5110155" algn="l"/>
                <a:tab pos="5748924" algn="l"/>
              </a:tabLst>
            </a:pPr>
            <a:r>
              <a:rPr lang="en-US" altLang="en-US" sz="1059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SD </a:t>
            </a:r>
            <a:r>
              <a:rPr lang="en-US" altLang="en-US" sz="1059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Weisbord</a:t>
            </a:r>
            <a:r>
              <a:rPr lang="en-US" altLang="en-US" sz="1059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et al. N </a:t>
            </a:r>
            <a:r>
              <a:rPr lang="en-US" altLang="en-US" sz="1059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Engl</a:t>
            </a:r>
            <a:r>
              <a:rPr lang="en-US" altLang="en-US" sz="1059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J Med 2018;378:603-614.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E47D5C3F-A2FE-E540-A49F-58668A283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33" y="1608045"/>
            <a:ext cx="7877735" cy="412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AutoShape 4">
            <a:extLst>
              <a:ext uri="{FF2B5EF4-FFF2-40B4-BE49-F238E27FC236}">
                <a16:creationId xmlns:a16="http://schemas.microsoft.com/office/drawing/2014/main" id="{EC8DA60B-ABC2-BD4B-A7D2-94C082332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883" y="292754"/>
            <a:ext cx="8068235" cy="645739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7000"/>
              </a:lnSpc>
            </a:pPr>
            <a:r>
              <a:rPr lang="en-US" altLang="en-US" sz="2118" b="1">
                <a:ea typeface="Arial Unicode MS" panose="020B0604020202020204" pitchFamily="34" charset="-128"/>
                <a:cs typeface="Arial Unicode MS" panose="020B0604020202020204" pitchFamily="34" charset="-128"/>
              </a:rPr>
              <a:t>Primary and Secondary End Points.</a:t>
            </a:r>
          </a:p>
        </p:txBody>
      </p:sp>
    </p:spTree>
    <p:extLst>
      <p:ext uri="{BB962C8B-B14F-4D97-AF65-F5344CB8AC3E}">
        <p14:creationId xmlns:p14="http://schemas.microsoft.com/office/powerpoint/2010/main" val="260122684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1B183D5F-982B-414D-91C7-960E43F82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56" y="6447585"/>
            <a:ext cx="2255184" cy="34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10E596C8-46AD-3540-B3D8-FFD311E12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16755" y="6429375"/>
            <a:ext cx="6194051" cy="320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2006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638769" algn="l"/>
                <a:tab pos="1277539" algn="l"/>
                <a:tab pos="1916308" algn="l"/>
                <a:tab pos="2555077" algn="l"/>
                <a:tab pos="3193847" algn="l"/>
                <a:tab pos="3832616" algn="l"/>
                <a:tab pos="4471386" algn="l"/>
                <a:tab pos="5110155" algn="l"/>
                <a:tab pos="5748924" algn="l"/>
              </a:tabLst>
            </a:pPr>
            <a:r>
              <a:rPr lang="en-US" altLang="en-US" sz="1059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SD </a:t>
            </a:r>
            <a:r>
              <a:rPr lang="en-US" altLang="en-US" sz="1059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Weisbord</a:t>
            </a:r>
            <a:r>
              <a:rPr lang="en-US" altLang="en-US" sz="1059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et al. N </a:t>
            </a:r>
            <a:r>
              <a:rPr lang="en-US" altLang="en-US" sz="1059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Engl</a:t>
            </a:r>
            <a:r>
              <a:rPr lang="en-US" altLang="en-US" sz="1059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J Med 2018;378:603-614.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8ABB78DC-349D-2344-9684-171DC850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59" y="1255059"/>
            <a:ext cx="4728882" cy="482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AutoShape 4">
            <a:extLst>
              <a:ext uri="{FF2B5EF4-FFF2-40B4-BE49-F238E27FC236}">
                <a16:creationId xmlns:a16="http://schemas.microsoft.com/office/drawing/2014/main" id="{92BBFED4-F4BF-7A44-B1B6-AA11BC76E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883" y="292754"/>
            <a:ext cx="8068235" cy="645739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7000"/>
              </a:lnSpc>
            </a:pPr>
            <a:r>
              <a:rPr lang="en-US" altLang="en-US" sz="2118" b="1">
                <a:ea typeface="Arial Unicode MS" panose="020B0604020202020204" pitchFamily="34" charset="-128"/>
                <a:cs typeface="Arial Unicode MS" panose="020B0604020202020204" pitchFamily="34" charset="-128"/>
              </a:rPr>
              <a:t>Forest Plot of Treatment Effects in Prespecified Subgroup Analyses.</a:t>
            </a:r>
          </a:p>
        </p:txBody>
      </p:sp>
    </p:spTree>
    <p:extLst>
      <p:ext uri="{BB962C8B-B14F-4D97-AF65-F5344CB8AC3E}">
        <p14:creationId xmlns:p14="http://schemas.microsoft.com/office/powerpoint/2010/main" val="172053590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F4999FF0-240D-1544-BCDF-D746BD04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995" y="3816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452" b="1">
                <a:latin typeface="Arial" panose="020B0604020202020204" pitchFamily="34" charset="0"/>
              </a:rPr>
              <a:t>Probability of death or need for dialysis from the day of randomization (day 0) to day 30 among patients in the acetylcysteine and placebo groups.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40814BD-0D3F-8F4C-9FC7-83B681FA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87" y="6224334"/>
            <a:ext cx="1260133" cy="50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3979C3F1-79CD-D044-9134-F78D1C9E8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20" y="979304"/>
            <a:ext cx="6487882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29AC29B6-90A4-6C4B-A8BB-A6A67FD9F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220" y="5972308"/>
            <a:ext cx="3918652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ACT Investigators Circulation. 2011;124:1250-1259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833F84B-74A2-A94B-8CF2-811BFD79C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4250" y="6613175"/>
            <a:ext cx="3624861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Copyright © American Heart Association,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5305149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82FE-6F18-2C43-ABD9-93729045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9E69-E0A1-C24A-AE41-F2FC96126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33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9E69-E0A1-C24A-AE41-F2FC9612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964692"/>
            <a:ext cx="7729728" cy="1539969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Not NAC, </a:t>
            </a:r>
            <a:r>
              <a:rPr lang="en-US" sz="4000" dirty="0" err="1"/>
              <a:t>NaCl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1352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82FE-6F18-2C43-ABD9-93729045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418" y="223316"/>
            <a:ext cx="7729728" cy="1188720"/>
          </a:xfrm>
        </p:spPr>
        <p:txBody>
          <a:bodyPr/>
          <a:lstStyle/>
          <a:p>
            <a:r>
              <a:rPr lang="en-US" dirty="0"/>
              <a:t>Risks of iv contrast for CT scans are 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9E69-E0A1-C24A-AE41-F2FC9612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1894"/>
            <a:ext cx="10397836" cy="3813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Secondary outcomes including new chronic kidney disease, dialysis, and renal transplantation at 6 months also did not differ.</a:t>
            </a:r>
            <a:endParaRPr lang="en-US" sz="2400" dirty="0">
              <a:effectLst/>
            </a:endParaRPr>
          </a:p>
          <a:p>
            <a:pPr marL="0" indent="0">
              <a:buNone/>
            </a:pPr>
            <a:r>
              <a:rPr lang="en-US" sz="2400" dirty="0"/>
              <a:t>Caveats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> - Retrospective case-control study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>
                <a:effectLst/>
              </a:rPr>
              <a:t>- Colossal patient exclusion (103,770 out of 120,572)</a:t>
            </a:r>
          </a:p>
          <a:p>
            <a:pPr marL="0" indent="0">
              <a:buNone/>
            </a:pPr>
            <a:r>
              <a:rPr lang="en-US" sz="2400" dirty="0"/>
              <a:t> - Contrast tended to be avoided in patients with higher creatinine.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8ECAD-1929-1A44-8533-3A0ADA220B49}"/>
              </a:ext>
            </a:extLst>
          </p:cNvPr>
          <p:cNvSpPr txBox="1"/>
          <p:nvPr/>
        </p:nvSpPr>
        <p:spPr>
          <a:xfrm>
            <a:off x="838200" y="5847819"/>
            <a:ext cx="10176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*Absolute increase ≥0.5 mg/</a:t>
            </a:r>
            <a:r>
              <a:rPr lang="en-US" dirty="0" err="1"/>
              <a:t>dL</a:t>
            </a:r>
            <a:r>
              <a:rPr lang="en-US" dirty="0"/>
              <a:t> or ≥25% increase over baseline </a:t>
            </a:r>
            <a:r>
              <a:rPr lang="en-US" dirty="0" err="1"/>
              <a:t>SCr</a:t>
            </a:r>
            <a:r>
              <a:rPr lang="en-US" dirty="0"/>
              <a:t> at 48 to 72 hours. </a:t>
            </a:r>
          </a:p>
          <a:p>
            <a:r>
              <a:rPr lang="en-US" dirty="0"/>
              <a:t>Hinson JS et al. Risk of Acute Kidney Injury After Intravenous Contrast Media Administration.  Annals of Emergency Medicine. 2017; 69:577-586  http://</a:t>
            </a:r>
            <a:r>
              <a:rPr lang="en-US" dirty="0" err="1"/>
              <a:t>dx.doi.org</a:t>
            </a:r>
            <a:r>
              <a:rPr lang="en-US" dirty="0"/>
              <a:t>/10.1016/j.annemergmed.2016.11.021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D74573-A2CD-2B42-9EA6-BEAC10AAC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867195"/>
              </p:ext>
            </p:extLst>
          </p:nvPr>
        </p:nvGraphicFramePr>
        <p:xfrm>
          <a:off x="1828802" y="1690307"/>
          <a:ext cx="81663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575">
                  <a:extLst>
                    <a:ext uri="{9D8B030D-6E8A-4147-A177-3AD203B41FA5}">
                      <a16:colId xmlns:a16="http://schemas.microsoft.com/office/drawing/2014/main" val="3155835126"/>
                    </a:ext>
                  </a:extLst>
                </a:gridCol>
                <a:gridCol w="2041575">
                  <a:extLst>
                    <a:ext uri="{9D8B030D-6E8A-4147-A177-3AD203B41FA5}">
                      <a16:colId xmlns:a16="http://schemas.microsoft.com/office/drawing/2014/main" val="369002433"/>
                    </a:ext>
                  </a:extLst>
                </a:gridCol>
                <a:gridCol w="2041575">
                  <a:extLst>
                    <a:ext uri="{9D8B030D-6E8A-4147-A177-3AD203B41FA5}">
                      <a16:colId xmlns:a16="http://schemas.microsoft.com/office/drawing/2014/main" val="2202391348"/>
                    </a:ext>
                  </a:extLst>
                </a:gridCol>
                <a:gridCol w="2041575">
                  <a:extLst>
                    <a:ext uri="{9D8B030D-6E8A-4147-A177-3AD203B41FA5}">
                      <a16:colId xmlns:a16="http://schemas.microsoft.com/office/drawing/2014/main" val="2726966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Contrast</a:t>
                      </a:r>
                      <a:r>
                        <a:rPr lang="en-US" baseline="0" dirty="0"/>
                        <a:t> 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Non-contrast</a:t>
                      </a:r>
                      <a:r>
                        <a:rPr lang="en-US" baseline="0" dirty="0"/>
                        <a:t> 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71437"/>
                  </a:ext>
                </a:extLst>
              </a:tr>
              <a:tr h="284463"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959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Risk of AKI*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179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68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82FE-6F18-2C43-ABD9-93729045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Contrast-Induced Nephropathy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9E69-E0A1-C24A-AE41-F2FC9612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6" y="2638044"/>
            <a:ext cx="10280073" cy="3101983"/>
          </a:xfrm>
        </p:spPr>
        <p:txBody>
          <a:bodyPr>
            <a:noAutofit/>
          </a:bodyPr>
          <a:lstStyle/>
          <a:p>
            <a:r>
              <a:rPr lang="en-US" sz="3200" dirty="0"/>
              <a:t>Common</a:t>
            </a:r>
          </a:p>
          <a:p>
            <a:r>
              <a:rPr lang="en-US" sz="3200" dirty="0"/>
              <a:t>Purely iatrogenic</a:t>
            </a:r>
          </a:p>
          <a:p>
            <a:r>
              <a:rPr lang="en-US" sz="3200" dirty="0"/>
              <a:t>Has well characterized risk factors</a:t>
            </a:r>
          </a:p>
          <a:p>
            <a:r>
              <a:rPr lang="en-US" sz="3200" dirty="0"/>
              <a:t>Timing of the precipitating event is largely predictable</a:t>
            </a:r>
          </a:p>
          <a:p>
            <a:r>
              <a:rPr lang="en-US" sz="3200" dirty="0"/>
              <a:t>Carries serious short and long-term consequences</a:t>
            </a:r>
          </a:p>
        </p:txBody>
      </p:sp>
    </p:spTree>
    <p:extLst>
      <p:ext uri="{BB962C8B-B14F-4D97-AF65-F5344CB8AC3E}">
        <p14:creationId xmlns:p14="http://schemas.microsoft.com/office/powerpoint/2010/main" val="138178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12B4-5313-6042-9598-F2A97724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5C4C4F-6962-8A41-932E-B798A895B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5273" y="-141482"/>
            <a:ext cx="6664036" cy="667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5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82FE-6F18-2C43-ABD9-93729045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0492"/>
            <a:ext cx="7729728" cy="1188720"/>
          </a:xfrm>
        </p:spPr>
        <p:txBody>
          <a:bodyPr/>
          <a:lstStyle/>
          <a:p>
            <a:r>
              <a:rPr lang="en-US" dirty="0"/>
              <a:t>When to check serum creatinine.  </a:t>
            </a:r>
            <a:r>
              <a:rPr lang="en-US" sz="3200" dirty="0"/>
              <a:t>UCSF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9E69-E0A1-C24A-AE41-F2FC9612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88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ANY of the following risk factors:</a:t>
            </a:r>
            <a:br>
              <a:rPr lang="en-US" sz="2800" dirty="0"/>
            </a:br>
            <a:r>
              <a:rPr lang="en-US" sz="2800" dirty="0"/>
              <a:t>•    Age over 60</a:t>
            </a:r>
            <a:br>
              <a:rPr lang="en-US" sz="2800" dirty="0"/>
            </a:br>
            <a:r>
              <a:rPr lang="en-US" sz="2800" dirty="0"/>
              <a:t>•    History of “kidney disease” as an adult, including tumor and transplant</a:t>
            </a:r>
            <a:br>
              <a:rPr lang="en-US" sz="2800" dirty="0"/>
            </a:br>
            <a:r>
              <a:rPr lang="en-US" sz="2800" dirty="0"/>
              <a:t>•    Family history of kidney failure</a:t>
            </a:r>
            <a:br>
              <a:rPr lang="en-US" sz="2800" dirty="0"/>
            </a:br>
            <a:r>
              <a:rPr lang="en-US" sz="2800" dirty="0"/>
              <a:t>•    Diabetes treated with insulin or other prescribed medications</a:t>
            </a:r>
            <a:br>
              <a:rPr lang="en-US" sz="2800" dirty="0"/>
            </a:br>
            <a:r>
              <a:rPr lang="en-US" sz="2800" dirty="0"/>
              <a:t>•    Hypertension (high blood pressure)</a:t>
            </a:r>
            <a:br>
              <a:rPr lang="en-US" sz="2800" dirty="0"/>
            </a:br>
            <a:r>
              <a:rPr lang="en-US" sz="2800" dirty="0"/>
              <a:t>•    Paraproteinemia syndromes or diseases (e.g., myeloma)</a:t>
            </a:r>
            <a:br>
              <a:rPr lang="en-US" sz="2800" dirty="0"/>
            </a:br>
            <a:r>
              <a:rPr lang="en-US" sz="2800" dirty="0"/>
              <a:t>•    Collagen vascular disease (e.g., SLE, scleroderma, rheumatoid arthritis)</a:t>
            </a:r>
            <a:br>
              <a:rPr lang="en-US" sz="2800" dirty="0"/>
            </a:br>
            <a:r>
              <a:rPr lang="en-US" sz="2800" dirty="0"/>
              <a:t>•    Solid organ transplant.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9564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82FE-6F18-2C43-ABD9-93729045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contrast in patients with AKI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9E69-E0A1-C24A-AE41-F2FC9612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627" y="2568771"/>
            <a:ext cx="9850028" cy="310198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Dearth of information</a:t>
            </a:r>
          </a:p>
          <a:p>
            <a:r>
              <a:rPr lang="en-US" sz="3200" dirty="0"/>
              <a:t>“In the setting of acute renal failure, where dialysis is being performed with the expectation of renal recovery, it may be inappropriate to administer a nephrotoxic agent that may jeopardize the reversal of renal impairment.”   UCSF guidelines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169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82FE-6F18-2C43-ABD9-93729045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contrast in ESRD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9E69-E0A1-C24A-AE41-F2FC96126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2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82FE-6F18-2C43-ABD9-93729045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contrast in ESRD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9E69-E0A1-C24A-AE41-F2FC96126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anuric, there is is no contraindication</a:t>
            </a:r>
          </a:p>
          <a:p>
            <a:r>
              <a:rPr lang="en-US" dirty="0"/>
              <a:t>If still producing urine, there is a risk of permanent reduction in urine volume, which is a substantial detriment to the patient.</a:t>
            </a:r>
          </a:p>
        </p:txBody>
      </p:sp>
    </p:spTree>
    <p:extLst>
      <p:ext uri="{BB962C8B-B14F-4D97-AF65-F5344CB8AC3E}">
        <p14:creationId xmlns:p14="http://schemas.microsoft.com/office/powerpoint/2010/main" val="766102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82FE-6F18-2C43-ABD9-93729045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Do you need to dialyze soon after contrast in renal failure patients?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9E69-E0A1-C24A-AE41-F2FC96126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75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82FE-6F18-2C43-ABD9-93729045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Do you need to dialyze soon after contrast in renal failure patients?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9E69-E0A1-C24A-AE41-F2FC96126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No</a:t>
            </a:r>
          </a:p>
          <a:p>
            <a:pPr marL="0" indent="0">
              <a:buNone/>
            </a:pPr>
            <a:r>
              <a:rPr lang="en-US" dirty="0"/>
              <a:t>Prophylactic hemodialysis after radiocontrast media in patients with renal insufficiency is potentially harmful. Vogt et al. American Journal of Medicine 2001; 111:692-8</a:t>
            </a:r>
          </a:p>
          <a:p>
            <a:pPr marL="0" indent="0">
              <a:buNone/>
            </a:pPr>
            <a:r>
              <a:rPr lang="en-US" dirty="0"/>
              <a:t>“It should also be noted that the common belief that dialysis patients require early post-procedural dialysis is unsupported by clinical studies and expert guidelines</a:t>
            </a:r>
            <a:r>
              <a:rPr lang="en-US" baseline="30000" dirty="0"/>
              <a:t> [1, 2]</a:t>
            </a:r>
            <a:r>
              <a:rPr lang="en-US" dirty="0"/>
              <a:t>. Dialysis pre-procedure may be desirable, particularly if a large dose of contrast is anticipated or in patients with heart failure.”  UCSF Guidelines</a:t>
            </a:r>
          </a:p>
        </p:txBody>
      </p:sp>
    </p:spTree>
    <p:extLst>
      <p:ext uri="{BB962C8B-B14F-4D97-AF65-F5344CB8AC3E}">
        <p14:creationId xmlns:p14="http://schemas.microsoft.com/office/powerpoint/2010/main" val="118273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3AA3-8FAE-3A45-A32A-D6D317F2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Statins to prevent contrast nephrotoxicity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2ECED-7FA8-9E4A-9619-BEA289DE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638044"/>
            <a:ext cx="11263746" cy="3101983"/>
          </a:xfrm>
        </p:spPr>
        <p:txBody>
          <a:bodyPr>
            <a:noAutofit/>
          </a:bodyPr>
          <a:lstStyle/>
          <a:p>
            <a:r>
              <a:rPr lang="en-US" sz="3200" dirty="0"/>
              <a:t>Acute administration reduced CIN by about 40% in statin naïve patients</a:t>
            </a:r>
          </a:p>
          <a:p>
            <a:r>
              <a:rPr lang="en-US" sz="3200" b="1" dirty="0"/>
              <a:t>Trend</a:t>
            </a:r>
            <a:r>
              <a:rPr lang="en-US" sz="3200" dirty="0"/>
              <a:t> to reducing mortality, dialysis need, MACE, CKD</a:t>
            </a:r>
          </a:p>
          <a:p>
            <a:r>
              <a:rPr lang="en-US" sz="3200" dirty="0"/>
              <a:t>Simvastatin, atorvastatin, rosuvastatin all similar</a:t>
            </a:r>
          </a:p>
          <a:p>
            <a:r>
              <a:rPr lang="en-US" sz="3200" dirty="0"/>
              <a:t>High dose is more effective than low dose</a:t>
            </a:r>
          </a:p>
          <a:p>
            <a:r>
              <a:rPr lang="en-US" sz="3200" dirty="0"/>
              <a:t>Particularly useful in diabetes, CHF, and CKD with GFR 60-90</a:t>
            </a:r>
          </a:p>
        </p:txBody>
      </p:sp>
    </p:spTree>
    <p:extLst>
      <p:ext uri="{BB962C8B-B14F-4D97-AF65-F5344CB8AC3E}">
        <p14:creationId xmlns:p14="http://schemas.microsoft.com/office/powerpoint/2010/main" val="310561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82FE-6F18-2C43-ABD9-93729045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2585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How to make contrast safe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9E69-E0A1-C24A-AE41-F2FC9612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166764" cy="2824752"/>
          </a:xfrm>
        </p:spPr>
        <p:txBody>
          <a:bodyPr>
            <a:noAutofit/>
          </a:bodyPr>
          <a:lstStyle/>
          <a:p>
            <a:r>
              <a:rPr lang="en-US" sz="3200" dirty="0"/>
              <a:t>Avoid contrast if you can get the information another way</a:t>
            </a:r>
          </a:p>
          <a:p>
            <a:r>
              <a:rPr lang="en-US" sz="3200" dirty="0"/>
              <a:t>Identify patients at high risk</a:t>
            </a:r>
          </a:p>
          <a:p>
            <a:r>
              <a:rPr lang="en-US" sz="3200" dirty="0"/>
              <a:t>Discontinue diuretics 48 hours ahead</a:t>
            </a:r>
          </a:p>
          <a:p>
            <a:r>
              <a:rPr lang="en-US" sz="3200" dirty="0"/>
              <a:t>Load patient with saline iv or </a:t>
            </a:r>
            <a:r>
              <a:rPr lang="en-US" sz="3200" dirty="0" err="1"/>
              <a:t>po</a:t>
            </a:r>
            <a:endParaRPr lang="en-US" sz="3200" dirty="0"/>
          </a:p>
          <a:p>
            <a:r>
              <a:rPr lang="en-US" sz="3200" dirty="0"/>
              <a:t>Use </a:t>
            </a:r>
            <a:r>
              <a:rPr lang="en-US" sz="3200" dirty="0" err="1"/>
              <a:t>iso-osmolar</a:t>
            </a:r>
            <a:r>
              <a:rPr lang="en-US" sz="3200" dirty="0"/>
              <a:t>, nonionic contrast in minimum volume possible</a:t>
            </a:r>
          </a:p>
          <a:p>
            <a:r>
              <a:rPr lang="en-US" sz="3200" dirty="0"/>
              <a:t>Don’t use furosemide, theophylline, or N-acetyl cysteine</a:t>
            </a:r>
          </a:p>
          <a:p>
            <a:r>
              <a:rPr lang="en-US" sz="3200" dirty="0"/>
              <a:t>80 mg statin before procedure</a:t>
            </a:r>
          </a:p>
        </p:txBody>
      </p:sp>
    </p:spTree>
    <p:extLst>
      <p:ext uri="{BB962C8B-B14F-4D97-AF65-F5344CB8AC3E}">
        <p14:creationId xmlns:p14="http://schemas.microsoft.com/office/powerpoint/2010/main" val="3321912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82FE-6F18-2C43-ABD9-93729045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2585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MRI and gadolinium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9E69-E0A1-C24A-AE41-F2FC9612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24752"/>
          </a:xfrm>
        </p:spPr>
        <p:txBody>
          <a:bodyPr>
            <a:normAutofit/>
          </a:bodyPr>
          <a:lstStyle/>
          <a:p>
            <a:r>
              <a:rPr lang="en-US" sz="3200" dirty="0"/>
              <a:t>Concern is for nephrogenic systemic fibrosis (NSF), not nephrotoxicity</a:t>
            </a:r>
          </a:p>
        </p:txBody>
      </p:sp>
    </p:spTree>
    <p:extLst>
      <p:ext uri="{BB962C8B-B14F-4D97-AF65-F5344CB8AC3E}">
        <p14:creationId xmlns:p14="http://schemas.microsoft.com/office/powerpoint/2010/main" val="154577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82FE-6F18-2C43-ABD9-93729045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5706"/>
            <a:ext cx="7729728" cy="1188720"/>
          </a:xfrm>
        </p:spPr>
        <p:txBody>
          <a:bodyPr/>
          <a:lstStyle/>
          <a:p>
            <a:r>
              <a:rPr lang="en-US" dirty="0"/>
              <a:t>Questions to be addressed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9E69-E0A1-C24A-AE41-F2FC9612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482437"/>
            <a:ext cx="11236035" cy="3994348"/>
          </a:xfrm>
        </p:spPr>
        <p:txBody>
          <a:bodyPr>
            <a:noAutofit/>
          </a:bodyPr>
          <a:lstStyle/>
          <a:p>
            <a:r>
              <a:rPr lang="en-US" sz="3200" dirty="0"/>
              <a:t>How big is the problem of CI-AKI?</a:t>
            </a:r>
          </a:p>
          <a:p>
            <a:r>
              <a:rPr lang="en-US" sz="3200" dirty="0"/>
              <a:t>Who is at risk?</a:t>
            </a:r>
          </a:p>
          <a:p>
            <a:r>
              <a:rPr lang="en-US" sz="3200" dirty="0"/>
              <a:t>What procedures carry most risk?</a:t>
            </a:r>
          </a:p>
          <a:p>
            <a:r>
              <a:rPr lang="en-US" sz="3200" dirty="0"/>
              <a:t>How to protect patients from CI-AKI?</a:t>
            </a:r>
          </a:p>
          <a:p>
            <a:r>
              <a:rPr lang="en-US" sz="3200" dirty="0"/>
              <a:t>Is contrast a concern in AKI patients?</a:t>
            </a:r>
          </a:p>
          <a:p>
            <a:r>
              <a:rPr lang="en-US" sz="3200" dirty="0"/>
              <a:t>Is contrast a concern in end-stage renal disease (ESRD) patients?</a:t>
            </a:r>
          </a:p>
          <a:p>
            <a:r>
              <a:rPr lang="en-US" sz="3200" dirty="0"/>
              <a:t>Must you dialyze an ESRD patient soon after contrast?</a:t>
            </a:r>
          </a:p>
          <a:p>
            <a:r>
              <a:rPr lang="en-US" sz="3200" dirty="0"/>
              <a:t>Is MRI with gadolinium safer?</a:t>
            </a:r>
          </a:p>
        </p:txBody>
      </p:sp>
    </p:spTree>
    <p:extLst>
      <p:ext uri="{BB962C8B-B14F-4D97-AF65-F5344CB8AC3E}">
        <p14:creationId xmlns:p14="http://schemas.microsoft.com/office/powerpoint/2010/main" val="2903313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7903E08-9D3B-6E4B-8C90-06831CAAE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2" y="762000"/>
            <a:ext cx="2241176" cy="4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CD59FED-AF13-4342-AF05-B72A46DF2F4C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1972235" y="246530"/>
            <a:ext cx="8258735" cy="309637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1412" b="1" dirty="0">
                <a:solidFill>
                  <a:schemeClr val="tx2"/>
                </a:solidFill>
              </a:rPr>
              <a:t>Figure 1. Clinical photos from nephrogenic systemic fibrosis patients.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B89C410D-3D18-C946-9A77-53243A9F0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676" y="5748618"/>
            <a:ext cx="8101853" cy="5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059"/>
              <a:t>Elmholdt TR, Olesen ABB, Jørgensen B, Kvist S, Skov L, et al. (2013) Nephrogenic Systemic Fibrosis in Denmark– A Nationwide Investigation. PLOS ONE 8(12): e82037. https://doi.org/10.1371/journal.pone.0082037</a:t>
            </a:r>
          </a:p>
          <a:p>
            <a:pPr eaLnBrk="1" hangingPunct="1"/>
            <a:r>
              <a:rPr lang="en-US" altLang="en-US" sz="1059">
                <a:hlinkClick r:id="rId4"/>
              </a:rPr>
              <a:t>http://journals.plos.org/plosone/article?id=10.1371/journal.pone.0082037</a:t>
            </a:r>
            <a:endParaRPr lang="en-US" altLang="en-US" sz="1059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AE1F0DBF-20C1-8946-871C-E86EFBBFC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6" y="6342530"/>
            <a:ext cx="2140324" cy="4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75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82FE-6F18-2C43-ABD9-93729045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6473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MRI and gadolinium.    </a:t>
            </a:r>
            <a:r>
              <a:rPr lang="en-US" sz="3200" dirty="0"/>
              <a:t>UCSF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9E69-E0A1-C24A-AE41-F2FC9612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5" y="1477289"/>
            <a:ext cx="11350171" cy="2824752"/>
          </a:xfrm>
        </p:spPr>
        <p:txBody>
          <a:bodyPr>
            <a:noAutofit/>
          </a:bodyPr>
          <a:lstStyle/>
          <a:p>
            <a:r>
              <a:rPr lang="en-US" sz="2400" dirty="0"/>
              <a:t>Concern is for nephrogenic systemic fibrosis (NSF), not nephrotoxicity</a:t>
            </a:r>
          </a:p>
          <a:p>
            <a:r>
              <a:rPr lang="en-US" sz="2400" dirty="0"/>
              <a:t>Risk is very low if GFR &gt; 30. Liver transplant, hepatorenal syndrome also risk factors. Overall risk is about 0.1-10 cases per million doses in the general population. The reported incidence of NSF in patients with impaired renal function is estimated between 0.1 and 1 % for </a:t>
            </a:r>
            <a:r>
              <a:rPr lang="en-US" sz="2400" dirty="0" err="1"/>
              <a:t>Magnevist</a:t>
            </a:r>
            <a:r>
              <a:rPr lang="en-US" sz="2400" dirty="0"/>
              <a:t>.</a:t>
            </a:r>
          </a:p>
          <a:p>
            <a:r>
              <a:rPr lang="en-US" sz="2400" dirty="0"/>
              <a:t>Risk very low with Group II agents but avoid if GFR &lt;30 if another means could obtain the information. If the information is needed for clinical management, proceed. If a Group III agent is used with GFR &lt; 30, obtain informed consent. One possible case reported with </a:t>
            </a:r>
            <a:r>
              <a:rPr lang="en-US" sz="2400" dirty="0" err="1"/>
              <a:t>gadoterate</a:t>
            </a:r>
            <a:r>
              <a:rPr lang="en-US" sz="2400" dirty="0"/>
              <a:t> meglumine.</a:t>
            </a:r>
          </a:p>
          <a:p>
            <a:r>
              <a:rPr lang="en-US" sz="2400" dirty="0"/>
              <a:t>Patients already on hemodialysis should be dialyzed within 24 hours.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41CA6-9EFF-8046-B2F7-ED89F3C0675C}"/>
              </a:ext>
            </a:extLst>
          </p:cNvPr>
          <p:cNvSpPr txBox="1"/>
          <p:nvPr/>
        </p:nvSpPr>
        <p:spPr>
          <a:xfrm>
            <a:off x="1059543" y="5592341"/>
            <a:ext cx="11001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I agents (linear): </a:t>
            </a:r>
            <a:r>
              <a:rPr lang="en-US" b="1" dirty="0"/>
              <a:t>No longer used. </a:t>
            </a:r>
            <a:r>
              <a:rPr lang="en-US" dirty="0"/>
              <a:t>Gadodiamide [</a:t>
            </a:r>
            <a:r>
              <a:rPr lang="en-US" dirty="0" err="1"/>
              <a:t>Omniscan</a:t>
            </a:r>
            <a:r>
              <a:rPr lang="en-US" dirty="0"/>
              <a:t>], gadopentetate </a:t>
            </a:r>
            <a:r>
              <a:rPr lang="en-US" dirty="0" err="1"/>
              <a:t>dimeglumine</a:t>
            </a:r>
            <a:r>
              <a:rPr lang="en-US" dirty="0"/>
              <a:t> [</a:t>
            </a:r>
            <a:r>
              <a:rPr lang="en-US" dirty="0" err="1"/>
              <a:t>Magnevist</a:t>
            </a:r>
            <a:r>
              <a:rPr lang="en-US" dirty="0"/>
              <a:t>], </a:t>
            </a:r>
            <a:r>
              <a:rPr lang="en-US" dirty="0" err="1"/>
              <a:t>gadoversetamide</a:t>
            </a:r>
            <a:r>
              <a:rPr lang="en-US" dirty="0"/>
              <a:t> [</a:t>
            </a:r>
            <a:r>
              <a:rPr lang="en-US" dirty="0" err="1"/>
              <a:t>OptiMARK</a:t>
            </a:r>
            <a:r>
              <a:rPr lang="en-US" dirty="0"/>
              <a:t>]</a:t>
            </a:r>
          </a:p>
          <a:p>
            <a:r>
              <a:rPr lang="en-US" dirty="0"/>
              <a:t>Group II agents (macrocyclic): </a:t>
            </a:r>
            <a:r>
              <a:rPr lang="en-US" dirty="0" err="1"/>
              <a:t>Gadoterate</a:t>
            </a:r>
            <a:r>
              <a:rPr lang="en-US" dirty="0"/>
              <a:t> acid (</a:t>
            </a:r>
            <a:r>
              <a:rPr lang="en-US" dirty="0" err="1"/>
              <a:t>Dotarem</a:t>
            </a:r>
            <a:r>
              <a:rPr lang="en-US" dirty="0"/>
              <a:t>®), </a:t>
            </a:r>
            <a:r>
              <a:rPr lang="en-US" dirty="0" err="1"/>
              <a:t>gadobutrol</a:t>
            </a:r>
            <a:r>
              <a:rPr lang="en-US" dirty="0"/>
              <a:t> (</a:t>
            </a:r>
            <a:r>
              <a:rPr lang="en-US" dirty="0" err="1"/>
              <a:t>Gadavist</a:t>
            </a:r>
            <a:r>
              <a:rPr lang="en-US" dirty="0"/>
              <a:t>®), gadoteridol (</a:t>
            </a:r>
            <a:r>
              <a:rPr lang="en-US" dirty="0" err="1"/>
              <a:t>ProHance</a:t>
            </a:r>
            <a:r>
              <a:rPr lang="en-US" dirty="0"/>
              <a:t>)</a:t>
            </a:r>
          </a:p>
          <a:p>
            <a:r>
              <a:rPr lang="en-US" dirty="0"/>
              <a:t>Group III agents (linear): </a:t>
            </a:r>
            <a:r>
              <a:rPr lang="en-US" dirty="0" err="1"/>
              <a:t>gadexotate</a:t>
            </a:r>
            <a:r>
              <a:rPr lang="en-US" dirty="0"/>
              <a:t> disodium (</a:t>
            </a:r>
            <a:r>
              <a:rPr lang="en-US" dirty="0" err="1"/>
              <a:t>Eovist</a:t>
            </a:r>
            <a:r>
              <a:rPr lang="en-US" dirty="0"/>
              <a:t>®)</a:t>
            </a:r>
          </a:p>
        </p:txBody>
      </p:sp>
    </p:spTree>
    <p:extLst>
      <p:ext uri="{BB962C8B-B14F-4D97-AF65-F5344CB8AC3E}">
        <p14:creationId xmlns:p14="http://schemas.microsoft.com/office/powerpoint/2010/main" val="359244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82FE-6F18-2C43-ABD9-93729045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90524"/>
            <a:ext cx="7729728" cy="1188720"/>
          </a:xfrm>
        </p:spPr>
        <p:txBody>
          <a:bodyPr/>
          <a:lstStyle/>
          <a:p>
            <a:r>
              <a:rPr lang="en-US" dirty="0"/>
              <a:t>Questions to be addressed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9E69-E0A1-C24A-AE41-F2FC9612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02625"/>
            <a:ext cx="12192000" cy="3101983"/>
          </a:xfrm>
        </p:spPr>
        <p:txBody>
          <a:bodyPr>
            <a:noAutofit/>
          </a:bodyPr>
          <a:lstStyle/>
          <a:p>
            <a:r>
              <a:rPr lang="en-US" sz="2800" dirty="0"/>
              <a:t>How big is the problem of CIN? Still big, but less than it was. 7% of all studies</a:t>
            </a:r>
          </a:p>
          <a:p>
            <a:r>
              <a:rPr lang="en-US" sz="2800" dirty="0"/>
              <a:t>Who is at risk? CKD, diabetics, elderly, heart failure, hypovolemia</a:t>
            </a:r>
          </a:p>
          <a:p>
            <a:r>
              <a:rPr lang="en-US" sz="2800" dirty="0"/>
              <a:t>What procedures carry most risk? Angiography, high dye load</a:t>
            </a:r>
          </a:p>
          <a:p>
            <a:r>
              <a:rPr lang="en-US" sz="2800" dirty="0"/>
              <a:t>How to protect patients? Volume repletion: NS or </a:t>
            </a:r>
            <a:r>
              <a:rPr lang="en-US" sz="2800" dirty="0" err="1"/>
              <a:t>po</a:t>
            </a:r>
            <a:r>
              <a:rPr lang="en-US" sz="2800" dirty="0"/>
              <a:t>, Low dose </a:t>
            </a:r>
            <a:r>
              <a:rPr lang="en-US" sz="2800" dirty="0" err="1"/>
              <a:t>isosmolar</a:t>
            </a:r>
            <a:r>
              <a:rPr lang="en-US" sz="2800" dirty="0"/>
              <a:t> Statin.</a:t>
            </a:r>
          </a:p>
          <a:p>
            <a:r>
              <a:rPr lang="en-US" sz="2800" dirty="0"/>
              <a:t>Is contrast a concern in AKI patients? Unknown. Prudence says yes.</a:t>
            </a:r>
          </a:p>
          <a:p>
            <a:r>
              <a:rPr lang="en-US" sz="2800" dirty="0"/>
              <a:t>Is contrast a concern in end-stage renal disease (ESRD) patients? ±</a:t>
            </a:r>
          </a:p>
          <a:p>
            <a:r>
              <a:rPr lang="en-US" sz="2800" dirty="0"/>
              <a:t>Must you dialyze an ESRD patient soon after contrast? No</a:t>
            </a:r>
          </a:p>
          <a:p>
            <a:r>
              <a:rPr lang="en-US" sz="2800" dirty="0"/>
              <a:t>Is MRI with gadolinium safer? Probably.</a:t>
            </a:r>
          </a:p>
        </p:txBody>
      </p:sp>
    </p:spTree>
    <p:extLst>
      <p:ext uri="{BB962C8B-B14F-4D97-AF65-F5344CB8AC3E}">
        <p14:creationId xmlns:p14="http://schemas.microsoft.com/office/powerpoint/2010/main" val="3686858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82FE-6F18-2C43-ABD9-93729045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46" y="978546"/>
            <a:ext cx="9601199" cy="1188720"/>
          </a:xfrm>
        </p:spPr>
        <p:txBody>
          <a:bodyPr/>
          <a:lstStyle/>
          <a:p>
            <a:r>
              <a:rPr lang="en-US" dirty="0"/>
              <a:t>Contrast </a:t>
            </a:r>
            <a:r>
              <a:rPr lang="en-US" dirty="0" err="1"/>
              <a:t>NephroPathy</a:t>
            </a:r>
            <a:r>
              <a:rPr lang="en-US" dirty="0"/>
              <a:t> -  Useful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9E69-E0A1-C24A-AE41-F2FC9612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255" y="2638044"/>
            <a:ext cx="9878290" cy="3101983"/>
          </a:xfrm>
        </p:spPr>
        <p:txBody>
          <a:bodyPr/>
          <a:lstStyle/>
          <a:p>
            <a:r>
              <a:rPr lang="en-US" dirty="0" err="1"/>
              <a:t>Weisbord</a:t>
            </a:r>
            <a:r>
              <a:rPr lang="en-US" dirty="0"/>
              <a:t> PRESERVE study. </a:t>
            </a:r>
            <a:r>
              <a:rPr lang="en-US" dirty="0">
                <a:hlinkClick r:id="rId3"/>
              </a:rPr>
              <a:t>https://www.nejm.org/doi/full/10.1056/NEJMoa1710933</a:t>
            </a:r>
            <a:endParaRPr lang="en-US" dirty="0"/>
          </a:p>
          <a:p>
            <a:r>
              <a:rPr lang="en-US" dirty="0"/>
              <a:t>Feldman DN et al. Statins in the prevention of contrast-induced nephropathy. </a:t>
            </a:r>
            <a:r>
              <a:rPr lang="en-US" dirty="0" err="1"/>
              <a:t>Curr</a:t>
            </a:r>
            <a:r>
              <a:rPr lang="en-US" dirty="0"/>
              <a:t> Treat Options Cardio Med 2015; 17:15-26</a:t>
            </a:r>
          </a:p>
          <a:p>
            <a:r>
              <a:rPr lang="en-US" dirty="0"/>
              <a:t>UCSF guidelines </a:t>
            </a:r>
            <a:r>
              <a:rPr lang="en-US" dirty="0">
                <a:hlinkClick r:id="rId4"/>
              </a:rPr>
              <a:t>https://radiology.ucsf.edu/patient-care/patient-safety/contrast/iodinated</a:t>
            </a:r>
            <a:endParaRPr lang="en-US" dirty="0"/>
          </a:p>
          <a:p>
            <a:r>
              <a:rPr lang="en-US" dirty="0" err="1"/>
              <a:t>Budjan</a:t>
            </a:r>
            <a:r>
              <a:rPr lang="en-US" dirty="0"/>
              <a:t> et al. MR Contrast Agent Safety in the Age of Nephrogenic Systemic Fibrosis: Update 2014. Current Radiology Reports.  https://</a:t>
            </a:r>
            <a:r>
              <a:rPr lang="en-US" dirty="0" err="1"/>
              <a:t>link.springer.com</a:t>
            </a:r>
            <a:r>
              <a:rPr lang="en-US" dirty="0"/>
              <a:t>/article/10.1007/s40134-014-0064-x</a:t>
            </a:r>
          </a:p>
        </p:txBody>
      </p:sp>
    </p:spTree>
    <p:extLst>
      <p:ext uri="{BB962C8B-B14F-4D97-AF65-F5344CB8AC3E}">
        <p14:creationId xmlns:p14="http://schemas.microsoft.com/office/powerpoint/2010/main" val="264797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5E29D0-0EF5-D744-AE2A-1BA1F96B6763}"/>
              </a:ext>
            </a:extLst>
          </p:cNvPr>
          <p:cNvSpPr txBox="1"/>
          <p:nvPr/>
        </p:nvSpPr>
        <p:spPr>
          <a:xfrm>
            <a:off x="2953265" y="6166029"/>
            <a:ext cx="763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McCullough PA et al. Acute renal failure after coronary intervention: incidence, risk factors, and relationship to mortality. Am J Med 1997; 103 (5): 368-75.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6257A-0F86-3647-9BF2-C178E454A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11" y="2876729"/>
            <a:ext cx="4495800" cy="328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4595F8-3452-F945-94FA-DF7E34850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487" y="0"/>
            <a:ext cx="4000524" cy="2870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E798C1-B756-AE47-85B1-8DBCB1141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503" y="2981589"/>
            <a:ext cx="4521200" cy="3187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A230D-5A1E-A149-BA9E-CE584D621D09}"/>
              </a:ext>
            </a:extLst>
          </p:cNvPr>
          <p:cNvSpPr txBox="1"/>
          <p:nvPr/>
        </p:nvSpPr>
        <p:spPr>
          <a:xfrm>
            <a:off x="6927273" y="401782"/>
            <a:ext cx="4142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Overall incidence of CIN n is coming down. From 15% to 7% over the period 2105 to 1015</a:t>
            </a:r>
          </a:p>
        </p:txBody>
      </p:sp>
    </p:spTree>
    <p:extLst>
      <p:ext uri="{BB962C8B-B14F-4D97-AF65-F5344CB8AC3E}">
        <p14:creationId xmlns:p14="http://schemas.microsoft.com/office/powerpoint/2010/main" val="197203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7D372E78-5610-6C4C-97E0-A151702A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56" y="6447585"/>
            <a:ext cx="2255184" cy="34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40743ED0-FA89-7B43-A686-AF65BDE8429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816755" y="6429375"/>
            <a:ext cx="6194051" cy="320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2006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>
              <a:tabLst>
                <a:tab pos="638769" algn="l"/>
                <a:tab pos="1277539" algn="l"/>
                <a:tab pos="1916308" algn="l"/>
                <a:tab pos="2555077" algn="l"/>
                <a:tab pos="3193847" algn="l"/>
                <a:tab pos="3832616" algn="l"/>
                <a:tab pos="4471386" algn="l"/>
                <a:tab pos="5110155" algn="l"/>
                <a:tab pos="5748924" algn="l"/>
              </a:tabLst>
            </a:pPr>
            <a:r>
              <a:rPr lang="en-US" altLang="en-US" sz="1059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Solomon R et al. N </a:t>
            </a:r>
            <a:r>
              <a:rPr lang="en-US" altLang="en-US" sz="1059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Engl</a:t>
            </a:r>
            <a:r>
              <a:rPr lang="en-US" altLang="en-US" sz="1059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J Med 1994;331:1416-1420.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B8407A79-06EC-DC46-A9B8-C8E9E9501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85" y="1255059"/>
            <a:ext cx="6916831" cy="482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AutoShape 4">
            <a:extLst>
              <a:ext uri="{FF2B5EF4-FFF2-40B4-BE49-F238E27FC236}">
                <a16:creationId xmlns:a16="http://schemas.microsoft.com/office/drawing/2014/main" id="{C1C9D0FC-6F05-0345-9FE6-65E046787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883" y="292754"/>
            <a:ext cx="8068235" cy="645739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7000"/>
              </a:lnSpc>
            </a:pPr>
            <a:r>
              <a:rPr lang="en-US" altLang="en-US" sz="2118" b="1">
                <a:ea typeface="Arial Unicode MS" panose="020B0604020202020204" pitchFamily="34" charset="-128"/>
                <a:cs typeface="Arial Unicode MS" panose="020B0604020202020204" pitchFamily="34" charset="-128"/>
              </a:rPr>
              <a:t>Serum Creatinine Concentrations Immediately before the Administration of Radiocontrast Agent (after 12 Hours of Hydration) and 48 Hours Later in Patients with Chronic Renal Insufficiency.</a:t>
            </a:r>
          </a:p>
        </p:txBody>
      </p:sp>
    </p:spTree>
    <p:extLst>
      <p:ext uri="{BB962C8B-B14F-4D97-AF65-F5344CB8AC3E}">
        <p14:creationId xmlns:p14="http://schemas.microsoft.com/office/powerpoint/2010/main" val="38057227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>
            <a:extLst>
              <a:ext uri="{FF2B5EF4-FFF2-40B4-BE49-F238E27FC236}">
                <a16:creationId xmlns:a16="http://schemas.microsoft.com/office/drawing/2014/main" id="{F9634E1F-92A1-964E-878D-8F503A0270BA}"/>
              </a:ext>
            </a:extLst>
          </p:cNvPr>
          <p:cNvSpPr txBox="1">
            <a:spLocks/>
          </p:cNvSpPr>
          <p:nvPr/>
        </p:nvSpPr>
        <p:spPr bwMode="auto">
          <a:xfrm>
            <a:off x="1524000" y="5595938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From: A randomized trial of saline hydration to prevent contrast nephropathy in chronic renal failure patients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Nephrol Dial Transplant. 2006;21(8):2120-2126. doi:10.1093/ndt/gfl133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Nephrol Dial Transplant | © The Author [2006]. Published by Oxford University Press on behalf of ERA-EDTA. All rights reserved. For Permissions, please email: journals.permissions@oxfordjournals.org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DA0B686-1167-D645-ACB4-97EA4B497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16388" name="Straight Connector 8">
            <a:extLst>
              <a:ext uri="{FF2B5EF4-FFF2-40B4-BE49-F238E27FC236}">
                <a16:creationId xmlns:a16="http://schemas.microsoft.com/office/drawing/2014/main" id="{C33CE49C-3DDD-8649-99BB-137AF0335F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5518150"/>
            <a:ext cx="9144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3">
            <a:extLst>
              <a:ext uri="{FF2B5EF4-FFF2-40B4-BE49-F238E27FC236}">
                <a16:creationId xmlns:a16="http://schemas.microsoft.com/office/drawing/2014/main" id="{84E25FDB-7E20-CD40-91D1-8C96CCB98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177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16391" name="Picture 7" descr="Cover">
            <a:extLst>
              <a:ext uri="{FF2B5EF4-FFF2-40B4-BE49-F238E27FC236}">
                <a16:creationId xmlns:a16="http://schemas.microsoft.com/office/drawing/2014/main" id="{38EE7C63-4AAD-1147-8A57-0BEA405D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28701"/>
            <a:ext cx="5943600" cy="3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0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>
            <a:extLst>
              <a:ext uri="{FF2B5EF4-FFF2-40B4-BE49-F238E27FC236}">
                <a16:creationId xmlns:a16="http://schemas.microsoft.com/office/drawing/2014/main" id="{D3D32F98-2CCE-274C-AABC-C232EB573603}"/>
              </a:ext>
            </a:extLst>
          </p:cNvPr>
          <p:cNvSpPr txBox="1">
            <a:spLocks/>
          </p:cNvSpPr>
          <p:nvPr/>
        </p:nvSpPr>
        <p:spPr bwMode="auto">
          <a:xfrm>
            <a:off x="1524000" y="5595938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From: A randomized trial of saline hydration to prevent contrast nephropathy in chronic renal failure patients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Nephrol Dial Transplant. 2006;21(8):2120-2126. doi:10.1093/ndt/gfl133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Nephrol Dial Transplant | © The Author [2006]. Published by Oxford University Press on behalf of ERA-EDTA. All rights reserved. For Permissions, please email: journals.permissions@oxfordjournals.org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67DD693-9F8B-0D46-9B8A-6ECE9E612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16388" name="Straight Connector 8">
            <a:extLst>
              <a:ext uri="{FF2B5EF4-FFF2-40B4-BE49-F238E27FC236}">
                <a16:creationId xmlns:a16="http://schemas.microsoft.com/office/drawing/2014/main" id="{7DD28FBB-DFE2-BB49-AAA6-D5F3379BD9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5518150"/>
            <a:ext cx="9144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3">
            <a:extLst>
              <a:ext uri="{FF2B5EF4-FFF2-40B4-BE49-F238E27FC236}">
                <a16:creationId xmlns:a16="http://schemas.microsoft.com/office/drawing/2014/main" id="{1D14094D-1B1C-E64B-BBE3-53C16BFF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177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16391" name="Picture 7" descr="Cover">
            <a:extLst>
              <a:ext uri="{FF2B5EF4-FFF2-40B4-BE49-F238E27FC236}">
                <a16:creationId xmlns:a16="http://schemas.microsoft.com/office/drawing/2014/main" id="{6FBE33CF-7DA1-2B4C-8865-2F5D5BB5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28700"/>
            <a:ext cx="59436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5C725-F8F4-D140-B7DA-32F9BCF70C91}"/>
              </a:ext>
            </a:extLst>
          </p:cNvPr>
          <p:cNvSpPr txBox="1"/>
          <p:nvPr/>
        </p:nvSpPr>
        <p:spPr>
          <a:xfrm>
            <a:off x="3608173" y="4633784"/>
            <a:ext cx="570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 </a:t>
            </a:r>
            <a:r>
              <a:rPr lang="en-US" dirty="0" err="1"/>
              <a:t>NaCl</a:t>
            </a:r>
            <a:r>
              <a:rPr lang="en-US" dirty="0"/>
              <a:t>         IV </a:t>
            </a:r>
            <a:r>
              <a:rPr lang="en-US" dirty="0" err="1"/>
              <a:t>NaCl</a:t>
            </a:r>
            <a:r>
              <a:rPr lang="en-US" dirty="0"/>
              <a:t>         + theophylline   + furosemide</a:t>
            </a:r>
          </a:p>
          <a:p>
            <a:r>
              <a:rPr lang="en-US" dirty="0"/>
              <a:t>    76                    77                  80               79</a:t>
            </a:r>
          </a:p>
        </p:txBody>
      </p:sp>
    </p:spTree>
    <p:extLst>
      <p:ext uri="{BB962C8B-B14F-4D97-AF65-F5344CB8AC3E}">
        <p14:creationId xmlns:p14="http://schemas.microsoft.com/office/powerpoint/2010/main" val="324192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29CA191-AC8C-5943-830F-9CD4BDD98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4" y="1357413"/>
            <a:ext cx="11612434" cy="332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B977F5D0-1DEF-DB45-AD99-2079550DC068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1972235" y="246530"/>
            <a:ext cx="8258735" cy="526939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1412" b="1" dirty="0">
                <a:solidFill>
                  <a:schemeClr val="tx2"/>
                </a:solidFill>
              </a:rPr>
              <a:t>Figure 4. Forest plot including only trials with a prespecified protocol for oral volume expansion showing resolution of heterogeneity.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A6EEEEA8-403B-034B-B4E3-FBEC8F67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676" y="5748618"/>
            <a:ext cx="8101853" cy="5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059"/>
              <a:t>Hiremath S, Akbari A, Shabana W, Fergusson DA, Knoll GA (2013) Prevention of Contrast-Induced Acute Kidney Injury: Is Simple Oral Hydration Similar To Intravenous? A Systematic Review of the Evidence. PLOS ONE 8(3): e60009. https://doi.org/10.1371/journal.pone.0060009</a:t>
            </a:r>
          </a:p>
          <a:p>
            <a:pPr eaLnBrk="1" hangingPunct="1"/>
            <a:r>
              <a:rPr lang="en-US" altLang="en-US" sz="1059">
                <a:hlinkClick r:id="rId4"/>
              </a:rPr>
              <a:t>http://journals.plos.org/plosone/article?id=10.1371/journal.pone.0060009</a:t>
            </a:r>
            <a:endParaRPr lang="en-US" altLang="en-US" sz="1059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07BC38C3-02CF-334C-96F0-763D8626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6" y="6342530"/>
            <a:ext cx="2140324" cy="4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2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5596-267B-C447-AA64-3A4A2C30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Tonicity of Fluid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B436-C6E2-B44E-BEB3-9C5978436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Mueller et al (2002)</a:t>
            </a:r>
          </a:p>
          <a:p>
            <a:pPr lvl="1"/>
            <a:r>
              <a:rPr lang="en-US" sz="2800" dirty="0"/>
              <a:t>NS n = 809       0.7% CIN</a:t>
            </a:r>
          </a:p>
          <a:p>
            <a:pPr lvl="1"/>
            <a:r>
              <a:rPr lang="en-US" sz="2800" dirty="0"/>
              <a:t>I/2 NS n= 811   2.0% CIN</a:t>
            </a:r>
          </a:p>
        </p:txBody>
      </p:sp>
    </p:spTree>
    <p:extLst>
      <p:ext uri="{BB962C8B-B14F-4D97-AF65-F5344CB8AC3E}">
        <p14:creationId xmlns:p14="http://schemas.microsoft.com/office/powerpoint/2010/main" val="309399512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{C90C3626-3332-2942-B08C-31AFC755B8EA}tf10001120</Template>
  <TotalTime>3103</TotalTime>
  <Words>1664</Words>
  <Application>Microsoft Macintosh PowerPoint</Application>
  <PresentationFormat>Widescreen</PresentationFormat>
  <Paragraphs>168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 Unicode MS</vt:lpstr>
      <vt:lpstr>ＭＳ Ｐゴシック</vt:lpstr>
      <vt:lpstr>Arial</vt:lpstr>
      <vt:lpstr>Baekmuk Gulim</vt:lpstr>
      <vt:lpstr>Calibri</vt:lpstr>
      <vt:lpstr>Gill Sans MT</vt:lpstr>
      <vt:lpstr>msgothic</vt:lpstr>
      <vt:lpstr>Wingdings</vt:lpstr>
      <vt:lpstr>Parcel</vt:lpstr>
      <vt:lpstr>Contrast-Induced Nephropathy</vt:lpstr>
      <vt:lpstr>Contrast-Induced Nephropathy</vt:lpstr>
      <vt:lpstr>Questions to be addressed</vt:lpstr>
      <vt:lpstr>PowerPoint Presentation</vt:lpstr>
      <vt:lpstr>Solomon R et al. N Engl J Med 1994;331:1416-1420.</vt:lpstr>
      <vt:lpstr>PowerPoint Presentation</vt:lpstr>
      <vt:lpstr>PowerPoint Presentation</vt:lpstr>
      <vt:lpstr>PowerPoint Presentation</vt:lpstr>
      <vt:lpstr>Tonicity of Fluid</vt:lpstr>
      <vt:lpstr>Duration of volume expansion</vt:lpstr>
      <vt:lpstr>PowerPoint Presentation</vt:lpstr>
      <vt:lpstr>PowerPoint Presentation</vt:lpstr>
      <vt:lpstr>SD Weisbord et al. N Engl J Med 2018;378:603-614.</vt:lpstr>
      <vt:lpstr>SD Weisbord et al. N Engl J Med 2018;378:603-614.</vt:lpstr>
      <vt:lpstr>SD Weisbord et al. N Engl J Med 2018;378:603-614.</vt:lpstr>
      <vt:lpstr>PowerPoint Presentation</vt:lpstr>
      <vt:lpstr>NAC?</vt:lpstr>
      <vt:lpstr>PowerPoint Presentation</vt:lpstr>
      <vt:lpstr>Risks of iv contrast for CT scans are low</vt:lpstr>
      <vt:lpstr>PowerPoint Presentation</vt:lpstr>
      <vt:lpstr>When to check serum creatinine.  UCSF guidelines</vt:lpstr>
      <vt:lpstr>Use of contrast in patients with AKI</vt:lpstr>
      <vt:lpstr>Use of contrast in ESRD patients</vt:lpstr>
      <vt:lpstr>Use of contrast in ESRD patients</vt:lpstr>
      <vt:lpstr>Do you need to dialyze soon after contrast in renal failure patients?</vt:lpstr>
      <vt:lpstr>Do you need to dialyze soon after contrast in renal failure patients?</vt:lpstr>
      <vt:lpstr>Statins to prevent contrast nephrotoxicity</vt:lpstr>
      <vt:lpstr>How to make contrast safe</vt:lpstr>
      <vt:lpstr>MRI and gadolinium</vt:lpstr>
      <vt:lpstr>PowerPoint Presentation</vt:lpstr>
      <vt:lpstr>MRI and gadolinium.    UCSF guidelines</vt:lpstr>
      <vt:lpstr>Questions to be addressed</vt:lpstr>
      <vt:lpstr>Contrast NephroPathy -  Useful references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Contrast-Induced Nephropathy</dc:title>
  <dc:creator>Martin Gregory</dc:creator>
  <cp:lastModifiedBy>Martin Gregory</cp:lastModifiedBy>
  <cp:revision>39</cp:revision>
  <cp:lastPrinted>2018-05-10T19:55:47Z</cp:lastPrinted>
  <dcterms:created xsi:type="dcterms:W3CDTF">2018-05-08T16:27:33Z</dcterms:created>
  <dcterms:modified xsi:type="dcterms:W3CDTF">2018-05-10T20:11:17Z</dcterms:modified>
</cp:coreProperties>
</file>