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62" r:id="rId2"/>
    <p:sldId id="270" r:id="rId3"/>
    <p:sldId id="271" r:id="rId4"/>
    <p:sldId id="272" r:id="rId5"/>
    <p:sldId id="258" r:id="rId6"/>
    <p:sldId id="269" r:id="rId7"/>
    <p:sldId id="274" r:id="rId8"/>
    <p:sldId id="276" r:id="rId9"/>
    <p:sldId id="277" r:id="rId10"/>
    <p:sldId id="282" r:id="rId11"/>
    <p:sldId id="278" r:id="rId12"/>
    <p:sldId id="289" r:id="rId13"/>
    <p:sldId id="283" r:id="rId14"/>
    <p:sldId id="284" r:id="rId15"/>
    <p:sldId id="286" r:id="rId16"/>
    <p:sldId id="287" r:id="rId17"/>
    <p:sldId id="288" r:id="rId18"/>
    <p:sldId id="291" r:id="rId19"/>
    <p:sldId id="292" r:id="rId20"/>
    <p:sldId id="290" r:id="rId21"/>
    <p:sldId id="285" r:id="rId22"/>
    <p:sldId id="279" r:id="rId23"/>
    <p:sldId id="275" r:id="rId24"/>
    <p:sldId id="280" r:id="rId25"/>
    <p:sldId id="293" r:id="rId26"/>
    <p:sldId id="296" r:id="rId27"/>
    <p:sldId id="294" r:id="rId28"/>
    <p:sldId id="295" r:id="rId29"/>
    <p:sldId id="297" r:id="rId30"/>
    <p:sldId id="299" r:id="rId31"/>
    <p:sldId id="300" r:id="rId32"/>
    <p:sldId id="302" r:id="rId33"/>
    <p:sldId id="303" r:id="rId34"/>
    <p:sldId id="304" r:id="rId35"/>
    <p:sldId id="298" r:id="rId36"/>
    <p:sldId id="305" r:id="rId37"/>
    <p:sldId id="311" r:id="rId38"/>
    <p:sldId id="313" r:id="rId39"/>
    <p:sldId id="314" r:id="rId40"/>
    <p:sldId id="308" r:id="rId41"/>
    <p:sldId id="307" r:id="rId42"/>
    <p:sldId id="315" r:id="rId43"/>
    <p:sldId id="316" r:id="rId44"/>
    <p:sldId id="317" r:id="rId45"/>
    <p:sldId id="318" r:id="rId46"/>
    <p:sldId id="327" r:id="rId47"/>
    <p:sldId id="319" r:id="rId48"/>
    <p:sldId id="320" r:id="rId49"/>
    <p:sldId id="321" r:id="rId50"/>
    <p:sldId id="322" r:id="rId51"/>
    <p:sldId id="326" r:id="rId52"/>
    <p:sldId id="323" r:id="rId53"/>
    <p:sldId id="340" r:id="rId54"/>
    <p:sldId id="309" r:id="rId55"/>
    <p:sldId id="324" r:id="rId56"/>
    <p:sldId id="328" r:id="rId57"/>
    <p:sldId id="329" r:id="rId58"/>
    <p:sldId id="336" r:id="rId59"/>
    <p:sldId id="337" r:id="rId60"/>
    <p:sldId id="338" r:id="rId61"/>
    <p:sldId id="330" r:id="rId62"/>
    <p:sldId id="325" r:id="rId63"/>
    <p:sldId id="331" r:id="rId64"/>
    <p:sldId id="339" r:id="rId65"/>
    <p:sldId id="332" r:id="rId66"/>
    <p:sldId id="333" r:id="rId67"/>
    <p:sldId id="334" r:id="rId68"/>
    <p:sldId id="335" r:id="rId69"/>
    <p:sldId id="301" r:id="rId70"/>
    <p:sldId id="342" r:id="rId71"/>
    <p:sldId id="343" r:id="rId72"/>
    <p:sldId id="348" r:id="rId73"/>
    <p:sldId id="364" r:id="rId74"/>
    <p:sldId id="344" r:id="rId75"/>
    <p:sldId id="349" r:id="rId76"/>
    <p:sldId id="350" r:id="rId77"/>
    <p:sldId id="345" r:id="rId78"/>
    <p:sldId id="346" r:id="rId79"/>
    <p:sldId id="347" r:id="rId80"/>
    <p:sldId id="341" r:id="rId81"/>
    <p:sldId id="351" r:id="rId82"/>
    <p:sldId id="355" r:id="rId83"/>
    <p:sldId id="356" r:id="rId84"/>
    <p:sldId id="357" r:id="rId85"/>
    <p:sldId id="358" r:id="rId86"/>
    <p:sldId id="359" r:id="rId87"/>
    <p:sldId id="365" r:id="rId88"/>
    <p:sldId id="361" r:id="rId89"/>
    <p:sldId id="366" r:id="rId90"/>
    <p:sldId id="354" r:id="rId91"/>
    <p:sldId id="360" r:id="rId92"/>
    <p:sldId id="362" r:id="rId93"/>
    <p:sldId id="363" r:id="rId94"/>
    <p:sldId id="281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1E764-8DC0-0B48-A2E2-0F744BC19BE7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AA598-6E50-4647-A341-30AF04CE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6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AA598-6E50-4647-A341-30AF04CECA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1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8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1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8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0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3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0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7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8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9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8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DA189-4A53-0140-BDB1-E2A2F692BF79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33AB1-0FC1-4043-BA71-0A40C9955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3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191_PPoint_Template_OC-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2349059"/>
            <a:ext cx="7772400" cy="91988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Foot And Ankle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780" y="3178277"/>
            <a:ext cx="8235680" cy="2254857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Brian Powell MD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Orthopaedic Surgery </a:t>
            </a:r>
          </a:p>
        </p:txBody>
      </p:sp>
    </p:spTree>
    <p:extLst>
      <p:ext uri="{BB962C8B-B14F-4D97-AF65-F5344CB8AC3E}">
        <p14:creationId xmlns:p14="http://schemas.microsoft.com/office/powerpoint/2010/main" val="3939215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Appropriate radiographs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*Weight Bearing*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Non-Weight Bearing</a:t>
            </a:r>
            <a:endParaRPr lang="en-US" sz="20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60BE56F-9121-4D77-B0D3-4931BA118984}"/>
              </a:ext>
            </a:extLst>
          </p:cNvPr>
          <p:cNvSpPr/>
          <p:nvPr/>
        </p:nvSpPr>
        <p:spPr>
          <a:xfrm>
            <a:off x="3832955" y="1837291"/>
            <a:ext cx="4680729" cy="91460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ALWAYS!!!!!!!!!!!</a:t>
            </a:r>
          </a:p>
        </p:txBody>
      </p:sp>
      <p:pic>
        <p:nvPicPr>
          <p:cNvPr id="15362" name="Picture 2" descr="Image result for weight bearing foot">
            <a:extLst>
              <a:ext uri="{FF2B5EF4-FFF2-40B4-BE49-F238E27FC236}">
                <a16:creationId xmlns:a16="http://schemas.microsoft.com/office/drawing/2014/main" id="{B07559AF-44C9-40DA-B089-3DB1B00F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9" y="3177217"/>
            <a:ext cx="5168746" cy="35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72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Ankle Radiographs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Ankle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Anterior Posterior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Lateral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Mortise View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  <a:cs typeface="Verdana"/>
              </a:rPr>
              <a:t>Internally rotate to view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122" name="Picture 2" descr="Image result for internally rotated ankle">
            <a:extLst>
              <a:ext uri="{FF2B5EF4-FFF2-40B4-BE49-F238E27FC236}">
                <a16:creationId xmlns:a16="http://schemas.microsoft.com/office/drawing/2014/main" id="{F138F4C4-4309-489E-B326-CAA5BCA54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41" y="1589103"/>
            <a:ext cx="4730859" cy="33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642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Ankle Radiographs</a:t>
            </a:r>
          </a:p>
        </p:txBody>
      </p:sp>
      <p:pic>
        <p:nvPicPr>
          <p:cNvPr id="4100" name="Picture 4" descr="Image result for ankle xrays">
            <a:extLst>
              <a:ext uri="{FF2B5EF4-FFF2-40B4-BE49-F238E27FC236}">
                <a16:creationId xmlns:a16="http://schemas.microsoft.com/office/drawing/2014/main" id="{56996A1B-93C2-4AD5-AF2F-F0195B4B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8" y="1590355"/>
            <a:ext cx="5108328" cy="43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ankle xrays">
            <a:extLst>
              <a:ext uri="{FF2B5EF4-FFF2-40B4-BE49-F238E27FC236}">
                <a16:creationId xmlns:a16="http://schemas.microsoft.com/office/drawing/2014/main" id="{EABC547D-3D32-44CB-B843-13AF568C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46" y="2104007"/>
            <a:ext cx="3692615" cy="281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0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Is it a Good </a:t>
            </a:r>
            <a:r>
              <a:rPr lang="en-US" sz="4000" b="1" dirty="0" err="1">
                <a:solidFill>
                  <a:schemeClr val="bg1"/>
                </a:solidFill>
                <a:latin typeface="Verdana"/>
                <a:cs typeface="Verdana"/>
              </a:rPr>
              <a:t>Xray</a:t>
            </a:r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64" y="1438662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Can you see the joint surface clearly?</a:t>
            </a:r>
          </a:p>
        </p:txBody>
      </p:sp>
      <p:pic>
        <p:nvPicPr>
          <p:cNvPr id="5" name="Picture 2" descr="Image result for xray joke">
            <a:extLst>
              <a:ext uri="{FF2B5EF4-FFF2-40B4-BE49-F238E27FC236}">
                <a16:creationId xmlns:a16="http://schemas.microsoft.com/office/drawing/2014/main" id="{B4530055-1D80-4745-967E-D743C6C4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5" y="2512991"/>
            <a:ext cx="5645384" cy="42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8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Ankle Examples</a:t>
            </a:r>
          </a:p>
        </p:txBody>
      </p:sp>
      <p:pic>
        <p:nvPicPr>
          <p:cNvPr id="23554" name="Picture 2" descr="Image result for ankle xrays">
            <a:extLst>
              <a:ext uri="{FF2B5EF4-FFF2-40B4-BE49-F238E27FC236}">
                <a16:creationId xmlns:a16="http://schemas.microsoft.com/office/drawing/2014/main" id="{3B9A1E26-17CE-4AE9-AED3-79FC7F76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1" y="1242875"/>
            <a:ext cx="7235973" cy="56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98DE8B7-B9A2-4753-8657-55D54BDC8CEB}"/>
              </a:ext>
            </a:extLst>
          </p:cNvPr>
          <p:cNvSpPr/>
          <p:nvPr/>
        </p:nvSpPr>
        <p:spPr>
          <a:xfrm>
            <a:off x="1233996" y="380812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EB6BF40B-C929-46A8-B7B4-E022DCAF98A8}"/>
              </a:ext>
            </a:extLst>
          </p:cNvPr>
          <p:cNvSpPr/>
          <p:nvPr/>
        </p:nvSpPr>
        <p:spPr>
          <a:xfrm>
            <a:off x="4028493" y="6148808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A9BEDEE-A79A-4007-A081-E0AFB383600E}"/>
              </a:ext>
            </a:extLst>
          </p:cNvPr>
          <p:cNvSpPr/>
          <p:nvPr/>
        </p:nvSpPr>
        <p:spPr>
          <a:xfrm>
            <a:off x="5299969" y="441220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1792DC2-2952-4740-9648-F363C1EC9800}"/>
              </a:ext>
            </a:extLst>
          </p:cNvPr>
          <p:cNvSpPr/>
          <p:nvPr/>
        </p:nvSpPr>
        <p:spPr>
          <a:xfrm>
            <a:off x="6328976" y="5458745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98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Ankle Examples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156F416-C597-4B46-8C5F-92F2239FD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Image result for weight bearing ankle xrays">
            <a:extLst>
              <a:ext uri="{FF2B5EF4-FFF2-40B4-BE49-F238E27FC236}">
                <a16:creationId xmlns:a16="http://schemas.microsoft.com/office/drawing/2014/main" id="{A17F5C07-0994-4341-903E-439ED06B8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5" y="1517249"/>
            <a:ext cx="7833909" cy="5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6594CF4-9096-4DC0-BA2B-4A36F7B94D4E}"/>
              </a:ext>
            </a:extLst>
          </p:cNvPr>
          <p:cNvSpPr/>
          <p:nvPr/>
        </p:nvSpPr>
        <p:spPr>
          <a:xfrm>
            <a:off x="3142695" y="566389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58C07AB-0710-4C54-B361-4EA98F13C307}"/>
              </a:ext>
            </a:extLst>
          </p:cNvPr>
          <p:cNvSpPr/>
          <p:nvPr/>
        </p:nvSpPr>
        <p:spPr>
          <a:xfrm>
            <a:off x="6631619" y="335052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6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Special Radiographs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Stress View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External rotation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20482" name="Picture 2" descr="Image result for stress x rays">
            <a:extLst>
              <a:ext uri="{FF2B5EF4-FFF2-40B4-BE49-F238E27FC236}">
                <a16:creationId xmlns:a16="http://schemas.microsoft.com/office/drawing/2014/main" id="{3D74E93C-F10E-48CD-B7B9-39EB1A0E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81113"/>
            <a:ext cx="5334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8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Stress Radiographs</a:t>
            </a:r>
          </a:p>
        </p:txBody>
      </p:sp>
      <p:pic>
        <p:nvPicPr>
          <p:cNvPr id="19458" name="Picture 2" descr="Image result for stress x rays">
            <a:extLst>
              <a:ext uri="{FF2B5EF4-FFF2-40B4-BE49-F238E27FC236}">
                <a16:creationId xmlns:a16="http://schemas.microsoft.com/office/drawing/2014/main" id="{B77772FB-BE87-4EC4-B730-4006D69E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69" y="1396205"/>
            <a:ext cx="3827359" cy="52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56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Stress Radiographs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183770E-250F-4656-B27D-569FC9DC5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3" y="1278385"/>
            <a:ext cx="4198184" cy="5317724"/>
          </a:xfrm>
        </p:spPr>
        <p:txBody>
          <a:bodyPr>
            <a:normAutofit fontScale="925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When?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High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fibula fracture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Non-displaced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Weber B fracture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Rule out </a:t>
            </a:r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syndesmotic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injury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26626" name="Picture 2" descr="Image result for when">
            <a:extLst>
              <a:ext uri="{FF2B5EF4-FFF2-40B4-BE49-F238E27FC236}">
                <a16:creationId xmlns:a16="http://schemas.microsoft.com/office/drawing/2014/main" id="{0644E62A-316F-4416-B209-CE770385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17" y="2396972"/>
            <a:ext cx="4807258" cy="32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5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Stress Radiographs</a:t>
            </a:r>
          </a:p>
        </p:txBody>
      </p:sp>
      <p:pic>
        <p:nvPicPr>
          <p:cNvPr id="27650" name="Picture 2" descr="Image result for forthcoming">
            <a:extLst>
              <a:ext uri="{FF2B5EF4-FFF2-40B4-BE49-F238E27FC236}">
                <a16:creationId xmlns:a16="http://schemas.microsoft.com/office/drawing/2014/main" id="{E9320403-7F8F-46CE-81F9-4A07A06F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09750"/>
            <a:ext cx="685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4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Background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AF8081-BFEB-402C-A42E-1EFEF81C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77375" y="3314871"/>
            <a:ext cx="4634144" cy="3475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650D6-C5D9-4084-8D78-D630E52EE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439328" y="1807523"/>
            <a:ext cx="4233911" cy="3175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D981EC-7AEB-4784-B677-D014AF55E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569083" y="1817049"/>
            <a:ext cx="4310109" cy="32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79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Foot Radiographs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Foot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Anterior Posterior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Lateral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Oblique-foot is in an arch</a:t>
            </a:r>
          </a:p>
        </p:txBody>
      </p:sp>
    </p:spTree>
    <p:extLst>
      <p:ext uri="{BB962C8B-B14F-4D97-AF65-F5344CB8AC3E}">
        <p14:creationId xmlns:p14="http://schemas.microsoft.com/office/powerpoint/2010/main" val="4211626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Foot Radiographs</a:t>
            </a:r>
          </a:p>
        </p:txBody>
      </p:sp>
      <p:pic>
        <p:nvPicPr>
          <p:cNvPr id="22532" name="Picture 4" descr="Image result for foot xrays">
            <a:extLst>
              <a:ext uri="{FF2B5EF4-FFF2-40B4-BE49-F238E27FC236}">
                <a16:creationId xmlns:a16="http://schemas.microsoft.com/office/drawing/2014/main" id="{0AE2237B-1510-4F5D-A71E-AFDE4572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0" y="1428750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age result for foot xrays">
            <a:extLst>
              <a:ext uri="{FF2B5EF4-FFF2-40B4-BE49-F238E27FC236}">
                <a16:creationId xmlns:a16="http://schemas.microsoft.com/office/drawing/2014/main" id="{1E3CAADE-CF52-4965-B9B7-E544B1B6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20" y="1428750"/>
            <a:ext cx="4023930" cy="402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707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Foot Radiographs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5EC4651-73E3-488F-A44F-964C50EBA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mage result for weight bearing foot xrays">
            <a:extLst>
              <a:ext uri="{FF2B5EF4-FFF2-40B4-BE49-F238E27FC236}">
                <a16:creationId xmlns:a16="http://schemas.microsoft.com/office/drawing/2014/main" id="{265A450D-D96D-45FB-9EB2-1AAD2E94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80" y="1653658"/>
            <a:ext cx="5491439" cy="436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97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Special Radiographs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76" y="1949824"/>
            <a:ext cx="4500024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Bilateral 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weight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bearing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EFFFA530-0BA5-4450-B46A-5DC68E35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65" y="1332952"/>
            <a:ext cx="4305670" cy="541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55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When?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22773"/>
            <a:ext cx="3301539" cy="5228947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Mid-foot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pain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Mid-foot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sprain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Plantar flexion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injury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Crush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Injury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7418" name="Picture 10" descr="Image result for lis franc xray">
            <a:extLst>
              <a:ext uri="{FF2B5EF4-FFF2-40B4-BE49-F238E27FC236}">
                <a16:creationId xmlns:a16="http://schemas.microsoft.com/office/drawing/2014/main" id="{1E59675C-8EE5-40EE-838A-717AC6D5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16" y="1322773"/>
            <a:ext cx="5976990" cy="449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73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Fractures</a:t>
            </a:r>
          </a:p>
        </p:txBody>
      </p:sp>
      <p:pic>
        <p:nvPicPr>
          <p:cNvPr id="31746" name="Picture 2" descr="Image result for next step">
            <a:extLst>
              <a:ext uri="{FF2B5EF4-FFF2-40B4-BE49-F238E27FC236}">
                <a16:creationId xmlns:a16="http://schemas.microsoft.com/office/drawing/2014/main" id="{EB36E7F6-747F-4429-A2B6-530A173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99805"/>
            <a:ext cx="42672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Image result for homer thinking">
            <a:extLst>
              <a:ext uri="{FF2B5EF4-FFF2-40B4-BE49-F238E27FC236}">
                <a16:creationId xmlns:a16="http://schemas.microsoft.com/office/drawing/2014/main" id="{930383CF-F866-4258-B020-0BF9DD277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92" y="1562470"/>
            <a:ext cx="4211908" cy="52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22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Referrals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If uncomfortable, REFER!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28674" name="Picture 2" descr="Image result for uncomfortable">
            <a:extLst>
              <a:ext uri="{FF2B5EF4-FFF2-40B4-BE49-F238E27FC236}">
                <a16:creationId xmlns:a16="http://schemas.microsoft.com/office/drawing/2014/main" id="{A34E8917-ADA7-453E-8756-FED6AC18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43" y="2719362"/>
            <a:ext cx="5396514" cy="40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02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When To Refer?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4129781"/>
            <a:ext cx="7376390" cy="2728219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Break into sections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Forefoot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Mid-foot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Hindfoot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Ankle</a:t>
            </a:r>
          </a:p>
        </p:txBody>
      </p:sp>
      <p:pic>
        <p:nvPicPr>
          <p:cNvPr id="30724" name="Picture 4" descr="Image result for forefoot midfoot and hindfoot">
            <a:extLst>
              <a:ext uri="{FF2B5EF4-FFF2-40B4-BE49-F238E27FC236}">
                <a16:creationId xmlns:a16="http://schemas.microsoft.com/office/drawing/2014/main" id="{A226BFF2-0175-41F7-89CA-6242746D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0" y="1272281"/>
            <a:ext cx="7239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208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Forefoot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Great Toe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Does it involve the joint surface?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Is it displaced?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Phalanges 2-5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Normally non-operative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Caution-is it pushing on skin?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29702" name="Picture 6" descr="Image result for phalanges foot">
            <a:extLst>
              <a:ext uri="{FF2B5EF4-FFF2-40B4-BE49-F238E27FC236}">
                <a16:creationId xmlns:a16="http://schemas.microsoft.com/office/drawing/2014/main" id="{1E9589B0-1782-4436-A45A-575F85B1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87254"/>
            <a:ext cx="32766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4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Fractures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2926973" cy="4770572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Treatment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Why?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sinking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flexion with walking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Prevent displacement and pain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5842" name="Picture 2" descr="Image result for post operative shoe">
            <a:extLst>
              <a:ext uri="{FF2B5EF4-FFF2-40B4-BE49-F238E27FC236}">
                <a16:creationId xmlns:a16="http://schemas.microsoft.com/office/drawing/2014/main" id="{44EC4D52-1758-4F85-A69A-46ECE9AC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35" y="1269119"/>
            <a:ext cx="5619565" cy="36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0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5DC699-A80A-4AEA-965D-602F7408D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24" y="0"/>
            <a:ext cx="6649375" cy="3740273"/>
          </a:xfrm>
          <a:prstGeom prst="rect">
            <a:avLst/>
          </a:prstGeom>
        </p:spPr>
      </p:pic>
      <p:pic>
        <p:nvPicPr>
          <p:cNvPr id="1026" name="Picture 2" descr="Image result for byu">
            <a:extLst>
              <a:ext uri="{FF2B5EF4-FFF2-40B4-BE49-F238E27FC236}">
                <a16:creationId xmlns:a16="http://schemas.microsoft.com/office/drawing/2014/main" id="{B24041C3-25D6-4F80-A4F2-A453680B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edical college of georgia logo">
            <a:extLst>
              <a:ext uri="{FF2B5EF4-FFF2-40B4-BE49-F238E27FC236}">
                <a16:creationId xmlns:a16="http://schemas.microsoft.com/office/drawing/2014/main" id="{EC6929C5-958A-44F6-9899-8764B92F0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633"/>
            <a:ext cx="2857130" cy="28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west virginia university logo">
            <a:extLst>
              <a:ext uri="{FF2B5EF4-FFF2-40B4-BE49-F238E27FC236}">
                <a16:creationId xmlns:a16="http://schemas.microsoft.com/office/drawing/2014/main" id="{ED2606F5-590A-46DD-ADD8-9BD279DF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67" y="4083159"/>
            <a:ext cx="2751849" cy="26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university of virginia logo">
            <a:extLst>
              <a:ext uri="{FF2B5EF4-FFF2-40B4-BE49-F238E27FC236}">
                <a16:creationId xmlns:a16="http://schemas.microsoft.com/office/drawing/2014/main" id="{4F79D879-035F-4D61-BC6F-D2034F65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32" y="4083159"/>
            <a:ext cx="3625068" cy="27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952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Metatarsals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73389"/>
            <a:ext cx="8671640" cy="5584849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1</a:t>
            </a:r>
            <a:r>
              <a:rPr lang="en-US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MT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Rare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Is it displaced?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2-4 MT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More than one?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5</a:t>
            </a:r>
            <a:r>
              <a:rPr lang="en-US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MT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Beware-Jones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Displacement okay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3796" name="Picture 4" descr="Image result for metatarsals">
            <a:extLst>
              <a:ext uri="{FF2B5EF4-FFF2-40B4-BE49-F238E27FC236}">
                <a16:creationId xmlns:a16="http://schemas.microsoft.com/office/drawing/2014/main" id="{E0792CCF-9536-4387-B85D-046AA4A0E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43" y="1273151"/>
            <a:ext cx="4429957" cy="55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81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Treatment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2003" y="1236387"/>
            <a:ext cx="5365597" cy="1821137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1</a:t>
            </a:r>
            <a:r>
              <a:rPr lang="en-US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MT- No Weight bearing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2-5- Okay Weight bearing with one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Jones- No weight bearing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2770" name="Picture 2" descr="Image result for post operative shoe">
            <a:extLst>
              <a:ext uri="{FF2B5EF4-FFF2-40B4-BE49-F238E27FC236}">
                <a16:creationId xmlns:a16="http://schemas.microsoft.com/office/drawing/2014/main" id="{66698E90-FA09-4579-ABF5-752D0366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00" y="3057525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 result for short cam boot">
            <a:extLst>
              <a:ext uri="{FF2B5EF4-FFF2-40B4-BE49-F238E27FC236}">
                <a16:creationId xmlns:a16="http://schemas.microsoft.com/office/drawing/2014/main" id="{6F906B64-AE0A-40BD-AA9A-DE20A6E04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4" y="1220820"/>
            <a:ext cx="3746377" cy="56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24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Fractures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56145"/>
            <a:ext cx="8671640" cy="5517517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Can the patient tolerate?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Careful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Associated injury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Using a </a:t>
            </a:r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Long CAM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safer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Don’t Make it an operation</a:t>
            </a:r>
          </a:p>
          <a:p>
            <a:pPr lvl="1" algn="l">
              <a:lnSpc>
                <a:spcPct val="1500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4034" name="Picture 2" descr="Image result for cam boot">
            <a:extLst>
              <a:ext uri="{FF2B5EF4-FFF2-40B4-BE49-F238E27FC236}">
                <a16:creationId xmlns:a16="http://schemas.microsoft.com/office/drawing/2014/main" id="{72111473-2688-48C7-A24C-B7B47281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73" y="1256145"/>
            <a:ext cx="3249227" cy="56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65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Jones Fractures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9146"/>
            <a:ext cx="3737499" cy="421848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At Risk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Thick cortex 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3012" name="Picture 4" descr="Image result for jones fracture">
            <a:extLst>
              <a:ext uri="{FF2B5EF4-FFF2-40B4-BE49-F238E27FC236}">
                <a16:creationId xmlns:a16="http://schemas.microsoft.com/office/drawing/2014/main" id="{87F063A5-0709-42DD-A11D-B6577DF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65" y="1299146"/>
            <a:ext cx="5316835" cy="554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Image result for jones fracture">
            <a:extLst>
              <a:ext uri="{FF2B5EF4-FFF2-40B4-BE49-F238E27FC236}">
                <a16:creationId xmlns:a16="http://schemas.microsoft.com/office/drawing/2014/main" id="{2A58D3D7-C9D5-4067-B4CD-28707D8ED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286"/>
          <a:stretch/>
        </p:blipFill>
        <p:spPr bwMode="auto">
          <a:xfrm>
            <a:off x="810573" y="2500537"/>
            <a:ext cx="2116351" cy="431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872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5</a:t>
            </a:r>
            <a:r>
              <a:rPr lang="en-US" sz="4000" b="1" baseline="30000" dirty="0">
                <a:solidFill>
                  <a:schemeClr val="bg1"/>
                </a:solidFill>
                <a:latin typeface="Verdana"/>
                <a:cs typeface="Verdana"/>
              </a:rPr>
              <a:t>th</a:t>
            </a:r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 Metatarsal Shaft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Mostly non-operative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Some displacement OK.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1986" name="Picture 2" descr="Image result for displaced 5th metatarsal fracture">
            <a:extLst>
              <a:ext uri="{FF2B5EF4-FFF2-40B4-BE49-F238E27FC236}">
                <a16:creationId xmlns:a16="http://schemas.microsoft.com/office/drawing/2014/main" id="{1BE57D6E-6657-40B9-893A-2972A0A5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03" y="1485458"/>
            <a:ext cx="3730249" cy="44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732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Midfoot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54" y="1398378"/>
            <a:ext cx="4739722" cy="3040762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Does it involve joint?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Is it displaced?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Beware- 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Lis Franc joint injury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Navicular Stress fractures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4818" name="Picture 2" descr="Image result for midfoot">
            <a:extLst>
              <a:ext uri="{FF2B5EF4-FFF2-40B4-BE49-F238E27FC236}">
                <a16:creationId xmlns:a16="http://schemas.microsoft.com/office/drawing/2014/main" id="{963BCDB1-8837-475D-AACF-950AA3CD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760" y="1265101"/>
            <a:ext cx="4119239" cy="204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77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Mid-foot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44" y="1313895"/>
            <a:ext cx="5070365" cy="5415379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Commonly Missed Injuries!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Mid foot sprain myth!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0962" name="Picture 2" descr="Image result for caution joke">
            <a:extLst>
              <a:ext uri="{FF2B5EF4-FFF2-40B4-BE49-F238E27FC236}">
                <a16:creationId xmlns:a16="http://schemas.microsoft.com/office/drawing/2014/main" id="{F05870DA-E07D-409E-BDB3-93C225D9F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09" y="1387690"/>
            <a:ext cx="3975091" cy="54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Image result for myth">
            <a:extLst>
              <a:ext uri="{FF2B5EF4-FFF2-40B4-BE49-F238E27FC236}">
                <a16:creationId xmlns:a16="http://schemas.microsoft.com/office/drawing/2014/main" id="{C1EA27D0-ACE4-402E-8E60-30C9C9DB9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6791"/>
            <a:ext cx="5194653" cy="29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15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Hindfoot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2857656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Talus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Calcaneus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refer</a:t>
            </a: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lvl="1" algn="l">
              <a:lnSpc>
                <a:spcPct val="1500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7106" name="Picture 2" descr="Image result for hindfoot">
            <a:extLst>
              <a:ext uri="{FF2B5EF4-FFF2-40B4-BE49-F238E27FC236}">
                <a16:creationId xmlns:a16="http://schemas.microsoft.com/office/drawing/2014/main" id="{E8553A8F-4A8F-4DBE-AD4B-E1EF7B04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206" y="1910743"/>
            <a:ext cx="5965794" cy="31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Image result for refer">
            <a:extLst>
              <a:ext uri="{FF2B5EF4-FFF2-40B4-BE49-F238E27FC236}">
                <a16:creationId xmlns:a16="http://schemas.microsoft.com/office/drawing/2014/main" id="{90067A96-1CF2-495C-AADF-94DE9DAE6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6" y="315670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56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Ankle Fractures</a:t>
            </a:r>
          </a:p>
        </p:txBody>
      </p:sp>
      <p:pic>
        <p:nvPicPr>
          <p:cNvPr id="8194" name="Picture 2" descr="Image result for lateral malleolus">
            <a:extLst>
              <a:ext uri="{FF2B5EF4-FFF2-40B4-BE49-F238E27FC236}">
                <a16:creationId xmlns:a16="http://schemas.microsoft.com/office/drawing/2014/main" id="{E38A8708-F096-4859-A7B6-68AFB0DFB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66" y="1452331"/>
            <a:ext cx="3981635" cy="29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B49ECB9A-3889-49F5-9F59-01AEAFB53783}"/>
              </a:ext>
            </a:extLst>
          </p:cNvPr>
          <p:cNvSpPr txBox="1">
            <a:spLocks/>
          </p:cNvSpPr>
          <p:nvPr/>
        </p:nvSpPr>
        <p:spPr>
          <a:xfrm>
            <a:off x="359546" y="1653658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Lateral Malleolus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Medial Malleolus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Posterior Malleolus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Pilon</a:t>
            </a:r>
          </a:p>
        </p:txBody>
      </p:sp>
      <p:pic>
        <p:nvPicPr>
          <p:cNvPr id="8196" name="Picture 4" descr="Image result for posterior malleolus">
            <a:extLst>
              <a:ext uri="{FF2B5EF4-FFF2-40B4-BE49-F238E27FC236}">
                <a16:creationId xmlns:a16="http://schemas.microsoft.com/office/drawing/2014/main" id="{D3221716-D1D9-4F50-ACD5-37E31E8B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5" y="3041435"/>
            <a:ext cx="3635405" cy="36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951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Pilon</a:t>
            </a:r>
          </a:p>
        </p:txBody>
      </p:sp>
      <p:pic>
        <p:nvPicPr>
          <p:cNvPr id="25602" name="Picture 2" descr="Image result for pilon fracture">
            <a:extLst>
              <a:ext uri="{FF2B5EF4-FFF2-40B4-BE49-F238E27FC236}">
                <a16:creationId xmlns:a16="http://schemas.microsoft.com/office/drawing/2014/main" id="{754F90C6-519C-4D8A-82DE-BABF1233B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9" r="-4"/>
          <a:stretch/>
        </p:blipFill>
        <p:spPr bwMode="auto">
          <a:xfrm>
            <a:off x="6627210" y="1303343"/>
            <a:ext cx="2219457" cy="40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age result for pilon fracture">
            <a:extLst>
              <a:ext uri="{FF2B5EF4-FFF2-40B4-BE49-F238E27FC236}">
                <a16:creationId xmlns:a16="http://schemas.microsoft.com/office/drawing/2014/main" id="{067FA298-E168-4A84-A5B2-D8CD7897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" y="1287262"/>
            <a:ext cx="61912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61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Foot and Ankle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Primary Care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When to refer?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What is this?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Is this an Emergency?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Now what?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Does this need Surgery?</a:t>
            </a:r>
          </a:p>
        </p:txBody>
      </p:sp>
      <p:pic>
        <p:nvPicPr>
          <p:cNvPr id="2050" name="Picture 2" descr="Image result for doctor questions">
            <a:extLst>
              <a:ext uri="{FF2B5EF4-FFF2-40B4-BE49-F238E27FC236}">
                <a16:creationId xmlns:a16="http://schemas.microsoft.com/office/drawing/2014/main" id="{237F9588-E00C-49E9-B157-D07ADF45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76" y="1249428"/>
            <a:ext cx="4271424" cy="28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13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Opinions</a:t>
            </a:r>
          </a:p>
        </p:txBody>
      </p:sp>
      <p:pic>
        <p:nvPicPr>
          <p:cNvPr id="37892" name="Picture 4" descr="Image result for my opinion joke">
            <a:extLst>
              <a:ext uri="{FF2B5EF4-FFF2-40B4-BE49-F238E27FC236}">
                <a16:creationId xmlns:a16="http://schemas.microsoft.com/office/drawing/2014/main" id="{897AE115-0D7F-451C-B8F4-41A665A1D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19" y="1362075"/>
            <a:ext cx="5825438" cy="50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25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59" y="183633"/>
            <a:ext cx="8406199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Medial/Posterior Malleolus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lvl="1" algn="l">
              <a:lnSpc>
                <a:spcPct val="1500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8914" name="Picture 2" descr="Image result for refer">
            <a:extLst>
              <a:ext uri="{FF2B5EF4-FFF2-40B4-BE49-F238E27FC236}">
                <a16:creationId xmlns:a16="http://schemas.microsoft.com/office/drawing/2014/main" id="{F3642ADE-6B44-4114-97CB-7A6AEDCB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9738"/>
            <a:ext cx="7620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259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Lateral Malleolus</a:t>
            </a:r>
          </a:p>
        </p:txBody>
      </p:sp>
      <p:pic>
        <p:nvPicPr>
          <p:cNvPr id="10242" name="Picture 2" descr="Image result for ankle fracture weber classification">
            <a:extLst>
              <a:ext uri="{FF2B5EF4-FFF2-40B4-BE49-F238E27FC236}">
                <a16:creationId xmlns:a16="http://schemas.microsoft.com/office/drawing/2014/main" id="{77B70DD0-04A4-4135-A9C0-E526A7B4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20" y="1358794"/>
            <a:ext cx="6323292" cy="43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95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Lateral Malleolus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F4399230-5AE9-4696-99DC-EFFCBADC6A25}"/>
              </a:ext>
            </a:extLst>
          </p:cNvPr>
          <p:cNvSpPr txBox="1">
            <a:spLocks/>
          </p:cNvSpPr>
          <p:nvPr/>
        </p:nvSpPr>
        <p:spPr>
          <a:xfrm>
            <a:off x="359546" y="1653658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 lvl="1"/>
            <a:endParaRPr lang="en-US" sz="140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E0C9B9-B444-46FB-AB09-AD81E08A4B6A}"/>
              </a:ext>
            </a:extLst>
          </p:cNvPr>
          <p:cNvSpPr txBox="1"/>
          <p:nvPr/>
        </p:nvSpPr>
        <p:spPr>
          <a:xfrm>
            <a:off x="781235" y="1837291"/>
            <a:ext cx="3056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Weber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Generally no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Caution</a:t>
            </a:r>
          </a:p>
        </p:txBody>
      </p:sp>
      <p:pic>
        <p:nvPicPr>
          <p:cNvPr id="3074" name="Picture 2" descr="Image result for weber a fracture">
            <a:extLst>
              <a:ext uri="{FF2B5EF4-FFF2-40B4-BE49-F238E27FC236}">
                <a16:creationId xmlns:a16="http://schemas.microsoft.com/office/drawing/2014/main" id="{5D2E5391-318D-410C-8913-0CDF5D72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323975"/>
            <a:ext cx="42100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74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Lateral Malleolus</a:t>
            </a:r>
          </a:p>
        </p:txBody>
      </p:sp>
      <p:pic>
        <p:nvPicPr>
          <p:cNvPr id="12290" name="Picture 2" descr="Image result for weber b ankle fracture">
            <a:extLst>
              <a:ext uri="{FF2B5EF4-FFF2-40B4-BE49-F238E27FC236}">
                <a16:creationId xmlns:a16="http://schemas.microsoft.com/office/drawing/2014/main" id="{B08F1D5A-3CC4-44E2-A28F-B8F2640F8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86" y="1527792"/>
            <a:ext cx="43243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7296F-BC26-4448-B211-71245712B065}"/>
              </a:ext>
            </a:extLst>
          </p:cNvPr>
          <p:cNvSpPr txBox="1"/>
          <p:nvPr/>
        </p:nvSpPr>
        <p:spPr>
          <a:xfrm>
            <a:off x="727969" y="1935332"/>
            <a:ext cx="349454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Weber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Non-operative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&lt;3mm displacement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widening on stress 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</a:t>
            </a:r>
            <a:r>
              <a:rPr lang="en-US" dirty="0" err="1"/>
              <a:t>talar</a:t>
            </a:r>
            <a:r>
              <a:rPr lang="en-US" dirty="0"/>
              <a:t> shifting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&gt;3mm displacement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Widening on stress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Talar</a:t>
            </a:r>
            <a:r>
              <a:rPr lang="en-US" dirty="0"/>
              <a:t> shifting</a:t>
            </a:r>
          </a:p>
        </p:txBody>
      </p:sp>
    </p:spTree>
    <p:extLst>
      <p:ext uri="{BB962C8B-B14F-4D97-AF65-F5344CB8AC3E}">
        <p14:creationId xmlns:p14="http://schemas.microsoft.com/office/powerpoint/2010/main" val="644929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Stress Radiograph</a:t>
            </a:r>
          </a:p>
        </p:txBody>
      </p:sp>
      <p:pic>
        <p:nvPicPr>
          <p:cNvPr id="20482" name="Picture 2" descr="Image result for ankle stress radiograph">
            <a:extLst>
              <a:ext uri="{FF2B5EF4-FFF2-40B4-BE49-F238E27FC236}">
                <a16:creationId xmlns:a16="http://schemas.microsoft.com/office/drawing/2014/main" id="{8EF35EC0-0BE5-4915-99D4-075AD324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67" y="1482837"/>
            <a:ext cx="3483653" cy="4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lated image">
            <a:extLst>
              <a:ext uri="{FF2B5EF4-FFF2-40B4-BE49-F238E27FC236}">
                <a16:creationId xmlns:a16="http://schemas.microsoft.com/office/drawing/2014/main" id="{8C265CB8-7CAD-4064-931C-45A80736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76" y="1313894"/>
            <a:ext cx="2838288" cy="45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023DE-CEBB-4D41-9599-BF3A935F2208}"/>
              </a:ext>
            </a:extLst>
          </p:cNvPr>
          <p:cNvSpPr txBox="1"/>
          <p:nvPr/>
        </p:nvSpPr>
        <p:spPr>
          <a:xfrm>
            <a:off x="435960" y="5841507"/>
            <a:ext cx="387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 4-5 mm medial clear</a:t>
            </a:r>
          </a:p>
          <a:p>
            <a:r>
              <a:rPr lang="en-US" dirty="0"/>
              <a:t>&lt; 6 mm overlap </a:t>
            </a:r>
            <a:r>
              <a:rPr lang="en-US" dirty="0" err="1"/>
              <a:t>tibofibular</a:t>
            </a:r>
            <a:r>
              <a:rPr lang="en-US" dirty="0"/>
              <a:t> space on AP</a:t>
            </a:r>
          </a:p>
        </p:txBody>
      </p:sp>
    </p:spTree>
    <p:extLst>
      <p:ext uri="{BB962C8B-B14F-4D97-AF65-F5344CB8AC3E}">
        <p14:creationId xmlns:p14="http://schemas.microsoft.com/office/powerpoint/2010/main" val="1342735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Syndesmosis</a:t>
            </a:r>
          </a:p>
        </p:txBody>
      </p:sp>
      <p:pic>
        <p:nvPicPr>
          <p:cNvPr id="49154" name="Picture 2" descr="Image result for ankle syndesmosis">
            <a:extLst>
              <a:ext uri="{FF2B5EF4-FFF2-40B4-BE49-F238E27FC236}">
                <a16:creationId xmlns:a16="http://schemas.microsoft.com/office/drawing/2014/main" id="{92D19C6B-1522-4021-AD3A-2143B43B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87" y="1653658"/>
            <a:ext cx="4084745" cy="408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46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Maisonneuve</a:t>
            </a:r>
          </a:p>
        </p:txBody>
      </p:sp>
      <p:pic>
        <p:nvPicPr>
          <p:cNvPr id="18434" name="Picture 2" descr="Image result for x ray, maisonneuve">
            <a:extLst>
              <a:ext uri="{FF2B5EF4-FFF2-40B4-BE49-F238E27FC236}">
                <a16:creationId xmlns:a16="http://schemas.microsoft.com/office/drawing/2014/main" id="{9B915C36-CC05-4C5D-9743-CA7C1EE8E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9" y="1537614"/>
            <a:ext cx="6667130" cy="48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32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Syndesmotic disruption</a:t>
            </a:r>
          </a:p>
        </p:txBody>
      </p:sp>
      <p:pic>
        <p:nvPicPr>
          <p:cNvPr id="27650" name="Picture 2" descr="Image result for syndesmotic disruption">
            <a:extLst>
              <a:ext uri="{FF2B5EF4-FFF2-40B4-BE49-F238E27FC236}">
                <a16:creationId xmlns:a16="http://schemas.microsoft.com/office/drawing/2014/main" id="{E37E039D-B03C-43FA-B289-40451CA13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77" y="1578719"/>
            <a:ext cx="5235213" cy="341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D7595D-6869-44D7-ACE5-0C1E20320CC0}"/>
              </a:ext>
            </a:extLst>
          </p:cNvPr>
          <p:cNvSpPr txBox="1"/>
          <p:nvPr/>
        </p:nvSpPr>
        <p:spPr>
          <a:xfrm>
            <a:off x="225879" y="2095131"/>
            <a:ext cx="33416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Missing this is tragic!!</a:t>
            </a:r>
          </a:p>
          <a:p>
            <a:endParaRPr lang="en-US" sz="2800" dirty="0"/>
          </a:p>
          <a:p>
            <a:r>
              <a:rPr lang="en-US" sz="2800" dirty="0"/>
              <a:t>Recent Patient….</a:t>
            </a:r>
          </a:p>
        </p:txBody>
      </p:sp>
    </p:spTree>
    <p:extLst>
      <p:ext uri="{BB962C8B-B14F-4D97-AF65-F5344CB8AC3E}">
        <p14:creationId xmlns:p14="http://schemas.microsoft.com/office/powerpoint/2010/main" val="3001215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When Stress?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E5337-5C92-4A48-8998-A71D5ABB3DAF}"/>
              </a:ext>
            </a:extLst>
          </p:cNvPr>
          <p:cNvSpPr txBox="1"/>
          <p:nvPr/>
        </p:nvSpPr>
        <p:spPr>
          <a:xfrm>
            <a:off x="1358283" y="2352583"/>
            <a:ext cx="50806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Isolated </a:t>
            </a:r>
            <a:r>
              <a:rPr lang="en-US" sz="2400" dirty="0">
                <a:solidFill>
                  <a:srgbClr val="FF0000"/>
                </a:solidFill>
              </a:rPr>
              <a:t>Weber B</a:t>
            </a:r>
            <a:r>
              <a:rPr lang="en-US" sz="2400" dirty="0"/>
              <a:t> with </a:t>
            </a:r>
            <a:r>
              <a:rPr lang="en-US" sz="2400" dirty="0">
                <a:solidFill>
                  <a:srgbClr val="FF0000"/>
                </a:solidFill>
              </a:rPr>
              <a:t>no displacement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Proximal fibula fracture</a:t>
            </a:r>
          </a:p>
          <a:p>
            <a:endParaRPr lang="en-US" sz="2400" dirty="0"/>
          </a:p>
          <a:p>
            <a:r>
              <a:rPr lang="en-US" sz="2400" dirty="0"/>
              <a:t>Concern for </a:t>
            </a:r>
            <a:r>
              <a:rPr lang="en-US" sz="2400" dirty="0">
                <a:solidFill>
                  <a:srgbClr val="FF0000"/>
                </a:solidFill>
              </a:rPr>
              <a:t>syndesmotic</a:t>
            </a:r>
            <a:r>
              <a:rPr lang="en-US" sz="2400" dirty="0"/>
              <a:t> disruption</a:t>
            </a:r>
          </a:p>
        </p:txBody>
      </p:sp>
    </p:spTree>
    <p:extLst>
      <p:ext uri="{BB962C8B-B14F-4D97-AF65-F5344CB8AC3E}">
        <p14:creationId xmlns:p14="http://schemas.microsoft.com/office/powerpoint/2010/main" val="3071841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Primary Care</a:t>
            </a:r>
          </a:p>
        </p:txBody>
      </p:sp>
      <p:pic>
        <p:nvPicPr>
          <p:cNvPr id="7" name="school work GIF by SoulPancake-original">
            <a:hlinkClick r:id="" action="ppaction://media"/>
            <a:extLst>
              <a:ext uri="{FF2B5EF4-FFF2-40B4-BE49-F238E27FC236}">
                <a16:creationId xmlns:a16="http://schemas.microsoft.com/office/drawing/2014/main" id="{F8268ACC-EF8E-41BF-99A0-FCF1E8137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8998" y="1796509"/>
            <a:ext cx="6180338" cy="34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Lateral Malleolus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7296F-BC26-4448-B211-71245712B065}"/>
              </a:ext>
            </a:extLst>
          </p:cNvPr>
          <p:cNvSpPr txBox="1"/>
          <p:nvPr/>
        </p:nvSpPr>
        <p:spPr>
          <a:xfrm>
            <a:off x="727969" y="1935332"/>
            <a:ext cx="36938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Weber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Non-operative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RARE!!!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 operative candidate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Likely syndesmotic disruption</a:t>
            </a:r>
          </a:p>
        </p:txBody>
      </p:sp>
      <p:pic>
        <p:nvPicPr>
          <p:cNvPr id="21506" name="Picture 2" descr="Image result for weber c ankle fracture">
            <a:extLst>
              <a:ext uri="{FF2B5EF4-FFF2-40B4-BE49-F238E27FC236}">
                <a16:creationId xmlns:a16="http://schemas.microsoft.com/office/drawing/2014/main" id="{792D3E24-6286-4E4B-92C2-2B1753EC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72" y="1455847"/>
            <a:ext cx="1950109" cy="42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78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Reasonable Guidelines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296140"/>
            <a:ext cx="8235680" cy="2769833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Involve the joint?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Displaced? 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Suggest &gt;3 mm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&gt; 1 malleolus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Widening on Stress view?</a:t>
            </a:r>
          </a:p>
          <a:p>
            <a:pPr lvl="1" algn="l">
              <a:lnSpc>
                <a:spcPct val="1500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0180" name="Picture 4" descr="Image result for refer">
            <a:extLst>
              <a:ext uri="{FF2B5EF4-FFF2-40B4-BE49-F238E27FC236}">
                <a16:creationId xmlns:a16="http://schemas.microsoft.com/office/drawing/2014/main" id="{A0C68387-805F-403D-8311-7EF4D120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90" y="4065973"/>
            <a:ext cx="5544887" cy="261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86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When Referring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7296F-BC26-4448-B211-71245712B065}"/>
              </a:ext>
            </a:extLst>
          </p:cNvPr>
          <p:cNvSpPr txBox="1"/>
          <p:nvPr/>
        </p:nvSpPr>
        <p:spPr>
          <a:xfrm>
            <a:off x="727969" y="1252397"/>
            <a:ext cx="328282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No Weight </a:t>
            </a:r>
            <a:r>
              <a:rPr lang="en-US" sz="2800" dirty="0"/>
              <a:t>bearing 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Immobilize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Tall</a:t>
            </a:r>
            <a:r>
              <a:rPr lang="en-US" sz="2800" dirty="0"/>
              <a:t> boot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Splint</a:t>
            </a:r>
          </a:p>
          <a:p>
            <a:endParaRPr lang="en-US" dirty="0"/>
          </a:p>
        </p:txBody>
      </p:sp>
      <p:pic>
        <p:nvPicPr>
          <p:cNvPr id="52226" name="Picture 2" descr="Image result for tall cam boot">
            <a:extLst>
              <a:ext uri="{FF2B5EF4-FFF2-40B4-BE49-F238E27FC236}">
                <a16:creationId xmlns:a16="http://schemas.microsoft.com/office/drawing/2014/main" id="{6AFFCB74-0A7D-4619-BD4D-969437E6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15" y="1252397"/>
            <a:ext cx="3027285" cy="56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Image result for ankle plaster splint">
            <a:extLst>
              <a:ext uri="{FF2B5EF4-FFF2-40B4-BE49-F238E27FC236}">
                <a16:creationId xmlns:a16="http://schemas.microsoft.com/office/drawing/2014/main" id="{8551DBF9-669B-471E-A51F-11FC7FE0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62" y="4323425"/>
            <a:ext cx="4884145" cy="253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12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When Referring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98" y="2928779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Make sure it’s 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reduced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5540" name="Picture 4" descr="Image result for weber B">
            <a:extLst>
              <a:ext uri="{FF2B5EF4-FFF2-40B4-BE49-F238E27FC236}">
                <a16:creationId xmlns:a16="http://schemas.microsoft.com/office/drawing/2014/main" id="{D147A22E-82E8-4602-B0EA-FD60A55D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935" y="1275121"/>
            <a:ext cx="4743665" cy="517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48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If no Referral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Weight bear?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Weekly radiographs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To observe displacement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DVT prophylaxis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Tall boot/splint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6866" name="Picture 2" descr="Image result for myself">
            <a:extLst>
              <a:ext uri="{FF2B5EF4-FFF2-40B4-BE49-F238E27FC236}">
                <a16:creationId xmlns:a16="http://schemas.microsoft.com/office/drawing/2014/main" id="{D1B78C49-C1EB-45DB-A6FA-0233F6932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r="62971" b="9594"/>
          <a:stretch/>
        </p:blipFill>
        <p:spPr bwMode="auto">
          <a:xfrm>
            <a:off x="6242232" y="1259113"/>
            <a:ext cx="2742312" cy="559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2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7296F-BC26-4448-B211-71245712B065}"/>
              </a:ext>
            </a:extLst>
          </p:cNvPr>
          <p:cNvSpPr txBox="1"/>
          <p:nvPr/>
        </p:nvSpPr>
        <p:spPr>
          <a:xfrm>
            <a:off x="727969" y="1935332"/>
            <a:ext cx="695466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TIPS: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Callus</a:t>
            </a:r>
            <a:r>
              <a:rPr lang="en-US" sz="2400" dirty="0"/>
              <a:t> not visible until </a:t>
            </a:r>
            <a:r>
              <a:rPr lang="en-US" sz="2400" dirty="0">
                <a:solidFill>
                  <a:srgbClr val="FF0000"/>
                </a:solidFill>
              </a:rPr>
              <a:t>8 weeks</a:t>
            </a:r>
          </a:p>
          <a:p>
            <a:endParaRPr lang="en-US" sz="2400" dirty="0"/>
          </a:p>
          <a:p>
            <a:r>
              <a:rPr lang="en-US" sz="2400" dirty="0"/>
              <a:t>Fracture site remains visible longer than healing</a:t>
            </a:r>
          </a:p>
          <a:p>
            <a:endParaRPr lang="en-US" sz="2400" dirty="0"/>
          </a:p>
          <a:p>
            <a:r>
              <a:rPr lang="en-US" sz="2400" dirty="0"/>
              <a:t>Bones do not reduce after healing in adults</a:t>
            </a:r>
          </a:p>
          <a:p>
            <a:endParaRPr lang="en-US" sz="2400" dirty="0"/>
          </a:p>
          <a:p>
            <a:r>
              <a:rPr lang="en-US" sz="2400" dirty="0"/>
              <a:t>Children &gt;14 </a:t>
            </a:r>
            <a:r>
              <a:rPr lang="en-US" sz="2400" dirty="0" err="1"/>
              <a:t>yo</a:t>
            </a:r>
            <a:r>
              <a:rPr lang="en-US" sz="2400" dirty="0"/>
              <a:t> should be treated like adults if mature</a:t>
            </a:r>
          </a:p>
          <a:p>
            <a:endParaRPr lang="en-US" sz="2400" dirty="0"/>
          </a:p>
          <a:p>
            <a:r>
              <a:rPr lang="en-US" sz="2400" dirty="0"/>
              <a:t>Never assume it will be okay</a:t>
            </a:r>
          </a:p>
        </p:txBody>
      </p:sp>
      <p:pic>
        <p:nvPicPr>
          <p:cNvPr id="53250" name="Picture 2" descr="Image result for calls">
            <a:extLst>
              <a:ext uri="{FF2B5EF4-FFF2-40B4-BE49-F238E27FC236}">
                <a16:creationId xmlns:a16="http://schemas.microsoft.com/office/drawing/2014/main" id="{B7F21257-234E-498D-B913-2BFCCCE3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8" y="1263126"/>
            <a:ext cx="2467992" cy="22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12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5E65A6B-588F-421E-9164-70E4EDD9A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 descr="Image result for toe phalanx fracture">
            <a:extLst>
              <a:ext uri="{FF2B5EF4-FFF2-40B4-BE49-F238E27FC236}">
                <a16:creationId xmlns:a16="http://schemas.microsoft.com/office/drawing/2014/main" id="{05414EF0-A074-4C65-81AC-65F68A99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25" y="1525399"/>
            <a:ext cx="5208772" cy="50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857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0418" name="Picture 2" descr="Image result for toe phalanx fracture">
            <a:extLst>
              <a:ext uri="{FF2B5EF4-FFF2-40B4-BE49-F238E27FC236}">
                <a16:creationId xmlns:a16="http://schemas.microsoft.com/office/drawing/2014/main" id="{2261143B-BBB6-4877-A614-9BE215C96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21" y="1409923"/>
            <a:ext cx="4293279" cy="500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93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4514" name="Picture 2" descr="Image result for toe phalanx fracture">
            <a:extLst>
              <a:ext uri="{FF2B5EF4-FFF2-40B4-BE49-F238E27FC236}">
                <a16:creationId xmlns:a16="http://schemas.microsoft.com/office/drawing/2014/main" id="{B3D69F5A-536F-4D3F-8FCA-AFEBE140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68" y="1285921"/>
            <a:ext cx="4691664" cy="53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95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3490" name="Picture 2" descr="Image result for metatarsal fracture">
            <a:extLst>
              <a:ext uri="{FF2B5EF4-FFF2-40B4-BE49-F238E27FC236}">
                <a16:creationId xmlns:a16="http://schemas.microsoft.com/office/drawing/2014/main" id="{54CD086B-C5AC-48E1-BA3A-6E771059A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00" y="1373016"/>
            <a:ext cx="3787187" cy="51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3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59" y="183633"/>
            <a:ext cx="8318961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Topics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B95D512-DCE9-4B25-8ABA-B7BFCEE04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431" y="1287263"/>
            <a:ext cx="8485209" cy="5450888"/>
          </a:xfrm>
        </p:spPr>
        <p:txBody>
          <a:bodyPr>
            <a:normAutofit lnSpcReduction="10000"/>
          </a:bodyPr>
          <a:lstStyle/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Fracture care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 fracture principles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Ankle fractures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When to refer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Diabetic feet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How do I know if its infected?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What to do?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What is this?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Common diagnosis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Commonly missed problems</a:t>
            </a:r>
          </a:p>
        </p:txBody>
      </p:sp>
      <p:pic>
        <p:nvPicPr>
          <p:cNvPr id="3076" name="Picture 4" descr="Image result for hot topic">
            <a:extLst>
              <a:ext uri="{FF2B5EF4-FFF2-40B4-BE49-F238E27FC236}">
                <a16:creationId xmlns:a16="http://schemas.microsoft.com/office/drawing/2014/main" id="{0C448240-E2D5-4421-ACEF-1E7C0209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74" y="1287264"/>
            <a:ext cx="4300760" cy="322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173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2466" name="Picture 2" descr="Image result for metatarsal fracture">
            <a:extLst>
              <a:ext uri="{FF2B5EF4-FFF2-40B4-BE49-F238E27FC236}">
                <a16:creationId xmlns:a16="http://schemas.microsoft.com/office/drawing/2014/main" id="{BD26EAFB-2281-4E23-8F06-6E49680D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62" y="1386426"/>
            <a:ext cx="3532758" cy="53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24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9394" name="Picture 2" descr="Image result for 5th metatarsal fracture">
            <a:extLst>
              <a:ext uri="{FF2B5EF4-FFF2-40B4-BE49-F238E27FC236}">
                <a16:creationId xmlns:a16="http://schemas.microsoft.com/office/drawing/2014/main" id="{87E06F4E-B44D-4077-B746-6C77F626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48" y="1447844"/>
            <a:ext cx="4990148" cy="500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521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8130" name="Picture 2" descr="Image result for displaced 5th metatarsal fracture">
            <a:extLst>
              <a:ext uri="{FF2B5EF4-FFF2-40B4-BE49-F238E27FC236}">
                <a16:creationId xmlns:a16="http://schemas.microsoft.com/office/drawing/2014/main" id="{93564E53-32E6-45B0-8EB5-F03A6AF79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39" y="1239429"/>
            <a:ext cx="3152343" cy="56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Image result for 5th metatarsal fracture">
            <a:extLst>
              <a:ext uri="{FF2B5EF4-FFF2-40B4-BE49-F238E27FC236}">
                <a16:creationId xmlns:a16="http://schemas.microsoft.com/office/drawing/2014/main" id="{B0257543-89B1-4DEA-A54B-B947507E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0" y="1301775"/>
            <a:ext cx="47625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1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3558127-7FC0-498E-B158-E3A8F3A4C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 descr="Image result for ankle fractures">
            <a:extLst>
              <a:ext uri="{FF2B5EF4-FFF2-40B4-BE49-F238E27FC236}">
                <a16:creationId xmlns:a16="http://schemas.microsoft.com/office/drawing/2014/main" id="{7DD0F3B3-1FDD-487E-8373-00CDA439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09" y="1538545"/>
            <a:ext cx="4281257" cy="490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0733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Examples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6562" name="Picture 2" descr="Image result for weber B">
            <a:extLst>
              <a:ext uri="{FF2B5EF4-FFF2-40B4-BE49-F238E27FC236}">
                <a16:creationId xmlns:a16="http://schemas.microsoft.com/office/drawing/2014/main" id="{710B6B0D-A481-474B-A884-7DBCD0F4F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" y="1287261"/>
            <a:ext cx="4523173" cy="45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Image result for medial clear space widening">
            <a:extLst>
              <a:ext uri="{FF2B5EF4-FFF2-40B4-BE49-F238E27FC236}">
                <a16:creationId xmlns:a16="http://schemas.microsoft.com/office/drawing/2014/main" id="{C0BF0BB7-64E4-4894-BF2F-6A26FF8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44" y="1287261"/>
            <a:ext cx="3811952" cy="51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Diabetic Feet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7346" name="Picture 2" descr="Image result for Diabetic foot ulceration">
            <a:extLst>
              <a:ext uri="{FF2B5EF4-FFF2-40B4-BE49-F238E27FC236}">
                <a16:creationId xmlns:a16="http://schemas.microsoft.com/office/drawing/2014/main" id="{BE1F4D07-FB10-4B53-9FB8-89EADF91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4866"/>
            <a:ext cx="6482179" cy="486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930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What to do?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6324" name="Picture 4" descr="Image result for History">
            <a:extLst>
              <a:ext uri="{FF2B5EF4-FFF2-40B4-BE49-F238E27FC236}">
                <a16:creationId xmlns:a16="http://schemas.microsoft.com/office/drawing/2014/main" id="{DFF8A411-53E0-4D3E-BD2C-93CAB2C9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9" y="1387461"/>
            <a:ext cx="6858185" cy="43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760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53" y="1328387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Tell me the story…..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Labs: </a:t>
            </a:r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HgA1C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, glucose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What has been done? 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  <a:cs typeface="Verdana"/>
              </a:rPr>
              <a:t>Helps to know next step</a:t>
            </a:r>
          </a:p>
        </p:txBody>
      </p:sp>
      <p:pic>
        <p:nvPicPr>
          <p:cNvPr id="55298" name="Picture 2" descr="Image result for story">
            <a:extLst>
              <a:ext uri="{FF2B5EF4-FFF2-40B4-BE49-F238E27FC236}">
                <a16:creationId xmlns:a16="http://schemas.microsoft.com/office/drawing/2014/main" id="{282514F4-AC9F-45FA-9856-5BE5A1B9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09" y="1320128"/>
            <a:ext cx="4701690" cy="332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0498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Physical Exam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Is there an 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Ulceration?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Shoes must be off!!!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4274" name="Picture 2" descr="Image result for shoes off">
            <a:extLst>
              <a:ext uri="{FF2B5EF4-FFF2-40B4-BE49-F238E27FC236}">
                <a16:creationId xmlns:a16="http://schemas.microsoft.com/office/drawing/2014/main" id="{CB4B80B3-AD7D-49D2-A3A7-1EACED47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91" y="3429000"/>
            <a:ext cx="4359953" cy="28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329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Physical exam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Semmes-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weinstein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monofilament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5058" name="Picture 2" descr="Image result for semmes-weinstein monofilament test">
            <a:extLst>
              <a:ext uri="{FF2B5EF4-FFF2-40B4-BE49-F238E27FC236}">
                <a16:creationId xmlns:a16="http://schemas.microsoft.com/office/drawing/2014/main" id="{81519F1F-5BBD-4B36-A335-0D258481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7" y="275881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0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Fractures-Step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16114"/>
            <a:ext cx="9064101" cy="73462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Identify the fracture</a:t>
            </a:r>
          </a:p>
        </p:txBody>
      </p:sp>
      <p:pic>
        <p:nvPicPr>
          <p:cNvPr id="9218" name="Picture 2" descr="Image result for first step">
            <a:extLst>
              <a:ext uri="{FF2B5EF4-FFF2-40B4-BE49-F238E27FC236}">
                <a16:creationId xmlns:a16="http://schemas.microsoft.com/office/drawing/2014/main" id="{343A23E1-4B09-4490-AECE-A5328EFE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50" y="2050742"/>
            <a:ext cx="64770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110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Is It Infected?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Is there an 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ulceration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History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of an ulceration?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Fever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Chills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3730" name="Picture 2" descr="Image result for important question">
            <a:extLst>
              <a:ext uri="{FF2B5EF4-FFF2-40B4-BE49-F238E27FC236}">
                <a16:creationId xmlns:a16="http://schemas.microsoft.com/office/drawing/2014/main" id="{754D0750-297E-45ED-8521-71FE86B3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69" y="3216352"/>
            <a:ext cx="4855531" cy="36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34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Is It Infected?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How are you infected without an ulceration?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Hematogenous?-Can occur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Spontaneous?-rare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Penetrating trauma?-check radiographs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2708" name="Picture 4" descr="Image result for without">
            <a:extLst>
              <a:ext uri="{FF2B5EF4-FFF2-40B4-BE49-F238E27FC236}">
                <a16:creationId xmlns:a16="http://schemas.microsoft.com/office/drawing/2014/main" id="{76F44982-C1E1-4990-B705-51EC17BA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77" y="4085448"/>
            <a:ext cx="2885798" cy="273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152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Is It Infected?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If there’s 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no ulceration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, it’s likely 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not infected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5778" name="Picture 2" descr="Image result for mostly true">
            <a:extLst>
              <a:ext uri="{FF2B5EF4-FFF2-40B4-BE49-F238E27FC236}">
                <a16:creationId xmlns:a16="http://schemas.microsoft.com/office/drawing/2014/main" id="{E07BF23B-F49A-419E-9F42-3468CCAA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07" y="2730918"/>
            <a:ext cx="3904186" cy="345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009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endParaRPr lang="en-US" sz="4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9F4F7-3169-4846-964F-4D0F25DB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395" y="-5707"/>
            <a:ext cx="5149190" cy="68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18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Is It Infected?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2604421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Elevation Test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15-20 minutes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Erythema reduce?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No-infected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Yes-not infected</a:t>
            </a:r>
          </a:p>
          <a:p>
            <a:pPr marL="1257300" lvl="2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lvl="2" algn="l">
              <a:lnSpc>
                <a:spcPct val="150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1682" name="Picture 2" descr="Image result for leg elevation">
            <a:extLst>
              <a:ext uri="{FF2B5EF4-FFF2-40B4-BE49-F238E27FC236}">
                <a16:creationId xmlns:a16="http://schemas.microsoft.com/office/drawing/2014/main" id="{190BC357-9DC3-44CA-AA88-B1438A8CB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09" y="1837291"/>
            <a:ext cx="4903991" cy="490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75E84-7F88-49B3-B13A-E62AF4E1D9B9}"/>
              </a:ext>
            </a:extLst>
          </p:cNvPr>
          <p:cNvSpPr txBox="1"/>
          <p:nvPr/>
        </p:nvSpPr>
        <p:spPr>
          <a:xfrm>
            <a:off x="435960" y="4530867"/>
            <a:ext cx="355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Remove elevation</a:t>
            </a:r>
          </a:p>
        </p:txBody>
      </p:sp>
    </p:spTree>
    <p:extLst>
      <p:ext uri="{BB962C8B-B14F-4D97-AF65-F5344CB8AC3E}">
        <p14:creationId xmlns:p14="http://schemas.microsoft.com/office/powerpoint/2010/main" val="13992508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If Infected?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Concern for abscess?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MRI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Concern for Osteomyelitis?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MRI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Tagged WBC scan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026" name="Picture 2" descr="Image result for foot problems">
            <a:extLst>
              <a:ext uri="{FF2B5EF4-FFF2-40B4-BE49-F238E27FC236}">
                <a16:creationId xmlns:a16="http://schemas.microsoft.com/office/drawing/2014/main" id="{40DB4020-9164-4238-80F0-518C8EEFD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15" y="1257228"/>
            <a:ext cx="4121797" cy="35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7448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Tough Ones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It’s infected, right?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6804" name="Picture 4" descr="Related image">
            <a:extLst>
              <a:ext uri="{FF2B5EF4-FFF2-40B4-BE49-F238E27FC236}">
                <a16:creationId xmlns:a16="http://schemas.microsoft.com/office/drawing/2014/main" id="{2FD1869A-58DE-4533-A594-49AF0378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29" y="1268165"/>
            <a:ext cx="3274971" cy="558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Image result for acute charcot foot">
            <a:extLst>
              <a:ext uri="{FF2B5EF4-FFF2-40B4-BE49-F238E27FC236}">
                <a16:creationId xmlns:a16="http://schemas.microsoft.com/office/drawing/2014/main" id="{E7A1FF4A-22F9-4FDF-9F19-09C99AA1D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1" y="2986198"/>
            <a:ext cx="5610687" cy="37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000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Acute Charcot Foot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Warmth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Erythema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Appears infected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No ulceration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Drains with elevation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0658" name="Picture 2" descr="Image result for acute charcot foot">
            <a:extLst>
              <a:ext uri="{FF2B5EF4-FFF2-40B4-BE49-F238E27FC236}">
                <a16:creationId xmlns:a16="http://schemas.microsoft.com/office/drawing/2014/main" id="{DF7EA17B-9719-4519-83AE-D81E5725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41" y="1449371"/>
            <a:ext cx="4033979" cy="44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878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Charcot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Antibiotics don’t help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admission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9636" name="Picture 4" descr="Image result for no antibiotics">
            <a:extLst>
              <a:ext uri="{FF2B5EF4-FFF2-40B4-BE49-F238E27FC236}">
                <a16:creationId xmlns:a16="http://schemas.microsoft.com/office/drawing/2014/main" id="{CF0D2652-EB48-4A13-B732-34FDDA7BB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9" y="1837290"/>
            <a:ext cx="4522251" cy="376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Image result for no admission">
            <a:extLst>
              <a:ext uri="{FF2B5EF4-FFF2-40B4-BE49-F238E27FC236}">
                <a16:creationId xmlns:a16="http://schemas.microsoft.com/office/drawing/2014/main" id="{39DFCE5B-FB6D-4859-93E9-E622CECC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9" y="3198179"/>
            <a:ext cx="3446755" cy="344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01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8450588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Looks Infected (Lookalike)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Concern for infection?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Charcot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Gout/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pseudogout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Trauma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8612" name="Picture 4" descr="Image result for lookalikes">
            <a:extLst>
              <a:ext uri="{FF2B5EF4-FFF2-40B4-BE49-F238E27FC236}">
                <a16:creationId xmlns:a16="http://schemas.microsoft.com/office/drawing/2014/main" id="{BFD631BF-0C99-41B5-AE9C-2689DF8F0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801"/>
          <a:stretch/>
        </p:blipFill>
        <p:spPr bwMode="auto">
          <a:xfrm>
            <a:off x="4937760" y="1260721"/>
            <a:ext cx="420624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11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Fractures</a:t>
            </a:r>
          </a:p>
        </p:txBody>
      </p:sp>
      <p:pic>
        <p:nvPicPr>
          <p:cNvPr id="7170" name="Picture 2" descr="Image result for step 1">
            <a:extLst>
              <a:ext uri="{FF2B5EF4-FFF2-40B4-BE49-F238E27FC236}">
                <a16:creationId xmlns:a16="http://schemas.microsoft.com/office/drawing/2014/main" id="{3EFBFB1A-F918-48B3-96D4-FF47E749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0" y="1247291"/>
            <a:ext cx="7409370" cy="54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0710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What can I do?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HgA1C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up-to-date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Diabetic shoes and inserts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Off-Load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Ulcerations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Glucose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controlled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Early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referral if ulceration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Nutritional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Consultation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4754" name="Picture 2" descr="Image result for what can i do">
            <a:extLst>
              <a:ext uri="{FF2B5EF4-FFF2-40B4-BE49-F238E27FC236}">
                <a16:creationId xmlns:a16="http://schemas.microsoft.com/office/drawing/2014/main" id="{C0B4598D-E2AE-43AF-A29F-A1D7B4CD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06" y="1282916"/>
            <a:ext cx="4125093" cy="29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388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Common Diagnosis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Location,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Location,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location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2050" name="Picture 2" descr="Image result for foot problems">
            <a:extLst>
              <a:ext uri="{FF2B5EF4-FFF2-40B4-BE49-F238E27FC236}">
                <a16:creationId xmlns:a16="http://schemas.microsoft.com/office/drawing/2014/main" id="{4DF72ABE-D1A8-41EE-863A-447F789D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095500"/>
            <a:ext cx="53625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517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Plantar Fasciitis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074" name="Picture 2" descr="Image result for plantar fasciitis">
            <a:extLst>
              <a:ext uri="{FF2B5EF4-FFF2-40B4-BE49-F238E27FC236}">
                <a16:creationId xmlns:a16="http://schemas.microsoft.com/office/drawing/2014/main" id="{C60A6798-1111-4E08-AFAE-4A35F4420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91" y="1274224"/>
            <a:ext cx="60198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855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solidFill>
                  <a:schemeClr val="bg1"/>
                </a:solidFill>
                <a:latin typeface="Verdana"/>
                <a:cs typeface="Verdana"/>
              </a:rPr>
              <a:t>Metatarsalagia</a:t>
            </a:r>
            <a:endParaRPr lang="en-US" sz="4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Basics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098" name="Picture 2" descr="Image result for metatarsalgia">
            <a:extLst>
              <a:ext uri="{FF2B5EF4-FFF2-40B4-BE49-F238E27FC236}">
                <a16:creationId xmlns:a16="http://schemas.microsoft.com/office/drawing/2014/main" id="{7D6C5227-DAC1-4DD4-B4F0-AB9C2E22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50" y="1250433"/>
            <a:ext cx="44577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7650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Neuroma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122" name="Picture 2" descr="Image result for neuroma">
            <a:extLst>
              <a:ext uri="{FF2B5EF4-FFF2-40B4-BE49-F238E27FC236}">
                <a16:creationId xmlns:a16="http://schemas.microsoft.com/office/drawing/2014/main" id="{7F1730DF-D571-4E1E-BFA7-FB4805C9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7" y="1451406"/>
            <a:ext cx="7723706" cy="54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877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Midfoot Arthritis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148" name="Picture 4" descr="Image result for midfoot arthritis">
            <a:extLst>
              <a:ext uri="{FF2B5EF4-FFF2-40B4-BE49-F238E27FC236}">
                <a16:creationId xmlns:a16="http://schemas.microsoft.com/office/drawing/2014/main" id="{A7D308FD-2FC9-491B-ABED-CB6B5213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27" y="2456941"/>
            <a:ext cx="5104902" cy="29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560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59" y="183633"/>
            <a:ext cx="8512731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Flatfoot (Pes </a:t>
            </a:r>
            <a:r>
              <a:rPr lang="en-US" sz="4000" b="1" dirty="0" err="1">
                <a:solidFill>
                  <a:schemeClr val="bg1"/>
                </a:solidFill>
                <a:latin typeface="Verdana"/>
                <a:cs typeface="Verdana"/>
              </a:rPr>
              <a:t>Planovalgus</a:t>
            </a:r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7170" name="Picture 2" descr="Image result for pes planovalgus">
            <a:extLst>
              <a:ext uri="{FF2B5EF4-FFF2-40B4-BE49-F238E27FC236}">
                <a16:creationId xmlns:a16="http://schemas.microsoft.com/office/drawing/2014/main" id="{DAE17722-DF32-4AAF-8D13-55CB7281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53" y="1653658"/>
            <a:ext cx="6188493" cy="474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771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59" y="183633"/>
            <a:ext cx="8512731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Flatfoot (Pes </a:t>
            </a:r>
            <a:r>
              <a:rPr lang="en-US" sz="4000" b="1" dirty="0" err="1">
                <a:solidFill>
                  <a:schemeClr val="bg1"/>
                </a:solidFill>
                <a:latin typeface="Verdana"/>
                <a:cs typeface="Verdana"/>
              </a:rPr>
              <a:t>Planovalgus</a:t>
            </a:r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9218" name="Picture 2" descr="Image result for pes planovalgus xray">
            <a:extLst>
              <a:ext uri="{FF2B5EF4-FFF2-40B4-BE49-F238E27FC236}">
                <a16:creationId xmlns:a16="http://schemas.microsoft.com/office/drawing/2014/main" id="{E90FDD3E-0AB5-4326-812B-FF977B78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12695"/>
            <a:ext cx="4651899" cy="28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12D77-FB26-4882-A534-82E9E3EB1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898" y="1214437"/>
            <a:ext cx="43434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332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Common Problems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2290" name="Picture 2" descr="Image result for common mistakes">
            <a:extLst>
              <a:ext uri="{FF2B5EF4-FFF2-40B4-BE49-F238E27FC236}">
                <a16:creationId xmlns:a16="http://schemas.microsoft.com/office/drawing/2014/main" id="{FBE5182F-46A6-4D3B-882A-FDF2857F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98" y="1372155"/>
            <a:ext cx="59912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146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59" y="183633"/>
            <a:ext cx="8512731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Flatfoot (Pes </a:t>
            </a:r>
            <a:r>
              <a:rPr lang="en-US" sz="4000" b="1" dirty="0" err="1">
                <a:solidFill>
                  <a:schemeClr val="bg1"/>
                </a:solidFill>
                <a:latin typeface="Verdana"/>
                <a:cs typeface="Verdana"/>
              </a:rPr>
              <a:t>Planovalgus</a:t>
            </a:r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194" name="Picture 2" descr="Image result for pes planovalgus xray">
            <a:extLst>
              <a:ext uri="{FF2B5EF4-FFF2-40B4-BE49-F238E27FC236}">
                <a16:creationId xmlns:a16="http://schemas.microsoft.com/office/drawing/2014/main" id="{ED27CBCB-2B76-430C-A6E0-78C4C62E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8" y="1403199"/>
            <a:ext cx="3861786" cy="513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normal foot xray">
            <a:extLst>
              <a:ext uri="{FF2B5EF4-FFF2-40B4-BE49-F238E27FC236}">
                <a16:creationId xmlns:a16="http://schemas.microsoft.com/office/drawing/2014/main" id="{C1D103B0-A910-4746-87FA-03140767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04" y="1242604"/>
            <a:ext cx="2450237" cy="561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3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Radiographs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What radiographs do I get?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6146" name="Picture 2" descr="Image result for foot pain">
            <a:extLst>
              <a:ext uri="{FF2B5EF4-FFF2-40B4-BE49-F238E27FC236}">
                <a16:creationId xmlns:a16="http://schemas.microsoft.com/office/drawing/2014/main" id="{D3AEAFFB-793C-44A2-A9B3-AECEF6F2A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0" y="2570706"/>
            <a:ext cx="4708217" cy="26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foot pain">
            <a:extLst>
              <a:ext uri="{FF2B5EF4-FFF2-40B4-BE49-F238E27FC236}">
                <a16:creationId xmlns:a16="http://schemas.microsoft.com/office/drawing/2014/main" id="{9771B3BF-E643-44E5-9F31-FF3BCD27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40" y="257070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444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Lis Franc Joint Injury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Key: No midfoot sprain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Key: Weight bearing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xray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0242" name="Picture 2" descr="Image result for lisfranc x ray">
            <a:extLst>
              <a:ext uri="{FF2B5EF4-FFF2-40B4-BE49-F238E27FC236}">
                <a16:creationId xmlns:a16="http://schemas.microsoft.com/office/drawing/2014/main" id="{02198AE6-35E2-4991-B769-979EF2280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63" y="1224943"/>
            <a:ext cx="4279037" cy="522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435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Charcot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Infection? Ulceration?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Elevation test?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1266" name="Picture 2" descr="Image result for charcot arthropathy">
            <a:extLst>
              <a:ext uri="{FF2B5EF4-FFF2-40B4-BE49-F238E27FC236}">
                <a16:creationId xmlns:a16="http://schemas.microsoft.com/office/drawing/2014/main" id="{5C6E523B-CDB0-44A0-B2E6-DE61513A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51" y="3287302"/>
            <a:ext cx="6063449" cy="357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702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Ankle Subluxation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3316" name="Picture 4" descr="Image result for ankle subluxation xray">
            <a:extLst>
              <a:ext uri="{FF2B5EF4-FFF2-40B4-BE49-F238E27FC236}">
                <a16:creationId xmlns:a16="http://schemas.microsoft.com/office/drawing/2014/main" id="{7CCC773B-265E-41BD-9D18-39C41198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11" y="1294892"/>
            <a:ext cx="470535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8454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Verdana"/>
                <a:cs typeface="Verdana"/>
              </a:rPr>
              <a:t>Post Reduction Problems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4340" name="Picture 4" descr="Image result for post reduction xrays ankle">
            <a:extLst>
              <a:ext uri="{FF2B5EF4-FFF2-40B4-BE49-F238E27FC236}">
                <a16:creationId xmlns:a16="http://schemas.microsoft.com/office/drawing/2014/main" id="{59800907-3700-4B4E-8FC0-42474C26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0" y="1391108"/>
            <a:ext cx="8571240" cy="512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331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91_PPoint_Template_OC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960" y="183633"/>
            <a:ext cx="7772400" cy="1470025"/>
          </a:xfrm>
        </p:spPr>
        <p:txBody>
          <a:bodyPr>
            <a:normAutofit/>
          </a:bodyPr>
          <a:lstStyle/>
          <a:p>
            <a:pPr algn="l"/>
            <a:endParaRPr lang="en-US" sz="4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960" y="1949824"/>
            <a:ext cx="8235680" cy="3567808"/>
          </a:xfrm>
        </p:spPr>
        <p:txBody>
          <a:bodyPr>
            <a:normAutofit/>
          </a:bodyPr>
          <a:lstStyle/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5362" name="Picture 2" descr="Image result for the end thank you">
            <a:extLst>
              <a:ext uri="{FF2B5EF4-FFF2-40B4-BE49-F238E27FC236}">
                <a16:creationId xmlns:a16="http://schemas.microsoft.com/office/drawing/2014/main" id="{C4575D6C-2FA9-4AC0-BDD8-A3800914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25" y="1338864"/>
            <a:ext cx="4730688" cy="55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41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808</Words>
  <Application>Microsoft Office PowerPoint</Application>
  <PresentationFormat>On-screen Show (4:3)</PresentationFormat>
  <Paragraphs>309</Paragraphs>
  <Slides>94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Verdana</vt:lpstr>
      <vt:lpstr>Office Theme</vt:lpstr>
      <vt:lpstr>Foot And Ankle</vt:lpstr>
      <vt:lpstr>Background</vt:lpstr>
      <vt:lpstr>Click to Add Title</vt:lpstr>
      <vt:lpstr>Foot and Ankle</vt:lpstr>
      <vt:lpstr>Primary Care</vt:lpstr>
      <vt:lpstr>Topics</vt:lpstr>
      <vt:lpstr>Fractures-Step 1</vt:lpstr>
      <vt:lpstr>Fractures</vt:lpstr>
      <vt:lpstr>Radiographs</vt:lpstr>
      <vt:lpstr>Appropriate radiographs</vt:lpstr>
      <vt:lpstr>Ankle Radiographs</vt:lpstr>
      <vt:lpstr>Ankle Radiographs</vt:lpstr>
      <vt:lpstr>Is it a Good Xray?</vt:lpstr>
      <vt:lpstr>Ankle Examples</vt:lpstr>
      <vt:lpstr>Ankle Examples</vt:lpstr>
      <vt:lpstr>Special Radiographs</vt:lpstr>
      <vt:lpstr>Stress Radiographs</vt:lpstr>
      <vt:lpstr>Stress Radiographs</vt:lpstr>
      <vt:lpstr>Stress Radiographs</vt:lpstr>
      <vt:lpstr>Foot Radiographs</vt:lpstr>
      <vt:lpstr>Foot Radiographs</vt:lpstr>
      <vt:lpstr>Foot Radiographs</vt:lpstr>
      <vt:lpstr>Special Radiographs</vt:lpstr>
      <vt:lpstr>When?</vt:lpstr>
      <vt:lpstr>Fractures</vt:lpstr>
      <vt:lpstr>Referrals</vt:lpstr>
      <vt:lpstr>When To Refer?</vt:lpstr>
      <vt:lpstr>Forefoot</vt:lpstr>
      <vt:lpstr>Fractures</vt:lpstr>
      <vt:lpstr>Metatarsals</vt:lpstr>
      <vt:lpstr>Treatment</vt:lpstr>
      <vt:lpstr>Fractures</vt:lpstr>
      <vt:lpstr>Jones Fractures</vt:lpstr>
      <vt:lpstr>5th Metatarsal Shaft</vt:lpstr>
      <vt:lpstr>Midfoot</vt:lpstr>
      <vt:lpstr>Mid-foot</vt:lpstr>
      <vt:lpstr>Hindfoot</vt:lpstr>
      <vt:lpstr>Ankle Fractures</vt:lpstr>
      <vt:lpstr>Pilon</vt:lpstr>
      <vt:lpstr>Opinions</vt:lpstr>
      <vt:lpstr>Medial/Posterior Malleolus</vt:lpstr>
      <vt:lpstr>Lateral Malleolus</vt:lpstr>
      <vt:lpstr>Lateral Malleolus</vt:lpstr>
      <vt:lpstr>Lateral Malleolus</vt:lpstr>
      <vt:lpstr>Stress Radiograph</vt:lpstr>
      <vt:lpstr>Syndesmosis</vt:lpstr>
      <vt:lpstr>Maisonneuve</vt:lpstr>
      <vt:lpstr>Syndesmotic disruption</vt:lpstr>
      <vt:lpstr>When Stress?</vt:lpstr>
      <vt:lpstr>Lateral Malleolus</vt:lpstr>
      <vt:lpstr>Reasonable Guidelines</vt:lpstr>
      <vt:lpstr>When Referring</vt:lpstr>
      <vt:lpstr>When Referring</vt:lpstr>
      <vt:lpstr>If no Referral</vt:lpstr>
      <vt:lpstr>TIPS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Diabetic Feet</vt:lpstr>
      <vt:lpstr>What to do?</vt:lpstr>
      <vt:lpstr>History</vt:lpstr>
      <vt:lpstr>Physical Exam</vt:lpstr>
      <vt:lpstr>Physical exam</vt:lpstr>
      <vt:lpstr>Is It Infected?</vt:lpstr>
      <vt:lpstr>Is It Infected?</vt:lpstr>
      <vt:lpstr>Is It Infected?</vt:lpstr>
      <vt:lpstr>PowerPoint Presentation</vt:lpstr>
      <vt:lpstr>Is It Infected?</vt:lpstr>
      <vt:lpstr>If Infected?</vt:lpstr>
      <vt:lpstr>Tough Ones</vt:lpstr>
      <vt:lpstr>Acute Charcot Foot</vt:lpstr>
      <vt:lpstr>Charcot </vt:lpstr>
      <vt:lpstr>Looks Infected (Lookalike)</vt:lpstr>
      <vt:lpstr>What can I do?</vt:lpstr>
      <vt:lpstr>Common Diagnosis</vt:lpstr>
      <vt:lpstr>Plantar Fasciitis</vt:lpstr>
      <vt:lpstr>Metatarsalagia</vt:lpstr>
      <vt:lpstr>Neuroma</vt:lpstr>
      <vt:lpstr>Midfoot Arthritis</vt:lpstr>
      <vt:lpstr>Flatfoot (Pes Planovalgus)</vt:lpstr>
      <vt:lpstr>Flatfoot (Pes Planovalgus)</vt:lpstr>
      <vt:lpstr>Common Problems</vt:lpstr>
      <vt:lpstr>Flatfoot (Pes Planovalgus)</vt:lpstr>
      <vt:lpstr>Lis Franc Joint Injury</vt:lpstr>
      <vt:lpstr>Charcot</vt:lpstr>
      <vt:lpstr>Ankle Subluxation</vt:lpstr>
      <vt:lpstr>Post Reduction Problems</vt:lpstr>
      <vt:lpstr>PowerPoint Presentation</vt:lpstr>
    </vt:vector>
  </TitlesOfParts>
  <Company>PPBH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Kenny Hammond</dc:creator>
  <cp:lastModifiedBy>annbri2002@gmail.com</cp:lastModifiedBy>
  <cp:revision>73</cp:revision>
  <dcterms:created xsi:type="dcterms:W3CDTF">2013-12-04T23:56:38Z</dcterms:created>
  <dcterms:modified xsi:type="dcterms:W3CDTF">2018-04-21T22:36:39Z</dcterms:modified>
</cp:coreProperties>
</file>