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0"/>
  </p:notesMasterIdLst>
  <p:handoutMasterIdLst>
    <p:handoutMasterId r:id="rId21"/>
  </p:handoutMasterIdLst>
  <p:sldIdLst>
    <p:sldId id="368" r:id="rId6"/>
    <p:sldId id="367" r:id="rId7"/>
    <p:sldId id="381" r:id="rId8"/>
    <p:sldId id="377" r:id="rId9"/>
    <p:sldId id="379" r:id="rId10"/>
    <p:sldId id="370" r:id="rId11"/>
    <p:sldId id="382" r:id="rId12"/>
    <p:sldId id="383" r:id="rId13"/>
    <p:sldId id="384" r:id="rId14"/>
    <p:sldId id="385" r:id="rId15"/>
    <p:sldId id="371" r:id="rId16"/>
    <p:sldId id="372" r:id="rId17"/>
    <p:sldId id="369" r:id="rId18"/>
    <p:sldId id="380" r:id="rId19"/>
  </p:sldIdLst>
  <p:sldSz cx="10972800" cy="8229600" type="B4JIS"/>
  <p:notesSz cx="6858000" cy="9144000"/>
  <p:defaultTex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1527"/>
    <a:srgbClr val="A21727"/>
    <a:srgbClr val="CC0000"/>
    <a:srgbClr val="B01C32"/>
    <a:srgbClr val="CCCDCC"/>
    <a:srgbClr val="EDEEED"/>
    <a:srgbClr val="872C90"/>
    <a:srgbClr val="C51C30"/>
    <a:srgbClr val="1AA594"/>
    <a:srgbClr val="90B2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91" autoAdjust="0"/>
    <p:restoredTop sz="85404" autoAdjust="0"/>
  </p:normalViewPr>
  <p:slideViewPr>
    <p:cSldViewPr snapToGrid="0" snapToObjects="1" showGuides="1">
      <p:cViewPr varScale="1">
        <p:scale>
          <a:sx n="52" d="100"/>
          <a:sy n="52" d="100"/>
        </p:scale>
        <p:origin x="1866" y="72"/>
      </p:cViewPr>
      <p:guideLst>
        <p:guide orient="horz" pos="2592"/>
        <p:guide pos="3456"/>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4B8A31-2B9F-A94B-A2CC-00F18DA57334}" type="datetimeFigureOut">
              <a:rPr lang="en-US" smtClean="0"/>
              <a:pPr/>
              <a:t>5/14/2018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0F604B-6C0D-8446-A61A-2AA75F371917}" type="slidenum">
              <a:rPr lang="en-US" smtClean="0"/>
              <a:pPr/>
              <a:t>‹#›</a:t>
            </a:fld>
            <a:endParaRPr lang="en-US"/>
          </a:p>
        </p:txBody>
      </p:sp>
    </p:spTree>
    <p:extLst>
      <p:ext uri="{BB962C8B-B14F-4D97-AF65-F5344CB8AC3E}">
        <p14:creationId xmlns:p14="http://schemas.microsoft.com/office/powerpoint/2010/main" val="1320943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EC66E-FACF-7F40-AACA-BA49429FF6B3}" type="datetimeFigureOut">
              <a:rPr lang="en-US" smtClean="0"/>
              <a:pPr/>
              <a:t>5/14/2018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BDDD1B-7981-514B-B211-D97C9422D57B}" type="slidenum">
              <a:rPr lang="en-US" smtClean="0"/>
              <a:pPr/>
              <a:t>‹#›</a:t>
            </a:fld>
            <a:endParaRPr lang="en-US"/>
          </a:p>
        </p:txBody>
      </p:sp>
    </p:spTree>
    <p:extLst>
      <p:ext uri="{BB962C8B-B14F-4D97-AF65-F5344CB8AC3E}">
        <p14:creationId xmlns:p14="http://schemas.microsoft.com/office/powerpoint/2010/main" val="1375952119"/>
      </p:ext>
    </p:extLst>
  </p:cSld>
  <p:clrMap bg1="lt1" tx1="dk1" bg2="lt2" tx2="dk2" accent1="accent1" accent2="accent2" accent3="accent3" accent4="accent4" accent5="accent5" accent6="accent6" hlink="hlink" folHlink="folHlink"/>
  <p:notesStyle>
    <a:lvl1pPr marL="0" algn="l" defTabSz="731520" rtl="0" eaLnBrk="1" latinLnBrk="0" hangingPunct="1">
      <a:defRPr sz="1920" kern="1200">
        <a:solidFill>
          <a:schemeClr val="tx1"/>
        </a:solidFill>
        <a:latin typeface="+mn-lt"/>
        <a:ea typeface="+mn-ea"/>
        <a:cs typeface="+mn-cs"/>
      </a:defRPr>
    </a:lvl1pPr>
    <a:lvl2pPr marL="731520" algn="l" defTabSz="731520" rtl="0" eaLnBrk="1" latinLnBrk="0" hangingPunct="1">
      <a:defRPr sz="1920" kern="1200">
        <a:solidFill>
          <a:schemeClr val="tx1"/>
        </a:solidFill>
        <a:latin typeface="+mn-lt"/>
        <a:ea typeface="+mn-ea"/>
        <a:cs typeface="+mn-cs"/>
      </a:defRPr>
    </a:lvl2pPr>
    <a:lvl3pPr marL="1463040" algn="l" defTabSz="731520" rtl="0" eaLnBrk="1" latinLnBrk="0" hangingPunct="1">
      <a:defRPr sz="1920" kern="1200">
        <a:solidFill>
          <a:schemeClr val="tx1"/>
        </a:solidFill>
        <a:latin typeface="+mn-lt"/>
        <a:ea typeface="+mn-ea"/>
        <a:cs typeface="+mn-cs"/>
      </a:defRPr>
    </a:lvl3pPr>
    <a:lvl4pPr marL="2194560" algn="l" defTabSz="731520" rtl="0" eaLnBrk="1" latinLnBrk="0" hangingPunct="1">
      <a:defRPr sz="1920" kern="1200">
        <a:solidFill>
          <a:schemeClr val="tx1"/>
        </a:solidFill>
        <a:latin typeface="+mn-lt"/>
        <a:ea typeface="+mn-ea"/>
        <a:cs typeface="+mn-cs"/>
      </a:defRPr>
    </a:lvl4pPr>
    <a:lvl5pPr marL="2926080" algn="l" defTabSz="731520" rtl="0" eaLnBrk="1" latinLnBrk="0" hangingPunct="1">
      <a:defRPr sz="1920" kern="1200">
        <a:solidFill>
          <a:schemeClr val="tx1"/>
        </a:solidFill>
        <a:latin typeface="+mn-lt"/>
        <a:ea typeface="+mn-ea"/>
        <a:cs typeface="+mn-cs"/>
      </a:defRPr>
    </a:lvl5pPr>
    <a:lvl6pPr marL="3657600" algn="l" defTabSz="731520" rtl="0" eaLnBrk="1" latinLnBrk="0" hangingPunct="1">
      <a:defRPr sz="1920" kern="1200">
        <a:solidFill>
          <a:schemeClr val="tx1"/>
        </a:solidFill>
        <a:latin typeface="+mn-lt"/>
        <a:ea typeface="+mn-ea"/>
        <a:cs typeface="+mn-cs"/>
      </a:defRPr>
    </a:lvl6pPr>
    <a:lvl7pPr marL="4389120" algn="l" defTabSz="731520" rtl="0" eaLnBrk="1" latinLnBrk="0" hangingPunct="1">
      <a:defRPr sz="1920" kern="1200">
        <a:solidFill>
          <a:schemeClr val="tx1"/>
        </a:solidFill>
        <a:latin typeface="+mn-lt"/>
        <a:ea typeface="+mn-ea"/>
        <a:cs typeface="+mn-cs"/>
      </a:defRPr>
    </a:lvl7pPr>
    <a:lvl8pPr marL="5120640" algn="l" defTabSz="731520" rtl="0" eaLnBrk="1" latinLnBrk="0" hangingPunct="1">
      <a:defRPr sz="1920" kern="1200">
        <a:solidFill>
          <a:schemeClr val="tx1"/>
        </a:solidFill>
        <a:latin typeface="+mn-lt"/>
        <a:ea typeface="+mn-ea"/>
        <a:cs typeface="+mn-cs"/>
      </a:defRPr>
    </a:lvl8pPr>
    <a:lvl9pPr marL="5852160" algn="l" defTabSz="731520" rtl="0" eaLnBrk="1" latinLnBrk="0" hangingPunct="1">
      <a:defRPr sz="192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rchive.org/stream/generalbiographyv5pt1aiki/generalbiographyv5pt1aiki#page/n321/mode/1u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1920" b="0" i="0" kern="1200" dirty="0">
                <a:solidFill>
                  <a:schemeClr val="tx1"/>
                </a:solidFill>
                <a:effectLst/>
                <a:latin typeface="+mn-lt"/>
                <a:ea typeface="+mn-ea"/>
                <a:cs typeface="+mn-cs"/>
              </a:rPr>
              <a:t>Hippocrates lecturing to his students under the plane tree on the island of Cos. </a:t>
            </a:r>
            <a:r>
              <a:rPr lang="en-US" sz="2000" dirty="0"/>
              <a:t>By http://</a:t>
            </a:r>
            <a:r>
              <a:rPr lang="en-US" sz="2000" dirty="0" err="1"/>
              <a:t>wellcomeimages.org</a:t>
            </a:r>
            <a:r>
              <a:rPr lang="en-US" sz="2000" dirty="0"/>
              <a:t>/</a:t>
            </a:r>
            <a:r>
              <a:rPr lang="en-US" sz="2000" dirty="0" err="1"/>
              <a:t>indexplus</a:t>
            </a:r>
            <a:r>
              <a:rPr lang="en-US" sz="2000" dirty="0"/>
              <a:t>/</a:t>
            </a:r>
            <a:r>
              <a:rPr lang="en-US" sz="2000" dirty="0" err="1"/>
              <a:t>obf_images</a:t>
            </a:r>
            <a:r>
              <a:rPr lang="en-US" sz="2000" dirty="0"/>
              <a:t>/57/6b/ae68a03a9f8829b8d5005687d09f.jpgGallery: http://</a:t>
            </a:r>
            <a:r>
              <a:rPr lang="en-US" sz="2000" dirty="0" err="1"/>
              <a:t>wellcomeimages.org</a:t>
            </a:r>
            <a:r>
              <a:rPr lang="en-US" sz="2000" dirty="0"/>
              <a:t>/</a:t>
            </a:r>
            <a:r>
              <a:rPr lang="en-US" sz="2000" dirty="0" err="1"/>
              <a:t>indexplus</a:t>
            </a:r>
            <a:r>
              <a:rPr lang="en-US" sz="2000" dirty="0"/>
              <a:t>/image/M0000138.htmlWellcome Collection gallery (2018-03-30): https://</a:t>
            </a:r>
            <a:r>
              <a:rPr lang="en-US" sz="2000" dirty="0" err="1"/>
              <a:t>wellcomecollection.org</a:t>
            </a:r>
            <a:r>
              <a:rPr lang="en-US" sz="2000" dirty="0"/>
              <a:t>/works/</a:t>
            </a:r>
            <a:r>
              <a:rPr lang="en-US" sz="2000" dirty="0" err="1"/>
              <a:t>pycxphcs</a:t>
            </a:r>
            <a:r>
              <a:rPr lang="en-US" sz="2000" dirty="0"/>
              <a:t> CC-BY-4.0, CC BY 4.0, https://</a:t>
            </a:r>
            <a:r>
              <a:rPr lang="en-US" sz="2000" dirty="0" err="1"/>
              <a:t>commons.wikimedia.org</a:t>
            </a:r>
            <a:r>
              <a:rPr lang="en-US" sz="2000" dirty="0"/>
              <a:t>/w/</a:t>
            </a:r>
            <a:r>
              <a:rPr lang="en-US" sz="2000" dirty="0" err="1"/>
              <a:t>index.php?curid</a:t>
            </a:r>
            <a:r>
              <a:rPr lang="en-US" sz="2000" dirty="0"/>
              <a:t>=36307707</a:t>
            </a:r>
          </a:p>
          <a:p>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5</a:t>
            </a:fld>
            <a:endParaRPr lang="en-US"/>
          </a:p>
        </p:txBody>
      </p:sp>
    </p:spTree>
    <p:extLst>
      <p:ext uri="{BB962C8B-B14F-4D97-AF65-F5344CB8AC3E}">
        <p14:creationId xmlns:p14="http://schemas.microsoft.com/office/powerpoint/2010/main" val="2436576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dirty="0"/>
              <a:t>Faculty: We promise to support your personal and professional growth, in health care settings, in the laboratory, in the community, and through your own teaching. </a:t>
            </a:r>
          </a:p>
          <a:p>
            <a:pPr marL="0" indent="0">
              <a:buNone/>
            </a:pPr>
            <a:r>
              <a:rPr lang="en-US" sz="2000" dirty="0"/>
              <a:t>Students: We promise to pursue responsibly our calling to patient care, to service, and to research. </a:t>
            </a:r>
          </a:p>
          <a:p>
            <a:pPr marL="0" indent="0">
              <a:buNone/>
            </a:pPr>
            <a:r>
              <a:rPr lang="en-US" sz="2000" dirty="0"/>
              <a:t>Faculty: We promise to maintain an environment where scientific integrity and ethical standards sustain your trust in us. </a:t>
            </a:r>
          </a:p>
          <a:p>
            <a:pPr marL="0" indent="0">
              <a:buNone/>
            </a:pPr>
            <a:r>
              <a:rPr lang="en-US" sz="2000" dirty="0"/>
              <a:t>Students: We commit ourselves to the highest standards of academic honesty, scientific integrity and ethical practice as students and in our professional lives. </a:t>
            </a:r>
          </a:p>
          <a:p>
            <a:pPr marL="0" indent="0">
              <a:buNone/>
            </a:pPr>
            <a:r>
              <a:rPr lang="en-US" sz="2000" dirty="0"/>
              <a:t>All (students and faculty members): We honor The University of Namibia, the Medical Board and our Government’s history of service to the people of this nation. We accept the challenges and opportunities of those alumni whom we follow. We vow to be professional, punctual and courteous. We vow to honor and respect life on earth, in all forms, crawling and reasoning, with intellect or with handicap, to be ambassadors of healthy living and a prosperous future. We vow to take to heart and mind that all men are created equal. We vow to uphold this pledge and our assistance to others who do the same. </a:t>
            </a:r>
          </a:p>
          <a:p>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11</a:t>
            </a:fld>
            <a:endParaRPr lang="en-US"/>
          </a:p>
        </p:txBody>
      </p:sp>
    </p:spTree>
    <p:extLst>
      <p:ext uri="{BB962C8B-B14F-4D97-AF65-F5344CB8AC3E}">
        <p14:creationId xmlns:p14="http://schemas.microsoft.com/office/powerpoint/2010/main" val="3753416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dirty="0"/>
              <a:t>I WILL RESPECT the autonomy and dignity of my patient;</a:t>
            </a:r>
          </a:p>
          <a:p>
            <a:pPr marL="0" indent="0">
              <a:buNone/>
            </a:pPr>
            <a:r>
              <a:rPr lang="en-US" sz="2000" dirty="0"/>
              <a:t>I WILL MAINTAIN the utmost respect for human life;</a:t>
            </a:r>
          </a:p>
          <a:p>
            <a:pPr marL="0" indent="0">
              <a:buNone/>
            </a:pPr>
            <a:r>
              <a:rPr lang="en-US" sz="2000" dirty="0"/>
              <a:t>I WILL NOT PERMIT considerations of age, disease or disability, creed, ethnic origin, gender, nationality, political affiliation, race, sexual orientation, social standing, or any other factor to intervene between my duty and my patient;</a:t>
            </a:r>
          </a:p>
          <a:p>
            <a:pPr marL="0" indent="0">
              <a:buNone/>
            </a:pPr>
            <a:r>
              <a:rPr lang="en-US" sz="2000" dirty="0"/>
              <a:t>I WILL RESPECT the secrets that are confided in me, even after the patient has died;</a:t>
            </a:r>
          </a:p>
          <a:p>
            <a:pPr marL="0" indent="0">
              <a:buNone/>
            </a:pPr>
            <a:r>
              <a:rPr lang="en-US" sz="2000" dirty="0"/>
              <a:t>I WILL PRACTISE my profession with conscience and dignity and in accordance with good medical practice;</a:t>
            </a:r>
          </a:p>
          <a:p>
            <a:pPr marL="0" indent="0">
              <a:buNone/>
            </a:pPr>
            <a:r>
              <a:rPr lang="en-US" sz="2000" dirty="0"/>
              <a:t>I WILL FOSTER the </a:t>
            </a:r>
            <a:r>
              <a:rPr lang="en-US" sz="2000" dirty="0" err="1"/>
              <a:t>honour</a:t>
            </a:r>
            <a:r>
              <a:rPr lang="en-US" sz="2000" dirty="0"/>
              <a:t> and noble traditions of the medical profession;</a:t>
            </a:r>
          </a:p>
          <a:p>
            <a:pPr marL="0" indent="0">
              <a:buNone/>
            </a:pPr>
            <a:r>
              <a:rPr lang="en-US" sz="2000" dirty="0"/>
              <a:t>I WILL GIVE to my teachers, colleagues, and students the respect and gratitude that is their due;</a:t>
            </a:r>
          </a:p>
          <a:p>
            <a:pPr marL="0" indent="0">
              <a:buNone/>
            </a:pPr>
            <a:r>
              <a:rPr lang="en-US" sz="2000" dirty="0"/>
              <a:t>I WILL SHARE my medical knowledge for the benefit of the patient and the advancement of healthcare;</a:t>
            </a:r>
          </a:p>
          <a:p>
            <a:pPr marL="0" indent="0">
              <a:buNone/>
            </a:pPr>
            <a:r>
              <a:rPr lang="en-US" sz="2000" dirty="0"/>
              <a:t>I WILL ATTEND TO my own health, well-being, and abilities in order to provide care of the highest standard;</a:t>
            </a:r>
          </a:p>
          <a:p>
            <a:pPr marL="0" indent="0">
              <a:buNone/>
            </a:pPr>
            <a:r>
              <a:rPr lang="en-US" sz="2000" dirty="0"/>
              <a:t>I WILL NOT USE my medical knowledge to violate human rights and civil liberties, even under threat;</a:t>
            </a:r>
          </a:p>
          <a:p>
            <a:pPr marL="0" indent="0">
              <a:buNone/>
            </a:pPr>
            <a:r>
              <a:rPr lang="en-US" sz="2000" dirty="0"/>
              <a:t>I MAKE THESE PROMISES solemnly, freely, and upon my </a:t>
            </a:r>
            <a:r>
              <a:rPr lang="en-US" sz="2000" dirty="0" err="1"/>
              <a:t>honour</a:t>
            </a:r>
            <a:r>
              <a:rPr lang="en-US" sz="2000" dirty="0"/>
              <a:t>.</a:t>
            </a:r>
          </a:p>
          <a:p>
            <a:endParaRPr lang="en-US" dirty="0"/>
          </a:p>
          <a:p>
            <a:endParaRPr lang="en-US" dirty="0"/>
          </a:p>
          <a:p>
            <a:r>
              <a:rPr lang="en-US" dirty="0"/>
              <a:t>Photo: By JD554 - Own work, CC BY-SA 3.0, https://</a:t>
            </a:r>
            <a:r>
              <a:rPr lang="en-US" dirty="0" err="1"/>
              <a:t>commons.wikimedia.org</a:t>
            </a:r>
            <a:r>
              <a:rPr lang="en-US" dirty="0"/>
              <a:t>/w/</a:t>
            </a:r>
            <a:r>
              <a:rPr lang="en-US" dirty="0" err="1"/>
              <a:t>index.php?curid</a:t>
            </a:r>
            <a:r>
              <a:rPr lang="en-US" dirty="0"/>
              <a:t>=18948440</a:t>
            </a:r>
          </a:p>
        </p:txBody>
      </p:sp>
      <p:sp>
        <p:nvSpPr>
          <p:cNvPr id="4" name="Slide Number Placeholder 3"/>
          <p:cNvSpPr>
            <a:spLocks noGrp="1"/>
          </p:cNvSpPr>
          <p:nvPr>
            <p:ph type="sldNum" sz="quarter" idx="10"/>
          </p:nvPr>
        </p:nvSpPr>
        <p:spPr/>
        <p:txBody>
          <a:bodyPr/>
          <a:lstStyle/>
          <a:p>
            <a:fld id="{60BDDD1B-7981-514B-B211-D97C9422D57B}" type="slidenum">
              <a:rPr lang="en-US" smtClean="0"/>
              <a:pPr/>
              <a:t>12</a:t>
            </a:fld>
            <a:endParaRPr lang="en-US"/>
          </a:p>
        </p:txBody>
      </p:sp>
    </p:spTree>
    <p:extLst>
      <p:ext uri="{BB962C8B-B14F-4D97-AF65-F5344CB8AC3E}">
        <p14:creationId xmlns:p14="http://schemas.microsoft.com/office/powerpoint/2010/main" val="2636272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2000" dirty="0"/>
              <a:t>By Internet Archive Book Images - https://</a:t>
            </a:r>
            <a:r>
              <a:rPr lang="en-US" sz="2000" dirty="0" err="1"/>
              <a:t>www.flickr.com</a:t>
            </a:r>
            <a:r>
              <a:rPr lang="en-US" sz="2000" dirty="0"/>
              <a:t>/photos/</a:t>
            </a:r>
            <a:r>
              <a:rPr lang="en-US" sz="2000" dirty="0" err="1"/>
              <a:t>internetarchivebookimages</a:t>
            </a:r>
            <a:r>
              <a:rPr lang="en-US" sz="2000" dirty="0"/>
              <a:t>/14781428931/Source book page: </a:t>
            </a:r>
            <a:r>
              <a:rPr lang="en-US" sz="2000" dirty="0">
                <a:hlinkClick r:id="rId3"/>
              </a:rPr>
              <a:t>https://archive.org/stream/generalbiographyv5pt1aiki/generalbiographyv 5pt1aiki#page/n321/mode/1up</a:t>
            </a:r>
            <a:r>
              <a:rPr lang="en-US" sz="2000" dirty="0"/>
              <a:t> , No restrictions, https://</a:t>
            </a:r>
            <a:r>
              <a:rPr lang="en-US" sz="2000" dirty="0" err="1"/>
              <a:t>commons.wikimedia.org</a:t>
            </a:r>
            <a:r>
              <a:rPr lang="en-US" sz="2000" dirty="0"/>
              <a:t>/w/</a:t>
            </a:r>
            <a:r>
              <a:rPr lang="en-US" sz="2000" dirty="0" err="1"/>
              <a:t>index.php?curid</a:t>
            </a:r>
            <a:r>
              <a:rPr lang="en-US" sz="2000" dirty="0"/>
              <a:t>=43946752</a:t>
            </a:r>
          </a:p>
          <a:p>
            <a:endParaRPr lang="en-US" dirty="0"/>
          </a:p>
        </p:txBody>
      </p:sp>
      <p:sp>
        <p:nvSpPr>
          <p:cNvPr id="4" name="Slide Number Placeholder 3"/>
          <p:cNvSpPr>
            <a:spLocks noGrp="1"/>
          </p:cNvSpPr>
          <p:nvPr>
            <p:ph type="sldNum" sz="quarter" idx="10"/>
          </p:nvPr>
        </p:nvSpPr>
        <p:spPr/>
        <p:txBody>
          <a:bodyPr/>
          <a:lstStyle/>
          <a:p>
            <a:fld id="{60BDDD1B-7981-514B-B211-D97C9422D57B}" type="slidenum">
              <a:rPr lang="en-US" smtClean="0"/>
              <a:pPr/>
              <a:t>13</a:t>
            </a:fld>
            <a:endParaRPr lang="en-US"/>
          </a:p>
        </p:txBody>
      </p:sp>
    </p:spTree>
    <p:extLst>
      <p:ext uri="{BB962C8B-B14F-4D97-AF65-F5344CB8AC3E}">
        <p14:creationId xmlns:p14="http://schemas.microsoft.com/office/powerpoint/2010/main" val="2530232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3597358"/>
            <a:ext cx="9326880" cy="1764030"/>
          </a:xfrm>
          <a:prstGeom prst="rect">
            <a:avLst/>
          </a:prstGeom>
        </p:spPr>
        <p:txBody>
          <a:bodyPr>
            <a:normAutofit/>
          </a:bodyPr>
          <a:lstStyle>
            <a:lvl1pPr algn="ctr">
              <a:defRPr sz="4200" baseline="0">
                <a:solidFill>
                  <a:schemeClr val="tx1">
                    <a:lumMod val="65000"/>
                    <a:lumOff val="35000"/>
                  </a:schemeClr>
                </a:solidFill>
                <a:latin typeface="Century Gothic Bold" charset="0"/>
              </a:defRPr>
            </a:lvl1pPr>
          </a:lstStyle>
          <a:p>
            <a:r>
              <a:rPr lang="en-US" dirty="0"/>
              <a:t>Click to edit Master title style</a:t>
            </a:r>
          </a:p>
        </p:txBody>
      </p:sp>
      <p:sp>
        <p:nvSpPr>
          <p:cNvPr id="3" name="Subtitle 2"/>
          <p:cNvSpPr>
            <a:spLocks noGrp="1"/>
          </p:cNvSpPr>
          <p:nvPr>
            <p:ph type="subTitle" idx="1" hasCustomPrompt="1"/>
          </p:nvPr>
        </p:nvSpPr>
        <p:spPr>
          <a:xfrm>
            <a:off x="1645920" y="4925167"/>
            <a:ext cx="7680960" cy="247410"/>
          </a:xfrm>
          <a:prstGeom prst="rect">
            <a:avLst/>
          </a:prstGeom>
        </p:spPr>
        <p:txBody>
          <a:bodyPr>
            <a:normAutofit/>
          </a:bodyPr>
          <a:lstStyle>
            <a:lvl1pPr marL="0" indent="0" algn="ctr">
              <a:buNone/>
              <a:defRPr sz="1200" cap="all" baseline="0">
                <a:solidFill>
                  <a:srgbClr val="B01C32"/>
                </a:solidFill>
                <a:latin typeface="Century Gothic Bold Italic" charset="0"/>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dirty="0"/>
              <a:t>Click to edit PRESENTER NAME</a:t>
            </a:r>
          </a:p>
        </p:txBody>
      </p:sp>
      <p:cxnSp>
        <p:nvCxnSpPr>
          <p:cNvPr id="4" name="Straight Connector 3"/>
          <p:cNvCxnSpPr/>
          <p:nvPr userDrawn="1"/>
        </p:nvCxnSpPr>
        <p:spPr>
          <a:xfrm flipV="1">
            <a:off x="1754386" y="3489325"/>
            <a:ext cx="7464029" cy="6350"/>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7846017" y="7857642"/>
            <a:ext cx="3126783" cy="230832"/>
          </a:xfrm>
          <a:prstGeom prst="rect">
            <a:avLst/>
          </a:prstGeom>
          <a:noFill/>
        </p:spPr>
        <p:txBody>
          <a:bodyPr wrap="square">
            <a:spAutoFit/>
          </a:bodyPr>
          <a:lstStyle/>
          <a:p>
            <a:pPr eaLnBrk="1" hangingPunct="1">
              <a:defRPr/>
            </a:pPr>
            <a:r>
              <a:rPr lang="de-DE" sz="900" b="1" spc="225" baseline="0" dirty="0">
                <a:solidFill>
                  <a:srgbClr val="A21727"/>
                </a:solidFill>
                <a:latin typeface="Century Gothic" charset="0"/>
                <a:ea typeface="Century Gothic" charset="0"/>
                <a:cs typeface="Century Gothic" charset="0"/>
              </a:rPr>
              <a:t>©</a:t>
            </a:r>
            <a:r>
              <a:rPr lang="en-US" sz="900" b="1" spc="225" baseline="0" dirty="0">
                <a:solidFill>
                  <a:srgbClr val="A21727"/>
                </a:solidFill>
                <a:latin typeface="Century Gothic" charset="0"/>
                <a:ea typeface="Century Gothic" charset="0"/>
                <a:cs typeface="Century Gothic" charset="0"/>
              </a:rPr>
              <a:t>UNIVERSITY OF UTAH HEALTH, 2018</a:t>
            </a:r>
            <a:endParaRPr lang="en-US" sz="900" b="1" spc="225" dirty="0">
              <a:solidFill>
                <a:srgbClr val="A21727"/>
              </a:solidFill>
              <a:latin typeface="Century Gothic" charset="0"/>
              <a:ea typeface="Century Gothic" charset="0"/>
              <a:cs typeface="Century Gothic" charset="0"/>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97122" y="2571496"/>
            <a:ext cx="2259596" cy="593144"/>
          </a:xfrm>
          <a:prstGeom prst="rect">
            <a:avLst/>
          </a:prstGeom>
        </p:spPr>
      </p:pic>
    </p:spTree>
    <p:extLst>
      <p:ext uri="{BB962C8B-B14F-4D97-AF65-F5344CB8AC3E}">
        <p14:creationId xmlns:p14="http://schemas.microsoft.com/office/powerpoint/2010/main" val="329901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828675" y="694482"/>
            <a:ext cx="9595485" cy="659444"/>
          </a:xfrm>
          <a:prstGeom prst="rect">
            <a:avLst/>
          </a:prstGeom>
        </p:spPr>
        <p:txBody>
          <a:bodyPr/>
          <a:lstStyle/>
          <a:p>
            <a:r>
              <a:rPr lang="en-US" dirty="0"/>
              <a:t>Click to edit Master title style</a:t>
            </a:r>
          </a:p>
        </p:txBody>
      </p:sp>
      <p:sp>
        <p:nvSpPr>
          <p:cNvPr id="4" name="Rectangle 3"/>
          <p:cNvSpPr/>
          <p:nvPr userDrawn="1"/>
        </p:nvSpPr>
        <p:spPr>
          <a:xfrm>
            <a:off x="0" y="0"/>
            <a:ext cx="95250" cy="8302625"/>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48640" eaLnBrk="1" fontAlgn="auto" hangingPunct="1">
              <a:spcBef>
                <a:spcPts val="0"/>
              </a:spcBef>
              <a:spcAft>
                <a:spcPts val="0"/>
              </a:spcAft>
              <a:defRPr/>
            </a:pPr>
            <a:endParaRPr lang="en-US" sz="3456"/>
          </a:p>
        </p:txBody>
      </p:sp>
      <p:sp>
        <p:nvSpPr>
          <p:cNvPr id="5" name="Content Placeholder 2"/>
          <p:cNvSpPr>
            <a:spLocks noGrp="1"/>
          </p:cNvSpPr>
          <p:nvPr>
            <p:ph sz="half" idx="1"/>
          </p:nvPr>
        </p:nvSpPr>
        <p:spPr>
          <a:xfrm>
            <a:off x="828674" y="2114868"/>
            <a:ext cx="9595485" cy="5350804"/>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1944573" y="7866925"/>
            <a:ext cx="893365" cy="304800"/>
          </a:xfrm>
          <a:prstGeom prst="rect">
            <a:avLst/>
          </a:prstGeom>
        </p:spPr>
        <p:txBody>
          <a:bodyPr/>
          <a:lstStyle>
            <a:lvl1pPr marL="0" indent="0">
              <a:buNone/>
              <a:defRPr sz="900" b="1" i="0" spc="150"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107704" y="7866925"/>
            <a:ext cx="893365" cy="304800"/>
          </a:xfrm>
          <a:prstGeom prst="rect">
            <a:avLst/>
          </a:prstGeom>
        </p:spPr>
        <p:txBody>
          <a:bodyPr/>
          <a:lstStyle>
            <a:lvl1pPr marL="0" indent="0">
              <a:buNone/>
              <a:defRPr sz="900" b="1" i="0" spc="150"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270836" y="7866925"/>
            <a:ext cx="893365" cy="304800"/>
          </a:xfrm>
          <a:prstGeom prst="rect">
            <a:avLst/>
          </a:prstGeom>
        </p:spPr>
        <p:txBody>
          <a:bodyPr/>
          <a:lstStyle>
            <a:lvl1pPr marL="0" indent="0">
              <a:buNone/>
              <a:defRPr sz="900" b="1" i="0" spc="150" baseline="0">
                <a:solidFill>
                  <a:srgbClr val="A21727"/>
                </a:solidFill>
              </a:defRPr>
            </a:lvl1pPr>
          </a:lstStyle>
          <a:p>
            <a:pPr lvl="0"/>
            <a:r>
              <a:rPr lang="en-US" dirty="0"/>
              <a:t>MISC</a:t>
            </a:r>
          </a:p>
        </p:txBody>
      </p:sp>
      <p:cxnSp>
        <p:nvCxnSpPr>
          <p:cNvPr id="15" name="Straight Connector 14"/>
          <p:cNvCxnSpPr/>
          <p:nvPr userDrawn="1"/>
        </p:nvCxnSpPr>
        <p:spPr>
          <a:xfrm>
            <a:off x="1932385" y="7856538"/>
            <a:ext cx="9545240"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6"/>
          <p:cNvSpPr>
            <a:spLocks noGrp="1"/>
          </p:cNvSpPr>
          <p:nvPr>
            <p:ph type="body" sz="quarter" idx="16" hasCustomPrompt="1"/>
          </p:nvPr>
        </p:nvSpPr>
        <p:spPr>
          <a:xfrm>
            <a:off x="5164201" y="7486650"/>
            <a:ext cx="5808600" cy="369888"/>
          </a:xfrm>
          <a:prstGeom prst="rect">
            <a:avLst/>
          </a:prstGeom>
        </p:spPr>
        <p:txBody>
          <a:bodyPr/>
          <a:lstStyle>
            <a:lvl1pPr marL="0" indent="0">
              <a:buNone/>
              <a:defRPr sz="900" baseline="0">
                <a:solidFill>
                  <a:srgbClr val="A31527"/>
                </a:solidFill>
              </a:defRPr>
            </a:lvl1pPr>
          </a:lstStyle>
          <a:p>
            <a:pPr lvl="0"/>
            <a:r>
              <a:rPr lang="en-US" dirty="0"/>
              <a:t>Source:</a:t>
            </a:r>
          </a:p>
        </p:txBody>
      </p:sp>
      <p:sp>
        <p:nvSpPr>
          <p:cNvPr id="19" name="TextBox 18"/>
          <p:cNvSpPr txBox="1"/>
          <p:nvPr userDrawn="1"/>
        </p:nvSpPr>
        <p:spPr>
          <a:xfrm>
            <a:off x="7846017" y="7857642"/>
            <a:ext cx="3126783" cy="230832"/>
          </a:xfrm>
          <a:prstGeom prst="rect">
            <a:avLst/>
          </a:prstGeom>
          <a:noFill/>
        </p:spPr>
        <p:txBody>
          <a:bodyPr wrap="square">
            <a:spAutoFit/>
          </a:bodyPr>
          <a:lstStyle/>
          <a:p>
            <a:pPr eaLnBrk="1" hangingPunct="1">
              <a:defRPr/>
            </a:pPr>
            <a:r>
              <a:rPr lang="de-DE" sz="900" b="1" spc="225" baseline="0" dirty="0">
                <a:solidFill>
                  <a:srgbClr val="A21727"/>
                </a:solidFill>
                <a:latin typeface="Century Gothic" charset="0"/>
                <a:ea typeface="Century Gothic" charset="0"/>
                <a:cs typeface="Century Gothic" charset="0"/>
              </a:rPr>
              <a:t>©</a:t>
            </a:r>
            <a:r>
              <a:rPr lang="en-US" sz="900" b="1" spc="225" baseline="0" dirty="0">
                <a:solidFill>
                  <a:srgbClr val="A21727"/>
                </a:solidFill>
                <a:latin typeface="Century Gothic" charset="0"/>
                <a:ea typeface="Century Gothic" charset="0"/>
                <a:cs typeface="Century Gothic" charset="0"/>
              </a:rPr>
              <a:t>UNIVERSITY OF UTAH HEALTH, 2018</a:t>
            </a:r>
            <a:endParaRPr lang="en-US" sz="900" b="1" spc="225" dirty="0">
              <a:solidFill>
                <a:srgbClr val="A21727"/>
              </a:solidFill>
              <a:latin typeface="Century Gothic" charset="0"/>
              <a:ea typeface="Century Gothic" charset="0"/>
              <a:cs typeface="Century Gothic" charset="0"/>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7717536"/>
            <a:ext cx="1337567" cy="35111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51245"/>
      </p:ext>
    </p:extLst>
  </p:cSld>
  <p:clrMap bg1="lt1" tx1="dk1" bg2="lt2" tx2="dk2" accent1="accent1" accent2="accent2" accent3="accent3" accent4="accent4" accent5="accent5" accent6="accent6" hlink="hlink" folHlink="folHlink"/>
  <p:sldLayoutIdLst>
    <p:sldLayoutId id="2147483649" r:id="rId1"/>
    <p:sldLayoutId id="214748366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48640" rtl="0" eaLnBrk="1" latinLnBrk="0" hangingPunct="1">
        <a:spcBef>
          <a:spcPct val="0"/>
        </a:spcBef>
        <a:buNone/>
        <a:defRPr sz="3360" b="0" i="0" kern="1200" cap="all" baseline="0">
          <a:solidFill>
            <a:srgbClr val="B01C32"/>
          </a:solidFill>
          <a:latin typeface="Century Gothic" charset="0"/>
          <a:ea typeface="+mj-ea"/>
          <a:cs typeface="Avenir Roman"/>
        </a:defRPr>
      </a:lvl1pPr>
    </p:titleStyle>
    <p:bodyStyle>
      <a:lvl1pPr marL="411480" indent="-411480" algn="l" defTabSz="548640" rtl="0" eaLnBrk="1" latinLnBrk="0" hangingPunct="1">
        <a:spcBef>
          <a:spcPct val="20000"/>
        </a:spcBef>
        <a:buFont typeface="Arial"/>
        <a:buChar char="•"/>
        <a:defRPr sz="3360" b="0" i="0" kern="1200" baseline="0">
          <a:solidFill>
            <a:schemeClr val="tx1">
              <a:lumMod val="65000"/>
              <a:lumOff val="35000"/>
            </a:schemeClr>
          </a:solidFill>
          <a:latin typeface="Century Gothic" charset="0"/>
          <a:ea typeface="+mn-ea"/>
          <a:cs typeface="Avenir Roman"/>
        </a:defRPr>
      </a:lvl1pPr>
      <a:lvl2pPr marL="891540" indent="-342900" algn="l" defTabSz="548640" rtl="0" eaLnBrk="1" latinLnBrk="0" hangingPunct="1">
        <a:spcBef>
          <a:spcPct val="20000"/>
        </a:spcBef>
        <a:buFont typeface="Arial"/>
        <a:buChar char="–"/>
        <a:defRPr sz="2880" b="0" i="0" kern="1200" baseline="0">
          <a:solidFill>
            <a:schemeClr val="tx1">
              <a:lumMod val="65000"/>
              <a:lumOff val="35000"/>
            </a:schemeClr>
          </a:solidFill>
          <a:latin typeface="Century Gothic" charset="0"/>
          <a:ea typeface="+mn-ea"/>
          <a:cs typeface="Avenir Roman"/>
        </a:defRPr>
      </a:lvl2pPr>
      <a:lvl3pPr marL="1371600" indent="-274320" algn="l" defTabSz="548640" rtl="0" eaLnBrk="1" latinLnBrk="0" hangingPunct="1">
        <a:spcBef>
          <a:spcPct val="20000"/>
        </a:spcBef>
        <a:buFont typeface="Arial"/>
        <a:buChar char="•"/>
        <a:defRPr sz="2400" b="0" i="0" kern="1200" baseline="0">
          <a:solidFill>
            <a:schemeClr val="tx1">
              <a:lumMod val="65000"/>
              <a:lumOff val="35000"/>
            </a:schemeClr>
          </a:solidFill>
          <a:latin typeface="Century Gothic" charset="0"/>
          <a:ea typeface="Century Gothic" charset="0"/>
          <a:cs typeface="Century Gothic" charset="0"/>
        </a:defRPr>
      </a:lvl3pPr>
      <a:lvl4pPr marL="1920240" indent="-274320" algn="l" defTabSz="548640"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Roman"/>
        </a:defRPr>
      </a:lvl4pPr>
      <a:lvl5pPr marL="2468880" indent="-274320" algn="l" defTabSz="548640" rtl="0" eaLnBrk="1" latinLnBrk="0" hangingPunct="1">
        <a:spcBef>
          <a:spcPct val="20000"/>
        </a:spcBef>
        <a:buFont typeface="Arial"/>
        <a:buChar char="»"/>
        <a:defRPr sz="1440" b="0" i="0" kern="1200" baseline="0">
          <a:solidFill>
            <a:schemeClr val="tx1">
              <a:lumMod val="65000"/>
              <a:lumOff val="35000"/>
            </a:schemeClr>
          </a:solidFill>
          <a:latin typeface="Century Gothic" charset="0"/>
          <a:ea typeface="+mn-ea"/>
          <a:cs typeface="Avenir Roman"/>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22" userDrawn="1">
          <p15:clr>
            <a:srgbClr val="F26B43"/>
          </p15:clr>
        </p15:guide>
        <p15:guide id="2" orient="horz" pos="499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Hippocratic Oath </a:t>
            </a:r>
            <a:br>
              <a:rPr lang="en-US" dirty="0"/>
            </a:br>
            <a:r>
              <a:rPr lang="en-US" dirty="0"/>
              <a:t>in 2018 Medicine</a:t>
            </a:r>
          </a:p>
        </p:txBody>
      </p:sp>
      <p:sp>
        <p:nvSpPr>
          <p:cNvPr id="3" name="Subtitle 2"/>
          <p:cNvSpPr>
            <a:spLocks noGrp="1"/>
          </p:cNvSpPr>
          <p:nvPr>
            <p:ph type="subTitle" idx="1"/>
          </p:nvPr>
        </p:nvSpPr>
        <p:spPr>
          <a:xfrm>
            <a:off x="1645920" y="4925166"/>
            <a:ext cx="7680960" cy="907598"/>
          </a:xfrm>
        </p:spPr>
        <p:txBody>
          <a:bodyPr>
            <a:normAutofit fontScale="92500" lnSpcReduction="20000"/>
          </a:bodyPr>
          <a:lstStyle/>
          <a:p>
            <a:r>
              <a:rPr lang="en-US" sz="2000" dirty="0"/>
              <a:t>Gretchen A. Case, </a:t>
            </a:r>
            <a:r>
              <a:rPr lang="en-US" sz="2000" dirty="0" err="1"/>
              <a:t>Phd</a:t>
            </a:r>
            <a:r>
              <a:rPr lang="en-US" sz="2000" dirty="0"/>
              <a:t>, MA</a:t>
            </a:r>
          </a:p>
          <a:p>
            <a:r>
              <a:rPr lang="en-US" sz="2000" dirty="0"/>
              <a:t>Associate Professor </a:t>
            </a:r>
          </a:p>
          <a:p>
            <a:r>
              <a:rPr lang="en-US" sz="2000" dirty="0"/>
              <a:t>Chief of Program in Medical Ethics and Humanities</a:t>
            </a:r>
          </a:p>
        </p:txBody>
      </p:sp>
      <p:sp>
        <p:nvSpPr>
          <p:cNvPr id="8" name="TextBox 7">
            <a:extLst>
              <a:ext uri="{FF2B5EF4-FFF2-40B4-BE49-F238E27FC236}">
                <a16:creationId xmlns:a16="http://schemas.microsoft.com/office/drawing/2014/main" id="{B82E90F1-D93A-F84F-863E-163C561230F6}"/>
              </a:ext>
            </a:extLst>
          </p:cNvPr>
          <p:cNvSpPr txBox="1"/>
          <p:nvPr/>
        </p:nvSpPr>
        <p:spPr>
          <a:xfrm>
            <a:off x="2729345" y="5832764"/>
            <a:ext cx="5999019" cy="1200329"/>
          </a:xfrm>
          <a:prstGeom prst="rect">
            <a:avLst/>
          </a:prstGeom>
          <a:noFill/>
        </p:spPr>
        <p:txBody>
          <a:bodyPr wrap="square" rtlCol="0">
            <a:spAutoFit/>
          </a:bodyPr>
          <a:lstStyle/>
          <a:p>
            <a:pPr algn="ctr"/>
            <a:r>
              <a:rPr lang="en-US" sz="2400" dirty="0">
                <a:latin typeface="Century Gothic" panose="020B0502020202020204" pitchFamily="34" charset="0"/>
              </a:rPr>
              <a:t>“Joy of Medicine”</a:t>
            </a:r>
          </a:p>
          <a:p>
            <a:pPr algn="ctr"/>
            <a:r>
              <a:rPr lang="en-US" sz="2400" dirty="0">
                <a:latin typeface="Century Gothic" panose="020B0502020202020204" pitchFamily="34" charset="0"/>
              </a:rPr>
              <a:t>Ogden Surgical-Medical Society</a:t>
            </a:r>
          </a:p>
          <a:p>
            <a:pPr algn="ctr"/>
            <a:r>
              <a:rPr lang="en-US" sz="2400" dirty="0">
                <a:latin typeface="Century Gothic" panose="020B0502020202020204" pitchFamily="34" charset="0"/>
              </a:rPr>
              <a:t>May 18, 2018</a:t>
            </a:r>
          </a:p>
        </p:txBody>
      </p:sp>
    </p:spTree>
    <p:extLst>
      <p:ext uri="{BB962C8B-B14F-4D97-AF65-F5344CB8AC3E}">
        <p14:creationId xmlns:p14="http://schemas.microsoft.com/office/powerpoint/2010/main" val="103506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D0C16-94FC-5D41-ACD5-FFC6E6093E48}"/>
              </a:ext>
            </a:extLst>
          </p:cNvPr>
          <p:cNvSpPr>
            <a:spLocks noGrp="1"/>
          </p:cNvSpPr>
          <p:nvPr>
            <p:ph type="title"/>
          </p:nvPr>
        </p:nvSpPr>
        <p:spPr/>
        <p:txBody>
          <a:bodyPr/>
          <a:lstStyle/>
          <a:p>
            <a:r>
              <a:rPr lang="en-US" dirty="0"/>
              <a:t>COMPARISON: swearing an oath</a:t>
            </a:r>
          </a:p>
        </p:txBody>
      </p:sp>
      <p:sp>
        <p:nvSpPr>
          <p:cNvPr id="3" name="Content Placeholder 2">
            <a:extLst>
              <a:ext uri="{FF2B5EF4-FFF2-40B4-BE49-F238E27FC236}">
                <a16:creationId xmlns:a16="http://schemas.microsoft.com/office/drawing/2014/main" id="{5A0618F1-E1D4-9043-B4F7-43A91C431B31}"/>
              </a:ext>
            </a:extLst>
          </p:cNvPr>
          <p:cNvSpPr>
            <a:spLocks noGrp="1"/>
          </p:cNvSpPr>
          <p:nvPr>
            <p:ph sz="half" idx="1"/>
          </p:nvPr>
        </p:nvSpPr>
        <p:spPr>
          <a:xfrm>
            <a:off x="828675" y="2133825"/>
            <a:ext cx="4657726" cy="5350804"/>
          </a:xfrm>
        </p:spPr>
        <p:txBody>
          <a:bodyPr/>
          <a:lstStyle/>
          <a:p>
            <a:pPr marL="0" indent="0">
              <a:buNone/>
            </a:pPr>
            <a:r>
              <a:rPr lang="en-US" sz="2400" dirty="0"/>
              <a:t>So long as I maintain this Oath faithfully and without corruption, may it be granted to me to partake of life fully and the practice of my art, gaining the respect of all men for all time. However, should I transgress this Oath and violate it, may the opposite be my fate. </a:t>
            </a:r>
            <a:endParaRPr lang="en-US" dirty="0"/>
          </a:p>
        </p:txBody>
      </p:sp>
      <p:sp>
        <p:nvSpPr>
          <p:cNvPr id="4" name="Text Placeholder 3">
            <a:extLst>
              <a:ext uri="{FF2B5EF4-FFF2-40B4-BE49-F238E27FC236}">
                <a16:creationId xmlns:a16="http://schemas.microsoft.com/office/drawing/2014/main" id="{485474C5-E14D-4942-AFDD-68A9255BE759}"/>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5D32CFFD-CA34-7D4B-90CB-4F59A7FC2CD3}"/>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3C05A147-C784-4446-9539-9E5DCF23E16A}"/>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141020C7-E02E-6C49-A4BF-6F52E1CD1CE9}"/>
              </a:ext>
            </a:extLst>
          </p:cNvPr>
          <p:cNvSpPr>
            <a:spLocks noGrp="1"/>
          </p:cNvSpPr>
          <p:nvPr>
            <p:ph type="body" sz="quarter" idx="16"/>
          </p:nvPr>
        </p:nvSpPr>
        <p:spPr/>
        <p:txBody>
          <a:bodyPr/>
          <a:lstStyle/>
          <a:p>
            <a:endParaRPr lang="en-US"/>
          </a:p>
        </p:txBody>
      </p:sp>
      <p:sp>
        <p:nvSpPr>
          <p:cNvPr id="8" name="Content Placeholder 2">
            <a:extLst>
              <a:ext uri="{FF2B5EF4-FFF2-40B4-BE49-F238E27FC236}">
                <a16:creationId xmlns:a16="http://schemas.microsoft.com/office/drawing/2014/main" id="{5A0618F1-E1D4-9043-B4F7-43A91C431B31}"/>
              </a:ext>
            </a:extLst>
          </p:cNvPr>
          <p:cNvSpPr txBox="1">
            <a:spLocks/>
          </p:cNvSpPr>
          <p:nvPr/>
        </p:nvSpPr>
        <p:spPr>
          <a:xfrm>
            <a:off x="5947387" y="2133825"/>
            <a:ext cx="4657726" cy="5350804"/>
          </a:xfrm>
          <a:prstGeom prst="rect">
            <a:avLst/>
          </a:prstGeom>
        </p:spPr>
        <p:txBody>
          <a:bodyPr/>
          <a:lstStyle>
            <a:lvl1pPr marL="411480" indent="-411480" algn="l" defTabSz="548640" rtl="0" eaLnBrk="1" latinLnBrk="0" hangingPunct="1">
              <a:spcBef>
                <a:spcPct val="20000"/>
              </a:spcBef>
              <a:buFont typeface="Arial"/>
              <a:buChar char="•"/>
              <a:defRPr sz="3360" b="0" i="0" kern="1200" baseline="0">
                <a:solidFill>
                  <a:schemeClr val="tx1">
                    <a:lumMod val="65000"/>
                    <a:lumOff val="35000"/>
                  </a:schemeClr>
                </a:solidFill>
                <a:latin typeface="Century Gothic" charset="0"/>
                <a:ea typeface="+mn-ea"/>
                <a:cs typeface="Avenir Roman"/>
              </a:defRPr>
            </a:lvl1pPr>
            <a:lvl2pPr marL="891540" indent="-342900" algn="l" defTabSz="548640" rtl="0" eaLnBrk="1" latinLnBrk="0" hangingPunct="1">
              <a:spcBef>
                <a:spcPct val="20000"/>
              </a:spcBef>
              <a:buFont typeface="Arial"/>
              <a:buChar char="–"/>
              <a:defRPr sz="2880" b="0" i="0" kern="1200" baseline="0">
                <a:solidFill>
                  <a:schemeClr val="tx1">
                    <a:lumMod val="65000"/>
                    <a:lumOff val="35000"/>
                  </a:schemeClr>
                </a:solidFill>
                <a:latin typeface="Century Gothic" charset="0"/>
                <a:ea typeface="+mn-ea"/>
                <a:cs typeface="Avenir Roman"/>
              </a:defRPr>
            </a:lvl2pPr>
            <a:lvl3pPr marL="1371600" indent="-274320" algn="l" defTabSz="548640" rtl="0" eaLnBrk="1" latinLnBrk="0" hangingPunct="1">
              <a:spcBef>
                <a:spcPct val="20000"/>
              </a:spcBef>
              <a:buFont typeface="Arial"/>
              <a:buChar char="•"/>
              <a:defRPr sz="2400" b="0" i="0" kern="1200" baseline="0">
                <a:solidFill>
                  <a:schemeClr val="tx1">
                    <a:lumMod val="65000"/>
                    <a:lumOff val="35000"/>
                  </a:schemeClr>
                </a:solidFill>
                <a:latin typeface="Century Gothic" charset="0"/>
                <a:ea typeface="Century Gothic" charset="0"/>
                <a:cs typeface="Century Gothic" charset="0"/>
              </a:defRPr>
            </a:lvl3pPr>
            <a:lvl4pPr marL="1920240" indent="-274320" algn="l" defTabSz="548640" rtl="0" eaLnBrk="1" latinLnBrk="0" hangingPunct="1">
              <a:spcBef>
                <a:spcPct val="20000"/>
              </a:spcBef>
              <a:buFont typeface="Arial"/>
              <a:buChar char="–"/>
              <a:defRPr sz="2160" b="0" i="0" kern="1200" baseline="0">
                <a:solidFill>
                  <a:schemeClr val="tx1">
                    <a:lumMod val="65000"/>
                    <a:lumOff val="35000"/>
                  </a:schemeClr>
                </a:solidFill>
                <a:latin typeface="Century Gothic" charset="0"/>
                <a:ea typeface="+mn-ea"/>
                <a:cs typeface="Avenir Roman"/>
              </a:defRPr>
            </a:lvl4pPr>
            <a:lvl5pPr marL="2468880" indent="-274320" algn="l" defTabSz="548640" rtl="0" eaLnBrk="1" latinLnBrk="0" hangingPunct="1">
              <a:spcBef>
                <a:spcPct val="20000"/>
              </a:spcBef>
              <a:buFont typeface="Arial"/>
              <a:buChar char="»"/>
              <a:defRPr sz="2160" b="0" i="0" kern="1200" baseline="0">
                <a:solidFill>
                  <a:schemeClr val="tx1">
                    <a:lumMod val="65000"/>
                    <a:lumOff val="35000"/>
                  </a:schemeClr>
                </a:solidFill>
                <a:latin typeface="Century Gothic" charset="0"/>
                <a:ea typeface="+mn-ea"/>
                <a:cs typeface="Avenir Roman"/>
              </a:defRPr>
            </a:lvl5pPr>
            <a:lvl6pPr marL="3017520" indent="-274320" algn="l" defTabSz="548640" rtl="0" eaLnBrk="1" latinLnBrk="0" hangingPunct="1">
              <a:spcBef>
                <a:spcPct val="20000"/>
              </a:spcBef>
              <a:buFont typeface="Arial"/>
              <a:buChar char="•"/>
              <a:defRPr sz="216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16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16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160" kern="1200">
                <a:solidFill>
                  <a:schemeClr val="tx1"/>
                </a:solidFill>
                <a:latin typeface="+mn-lt"/>
                <a:ea typeface="+mn-ea"/>
                <a:cs typeface="+mn-cs"/>
              </a:defRPr>
            </a:lvl9pPr>
          </a:lstStyle>
          <a:p>
            <a:pPr marL="0" indent="0">
              <a:buFont typeface="Arial"/>
              <a:buNone/>
            </a:pPr>
            <a:r>
              <a:rPr lang="en-US" sz="2400" dirty="0"/>
              <a:t>If I do not violate this oath, may I enjoy life and art, respected while I live and remembered with affection thereafter. May I always act so as to preserve the finest traditions of my calling and may I long experience the joy of healing those who seek my help. </a:t>
            </a:r>
          </a:p>
        </p:txBody>
      </p:sp>
      <p:sp>
        <p:nvSpPr>
          <p:cNvPr id="9" name="Title 1">
            <a:extLst>
              <a:ext uri="{FF2B5EF4-FFF2-40B4-BE49-F238E27FC236}">
                <a16:creationId xmlns:a16="http://schemas.microsoft.com/office/drawing/2014/main" id="{9F3A06D1-3962-9542-9C37-A774DB3D67A2}"/>
              </a:ext>
            </a:extLst>
          </p:cNvPr>
          <p:cNvSpPr txBox="1">
            <a:spLocks/>
          </p:cNvSpPr>
          <p:nvPr/>
        </p:nvSpPr>
        <p:spPr>
          <a:xfrm>
            <a:off x="828676" y="1543202"/>
            <a:ext cx="4335526" cy="579663"/>
          </a:xfrm>
          <a:prstGeom prst="rect">
            <a:avLst/>
          </a:prstGeom>
        </p:spPr>
        <p:txBody>
          <a:bodyPr/>
          <a:lstStyle>
            <a:lvl1pPr algn="l" defTabSz="548640" rtl="0" eaLnBrk="1" latinLnBrk="0" hangingPunct="1">
              <a:spcBef>
                <a:spcPct val="0"/>
              </a:spcBef>
              <a:buNone/>
              <a:defRPr sz="3360" b="0" i="0" kern="1200" cap="all" baseline="0">
                <a:solidFill>
                  <a:srgbClr val="B01C32"/>
                </a:solidFill>
                <a:latin typeface="Century Gothic" charset="0"/>
                <a:ea typeface="+mj-ea"/>
                <a:cs typeface="Avenir Roman"/>
              </a:defRPr>
            </a:lvl1pPr>
          </a:lstStyle>
          <a:p>
            <a:pPr algn="ctr"/>
            <a:r>
              <a:rPr lang="en-US" sz="2800" dirty="0"/>
              <a:t>ancient</a:t>
            </a:r>
          </a:p>
        </p:txBody>
      </p:sp>
      <p:sp>
        <p:nvSpPr>
          <p:cNvPr id="10" name="Title 1">
            <a:extLst>
              <a:ext uri="{FF2B5EF4-FFF2-40B4-BE49-F238E27FC236}">
                <a16:creationId xmlns:a16="http://schemas.microsoft.com/office/drawing/2014/main" id="{9F3A06D1-3962-9542-9C37-A774DB3D67A2}"/>
              </a:ext>
            </a:extLst>
          </p:cNvPr>
          <p:cNvSpPr txBox="1">
            <a:spLocks/>
          </p:cNvSpPr>
          <p:nvPr/>
        </p:nvSpPr>
        <p:spPr>
          <a:xfrm>
            <a:off x="5820573" y="1563357"/>
            <a:ext cx="4335526" cy="579663"/>
          </a:xfrm>
          <a:prstGeom prst="rect">
            <a:avLst/>
          </a:prstGeom>
        </p:spPr>
        <p:txBody>
          <a:bodyPr/>
          <a:lstStyle>
            <a:lvl1pPr algn="l" defTabSz="548640" rtl="0" eaLnBrk="1" latinLnBrk="0" hangingPunct="1">
              <a:spcBef>
                <a:spcPct val="0"/>
              </a:spcBef>
              <a:buNone/>
              <a:defRPr sz="3360" b="0" i="0" kern="1200" cap="all" baseline="0">
                <a:solidFill>
                  <a:srgbClr val="B01C32"/>
                </a:solidFill>
                <a:latin typeface="Century Gothic" charset="0"/>
                <a:ea typeface="+mj-ea"/>
                <a:cs typeface="Avenir Roman"/>
              </a:defRPr>
            </a:lvl1pPr>
          </a:lstStyle>
          <a:p>
            <a:pPr algn="ctr"/>
            <a:r>
              <a:rPr lang="en-US" sz="2800" dirty="0" err="1"/>
              <a:t>REvised</a:t>
            </a:r>
            <a:endParaRPr lang="en-US" sz="2800" dirty="0"/>
          </a:p>
        </p:txBody>
      </p:sp>
    </p:spTree>
    <p:extLst>
      <p:ext uri="{BB962C8B-B14F-4D97-AF65-F5344CB8AC3E}">
        <p14:creationId xmlns:p14="http://schemas.microsoft.com/office/powerpoint/2010/main" val="272873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9A6ED-0329-A142-B8F9-1792A3856D08}"/>
              </a:ext>
            </a:extLst>
          </p:cNvPr>
          <p:cNvSpPr>
            <a:spLocks noGrp="1"/>
          </p:cNvSpPr>
          <p:nvPr>
            <p:ph type="title"/>
          </p:nvPr>
        </p:nvSpPr>
        <p:spPr>
          <a:xfrm>
            <a:off x="828673" y="403537"/>
            <a:ext cx="9595485" cy="1310078"/>
          </a:xfrm>
        </p:spPr>
        <p:txBody>
          <a:bodyPr/>
          <a:lstStyle/>
          <a:p>
            <a:r>
              <a:rPr lang="en-US" dirty="0"/>
              <a:t>…and revised: </a:t>
            </a:r>
            <a:r>
              <a:rPr lang="en-US" sz="3600" dirty="0"/>
              <a:t>University of Namibia School of Medicine Oath</a:t>
            </a:r>
            <a:br>
              <a:rPr lang="en-US" sz="3600" dirty="0"/>
            </a:br>
            <a:endParaRPr lang="en-US" dirty="0"/>
          </a:p>
        </p:txBody>
      </p:sp>
      <p:sp>
        <p:nvSpPr>
          <p:cNvPr id="3" name="Content Placeholder 2">
            <a:extLst>
              <a:ext uri="{FF2B5EF4-FFF2-40B4-BE49-F238E27FC236}">
                <a16:creationId xmlns:a16="http://schemas.microsoft.com/office/drawing/2014/main" id="{67D78A87-01DE-0849-A1B0-A2D446CCA003}"/>
              </a:ext>
            </a:extLst>
          </p:cNvPr>
          <p:cNvSpPr>
            <a:spLocks noGrp="1"/>
          </p:cNvSpPr>
          <p:nvPr>
            <p:ph sz="half" idx="1"/>
          </p:nvPr>
        </p:nvSpPr>
        <p:spPr>
          <a:xfrm>
            <a:off x="828674" y="1468582"/>
            <a:ext cx="9595485" cy="6179127"/>
          </a:xfrm>
        </p:spPr>
        <p:txBody>
          <a:bodyPr/>
          <a:lstStyle/>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r>
              <a:rPr lang="en-US" sz="2800" dirty="0"/>
              <a:t>Faculty: We, your faculty, promise to serve as worthy role models, as our own teachers have before us. </a:t>
            </a:r>
          </a:p>
          <a:p>
            <a:pPr marL="0" indent="0">
              <a:buNone/>
            </a:pPr>
            <a:r>
              <a:rPr lang="en-US" sz="2800" dirty="0"/>
              <a:t>Students: We, your students, recognize the excellence and commitment of those from whom we learn. </a:t>
            </a:r>
          </a:p>
        </p:txBody>
      </p:sp>
      <p:sp>
        <p:nvSpPr>
          <p:cNvPr id="4" name="Text Placeholder 3">
            <a:extLst>
              <a:ext uri="{FF2B5EF4-FFF2-40B4-BE49-F238E27FC236}">
                <a16:creationId xmlns:a16="http://schemas.microsoft.com/office/drawing/2014/main" id="{F7A298DF-4F96-7B41-B6CA-F6D8E1154A2F}"/>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508639D-7A76-B84E-8C94-9B35AF381D06}"/>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E5F48DB3-D6CE-1E4E-AA0F-900CBB4F2A7C}"/>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5B14BD23-B49D-A742-8434-FF661FC1DEB2}"/>
              </a:ext>
            </a:extLst>
          </p:cNvPr>
          <p:cNvSpPr>
            <a:spLocks noGrp="1"/>
          </p:cNvSpPr>
          <p:nvPr>
            <p:ph type="body" sz="quarter" idx="16"/>
          </p:nvPr>
        </p:nvSpPr>
        <p:spPr/>
        <p:txBody>
          <a:bodyPr/>
          <a:lstStyle/>
          <a:p>
            <a:pPr algn="r"/>
            <a:r>
              <a:rPr lang="en-US" dirty="0"/>
              <a:t>Namibian Broadcasting Company, University of Namibia School of Medicine Prospectus</a:t>
            </a:r>
          </a:p>
        </p:txBody>
      </p:sp>
      <p:pic>
        <p:nvPicPr>
          <p:cNvPr id="9" name="Picture 8">
            <a:extLst>
              <a:ext uri="{FF2B5EF4-FFF2-40B4-BE49-F238E27FC236}">
                <a16:creationId xmlns:a16="http://schemas.microsoft.com/office/drawing/2014/main" id="{2FB6DEF6-E60F-6944-845F-88C9DFC71C43}"/>
              </a:ext>
            </a:extLst>
          </p:cNvPr>
          <p:cNvPicPr>
            <a:picLocks noChangeAspect="1"/>
          </p:cNvPicPr>
          <p:nvPr/>
        </p:nvPicPr>
        <p:blipFill>
          <a:blip r:embed="rId3"/>
          <a:stretch>
            <a:fillRect/>
          </a:stretch>
        </p:blipFill>
        <p:spPr>
          <a:xfrm>
            <a:off x="2806684" y="1831410"/>
            <a:ext cx="4953000" cy="3415145"/>
          </a:xfrm>
          <a:prstGeom prst="rect">
            <a:avLst/>
          </a:prstGeom>
        </p:spPr>
      </p:pic>
    </p:spTree>
    <p:extLst>
      <p:ext uri="{BB962C8B-B14F-4D97-AF65-F5344CB8AC3E}">
        <p14:creationId xmlns:p14="http://schemas.microsoft.com/office/powerpoint/2010/main" val="394990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22DA4-16FB-1143-A073-FC6D81D0FED3}"/>
              </a:ext>
            </a:extLst>
          </p:cNvPr>
          <p:cNvSpPr>
            <a:spLocks noGrp="1"/>
          </p:cNvSpPr>
          <p:nvPr>
            <p:ph type="title"/>
          </p:nvPr>
        </p:nvSpPr>
        <p:spPr/>
        <p:txBody>
          <a:bodyPr/>
          <a:lstStyle/>
          <a:p>
            <a:r>
              <a:rPr lang="en-US" dirty="0"/>
              <a:t>…and revised: The Physician’s Oath (2017)</a:t>
            </a:r>
          </a:p>
        </p:txBody>
      </p:sp>
      <p:sp>
        <p:nvSpPr>
          <p:cNvPr id="3" name="Content Placeholder 2">
            <a:extLst>
              <a:ext uri="{FF2B5EF4-FFF2-40B4-BE49-F238E27FC236}">
                <a16:creationId xmlns:a16="http://schemas.microsoft.com/office/drawing/2014/main" id="{9B61B185-516A-F146-80A0-FF98C75198D1}"/>
              </a:ext>
            </a:extLst>
          </p:cNvPr>
          <p:cNvSpPr>
            <a:spLocks noGrp="1"/>
          </p:cNvSpPr>
          <p:nvPr>
            <p:ph sz="half" idx="1"/>
          </p:nvPr>
        </p:nvSpPr>
        <p:spPr>
          <a:xfrm>
            <a:off x="828674" y="1690255"/>
            <a:ext cx="9595485" cy="5775417"/>
          </a:xfrm>
        </p:spPr>
        <p:txBody>
          <a:bodyPr/>
          <a:lstStyle/>
          <a:p>
            <a:pPr marL="0" indent="0">
              <a:buNone/>
            </a:pPr>
            <a:r>
              <a:rPr lang="en-US" sz="2800" dirty="0"/>
              <a:t>AS A MEMBER OF THE MEDICAL PROFESSION:</a:t>
            </a:r>
          </a:p>
          <a:p>
            <a:pPr marL="0" indent="0">
              <a:buNone/>
            </a:pPr>
            <a:r>
              <a:rPr lang="en-US" sz="2800" dirty="0"/>
              <a:t>I SOLEMNLY PLEDGE to dedicate my life to the service of humanity;</a:t>
            </a:r>
          </a:p>
          <a:p>
            <a:pPr marL="0" indent="0">
              <a:buNone/>
            </a:pPr>
            <a:r>
              <a:rPr lang="en-US" sz="2800" dirty="0"/>
              <a:t>THE HEALTH AND WELL-BEING OF MY PATIENT will be my first consideration;</a:t>
            </a:r>
          </a:p>
          <a:p>
            <a:pPr marL="0" indent="0">
              <a:buNone/>
            </a:pPr>
            <a:endParaRPr lang="en-US" sz="1600" dirty="0"/>
          </a:p>
        </p:txBody>
      </p:sp>
      <p:sp>
        <p:nvSpPr>
          <p:cNvPr id="4" name="Text Placeholder 3">
            <a:extLst>
              <a:ext uri="{FF2B5EF4-FFF2-40B4-BE49-F238E27FC236}">
                <a16:creationId xmlns:a16="http://schemas.microsoft.com/office/drawing/2014/main" id="{DC3F1C7F-B5DF-5B4C-B633-9DCCE3DB74BB}"/>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9860CFA9-5535-B742-9F16-B31B49A35535}"/>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0930BEAE-C266-0B44-8287-77F2E5C36DD1}"/>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5B016304-422D-FA48-9CB1-78835FBFBC90}"/>
              </a:ext>
            </a:extLst>
          </p:cNvPr>
          <p:cNvSpPr>
            <a:spLocks noGrp="1"/>
          </p:cNvSpPr>
          <p:nvPr>
            <p:ph type="body" sz="quarter" idx="16"/>
          </p:nvPr>
        </p:nvSpPr>
        <p:spPr/>
        <p:txBody>
          <a:bodyPr/>
          <a:lstStyle/>
          <a:p>
            <a:pPr algn="r"/>
            <a:r>
              <a:rPr lang="en-US" dirty="0"/>
              <a:t>©2017 World Medical Association </a:t>
            </a:r>
            <a:r>
              <a:rPr lang="en-US" dirty="0" err="1"/>
              <a:t>Inc.,Photo</a:t>
            </a:r>
            <a:r>
              <a:rPr lang="en-US" dirty="0"/>
              <a:t>: Wikimedia Commons </a:t>
            </a:r>
          </a:p>
        </p:txBody>
      </p:sp>
      <p:pic>
        <p:nvPicPr>
          <p:cNvPr id="11" name="Picture 10">
            <a:extLst>
              <a:ext uri="{FF2B5EF4-FFF2-40B4-BE49-F238E27FC236}">
                <a16:creationId xmlns:a16="http://schemas.microsoft.com/office/drawing/2014/main" id="{B6F5661A-1475-BF41-A829-FD2DA4F237DD}"/>
              </a:ext>
            </a:extLst>
          </p:cNvPr>
          <p:cNvPicPr>
            <a:picLocks noChangeAspect="1"/>
          </p:cNvPicPr>
          <p:nvPr/>
        </p:nvPicPr>
        <p:blipFill>
          <a:blip r:embed="rId3"/>
          <a:stretch>
            <a:fillRect/>
          </a:stretch>
        </p:blipFill>
        <p:spPr>
          <a:xfrm>
            <a:off x="4980380" y="4004441"/>
            <a:ext cx="4645186" cy="3482209"/>
          </a:xfrm>
          <a:prstGeom prst="rect">
            <a:avLst/>
          </a:prstGeom>
        </p:spPr>
      </p:pic>
    </p:spTree>
    <p:extLst>
      <p:ext uri="{BB962C8B-B14F-4D97-AF65-F5344CB8AC3E}">
        <p14:creationId xmlns:p14="http://schemas.microsoft.com/office/powerpoint/2010/main" val="408589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4AFC4-7052-4A48-B823-A228C0D816C3}"/>
              </a:ext>
            </a:extLst>
          </p:cNvPr>
          <p:cNvSpPr>
            <a:spLocks noGrp="1"/>
          </p:cNvSpPr>
          <p:nvPr>
            <p:ph type="title"/>
          </p:nvPr>
        </p:nvSpPr>
        <p:spPr/>
        <p:txBody>
          <a:bodyPr/>
          <a:lstStyle/>
          <a:p>
            <a:r>
              <a:rPr lang="en-US" sz="2800" dirty="0"/>
              <a:t>What’s left out? What must be said anew?</a:t>
            </a:r>
          </a:p>
        </p:txBody>
      </p:sp>
      <p:sp>
        <p:nvSpPr>
          <p:cNvPr id="3" name="Content Placeholder 2">
            <a:extLst>
              <a:ext uri="{FF2B5EF4-FFF2-40B4-BE49-F238E27FC236}">
                <a16:creationId xmlns:a16="http://schemas.microsoft.com/office/drawing/2014/main" id="{E841E263-5AC2-8449-8F4F-379E3B392854}"/>
              </a:ext>
            </a:extLst>
          </p:cNvPr>
          <p:cNvSpPr>
            <a:spLocks noGrp="1"/>
          </p:cNvSpPr>
          <p:nvPr>
            <p:ph sz="half" idx="1"/>
          </p:nvPr>
        </p:nvSpPr>
        <p:spPr/>
        <p:txBody>
          <a:bodyPr/>
          <a:lstStyle/>
          <a:p>
            <a:pPr marL="0" indent="0">
              <a:buNone/>
            </a:pPr>
            <a:endParaRPr lang="en-US" dirty="0"/>
          </a:p>
          <a:p>
            <a:endParaRPr lang="en-US" dirty="0"/>
          </a:p>
        </p:txBody>
      </p:sp>
      <p:sp>
        <p:nvSpPr>
          <p:cNvPr id="4" name="Text Placeholder 3">
            <a:extLst>
              <a:ext uri="{FF2B5EF4-FFF2-40B4-BE49-F238E27FC236}">
                <a16:creationId xmlns:a16="http://schemas.microsoft.com/office/drawing/2014/main" id="{72503A96-8214-1E47-A148-3404AAFF1202}"/>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1B66EE90-F6B0-AC40-A91E-A72A197E28BA}"/>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A26B5FD6-5C74-B845-999C-612CE7AFFE64}"/>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4A8717E7-9821-BB4F-967D-62B759386C4B}"/>
              </a:ext>
            </a:extLst>
          </p:cNvPr>
          <p:cNvSpPr>
            <a:spLocks noGrp="1"/>
          </p:cNvSpPr>
          <p:nvPr>
            <p:ph type="body" sz="quarter" idx="16"/>
          </p:nvPr>
        </p:nvSpPr>
        <p:spPr>
          <a:xfrm>
            <a:off x="5164201" y="7342909"/>
            <a:ext cx="5808600" cy="593203"/>
          </a:xfrm>
        </p:spPr>
        <p:txBody>
          <a:bodyPr/>
          <a:lstStyle/>
          <a:p>
            <a:pPr algn="r"/>
            <a:r>
              <a:rPr lang="en-US" sz="800" dirty="0"/>
              <a:t>The Internet Archive Book Images. </a:t>
            </a:r>
          </a:p>
        </p:txBody>
      </p:sp>
      <p:pic>
        <p:nvPicPr>
          <p:cNvPr id="10" name="Picture 9">
            <a:extLst>
              <a:ext uri="{FF2B5EF4-FFF2-40B4-BE49-F238E27FC236}">
                <a16:creationId xmlns:a16="http://schemas.microsoft.com/office/drawing/2014/main" id="{141A6BE4-B76F-6D47-A178-6DDC9581F940}"/>
              </a:ext>
            </a:extLst>
          </p:cNvPr>
          <p:cNvPicPr>
            <a:picLocks noChangeAspect="1"/>
          </p:cNvPicPr>
          <p:nvPr/>
        </p:nvPicPr>
        <p:blipFill>
          <a:blip r:embed="rId3"/>
          <a:stretch>
            <a:fillRect/>
          </a:stretch>
        </p:blipFill>
        <p:spPr>
          <a:xfrm>
            <a:off x="828674" y="1333618"/>
            <a:ext cx="4075835" cy="4452081"/>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EF3F61D1-8065-4C4B-A05C-AF60C3870068}"/>
              </a:ext>
            </a:extLst>
          </p:cNvPr>
          <p:cNvSpPr/>
          <p:nvPr/>
        </p:nvSpPr>
        <p:spPr>
          <a:xfrm>
            <a:off x="4391891" y="2216459"/>
            <a:ext cx="5846617" cy="4745979"/>
          </a:xfrm>
          <a:prstGeom prst="rect">
            <a:avLst/>
          </a:prstGeom>
        </p:spPr>
        <p:txBody>
          <a:bodyPr wrap="square">
            <a:spAutoFit/>
          </a:bodyPr>
          <a:lstStyle/>
          <a:p>
            <a:pPr lvl="0" algn="r" defTabSz="548640">
              <a:spcBef>
                <a:spcPct val="20000"/>
              </a:spcBef>
            </a:pPr>
            <a:r>
              <a:rPr lang="en-US" sz="3360" dirty="0">
                <a:solidFill>
                  <a:prstClr val="black"/>
                </a:solidFill>
                <a:latin typeface="Century Gothic" charset="0"/>
              </a:rPr>
              <a:t>What we mean by </a:t>
            </a:r>
          </a:p>
          <a:p>
            <a:pPr lvl="0" algn="r" defTabSz="548640">
              <a:spcBef>
                <a:spcPct val="20000"/>
              </a:spcBef>
            </a:pPr>
            <a:r>
              <a:rPr lang="en-US" sz="3360" dirty="0">
                <a:solidFill>
                  <a:prstClr val="black"/>
                </a:solidFill>
                <a:latin typeface="Century Gothic" charset="0"/>
              </a:rPr>
              <a:t>life and death</a:t>
            </a:r>
          </a:p>
          <a:p>
            <a:pPr lvl="0" algn="r" defTabSz="548640">
              <a:spcBef>
                <a:spcPct val="20000"/>
              </a:spcBef>
            </a:pPr>
            <a:endParaRPr lang="en-US" sz="3360" dirty="0">
              <a:solidFill>
                <a:prstClr val="black"/>
              </a:solidFill>
              <a:latin typeface="Century Gothic" charset="0"/>
            </a:endParaRPr>
          </a:p>
          <a:p>
            <a:pPr lvl="0" algn="r" defTabSz="548640">
              <a:spcBef>
                <a:spcPct val="20000"/>
              </a:spcBef>
            </a:pPr>
            <a:r>
              <a:rPr lang="en-US" sz="3360" dirty="0">
                <a:solidFill>
                  <a:prstClr val="black"/>
                </a:solidFill>
                <a:latin typeface="Century Gothic" charset="0"/>
              </a:rPr>
              <a:t>“First, Do No Harm” (</a:t>
            </a:r>
            <a:r>
              <a:rPr lang="en-US" sz="3360" i="1" dirty="0">
                <a:solidFill>
                  <a:prstClr val="black"/>
                </a:solidFill>
                <a:latin typeface="Century Gothic" charset="0"/>
              </a:rPr>
              <a:t>Primum Non </a:t>
            </a:r>
            <a:r>
              <a:rPr lang="en-US" sz="3360" i="1" dirty="0" err="1">
                <a:solidFill>
                  <a:prstClr val="black"/>
                </a:solidFill>
                <a:latin typeface="Century Gothic" charset="0"/>
              </a:rPr>
              <a:t>Nocere</a:t>
            </a:r>
            <a:r>
              <a:rPr lang="en-US" sz="3360" dirty="0">
                <a:solidFill>
                  <a:prstClr val="black"/>
                </a:solidFill>
                <a:latin typeface="Century Gothic" charset="0"/>
              </a:rPr>
              <a:t>)</a:t>
            </a:r>
          </a:p>
          <a:p>
            <a:pPr lvl="0" algn="r" defTabSz="548640">
              <a:spcBef>
                <a:spcPct val="20000"/>
              </a:spcBef>
            </a:pPr>
            <a:endParaRPr lang="en-US" sz="3360" dirty="0">
              <a:solidFill>
                <a:prstClr val="black"/>
              </a:solidFill>
              <a:latin typeface="Century Gothic" charset="0"/>
            </a:endParaRPr>
          </a:p>
          <a:p>
            <a:pPr lvl="0" algn="r" defTabSz="548640">
              <a:spcBef>
                <a:spcPct val="20000"/>
              </a:spcBef>
            </a:pPr>
            <a:r>
              <a:rPr lang="en-US" sz="3360" dirty="0">
                <a:solidFill>
                  <a:prstClr val="black"/>
                </a:solidFill>
                <a:latin typeface="Century Gothic" charset="0"/>
              </a:rPr>
              <a:t>Spiritual or natural guides for the physician</a:t>
            </a:r>
          </a:p>
        </p:txBody>
      </p:sp>
    </p:spTree>
    <p:extLst>
      <p:ext uri="{BB962C8B-B14F-4D97-AF65-F5344CB8AC3E}">
        <p14:creationId xmlns:p14="http://schemas.microsoft.com/office/powerpoint/2010/main" val="294102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FC22-A0C0-6845-BEC4-834A4CD4A126}"/>
              </a:ext>
            </a:extLst>
          </p:cNvPr>
          <p:cNvSpPr>
            <a:spLocks noGrp="1"/>
          </p:cNvSpPr>
          <p:nvPr>
            <p:ph type="title"/>
          </p:nvPr>
        </p:nvSpPr>
        <p:spPr/>
        <p:txBody>
          <a:bodyPr/>
          <a:lstStyle/>
          <a:p>
            <a:pPr algn="ctr"/>
            <a:r>
              <a:rPr lang="en-US" dirty="0"/>
              <a:t>What is your oath? </a:t>
            </a:r>
          </a:p>
        </p:txBody>
      </p:sp>
      <p:sp>
        <p:nvSpPr>
          <p:cNvPr id="4" name="Text Placeholder 3">
            <a:extLst>
              <a:ext uri="{FF2B5EF4-FFF2-40B4-BE49-F238E27FC236}">
                <a16:creationId xmlns:a16="http://schemas.microsoft.com/office/drawing/2014/main" id="{BE6FD547-0BDB-2941-BADB-54A7F46B038C}"/>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C168DF19-7374-DF4F-B39E-070184847DD2}"/>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2513CB14-1976-9D4E-983D-641F347CEECD}"/>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93A3508C-B555-504E-AF57-5814126CA0E0}"/>
              </a:ext>
            </a:extLst>
          </p:cNvPr>
          <p:cNvSpPr>
            <a:spLocks noGrp="1"/>
          </p:cNvSpPr>
          <p:nvPr>
            <p:ph type="body" sz="quarter" idx="16"/>
          </p:nvPr>
        </p:nvSpPr>
        <p:spPr/>
        <p:txBody>
          <a:bodyPr/>
          <a:lstStyle/>
          <a:p>
            <a:pPr algn="r"/>
            <a:r>
              <a:rPr lang="en-US" dirty="0"/>
              <a:t>Michael </a:t>
            </a:r>
            <a:r>
              <a:rPr lang="en-US" dirty="0" err="1"/>
              <a:t>Bishop,Spencer</a:t>
            </a:r>
            <a:r>
              <a:rPr lang="en-US" dirty="0"/>
              <a:t> Lindsay, Rachelle Perkins</a:t>
            </a:r>
          </a:p>
        </p:txBody>
      </p:sp>
      <p:pic>
        <p:nvPicPr>
          <p:cNvPr id="24" name="Picture 23">
            <a:extLst>
              <a:ext uri="{FF2B5EF4-FFF2-40B4-BE49-F238E27FC236}">
                <a16:creationId xmlns:a16="http://schemas.microsoft.com/office/drawing/2014/main" id="{E1EC675D-B25E-9440-8365-F79C3230E8EC}"/>
              </a:ext>
            </a:extLst>
          </p:cNvPr>
          <p:cNvPicPr>
            <a:picLocks noChangeAspect="1"/>
          </p:cNvPicPr>
          <p:nvPr/>
        </p:nvPicPr>
        <p:blipFill>
          <a:blip r:embed="rId2"/>
          <a:stretch>
            <a:fillRect/>
          </a:stretch>
        </p:blipFill>
        <p:spPr>
          <a:xfrm>
            <a:off x="2475187" y="1353926"/>
            <a:ext cx="4398580" cy="5992805"/>
          </a:xfrm>
          <a:prstGeom prst="rect">
            <a:avLst/>
          </a:prstGeom>
        </p:spPr>
      </p:pic>
      <p:pic>
        <p:nvPicPr>
          <p:cNvPr id="13" name="Content Placeholder 12">
            <a:extLst>
              <a:ext uri="{FF2B5EF4-FFF2-40B4-BE49-F238E27FC236}">
                <a16:creationId xmlns:a16="http://schemas.microsoft.com/office/drawing/2014/main" id="{B26113F8-7F0E-7049-809E-C5CA00E587E3}"/>
              </a:ext>
            </a:extLst>
          </p:cNvPr>
          <p:cNvPicPr>
            <a:picLocks noGrp="1" noChangeAspect="1"/>
          </p:cNvPicPr>
          <p:nvPr>
            <p:ph sz="half" idx="1"/>
          </p:nvPr>
        </p:nvPicPr>
        <p:blipFill>
          <a:blip r:embed="rId3"/>
          <a:stretch>
            <a:fillRect/>
          </a:stretch>
        </p:blipFill>
        <p:spPr>
          <a:xfrm>
            <a:off x="5754415" y="1639059"/>
            <a:ext cx="3565075" cy="4736022"/>
          </a:xfrm>
        </p:spPr>
      </p:pic>
      <p:pic>
        <p:nvPicPr>
          <p:cNvPr id="26" name="Picture 25">
            <a:extLst>
              <a:ext uri="{FF2B5EF4-FFF2-40B4-BE49-F238E27FC236}">
                <a16:creationId xmlns:a16="http://schemas.microsoft.com/office/drawing/2014/main" id="{FD9E517E-544C-2940-8F57-99AC856E393A}"/>
              </a:ext>
            </a:extLst>
          </p:cNvPr>
          <p:cNvPicPr>
            <a:picLocks noChangeAspect="1"/>
          </p:cNvPicPr>
          <p:nvPr/>
        </p:nvPicPr>
        <p:blipFill>
          <a:blip r:embed="rId4"/>
          <a:stretch>
            <a:fillRect/>
          </a:stretch>
        </p:blipFill>
        <p:spPr>
          <a:xfrm>
            <a:off x="945931" y="1493844"/>
            <a:ext cx="4218270" cy="3343333"/>
          </a:xfrm>
          <a:prstGeom prst="rect">
            <a:avLst/>
          </a:prstGeom>
        </p:spPr>
      </p:pic>
    </p:spTree>
    <p:extLst>
      <p:ext uri="{BB962C8B-B14F-4D97-AF65-F5344CB8AC3E}">
        <p14:creationId xmlns:p14="http://schemas.microsoft.com/office/powerpoint/2010/main" val="398507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5" y="694482"/>
            <a:ext cx="9595485" cy="659444"/>
          </a:xfrm>
          <a:prstGeom prst="rect">
            <a:avLst/>
          </a:prstGeom>
        </p:spPr>
        <p:txBody>
          <a:bodyPr/>
          <a:lstStyle/>
          <a:p>
            <a:r>
              <a:rPr lang="en-US" dirty="0"/>
              <a:t>Objectives </a:t>
            </a:r>
            <a:endParaRPr lang="en-US" dirty="0">
              <a:solidFill>
                <a:schemeClr val="bg1">
                  <a:lumMod val="50000"/>
                </a:schemeClr>
              </a:solidFill>
            </a:endParaRPr>
          </a:p>
        </p:txBody>
      </p:sp>
      <p:sp>
        <p:nvSpPr>
          <p:cNvPr id="5" name="Content Placeholder 4"/>
          <p:cNvSpPr>
            <a:spLocks noGrp="1"/>
          </p:cNvSpPr>
          <p:nvPr>
            <p:ph sz="half" idx="4294967295"/>
          </p:nvPr>
        </p:nvSpPr>
        <p:spPr>
          <a:xfrm>
            <a:off x="828674" y="2114868"/>
            <a:ext cx="9595485" cy="5350804"/>
          </a:xfrm>
          <a:prstGeom prst="rect">
            <a:avLst/>
          </a:prstGeom>
        </p:spPr>
        <p:txBody>
          <a:bodyPr/>
          <a:lstStyle/>
          <a:p>
            <a:pPr marL="0" indent="0">
              <a:buNone/>
            </a:pPr>
            <a:r>
              <a:rPr lang="en-US" sz="2800" dirty="0"/>
              <a:t>After this session, attendees will be able to:  </a:t>
            </a:r>
          </a:p>
          <a:p>
            <a:pPr marL="0" indent="0">
              <a:buNone/>
            </a:pPr>
            <a:endParaRPr lang="en-US" sz="2800" dirty="0"/>
          </a:p>
          <a:p>
            <a:r>
              <a:rPr lang="en-US" sz="2800" dirty="0"/>
              <a:t>Describe a brief history of the origins of the Hippocratic Oath and the major revisions made to the Oath.  </a:t>
            </a:r>
          </a:p>
          <a:p>
            <a:r>
              <a:rPr lang="en-US" sz="2800" dirty="0"/>
              <a:t>Identify key words or passages in the Oath that most often inspire discussion or revision.  </a:t>
            </a:r>
          </a:p>
          <a:p>
            <a:r>
              <a:rPr lang="en-US" sz="2800" dirty="0"/>
              <a:t>Relate aspects of the Oath, in one or more of its forms, to current practical and ethical concerns in medicine. </a:t>
            </a:r>
          </a:p>
          <a:p>
            <a:pPr marL="0" indent="0">
              <a:buNone/>
            </a:pPr>
            <a:endParaRPr lang="en-US" sz="2800" dirty="0"/>
          </a:p>
        </p:txBody>
      </p:sp>
    </p:spTree>
    <p:extLst>
      <p:ext uri="{BB962C8B-B14F-4D97-AF65-F5344CB8AC3E}">
        <p14:creationId xmlns:p14="http://schemas.microsoft.com/office/powerpoint/2010/main" val="201148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FC17-FC6C-D649-B986-9842F7AF066B}"/>
              </a:ext>
            </a:extLst>
          </p:cNvPr>
          <p:cNvSpPr>
            <a:spLocks noGrp="1"/>
          </p:cNvSpPr>
          <p:nvPr>
            <p:ph type="title"/>
          </p:nvPr>
        </p:nvSpPr>
        <p:spPr/>
        <p:txBody>
          <a:bodyPr/>
          <a:lstStyle/>
          <a:p>
            <a:pPr algn="ctr"/>
            <a:r>
              <a:rPr lang="en-US" dirty="0"/>
              <a:t>Where we will go today</a:t>
            </a:r>
          </a:p>
        </p:txBody>
      </p:sp>
      <p:sp>
        <p:nvSpPr>
          <p:cNvPr id="3" name="Content Placeholder 2">
            <a:extLst>
              <a:ext uri="{FF2B5EF4-FFF2-40B4-BE49-F238E27FC236}">
                <a16:creationId xmlns:a16="http://schemas.microsoft.com/office/drawing/2014/main" id="{1A8B25E1-6FAE-4145-8420-D4885B45AC1C}"/>
              </a:ext>
            </a:extLst>
          </p:cNvPr>
          <p:cNvSpPr>
            <a:spLocks noGrp="1"/>
          </p:cNvSpPr>
          <p:nvPr>
            <p:ph sz="half" idx="1"/>
          </p:nvPr>
        </p:nvSpPr>
        <p:spPr/>
        <p:txBody>
          <a:bodyPr/>
          <a:lstStyle/>
          <a:p>
            <a:r>
              <a:rPr lang="en-US" dirty="0"/>
              <a:t>What it means to take or swear an oath</a:t>
            </a:r>
          </a:p>
          <a:p>
            <a:r>
              <a:rPr lang="en-US" dirty="0"/>
              <a:t>A few comparisons between ancient and modern versions of the Oath</a:t>
            </a:r>
          </a:p>
          <a:p>
            <a:r>
              <a:rPr lang="en-US" dirty="0"/>
              <a:t>Newest revisions of the Oath</a:t>
            </a:r>
          </a:p>
          <a:p>
            <a:r>
              <a:rPr lang="en-US" dirty="0"/>
              <a:t>What’s left out? </a:t>
            </a:r>
          </a:p>
          <a:p>
            <a:r>
              <a:rPr lang="en-US" dirty="0"/>
              <a:t>What is your oath?</a:t>
            </a:r>
          </a:p>
          <a:p>
            <a:r>
              <a:rPr lang="en-US" dirty="0"/>
              <a:t>Questions</a:t>
            </a:r>
          </a:p>
          <a:p>
            <a:endParaRPr lang="en-US" dirty="0"/>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FD6BAF66-CE73-F94C-8CCD-A83BE012B30C}"/>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FEC99268-E395-A647-8A85-4CF863E4057A}"/>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0EC9E5CA-E35D-9249-BA61-824C3088E89C}"/>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1DE9DCAF-727C-6748-B424-D4AA89208497}"/>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06775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06D1-3962-9542-9C37-A774DB3D67A2}"/>
              </a:ext>
            </a:extLst>
          </p:cNvPr>
          <p:cNvSpPr>
            <a:spLocks noGrp="1"/>
          </p:cNvSpPr>
          <p:nvPr>
            <p:ph type="title"/>
          </p:nvPr>
        </p:nvSpPr>
        <p:spPr>
          <a:xfrm>
            <a:off x="828675" y="694481"/>
            <a:ext cx="9595485" cy="995773"/>
          </a:xfrm>
        </p:spPr>
        <p:txBody>
          <a:bodyPr/>
          <a:lstStyle/>
          <a:p>
            <a:pPr algn="ctr"/>
            <a:r>
              <a:rPr lang="en-US" sz="3200" dirty="0"/>
              <a:t>What does it mean </a:t>
            </a:r>
            <a:br>
              <a:rPr lang="en-US" sz="3200" dirty="0"/>
            </a:br>
            <a:r>
              <a:rPr lang="en-US" sz="3200" dirty="0"/>
              <a:t>to take or swear an oath?  </a:t>
            </a:r>
          </a:p>
        </p:txBody>
      </p:sp>
      <p:pic>
        <p:nvPicPr>
          <p:cNvPr id="9" name="Content Placeholder 8">
            <a:extLst>
              <a:ext uri="{FF2B5EF4-FFF2-40B4-BE49-F238E27FC236}">
                <a16:creationId xmlns:a16="http://schemas.microsoft.com/office/drawing/2014/main" id="{F7EEE0DE-5327-0547-B3E5-CD4128042E23}"/>
              </a:ext>
            </a:extLst>
          </p:cNvPr>
          <p:cNvPicPr>
            <a:picLocks noGrp="1" noChangeAspect="1"/>
          </p:cNvPicPr>
          <p:nvPr>
            <p:ph sz="half" idx="1"/>
          </p:nvPr>
        </p:nvPicPr>
        <p:blipFill>
          <a:blip r:embed="rId2"/>
          <a:stretch>
            <a:fillRect/>
          </a:stretch>
        </p:blipFill>
        <p:spPr>
          <a:xfrm>
            <a:off x="1175028" y="1864800"/>
            <a:ext cx="3865352" cy="2705746"/>
          </a:xfrm>
        </p:spPr>
      </p:pic>
      <p:sp>
        <p:nvSpPr>
          <p:cNvPr id="4" name="Text Placeholder 3">
            <a:extLst>
              <a:ext uri="{FF2B5EF4-FFF2-40B4-BE49-F238E27FC236}">
                <a16:creationId xmlns:a16="http://schemas.microsoft.com/office/drawing/2014/main" id="{2C23E6EE-CF51-3C4B-BFD8-154DA1D7A9D8}"/>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E90E7494-A60A-2041-BA3C-633DDACD0601}"/>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BEDCDBBF-81D3-3845-A111-23930D672458}"/>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A3BF4F84-F0A0-8849-A8CB-31EFD5673BDD}"/>
              </a:ext>
            </a:extLst>
          </p:cNvPr>
          <p:cNvSpPr>
            <a:spLocks noGrp="1"/>
          </p:cNvSpPr>
          <p:nvPr>
            <p:ph type="body" sz="quarter" idx="16"/>
          </p:nvPr>
        </p:nvSpPr>
        <p:spPr/>
        <p:txBody>
          <a:bodyPr/>
          <a:lstStyle/>
          <a:p>
            <a:r>
              <a:rPr lang="en-US" dirty="0"/>
              <a:t>Photos:  Laura Seitz/Deseret News, Al Hartmann/Salt Lake Tribune</a:t>
            </a:r>
          </a:p>
        </p:txBody>
      </p:sp>
      <p:pic>
        <p:nvPicPr>
          <p:cNvPr id="20" name="Picture 19">
            <a:extLst>
              <a:ext uri="{FF2B5EF4-FFF2-40B4-BE49-F238E27FC236}">
                <a16:creationId xmlns:a16="http://schemas.microsoft.com/office/drawing/2014/main" id="{B7674D9B-EBE9-0647-9230-801855768F7C}"/>
              </a:ext>
            </a:extLst>
          </p:cNvPr>
          <p:cNvPicPr>
            <a:picLocks noChangeAspect="1"/>
          </p:cNvPicPr>
          <p:nvPr/>
        </p:nvPicPr>
        <p:blipFill>
          <a:blip r:embed="rId3"/>
          <a:stretch>
            <a:fillRect/>
          </a:stretch>
        </p:blipFill>
        <p:spPr>
          <a:xfrm>
            <a:off x="5164201" y="4112510"/>
            <a:ext cx="4821382" cy="2859578"/>
          </a:xfrm>
          <a:prstGeom prst="rect">
            <a:avLst/>
          </a:prstGeom>
        </p:spPr>
      </p:pic>
    </p:spTree>
    <p:extLst>
      <p:ext uri="{BB962C8B-B14F-4D97-AF65-F5344CB8AC3E}">
        <p14:creationId xmlns:p14="http://schemas.microsoft.com/office/powerpoint/2010/main" val="201448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4AFC4-7052-4A48-B823-A228C0D816C3}"/>
              </a:ext>
            </a:extLst>
          </p:cNvPr>
          <p:cNvSpPr>
            <a:spLocks noGrp="1"/>
          </p:cNvSpPr>
          <p:nvPr>
            <p:ph type="title"/>
          </p:nvPr>
        </p:nvSpPr>
        <p:spPr/>
        <p:txBody>
          <a:bodyPr/>
          <a:lstStyle/>
          <a:p>
            <a:r>
              <a:rPr lang="en-US" dirty="0"/>
              <a:t>An Historic oath…</a:t>
            </a:r>
          </a:p>
        </p:txBody>
      </p:sp>
      <p:sp>
        <p:nvSpPr>
          <p:cNvPr id="3" name="Content Placeholder 2">
            <a:extLst>
              <a:ext uri="{FF2B5EF4-FFF2-40B4-BE49-F238E27FC236}">
                <a16:creationId xmlns:a16="http://schemas.microsoft.com/office/drawing/2014/main" id="{E841E263-5AC2-8449-8F4F-379E3B392854}"/>
              </a:ext>
            </a:extLst>
          </p:cNvPr>
          <p:cNvSpPr>
            <a:spLocks noGrp="1"/>
          </p:cNvSpPr>
          <p:nvPr>
            <p:ph sz="half" idx="1"/>
          </p:nvPr>
        </p:nvSpPr>
        <p:spPr/>
        <p:txBody>
          <a:bodyPr/>
          <a:lstStyle/>
          <a:p>
            <a:pPr marL="0" indent="0">
              <a:buNone/>
            </a:pPr>
            <a:endParaRPr lang="en-US" dirty="0"/>
          </a:p>
          <a:p>
            <a:endParaRPr lang="en-US" dirty="0"/>
          </a:p>
        </p:txBody>
      </p:sp>
      <p:sp>
        <p:nvSpPr>
          <p:cNvPr id="4" name="Text Placeholder 3">
            <a:extLst>
              <a:ext uri="{FF2B5EF4-FFF2-40B4-BE49-F238E27FC236}">
                <a16:creationId xmlns:a16="http://schemas.microsoft.com/office/drawing/2014/main" id="{72503A96-8214-1E47-A148-3404AAFF1202}"/>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1B66EE90-F6B0-AC40-A91E-A72A197E28BA}"/>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A26B5FD6-5C74-B845-999C-612CE7AFFE64}"/>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4A8717E7-9821-BB4F-967D-62B759386C4B}"/>
              </a:ext>
            </a:extLst>
          </p:cNvPr>
          <p:cNvSpPr>
            <a:spLocks noGrp="1"/>
          </p:cNvSpPr>
          <p:nvPr>
            <p:ph type="body" sz="quarter" idx="16"/>
          </p:nvPr>
        </p:nvSpPr>
        <p:spPr>
          <a:xfrm>
            <a:off x="5164201" y="7342909"/>
            <a:ext cx="5808600" cy="593203"/>
          </a:xfrm>
        </p:spPr>
        <p:txBody>
          <a:bodyPr/>
          <a:lstStyle/>
          <a:p>
            <a:pPr algn="r"/>
            <a:r>
              <a:rPr lang="en-US" sz="800" dirty="0" err="1"/>
              <a:t>Wellcome</a:t>
            </a:r>
            <a:r>
              <a:rPr lang="en-US" sz="800" dirty="0"/>
              <a:t> Collection.</a:t>
            </a:r>
          </a:p>
        </p:txBody>
      </p:sp>
      <p:pic>
        <p:nvPicPr>
          <p:cNvPr id="9" name="Picture 8">
            <a:extLst>
              <a:ext uri="{FF2B5EF4-FFF2-40B4-BE49-F238E27FC236}">
                <a16:creationId xmlns:a16="http://schemas.microsoft.com/office/drawing/2014/main" id="{530849E4-2B2C-7A46-87D3-348E38F2DA68}"/>
              </a:ext>
            </a:extLst>
          </p:cNvPr>
          <p:cNvPicPr>
            <a:picLocks noChangeAspect="1"/>
          </p:cNvPicPr>
          <p:nvPr/>
        </p:nvPicPr>
        <p:blipFill>
          <a:blip r:embed="rId3"/>
          <a:stretch>
            <a:fillRect/>
          </a:stretch>
        </p:blipFill>
        <p:spPr>
          <a:xfrm>
            <a:off x="1274618" y="1352186"/>
            <a:ext cx="9133241" cy="5990723"/>
          </a:xfrm>
          <a:prstGeom prst="rect">
            <a:avLst/>
          </a:prstGeom>
        </p:spPr>
      </p:pic>
    </p:spTree>
    <p:extLst>
      <p:ext uri="{BB962C8B-B14F-4D97-AF65-F5344CB8AC3E}">
        <p14:creationId xmlns:p14="http://schemas.microsoft.com/office/powerpoint/2010/main" val="156337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6B26-88AC-3744-AF99-73010A26D888}"/>
              </a:ext>
            </a:extLst>
          </p:cNvPr>
          <p:cNvSpPr>
            <a:spLocks noGrp="1"/>
          </p:cNvSpPr>
          <p:nvPr>
            <p:ph type="title"/>
          </p:nvPr>
        </p:nvSpPr>
        <p:spPr/>
        <p:txBody>
          <a:bodyPr/>
          <a:lstStyle/>
          <a:p>
            <a:r>
              <a:rPr lang="en-US" dirty="0"/>
              <a:t>…revised: </a:t>
            </a:r>
            <a:r>
              <a:rPr lang="en-US" sz="3600" dirty="0"/>
              <a:t>“the Lasagna Oath” (1964) </a:t>
            </a:r>
            <a:br>
              <a:rPr lang="en-US" sz="3600" dirty="0"/>
            </a:br>
            <a:endParaRPr lang="en-US" dirty="0"/>
          </a:p>
        </p:txBody>
      </p:sp>
      <p:sp>
        <p:nvSpPr>
          <p:cNvPr id="3" name="Content Placeholder 2">
            <a:extLst>
              <a:ext uri="{FF2B5EF4-FFF2-40B4-BE49-F238E27FC236}">
                <a16:creationId xmlns:a16="http://schemas.microsoft.com/office/drawing/2014/main" id="{DF7E6F42-CE03-504D-851E-593D4B707546}"/>
              </a:ext>
            </a:extLst>
          </p:cNvPr>
          <p:cNvSpPr>
            <a:spLocks noGrp="1"/>
          </p:cNvSpPr>
          <p:nvPr>
            <p:ph sz="half"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3200" dirty="0"/>
          </a:p>
          <a:p>
            <a:pPr marL="0" indent="0">
              <a:buNone/>
            </a:pPr>
            <a:endParaRPr lang="en-US" sz="3200" dirty="0"/>
          </a:p>
          <a:p>
            <a:pPr marL="0" indent="0">
              <a:buNone/>
            </a:pPr>
            <a:r>
              <a:rPr lang="en-US" sz="3200" dirty="0"/>
              <a:t>The Hippocratic Oath as adapted by physician and Tufts medical school dean Louis Lasagna; this may be the oath many of you took.  </a:t>
            </a:r>
          </a:p>
        </p:txBody>
      </p:sp>
      <p:sp>
        <p:nvSpPr>
          <p:cNvPr id="4" name="Text Placeholder 3">
            <a:extLst>
              <a:ext uri="{FF2B5EF4-FFF2-40B4-BE49-F238E27FC236}">
                <a16:creationId xmlns:a16="http://schemas.microsoft.com/office/drawing/2014/main" id="{8594795A-EA02-6C46-8741-2403041E2CA1}"/>
              </a:ext>
            </a:extLst>
          </p:cNvPr>
          <p:cNvSpPr>
            <a:spLocks noGrp="1"/>
          </p:cNvSpPr>
          <p:nvPr>
            <p:ph type="body" sz="quarter" idx="11"/>
          </p:nvPr>
        </p:nvSpPr>
        <p:spPr/>
        <p:txBody>
          <a:bodyPr/>
          <a:lstStyle/>
          <a:p>
            <a:endParaRPr lang="en-US" dirty="0"/>
          </a:p>
        </p:txBody>
      </p:sp>
      <p:sp>
        <p:nvSpPr>
          <p:cNvPr id="5" name="Text Placeholder 4">
            <a:extLst>
              <a:ext uri="{FF2B5EF4-FFF2-40B4-BE49-F238E27FC236}">
                <a16:creationId xmlns:a16="http://schemas.microsoft.com/office/drawing/2014/main" id="{8B3D7C7D-9792-FA42-9992-D74E8786EA4A}"/>
              </a:ext>
            </a:extLst>
          </p:cNvPr>
          <p:cNvSpPr>
            <a:spLocks noGrp="1"/>
          </p:cNvSpPr>
          <p:nvPr>
            <p:ph type="body" sz="quarter" idx="12"/>
          </p:nvPr>
        </p:nvSpPr>
        <p:spPr/>
        <p:txBody>
          <a:bodyPr/>
          <a:lstStyle/>
          <a:p>
            <a:endParaRPr lang="en-US" dirty="0"/>
          </a:p>
        </p:txBody>
      </p:sp>
      <p:sp>
        <p:nvSpPr>
          <p:cNvPr id="6" name="Text Placeholder 5">
            <a:extLst>
              <a:ext uri="{FF2B5EF4-FFF2-40B4-BE49-F238E27FC236}">
                <a16:creationId xmlns:a16="http://schemas.microsoft.com/office/drawing/2014/main" id="{F616ACE1-97C7-7049-ADCE-D8D45F09AC9F}"/>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F1818B22-6587-A64E-975E-DB4E3B52E841}"/>
              </a:ext>
            </a:extLst>
          </p:cNvPr>
          <p:cNvSpPr>
            <a:spLocks noGrp="1"/>
          </p:cNvSpPr>
          <p:nvPr>
            <p:ph type="body" sz="quarter" idx="16"/>
          </p:nvPr>
        </p:nvSpPr>
        <p:spPr/>
        <p:txBody>
          <a:bodyPr/>
          <a:lstStyle/>
          <a:p>
            <a:r>
              <a:rPr lang="en-US" b="1" dirty="0"/>
              <a:t>Photos: Tufts Digital Collections and Archives, Laura Seitz/Deseret News</a:t>
            </a:r>
          </a:p>
        </p:txBody>
      </p:sp>
      <p:pic>
        <p:nvPicPr>
          <p:cNvPr id="9" name="Picture 8">
            <a:extLst>
              <a:ext uri="{FF2B5EF4-FFF2-40B4-BE49-F238E27FC236}">
                <a16:creationId xmlns:a16="http://schemas.microsoft.com/office/drawing/2014/main" id="{A48E48C2-D493-4940-BA79-0F2F925484A1}"/>
              </a:ext>
            </a:extLst>
          </p:cNvPr>
          <p:cNvPicPr>
            <a:picLocks noChangeAspect="1"/>
          </p:cNvPicPr>
          <p:nvPr/>
        </p:nvPicPr>
        <p:blipFill>
          <a:blip r:embed="rId2"/>
          <a:stretch>
            <a:fillRect/>
          </a:stretch>
        </p:blipFill>
        <p:spPr>
          <a:xfrm>
            <a:off x="863356" y="2114868"/>
            <a:ext cx="4182571" cy="2460336"/>
          </a:xfrm>
          <a:prstGeom prst="rect">
            <a:avLst/>
          </a:prstGeom>
        </p:spPr>
      </p:pic>
      <p:pic>
        <p:nvPicPr>
          <p:cNvPr id="11" name="Picture 10">
            <a:extLst>
              <a:ext uri="{FF2B5EF4-FFF2-40B4-BE49-F238E27FC236}">
                <a16:creationId xmlns:a16="http://schemas.microsoft.com/office/drawing/2014/main" id="{60FB6198-E3E6-F641-9264-02968D46F608}"/>
              </a:ext>
            </a:extLst>
          </p:cNvPr>
          <p:cNvPicPr>
            <a:picLocks noChangeAspect="1"/>
          </p:cNvPicPr>
          <p:nvPr/>
        </p:nvPicPr>
        <p:blipFill>
          <a:blip r:embed="rId3"/>
          <a:stretch>
            <a:fillRect/>
          </a:stretch>
        </p:blipFill>
        <p:spPr>
          <a:xfrm>
            <a:off x="5164200" y="2590800"/>
            <a:ext cx="5230041" cy="2745346"/>
          </a:xfrm>
          <a:prstGeom prst="rect">
            <a:avLst/>
          </a:prstGeom>
        </p:spPr>
      </p:pic>
    </p:spTree>
    <p:extLst>
      <p:ext uri="{BB962C8B-B14F-4D97-AF65-F5344CB8AC3E}">
        <p14:creationId xmlns:p14="http://schemas.microsoft.com/office/powerpoint/2010/main" val="75354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5021-B011-C445-BF30-4FD01DDE754A}"/>
              </a:ext>
            </a:extLst>
          </p:cNvPr>
          <p:cNvSpPr>
            <a:spLocks noGrp="1"/>
          </p:cNvSpPr>
          <p:nvPr>
            <p:ph type="title"/>
          </p:nvPr>
        </p:nvSpPr>
        <p:spPr/>
        <p:txBody>
          <a:bodyPr/>
          <a:lstStyle/>
          <a:p>
            <a:r>
              <a:rPr lang="en-US" dirty="0"/>
              <a:t>Comparison: teacher and student</a:t>
            </a:r>
          </a:p>
        </p:txBody>
      </p:sp>
      <p:sp>
        <p:nvSpPr>
          <p:cNvPr id="3" name="Content Placeholder 2">
            <a:extLst>
              <a:ext uri="{FF2B5EF4-FFF2-40B4-BE49-F238E27FC236}">
                <a16:creationId xmlns:a16="http://schemas.microsoft.com/office/drawing/2014/main" id="{FEA522AF-910D-314D-858B-64B7DCBDE95E}"/>
              </a:ext>
            </a:extLst>
          </p:cNvPr>
          <p:cNvSpPr>
            <a:spLocks noGrp="1"/>
          </p:cNvSpPr>
          <p:nvPr>
            <p:ph sz="half" idx="1"/>
          </p:nvPr>
        </p:nvSpPr>
        <p:spPr>
          <a:xfrm>
            <a:off x="828675" y="2114868"/>
            <a:ext cx="4657726" cy="5350804"/>
          </a:xfrm>
        </p:spPr>
        <p:txBody>
          <a:bodyPr/>
          <a:lstStyle/>
          <a:p>
            <a:pPr marL="0" indent="0">
              <a:buNone/>
            </a:pPr>
            <a:r>
              <a:rPr lang="en-US" sz="2800" dirty="0"/>
              <a:t>To hold him who taught me this art equally dear to me as my parents, to be a partner in life with him, and to fulfill his needs when required; to look upon his offspring as equals to my own siblings, and to teach them this art, if they shall wish to learn it, without fee or contract; </a:t>
            </a:r>
          </a:p>
        </p:txBody>
      </p:sp>
      <p:sp>
        <p:nvSpPr>
          <p:cNvPr id="4" name="Text Placeholder 3">
            <a:extLst>
              <a:ext uri="{FF2B5EF4-FFF2-40B4-BE49-F238E27FC236}">
                <a16:creationId xmlns:a16="http://schemas.microsoft.com/office/drawing/2014/main" id="{36D98E4F-F57F-2D43-84BB-F8306E3A49FE}"/>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D974E4E7-2687-E94F-B622-BA0300E3ABCB}"/>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41D108F8-8133-1647-873B-995DE13A9891}"/>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5841E49F-FF1E-1B4E-8E96-8AE50455571E}"/>
              </a:ext>
            </a:extLst>
          </p:cNvPr>
          <p:cNvSpPr>
            <a:spLocks noGrp="1"/>
          </p:cNvSpPr>
          <p:nvPr>
            <p:ph type="body" sz="quarter" idx="16"/>
          </p:nvPr>
        </p:nvSpPr>
        <p:spPr/>
        <p:txBody>
          <a:bodyPr/>
          <a:lstStyle/>
          <a:p>
            <a:endParaRPr lang="en-US" dirty="0"/>
          </a:p>
        </p:txBody>
      </p:sp>
      <p:sp>
        <p:nvSpPr>
          <p:cNvPr id="8" name="Content Placeholder 2">
            <a:extLst>
              <a:ext uri="{FF2B5EF4-FFF2-40B4-BE49-F238E27FC236}">
                <a16:creationId xmlns:a16="http://schemas.microsoft.com/office/drawing/2014/main" id="{FEA522AF-910D-314D-858B-64B7DCBDE95E}"/>
              </a:ext>
            </a:extLst>
          </p:cNvPr>
          <p:cNvSpPr txBox="1">
            <a:spLocks/>
          </p:cNvSpPr>
          <p:nvPr/>
        </p:nvSpPr>
        <p:spPr>
          <a:xfrm>
            <a:off x="5909476" y="2096655"/>
            <a:ext cx="4657726" cy="5350804"/>
          </a:xfrm>
          <a:prstGeom prst="rect">
            <a:avLst/>
          </a:prstGeom>
        </p:spPr>
        <p:txBody>
          <a:bodyPr/>
          <a:lstStyle>
            <a:lvl1pPr marL="411480" indent="-411480" algn="l" defTabSz="548640" rtl="0" eaLnBrk="1" latinLnBrk="0" hangingPunct="1">
              <a:spcBef>
                <a:spcPct val="20000"/>
              </a:spcBef>
              <a:buFont typeface="Arial"/>
              <a:buChar char="•"/>
              <a:defRPr sz="3360" b="0" i="0" kern="1200" baseline="0">
                <a:solidFill>
                  <a:schemeClr val="tx1">
                    <a:lumMod val="65000"/>
                    <a:lumOff val="35000"/>
                  </a:schemeClr>
                </a:solidFill>
                <a:latin typeface="Century Gothic" charset="0"/>
                <a:ea typeface="+mn-ea"/>
                <a:cs typeface="Avenir Roman"/>
              </a:defRPr>
            </a:lvl1pPr>
            <a:lvl2pPr marL="891540" indent="-342900" algn="l" defTabSz="548640" rtl="0" eaLnBrk="1" latinLnBrk="0" hangingPunct="1">
              <a:spcBef>
                <a:spcPct val="20000"/>
              </a:spcBef>
              <a:buFont typeface="Arial"/>
              <a:buChar char="–"/>
              <a:defRPr sz="2880" b="0" i="0" kern="1200" baseline="0">
                <a:solidFill>
                  <a:schemeClr val="tx1">
                    <a:lumMod val="65000"/>
                    <a:lumOff val="35000"/>
                  </a:schemeClr>
                </a:solidFill>
                <a:latin typeface="Century Gothic" charset="0"/>
                <a:ea typeface="+mn-ea"/>
                <a:cs typeface="Avenir Roman"/>
              </a:defRPr>
            </a:lvl2pPr>
            <a:lvl3pPr marL="1371600" indent="-274320" algn="l" defTabSz="548640" rtl="0" eaLnBrk="1" latinLnBrk="0" hangingPunct="1">
              <a:spcBef>
                <a:spcPct val="20000"/>
              </a:spcBef>
              <a:buFont typeface="Arial"/>
              <a:buChar char="•"/>
              <a:defRPr sz="2400" b="0" i="0" kern="1200" baseline="0">
                <a:solidFill>
                  <a:schemeClr val="tx1">
                    <a:lumMod val="65000"/>
                    <a:lumOff val="35000"/>
                  </a:schemeClr>
                </a:solidFill>
                <a:latin typeface="Century Gothic" charset="0"/>
                <a:ea typeface="Century Gothic" charset="0"/>
                <a:cs typeface="Century Gothic" charset="0"/>
              </a:defRPr>
            </a:lvl3pPr>
            <a:lvl4pPr marL="1920240" indent="-274320" algn="l" defTabSz="548640" rtl="0" eaLnBrk="1" latinLnBrk="0" hangingPunct="1">
              <a:spcBef>
                <a:spcPct val="20000"/>
              </a:spcBef>
              <a:buFont typeface="Arial"/>
              <a:buChar char="–"/>
              <a:defRPr sz="2160" b="0" i="0" kern="1200" baseline="0">
                <a:solidFill>
                  <a:schemeClr val="tx1">
                    <a:lumMod val="65000"/>
                    <a:lumOff val="35000"/>
                  </a:schemeClr>
                </a:solidFill>
                <a:latin typeface="Century Gothic" charset="0"/>
                <a:ea typeface="+mn-ea"/>
                <a:cs typeface="Avenir Roman"/>
              </a:defRPr>
            </a:lvl4pPr>
            <a:lvl5pPr marL="2468880" indent="-274320" algn="l" defTabSz="548640" rtl="0" eaLnBrk="1" latinLnBrk="0" hangingPunct="1">
              <a:spcBef>
                <a:spcPct val="20000"/>
              </a:spcBef>
              <a:buFont typeface="Arial"/>
              <a:buChar char="»"/>
              <a:defRPr sz="2160" b="0" i="0" kern="1200" baseline="0">
                <a:solidFill>
                  <a:schemeClr val="tx1">
                    <a:lumMod val="65000"/>
                    <a:lumOff val="35000"/>
                  </a:schemeClr>
                </a:solidFill>
                <a:latin typeface="Century Gothic" charset="0"/>
                <a:ea typeface="+mn-ea"/>
                <a:cs typeface="Avenir Roman"/>
              </a:defRPr>
            </a:lvl5pPr>
            <a:lvl6pPr marL="3017520" indent="-274320" algn="l" defTabSz="548640" rtl="0" eaLnBrk="1" latinLnBrk="0" hangingPunct="1">
              <a:spcBef>
                <a:spcPct val="20000"/>
              </a:spcBef>
              <a:buFont typeface="Arial"/>
              <a:buChar char="•"/>
              <a:defRPr sz="216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16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16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160" kern="1200">
                <a:solidFill>
                  <a:schemeClr val="tx1"/>
                </a:solidFill>
                <a:latin typeface="+mn-lt"/>
                <a:ea typeface="+mn-ea"/>
                <a:cs typeface="+mn-cs"/>
              </a:defRPr>
            </a:lvl9pPr>
          </a:lstStyle>
          <a:p>
            <a:pPr marL="0" indent="0">
              <a:buFont typeface="Arial"/>
              <a:buNone/>
            </a:pPr>
            <a:r>
              <a:rPr lang="en-US" sz="2800" dirty="0"/>
              <a:t>I will respect the hard-won scientific gains of those physicians in whose steps I walk, and gladly share such knowledge as is mine with those who are to follow.</a:t>
            </a:r>
          </a:p>
          <a:p>
            <a:pPr marL="0" indent="0">
              <a:buFont typeface="Arial"/>
              <a:buNone/>
            </a:pPr>
            <a:endParaRPr lang="en-US" dirty="0"/>
          </a:p>
          <a:p>
            <a:pPr marL="0" indent="0">
              <a:buFont typeface="Arial"/>
              <a:buNone/>
            </a:pPr>
            <a:endParaRPr lang="en-US" dirty="0"/>
          </a:p>
          <a:p>
            <a:pPr marL="0" indent="0">
              <a:buFont typeface="Arial"/>
              <a:buNone/>
            </a:pPr>
            <a:endParaRPr lang="en-US" dirty="0"/>
          </a:p>
        </p:txBody>
      </p:sp>
      <p:sp>
        <p:nvSpPr>
          <p:cNvPr id="9" name="Title 1">
            <a:extLst>
              <a:ext uri="{FF2B5EF4-FFF2-40B4-BE49-F238E27FC236}">
                <a16:creationId xmlns:a16="http://schemas.microsoft.com/office/drawing/2014/main" id="{9F3A06D1-3962-9542-9C37-A774DB3D67A2}"/>
              </a:ext>
            </a:extLst>
          </p:cNvPr>
          <p:cNvSpPr txBox="1">
            <a:spLocks/>
          </p:cNvSpPr>
          <p:nvPr/>
        </p:nvSpPr>
        <p:spPr>
          <a:xfrm>
            <a:off x="828676" y="1543202"/>
            <a:ext cx="4335526" cy="579663"/>
          </a:xfrm>
          <a:prstGeom prst="rect">
            <a:avLst/>
          </a:prstGeom>
        </p:spPr>
        <p:txBody>
          <a:bodyPr/>
          <a:lstStyle>
            <a:lvl1pPr algn="l" defTabSz="548640" rtl="0" eaLnBrk="1" latinLnBrk="0" hangingPunct="1">
              <a:spcBef>
                <a:spcPct val="0"/>
              </a:spcBef>
              <a:buNone/>
              <a:defRPr sz="3360" b="0" i="0" kern="1200" cap="all" baseline="0">
                <a:solidFill>
                  <a:srgbClr val="B01C32"/>
                </a:solidFill>
                <a:latin typeface="Century Gothic" charset="0"/>
                <a:ea typeface="+mj-ea"/>
                <a:cs typeface="Avenir Roman"/>
              </a:defRPr>
            </a:lvl1pPr>
          </a:lstStyle>
          <a:p>
            <a:pPr algn="ctr"/>
            <a:r>
              <a:rPr lang="en-US" sz="2800" dirty="0"/>
              <a:t>Ancient</a:t>
            </a:r>
          </a:p>
        </p:txBody>
      </p:sp>
      <p:sp>
        <p:nvSpPr>
          <p:cNvPr id="10" name="Title 1">
            <a:extLst>
              <a:ext uri="{FF2B5EF4-FFF2-40B4-BE49-F238E27FC236}">
                <a16:creationId xmlns:a16="http://schemas.microsoft.com/office/drawing/2014/main" id="{9F3A06D1-3962-9542-9C37-A774DB3D67A2}"/>
              </a:ext>
            </a:extLst>
          </p:cNvPr>
          <p:cNvSpPr txBox="1">
            <a:spLocks/>
          </p:cNvSpPr>
          <p:nvPr/>
        </p:nvSpPr>
        <p:spPr>
          <a:xfrm>
            <a:off x="5820573" y="1563357"/>
            <a:ext cx="4335526" cy="579663"/>
          </a:xfrm>
          <a:prstGeom prst="rect">
            <a:avLst/>
          </a:prstGeom>
        </p:spPr>
        <p:txBody>
          <a:bodyPr/>
          <a:lstStyle>
            <a:lvl1pPr algn="l" defTabSz="548640" rtl="0" eaLnBrk="1" latinLnBrk="0" hangingPunct="1">
              <a:spcBef>
                <a:spcPct val="0"/>
              </a:spcBef>
              <a:buNone/>
              <a:defRPr sz="3360" b="0" i="0" kern="1200" cap="all" baseline="0">
                <a:solidFill>
                  <a:srgbClr val="B01C32"/>
                </a:solidFill>
                <a:latin typeface="Century Gothic" charset="0"/>
                <a:ea typeface="+mj-ea"/>
                <a:cs typeface="Avenir Roman"/>
              </a:defRPr>
            </a:lvl1pPr>
          </a:lstStyle>
          <a:p>
            <a:pPr algn="ctr"/>
            <a:r>
              <a:rPr lang="en-US" sz="2800" dirty="0"/>
              <a:t>revised</a:t>
            </a:r>
          </a:p>
        </p:txBody>
      </p:sp>
    </p:spTree>
    <p:extLst>
      <p:ext uri="{BB962C8B-B14F-4D97-AF65-F5344CB8AC3E}">
        <p14:creationId xmlns:p14="http://schemas.microsoft.com/office/powerpoint/2010/main" val="268522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904A6-16FF-A24D-801A-B104896D00F1}"/>
              </a:ext>
            </a:extLst>
          </p:cNvPr>
          <p:cNvSpPr>
            <a:spLocks noGrp="1"/>
          </p:cNvSpPr>
          <p:nvPr>
            <p:ph type="title"/>
          </p:nvPr>
        </p:nvSpPr>
        <p:spPr>
          <a:xfrm>
            <a:off x="828675" y="694481"/>
            <a:ext cx="9595485" cy="1120463"/>
          </a:xfrm>
        </p:spPr>
        <p:txBody>
          <a:bodyPr/>
          <a:lstStyle/>
          <a:p>
            <a:r>
              <a:rPr lang="en-US" dirty="0"/>
              <a:t>Comparison: professional limits</a:t>
            </a:r>
          </a:p>
        </p:txBody>
      </p:sp>
      <p:sp>
        <p:nvSpPr>
          <p:cNvPr id="3" name="Content Placeholder 2">
            <a:extLst>
              <a:ext uri="{FF2B5EF4-FFF2-40B4-BE49-F238E27FC236}">
                <a16:creationId xmlns:a16="http://schemas.microsoft.com/office/drawing/2014/main" id="{3F9D327A-E422-1243-A0FE-6C6C93412532}"/>
              </a:ext>
            </a:extLst>
          </p:cNvPr>
          <p:cNvSpPr>
            <a:spLocks noGrp="1"/>
          </p:cNvSpPr>
          <p:nvPr>
            <p:ph sz="half" idx="1"/>
          </p:nvPr>
        </p:nvSpPr>
        <p:spPr>
          <a:xfrm>
            <a:off x="809720" y="2039040"/>
            <a:ext cx="4657726" cy="5350804"/>
          </a:xfrm>
        </p:spPr>
        <p:txBody>
          <a:bodyPr/>
          <a:lstStyle/>
          <a:p>
            <a:pPr marL="0" indent="0">
              <a:buNone/>
            </a:pPr>
            <a:r>
              <a:rPr lang="en-US" dirty="0"/>
              <a:t>I will not use the knife, even upon those suffering from stones, but I will leave this to those who are trained in this craft. </a:t>
            </a:r>
          </a:p>
          <a:p>
            <a:pPr marL="0" indent="0">
              <a:buNone/>
            </a:pPr>
            <a:endParaRPr lang="en-US" dirty="0"/>
          </a:p>
          <a:p>
            <a:pPr marL="0" indent="0">
              <a:buNone/>
            </a:pPr>
            <a:endParaRPr lang="en-US" dirty="0"/>
          </a:p>
          <a:p>
            <a:pPr marL="0" indent="0">
              <a:buNone/>
            </a:pPr>
            <a:endParaRPr lang="en-US" dirty="0"/>
          </a:p>
        </p:txBody>
      </p:sp>
      <p:sp>
        <p:nvSpPr>
          <p:cNvPr id="4" name="Text Placeholder 3">
            <a:extLst>
              <a:ext uri="{FF2B5EF4-FFF2-40B4-BE49-F238E27FC236}">
                <a16:creationId xmlns:a16="http://schemas.microsoft.com/office/drawing/2014/main" id="{42BC1A42-ED61-CD4F-958E-EC9A7A8A2B1A}"/>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70EB5103-498D-C946-97D9-47B93CCF45BE}"/>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7125F88E-A2C8-324B-91E7-65E1617667AF}"/>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FC74F917-BE9E-3D43-882C-10CBCF49C6C1}"/>
              </a:ext>
            </a:extLst>
          </p:cNvPr>
          <p:cNvSpPr>
            <a:spLocks noGrp="1"/>
          </p:cNvSpPr>
          <p:nvPr>
            <p:ph type="body" sz="quarter" idx="16"/>
          </p:nvPr>
        </p:nvSpPr>
        <p:spPr/>
        <p:txBody>
          <a:bodyPr/>
          <a:lstStyle/>
          <a:p>
            <a:endParaRPr lang="en-US"/>
          </a:p>
        </p:txBody>
      </p:sp>
      <p:sp>
        <p:nvSpPr>
          <p:cNvPr id="8" name="Content Placeholder 2">
            <a:extLst>
              <a:ext uri="{FF2B5EF4-FFF2-40B4-BE49-F238E27FC236}">
                <a16:creationId xmlns:a16="http://schemas.microsoft.com/office/drawing/2014/main" id="{3F9D327A-E422-1243-A0FE-6C6C93412532}"/>
              </a:ext>
            </a:extLst>
          </p:cNvPr>
          <p:cNvSpPr txBox="1">
            <a:spLocks/>
          </p:cNvSpPr>
          <p:nvPr/>
        </p:nvSpPr>
        <p:spPr>
          <a:xfrm>
            <a:off x="6055811" y="2020827"/>
            <a:ext cx="4657726" cy="5350804"/>
          </a:xfrm>
          <a:prstGeom prst="rect">
            <a:avLst/>
          </a:prstGeom>
        </p:spPr>
        <p:txBody>
          <a:bodyPr/>
          <a:lstStyle>
            <a:lvl1pPr marL="411480" indent="-411480" algn="l" defTabSz="548640" rtl="0" eaLnBrk="1" latinLnBrk="0" hangingPunct="1">
              <a:spcBef>
                <a:spcPct val="20000"/>
              </a:spcBef>
              <a:buFont typeface="Arial"/>
              <a:buChar char="•"/>
              <a:defRPr sz="3360" b="0" i="0" kern="1200" baseline="0">
                <a:solidFill>
                  <a:schemeClr val="tx1">
                    <a:lumMod val="65000"/>
                    <a:lumOff val="35000"/>
                  </a:schemeClr>
                </a:solidFill>
                <a:latin typeface="Century Gothic" charset="0"/>
                <a:ea typeface="+mn-ea"/>
                <a:cs typeface="Avenir Roman"/>
              </a:defRPr>
            </a:lvl1pPr>
            <a:lvl2pPr marL="891540" indent="-342900" algn="l" defTabSz="548640" rtl="0" eaLnBrk="1" latinLnBrk="0" hangingPunct="1">
              <a:spcBef>
                <a:spcPct val="20000"/>
              </a:spcBef>
              <a:buFont typeface="Arial"/>
              <a:buChar char="–"/>
              <a:defRPr sz="2880" b="0" i="0" kern="1200" baseline="0">
                <a:solidFill>
                  <a:schemeClr val="tx1">
                    <a:lumMod val="65000"/>
                    <a:lumOff val="35000"/>
                  </a:schemeClr>
                </a:solidFill>
                <a:latin typeface="Century Gothic" charset="0"/>
                <a:ea typeface="+mn-ea"/>
                <a:cs typeface="Avenir Roman"/>
              </a:defRPr>
            </a:lvl2pPr>
            <a:lvl3pPr marL="1371600" indent="-274320" algn="l" defTabSz="548640" rtl="0" eaLnBrk="1" latinLnBrk="0" hangingPunct="1">
              <a:spcBef>
                <a:spcPct val="20000"/>
              </a:spcBef>
              <a:buFont typeface="Arial"/>
              <a:buChar char="•"/>
              <a:defRPr sz="2400" b="0" i="0" kern="1200" baseline="0">
                <a:solidFill>
                  <a:schemeClr val="tx1">
                    <a:lumMod val="65000"/>
                    <a:lumOff val="35000"/>
                  </a:schemeClr>
                </a:solidFill>
                <a:latin typeface="Century Gothic" charset="0"/>
                <a:ea typeface="Century Gothic" charset="0"/>
                <a:cs typeface="Century Gothic" charset="0"/>
              </a:defRPr>
            </a:lvl3pPr>
            <a:lvl4pPr marL="1920240" indent="-274320" algn="l" defTabSz="548640" rtl="0" eaLnBrk="1" latinLnBrk="0" hangingPunct="1">
              <a:spcBef>
                <a:spcPct val="20000"/>
              </a:spcBef>
              <a:buFont typeface="Arial"/>
              <a:buChar char="–"/>
              <a:defRPr sz="2160" b="0" i="0" kern="1200" baseline="0">
                <a:solidFill>
                  <a:schemeClr val="tx1">
                    <a:lumMod val="65000"/>
                    <a:lumOff val="35000"/>
                  </a:schemeClr>
                </a:solidFill>
                <a:latin typeface="Century Gothic" charset="0"/>
                <a:ea typeface="+mn-ea"/>
                <a:cs typeface="Avenir Roman"/>
              </a:defRPr>
            </a:lvl4pPr>
            <a:lvl5pPr marL="2468880" indent="-274320" algn="l" defTabSz="548640" rtl="0" eaLnBrk="1" latinLnBrk="0" hangingPunct="1">
              <a:spcBef>
                <a:spcPct val="20000"/>
              </a:spcBef>
              <a:buFont typeface="Arial"/>
              <a:buChar char="»"/>
              <a:defRPr sz="2160" b="0" i="0" kern="1200" baseline="0">
                <a:solidFill>
                  <a:schemeClr val="tx1">
                    <a:lumMod val="65000"/>
                    <a:lumOff val="35000"/>
                  </a:schemeClr>
                </a:solidFill>
                <a:latin typeface="Century Gothic" charset="0"/>
                <a:ea typeface="+mn-ea"/>
                <a:cs typeface="Avenir Roman"/>
              </a:defRPr>
            </a:lvl5pPr>
            <a:lvl6pPr marL="3017520" indent="-274320" algn="l" defTabSz="548640" rtl="0" eaLnBrk="1" latinLnBrk="0" hangingPunct="1">
              <a:spcBef>
                <a:spcPct val="20000"/>
              </a:spcBef>
              <a:buFont typeface="Arial"/>
              <a:buChar char="•"/>
              <a:defRPr sz="216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16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16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160" kern="1200">
                <a:solidFill>
                  <a:schemeClr val="tx1"/>
                </a:solidFill>
                <a:latin typeface="+mn-lt"/>
                <a:ea typeface="+mn-ea"/>
                <a:cs typeface="+mn-cs"/>
              </a:defRPr>
            </a:lvl9pPr>
          </a:lstStyle>
          <a:p>
            <a:pPr marL="0" indent="0">
              <a:buFont typeface="Arial"/>
              <a:buNone/>
            </a:pPr>
            <a:r>
              <a:rPr lang="en-US" dirty="0"/>
              <a:t>I will not be ashamed to say "I know not," nor will I fail to call in my colleagues when the skills of another are needed for a patient's recovery.</a:t>
            </a:r>
          </a:p>
          <a:p>
            <a:pPr marL="0" indent="0">
              <a:buFont typeface="Arial"/>
              <a:buNone/>
            </a:pPr>
            <a:endParaRPr lang="en-US" dirty="0"/>
          </a:p>
          <a:p>
            <a:pPr marL="0" indent="0">
              <a:buFont typeface="Arial"/>
              <a:buNone/>
            </a:pPr>
            <a:endParaRPr lang="en-US" dirty="0"/>
          </a:p>
          <a:p>
            <a:pPr marL="0" indent="0">
              <a:buFont typeface="Arial"/>
              <a:buNone/>
            </a:pPr>
            <a:endParaRPr lang="en-US" dirty="0"/>
          </a:p>
        </p:txBody>
      </p:sp>
      <p:sp>
        <p:nvSpPr>
          <p:cNvPr id="9" name="Title 1">
            <a:extLst>
              <a:ext uri="{FF2B5EF4-FFF2-40B4-BE49-F238E27FC236}">
                <a16:creationId xmlns:a16="http://schemas.microsoft.com/office/drawing/2014/main" id="{9F3A06D1-3962-9542-9C37-A774DB3D67A2}"/>
              </a:ext>
            </a:extLst>
          </p:cNvPr>
          <p:cNvSpPr txBox="1">
            <a:spLocks/>
          </p:cNvSpPr>
          <p:nvPr/>
        </p:nvSpPr>
        <p:spPr>
          <a:xfrm>
            <a:off x="828676" y="1543202"/>
            <a:ext cx="4335526" cy="579663"/>
          </a:xfrm>
          <a:prstGeom prst="rect">
            <a:avLst/>
          </a:prstGeom>
        </p:spPr>
        <p:txBody>
          <a:bodyPr/>
          <a:lstStyle>
            <a:lvl1pPr algn="l" defTabSz="548640" rtl="0" eaLnBrk="1" latinLnBrk="0" hangingPunct="1">
              <a:spcBef>
                <a:spcPct val="0"/>
              </a:spcBef>
              <a:buNone/>
              <a:defRPr sz="3360" b="0" i="0" kern="1200" cap="all" baseline="0">
                <a:solidFill>
                  <a:srgbClr val="B01C32"/>
                </a:solidFill>
                <a:latin typeface="Century Gothic" charset="0"/>
                <a:ea typeface="+mj-ea"/>
                <a:cs typeface="Avenir Roman"/>
              </a:defRPr>
            </a:lvl1pPr>
          </a:lstStyle>
          <a:p>
            <a:pPr algn="ctr"/>
            <a:r>
              <a:rPr lang="en-US" sz="2800" dirty="0"/>
              <a:t>ancient</a:t>
            </a:r>
          </a:p>
        </p:txBody>
      </p:sp>
      <p:sp>
        <p:nvSpPr>
          <p:cNvPr id="10" name="Title 1">
            <a:extLst>
              <a:ext uri="{FF2B5EF4-FFF2-40B4-BE49-F238E27FC236}">
                <a16:creationId xmlns:a16="http://schemas.microsoft.com/office/drawing/2014/main" id="{9F3A06D1-3962-9542-9C37-A774DB3D67A2}"/>
              </a:ext>
            </a:extLst>
          </p:cNvPr>
          <p:cNvSpPr txBox="1">
            <a:spLocks/>
          </p:cNvSpPr>
          <p:nvPr/>
        </p:nvSpPr>
        <p:spPr>
          <a:xfrm>
            <a:off x="5820573" y="1563357"/>
            <a:ext cx="4335526" cy="579663"/>
          </a:xfrm>
          <a:prstGeom prst="rect">
            <a:avLst/>
          </a:prstGeom>
        </p:spPr>
        <p:txBody>
          <a:bodyPr/>
          <a:lstStyle>
            <a:lvl1pPr algn="l" defTabSz="548640" rtl="0" eaLnBrk="1" latinLnBrk="0" hangingPunct="1">
              <a:spcBef>
                <a:spcPct val="0"/>
              </a:spcBef>
              <a:buNone/>
              <a:defRPr sz="3360" b="0" i="0" kern="1200" cap="all" baseline="0">
                <a:solidFill>
                  <a:srgbClr val="B01C32"/>
                </a:solidFill>
                <a:latin typeface="Century Gothic" charset="0"/>
                <a:ea typeface="+mj-ea"/>
                <a:cs typeface="Avenir Roman"/>
              </a:defRPr>
            </a:lvl1pPr>
          </a:lstStyle>
          <a:p>
            <a:pPr algn="ctr"/>
            <a:r>
              <a:rPr lang="en-US" sz="2800" dirty="0" err="1"/>
              <a:t>REvised</a:t>
            </a:r>
            <a:endParaRPr lang="en-US" sz="2800" dirty="0"/>
          </a:p>
        </p:txBody>
      </p:sp>
    </p:spTree>
    <p:extLst>
      <p:ext uri="{BB962C8B-B14F-4D97-AF65-F5344CB8AC3E}">
        <p14:creationId xmlns:p14="http://schemas.microsoft.com/office/powerpoint/2010/main" val="412904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B162B-B499-4D42-9921-034C78A7EA08}"/>
              </a:ext>
            </a:extLst>
          </p:cNvPr>
          <p:cNvSpPr>
            <a:spLocks noGrp="1"/>
          </p:cNvSpPr>
          <p:nvPr>
            <p:ph type="title"/>
          </p:nvPr>
        </p:nvSpPr>
        <p:spPr/>
        <p:txBody>
          <a:bodyPr/>
          <a:lstStyle/>
          <a:p>
            <a:r>
              <a:rPr lang="en-US" sz="2800" dirty="0"/>
              <a:t>Comparison: Privacy and confidentiality</a:t>
            </a:r>
          </a:p>
        </p:txBody>
      </p:sp>
      <p:sp>
        <p:nvSpPr>
          <p:cNvPr id="3" name="Content Placeholder 2">
            <a:extLst>
              <a:ext uri="{FF2B5EF4-FFF2-40B4-BE49-F238E27FC236}">
                <a16:creationId xmlns:a16="http://schemas.microsoft.com/office/drawing/2014/main" id="{1726E045-068F-9F4F-A779-FCD92B61C3E7}"/>
              </a:ext>
            </a:extLst>
          </p:cNvPr>
          <p:cNvSpPr>
            <a:spLocks noGrp="1"/>
          </p:cNvSpPr>
          <p:nvPr>
            <p:ph sz="half" idx="1"/>
          </p:nvPr>
        </p:nvSpPr>
        <p:spPr>
          <a:xfrm>
            <a:off x="828675" y="2114868"/>
            <a:ext cx="4657726" cy="5350804"/>
          </a:xfrm>
        </p:spPr>
        <p:txBody>
          <a:bodyPr/>
          <a:lstStyle/>
          <a:p>
            <a:pPr marL="0" indent="0">
              <a:buNone/>
            </a:pPr>
            <a:r>
              <a:rPr lang="en-US" sz="2800" dirty="0"/>
              <a:t>Whatever I see or hear in the lives of my patients, whether in connection with my professional practice or not, which ought not to be spoken of outside, I will keep secret, as considering all such things to be private. </a:t>
            </a:r>
          </a:p>
        </p:txBody>
      </p:sp>
      <p:sp>
        <p:nvSpPr>
          <p:cNvPr id="4" name="Text Placeholder 3">
            <a:extLst>
              <a:ext uri="{FF2B5EF4-FFF2-40B4-BE49-F238E27FC236}">
                <a16:creationId xmlns:a16="http://schemas.microsoft.com/office/drawing/2014/main" id="{0D58DB1B-44C6-4546-98EF-8E9D83E8690E}"/>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FF879CB0-7219-EA4A-9BB0-8C1D3927DA00}"/>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BE3B120D-9B54-5042-8FAD-EAC490682FAE}"/>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4D4F6460-30E8-2346-B034-6BF07296FA76}"/>
              </a:ext>
            </a:extLst>
          </p:cNvPr>
          <p:cNvSpPr>
            <a:spLocks noGrp="1"/>
          </p:cNvSpPr>
          <p:nvPr>
            <p:ph type="body" sz="quarter" idx="16"/>
          </p:nvPr>
        </p:nvSpPr>
        <p:spPr/>
        <p:txBody>
          <a:bodyPr/>
          <a:lstStyle/>
          <a:p>
            <a:endParaRPr lang="en-US"/>
          </a:p>
        </p:txBody>
      </p:sp>
      <p:sp>
        <p:nvSpPr>
          <p:cNvPr id="8" name="Content Placeholder 2">
            <a:extLst>
              <a:ext uri="{FF2B5EF4-FFF2-40B4-BE49-F238E27FC236}">
                <a16:creationId xmlns:a16="http://schemas.microsoft.com/office/drawing/2014/main" id="{1726E045-068F-9F4F-A779-FCD92B61C3E7}"/>
              </a:ext>
            </a:extLst>
          </p:cNvPr>
          <p:cNvSpPr txBox="1">
            <a:spLocks/>
          </p:cNvSpPr>
          <p:nvPr/>
        </p:nvSpPr>
        <p:spPr>
          <a:xfrm>
            <a:off x="5928431" y="2116889"/>
            <a:ext cx="4657726" cy="5350804"/>
          </a:xfrm>
          <a:prstGeom prst="rect">
            <a:avLst/>
          </a:prstGeom>
        </p:spPr>
        <p:txBody>
          <a:bodyPr/>
          <a:lstStyle>
            <a:lvl1pPr marL="411480" indent="-411480" algn="l" defTabSz="548640" rtl="0" eaLnBrk="1" latinLnBrk="0" hangingPunct="1">
              <a:spcBef>
                <a:spcPct val="20000"/>
              </a:spcBef>
              <a:buFont typeface="Arial"/>
              <a:buChar char="•"/>
              <a:defRPr sz="3360" b="0" i="0" kern="1200" baseline="0">
                <a:solidFill>
                  <a:schemeClr val="tx1">
                    <a:lumMod val="65000"/>
                    <a:lumOff val="35000"/>
                  </a:schemeClr>
                </a:solidFill>
                <a:latin typeface="Century Gothic" charset="0"/>
                <a:ea typeface="+mn-ea"/>
                <a:cs typeface="Avenir Roman"/>
              </a:defRPr>
            </a:lvl1pPr>
            <a:lvl2pPr marL="891540" indent="-342900" algn="l" defTabSz="548640" rtl="0" eaLnBrk="1" latinLnBrk="0" hangingPunct="1">
              <a:spcBef>
                <a:spcPct val="20000"/>
              </a:spcBef>
              <a:buFont typeface="Arial"/>
              <a:buChar char="–"/>
              <a:defRPr sz="2880" b="0" i="0" kern="1200" baseline="0">
                <a:solidFill>
                  <a:schemeClr val="tx1">
                    <a:lumMod val="65000"/>
                    <a:lumOff val="35000"/>
                  </a:schemeClr>
                </a:solidFill>
                <a:latin typeface="Century Gothic" charset="0"/>
                <a:ea typeface="+mn-ea"/>
                <a:cs typeface="Avenir Roman"/>
              </a:defRPr>
            </a:lvl2pPr>
            <a:lvl3pPr marL="1371600" indent="-274320" algn="l" defTabSz="548640" rtl="0" eaLnBrk="1" latinLnBrk="0" hangingPunct="1">
              <a:spcBef>
                <a:spcPct val="20000"/>
              </a:spcBef>
              <a:buFont typeface="Arial"/>
              <a:buChar char="•"/>
              <a:defRPr sz="2400" b="0" i="0" kern="1200" baseline="0">
                <a:solidFill>
                  <a:schemeClr val="tx1">
                    <a:lumMod val="65000"/>
                    <a:lumOff val="35000"/>
                  </a:schemeClr>
                </a:solidFill>
                <a:latin typeface="Century Gothic" charset="0"/>
                <a:ea typeface="Century Gothic" charset="0"/>
                <a:cs typeface="Century Gothic" charset="0"/>
              </a:defRPr>
            </a:lvl3pPr>
            <a:lvl4pPr marL="1920240" indent="-274320" algn="l" defTabSz="548640" rtl="0" eaLnBrk="1" latinLnBrk="0" hangingPunct="1">
              <a:spcBef>
                <a:spcPct val="20000"/>
              </a:spcBef>
              <a:buFont typeface="Arial"/>
              <a:buChar char="–"/>
              <a:defRPr sz="2160" b="0" i="0" kern="1200" baseline="0">
                <a:solidFill>
                  <a:schemeClr val="tx1">
                    <a:lumMod val="65000"/>
                    <a:lumOff val="35000"/>
                  </a:schemeClr>
                </a:solidFill>
                <a:latin typeface="Century Gothic" charset="0"/>
                <a:ea typeface="+mn-ea"/>
                <a:cs typeface="Avenir Roman"/>
              </a:defRPr>
            </a:lvl4pPr>
            <a:lvl5pPr marL="2468880" indent="-274320" algn="l" defTabSz="548640" rtl="0" eaLnBrk="1" latinLnBrk="0" hangingPunct="1">
              <a:spcBef>
                <a:spcPct val="20000"/>
              </a:spcBef>
              <a:buFont typeface="Arial"/>
              <a:buChar char="»"/>
              <a:defRPr sz="2160" b="0" i="0" kern="1200" baseline="0">
                <a:solidFill>
                  <a:schemeClr val="tx1">
                    <a:lumMod val="65000"/>
                    <a:lumOff val="35000"/>
                  </a:schemeClr>
                </a:solidFill>
                <a:latin typeface="Century Gothic" charset="0"/>
                <a:ea typeface="+mn-ea"/>
                <a:cs typeface="Avenir Roman"/>
              </a:defRPr>
            </a:lvl5pPr>
            <a:lvl6pPr marL="3017520" indent="-274320" algn="l" defTabSz="548640" rtl="0" eaLnBrk="1" latinLnBrk="0" hangingPunct="1">
              <a:spcBef>
                <a:spcPct val="20000"/>
              </a:spcBef>
              <a:buFont typeface="Arial"/>
              <a:buChar char="•"/>
              <a:defRPr sz="216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16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16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160" kern="1200">
                <a:solidFill>
                  <a:schemeClr val="tx1"/>
                </a:solidFill>
                <a:latin typeface="+mn-lt"/>
                <a:ea typeface="+mn-ea"/>
                <a:cs typeface="+mn-cs"/>
              </a:defRPr>
            </a:lvl9pPr>
          </a:lstStyle>
          <a:p>
            <a:pPr marL="0" indent="0">
              <a:buFont typeface="Arial"/>
              <a:buNone/>
            </a:pPr>
            <a:r>
              <a:rPr lang="en-US" sz="2800" dirty="0"/>
              <a:t>I will respect the privacy of my patients, for their problems are not disclosed to me that the world may know. </a:t>
            </a:r>
          </a:p>
          <a:p>
            <a:endParaRPr lang="en-US" dirty="0"/>
          </a:p>
        </p:txBody>
      </p:sp>
      <p:sp>
        <p:nvSpPr>
          <p:cNvPr id="9" name="Title 1">
            <a:extLst>
              <a:ext uri="{FF2B5EF4-FFF2-40B4-BE49-F238E27FC236}">
                <a16:creationId xmlns:a16="http://schemas.microsoft.com/office/drawing/2014/main" id="{9F3A06D1-3962-9542-9C37-A774DB3D67A2}"/>
              </a:ext>
            </a:extLst>
          </p:cNvPr>
          <p:cNvSpPr txBox="1">
            <a:spLocks/>
          </p:cNvSpPr>
          <p:nvPr/>
        </p:nvSpPr>
        <p:spPr>
          <a:xfrm>
            <a:off x="828676" y="1543202"/>
            <a:ext cx="4335526" cy="579663"/>
          </a:xfrm>
          <a:prstGeom prst="rect">
            <a:avLst/>
          </a:prstGeom>
        </p:spPr>
        <p:txBody>
          <a:bodyPr/>
          <a:lstStyle>
            <a:lvl1pPr algn="l" defTabSz="548640" rtl="0" eaLnBrk="1" latinLnBrk="0" hangingPunct="1">
              <a:spcBef>
                <a:spcPct val="0"/>
              </a:spcBef>
              <a:buNone/>
              <a:defRPr sz="3360" b="0" i="0" kern="1200" cap="all" baseline="0">
                <a:solidFill>
                  <a:srgbClr val="B01C32"/>
                </a:solidFill>
                <a:latin typeface="Century Gothic" charset="0"/>
                <a:ea typeface="+mj-ea"/>
                <a:cs typeface="Avenir Roman"/>
              </a:defRPr>
            </a:lvl1pPr>
          </a:lstStyle>
          <a:p>
            <a:pPr algn="ctr"/>
            <a:r>
              <a:rPr lang="en-US" sz="2800" dirty="0"/>
              <a:t>ancient</a:t>
            </a:r>
          </a:p>
        </p:txBody>
      </p:sp>
      <p:sp>
        <p:nvSpPr>
          <p:cNvPr id="10" name="Title 1">
            <a:extLst>
              <a:ext uri="{FF2B5EF4-FFF2-40B4-BE49-F238E27FC236}">
                <a16:creationId xmlns:a16="http://schemas.microsoft.com/office/drawing/2014/main" id="{9F3A06D1-3962-9542-9C37-A774DB3D67A2}"/>
              </a:ext>
            </a:extLst>
          </p:cNvPr>
          <p:cNvSpPr txBox="1">
            <a:spLocks/>
          </p:cNvSpPr>
          <p:nvPr/>
        </p:nvSpPr>
        <p:spPr>
          <a:xfrm>
            <a:off x="5820573" y="1563357"/>
            <a:ext cx="4335526" cy="579663"/>
          </a:xfrm>
          <a:prstGeom prst="rect">
            <a:avLst/>
          </a:prstGeom>
        </p:spPr>
        <p:txBody>
          <a:bodyPr/>
          <a:lstStyle>
            <a:lvl1pPr algn="l" defTabSz="548640" rtl="0" eaLnBrk="1" latinLnBrk="0" hangingPunct="1">
              <a:spcBef>
                <a:spcPct val="0"/>
              </a:spcBef>
              <a:buNone/>
              <a:defRPr sz="3360" b="0" i="0" kern="1200" cap="all" baseline="0">
                <a:solidFill>
                  <a:srgbClr val="B01C32"/>
                </a:solidFill>
                <a:latin typeface="Century Gothic" charset="0"/>
                <a:ea typeface="+mj-ea"/>
                <a:cs typeface="Avenir Roman"/>
              </a:defRPr>
            </a:lvl1pPr>
          </a:lstStyle>
          <a:p>
            <a:pPr algn="ctr"/>
            <a:r>
              <a:rPr lang="en-US" sz="2800" dirty="0" err="1"/>
              <a:t>REvised</a:t>
            </a:r>
            <a:endParaRPr lang="en-US" sz="2800" dirty="0"/>
          </a:p>
        </p:txBody>
      </p:sp>
    </p:spTree>
    <p:extLst>
      <p:ext uri="{BB962C8B-B14F-4D97-AF65-F5344CB8AC3E}">
        <p14:creationId xmlns:p14="http://schemas.microsoft.com/office/powerpoint/2010/main" val="415276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402b49ca-617a-4412-a136-22a821ef8eb4">PULSEDOC-1743074161-58</_dlc_DocId>
    <_dlc_DocIdUrl xmlns="402b49ca-617a-4412-a136-22a821ef8eb4">
      <Url>https://pulse.utah.edu/site/marcomm/_layouts/15/DocIdRedir.aspx?ID=PULSEDOC-1743074161-58</Url>
      <Description>PULSEDOC-1743074161-58</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0B7F15D18245C1458954909DB36AE657" ma:contentTypeVersion="0" ma:contentTypeDescription="Create a new document." ma:contentTypeScope="" ma:versionID="31d1ffe5a42fea02fd9322eb624dbb2b">
  <xsd:schema xmlns:xsd="http://www.w3.org/2001/XMLSchema" xmlns:xs="http://www.w3.org/2001/XMLSchema" xmlns:p="http://schemas.microsoft.com/office/2006/metadata/properties" xmlns:ns2="402b49ca-617a-4412-a136-22a821ef8eb4" targetNamespace="http://schemas.microsoft.com/office/2006/metadata/properties" ma:root="true" ma:fieldsID="2b995caac7fa654b91bcd9862e99db1b" ns2:_="">
    <xsd:import namespace="402b49ca-617a-4412-a136-22a821ef8eb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b49ca-617a-4412-a136-22a821ef8eb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DE85B8-B306-4605-8819-4A30DA8C0D5D}">
  <ds:schemaRefs>
    <ds:schemaRef ds:uri="http://schemas.microsoft.com/sharepoint/v3/contenttype/forms"/>
  </ds:schemaRefs>
</ds:datastoreItem>
</file>

<file path=customXml/itemProps2.xml><?xml version="1.0" encoding="utf-8"?>
<ds:datastoreItem xmlns:ds="http://schemas.openxmlformats.org/officeDocument/2006/customXml" ds:itemID="{405D53D2-4C8C-4500-874F-8AD70E4DEB2D}">
  <ds:schemaRefs>
    <ds:schemaRef ds:uri="http://purl.org/dc/elements/1.1/"/>
    <ds:schemaRef ds:uri="http://schemas.microsoft.com/office/2006/metadata/properties"/>
    <ds:schemaRef ds:uri="402b49ca-617a-4412-a136-22a821ef8eb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96F08B7-1F71-4F99-B35D-690FBC859C9A}">
  <ds:schemaRefs>
    <ds:schemaRef ds:uri="http://schemas.microsoft.com/sharepoint/events"/>
  </ds:schemaRefs>
</ds:datastoreItem>
</file>

<file path=customXml/itemProps4.xml><?xml version="1.0" encoding="utf-8"?>
<ds:datastoreItem xmlns:ds="http://schemas.openxmlformats.org/officeDocument/2006/customXml" ds:itemID="{E546632D-6F77-41CB-AF7B-1A02CDAC0F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2b49ca-617a-4412-a136-22a821ef8e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5731</TotalTime>
  <Words>1300</Words>
  <Application>Microsoft Office PowerPoint</Application>
  <PresentationFormat>Custom</PresentationFormat>
  <Paragraphs>110</Paragraphs>
  <Slides>14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Avenir Roman</vt:lpstr>
      <vt:lpstr>Calibri</vt:lpstr>
      <vt:lpstr>Century Gothic</vt:lpstr>
      <vt:lpstr>Century Gothic Bold</vt:lpstr>
      <vt:lpstr>Century Gothic Bold Italic</vt:lpstr>
      <vt:lpstr>Office Theme</vt:lpstr>
      <vt:lpstr>The Hippocratic Oath  in 2018 Medicine</vt:lpstr>
      <vt:lpstr>Objectives </vt:lpstr>
      <vt:lpstr>Where we will go today</vt:lpstr>
      <vt:lpstr>What does it mean  to take or swear an oath?  </vt:lpstr>
      <vt:lpstr>An Historic oath…</vt:lpstr>
      <vt:lpstr>…revised: “the Lasagna Oath” (1964)  </vt:lpstr>
      <vt:lpstr>Comparison: teacher and student</vt:lpstr>
      <vt:lpstr>Comparison: professional limits</vt:lpstr>
      <vt:lpstr>Comparison: Privacy and confidentiality</vt:lpstr>
      <vt:lpstr>COMPARISON: swearing an oath</vt:lpstr>
      <vt:lpstr>…and revised: University of Namibia School of Medicine Oath </vt:lpstr>
      <vt:lpstr>…and revised: The Physician’s Oath (2017)</vt:lpstr>
      <vt:lpstr>What’s left out? What must be said anew?</vt:lpstr>
      <vt:lpstr>What is your oath?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Lucas Svaren</dc:creator>
  <cp:lastModifiedBy>Teresa Puskedra</cp:lastModifiedBy>
  <cp:revision>339</cp:revision>
  <cp:lastPrinted>2016-08-31T21:58:28Z</cp:lastPrinted>
  <dcterms:created xsi:type="dcterms:W3CDTF">2016-08-02T16:41:37Z</dcterms:created>
  <dcterms:modified xsi:type="dcterms:W3CDTF">2018-05-15T02:14:20Z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0x0101000B7F15D18245C1458954909DB36AE657</vt:lpwstr>
  </property>
  <property fmtid="{D5CDD505-2E9C-101B-9397-08002B2CF9AE}" pid="3" name="_dlc_DocIdItemGuid">
    <vt:lpwstr>05119da2-ac92-459a-979b-c26962d971ed</vt:lpwstr>
  </property>
</Properties>
</file>