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292" r:id="rId2"/>
    <p:sldId id="414" r:id="rId3"/>
    <p:sldId id="412" r:id="rId4"/>
    <p:sldId id="419" r:id="rId5"/>
    <p:sldId id="354" r:id="rId6"/>
    <p:sldId id="316" r:id="rId7"/>
    <p:sldId id="415" r:id="rId8"/>
    <p:sldId id="413" r:id="rId9"/>
    <p:sldId id="417" r:id="rId10"/>
    <p:sldId id="418" r:id="rId11"/>
    <p:sldId id="342" r:id="rId12"/>
    <p:sldId id="391" r:id="rId13"/>
    <p:sldId id="392" r:id="rId14"/>
    <p:sldId id="393" r:id="rId15"/>
    <p:sldId id="397" r:id="rId16"/>
    <p:sldId id="399" r:id="rId17"/>
    <p:sldId id="400" r:id="rId18"/>
    <p:sldId id="394" r:id="rId19"/>
    <p:sldId id="398" r:id="rId20"/>
    <p:sldId id="395" r:id="rId21"/>
    <p:sldId id="288" r:id="rId22"/>
    <p:sldId id="350" r:id="rId23"/>
    <p:sldId id="289" r:id="rId24"/>
    <p:sldId id="408" r:id="rId25"/>
    <p:sldId id="401" r:id="rId26"/>
    <p:sldId id="402" r:id="rId27"/>
    <p:sldId id="387" r:id="rId28"/>
    <p:sldId id="410" r:id="rId29"/>
    <p:sldId id="409" r:id="rId30"/>
    <p:sldId id="390" r:id="rId31"/>
    <p:sldId id="373" r:id="rId32"/>
    <p:sldId id="382" r:id="rId33"/>
    <p:sldId id="365" r:id="rId34"/>
    <p:sldId id="374" r:id="rId35"/>
    <p:sldId id="411" r:id="rId36"/>
    <p:sldId id="375" r:id="rId37"/>
    <p:sldId id="378" r:id="rId38"/>
    <p:sldId id="380" r:id="rId39"/>
    <p:sldId id="345" r:id="rId40"/>
    <p:sldId id="361" r:id="rId41"/>
    <p:sldId id="348" r:id="rId42"/>
    <p:sldId id="346" r:id="rId43"/>
    <p:sldId id="349" r:id="rId44"/>
    <p:sldId id="383" r:id="rId45"/>
    <p:sldId id="404" r:id="rId46"/>
    <p:sldId id="347" r:id="rId47"/>
    <p:sldId id="363" r:id="rId48"/>
    <p:sldId id="407" r:id="rId49"/>
    <p:sldId id="405" r:id="rId50"/>
    <p:sldId id="406" r:id="rId51"/>
    <p:sldId id="403" r:id="rId52"/>
    <p:sldId id="329" r:id="rId53"/>
    <p:sldId id="355" r:id="rId54"/>
    <p:sldId id="356" r:id="rId55"/>
    <p:sldId id="351" r:id="rId56"/>
    <p:sldId id="335" r:id="rId57"/>
    <p:sldId id="336" r:id="rId58"/>
    <p:sldId id="338" r:id="rId59"/>
    <p:sldId id="339" r:id="rId60"/>
    <p:sldId id="340" r:id="rId61"/>
    <p:sldId id="275" r:id="rId62"/>
    <p:sldId id="274" r:id="rId63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 Nasser Kaadan" initials="ANK" lastIdx="4" clrIdx="0">
    <p:extLst>
      <p:ext uri="{19B8F6BF-5375-455C-9EA6-DF929625EA0E}">
        <p15:presenceInfo xmlns:p15="http://schemas.microsoft.com/office/powerpoint/2012/main" userId="Abdul Nasser Kaad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0T19:07:49.052" idx="1">
    <p:pos x="5750" y="10"/>
    <p:text>The concept that medicine is exclusively the products of Western minds, remains unquestioned by most individuals.</p:text>
    <p:extLst>
      <p:ext uri="{C676402C-5697-4E1C-873F-D02D1690AC5C}">
        <p15:threadingInfo xmlns:p15="http://schemas.microsoft.com/office/powerpoint/2012/main" timeZoneBias="360"/>
      </p:ext>
    </p:extLst>
  </p:cm>
  <p:cm authorId="1" dt="2017-03-20T19:08:55.444" idx="2">
    <p:pos x="5750" y="146"/>
    <p:text>Most texts give little or no mention of the advancements made by ancient Indian, Chinese or, particularly, Muslim physicians.</p:text>
    <p:extLst>
      <p:ext uri="{C676402C-5697-4E1C-873F-D02D1690AC5C}">
        <p15:threadingInfo xmlns:p15="http://schemas.microsoft.com/office/powerpoint/2012/main" timeZoneBias="360">
          <p15:parentCm authorId="1" idx="1"/>
        </p15:threadingInfo>
      </p:ext>
    </p:extLst>
  </p:cm>
  <p:cm authorId="1" dt="2017-03-20T19:10:31.613" idx="4">
    <p:pos x="5750" y="282"/>
    <p:text>The unavoidable conclusion is that contributions to the development of the modern medicine by other cultures is minimal or nothing.</p:text>
    <p:extLst>
      <p:ext uri="{C676402C-5697-4E1C-873F-D02D1690AC5C}">
        <p15:threadingInfo xmlns:p15="http://schemas.microsoft.com/office/powerpoint/2012/main" timeZoneBias="360">
          <p15:parentCm authorId="1" idx="1"/>
        </p15:threadingInfo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 rtl="1">
              <a:defRPr sz="1000" i="1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 rtl="1">
              <a:defRPr sz="1000" i="1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4613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 rtl="1">
              <a:defRPr sz="1000" i="1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 rtl="1">
              <a:defRPr sz="1000" i="1">
                <a:cs typeface="Times New Roman" pitchFamily="18" charset="0"/>
              </a:defRPr>
            </a:lvl1pPr>
          </a:lstStyle>
          <a:p>
            <a:fld id="{CCEBE92A-D8EA-47BB-AF81-06A905E8E404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63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 rtl="1">
              <a:defRPr sz="1000" i="1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 rtl="1">
              <a:defRPr sz="1000" i="1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الثانى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4613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 rtl="1">
              <a:defRPr sz="1000" i="1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 rtl="1">
              <a:defRPr sz="1000" i="1">
                <a:cs typeface="Times New Roman" pitchFamily="18" charset="0"/>
              </a:defRPr>
            </a:lvl1pPr>
          </a:lstStyle>
          <a:p>
            <a:fld id="{35D3242B-4375-4634-A014-F6A235264316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5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7620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r" defTabSz="7620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r" defTabSz="7620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r" defTabSz="7620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r" defTabSz="7620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3242B-4375-4634-A014-F6A235264316}" type="slidenum">
              <a:rPr lang="ar-SA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1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3242B-4375-4634-A014-F6A235264316}" type="slidenum">
              <a:rPr lang="ar-SA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8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3242B-4375-4634-A014-F6A235264316}" type="slidenum">
              <a:rPr lang="ar-SA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4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6147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A6CE4EA-435A-4CE0-94F9-E10656FD7C0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0DF93-4700-4D6F-BF31-4655B1162B8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11C51-7CC1-4392-A938-66E03F26BB0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B8763-EAF0-4EC7-BEA7-C0F1E7A67C8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78094-77B2-45A0-9B25-C11409ACEE8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C2C60-7648-4971-A2D6-DAA6F54D400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CC0B8-0DE0-4AC0-B5F4-4ACE83B77BB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A6299-18F0-4E7F-8D82-C860A9A7AAB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20B1B-355B-4174-BB64-CE68470AB2CD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D9A38-1996-460B-BD5E-A42C1682070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2B2E6-478E-4D6C-8D1B-CDDEF0EF2F1A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ar-SY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pitchFamily="18" charset="0"/>
              </a:defRPr>
            </a:lvl1pPr>
          </a:lstStyle>
          <a:p>
            <a:fld id="{1528CECB-B1C9-4186-BEB4-29D4F715BBBB}" type="slidenum">
              <a:rPr lang="ar-SA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343150" y="19431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ar-SY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785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The 73</a:t>
            </a:r>
            <a:r>
              <a:rPr lang="en-US" sz="3200" b="1" baseline="30000" dirty="0"/>
              <a:t>rd</a:t>
            </a:r>
            <a:r>
              <a:rPr lang="en-US" sz="3200" b="1" dirty="0"/>
              <a:t> Annual Conference/Meeting of the Ogden Surgical-Medical Society</a:t>
            </a:r>
          </a:p>
          <a:p>
            <a:pPr algn="ctr"/>
            <a:r>
              <a:rPr lang="en-US" sz="3200" b="1" dirty="0"/>
              <a:t> </a:t>
            </a:r>
            <a:endParaRPr lang="en-US" sz="3200" dirty="0"/>
          </a:p>
          <a:p>
            <a:pPr algn="ctr"/>
            <a:r>
              <a:rPr lang="en-US" sz="3200" b="1" dirty="0"/>
              <a:t>May 15-18, 2018</a:t>
            </a:r>
          </a:p>
          <a:p>
            <a:pPr marL="457200" indent="-457200" algn="ctr">
              <a:spcBef>
                <a:spcPct val="50000"/>
              </a:spcBef>
            </a:pPr>
            <a:endParaRPr lang="en-US" sz="3200" dirty="0">
              <a:cs typeface="Times New Roman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endParaRPr lang="en-US" sz="3200" dirty="0">
              <a:cs typeface="Times New Roman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ctr">
              <a:spcBef>
                <a:spcPts val="1200"/>
              </a:spcBef>
            </a:pPr>
            <a:r>
              <a:rPr lang="en-US" sz="3200" b="1" i="1" dirty="0">
                <a:cs typeface="Times New Roman" pitchFamily="18" charset="0"/>
              </a:rPr>
              <a:t>Abdul Nasser Kaadan, MD, PhD</a:t>
            </a:r>
            <a:r>
              <a:rPr lang="en-US" sz="4000" b="1" i="1" dirty="0">
                <a:cs typeface="Times New Roman" pitchFamily="18" charset="0"/>
              </a:rPr>
              <a:t>                      </a:t>
            </a:r>
          </a:p>
          <a:p>
            <a:pPr marL="457200" indent="-457200" algn="ctr">
              <a:spcBef>
                <a:spcPts val="1200"/>
              </a:spcBef>
            </a:pPr>
            <a:r>
              <a:rPr lang="en-US" sz="2800" b="1" i="1" dirty="0">
                <a:solidFill>
                  <a:schemeClr val="tx2"/>
                </a:solidFill>
                <a:cs typeface="Times New Roman" pitchFamily="18" charset="0"/>
              </a:rPr>
              <a:t>Visiting International Professor</a:t>
            </a:r>
          </a:p>
          <a:p>
            <a:pPr marL="457200" indent="-457200" algn="ctr">
              <a:spcBef>
                <a:spcPts val="0"/>
              </a:spcBef>
            </a:pPr>
            <a:r>
              <a:rPr lang="en-US" sz="2800" b="1" i="1" dirty="0">
                <a:solidFill>
                  <a:schemeClr val="tx2"/>
                </a:solidFill>
                <a:cs typeface="Times New Roman" pitchFamily="18" charset="0"/>
              </a:rPr>
              <a:t>Weber State University</a:t>
            </a:r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0" y="2780928"/>
            <a:ext cx="914400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Some of Muslim Physicians’ Achievements </a:t>
            </a:r>
          </a:p>
          <a:p>
            <a:pPr algn="ctr"/>
            <a:r>
              <a:rPr lang="en-US" sz="3600" b="1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during the Medieval Ages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9924" t="11610" r="7939" b="13579"/>
          <a:stretch/>
        </p:blipFill>
        <p:spPr>
          <a:xfrm>
            <a:off x="2267744" y="5752"/>
            <a:ext cx="468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57425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Razi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0" y="-609600"/>
            <a:ext cx="9372600" cy="7467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3733800"/>
            <a:ext cx="9144000" cy="2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altLang="en-US" sz="4800" b="1" dirty="0">
                <a:cs typeface="Times New Roman" panose="02020603050405020304" pitchFamily="18" charset="0"/>
              </a:rPr>
              <a:t>* He wrote on almost every aspect of medicine.</a:t>
            </a:r>
          </a:p>
          <a:p>
            <a:pPr algn="l" rtl="0">
              <a:spcAft>
                <a:spcPts val="600"/>
              </a:spcAft>
            </a:pPr>
            <a:r>
              <a:rPr lang="en-US" altLang="en-US" sz="4800" b="1" dirty="0">
                <a:cs typeface="Times New Roman" panose="02020603050405020304" pitchFamily="18" charset="0"/>
              </a:rPr>
              <a:t>    </a:t>
            </a:r>
            <a:endParaRPr lang="en-US" altLang="en-US" sz="4800" b="1" dirty="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/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* Al-</a:t>
            </a:r>
            <a:r>
              <a:rPr lang="en-US" altLang="en-US" sz="4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Razi</a:t>
            </a:r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 composed more than two hundred books related to medicine, pharmacy, philosophy, music and many other sciences.</a:t>
            </a:r>
            <a:endParaRPr lang="en-US" altLang="en-US" sz="4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103188"/>
            <a:ext cx="9144000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>
              <a:spcAft>
                <a:spcPts val="600"/>
              </a:spcAft>
            </a:pPr>
            <a:r>
              <a:rPr lang="en-US" altLang="en-US" sz="4800" b="1" dirty="0">
                <a:cs typeface="Times New Roman" panose="02020603050405020304" pitchFamily="18" charset="0"/>
              </a:rPr>
              <a:t>* He is considered the first who founded the experimental science especially in the field of medicine and chemistry.</a:t>
            </a:r>
          </a:p>
          <a:p>
            <a:pPr algn="just" rtl="0">
              <a:spcAft>
                <a:spcPts val="600"/>
              </a:spcAft>
            </a:pPr>
            <a:endParaRPr lang="en-US" altLang="en-US" sz="4800" b="1" dirty="0">
              <a:cs typeface="Times New Roman" panose="02020603050405020304" pitchFamily="18" charset="0"/>
            </a:endParaRPr>
          </a:p>
          <a:p>
            <a:pPr algn="l" rtl="0"/>
            <a:endParaRPr lang="en-US" altLang="en-US" sz="4800" b="1" dirty="0"/>
          </a:p>
          <a:p>
            <a:pPr algn="l" rtl="0"/>
            <a:endParaRPr lang="en-US" altLang="en-US" sz="4800" b="1" dirty="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-15875" y="3140968"/>
            <a:ext cx="91598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/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* No one before and during al-</a:t>
            </a:r>
            <a:r>
              <a:rPr lang="en-US" altLang="en-US" sz="4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Razi</a:t>
            </a:r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 time was interested in the experimental science in its methodical form</a:t>
            </a:r>
            <a:endParaRPr lang="en-US" altLang="en-US" sz="4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6525" y="269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/>
            <a:endParaRPr lang="en-US" alt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1600200"/>
            <a:ext cx="9144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>
              <a:spcAft>
                <a:spcPts val="600"/>
              </a:spcAft>
            </a:pPr>
            <a:r>
              <a:rPr lang="en-US" altLang="en-US" sz="4800" b="1" dirty="0">
                <a:cs typeface="Times New Roman" panose="02020603050405020304" pitchFamily="18" charset="0"/>
              </a:rPr>
              <a:t>* This book is extremely important source for our knowledge of Greek, Indian and early Arabic Medicine.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40" name="WordArt 8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28625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48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الحاوي في الطب</a:t>
            </a:r>
          </a:p>
          <a:p>
            <a:pPr algn="ctr" rtl="1"/>
            <a:r>
              <a:rPr lang="en-US" sz="48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Al-Hawi fil-Tibb 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-15875" y="4860925"/>
            <a:ext cx="9159875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>
              <a:spcAft>
                <a:spcPts val="600"/>
              </a:spcAft>
            </a:pPr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* al-</a:t>
            </a:r>
            <a:r>
              <a:rPr lang="en-US" altLang="en-US" sz="4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Razi</a:t>
            </a:r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 was meticulous about crediting his sources. </a:t>
            </a:r>
          </a:p>
          <a:p>
            <a:pPr algn="l" rtl="0"/>
            <a:endParaRPr lang="en-US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828800" y="0"/>
          <a:ext cx="5140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07" name="Image" r:id="rId3" imgW="10979174" imgH="15858807" progId="">
                  <p:embed/>
                </p:oleObj>
              </mc:Choice>
              <mc:Fallback>
                <p:oleObj name="Image" r:id="rId3" imgW="10979174" imgH="1585880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0"/>
                        <a:ext cx="51403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5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530850" cy="7137400"/>
          </a:xfrm>
          <a:prstGeom prst="rect">
            <a:avLst/>
          </a:prstGeom>
          <a:solidFill>
            <a:schemeClr val="hlink"/>
          </a:solidFill>
        </p:spPr>
      </p:pic>
      <p:sp>
        <p:nvSpPr>
          <p:cNvPr id="28675" name="Comment 3"/>
          <p:cNvSpPr>
            <a:spLocks noChangeArrowheads="1"/>
          </p:cNvSpPr>
          <p:nvPr/>
        </p:nvSpPr>
        <p:spPr bwMode="auto">
          <a:xfrm>
            <a:off x="0" y="5638800"/>
            <a:ext cx="9144000" cy="1747838"/>
          </a:xfrm>
          <a:prstGeom prst="rect">
            <a:avLst/>
          </a:prstGeom>
          <a:solidFill>
            <a:srgbClr val="FCFDC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The final page of a manuscript of al-Hawi by al-Razi. It is the oldest manuscript kept in NLM, and the third oldest Arabic medical manuscript</a:t>
            </a:r>
          </a:p>
          <a:p>
            <a:pPr algn="ctr" rtl="1"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5562600"/>
            <a:ext cx="9144000" cy="1735138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Arial" pitchFamily="34" charset="0"/>
              </a:rPr>
              <a:t>The final page of a manuscript of al-Hawi by al-Razi. It is the oldest manuscript kept in NLM, and the third oldest Arabic medical manuscript</a:t>
            </a:r>
          </a:p>
          <a:p>
            <a:pPr algn="ctr" defTabSz="762000" rtl="1">
              <a:spcBef>
                <a:spcPct val="50000"/>
              </a:spcBef>
            </a:pPr>
            <a:endParaRPr lang="en-US" b="1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152400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>
              <a:spcAft>
                <a:spcPts val="600"/>
              </a:spcAft>
            </a:pPr>
            <a:r>
              <a:rPr lang="en-US" altLang="en-US" sz="4800" b="1" dirty="0">
                <a:cs typeface="Times New Roman" panose="02020603050405020304" pitchFamily="18" charset="0"/>
              </a:rPr>
              <a:t>* This comprehensive book on medicine translated into Latin in 1279 under the title of Liber </a:t>
            </a:r>
            <a:r>
              <a:rPr lang="en-US" altLang="en-US" sz="4800" b="1" dirty="0" err="1">
                <a:cs typeface="Times New Roman" panose="02020603050405020304" pitchFamily="18" charset="0"/>
              </a:rPr>
              <a:t>Continens</a:t>
            </a:r>
            <a:r>
              <a:rPr lang="en-US" altLang="en-US" sz="4800" b="1" dirty="0">
                <a:cs typeface="Times New Roman" panose="02020603050405020304" pitchFamily="18" charset="0"/>
              </a:rPr>
              <a:t> by </a:t>
            </a:r>
            <a:r>
              <a:rPr lang="en-US" altLang="en-US" sz="4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Faraj</a:t>
            </a:r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 ben Salem</a:t>
            </a:r>
            <a:endParaRPr lang="en-US" altLang="en-US" sz="4800" b="1" dirty="0"/>
          </a:p>
        </p:txBody>
      </p:sp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28625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48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الحاوي في الطب</a:t>
            </a:r>
          </a:p>
          <a:p>
            <a:pPr algn="ctr" rtl="1"/>
            <a:r>
              <a:rPr lang="en-US" sz="48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Al-Hawi fil-Tibb </a:t>
            </a:r>
          </a:p>
        </p:txBody>
      </p:sp>
    </p:spTree>
    <p:extLst>
      <p:ext uri="{BB962C8B-B14F-4D97-AF65-F5344CB8AC3E}">
        <p14:creationId xmlns:p14="http://schemas.microsoft.com/office/powerpoint/2010/main" val="1056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405"/>
            <a:ext cx="552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64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Islamic Medicine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3400" dirty="0"/>
              <a:t>Also known as </a:t>
            </a:r>
            <a:r>
              <a:rPr lang="en-US" sz="3400" dirty="0">
                <a:solidFill>
                  <a:srgbClr val="FFC000"/>
                </a:solidFill>
              </a:rPr>
              <a:t>Arabic medicine</a:t>
            </a:r>
            <a:r>
              <a:rPr lang="en-US" sz="3400" dirty="0"/>
              <a:t>, refers to the science of medicine developed in the </a:t>
            </a:r>
            <a:r>
              <a:rPr lang="en-US" sz="3400" dirty="0">
                <a:solidFill>
                  <a:srgbClr val="FFC000"/>
                </a:solidFill>
              </a:rPr>
              <a:t>Islamic Golden Age</a:t>
            </a:r>
            <a:r>
              <a:rPr lang="en-US" sz="3400" dirty="0"/>
              <a:t>, and </a:t>
            </a:r>
            <a:r>
              <a:rPr lang="en-US" sz="3400" dirty="0">
                <a:solidFill>
                  <a:srgbClr val="FFC000"/>
                </a:solidFill>
              </a:rPr>
              <a:t>written in Arabic</a:t>
            </a:r>
            <a:r>
              <a:rPr lang="en-US" sz="3400" dirty="0"/>
              <a:t>, the lingua franca of Islamic civilization.</a:t>
            </a:r>
          </a:p>
          <a:p>
            <a:r>
              <a:rPr lang="en-US" sz="3400" dirty="0"/>
              <a:t>Medieval Islamic physicians largely retained their authority until the rise of medicine as a part of the natural sciences, </a:t>
            </a:r>
            <a:r>
              <a:rPr lang="en-US" sz="3400" dirty="0">
                <a:solidFill>
                  <a:srgbClr val="FFC000"/>
                </a:solidFill>
              </a:rPr>
              <a:t>beginning with the Age of Enlightenment</a:t>
            </a:r>
            <a:r>
              <a:rPr lang="en-US" sz="3400" dirty="0"/>
              <a:t>, nearly </a:t>
            </a:r>
            <a:r>
              <a:rPr lang="en-US" sz="3400" dirty="0">
                <a:solidFill>
                  <a:srgbClr val="FFC000"/>
                </a:solidFill>
              </a:rPr>
              <a:t>six hundred years </a:t>
            </a:r>
            <a:r>
              <a:rPr lang="en-US" sz="3400" dirty="0"/>
              <a:t>after their textbooks were written. Aspects of their writings remain of interest to physicians </a:t>
            </a:r>
            <a:r>
              <a:rPr lang="en-US" sz="3400" dirty="0">
                <a:solidFill>
                  <a:srgbClr val="FFC000"/>
                </a:solidFill>
              </a:rPr>
              <a:t>even today</a:t>
            </a:r>
            <a:r>
              <a:rPr lang="en-US" sz="3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1258337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600200"/>
            <a:ext cx="9144000" cy="2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>
              <a:spcAft>
                <a:spcPts val="600"/>
              </a:spcAft>
            </a:pPr>
            <a:r>
              <a:rPr lang="en-US" altLang="en-US" sz="4800" b="1" dirty="0">
                <a:cs typeface="Times New Roman" panose="02020603050405020304" pitchFamily="18" charset="0"/>
              </a:rPr>
              <a:t>* Then it was translated many times into Latin.</a:t>
            </a:r>
          </a:p>
          <a:p>
            <a:pPr algn="just" rtl="0">
              <a:spcAft>
                <a:spcPts val="600"/>
              </a:spcAft>
            </a:pPr>
            <a:endParaRPr lang="en-US" altLang="en-US" sz="4800" b="1" dirty="0">
              <a:cs typeface="Times New Roman" panose="02020603050405020304" pitchFamily="18" charset="0"/>
            </a:endParaRPr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28625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48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الحاوي في الطب</a:t>
            </a:r>
          </a:p>
          <a:p>
            <a:pPr algn="ctr" rtl="1"/>
            <a:r>
              <a:rPr lang="en-US" sz="48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Al-Hawi fil-Tibb 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3733800"/>
            <a:ext cx="893127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algn="r" defTabSz="762000" rtl="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algn="r" defTabSz="762000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rtl="0"/>
            <a:r>
              <a:rPr lang="en-US" altLang="en-US" sz="4800" b="1" dirty="0">
                <a:solidFill>
                  <a:schemeClr val="tx2"/>
                </a:solidFill>
                <a:cs typeface="Times New Roman" panose="02020603050405020304" pitchFamily="18" charset="0"/>
              </a:rPr>
              <a:t>* It became among the nine relying on books of the medical college library of Paris in 1395.</a:t>
            </a:r>
          </a:p>
        </p:txBody>
      </p:sp>
    </p:spTree>
    <p:extLst>
      <p:ext uri="{BB962C8B-B14F-4D97-AF65-F5344CB8AC3E}">
        <p14:creationId xmlns:p14="http://schemas.microsoft.com/office/powerpoint/2010/main" val="14428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7403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defTabSz="762000"/>
            <a:r>
              <a:rPr lang="en-US" sz="5400" b="1" dirty="0">
                <a:cs typeface="Traditional Arabic" pitchFamily="2" charset="-78"/>
              </a:rPr>
              <a:t>- Al-</a:t>
            </a:r>
            <a:r>
              <a:rPr lang="en-US" sz="5400" b="1" dirty="0" err="1">
                <a:cs typeface="Traditional Arabic" pitchFamily="2" charset="-78"/>
              </a:rPr>
              <a:t>Razi</a:t>
            </a:r>
            <a:r>
              <a:rPr lang="en-US" sz="5400" b="1" dirty="0">
                <a:cs typeface="Traditional Arabic" pitchFamily="2" charset="-78"/>
              </a:rPr>
              <a:t> is considered the first who described what is called now </a:t>
            </a:r>
            <a:r>
              <a:rPr lang="en-US" sz="5400" b="1" dirty="0">
                <a:solidFill>
                  <a:schemeClr val="tx2"/>
                </a:solidFill>
                <a:cs typeface="Traditional Arabic" pitchFamily="2" charset="-78"/>
              </a:rPr>
              <a:t>Baker’s cyst.</a:t>
            </a:r>
            <a:r>
              <a:rPr lang="en-US" sz="5400" b="1" dirty="0">
                <a:cs typeface="Traditional Arabic" pitchFamily="2" charset="-78"/>
              </a:rPr>
              <a:t> Which is attributed to the English surgeon </a:t>
            </a:r>
            <a:r>
              <a:rPr lang="en-US" sz="5400" b="1" dirty="0">
                <a:solidFill>
                  <a:schemeClr val="tx2"/>
                </a:solidFill>
                <a:cs typeface="Traditional Arabic" pitchFamily="2" charset="-78"/>
              </a:rPr>
              <a:t>William Baker (1839-1896)</a:t>
            </a:r>
            <a:r>
              <a:rPr lang="en-US" sz="5400" b="1" dirty="0">
                <a:cs typeface="Traditional Arabic" pitchFamily="2" charset="-78"/>
              </a:rPr>
              <a:t> who described it in 1877.</a:t>
            </a:r>
          </a:p>
          <a:p>
            <a:pPr defTabSz="762000"/>
            <a:endParaRPr lang="en-U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5713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defTabSz="762000"/>
            <a:r>
              <a:rPr lang="en-US" sz="5400" b="1" dirty="0">
                <a:cs typeface="Traditional Arabic" pitchFamily="2" charset="-78"/>
              </a:rPr>
              <a:t>- He mentioned to the necessity of removing the patella </a:t>
            </a:r>
            <a:r>
              <a:rPr lang="en-US" sz="5400" b="1" dirty="0">
                <a:solidFill>
                  <a:schemeClr val="tx2"/>
                </a:solidFill>
                <a:cs typeface="Traditional Arabic" pitchFamily="2" charset="-78"/>
              </a:rPr>
              <a:t>(</a:t>
            </a:r>
            <a:r>
              <a:rPr lang="en-US" sz="5400" b="1" dirty="0" err="1">
                <a:solidFill>
                  <a:schemeClr val="tx2"/>
                </a:solidFill>
                <a:cs typeface="Traditional Arabic" pitchFamily="2" charset="-78"/>
              </a:rPr>
              <a:t>patellectomy</a:t>
            </a:r>
            <a:r>
              <a:rPr lang="en-US" sz="5400" b="1" dirty="0">
                <a:solidFill>
                  <a:schemeClr val="tx2"/>
                </a:solidFill>
                <a:cs typeface="Traditional Arabic" pitchFamily="2" charset="-78"/>
              </a:rPr>
              <a:t>)</a:t>
            </a:r>
            <a:r>
              <a:rPr lang="en-US" sz="5400" b="1" dirty="0">
                <a:cs typeface="Traditional Arabic" pitchFamily="2" charset="-78"/>
              </a:rPr>
              <a:t> in the cases of comminuted fracture of the patella, which is attributed to Brooke who described it in 1937, and is called </a:t>
            </a:r>
            <a:r>
              <a:rPr lang="en-US" sz="5400" b="1" dirty="0">
                <a:solidFill>
                  <a:schemeClr val="tx2"/>
                </a:solidFill>
                <a:cs typeface="Traditional Arabic" pitchFamily="2" charset="-78"/>
              </a:rPr>
              <a:t>Brooke method</a:t>
            </a:r>
            <a:r>
              <a:rPr lang="en-US" sz="5400" b="1" dirty="0">
                <a:cs typeface="Traditional Arabic" pitchFamily="2" charset="-78"/>
              </a:rPr>
              <a:t>.</a:t>
            </a:r>
          </a:p>
          <a:p>
            <a:pPr defTabSz="762000"/>
            <a:endParaRPr lang="en-U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/>
              <a:t>Avicenna(980-1037 A.D.) and the Canon of Medicine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35163"/>
            <a:ext cx="4495800" cy="4922837"/>
          </a:xfrm>
        </p:spPr>
        <p:txBody>
          <a:bodyPr/>
          <a:lstStyle/>
          <a:p>
            <a:pPr marL="273050" indent="-273050"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35163"/>
            <a:ext cx="4495800" cy="4922837"/>
          </a:xfrm>
        </p:spPr>
        <p:txBody>
          <a:bodyPr/>
          <a:lstStyle/>
          <a:p>
            <a:pPr marL="273050" indent="-273050">
              <a:defRPr/>
            </a:pPr>
            <a:endParaRPr lang="en-US"/>
          </a:p>
        </p:txBody>
      </p:sp>
      <p:pic>
        <p:nvPicPr>
          <p:cNvPr id="32773" name="Picture 5" descr="180px-Avicenna_Persian_Physic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449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f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8288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7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"/>
          <p:cNvPicPr>
            <a:picLocks noChangeArrowheads="1"/>
          </p:cNvPicPr>
          <p:nvPr/>
        </p:nvPicPr>
        <p:blipFill>
          <a:blip r:embed="rId2">
            <a:lum bright="-18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90"/>
            <a:ext cx="5112569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Resim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762000"/>
            <a:ext cx="84709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dirty="0"/>
              <a:t>*Some recent historians consider </a:t>
            </a:r>
          </a:p>
          <a:p>
            <a:r>
              <a:rPr lang="en-US" altLang="en-US" sz="4400" b="1" dirty="0"/>
              <a:t>  him as a philosopher more than </a:t>
            </a:r>
          </a:p>
          <a:p>
            <a:r>
              <a:rPr lang="en-US" altLang="en-US" sz="4400" b="1" dirty="0"/>
              <a:t>  a physician, but </a:t>
            </a:r>
          </a:p>
          <a:p>
            <a:endParaRPr lang="en-US" altLang="en-US" sz="4400" b="1" dirty="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3384550"/>
            <a:ext cx="8916988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dirty="0"/>
              <a:t>*Others consider him as a </a:t>
            </a:r>
          </a:p>
          <a:p>
            <a:r>
              <a:rPr lang="en-US" altLang="en-US" sz="4400" b="1" dirty="0">
                <a:solidFill>
                  <a:schemeClr val="bg1"/>
                </a:solidFill>
              </a:rPr>
              <a:t>  </a:t>
            </a:r>
            <a:r>
              <a:rPr lang="en-US" altLang="en-US" sz="6600" b="1" dirty="0">
                <a:solidFill>
                  <a:schemeClr val="tx2"/>
                </a:solidFill>
              </a:rPr>
              <a:t>prince of the physicians</a:t>
            </a:r>
            <a:endParaRPr lang="en-US" altLang="en-US" sz="4400" b="1" dirty="0">
              <a:solidFill>
                <a:schemeClr val="tx2"/>
              </a:solidFill>
            </a:endParaRPr>
          </a:p>
          <a:p>
            <a:r>
              <a:rPr lang="en-US" altLang="en-US" sz="4400" b="1" dirty="0">
                <a:solidFill>
                  <a:schemeClr val="bg1"/>
                </a:solidFill>
              </a:rPr>
              <a:t>  </a:t>
            </a:r>
            <a:r>
              <a:rPr lang="en-US" altLang="en-US" sz="4400" b="1" dirty="0">
                <a:solidFill>
                  <a:schemeClr val="tx2"/>
                </a:solidFill>
              </a:rPr>
              <a:t>during the Middle Ages. </a:t>
            </a:r>
          </a:p>
          <a:p>
            <a:endParaRPr lang="en-US" altLang="en-US" sz="4400" b="1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80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115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57400" y="0"/>
            <a:ext cx="4927600" cy="6692900"/>
          </a:xfrm>
          <a:prstGeom prst="rect">
            <a:avLst/>
          </a:prstGeom>
          <a:noFill/>
        </p:spPr>
      </p:pic>
      <p:sp>
        <p:nvSpPr>
          <p:cNvPr id="64515" name="Comment 3"/>
          <p:cNvSpPr>
            <a:spLocks noChangeArrowheads="1"/>
          </p:cNvSpPr>
          <p:nvPr/>
        </p:nvSpPr>
        <p:spPr bwMode="auto">
          <a:xfrm>
            <a:off x="1752600" y="6477000"/>
            <a:ext cx="5486400" cy="776288"/>
          </a:xfrm>
          <a:prstGeom prst="rect">
            <a:avLst/>
          </a:prstGeom>
          <a:solidFill>
            <a:srgbClr val="FCFDC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Arial" pitchFamily="34" charset="0"/>
              </a:rPr>
              <a:t>The heard cover of al-Qanun book in Arabic</a:t>
            </a: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  <a:p>
            <a:pPr algn="r" rtl="1">
              <a:spcBef>
                <a:spcPct val="50000"/>
              </a:spcBef>
            </a:pP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1277938"/>
            <a:ext cx="9310688" cy="3567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800" b="1" dirty="0"/>
              <a:t>*Al-</a:t>
            </a:r>
            <a:r>
              <a:rPr lang="en-US" sz="4800" b="1" dirty="0" err="1"/>
              <a:t>Qanun</a:t>
            </a:r>
            <a:r>
              <a:rPr lang="en-US" sz="4800" b="1" dirty="0"/>
              <a:t> Fit-</a:t>
            </a:r>
            <a:r>
              <a:rPr lang="en-US" sz="4800" b="1" dirty="0" err="1"/>
              <a:t>tib</a:t>
            </a:r>
            <a:r>
              <a:rPr lang="en-US" sz="4800" b="1" dirty="0"/>
              <a:t> </a:t>
            </a:r>
          </a:p>
          <a:p>
            <a:r>
              <a:rPr lang="en-US" sz="6000" b="1" dirty="0"/>
              <a:t>(Code of Laws in Medicine)</a:t>
            </a:r>
            <a:r>
              <a:rPr lang="en-US" sz="4800" b="1" dirty="0"/>
              <a:t> </a:t>
            </a:r>
          </a:p>
          <a:p>
            <a:r>
              <a:rPr lang="en-US" sz="4800" b="1" dirty="0"/>
              <a:t>  represents the most important </a:t>
            </a:r>
          </a:p>
          <a:p>
            <a:r>
              <a:rPr lang="en-US" sz="4800" b="1" dirty="0"/>
              <a:t>  work.</a:t>
            </a:r>
          </a:p>
          <a:p>
            <a:endParaRPr lang="en-US" dirty="0"/>
          </a:p>
        </p:txBody>
      </p:sp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2209800" y="0"/>
            <a:ext cx="4200525" cy="1162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Y" sz="6000" kern="10" dirty="0">
                <a:ln w="9525">
                  <a:noFill/>
                  <a:round/>
                  <a:headEnd type="none" w="sm" len="sm"/>
                  <a:tailEnd type="none" w="sm" len="sm"/>
                </a:ln>
                <a:effectLst>
                  <a:outerShdw dist="35921" dir="2700000" algn="ctr" rotWithShape="0">
                    <a:srgbClr val="C0C0C0"/>
                  </a:outerShdw>
                </a:effectLst>
                <a:cs typeface="Andalus"/>
              </a:rPr>
              <a:t>القانون في الطب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4495800"/>
            <a:ext cx="9836150" cy="2835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* </a:t>
            </a:r>
            <a:r>
              <a:rPr lang="en-US" sz="6000" b="1" dirty="0"/>
              <a:t>William Osler</a:t>
            </a:r>
            <a:r>
              <a:rPr lang="en-US" sz="4800" b="1" dirty="0"/>
              <a:t> described it the </a:t>
            </a:r>
          </a:p>
          <a:p>
            <a:r>
              <a:rPr lang="en-US" sz="4800" b="1" dirty="0"/>
              <a:t>   most famous medical textbook</a:t>
            </a:r>
          </a:p>
          <a:p>
            <a:r>
              <a:rPr lang="en-US" sz="4800" b="1" dirty="0"/>
              <a:t>   ever written.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0" y="-28171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The Islamic Golden Age</a:t>
            </a:r>
          </a:p>
          <a:p>
            <a:endParaRPr lang="en-US" dirty="0"/>
          </a:p>
          <a:p>
            <a:r>
              <a:rPr lang="en-US" sz="3200" dirty="0"/>
              <a:t>Is the era in the history of Islam, traditionally dated from the </a:t>
            </a:r>
            <a:r>
              <a:rPr lang="en-US" sz="3200" dirty="0">
                <a:solidFill>
                  <a:srgbClr val="FFC000"/>
                </a:solidFill>
              </a:rPr>
              <a:t>8th century to the end of 16th centuries</a:t>
            </a:r>
            <a:r>
              <a:rPr lang="en-US" sz="3200" dirty="0"/>
              <a:t>, during which much of the historically Islamic world was science, economic development, and cultural works flourished. This period is traditionally understood to have begun during the reign of the caliph </a:t>
            </a:r>
            <a:r>
              <a:rPr lang="en-US" sz="3200" dirty="0">
                <a:solidFill>
                  <a:srgbClr val="FFC000"/>
                </a:solidFill>
              </a:rPr>
              <a:t>Harun al-Rashid </a:t>
            </a:r>
            <a:r>
              <a:rPr lang="en-US" sz="3200" dirty="0"/>
              <a:t>(786 to 809) with the inauguration of the </a:t>
            </a:r>
            <a:r>
              <a:rPr lang="en-US" sz="3200" dirty="0">
                <a:solidFill>
                  <a:srgbClr val="FFC000"/>
                </a:solidFill>
              </a:rPr>
              <a:t>House of Wisdom in Baghdad</a:t>
            </a:r>
            <a:r>
              <a:rPr lang="en-US" sz="3200" dirty="0"/>
              <a:t>, where scholars from various parts of the world, with different cultural backgrounds were mandated to gather and translate all of the world's classical knowledge into the </a:t>
            </a:r>
            <a:r>
              <a:rPr lang="en-US" sz="3200" dirty="0">
                <a:solidFill>
                  <a:srgbClr val="FFC000"/>
                </a:solidFill>
              </a:rPr>
              <a:t>Arabic language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1057060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457200"/>
            <a:ext cx="9339263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dirty="0"/>
              <a:t>*It is considered </a:t>
            </a:r>
            <a:r>
              <a:rPr lang="en-US" altLang="en-US" sz="4400" b="1" dirty="0">
                <a:solidFill>
                  <a:schemeClr val="tx2"/>
                </a:solidFill>
              </a:rPr>
              <a:t>a unique reference</a:t>
            </a:r>
            <a:r>
              <a:rPr lang="en-US" altLang="en-US" sz="4400" b="1" dirty="0"/>
              <a:t> or</a:t>
            </a:r>
          </a:p>
          <a:p>
            <a:r>
              <a:rPr lang="en-US" altLang="en-US" sz="4400" b="1" dirty="0"/>
              <a:t>  document containing all medical </a:t>
            </a:r>
          </a:p>
          <a:p>
            <a:r>
              <a:rPr lang="en-US" altLang="en-US" sz="4400" b="1" dirty="0"/>
              <a:t>  knowledge until the time of Ibn-</a:t>
            </a:r>
            <a:r>
              <a:rPr lang="en-US" altLang="en-US" sz="4400" b="1" dirty="0" err="1"/>
              <a:t>Sina</a:t>
            </a:r>
            <a:endParaRPr lang="en-US" altLang="en-US" sz="4400" b="1" dirty="0"/>
          </a:p>
          <a:p>
            <a:r>
              <a:rPr lang="en-US" altLang="en-US" sz="4400" b="1" dirty="0"/>
              <a:t>  himself.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0" y="3721100"/>
            <a:ext cx="9250674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dirty="0"/>
              <a:t>* His way of explanation made</a:t>
            </a:r>
          </a:p>
          <a:p>
            <a:r>
              <a:rPr lang="en-US" altLang="en-US" sz="4400" b="1" dirty="0"/>
              <a:t>  al-Canon  book the </a:t>
            </a:r>
            <a:r>
              <a:rPr lang="en-US" altLang="en-US" sz="4400" b="1" dirty="0">
                <a:solidFill>
                  <a:schemeClr val="tx2"/>
                </a:solidFill>
              </a:rPr>
              <a:t>most widespread</a:t>
            </a:r>
          </a:p>
          <a:p>
            <a:r>
              <a:rPr lang="en-US" altLang="en-US" sz="4400" b="1" dirty="0"/>
              <a:t>  in the Islamic and European </a:t>
            </a:r>
          </a:p>
          <a:p>
            <a:r>
              <a:rPr lang="en-US" altLang="en-US" sz="4400" b="1" dirty="0"/>
              <a:t>  countries. </a:t>
            </a:r>
          </a:p>
          <a:p>
            <a:endParaRPr lang="en-US" altLang="en-US" sz="4400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69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576"/>
            <a:ext cx="4499991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0C0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9794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22" y="6048474"/>
            <a:ext cx="912865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from an illuminated manuscript of the Latin translation of the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Canon of Medicine by Ibn </a:t>
            </a:r>
            <a:r>
              <a:rPr lang="en-U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83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46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2621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171400"/>
            <a:ext cx="4752528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9838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208"/>
            <a:ext cx="508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1268760"/>
            <a:ext cx="9144000" cy="5210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Ibn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Sina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drew attention to the necessity of not splinting the fracture immediately, advising postponing it beyond the fifth day. Today, this is called the Theory of Delayed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Splintage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; now </a:t>
            </a: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Professor George Perkins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is considered the pioneer of this theory.</a:t>
            </a:r>
          </a:p>
          <a:p>
            <a:r>
              <a:rPr lang="en-US" dirty="0"/>
              <a:t>    </a:t>
            </a:r>
          </a:p>
        </p:txBody>
      </p:sp>
      <p:sp>
        <p:nvSpPr>
          <p:cNvPr id="126981" name="WordArt 5"/>
          <p:cNvSpPr>
            <a:spLocks noChangeArrowheads="1" noChangeShapeType="1" noTextEdit="1"/>
          </p:cNvSpPr>
          <p:nvPr/>
        </p:nvSpPr>
        <p:spPr bwMode="auto">
          <a:xfrm>
            <a:off x="684213" y="0"/>
            <a:ext cx="7885112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Ibn-</a:t>
            </a:r>
            <a:r>
              <a:rPr lang="en-US" sz="3600" kern="10" dirty="0" err="1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Sina</a:t>
            </a:r>
            <a:r>
              <a:rPr lang="en-US" sz="3600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and Delayed </a:t>
            </a:r>
            <a:r>
              <a:rPr lang="en-US" sz="3600" kern="10" dirty="0" err="1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Splintage</a:t>
            </a:r>
            <a:r>
              <a:rPr lang="en-US" sz="3600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Theory</a:t>
            </a:r>
            <a:endParaRPr lang="ar-SY" sz="3600" kern="10" dirty="0">
              <a:ln w="9525">
                <a:noFill/>
                <a:round/>
                <a:headEnd type="none" w="sm" len="sm"/>
                <a:tailEnd type="none" w="sm" len="sm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427" t="15547" r="4066" b="31297"/>
          <a:stretch/>
        </p:blipFill>
        <p:spPr>
          <a:xfrm>
            <a:off x="-519" y="0"/>
            <a:ext cx="9162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02080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1066800"/>
            <a:ext cx="9144000" cy="48936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4800" b="1" dirty="0" err="1">
                <a:solidFill>
                  <a:schemeClr val="tx2"/>
                </a:solidFill>
                <a:cs typeface="Times New Roman" pitchFamily="18" charset="0"/>
              </a:rPr>
              <a:t>Apley</a:t>
            </a:r>
            <a:r>
              <a:rPr lang="en-US" sz="4800" b="1" dirty="0">
                <a:solidFill>
                  <a:schemeClr val="tx2"/>
                </a:solidFill>
                <a:cs typeface="Times New Roman" pitchFamily="18" charset="0"/>
              </a:rPr>
              <a:t> AG, Solomon L: </a:t>
            </a:r>
            <a:r>
              <a:rPr lang="en-US" sz="4800" b="1" dirty="0" err="1">
                <a:solidFill>
                  <a:schemeClr val="tx2"/>
                </a:solidFill>
                <a:cs typeface="Times New Roman" pitchFamily="18" charset="0"/>
              </a:rPr>
              <a:t>Apley’s</a:t>
            </a:r>
            <a:r>
              <a:rPr lang="en-US" sz="4800" b="1" dirty="0">
                <a:solidFill>
                  <a:schemeClr val="tx2"/>
                </a:solidFill>
                <a:cs typeface="Times New Roman" pitchFamily="18" charset="0"/>
              </a:rPr>
              <a:t> System of Orthopedic and Fractures, p. 344, 6</a:t>
            </a:r>
            <a:r>
              <a:rPr lang="en-US" sz="4800" b="1" baseline="30000" dirty="0">
                <a:solidFill>
                  <a:schemeClr val="tx2"/>
                </a:solidFill>
                <a:cs typeface="Times New Roman" pitchFamily="18" charset="0"/>
              </a:rPr>
              <a:t>th</a:t>
            </a:r>
            <a:r>
              <a:rPr lang="en-US" sz="4800" b="1" dirty="0">
                <a:solidFill>
                  <a:schemeClr val="tx2"/>
                </a:solidFill>
                <a:cs typeface="Times New Roman" pitchFamily="18" charset="0"/>
              </a:rPr>
              <a:t> ed., Butterworth &amp; </a:t>
            </a:r>
            <a:r>
              <a:rPr lang="en-US" sz="4800" b="1" dirty="0" err="1">
                <a:solidFill>
                  <a:schemeClr val="tx2"/>
                </a:solidFill>
                <a:cs typeface="Times New Roman" pitchFamily="18" charset="0"/>
              </a:rPr>
              <a:t>Co.,Ltd</a:t>
            </a:r>
            <a:r>
              <a:rPr lang="en-US" sz="4800" b="1" dirty="0">
                <a:solidFill>
                  <a:schemeClr val="tx2"/>
                </a:solidFill>
                <a:cs typeface="Times New Roman" pitchFamily="18" charset="0"/>
              </a:rPr>
              <a:t>., London, 1982.</a:t>
            </a:r>
          </a:p>
          <a:p>
            <a:pPr defTabSz="762000">
              <a:spcBef>
                <a:spcPct val="50000"/>
              </a:spcBef>
            </a:pPr>
            <a:endParaRPr lang="en-US" sz="4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54769" y="1916832"/>
            <a:ext cx="9144000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dirty="0"/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Ibn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Sina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talked about what is called now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“Bennett’s fracture 1882”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Described by Edward H. Bennett, Dublin surgeon (1837-1907).</a:t>
            </a:r>
          </a:p>
        </p:txBody>
      </p:sp>
      <p:sp>
        <p:nvSpPr>
          <p:cNvPr id="128005" name="WordArt 5"/>
          <p:cNvSpPr>
            <a:spLocks noChangeArrowheads="1" noChangeShapeType="1" noTextEdit="1"/>
          </p:cNvSpPr>
          <p:nvPr/>
        </p:nvSpPr>
        <p:spPr bwMode="auto">
          <a:xfrm>
            <a:off x="684213" y="0"/>
            <a:ext cx="7885112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Ibn-</a:t>
            </a:r>
            <a:r>
              <a:rPr lang="en-US" sz="3600" kern="10" dirty="0" err="1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Sina</a:t>
            </a:r>
            <a:r>
              <a:rPr lang="en-US" sz="3600" kern="10" dirty="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and Bennet's Fracture</a:t>
            </a:r>
            <a:endParaRPr lang="ar-SY" sz="3600" kern="10" dirty="0">
              <a:ln w="9525">
                <a:noFill/>
                <a:round/>
                <a:headEnd type="none" w="sm" len="sm"/>
                <a:tailEnd type="none" w="sm" len="sm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116888" cy="59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Comment 3"/>
          <p:cNvSpPr>
            <a:spLocks noChangeArrowheads="1"/>
          </p:cNvSpPr>
          <p:nvPr/>
        </p:nvSpPr>
        <p:spPr bwMode="auto">
          <a:xfrm>
            <a:off x="1066800" y="5791200"/>
            <a:ext cx="6781800" cy="1017588"/>
          </a:xfrm>
          <a:prstGeom prst="rect">
            <a:avLst/>
          </a:prstGeom>
          <a:solidFill>
            <a:srgbClr val="FCFDC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The first page of al-</a:t>
            </a:r>
            <a:r>
              <a:rPr lang="en-US" alt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Orjozah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The Indian manuscript</a:t>
            </a:r>
          </a:p>
        </p:txBody>
      </p:sp>
    </p:spTree>
    <p:extLst>
      <p:ext uri="{BB962C8B-B14F-4D97-AF65-F5344CB8AC3E}">
        <p14:creationId xmlns:p14="http://schemas.microsoft.com/office/powerpoint/2010/main" val="8562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668" t="10828" r="3512"/>
          <a:stretch/>
        </p:blipFill>
        <p:spPr>
          <a:xfrm>
            <a:off x="27297" y="0"/>
            <a:ext cx="9116704" cy="75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Albucasis"/>
          <p:cNvPicPr>
            <a:picLocks noChangeAspect="1" noChangeArrowheads="1"/>
          </p:cNvPicPr>
          <p:nvPr/>
        </p:nvPicPr>
        <p:blipFill>
          <a:blip r:embed="rId2" cstate="print">
            <a:lum bright="-6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D:\My Doc\2009\كتب\كتاب التصريف لمن عجز عن التأليف\الزهراوي جزء 2\24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24075" y="0"/>
          <a:ext cx="50958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9" name="Image" r:id="rId3" imgW="16927347" imgH="24137143" progId="Photoshop.Image.6">
                  <p:embed/>
                </p:oleObj>
              </mc:Choice>
              <mc:Fallback>
                <p:oleObj name="Image" r:id="rId3" imgW="16927347" imgH="24137143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0"/>
                        <a:ext cx="50958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عند الزهراوي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8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12725" y="0"/>
            <a:ext cx="8931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/>
              <a:t>Chapter on the extraction of the temporal arteries.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1908175"/>
            <a:ext cx="891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Albucasis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mentioning to three methods for stopping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Haemorrhage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0" y="3259138"/>
            <a:ext cx="355578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dirty="0"/>
              <a:t>1- By ligation.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0" y="4706938"/>
            <a:ext cx="5133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2- By cauterization.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0" y="6154738"/>
            <a:ext cx="74914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3- By compressing the artery.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2051050" y="0"/>
          <a:ext cx="482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4" name="Image" r:id="rId3" imgW="4025397" imgH="5625397" progId="Photoshop.Image.6">
                  <p:embed/>
                </p:oleObj>
              </mc:Choice>
              <mc:Fallback>
                <p:oleObj name="Image" r:id="rId3" imgW="4025397" imgH="5625397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0"/>
                        <a:ext cx="482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0" y="0"/>
          <a:ext cx="9144000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8" name="Image" r:id="rId3" imgW="9930159" imgH="5638095" progId="Photoshop.Image.6">
                  <p:embed/>
                </p:oleObj>
              </mc:Choice>
              <mc:Fallback>
                <p:oleObj name="Image" r:id="rId3" imgW="9930159" imgH="5638095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59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3776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Albucasis</a:t>
            </a: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mentioned to what is called now </a:t>
            </a: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Trendelenburg Position</a:t>
            </a:r>
          </a:p>
          <a:p>
            <a:pPr>
              <a:spcBef>
                <a:spcPct val="500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Which described by German Surgeon </a:t>
            </a:r>
            <a:r>
              <a:rPr lang="en-US" sz="4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Freidrich</a:t>
            </a: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Trendelenburg (1844-1924).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وات الزهراوي3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752600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وات الزهراوي4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وات الزهراوي6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981200" y="0"/>
            <a:ext cx="54102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وات الزهراوي7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600200" y="0"/>
            <a:ext cx="61722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0" y="0"/>
          <a:ext cx="9144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70" name="Image" r:id="rId3" imgW="9581363" imgH="5438758" progId="">
                  <p:embed/>
                </p:oleObj>
              </mc:Choice>
              <mc:Fallback>
                <p:oleObj name="Image" r:id="rId3" imgW="9581363" imgH="543875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3" name="Object 3"/>
          <p:cNvGraphicFramePr>
            <a:graphicFrameLocks noChangeAspect="1"/>
          </p:cNvGraphicFramePr>
          <p:nvPr/>
        </p:nvGraphicFramePr>
        <p:xfrm>
          <a:off x="-533400" y="4572000"/>
          <a:ext cx="99822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71" name="Image" r:id="rId5" imgW="9784681" imgH="2693964" progId="">
                  <p:embed/>
                </p:oleObj>
              </mc:Choice>
              <mc:Fallback>
                <p:oleObj name="Image" r:id="rId5" imgW="9784681" imgH="269396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3400" y="4572000"/>
                        <a:ext cx="99822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وات الزهراوي8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676400" y="0"/>
            <a:ext cx="58674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204325" cy="6188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rtl="1"/>
            <a:r>
              <a:rPr lang="en-US" altLang="ar-SA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rtl="1"/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rtl="1"/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ar-SA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*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Absent till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created it,</a:t>
            </a:r>
          </a:p>
          <a:p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*Dead till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revived it,</a:t>
            </a:r>
          </a:p>
          <a:p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*Dispersed till          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collected it,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*Deficient till                    completed it.</a:t>
            </a:r>
          </a:p>
        </p:txBody>
      </p:sp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2209800" y="0"/>
            <a:ext cx="386715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905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Medicine   Was</a:t>
            </a:r>
            <a:endParaRPr lang="ar-SY" sz="4400" kern="10">
              <a:ln w="1905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solidFill>
                <a:schemeClr val="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600200"/>
            <a:ext cx="2133600" cy="1295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95600"/>
            <a:ext cx="2133600" cy="1143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6634" name="Picture 10" descr="Razi"/>
          <p:cNvPicPr>
            <a:picLocks noChangeAspect="1" noChangeArrowheads="1"/>
          </p:cNvPicPr>
          <p:nvPr/>
        </p:nvPicPr>
        <p:blipFill>
          <a:blip r:embed="rId4" cstate="print">
            <a:lum contrast="-30000"/>
          </a:blip>
          <a:srcRect/>
          <a:stretch>
            <a:fillRect/>
          </a:stretch>
        </p:blipFill>
        <p:spPr bwMode="auto">
          <a:xfrm>
            <a:off x="3733800" y="4038600"/>
            <a:ext cx="2133600" cy="1219200"/>
          </a:xfrm>
          <a:prstGeom prst="rect">
            <a:avLst/>
          </a:prstGeom>
          <a:noFill/>
        </p:spPr>
      </p:pic>
      <p:pic>
        <p:nvPicPr>
          <p:cNvPr id="26635" name="Picture 11" descr="A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52578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908550" y="0"/>
            <a:ext cx="641350" cy="2289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rtl="1"/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rtl="1"/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rtl="1"/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rtl="1"/>
            <a:endParaRPr lang="en-US" sz="3600"/>
          </a:p>
        </p:txBody>
      </p:sp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714480" y="1785926"/>
            <a:ext cx="59055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cs typeface="Andalus"/>
              </a:rPr>
              <a:t>Thank   you</a:t>
            </a:r>
            <a:endParaRPr lang="ar-SY" sz="9600" kern="10" dirty="0">
              <a:ln w="12700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cs typeface="Andalu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Resim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97" y="0"/>
            <a:ext cx="4468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3469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" b="26901"/>
          <a:stretch/>
        </p:blipFill>
        <p:spPr>
          <a:xfrm>
            <a:off x="2051720" y="-58717"/>
            <a:ext cx="4950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31352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ue Diagonal.pot">
  <a:themeElements>
    <a:clrScheme name="Blue Diagonal.pot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0033"/>
      </a:hlink>
      <a:folHlink>
        <a:srgbClr val="3366FF"/>
      </a:folHlink>
    </a:clrScheme>
    <a:fontScheme name="Blue Diagonal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Diagonal.pot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.pot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.pot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Designs\Blue Diagonal.pot</Template>
  <TotalTime>5113</TotalTime>
  <Words>860</Words>
  <Application>Microsoft Office PowerPoint</Application>
  <PresentationFormat>On-screen Show (4:3)</PresentationFormat>
  <Paragraphs>98</Paragraphs>
  <Slides>62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Andalus</vt:lpstr>
      <vt:lpstr>Arial</vt:lpstr>
      <vt:lpstr>Monotype Sorts</vt:lpstr>
      <vt:lpstr>Times New Roman</vt:lpstr>
      <vt:lpstr>Traditional Arabic</vt:lpstr>
      <vt:lpstr>Blue Diagonal.pot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Avicenna(980-1037 A.D.) and the Canon of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 يوجد عنوان للشريحة</dc:title>
  <dc:creator>الدكتور عبد الناصر كعدان</dc:creator>
  <cp:lastModifiedBy>Abdul Nasser Kaadan</cp:lastModifiedBy>
  <cp:revision>137</cp:revision>
  <dcterms:created xsi:type="dcterms:W3CDTF">1999-10-12T00:55:14Z</dcterms:created>
  <dcterms:modified xsi:type="dcterms:W3CDTF">2018-04-04T02:57:37Z</dcterms:modified>
</cp:coreProperties>
</file>