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2" r:id="rId17"/>
    <p:sldId id="282" r:id="rId18"/>
    <p:sldId id="277" r:id="rId19"/>
    <p:sldId id="276" r:id="rId20"/>
    <p:sldId id="278" r:id="rId21"/>
    <p:sldId id="279" r:id="rId22"/>
    <p:sldId id="280"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3" d="100"/>
          <a:sy n="113" d="100"/>
        </p:scale>
        <p:origin x="-1581" y="-5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44545903910267"/>
          <c:y val="4.6355239248940035E-2"/>
          <c:w val="0.70614895013123358"/>
          <c:h val="0.8253464566929134"/>
        </c:manualLayout>
      </c:layout>
      <c:barChart>
        <c:barDir val="col"/>
        <c:grouping val="stacked"/>
        <c:varyColors val="0"/>
        <c:ser>
          <c:idx val="0"/>
          <c:order val="0"/>
          <c:tx>
            <c:strRef>
              <c:f>Sheet1!$B$1</c:f>
              <c:strCache>
                <c:ptCount val="1"/>
                <c:pt idx="0">
                  <c:v>Series 1</c:v>
                </c:pt>
              </c:strCache>
            </c:strRef>
          </c:tx>
          <c:invertIfNegative val="0"/>
          <c:cat>
            <c:strRef>
              <c:f>Sheet1!$A$2:$A$4</c:f>
              <c:strCache>
                <c:ptCount val="3"/>
                <c:pt idx="0">
                  <c:v>TURP</c:v>
                </c:pt>
                <c:pt idx="1">
                  <c:v>sPAE</c:v>
                </c:pt>
                <c:pt idx="2">
                  <c:v>PAE</c:v>
                </c:pt>
              </c:strCache>
            </c:strRef>
          </c:cat>
          <c:val>
            <c:numRef>
              <c:f>Sheet1!$B$2:$B$4</c:f>
              <c:numCache>
                <c:formatCode>General</c:formatCode>
                <c:ptCount val="3"/>
                <c:pt idx="0">
                  <c:v>21.5</c:v>
                </c:pt>
                <c:pt idx="1">
                  <c:v>21</c:v>
                </c:pt>
                <c:pt idx="2">
                  <c:v>12.5</c:v>
                </c:pt>
              </c:numCache>
            </c:numRef>
          </c:val>
        </c:ser>
        <c:dLbls>
          <c:showLegendKey val="0"/>
          <c:showVal val="0"/>
          <c:showCatName val="0"/>
          <c:showSerName val="0"/>
          <c:showPercent val="0"/>
          <c:showBubbleSize val="0"/>
        </c:dLbls>
        <c:gapWidth val="150"/>
        <c:overlap val="100"/>
        <c:axId val="122117120"/>
        <c:axId val="122139392"/>
      </c:barChart>
      <c:catAx>
        <c:axId val="122117120"/>
        <c:scaling>
          <c:orientation val="minMax"/>
        </c:scaling>
        <c:delete val="0"/>
        <c:axPos val="b"/>
        <c:majorTickMark val="out"/>
        <c:minorTickMark val="none"/>
        <c:tickLblPos val="nextTo"/>
        <c:crossAx val="122139392"/>
        <c:crosses val="autoZero"/>
        <c:auto val="1"/>
        <c:lblAlgn val="ctr"/>
        <c:lblOffset val="100"/>
        <c:noMultiLvlLbl val="0"/>
      </c:catAx>
      <c:valAx>
        <c:axId val="122139392"/>
        <c:scaling>
          <c:orientation val="minMax"/>
        </c:scaling>
        <c:delete val="0"/>
        <c:axPos val="l"/>
        <c:majorGridlines/>
        <c:numFmt formatCode="General" sourceLinked="1"/>
        <c:majorTickMark val="out"/>
        <c:minorTickMark val="none"/>
        <c:tickLblPos val="nextTo"/>
        <c:crossAx val="1221171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strRef>
              <c:f>Sheet1!$A$2:$A$4</c:f>
              <c:strCache>
                <c:ptCount val="3"/>
                <c:pt idx="0">
                  <c:v>IPSS Max</c:v>
                </c:pt>
                <c:pt idx="1">
                  <c:v>TURP</c:v>
                </c:pt>
                <c:pt idx="2">
                  <c:v>PAE</c:v>
                </c:pt>
              </c:strCache>
            </c:strRef>
          </c:cat>
          <c:val>
            <c:numRef>
              <c:f>Sheet1!$B$2:$B$4</c:f>
              <c:numCache>
                <c:formatCode>General</c:formatCode>
                <c:ptCount val="3"/>
                <c:pt idx="0">
                  <c:v>35</c:v>
                </c:pt>
                <c:pt idx="1">
                  <c:v>10.8</c:v>
                </c:pt>
                <c:pt idx="2">
                  <c:v>9.1999999999999993</c:v>
                </c:pt>
              </c:numCache>
            </c:numRef>
          </c:val>
        </c:ser>
        <c:dLbls>
          <c:showLegendKey val="0"/>
          <c:showVal val="0"/>
          <c:showCatName val="0"/>
          <c:showSerName val="0"/>
          <c:showPercent val="0"/>
          <c:showBubbleSize val="0"/>
        </c:dLbls>
        <c:gapWidth val="150"/>
        <c:axId val="159070080"/>
        <c:axId val="159071616"/>
      </c:barChart>
      <c:catAx>
        <c:axId val="159070080"/>
        <c:scaling>
          <c:orientation val="minMax"/>
        </c:scaling>
        <c:delete val="0"/>
        <c:axPos val="b"/>
        <c:majorTickMark val="out"/>
        <c:minorTickMark val="none"/>
        <c:tickLblPos val="nextTo"/>
        <c:crossAx val="159071616"/>
        <c:crosses val="autoZero"/>
        <c:auto val="1"/>
        <c:lblAlgn val="ctr"/>
        <c:lblOffset val="100"/>
        <c:noMultiLvlLbl val="0"/>
      </c:catAx>
      <c:valAx>
        <c:axId val="159071616"/>
        <c:scaling>
          <c:orientation val="minMax"/>
        </c:scaling>
        <c:delete val="0"/>
        <c:axPos val="l"/>
        <c:majorGridlines/>
        <c:numFmt formatCode="General" sourceLinked="1"/>
        <c:majorTickMark val="out"/>
        <c:minorTickMark val="none"/>
        <c:tickLblPos val="nextTo"/>
        <c:crossAx val="159070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AE0D6-19BE-4EB0-8333-492AAA79E21A}" type="datetimeFigureOut">
              <a:rPr lang="en-US" smtClean="0"/>
              <a:t>9/24/2021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9E8538-9BC8-465E-86E0-B43D3B489BA3}" type="slidenum">
              <a:rPr lang="en-US" smtClean="0"/>
              <a:t>‹#›</a:t>
            </a:fld>
            <a:endParaRPr lang="en-US"/>
          </a:p>
        </p:txBody>
      </p:sp>
    </p:spTree>
    <p:extLst>
      <p:ext uri="{BB962C8B-B14F-4D97-AF65-F5344CB8AC3E}">
        <p14:creationId xmlns:p14="http://schemas.microsoft.com/office/powerpoint/2010/main" val="120197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Origins: Brazil</a:t>
            </a:r>
            <a:r>
              <a:rPr lang="en-US" baseline="0" dirty="0" smtClean="0"/>
              <a:t> / Portugal 1st – US </a:t>
            </a:r>
            <a:r>
              <a:rPr lang="en-US" baseline="0" dirty="0" err="1" smtClean="0"/>
              <a:t>aprox</a:t>
            </a:r>
            <a:r>
              <a:rPr lang="en-US" baseline="0" dirty="0" smtClean="0"/>
              <a:t> 10 years ago</a:t>
            </a:r>
            <a:endParaRPr lang="en-US" dirty="0"/>
          </a:p>
        </p:txBody>
      </p:sp>
      <p:sp>
        <p:nvSpPr>
          <p:cNvPr id="4" name="Slide Number Placeholder 3"/>
          <p:cNvSpPr>
            <a:spLocks noGrp="1"/>
          </p:cNvSpPr>
          <p:nvPr>
            <p:ph type="sldNum" sz="quarter" idx="10"/>
          </p:nvPr>
        </p:nvSpPr>
        <p:spPr/>
        <p:txBody>
          <a:bodyPr/>
          <a:lstStyle/>
          <a:p>
            <a:fld id="{3C9E8538-9BC8-465E-86E0-B43D3B489BA3}" type="slidenum">
              <a:rPr lang="en-US" smtClean="0"/>
              <a:t>5</a:t>
            </a:fld>
            <a:endParaRPr lang="en-US"/>
          </a:p>
        </p:txBody>
      </p:sp>
    </p:spTree>
    <p:extLst>
      <p:ext uri="{BB962C8B-B14F-4D97-AF65-F5344CB8AC3E}">
        <p14:creationId xmlns:p14="http://schemas.microsoft.com/office/powerpoint/2010/main" val="109944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Cannulation</a:t>
            </a:r>
            <a:r>
              <a:rPr lang="en-US" baseline="0" dirty="0" smtClean="0"/>
              <a:t> most </a:t>
            </a:r>
            <a:r>
              <a:rPr lang="en-US" baseline="0" dirty="0" err="1" smtClean="0"/>
              <a:t>challanging</a:t>
            </a:r>
            <a:r>
              <a:rPr lang="en-US" baseline="0" dirty="0" smtClean="0"/>
              <a:t> aspect of the case</a:t>
            </a:r>
            <a:endParaRPr lang="en-US" dirty="0"/>
          </a:p>
        </p:txBody>
      </p:sp>
      <p:sp>
        <p:nvSpPr>
          <p:cNvPr id="4" name="Slide Number Placeholder 3"/>
          <p:cNvSpPr>
            <a:spLocks noGrp="1"/>
          </p:cNvSpPr>
          <p:nvPr>
            <p:ph type="sldNum" sz="quarter" idx="10"/>
          </p:nvPr>
        </p:nvSpPr>
        <p:spPr/>
        <p:txBody>
          <a:bodyPr/>
          <a:lstStyle/>
          <a:p>
            <a:fld id="{3C9E8538-9BC8-465E-86E0-B43D3B489BA3}" type="slidenum">
              <a:rPr lang="en-US" smtClean="0"/>
              <a:t>6</a:t>
            </a:fld>
            <a:endParaRPr lang="en-US"/>
          </a:p>
        </p:txBody>
      </p:sp>
    </p:spTree>
    <p:extLst>
      <p:ext uri="{BB962C8B-B14F-4D97-AF65-F5344CB8AC3E}">
        <p14:creationId xmlns:p14="http://schemas.microsoft.com/office/powerpoint/2010/main" val="59687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large studies limited data</a:t>
            </a:r>
            <a:endParaRPr lang="en-US" dirty="0"/>
          </a:p>
        </p:txBody>
      </p:sp>
      <p:sp>
        <p:nvSpPr>
          <p:cNvPr id="4" name="Slide Number Placeholder 3"/>
          <p:cNvSpPr>
            <a:spLocks noGrp="1"/>
          </p:cNvSpPr>
          <p:nvPr>
            <p:ph type="sldNum" sz="quarter" idx="10"/>
          </p:nvPr>
        </p:nvSpPr>
        <p:spPr/>
        <p:txBody>
          <a:bodyPr/>
          <a:lstStyle/>
          <a:p>
            <a:fld id="{3C9E8538-9BC8-465E-86E0-B43D3B489BA3}" type="slidenum">
              <a:rPr lang="en-US" smtClean="0"/>
              <a:t>13</a:t>
            </a:fld>
            <a:endParaRPr lang="en-US"/>
          </a:p>
        </p:txBody>
      </p:sp>
    </p:spTree>
    <p:extLst>
      <p:ext uri="{BB962C8B-B14F-4D97-AF65-F5344CB8AC3E}">
        <p14:creationId xmlns:p14="http://schemas.microsoft.com/office/powerpoint/2010/main" val="1936617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8C66FF-E4ED-4B4B-A55D-934F96C3467C}"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03765-19C3-49B3-B39C-EAEFDE134E4E}"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C66FF-E4ED-4B4B-A55D-934F96C3467C}"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03765-19C3-49B3-B39C-EAEFDE134E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8C66FF-E4ED-4B4B-A55D-934F96C3467C}"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03765-19C3-49B3-B39C-EAEFDE134E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C66FF-E4ED-4B4B-A55D-934F96C3467C}"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03765-19C3-49B3-B39C-EAEFDE134E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8C66FF-E4ED-4B4B-A55D-934F96C3467C}"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03765-19C3-49B3-B39C-EAEFDE134E4E}"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8C66FF-E4ED-4B4B-A55D-934F96C3467C}"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03765-19C3-49B3-B39C-EAEFDE134E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8C66FF-E4ED-4B4B-A55D-934F96C3467C}" type="datetimeFigureOut">
              <a:rPr lang="en-US" smtClean="0"/>
              <a:t>9/24/2021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03765-19C3-49B3-B39C-EAEFDE134E4E}"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8C66FF-E4ED-4B4B-A55D-934F96C3467C}" type="datetimeFigureOut">
              <a:rPr lang="en-US" smtClean="0"/>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03765-19C3-49B3-B39C-EAEFDE134E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C66FF-E4ED-4B4B-A55D-934F96C3467C}" type="datetimeFigureOut">
              <a:rPr lang="en-US" smtClean="0"/>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03765-19C3-49B3-B39C-EAEFDE134E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C66FF-E4ED-4B4B-A55D-934F96C3467C}"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03765-19C3-49B3-B39C-EAEFDE134E4E}"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C66FF-E4ED-4B4B-A55D-934F96C3467C}"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03765-19C3-49B3-B39C-EAEFDE134E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98C66FF-E4ED-4B4B-A55D-934F96C3467C}" type="datetimeFigureOut">
              <a:rPr lang="en-US" smtClean="0"/>
              <a:t>9/24/2021</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7303765-19C3-49B3-B39C-EAEFDE134E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jvir.org/article/S1051-0443(19)30211-8/fulltext" TargetMode="External"/><Relationship Id="rId2" Type="http://schemas.openxmlformats.org/officeDocument/2006/relationships/hyperlink" Target="https://www.jvir.org/issue/S1051-0443(18)X0006-2" TargetMode="External"/><Relationship Id="rId1" Type="http://schemas.openxmlformats.org/officeDocument/2006/relationships/slideLayout" Target="../slideLayouts/slideLayout2.xml"/><Relationship Id="rId4" Type="http://schemas.openxmlformats.org/officeDocument/2006/relationships/hyperlink" Target="https://doi.org/10.1016/j.jvir.2019.02.01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virendovasc.springeropen.com/articles/10.1186/s42155-021-00209-7#ref-CR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emanticscholar.org/author/F.-Carnevale/32055519"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semanticscholar.org/author/G.-Cerri/40631894" TargetMode="External"/><Relationship Id="rId4" Type="http://schemas.openxmlformats.org/officeDocument/2006/relationships/hyperlink" Target="https://www.semanticscholar.org/author/G.-Soares/15307779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848600" cy="1927225"/>
          </a:xfrm>
        </p:spPr>
        <p:txBody>
          <a:bodyPr>
            <a:normAutofit fontScale="90000"/>
          </a:bodyPr>
          <a:lstStyle/>
          <a:p>
            <a:r>
              <a:rPr lang="en-US" b="1" dirty="0" smtClean="0"/>
              <a:t/>
            </a:r>
            <a:br>
              <a:rPr lang="en-US" b="1" dirty="0" smtClean="0"/>
            </a:br>
            <a:r>
              <a:rPr lang="en-US" b="1" dirty="0"/>
              <a:t/>
            </a:r>
            <a:br>
              <a:rPr lang="en-US" b="1" dirty="0"/>
            </a:br>
            <a:r>
              <a:rPr lang="en-US" sz="4900" dirty="0" smtClean="0"/>
              <a:t>New Developments in IR; Is PAE Ready for Mainstream?</a:t>
            </a:r>
            <a:endParaRPr lang="en-US" sz="4900" dirty="0"/>
          </a:p>
        </p:txBody>
      </p:sp>
      <p:sp>
        <p:nvSpPr>
          <p:cNvPr id="3" name="Subtitle 2"/>
          <p:cNvSpPr>
            <a:spLocks noGrp="1"/>
          </p:cNvSpPr>
          <p:nvPr>
            <p:ph type="subTitle" idx="1"/>
          </p:nvPr>
        </p:nvSpPr>
        <p:spPr>
          <a:xfrm>
            <a:off x="685800" y="4191000"/>
            <a:ext cx="6400800" cy="1752600"/>
          </a:xfrm>
        </p:spPr>
        <p:txBody>
          <a:bodyPr>
            <a:normAutofit/>
          </a:bodyPr>
          <a:lstStyle/>
          <a:p>
            <a:r>
              <a:rPr lang="en-US" dirty="0" smtClean="0">
                <a:solidFill>
                  <a:schemeClr val="tx1"/>
                </a:solidFill>
              </a:rPr>
              <a:t>Michael </a:t>
            </a:r>
            <a:r>
              <a:rPr lang="en-US" dirty="0" err="1" smtClean="0">
                <a:solidFill>
                  <a:schemeClr val="tx1"/>
                </a:solidFill>
              </a:rPr>
              <a:t>Sentome</a:t>
            </a:r>
            <a:r>
              <a:rPr lang="en-US" dirty="0" smtClean="0">
                <a:solidFill>
                  <a:schemeClr val="tx1"/>
                </a:solidFill>
              </a:rPr>
              <a:t> MD</a:t>
            </a:r>
          </a:p>
          <a:p>
            <a:r>
              <a:rPr lang="en-US" dirty="0" smtClean="0">
                <a:solidFill>
                  <a:schemeClr val="tx1"/>
                </a:solidFill>
              </a:rPr>
              <a:t>Mountain Medical Physician Specialists</a:t>
            </a:r>
          </a:p>
          <a:p>
            <a:r>
              <a:rPr lang="en-US" b="1" dirty="0" smtClean="0">
                <a:solidFill>
                  <a:schemeClr val="tx1"/>
                </a:solidFill>
              </a:rPr>
              <a:t>msentome@mtnmedical.com</a:t>
            </a:r>
          </a:p>
          <a:p>
            <a:endParaRPr lang="en-US" dirty="0"/>
          </a:p>
        </p:txBody>
      </p:sp>
    </p:spTree>
    <p:extLst>
      <p:ext uri="{BB962C8B-B14F-4D97-AF65-F5344CB8AC3E}">
        <p14:creationId xmlns:p14="http://schemas.microsoft.com/office/powerpoint/2010/main" val="2406020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Surgical Therapy</a:t>
            </a:r>
            <a:endParaRPr lang="en-US" dirty="0"/>
          </a:p>
        </p:txBody>
      </p:sp>
      <p:sp>
        <p:nvSpPr>
          <p:cNvPr id="3" name="Content Placeholder 2"/>
          <p:cNvSpPr>
            <a:spLocks noGrp="1"/>
          </p:cNvSpPr>
          <p:nvPr>
            <p:ph idx="1"/>
          </p:nvPr>
        </p:nvSpPr>
        <p:spPr>
          <a:xfrm>
            <a:off x="457200" y="1600200"/>
            <a:ext cx="3886200" cy="4525963"/>
          </a:xfrm>
        </p:spPr>
        <p:txBody>
          <a:bodyPr>
            <a:normAutofit/>
          </a:bodyPr>
          <a:lstStyle/>
          <a:p>
            <a:r>
              <a:rPr lang="en-US" dirty="0" smtClean="0"/>
              <a:t>Most common </a:t>
            </a:r>
            <a:r>
              <a:rPr lang="en-US" dirty="0" smtClean="0"/>
              <a:t>treatment modality</a:t>
            </a:r>
          </a:p>
          <a:p>
            <a:r>
              <a:rPr lang="en-US" dirty="0" smtClean="0"/>
              <a:t>TURP – prostate &lt;~80cc</a:t>
            </a:r>
          </a:p>
          <a:p>
            <a:pPr lvl="1"/>
            <a:r>
              <a:rPr lang="en-US" dirty="0" smtClean="0"/>
              <a:t>2-3 day hospital course</a:t>
            </a:r>
          </a:p>
          <a:p>
            <a:pPr lvl="1"/>
            <a:r>
              <a:rPr lang="en-US" dirty="0" smtClean="0"/>
              <a:t>Voiding dysfunction, bleeding/capsule perforation</a:t>
            </a:r>
          </a:p>
          <a:p>
            <a:r>
              <a:rPr lang="en-US" dirty="0" smtClean="0"/>
              <a:t>Prostatectomy prostate &gt;~80cc</a:t>
            </a:r>
          </a:p>
          <a:p>
            <a:pPr lvl="1"/>
            <a:r>
              <a:rPr lang="en-US" dirty="0" smtClean="0"/>
              <a:t>3-5 day hospital course</a:t>
            </a:r>
          </a:p>
          <a:p>
            <a:pPr lvl="1"/>
            <a:r>
              <a:rPr lang="en-US" dirty="0" smtClean="0"/>
              <a:t>Indwelling </a:t>
            </a:r>
            <a:r>
              <a:rPr lang="en-US" dirty="0" err="1" smtClean="0"/>
              <a:t>foley</a:t>
            </a:r>
            <a:r>
              <a:rPr lang="en-US" dirty="0" smtClean="0"/>
              <a:t>, incontinence, ED, bladder neck contracture…</a:t>
            </a:r>
          </a:p>
        </p:txBody>
      </p:sp>
      <p:pic>
        <p:nvPicPr>
          <p:cNvPr id="5122" name="Picture 2" descr="https://nci-media.cancer.gov/pdq/media/images/4423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676400"/>
            <a:ext cx="4771477"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7975" y="6654297"/>
            <a:ext cx="7388225" cy="215444"/>
          </a:xfrm>
          <a:prstGeom prst="rect">
            <a:avLst/>
          </a:prstGeom>
          <a:noFill/>
        </p:spPr>
        <p:txBody>
          <a:bodyPr wrap="square" rtlCol="0">
            <a:spAutoFit/>
          </a:bodyPr>
          <a:lstStyle/>
          <a:p>
            <a:r>
              <a:rPr lang="en-US" sz="800" dirty="0" smtClean="0"/>
              <a:t>*Image courtesy of cancer.gov 9/23/21</a:t>
            </a:r>
            <a:endParaRPr lang="en-US" sz="800" dirty="0"/>
          </a:p>
        </p:txBody>
      </p:sp>
    </p:spTree>
    <p:extLst>
      <p:ext uri="{BB962C8B-B14F-4D97-AF65-F5344CB8AC3E}">
        <p14:creationId xmlns:p14="http://schemas.microsoft.com/office/powerpoint/2010/main" val="628527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Metrics; </a:t>
            </a:r>
            <a:r>
              <a:rPr lang="en-US" dirty="0" smtClean="0"/>
              <a:t>Quantifying</a:t>
            </a:r>
            <a:r>
              <a:rPr lang="en-US" dirty="0" smtClean="0"/>
              <a:t> </a:t>
            </a:r>
            <a:r>
              <a:rPr lang="en-US" dirty="0"/>
              <a:t>S</a:t>
            </a:r>
            <a:r>
              <a:rPr lang="en-US" dirty="0" smtClean="0"/>
              <a:t>ymptoms</a:t>
            </a:r>
            <a:endParaRPr lang="en-US" dirty="0"/>
          </a:p>
        </p:txBody>
      </p:sp>
      <p:sp>
        <p:nvSpPr>
          <p:cNvPr id="3" name="Content Placeholder 2"/>
          <p:cNvSpPr>
            <a:spLocks noGrp="1"/>
          </p:cNvSpPr>
          <p:nvPr>
            <p:ph idx="1"/>
          </p:nvPr>
        </p:nvSpPr>
        <p:spPr>
          <a:xfrm>
            <a:off x="457200" y="1600200"/>
            <a:ext cx="3200400" cy="4525963"/>
          </a:xfrm>
        </p:spPr>
        <p:txBody>
          <a:bodyPr>
            <a:normAutofit/>
          </a:bodyPr>
          <a:lstStyle/>
          <a:p>
            <a:r>
              <a:rPr lang="en-US" dirty="0" smtClean="0"/>
              <a:t>IPSS: International Prostate Symptom Score</a:t>
            </a:r>
          </a:p>
          <a:p>
            <a:endParaRPr lang="en-US" dirty="0"/>
          </a:p>
          <a:p>
            <a:r>
              <a:rPr lang="en-US" dirty="0" smtClean="0"/>
              <a:t>Urinary QOL score</a:t>
            </a:r>
          </a:p>
          <a:p>
            <a:pPr lvl="1"/>
            <a:r>
              <a:rPr lang="en-US" dirty="0" smtClean="0"/>
              <a:t>Delighted to Terrible</a:t>
            </a:r>
          </a:p>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6665" y="1371600"/>
            <a:ext cx="4199467" cy="545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43400" y="5557319"/>
            <a:ext cx="3898271"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9972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Bladder dysfunction </a:t>
            </a:r>
            <a:endParaRPr lang="en-US" dirty="0"/>
          </a:p>
        </p:txBody>
      </p:sp>
      <p:sp>
        <p:nvSpPr>
          <p:cNvPr id="3" name="Content Placeholder 2"/>
          <p:cNvSpPr>
            <a:spLocks noGrp="1"/>
          </p:cNvSpPr>
          <p:nvPr>
            <p:ph idx="1"/>
          </p:nvPr>
        </p:nvSpPr>
        <p:spPr/>
        <p:txBody>
          <a:bodyPr>
            <a:noAutofit/>
          </a:bodyPr>
          <a:lstStyle/>
          <a:p>
            <a:r>
              <a:rPr lang="en-US" sz="2000" dirty="0" smtClean="0"/>
              <a:t>Confounds bladder outlet obstruction</a:t>
            </a:r>
          </a:p>
          <a:p>
            <a:r>
              <a:rPr lang="en-US" sz="2000" dirty="0" smtClean="0"/>
              <a:t>Neurogenic bladder </a:t>
            </a:r>
            <a:r>
              <a:rPr lang="en-US" sz="2000" dirty="0" err="1" smtClean="0"/>
              <a:t>ect</a:t>
            </a:r>
            <a:r>
              <a:rPr lang="en-US" sz="2000" dirty="0" smtClean="0"/>
              <a:t>…</a:t>
            </a:r>
          </a:p>
          <a:p>
            <a:r>
              <a:rPr lang="en-US" sz="2000" dirty="0" smtClean="0"/>
              <a:t>Urodynamic studies</a:t>
            </a:r>
          </a:p>
          <a:p>
            <a:pPr lvl="1"/>
            <a:r>
              <a:rPr lang="en-US" dirty="0" smtClean="0"/>
              <a:t>Evaluate Urine flow </a:t>
            </a:r>
            <a:r>
              <a:rPr lang="en-US" dirty="0" smtClean="0"/>
              <a:t>rate/volume/peak, </a:t>
            </a:r>
            <a:r>
              <a:rPr lang="en-US" dirty="0" smtClean="0"/>
              <a:t>voiding pressures </a:t>
            </a:r>
            <a:r>
              <a:rPr lang="en-US" dirty="0" err="1" smtClean="0"/>
              <a:t>ect</a:t>
            </a:r>
            <a:r>
              <a:rPr lang="en-US" dirty="0" smtClean="0"/>
              <a:t>…</a:t>
            </a:r>
          </a:p>
          <a:p>
            <a:pPr lvl="1"/>
            <a:r>
              <a:rPr lang="en-US" dirty="0" smtClean="0"/>
              <a:t>Normal flow ~12ml/sec, higher in women</a:t>
            </a:r>
            <a:endParaRPr lang="en-US" dirty="0"/>
          </a:p>
        </p:txBody>
      </p:sp>
      <p:pic>
        <p:nvPicPr>
          <p:cNvPr id="7170" name="Picture 2" descr="Urof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505200"/>
            <a:ext cx="6553200" cy="2854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7975" y="6654297"/>
            <a:ext cx="7388225" cy="215444"/>
          </a:xfrm>
          <a:prstGeom prst="rect">
            <a:avLst/>
          </a:prstGeom>
          <a:noFill/>
        </p:spPr>
        <p:txBody>
          <a:bodyPr wrap="square" rtlCol="0">
            <a:spAutoFit/>
          </a:bodyPr>
          <a:lstStyle/>
          <a:p>
            <a:r>
              <a:rPr lang="en-US" sz="800" dirty="0" smtClean="0"/>
              <a:t>*Image courtesy of centralmourology.com 9/23/21</a:t>
            </a:r>
            <a:endParaRPr lang="en-US" sz="800" dirty="0"/>
          </a:p>
        </p:txBody>
      </p:sp>
    </p:spTree>
    <p:extLst>
      <p:ext uri="{BB962C8B-B14F-4D97-AF65-F5344CB8AC3E}">
        <p14:creationId xmlns:p14="http://schemas.microsoft.com/office/powerpoint/2010/main" val="871164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literature a decade ago..</a:t>
            </a:r>
            <a:endParaRPr lang="en-US" dirty="0"/>
          </a:p>
        </p:txBody>
      </p:sp>
      <p:sp>
        <p:nvSpPr>
          <p:cNvPr id="3" name="Content Placeholder 2"/>
          <p:cNvSpPr>
            <a:spLocks noGrp="1"/>
          </p:cNvSpPr>
          <p:nvPr>
            <p:ph idx="1"/>
          </p:nvPr>
        </p:nvSpPr>
        <p:spPr/>
        <p:txBody>
          <a:bodyPr>
            <a:normAutofit/>
          </a:bodyPr>
          <a:lstStyle/>
          <a:p>
            <a:r>
              <a:rPr lang="en-US" dirty="0" err="1" smtClean="0"/>
              <a:t>Carnevale</a:t>
            </a:r>
            <a:r>
              <a:rPr lang="en-US" dirty="0" smtClean="0"/>
              <a:t> et al, CVIR 2010 – first case series</a:t>
            </a:r>
          </a:p>
          <a:p>
            <a:pPr lvl="1"/>
            <a:r>
              <a:rPr lang="en-US" dirty="0" smtClean="0"/>
              <a:t>2 patient study with </a:t>
            </a:r>
            <a:r>
              <a:rPr lang="en-US" dirty="0" err="1" smtClean="0"/>
              <a:t>hx</a:t>
            </a:r>
            <a:r>
              <a:rPr lang="en-US" dirty="0" smtClean="0"/>
              <a:t> of indwelling </a:t>
            </a:r>
            <a:r>
              <a:rPr lang="en-US" dirty="0" err="1" smtClean="0"/>
              <a:t>foley</a:t>
            </a:r>
            <a:endParaRPr lang="en-US" dirty="0" smtClean="0"/>
          </a:p>
          <a:p>
            <a:pPr lvl="1"/>
            <a:r>
              <a:rPr lang="en-US" dirty="0" smtClean="0"/>
              <a:t>6 month follow up; free of </a:t>
            </a:r>
            <a:r>
              <a:rPr lang="en-US" dirty="0" err="1" smtClean="0"/>
              <a:t>foley</a:t>
            </a:r>
            <a:r>
              <a:rPr lang="en-US" dirty="0" smtClean="0"/>
              <a:t> and ‘normal’ voiding</a:t>
            </a:r>
          </a:p>
          <a:p>
            <a:pPr lvl="1"/>
            <a:r>
              <a:rPr lang="en-US" dirty="0" smtClean="0"/>
              <a:t>Prostate volume reduction with MRI  ~40%</a:t>
            </a:r>
          </a:p>
          <a:p>
            <a:r>
              <a:rPr lang="en-US" dirty="0" err="1" smtClean="0"/>
              <a:t>Pisco</a:t>
            </a:r>
            <a:r>
              <a:rPr lang="en-US" dirty="0" smtClean="0"/>
              <a:t> et al, JVIR 2011</a:t>
            </a:r>
          </a:p>
          <a:p>
            <a:pPr lvl="1"/>
            <a:r>
              <a:rPr lang="en-US" dirty="0" smtClean="0"/>
              <a:t>15 </a:t>
            </a:r>
            <a:r>
              <a:rPr lang="en-US" dirty="0" err="1" smtClean="0"/>
              <a:t>pts</a:t>
            </a:r>
            <a:r>
              <a:rPr lang="en-US" dirty="0" smtClean="0"/>
              <a:t> with symptomatic BPH who failed medical therapy</a:t>
            </a:r>
          </a:p>
          <a:p>
            <a:pPr lvl="1"/>
            <a:r>
              <a:rPr lang="en-US" dirty="0" smtClean="0"/>
              <a:t>Mean f/u 8 months with IPSS score reduction of 6.5pts and peak flow increase of 4ml/sec</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3666908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lot since then</a:t>
            </a:r>
            <a:endParaRPr lang="en-US" dirty="0"/>
          </a:p>
        </p:txBody>
      </p:sp>
      <p:sp>
        <p:nvSpPr>
          <p:cNvPr id="3" name="Content Placeholder 2"/>
          <p:cNvSpPr>
            <a:spLocks noGrp="1"/>
          </p:cNvSpPr>
          <p:nvPr>
            <p:ph idx="1"/>
          </p:nvPr>
        </p:nvSpPr>
        <p:spPr/>
        <p:txBody>
          <a:bodyPr>
            <a:normAutofit/>
          </a:bodyPr>
          <a:lstStyle/>
          <a:p>
            <a:r>
              <a:rPr lang="en-US" dirty="0" smtClean="0"/>
              <a:t>280 articles since first case series in April 2010 </a:t>
            </a:r>
            <a:r>
              <a:rPr lang="en-US" dirty="0" smtClean="0"/>
              <a:t>to </a:t>
            </a:r>
            <a:r>
              <a:rPr lang="en-US" dirty="0" smtClean="0"/>
              <a:t>Sept 2018 w/ 230 in </a:t>
            </a:r>
            <a:r>
              <a:rPr lang="en-US" dirty="0" smtClean="0"/>
              <a:t>2014-2018</a:t>
            </a:r>
            <a:endParaRPr lang="en-US" dirty="0" smtClean="0"/>
          </a:p>
          <a:p>
            <a:r>
              <a:rPr lang="en-US" dirty="0" smtClean="0"/>
              <a:t>Inclusive of 2,200 patients w/ longest duration of follow-up at 6.5years</a:t>
            </a:r>
          </a:p>
          <a:p>
            <a:r>
              <a:rPr lang="en-US" dirty="0" smtClean="0"/>
              <a:t>3 Randomized control trials PAE </a:t>
            </a:r>
            <a:r>
              <a:rPr lang="en-US" dirty="0" err="1" smtClean="0"/>
              <a:t>vs</a:t>
            </a:r>
            <a:r>
              <a:rPr lang="en-US" dirty="0" smtClean="0"/>
              <a:t> TURP</a:t>
            </a:r>
          </a:p>
          <a:p>
            <a:r>
              <a:rPr lang="en-US" dirty="0" smtClean="0"/>
              <a:t>3 Nonrandomized comparative studies PAE </a:t>
            </a:r>
            <a:r>
              <a:rPr lang="en-US" dirty="0" err="1" smtClean="0"/>
              <a:t>vs</a:t>
            </a:r>
            <a:r>
              <a:rPr lang="en-US" dirty="0" smtClean="0"/>
              <a:t> TURP</a:t>
            </a:r>
          </a:p>
          <a:p>
            <a:r>
              <a:rPr lang="en-US" dirty="0" smtClean="0"/>
              <a:t>17 Cohort studies</a:t>
            </a:r>
          </a:p>
          <a:p>
            <a:r>
              <a:rPr lang="en-US" dirty="0" smtClean="0"/>
              <a:t>6 Meta-</a:t>
            </a:r>
            <a:r>
              <a:rPr lang="en-US" dirty="0" err="1"/>
              <a:t>a</a:t>
            </a:r>
            <a:r>
              <a:rPr lang="en-US" dirty="0" err="1" smtClean="0"/>
              <a:t>nalyes</a:t>
            </a:r>
            <a:endParaRPr lang="en-US" dirty="0"/>
          </a:p>
        </p:txBody>
      </p:sp>
    </p:spTree>
    <p:extLst>
      <p:ext uri="{BB962C8B-B14F-4D97-AF65-F5344CB8AC3E}">
        <p14:creationId xmlns:p14="http://schemas.microsoft.com/office/powerpoint/2010/main" val="788001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Comparative trials</a:t>
            </a:r>
            <a:endParaRPr lang="en-US" dirty="0"/>
          </a:p>
        </p:txBody>
      </p:sp>
      <p:sp>
        <p:nvSpPr>
          <p:cNvPr id="3" name="Content Placeholder 2"/>
          <p:cNvSpPr>
            <a:spLocks noGrp="1"/>
          </p:cNvSpPr>
          <p:nvPr>
            <p:ph idx="1"/>
          </p:nvPr>
        </p:nvSpPr>
        <p:spPr>
          <a:xfrm>
            <a:off x="457200" y="1600200"/>
            <a:ext cx="4267200" cy="4525963"/>
          </a:xfrm>
        </p:spPr>
        <p:txBody>
          <a:bodyPr>
            <a:normAutofit fontScale="92500"/>
          </a:bodyPr>
          <a:lstStyle/>
          <a:p>
            <a:r>
              <a:rPr lang="en-US" dirty="0" smtClean="0"/>
              <a:t>Radiology 2014*</a:t>
            </a:r>
          </a:p>
          <a:p>
            <a:r>
              <a:rPr lang="en-US" dirty="0" smtClean="0"/>
              <a:t>114 </a:t>
            </a:r>
            <a:r>
              <a:rPr lang="en-US" dirty="0" err="1" smtClean="0"/>
              <a:t>pts</a:t>
            </a:r>
            <a:r>
              <a:rPr lang="en-US" dirty="0" smtClean="0"/>
              <a:t>; peak flow &lt;15ml/s prostate volume &lt;100cc randomized to PAE </a:t>
            </a:r>
            <a:r>
              <a:rPr lang="en-US" dirty="0" err="1" smtClean="0"/>
              <a:t>vs</a:t>
            </a:r>
            <a:r>
              <a:rPr lang="en-US" dirty="0" smtClean="0"/>
              <a:t> TURP</a:t>
            </a:r>
          </a:p>
          <a:p>
            <a:pPr lvl="1"/>
            <a:r>
              <a:rPr lang="en-US" dirty="0" smtClean="0"/>
              <a:t>Followed for 24 months</a:t>
            </a:r>
          </a:p>
          <a:p>
            <a:r>
              <a:rPr lang="en-US" dirty="0" smtClean="0"/>
              <a:t>TURP – better functional outcomes at 1 and 3 months</a:t>
            </a:r>
          </a:p>
          <a:p>
            <a:r>
              <a:rPr lang="en-US" dirty="0" smtClean="0"/>
              <a:t>All outcomes (IPSS, QOL, peak flow, PVR) equivalent at 12 and 24 months</a:t>
            </a:r>
          </a:p>
          <a:p>
            <a:r>
              <a:rPr lang="en-US" dirty="0" smtClean="0"/>
              <a:t>Major complications only in TURP group</a:t>
            </a:r>
            <a:endParaRPr lang="en-US" dirty="0"/>
          </a:p>
        </p:txBody>
      </p:sp>
      <p:sp>
        <p:nvSpPr>
          <p:cNvPr id="4" name="TextBox 3"/>
          <p:cNvSpPr txBox="1"/>
          <p:nvPr/>
        </p:nvSpPr>
        <p:spPr>
          <a:xfrm>
            <a:off x="342985" y="6248400"/>
            <a:ext cx="7388225" cy="461665"/>
          </a:xfrm>
          <a:prstGeom prst="rect">
            <a:avLst/>
          </a:prstGeom>
          <a:noFill/>
        </p:spPr>
        <p:txBody>
          <a:bodyPr wrap="square" rtlCol="0">
            <a:spAutoFit/>
          </a:bodyPr>
          <a:lstStyle/>
          <a:p>
            <a:r>
              <a:rPr lang="en-US" sz="1200" dirty="0" smtClean="0"/>
              <a:t>*</a:t>
            </a:r>
            <a:r>
              <a:rPr lang="en-US" sz="1200" dirty="0" err="1" smtClean="0"/>
              <a:t>Gao</a:t>
            </a:r>
            <a:r>
              <a:rPr lang="en-US" sz="1200" dirty="0" smtClean="0"/>
              <a:t> Y.A. Huang Y. Zhang R. et </a:t>
            </a:r>
            <a:r>
              <a:rPr lang="en-US" sz="1200" dirty="0" err="1" smtClean="0"/>
              <a:t>al.Benign</a:t>
            </a:r>
            <a:r>
              <a:rPr lang="en-US" sz="1200" dirty="0" smtClean="0"/>
              <a:t> prostatic hyperplasia: prostatic arterial embolization versus transurethral resection of the prostate--a prospective, randomized, and controlled clinical trial. </a:t>
            </a:r>
            <a:r>
              <a:rPr lang="en-US" sz="1200" i="1" dirty="0" smtClean="0"/>
              <a:t>Radiology.</a:t>
            </a:r>
            <a:r>
              <a:rPr lang="en-US" sz="1200" dirty="0" smtClean="0"/>
              <a:t> 2014; 270: 920-928</a:t>
            </a:r>
            <a:endParaRPr lang="en-US" sz="12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828800"/>
            <a:ext cx="4406791" cy="323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963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Comparative trials</a:t>
            </a:r>
            <a:endParaRPr lang="en-US" dirty="0"/>
          </a:p>
        </p:txBody>
      </p:sp>
      <p:sp>
        <p:nvSpPr>
          <p:cNvPr id="3" name="Content Placeholder 2"/>
          <p:cNvSpPr>
            <a:spLocks noGrp="1"/>
          </p:cNvSpPr>
          <p:nvPr>
            <p:ph idx="1"/>
          </p:nvPr>
        </p:nvSpPr>
        <p:spPr>
          <a:xfrm>
            <a:off x="457200" y="1600200"/>
            <a:ext cx="4572000" cy="4525963"/>
          </a:xfrm>
        </p:spPr>
        <p:txBody>
          <a:bodyPr>
            <a:normAutofit/>
          </a:bodyPr>
          <a:lstStyle/>
          <a:p>
            <a:r>
              <a:rPr lang="en-US" sz="1800" dirty="0" smtClean="0"/>
              <a:t>CVIR 2014*</a:t>
            </a:r>
          </a:p>
          <a:p>
            <a:r>
              <a:rPr lang="en-US" sz="1800" dirty="0" smtClean="0"/>
              <a:t>30 patients randomized to TURP </a:t>
            </a:r>
            <a:r>
              <a:rPr lang="en-US" sz="1800" dirty="0" err="1" smtClean="0"/>
              <a:t>vs</a:t>
            </a:r>
            <a:r>
              <a:rPr lang="en-US" sz="1800" dirty="0" smtClean="0"/>
              <a:t> PAE and compared to cohort of 15 PAE with specialized technique</a:t>
            </a:r>
          </a:p>
          <a:p>
            <a:pPr lvl="1"/>
            <a:r>
              <a:rPr lang="en-US" sz="1800" dirty="0" smtClean="0"/>
              <a:t>Prostate volumes 30-90cc; Severe LUTS by IPSS &amp; 1 year </a:t>
            </a:r>
            <a:r>
              <a:rPr lang="en-US" sz="1800" dirty="0" smtClean="0"/>
              <a:t>follow-up</a:t>
            </a:r>
          </a:p>
          <a:p>
            <a:pPr lvl="1"/>
            <a:endParaRPr lang="en-US" sz="1800" dirty="0" smtClean="0"/>
          </a:p>
          <a:p>
            <a:r>
              <a:rPr lang="en-US" sz="1800" dirty="0" smtClean="0"/>
              <a:t>21.5pt improvement in TURP </a:t>
            </a:r>
            <a:r>
              <a:rPr lang="en-US" sz="1800" dirty="0" err="1" smtClean="0"/>
              <a:t>vs</a:t>
            </a:r>
            <a:r>
              <a:rPr lang="en-US" sz="1800" dirty="0" smtClean="0"/>
              <a:t> 12.5 in PAE </a:t>
            </a:r>
            <a:r>
              <a:rPr lang="en-US" sz="1800" dirty="0" err="1" smtClean="0"/>
              <a:t>vs</a:t>
            </a:r>
            <a:r>
              <a:rPr lang="en-US" sz="1800" dirty="0" smtClean="0"/>
              <a:t> 21.0 in PAE with specialized technique </a:t>
            </a:r>
          </a:p>
          <a:p>
            <a:r>
              <a:rPr lang="en-US" sz="1800" dirty="0" smtClean="0"/>
              <a:t>Significant QOL score improvement seen in all groups but superior in TURP </a:t>
            </a:r>
            <a:r>
              <a:rPr lang="en-US" sz="1800" dirty="0" smtClean="0"/>
              <a:t>group</a:t>
            </a:r>
          </a:p>
          <a:p>
            <a:endParaRPr lang="en-US" sz="1800" dirty="0" smtClean="0"/>
          </a:p>
          <a:p>
            <a:r>
              <a:rPr lang="en-US" sz="1800" dirty="0" smtClean="0"/>
              <a:t>Major complications only in TURP group</a:t>
            </a:r>
            <a:endParaRPr lang="en-US" sz="1800" dirty="0"/>
          </a:p>
        </p:txBody>
      </p:sp>
      <p:sp>
        <p:nvSpPr>
          <p:cNvPr id="4" name="TextBox 3"/>
          <p:cNvSpPr txBox="1"/>
          <p:nvPr/>
        </p:nvSpPr>
        <p:spPr>
          <a:xfrm>
            <a:off x="342986" y="6019800"/>
            <a:ext cx="7388225" cy="646331"/>
          </a:xfrm>
          <a:prstGeom prst="rect">
            <a:avLst/>
          </a:prstGeom>
          <a:noFill/>
        </p:spPr>
        <p:txBody>
          <a:bodyPr wrap="square" rtlCol="0">
            <a:spAutoFit/>
          </a:bodyPr>
          <a:lstStyle/>
          <a:p>
            <a:r>
              <a:rPr lang="en-US" sz="1200" dirty="0" smtClean="0"/>
              <a:t>*</a:t>
            </a:r>
            <a:r>
              <a:rPr lang="en-US" sz="1200" dirty="0" err="1" smtClean="0"/>
              <a:t>Carnevale</a:t>
            </a:r>
            <a:r>
              <a:rPr lang="en-US" sz="1200" dirty="0" smtClean="0"/>
              <a:t> F.C. </a:t>
            </a:r>
            <a:r>
              <a:rPr lang="en-US" sz="1200" dirty="0" err="1" smtClean="0"/>
              <a:t>Iscaife</a:t>
            </a:r>
            <a:r>
              <a:rPr lang="en-US" sz="1200" dirty="0" smtClean="0"/>
              <a:t> A. </a:t>
            </a:r>
            <a:r>
              <a:rPr lang="en-US" sz="1200" dirty="0" err="1" smtClean="0"/>
              <a:t>Yoshinaga</a:t>
            </a:r>
            <a:r>
              <a:rPr lang="en-US" sz="1200" dirty="0" smtClean="0"/>
              <a:t> E.M. et al. Transurethral resection of the prostate (TURP) versus original and </a:t>
            </a:r>
            <a:r>
              <a:rPr lang="en-US" sz="1200" dirty="0" err="1" smtClean="0"/>
              <a:t>PErFecTED</a:t>
            </a:r>
            <a:r>
              <a:rPr lang="en-US" sz="1200" dirty="0" smtClean="0"/>
              <a:t> prostate artery embolization (PAE) due to benign prostatic hyperplasia (BPH): preliminary results of a single center, prospective, urodynamic-controlled </a:t>
            </a:r>
            <a:r>
              <a:rPr lang="en-US" sz="1200" dirty="0" err="1" smtClean="0"/>
              <a:t>analysis.</a:t>
            </a:r>
            <a:r>
              <a:rPr lang="en-US" sz="1200" i="1" dirty="0" err="1" smtClean="0"/>
              <a:t>Cardiovasc</a:t>
            </a:r>
            <a:r>
              <a:rPr lang="en-US" sz="1200" i="1" dirty="0" smtClean="0"/>
              <a:t> </a:t>
            </a:r>
            <a:r>
              <a:rPr lang="en-US" sz="1200" i="1" dirty="0" err="1" smtClean="0"/>
              <a:t>Intervent</a:t>
            </a:r>
            <a:r>
              <a:rPr lang="en-US" sz="1200" i="1" dirty="0" smtClean="0"/>
              <a:t> </a:t>
            </a:r>
            <a:r>
              <a:rPr lang="en-US" sz="1200" i="1" dirty="0" err="1" smtClean="0"/>
              <a:t>Radiol</a:t>
            </a:r>
            <a:r>
              <a:rPr lang="en-US" sz="1200" i="1" dirty="0" smtClean="0"/>
              <a:t>.</a:t>
            </a:r>
            <a:r>
              <a:rPr lang="en-US" sz="1200" dirty="0" smtClean="0"/>
              <a:t> 2016; 39: 44-52</a:t>
            </a:r>
            <a:endParaRPr lang="en-US" sz="1200" dirty="0"/>
          </a:p>
        </p:txBody>
      </p:sp>
      <p:graphicFrame>
        <p:nvGraphicFramePr>
          <p:cNvPr id="6" name="Chart 5"/>
          <p:cNvGraphicFramePr/>
          <p:nvPr>
            <p:extLst>
              <p:ext uri="{D42A27DB-BD31-4B8C-83A1-F6EECF244321}">
                <p14:modId xmlns:p14="http://schemas.microsoft.com/office/powerpoint/2010/main" val="2848467065"/>
              </p:ext>
            </p:extLst>
          </p:nvPr>
        </p:nvGraphicFramePr>
        <p:xfrm>
          <a:off x="4876800" y="1524000"/>
          <a:ext cx="4495800" cy="3606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800600" y="1295399"/>
            <a:ext cx="2057400" cy="276999"/>
          </a:xfrm>
          <a:prstGeom prst="rect">
            <a:avLst/>
          </a:prstGeom>
          <a:noFill/>
        </p:spPr>
        <p:txBody>
          <a:bodyPr wrap="square" rtlCol="0">
            <a:spAutoFit/>
          </a:bodyPr>
          <a:lstStyle/>
          <a:p>
            <a:r>
              <a:rPr lang="en-US" sz="1200" b="1" i="1" dirty="0" smtClean="0">
                <a:solidFill>
                  <a:schemeClr val="tx2"/>
                </a:solidFill>
              </a:rPr>
              <a:t>Pt. Improvement</a:t>
            </a:r>
            <a:endParaRPr lang="en-US" sz="1200" b="1" i="1" dirty="0">
              <a:solidFill>
                <a:schemeClr val="tx2"/>
              </a:solidFill>
            </a:endParaRPr>
          </a:p>
        </p:txBody>
      </p:sp>
    </p:spTree>
    <p:extLst>
      <p:ext uri="{BB962C8B-B14F-4D97-AF65-F5344CB8AC3E}">
        <p14:creationId xmlns:p14="http://schemas.microsoft.com/office/powerpoint/2010/main" val="2816347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Comparative trials</a:t>
            </a:r>
            <a:endParaRPr lang="en-US" dirty="0"/>
          </a:p>
        </p:txBody>
      </p:sp>
      <p:sp>
        <p:nvSpPr>
          <p:cNvPr id="3" name="Content Placeholder 2"/>
          <p:cNvSpPr>
            <a:spLocks noGrp="1"/>
          </p:cNvSpPr>
          <p:nvPr>
            <p:ph idx="1"/>
          </p:nvPr>
        </p:nvSpPr>
        <p:spPr>
          <a:xfrm>
            <a:off x="457200" y="1600200"/>
            <a:ext cx="4953000" cy="4525963"/>
          </a:xfrm>
        </p:spPr>
        <p:txBody>
          <a:bodyPr>
            <a:normAutofit fontScale="85000" lnSpcReduction="20000"/>
          </a:bodyPr>
          <a:lstStyle/>
          <a:p>
            <a:r>
              <a:rPr lang="en-US" dirty="0" smtClean="0"/>
              <a:t>British Medical Journal 2018*</a:t>
            </a:r>
          </a:p>
          <a:p>
            <a:r>
              <a:rPr lang="en-US" dirty="0" smtClean="0"/>
              <a:t>99 </a:t>
            </a:r>
            <a:r>
              <a:rPr lang="en-US" dirty="0" err="1" smtClean="0"/>
              <a:t>pts</a:t>
            </a:r>
            <a:r>
              <a:rPr lang="en-US" dirty="0" smtClean="0"/>
              <a:t> randomized; 48 PAE &amp; 51 TURP</a:t>
            </a:r>
          </a:p>
          <a:p>
            <a:pPr lvl="1"/>
            <a:r>
              <a:rPr lang="en-US" dirty="0" smtClean="0"/>
              <a:t>Prostate volume 25-80cc; IPPS of 8 or higher; flow rate of less than 12ml/s</a:t>
            </a:r>
          </a:p>
          <a:p>
            <a:pPr lvl="1"/>
            <a:r>
              <a:rPr lang="en-US" dirty="0" smtClean="0"/>
              <a:t>12 week follow up</a:t>
            </a:r>
          </a:p>
          <a:p>
            <a:pPr lvl="1"/>
            <a:endParaRPr lang="en-US" dirty="0" smtClean="0"/>
          </a:p>
          <a:p>
            <a:r>
              <a:rPr lang="en-US" dirty="0" smtClean="0"/>
              <a:t>Similar post treatment IPSS score 9.2 PAE </a:t>
            </a:r>
            <a:r>
              <a:rPr lang="en-US" dirty="0" err="1" smtClean="0"/>
              <a:t>vs</a:t>
            </a:r>
            <a:r>
              <a:rPr lang="en-US" dirty="0" smtClean="0"/>
              <a:t> 10.8 TURP (low moderate symptoms with PAE slightly but not stat. sig. better)</a:t>
            </a:r>
          </a:p>
          <a:p>
            <a:r>
              <a:rPr lang="en-US" dirty="0" smtClean="0"/>
              <a:t>Peak urine flow and PVR better in TURP </a:t>
            </a:r>
          </a:p>
          <a:p>
            <a:pPr lvl="1"/>
            <a:r>
              <a:rPr lang="en-US" dirty="0" smtClean="0"/>
              <a:t>+5.2ml/s </a:t>
            </a:r>
            <a:r>
              <a:rPr lang="en-US" dirty="0" err="1" smtClean="0"/>
              <a:t>vs</a:t>
            </a:r>
            <a:r>
              <a:rPr lang="en-US" dirty="0" smtClean="0"/>
              <a:t> 15.3ml/s in TURP and PVR of 200cc </a:t>
            </a:r>
            <a:r>
              <a:rPr lang="en-US" dirty="0" err="1" smtClean="0"/>
              <a:t>vs</a:t>
            </a:r>
            <a:r>
              <a:rPr lang="en-US" dirty="0" smtClean="0"/>
              <a:t> 86.4cc in TURP</a:t>
            </a:r>
          </a:p>
          <a:p>
            <a:pPr lvl="1"/>
            <a:endParaRPr lang="en-US" dirty="0" smtClean="0"/>
          </a:p>
          <a:p>
            <a:r>
              <a:rPr lang="en-US" dirty="0" smtClean="0"/>
              <a:t>TURP associated with twice as many adverse events as PAE and 3 times as many severe events </a:t>
            </a:r>
          </a:p>
          <a:p>
            <a:pPr marL="457200" lvl="1" indent="0">
              <a:buNone/>
            </a:pPr>
            <a:endParaRPr lang="en-US" dirty="0" smtClean="0"/>
          </a:p>
        </p:txBody>
      </p:sp>
      <p:sp>
        <p:nvSpPr>
          <p:cNvPr id="4" name="TextBox 3"/>
          <p:cNvSpPr txBox="1"/>
          <p:nvPr/>
        </p:nvSpPr>
        <p:spPr>
          <a:xfrm>
            <a:off x="342986" y="6211669"/>
            <a:ext cx="7388225" cy="646331"/>
          </a:xfrm>
          <a:prstGeom prst="rect">
            <a:avLst/>
          </a:prstGeom>
          <a:noFill/>
        </p:spPr>
        <p:txBody>
          <a:bodyPr wrap="square" rtlCol="0">
            <a:spAutoFit/>
          </a:bodyPr>
          <a:lstStyle/>
          <a:p>
            <a:r>
              <a:rPr lang="en-US" sz="1200" dirty="0" smtClean="0"/>
              <a:t>*</a:t>
            </a:r>
            <a:r>
              <a:rPr lang="en-US" sz="1200" dirty="0" err="1" smtClean="0"/>
              <a:t>Abt</a:t>
            </a:r>
            <a:r>
              <a:rPr lang="en-US" sz="1200" dirty="0" smtClean="0"/>
              <a:t> D. </a:t>
            </a:r>
            <a:r>
              <a:rPr lang="en-US" sz="1200" dirty="0" err="1" smtClean="0"/>
              <a:t>Hechelhammer</a:t>
            </a:r>
            <a:r>
              <a:rPr lang="en-US" sz="1200" dirty="0" smtClean="0"/>
              <a:t> L.  </a:t>
            </a:r>
            <a:r>
              <a:rPr lang="en-US" sz="1200" dirty="0" err="1" smtClean="0"/>
              <a:t>Mullhaupt</a:t>
            </a:r>
            <a:r>
              <a:rPr lang="en-US" sz="1200" dirty="0" smtClean="0"/>
              <a:t> G. et al. Comparison of prostatic artery </a:t>
            </a:r>
            <a:r>
              <a:rPr lang="en-US" sz="1200" dirty="0" err="1" smtClean="0"/>
              <a:t>embolisation</a:t>
            </a:r>
            <a:r>
              <a:rPr lang="en-US" sz="1200" dirty="0" smtClean="0"/>
              <a:t> (PAE) versus transurethral resection of the prostate (TURP) for benign prostatic hyperplasia: </a:t>
            </a:r>
            <a:r>
              <a:rPr lang="en-US" sz="1200" dirty="0" err="1" smtClean="0"/>
              <a:t>randomised</a:t>
            </a:r>
            <a:r>
              <a:rPr lang="en-US" sz="1200" dirty="0" smtClean="0"/>
              <a:t>, open label, non-inferiority </a:t>
            </a:r>
            <a:r>
              <a:rPr lang="en-US" sz="1200" dirty="0" err="1" smtClean="0"/>
              <a:t>trial.</a:t>
            </a:r>
            <a:r>
              <a:rPr lang="en-US" sz="1200" i="1" dirty="0" err="1" smtClean="0"/>
              <a:t>Br</a:t>
            </a:r>
            <a:r>
              <a:rPr lang="en-US" sz="1200" i="1" dirty="0" smtClean="0"/>
              <a:t> Med J.</a:t>
            </a:r>
            <a:r>
              <a:rPr lang="en-US" sz="1200" dirty="0" smtClean="0"/>
              <a:t> 2018; 361: k2338</a:t>
            </a:r>
            <a:endParaRPr lang="en-US" sz="1200" dirty="0"/>
          </a:p>
        </p:txBody>
      </p:sp>
      <p:graphicFrame>
        <p:nvGraphicFramePr>
          <p:cNvPr id="6" name="Chart 5"/>
          <p:cNvGraphicFramePr/>
          <p:nvPr>
            <p:extLst>
              <p:ext uri="{D42A27DB-BD31-4B8C-83A1-F6EECF244321}">
                <p14:modId xmlns:p14="http://schemas.microsoft.com/office/powerpoint/2010/main" val="509751230"/>
              </p:ext>
            </p:extLst>
          </p:nvPr>
        </p:nvGraphicFramePr>
        <p:xfrm>
          <a:off x="5181600" y="1524000"/>
          <a:ext cx="3810000" cy="391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4178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UK-ROPE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UK Register of Prostate Embolization published in 2018</a:t>
            </a:r>
          </a:p>
          <a:p>
            <a:r>
              <a:rPr lang="en-US" dirty="0" smtClean="0"/>
              <a:t>305 patients </a:t>
            </a:r>
            <a:r>
              <a:rPr lang="en-US" dirty="0" smtClean="0"/>
              <a:t>recruited; </a:t>
            </a:r>
            <a:r>
              <a:rPr lang="en-US" dirty="0" smtClean="0"/>
              <a:t>216 PAE and 89 </a:t>
            </a:r>
            <a:r>
              <a:rPr lang="en-US" dirty="0" smtClean="0"/>
              <a:t>TURP</a:t>
            </a:r>
          </a:p>
          <a:p>
            <a:pPr lvl="1"/>
            <a:r>
              <a:rPr lang="en-US" dirty="0" smtClean="0"/>
              <a:t> </a:t>
            </a:r>
            <a:r>
              <a:rPr lang="en-US" dirty="0"/>
              <a:t>N</a:t>
            </a:r>
            <a:r>
              <a:rPr lang="en-US" dirty="0" smtClean="0"/>
              <a:t>on-randomized</a:t>
            </a:r>
            <a:endParaRPr lang="en-US" dirty="0" smtClean="0"/>
          </a:p>
          <a:p>
            <a:r>
              <a:rPr lang="en-US" dirty="0" smtClean="0"/>
              <a:t>PAE </a:t>
            </a:r>
            <a:r>
              <a:rPr lang="en-US" dirty="0" err="1" smtClean="0"/>
              <a:t>pts</a:t>
            </a:r>
            <a:r>
              <a:rPr lang="en-US" dirty="0" smtClean="0"/>
              <a:t> were younger 66 </a:t>
            </a:r>
            <a:r>
              <a:rPr lang="en-US" dirty="0" err="1" smtClean="0"/>
              <a:t>vs</a:t>
            </a:r>
            <a:r>
              <a:rPr lang="en-US" dirty="0" smtClean="0"/>
              <a:t> 70 and larger prostate 101cc </a:t>
            </a:r>
            <a:r>
              <a:rPr lang="en-US" dirty="0" err="1" smtClean="0"/>
              <a:t>vs</a:t>
            </a:r>
            <a:r>
              <a:rPr lang="en-US" dirty="0" smtClean="0"/>
              <a:t> </a:t>
            </a:r>
            <a:r>
              <a:rPr lang="en-US" dirty="0" smtClean="0"/>
              <a:t>66cc </a:t>
            </a:r>
            <a:endParaRPr lang="en-US" dirty="0" smtClean="0"/>
          </a:p>
          <a:p>
            <a:r>
              <a:rPr lang="en-US" dirty="0" smtClean="0"/>
              <a:t>1 year follow up</a:t>
            </a:r>
          </a:p>
          <a:p>
            <a:r>
              <a:rPr lang="en-US" dirty="0" smtClean="0"/>
              <a:t>Both group significantly improved though greater in TURP </a:t>
            </a:r>
          </a:p>
          <a:p>
            <a:pPr lvl="1"/>
            <a:r>
              <a:rPr lang="en-US" dirty="0" smtClean="0"/>
              <a:t>QOL of 3.4 </a:t>
            </a:r>
            <a:r>
              <a:rPr lang="en-US" dirty="0" err="1" smtClean="0"/>
              <a:t>vs</a:t>
            </a:r>
            <a:r>
              <a:rPr lang="en-US" dirty="0" smtClean="0"/>
              <a:t> 2.6 in TURP (‘mostly satisfied’ to ‘mixed’ range)</a:t>
            </a:r>
          </a:p>
          <a:p>
            <a:pPr lvl="1"/>
            <a:r>
              <a:rPr lang="en-US" dirty="0" smtClean="0"/>
              <a:t>Peak flow 4.4ml/s  </a:t>
            </a:r>
            <a:r>
              <a:rPr lang="en-US" dirty="0" err="1" smtClean="0"/>
              <a:t>vs</a:t>
            </a:r>
            <a:r>
              <a:rPr lang="en-US" dirty="0" smtClean="0"/>
              <a:t> 8.6 in TURP</a:t>
            </a:r>
          </a:p>
          <a:p>
            <a:r>
              <a:rPr lang="en-US" dirty="0" smtClean="0"/>
              <a:t>Average 2 day hospital stay for TURP and 0 for PAE</a:t>
            </a:r>
          </a:p>
          <a:p>
            <a:r>
              <a:rPr lang="en-US" dirty="0" smtClean="0"/>
              <a:t>Median return to normal activities was 5 days for PAE and 14 for TURP</a:t>
            </a:r>
          </a:p>
          <a:p>
            <a:r>
              <a:rPr lang="en-US" dirty="0" smtClean="0"/>
              <a:t>Complication profile milder in PAE</a:t>
            </a:r>
          </a:p>
        </p:txBody>
      </p:sp>
      <p:sp>
        <p:nvSpPr>
          <p:cNvPr id="4" name="TextBox 3"/>
          <p:cNvSpPr txBox="1"/>
          <p:nvPr/>
        </p:nvSpPr>
        <p:spPr>
          <a:xfrm>
            <a:off x="342986" y="6211669"/>
            <a:ext cx="7388225" cy="646331"/>
          </a:xfrm>
          <a:prstGeom prst="rect">
            <a:avLst/>
          </a:prstGeom>
          <a:noFill/>
        </p:spPr>
        <p:txBody>
          <a:bodyPr wrap="square" rtlCol="0">
            <a:spAutoFit/>
          </a:bodyPr>
          <a:lstStyle/>
          <a:p>
            <a:r>
              <a:rPr lang="en-US" sz="1200" dirty="0" smtClean="0"/>
              <a:t>*Ray A.F. Powell J. </a:t>
            </a:r>
            <a:r>
              <a:rPr lang="en-US" sz="1200" dirty="0" err="1" smtClean="0"/>
              <a:t>Speakman</a:t>
            </a:r>
            <a:r>
              <a:rPr lang="en-US" sz="1200" dirty="0" smtClean="0"/>
              <a:t> M.J. et </a:t>
            </a:r>
            <a:r>
              <a:rPr lang="en-US" sz="1200" dirty="0" err="1" smtClean="0"/>
              <a:t>al.Efficacy</a:t>
            </a:r>
            <a:r>
              <a:rPr lang="en-US" sz="1200" dirty="0" smtClean="0"/>
              <a:t> and safety of prostate artery embolization for benign prostatic hyperplasia: an observational study and propensity-matched comparison with transurethral resection of the prostate (the UK-ROPE study).</a:t>
            </a:r>
            <a:r>
              <a:rPr lang="en-US" sz="1200" i="1" dirty="0" smtClean="0"/>
              <a:t>BJU Int.</a:t>
            </a:r>
            <a:r>
              <a:rPr lang="en-US" sz="1200" dirty="0" smtClean="0"/>
              <a:t> 2018; 122: 270-282</a:t>
            </a:r>
            <a:endParaRPr lang="en-US" sz="1200" dirty="0"/>
          </a:p>
        </p:txBody>
      </p:sp>
    </p:spTree>
    <p:extLst>
      <p:ext uri="{BB962C8B-B14F-4D97-AF65-F5344CB8AC3E}">
        <p14:creationId xmlns:p14="http://schemas.microsoft.com/office/powerpoint/2010/main" val="2482853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Trends</a:t>
            </a:r>
            <a:endParaRPr lang="en-US" dirty="0"/>
          </a:p>
        </p:txBody>
      </p:sp>
      <p:sp>
        <p:nvSpPr>
          <p:cNvPr id="3" name="Content Placeholder 2"/>
          <p:cNvSpPr>
            <a:spLocks noGrp="1"/>
          </p:cNvSpPr>
          <p:nvPr>
            <p:ph idx="1"/>
          </p:nvPr>
        </p:nvSpPr>
        <p:spPr/>
        <p:txBody>
          <a:bodyPr>
            <a:normAutofit/>
          </a:bodyPr>
          <a:lstStyle/>
          <a:p>
            <a:r>
              <a:rPr lang="en-US" dirty="0" smtClean="0"/>
              <a:t>Similar long term subjective improvement as per IPSS and QOL scoring though TURP slightly higher than PAE</a:t>
            </a:r>
          </a:p>
          <a:p>
            <a:r>
              <a:rPr lang="en-US" dirty="0" smtClean="0"/>
              <a:t>Quantitative metrics favor </a:t>
            </a:r>
            <a:r>
              <a:rPr lang="en-US" dirty="0" smtClean="0"/>
              <a:t>TURP </a:t>
            </a:r>
            <a:r>
              <a:rPr lang="en-US" dirty="0" smtClean="0"/>
              <a:t>in the short term 1-3 months post intervention</a:t>
            </a:r>
          </a:p>
          <a:p>
            <a:r>
              <a:rPr lang="en-US" dirty="0" smtClean="0"/>
              <a:t>PAE has lower complication rate and faster recovery</a:t>
            </a:r>
          </a:p>
          <a:p>
            <a:r>
              <a:rPr lang="en-US" dirty="0" smtClean="0"/>
              <a:t>Higher medical costs in TURP</a:t>
            </a:r>
          </a:p>
        </p:txBody>
      </p:sp>
    </p:spTree>
    <p:extLst>
      <p:ext uri="{BB962C8B-B14F-4D97-AF65-F5344CB8AC3E}">
        <p14:creationId xmlns:p14="http://schemas.microsoft.com/office/powerpoint/2010/main" val="3190203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Disclosures</a:t>
            </a:r>
            <a:endParaRPr lang="en-US" dirty="0"/>
          </a:p>
        </p:txBody>
      </p:sp>
      <p:sp>
        <p:nvSpPr>
          <p:cNvPr id="3" name="Content Placeholder 2"/>
          <p:cNvSpPr>
            <a:spLocks noGrp="1"/>
          </p:cNvSpPr>
          <p:nvPr>
            <p:ph idx="1"/>
          </p:nvPr>
        </p:nvSpPr>
        <p:spPr/>
        <p:txBody>
          <a:bodyPr/>
          <a:lstStyle/>
          <a:p>
            <a:r>
              <a:rPr lang="en-US" dirty="0" smtClean="0"/>
              <a:t>None</a:t>
            </a:r>
          </a:p>
          <a:p>
            <a:pPr marL="0" indent="0">
              <a:buNone/>
            </a:pPr>
            <a:endParaRPr lang="en-US" dirty="0" smtClean="0"/>
          </a:p>
        </p:txBody>
      </p:sp>
    </p:spTree>
    <p:extLst>
      <p:ext uri="{BB962C8B-B14F-4D97-AF65-F5344CB8AC3E}">
        <p14:creationId xmlns:p14="http://schemas.microsoft.com/office/powerpoint/2010/main" val="1098483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Outstanding issues</a:t>
            </a:r>
            <a:endParaRPr lang="en-US" dirty="0"/>
          </a:p>
        </p:txBody>
      </p:sp>
      <p:sp>
        <p:nvSpPr>
          <p:cNvPr id="3" name="Content Placeholder 2"/>
          <p:cNvSpPr>
            <a:spLocks noGrp="1"/>
          </p:cNvSpPr>
          <p:nvPr>
            <p:ph idx="1"/>
          </p:nvPr>
        </p:nvSpPr>
        <p:spPr/>
        <p:txBody>
          <a:bodyPr/>
          <a:lstStyle/>
          <a:p>
            <a:r>
              <a:rPr lang="en-US" dirty="0" smtClean="0"/>
              <a:t>Defining satisfactory endpoint</a:t>
            </a:r>
          </a:p>
          <a:p>
            <a:r>
              <a:rPr lang="en-US" dirty="0" smtClean="0"/>
              <a:t>Stratifying patients</a:t>
            </a:r>
          </a:p>
          <a:p>
            <a:pPr lvl="1"/>
            <a:r>
              <a:rPr lang="en-US" dirty="0" smtClean="0"/>
              <a:t>Surgical intervention becomes more complex with larger prostate size</a:t>
            </a:r>
          </a:p>
          <a:p>
            <a:pPr lvl="1"/>
            <a:r>
              <a:rPr lang="en-US" dirty="0" smtClean="0"/>
              <a:t>PAE easier with larger prostate size</a:t>
            </a:r>
          </a:p>
          <a:p>
            <a:r>
              <a:rPr lang="en-US" dirty="0" smtClean="0"/>
              <a:t>PAE technique has evolved significantly and continues to do so (unilateral </a:t>
            </a:r>
            <a:r>
              <a:rPr lang="en-US" dirty="0" err="1" smtClean="0"/>
              <a:t>vs</a:t>
            </a:r>
            <a:r>
              <a:rPr lang="en-US" dirty="0" smtClean="0"/>
              <a:t> bilateral treatment </a:t>
            </a:r>
            <a:r>
              <a:rPr lang="en-US" dirty="0" err="1" smtClean="0"/>
              <a:t>ect</a:t>
            </a:r>
            <a:r>
              <a:rPr lang="en-US" dirty="0" smtClean="0"/>
              <a:t>.)</a:t>
            </a:r>
            <a:endParaRPr lang="en-US" dirty="0" smtClean="0"/>
          </a:p>
          <a:p>
            <a:endParaRPr lang="en-US" dirty="0" smtClean="0"/>
          </a:p>
          <a:p>
            <a:pPr lvl="1"/>
            <a:endParaRPr lang="en-US" dirty="0"/>
          </a:p>
        </p:txBody>
      </p:sp>
    </p:spTree>
    <p:extLst>
      <p:ext uri="{BB962C8B-B14F-4D97-AF65-F5344CB8AC3E}">
        <p14:creationId xmlns:p14="http://schemas.microsoft.com/office/powerpoint/2010/main" val="3626404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a:t>
            </a:r>
            <a:endParaRPr lang="en-US" dirty="0"/>
          </a:p>
        </p:txBody>
      </p:sp>
      <p:sp>
        <p:nvSpPr>
          <p:cNvPr id="3" name="Content Placeholder 2"/>
          <p:cNvSpPr>
            <a:spLocks noGrp="1"/>
          </p:cNvSpPr>
          <p:nvPr>
            <p:ph idx="1"/>
          </p:nvPr>
        </p:nvSpPr>
        <p:spPr/>
        <p:txBody>
          <a:bodyPr>
            <a:normAutofit lnSpcReduction="10000"/>
          </a:bodyPr>
          <a:lstStyle/>
          <a:p>
            <a:r>
              <a:rPr lang="en-US" dirty="0" smtClean="0"/>
              <a:t>At present </a:t>
            </a:r>
            <a:r>
              <a:rPr lang="en-US" dirty="0" smtClean="0"/>
              <a:t>American Urological Association and Society of Interventional Radiology hold </a:t>
            </a:r>
            <a:r>
              <a:rPr lang="en-US" dirty="0" smtClean="0"/>
              <a:t>different positions on </a:t>
            </a:r>
            <a:r>
              <a:rPr lang="en-US" dirty="0" smtClean="0"/>
              <a:t>PAE</a:t>
            </a:r>
          </a:p>
          <a:p>
            <a:endParaRPr lang="en-US" dirty="0"/>
          </a:p>
          <a:p>
            <a:r>
              <a:rPr lang="en-US" dirty="0" smtClean="0"/>
              <a:t>SIR Recommendations with strong evidence</a:t>
            </a:r>
          </a:p>
          <a:p>
            <a:pPr lvl="1"/>
            <a:r>
              <a:rPr lang="en-US" b="1" dirty="0" smtClean="0"/>
              <a:t>PAE is an acceptable minimally invasive treatment option for appropriately selected men with BPH and moderate to severe LUTS. (Level of evidence: B; strength of recommendation: strong.)</a:t>
            </a:r>
          </a:p>
          <a:p>
            <a:pPr lvl="1"/>
            <a:r>
              <a:rPr lang="en-US" dirty="0" smtClean="0"/>
              <a:t>PAE can be considered in patients with hematuria of prostatic origin as a method of achieving cessation of bleeding. (Level of evidence: D; strength of recommendation: strong.)</a:t>
            </a:r>
          </a:p>
          <a:p>
            <a:pPr lvl="1"/>
            <a:r>
              <a:rPr lang="en-US" dirty="0" smtClean="0"/>
              <a:t>PAE should be included in the individualized patient-centered discussion regarding treatment options for BPH with LUTS. (Level of evidence: E; strength of recommendation: strong)</a:t>
            </a:r>
          </a:p>
        </p:txBody>
      </p:sp>
    </p:spTree>
    <p:extLst>
      <p:ext uri="{BB962C8B-B14F-4D97-AF65-F5344CB8AC3E}">
        <p14:creationId xmlns:p14="http://schemas.microsoft.com/office/powerpoint/2010/main" val="161753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AUA</a:t>
            </a:r>
            <a:endParaRPr lang="en-US" dirty="0"/>
          </a:p>
        </p:txBody>
      </p:sp>
      <p:sp>
        <p:nvSpPr>
          <p:cNvPr id="3" name="Content Placeholder 2"/>
          <p:cNvSpPr>
            <a:spLocks noGrp="1"/>
          </p:cNvSpPr>
          <p:nvPr>
            <p:ph idx="1"/>
          </p:nvPr>
        </p:nvSpPr>
        <p:spPr/>
        <p:txBody>
          <a:bodyPr>
            <a:noAutofit/>
          </a:bodyPr>
          <a:lstStyle/>
          <a:p>
            <a:r>
              <a:rPr lang="en-US" sz="2000" b="1" dirty="0" smtClean="0"/>
              <a:t>PAE is not recommended for the treatment of LUTS/BPH outside the context of a clinical trial.</a:t>
            </a:r>
          </a:p>
          <a:p>
            <a:endParaRPr lang="en-US" sz="1600" dirty="0" smtClean="0"/>
          </a:p>
          <a:p>
            <a:r>
              <a:rPr lang="en-US" sz="1400" dirty="0" smtClean="0"/>
              <a:t>While….</a:t>
            </a:r>
          </a:p>
          <a:p>
            <a:pPr lvl="1"/>
            <a:r>
              <a:rPr lang="en-US" sz="1400" dirty="0" err="1" smtClean="0"/>
              <a:t>Aquablation</a:t>
            </a:r>
            <a:r>
              <a:rPr lang="en-US" sz="1400" dirty="0" smtClean="0"/>
              <a:t> may be offered to patients with LUTS attributed to BPH provided prostate volume &gt;30/&lt;80g, however, patients should be informed that evidence of efficacy, including longer-term retreatment rates, remains limited. </a:t>
            </a:r>
          </a:p>
          <a:p>
            <a:pPr lvl="1"/>
            <a:r>
              <a:rPr lang="en-US" sz="1400" dirty="0" smtClean="0"/>
              <a:t>Water vapor thermal therapy may be offered to patients with LUTS/BPH provided prostate volume &lt;80g; however, patients should be counseled regarding efficacy and retreatment rates. </a:t>
            </a:r>
          </a:p>
          <a:p>
            <a:pPr lvl="1"/>
            <a:r>
              <a:rPr lang="en-US" sz="1400" dirty="0" smtClean="0"/>
              <a:t>Transurethral microwave therapy may be offered to patients with LUTS/BPH; however, patients should be informed that surgical retreatment rates are higher compared to TURP.</a:t>
            </a:r>
          </a:p>
          <a:p>
            <a:pPr lvl="1"/>
            <a:r>
              <a:rPr lang="en-US" sz="1400" dirty="0" smtClean="0"/>
              <a:t>Clinicians should consider prostatic urethral lift as an option for patients with LUTS/BPH provided prostate volume &lt;80g and verified absence of an obstructive middle lobe; however, patients should be informed that symptom reduction and flow rate improvement is less significant compared to TURP. Patients should be informed that evidence of efficacy and retreatment rates are poorly defined.</a:t>
            </a:r>
          </a:p>
        </p:txBody>
      </p:sp>
    </p:spTree>
    <p:extLst>
      <p:ext uri="{BB962C8B-B14F-4D97-AF65-F5344CB8AC3E}">
        <p14:creationId xmlns:p14="http://schemas.microsoft.com/office/powerpoint/2010/main" val="2636667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Coding &amp; Final Thoughts</a:t>
            </a:r>
            <a:endParaRPr lang="en-US" dirty="0"/>
          </a:p>
        </p:txBody>
      </p:sp>
      <p:sp>
        <p:nvSpPr>
          <p:cNvPr id="3" name="Content Placeholder 2"/>
          <p:cNvSpPr>
            <a:spLocks noGrp="1"/>
          </p:cNvSpPr>
          <p:nvPr>
            <p:ph idx="1"/>
          </p:nvPr>
        </p:nvSpPr>
        <p:spPr/>
        <p:txBody>
          <a:bodyPr/>
          <a:lstStyle/>
          <a:p>
            <a:r>
              <a:rPr lang="en-US" dirty="0" smtClean="0"/>
              <a:t>CPT: 37243 </a:t>
            </a:r>
            <a:r>
              <a:rPr lang="en-US" i="1" dirty="0" smtClean="0"/>
              <a:t>Vascular embolization or occlusion, for tumors, organ ischemia, or </a:t>
            </a:r>
            <a:r>
              <a:rPr lang="en-US" i="1" dirty="0" smtClean="0"/>
              <a:t>infarction.</a:t>
            </a:r>
          </a:p>
          <a:p>
            <a:endParaRPr lang="en-US" i="1" dirty="0" smtClean="0"/>
          </a:p>
          <a:p>
            <a:r>
              <a:rPr lang="en-US" dirty="0" smtClean="0"/>
              <a:t>IR has a strong PAE practice throughout the country not just in academic medical centers.</a:t>
            </a:r>
          </a:p>
          <a:p>
            <a:pPr lvl="1"/>
            <a:r>
              <a:rPr lang="en-US" dirty="0" smtClean="0"/>
              <a:t>Large centers performing over 200 PAEs per </a:t>
            </a:r>
            <a:r>
              <a:rPr lang="en-US" dirty="0" smtClean="0"/>
              <a:t>year</a:t>
            </a:r>
          </a:p>
          <a:p>
            <a:pPr lvl="1"/>
            <a:endParaRPr lang="en-US" dirty="0" smtClean="0"/>
          </a:p>
          <a:p>
            <a:r>
              <a:rPr lang="en-US" dirty="0" smtClean="0"/>
              <a:t>Most patients are self referred with growth fueled by word of mouth</a:t>
            </a:r>
          </a:p>
        </p:txBody>
      </p:sp>
    </p:spTree>
    <p:extLst>
      <p:ext uri="{BB962C8B-B14F-4D97-AF65-F5344CB8AC3E}">
        <p14:creationId xmlns:p14="http://schemas.microsoft.com/office/powerpoint/2010/main" val="454260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JVIR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Standards of Practice|</a:t>
            </a:r>
            <a:r>
              <a:rPr lang="en-US" dirty="0" smtClean="0">
                <a:hlinkClick r:id="rId2"/>
              </a:rPr>
              <a:t> Volume 30, ISSUE 5</a:t>
            </a:r>
            <a:r>
              <a:rPr lang="en-US" dirty="0" smtClean="0"/>
              <a:t>, P627-637.e1, May 01, 2019</a:t>
            </a:r>
          </a:p>
          <a:p>
            <a:r>
              <a:rPr lang="en-US" b="1" dirty="0" smtClean="0"/>
              <a:t>Society of Interventional Radiology </a:t>
            </a:r>
            <a:r>
              <a:rPr lang="en-US" b="1" dirty="0" err="1" smtClean="0"/>
              <a:t>Multisociety</a:t>
            </a:r>
            <a:r>
              <a:rPr lang="en-US" b="1" dirty="0" smtClean="0"/>
              <a:t> Consensus Position Statement on Prostatic Artery Embolization for Treatment of Lower Urinary Tract Symptoms Attributed to Benign Prostatic Hyperplasia: From the Society of Interventional Radiology, the Cardiovascular and Interventional Radiological Society of Europe, </a:t>
            </a:r>
            <a:r>
              <a:rPr lang="en-US" b="1" dirty="0" err="1" smtClean="0"/>
              <a:t>Société</a:t>
            </a:r>
            <a:r>
              <a:rPr lang="en-US" b="1" dirty="0" smtClean="0"/>
              <a:t> </a:t>
            </a:r>
            <a:r>
              <a:rPr lang="en-US" b="1" dirty="0" err="1" smtClean="0"/>
              <a:t>Française</a:t>
            </a:r>
            <a:r>
              <a:rPr lang="en-US" b="1" dirty="0" smtClean="0"/>
              <a:t> de </a:t>
            </a:r>
            <a:r>
              <a:rPr lang="en-US" b="1" dirty="0" err="1" smtClean="0"/>
              <a:t>Radiologie</a:t>
            </a:r>
            <a:r>
              <a:rPr lang="en-US" b="1" dirty="0" smtClean="0"/>
              <a:t>, and the British Society of Interventional Radiology</a:t>
            </a:r>
          </a:p>
          <a:p>
            <a:r>
              <a:rPr lang="en-US" dirty="0" smtClean="0"/>
              <a:t>Endorsed by the Asia Pacific Society of Cardiovascular and Interventional Radiology, Canadian Association for Interventional Radiology, Chinese College of </a:t>
            </a:r>
            <a:r>
              <a:rPr lang="en-US" dirty="0" err="1" smtClean="0"/>
              <a:t>Interventionalists</a:t>
            </a:r>
            <a:r>
              <a:rPr lang="en-US" dirty="0" smtClean="0"/>
              <a:t>, Interventional Radiology Society of Australasia, Japanese Society of Interventional Radiology, and Korean Society of Interventional </a:t>
            </a:r>
            <a:r>
              <a:rPr lang="en-US" dirty="0" err="1" smtClean="0"/>
              <a:t>Radiology</a:t>
            </a:r>
            <a:r>
              <a:rPr lang="en-US" dirty="0" err="1" smtClean="0">
                <a:hlinkClick r:id="rId3" tooltip="Correspondence information about the author Justin P. McWilliams, MD "/>
              </a:rPr>
              <a:t>Justin</a:t>
            </a:r>
            <a:r>
              <a:rPr lang="en-US" dirty="0" smtClean="0">
                <a:hlinkClick r:id="rId3" tooltip="Correspondence information about the author Justin P. McWilliams, MD "/>
              </a:rPr>
              <a:t> P. McWilliams, MD </a:t>
            </a:r>
            <a:endParaRPr lang="en-US" dirty="0" smtClean="0"/>
          </a:p>
          <a:p>
            <a:r>
              <a:rPr lang="en-US" dirty="0" smtClean="0">
                <a:hlinkClick r:id="rId3" tooltip="Correspondence information about the author Tiago A. Bilhim, MD, PhD, EBIR "/>
              </a:rPr>
              <a:t>Tiago A. </a:t>
            </a:r>
            <a:r>
              <a:rPr lang="en-US" dirty="0" err="1" smtClean="0">
                <a:hlinkClick r:id="rId3" tooltip="Correspondence information about the author Tiago A. Bilhim, MD, PhD, EBIR "/>
              </a:rPr>
              <a:t>Bilhim</a:t>
            </a:r>
            <a:r>
              <a:rPr lang="en-US" dirty="0" smtClean="0">
                <a:hlinkClick r:id="rId3" tooltip="Correspondence information about the author Tiago A. Bilhim, MD, PhD, EBIR "/>
              </a:rPr>
              <a:t>, MD, PhD, EBIR </a:t>
            </a:r>
            <a:endParaRPr lang="en-US" dirty="0" smtClean="0"/>
          </a:p>
          <a:p>
            <a:r>
              <a:rPr lang="en-US" dirty="0" smtClean="0">
                <a:hlinkClick r:id="rId3" tooltip="Correspondence information about the author Francisco C. Carnevale, MD, PhD "/>
              </a:rPr>
              <a:t>Francisco C. </a:t>
            </a:r>
            <a:r>
              <a:rPr lang="en-US" dirty="0" err="1" smtClean="0">
                <a:hlinkClick r:id="rId3" tooltip="Correspondence information about the author Francisco C. Carnevale, MD, PhD "/>
              </a:rPr>
              <a:t>Carnevale</a:t>
            </a:r>
            <a:r>
              <a:rPr lang="en-US" dirty="0" smtClean="0">
                <a:hlinkClick r:id="rId3" tooltip="Correspondence information about the author Francisco C. Carnevale, MD, PhD "/>
              </a:rPr>
              <a:t>, MD, PhD </a:t>
            </a:r>
            <a:endParaRPr lang="en-US" dirty="0" smtClean="0"/>
          </a:p>
          <a:p>
            <a:r>
              <a:rPr lang="en-US" dirty="0" err="1" smtClean="0">
                <a:hlinkClick r:id="rId3" tooltip="Correspondence information about the author Tarun Sabharwal, MBBCh, FRCSI, FRCR, EBIR "/>
              </a:rPr>
              <a:t>Tarun</a:t>
            </a:r>
            <a:r>
              <a:rPr lang="en-US" dirty="0" smtClean="0">
                <a:hlinkClick r:id="rId3" tooltip="Correspondence information about the author Tarun Sabharwal, MBBCh, FRCSI, FRCR, EBIR "/>
              </a:rPr>
              <a:t> </a:t>
            </a:r>
            <a:r>
              <a:rPr lang="en-US" dirty="0" err="1" smtClean="0">
                <a:hlinkClick r:id="rId3" tooltip="Correspondence information about the author Tarun Sabharwal, MBBCh, FRCSI, FRCR, EBIR "/>
              </a:rPr>
              <a:t>Sabharwal</a:t>
            </a:r>
            <a:r>
              <a:rPr lang="en-US" dirty="0" smtClean="0">
                <a:hlinkClick r:id="rId3" tooltip="Correspondence information about the author Tarun Sabharwal, MBBCh, FRCSI, FRCR, EBIR "/>
              </a:rPr>
              <a:t>, </a:t>
            </a:r>
            <a:r>
              <a:rPr lang="en-US" dirty="0" err="1" smtClean="0">
                <a:hlinkClick r:id="rId3" tooltip="Correspondence information about the author Tarun Sabharwal, MBBCh, FRCSI, FRCR, EBIR "/>
              </a:rPr>
              <a:t>MBBCh</a:t>
            </a:r>
            <a:r>
              <a:rPr lang="en-US" dirty="0" smtClean="0">
                <a:hlinkClick r:id="rId3" tooltip="Correspondence information about the author Tarun Sabharwal, MBBCh, FRCSI, FRCR, EBIR "/>
              </a:rPr>
              <a:t>, FRCSI, FRCR, EBIR </a:t>
            </a:r>
            <a:endParaRPr lang="en-US" dirty="0" smtClean="0"/>
          </a:p>
          <a:p>
            <a:r>
              <a:rPr lang="en-US" dirty="0" smtClean="0">
                <a:hlinkClick r:id="rId3" tooltip="Correspondence information about the author Ian McCafferty, MD, MBBS, BSc, MRCP "/>
              </a:rPr>
              <a:t>Ian </a:t>
            </a:r>
            <a:r>
              <a:rPr lang="en-US" dirty="0" err="1" smtClean="0">
                <a:hlinkClick r:id="rId3" tooltip="Correspondence information about the author Ian McCafferty, MD, MBBS, BSc, MRCP "/>
              </a:rPr>
              <a:t>McCafferty</a:t>
            </a:r>
            <a:r>
              <a:rPr lang="en-US" dirty="0" smtClean="0">
                <a:hlinkClick r:id="rId3" tooltip="Correspondence information about the author Ian McCafferty, MD, MBBS, BSc, MRCP "/>
              </a:rPr>
              <a:t>, MD, MBBS, BSc, MRCP </a:t>
            </a:r>
            <a:endParaRPr lang="en-US" dirty="0" smtClean="0"/>
          </a:p>
          <a:p>
            <a:r>
              <a:rPr lang="en-US" dirty="0" err="1" smtClean="0">
                <a:hlinkClick r:id="rId3" tooltip="Correspondence information about the author Alda L. Tam, MD, MBA "/>
              </a:rPr>
              <a:t>Alda</a:t>
            </a:r>
            <a:r>
              <a:rPr lang="en-US" dirty="0" smtClean="0">
                <a:hlinkClick r:id="rId3" tooltip="Correspondence information about the author Alda L. Tam, MD, MBA "/>
              </a:rPr>
              <a:t> L. Tam, MD, MBA </a:t>
            </a:r>
            <a:endParaRPr lang="en-US" dirty="0" smtClean="0"/>
          </a:p>
          <a:p>
            <a:r>
              <a:rPr lang="en-US" dirty="0" smtClean="0">
                <a:effectLst/>
                <a:hlinkClick r:id="rId3"/>
              </a:rPr>
              <a:t>Show all authors</a:t>
            </a:r>
            <a:endParaRPr lang="en-US" dirty="0" smtClean="0"/>
          </a:p>
          <a:p>
            <a:r>
              <a:rPr lang="en-US" dirty="0" err="1" smtClean="0"/>
              <a:t>Published:March</a:t>
            </a:r>
            <a:r>
              <a:rPr lang="en-US" dirty="0" smtClean="0"/>
              <a:t> 26, 2019DOI:</a:t>
            </a:r>
            <a:r>
              <a:rPr lang="en-US" dirty="0" smtClean="0">
                <a:hlinkClick r:id="rId4"/>
              </a:rPr>
              <a:t>https://doi.org/10.1016/j.jvir.2019.02.013</a:t>
            </a:r>
            <a:endParaRPr lang="en-US" dirty="0"/>
          </a:p>
        </p:txBody>
      </p:sp>
    </p:spTree>
    <p:extLst>
      <p:ext uri="{BB962C8B-B14F-4D97-AF65-F5344CB8AC3E}">
        <p14:creationId xmlns:p14="http://schemas.microsoft.com/office/powerpoint/2010/main" val="3108405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Prostate Artery Embolization</a:t>
            </a:r>
          </a:p>
          <a:p>
            <a:r>
              <a:rPr lang="en-US" dirty="0" smtClean="0"/>
              <a:t>BPH &amp; Metrics</a:t>
            </a:r>
          </a:p>
          <a:p>
            <a:r>
              <a:rPr lang="en-US" dirty="0" smtClean="0"/>
              <a:t>Efficacy in Randomized </a:t>
            </a:r>
            <a:r>
              <a:rPr lang="en-US" dirty="0"/>
              <a:t>C</a:t>
            </a:r>
            <a:r>
              <a:rPr lang="en-US" dirty="0" smtClean="0"/>
              <a:t>ontrol Trials</a:t>
            </a:r>
          </a:p>
          <a:p>
            <a:r>
              <a:rPr lang="en-US" dirty="0" smtClean="0"/>
              <a:t>AUA and SIR Recommendations</a:t>
            </a:r>
          </a:p>
        </p:txBody>
      </p:sp>
    </p:spTree>
    <p:extLst>
      <p:ext uri="{BB962C8B-B14F-4D97-AF65-F5344CB8AC3E}">
        <p14:creationId xmlns:p14="http://schemas.microsoft.com/office/powerpoint/2010/main" val="1727539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PAE; Prostate Artery Embolization</a:t>
            </a:r>
            <a:endParaRPr lang="en-US" dirty="0"/>
          </a:p>
        </p:txBody>
      </p:sp>
      <p:sp>
        <p:nvSpPr>
          <p:cNvPr id="4" name="AutoShape 2" descr="Page_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Page_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249" y="1355002"/>
            <a:ext cx="680085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7975" y="6654297"/>
            <a:ext cx="7388225" cy="215444"/>
          </a:xfrm>
          <a:prstGeom prst="rect">
            <a:avLst/>
          </a:prstGeom>
          <a:noFill/>
        </p:spPr>
        <p:txBody>
          <a:bodyPr wrap="square" rtlCol="0">
            <a:spAutoFit/>
          </a:bodyPr>
          <a:lstStyle/>
          <a:p>
            <a:r>
              <a:rPr lang="en-US" sz="800" dirty="0" smtClean="0"/>
              <a:t>*Image courtesy of utahprostatesolutions.com 9/23/21</a:t>
            </a:r>
            <a:endParaRPr lang="en-US" sz="800" dirty="0"/>
          </a:p>
        </p:txBody>
      </p:sp>
    </p:spTree>
    <p:extLst>
      <p:ext uri="{BB962C8B-B14F-4D97-AF65-F5344CB8AC3E}">
        <p14:creationId xmlns:p14="http://schemas.microsoft.com/office/powerpoint/2010/main" val="1971679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How is it done?</a:t>
            </a:r>
            <a:endParaRPr lang="en-US" dirty="0"/>
          </a:p>
        </p:txBody>
      </p:sp>
      <p:sp>
        <p:nvSpPr>
          <p:cNvPr id="3" name="Content Placeholder 2"/>
          <p:cNvSpPr>
            <a:spLocks noGrp="1"/>
          </p:cNvSpPr>
          <p:nvPr>
            <p:ph idx="1"/>
          </p:nvPr>
        </p:nvSpPr>
        <p:spPr>
          <a:xfrm>
            <a:off x="447392" y="1600200"/>
            <a:ext cx="8229600" cy="4525963"/>
          </a:xfrm>
        </p:spPr>
        <p:txBody>
          <a:bodyPr>
            <a:normAutofit/>
          </a:bodyPr>
          <a:lstStyle/>
          <a:p>
            <a:r>
              <a:rPr lang="en-US" sz="2000" dirty="0" smtClean="0"/>
              <a:t>Radial </a:t>
            </a:r>
            <a:r>
              <a:rPr lang="en-US" sz="2000" dirty="0" err="1" smtClean="0"/>
              <a:t>vs</a:t>
            </a:r>
            <a:r>
              <a:rPr lang="en-US" sz="2000" dirty="0" smtClean="0"/>
              <a:t> Femoral Artery Approach</a:t>
            </a:r>
          </a:p>
          <a:p>
            <a:r>
              <a:rPr lang="en-US" sz="2000" dirty="0" smtClean="0"/>
              <a:t>Micro-catheter </a:t>
            </a:r>
            <a:r>
              <a:rPr lang="en-US" sz="2000" dirty="0" err="1" smtClean="0"/>
              <a:t>canulation</a:t>
            </a:r>
            <a:r>
              <a:rPr lang="en-US" sz="2000" dirty="0" smtClean="0"/>
              <a:t> </a:t>
            </a:r>
            <a:r>
              <a:rPr lang="en-US" sz="2000" dirty="0" smtClean="0"/>
              <a:t>of the prostatic artery</a:t>
            </a:r>
          </a:p>
          <a:p>
            <a:pPr lvl="1"/>
            <a:r>
              <a:rPr lang="en-US" sz="2000" dirty="0" smtClean="0"/>
              <a:t>Wide anatomic variation though most common as branch off the inferior vesicle artery</a:t>
            </a:r>
            <a:endParaRPr lang="en-US" sz="2000" dirty="0"/>
          </a:p>
        </p:txBody>
      </p:sp>
      <p:pic>
        <p:nvPicPr>
          <p:cNvPr id="2050" name="Picture 2" descr="Fig.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155" y="3124200"/>
            <a:ext cx="7595545" cy="22833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7392" y="5486400"/>
            <a:ext cx="8229600" cy="1015663"/>
          </a:xfrm>
          <a:prstGeom prst="rect">
            <a:avLst/>
          </a:prstGeom>
          <a:noFill/>
        </p:spPr>
        <p:txBody>
          <a:bodyPr wrap="square" rtlCol="0">
            <a:spAutoFit/>
          </a:bodyPr>
          <a:lstStyle/>
          <a:p>
            <a:r>
              <a:rPr lang="en-US" sz="1000" dirty="0" smtClean="0"/>
              <a:t>*Schematic diagram (</a:t>
            </a:r>
            <a:r>
              <a:rPr lang="en-US" sz="1000" dirty="0" err="1" smtClean="0"/>
              <a:t>ipsilateral</a:t>
            </a:r>
            <a:r>
              <a:rPr lang="en-US" sz="1000" dirty="0" smtClean="0"/>
              <a:t> oblique view) of the 5 types of prostatic artery (PA, in blue) origin according to de </a:t>
            </a:r>
            <a:r>
              <a:rPr lang="en-US" sz="1000" dirty="0" err="1" smtClean="0"/>
              <a:t>Assis</a:t>
            </a:r>
            <a:r>
              <a:rPr lang="en-US" sz="1000" dirty="0" smtClean="0"/>
              <a:t> and </a:t>
            </a:r>
            <a:r>
              <a:rPr lang="en-US" sz="1000" dirty="0" err="1" smtClean="0"/>
              <a:t>Carnevale</a:t>
            </a:r>
            <a:r>
              <a:rPr lang="en-US" sz="1000" dirty="0" smtClean="0"/>
              <a:t> (de </a:t>
            </a:r>
            <a:r>
              <a:rPr lang="en-US" sz="1000" dirty="0" err="1" smtClean="0"/>
              <a:t>Assis</a:t>
            </a:r>
            <a:r>
              <a:rPr lang="en-US" sz="1000" dirty="0" smtClean="0"/>
              <a:t> et al. </a:t>
            </a:r>
            <a:r>
              <a:rPr lang="en-US" sz="1000" dirty="0" smtClean="0">
                <a:hlinkClick r:id="rId4" tooltip="de Assis AM, Moreira AM, de Paula Rodrigues VC et al (2015) Pelvic arterial anatomy relevant to prostatic artery embolisation and proposal for angiographic classification. Cardiovasc Intervent Radiol 38:855–861"/>
              </a:rPr>
              <a:t>2015</a:t>
            </a:r>
            <a:r>
              <a:rPr lang="en-US" sz="1000" dirty="0" smtClean="0"/>
              <a:t>). </a:t>
            </a:r>
            <a:r>
              <a:rPr lang="en-US" sz="1000" b="1" dirty="0" smtClean="0"/>
              <a:t>a</a:t>
            </a:r>
            <a:r>
              <a:rPr lang="en-US" sz="1000" dirty="0" smtClean="0"/>
              <a:t> Type I, common origin of the SVA and PA. </a:t>
            </a:r>
            <a:r>
              <a:rPr lang="en-US" sz="1000" b="1" dirty="0" smtClean="0"/>
              <a:t>b</a:t>
            </a:r>
            <a:r>
              <a:rPr lang="en-US" sz="1000" dirty="0" smtClean="0"/>
              <a:t> Type II, PA origin from the anterior division of the internal iliac, independent from and inferior to the SVA. </a:t>
            </a:r>
            <a:r>
              <a:rPr lang="en-US" sz="1000" b="1" dirty="0" smtClean="0"/>
              <a:t>c</a:t>
            </a:r>
            <a:r>
              <a:rPr lang="en-US" sz="1000" dirty="0" smtClean="0"/>
              <a:t>: Type III, PA origin from OA. </a:t>
            </a:r>
            <a:r>
              <a:rPr lang="en-US" sz="1000" b="1" dirty="0" smtClean="0"/>
              <a:t>d</a:t>
            </a:r>
            <a:r>
              <a:rPr lang="en-US" sz="1000" dirty="0" smtClean="0"/>
              <a:t> Type IV, PA origin from IPA. </a:t>
            </a:r>
            <a:r>
              <a:rPr lang="en-US" sz="1000" b="1" dirty="0" smtClean="0"/>
              <a:t>e</a:t>
            </a:r>
            <a:r>
              <a:rPr lang="en-US" sz="1000" dirty="0" smtClean="0"/>
              <a:t> Type V, less common origins, the most frequent of which (presented here) is PA origin from AIPA</a:t>
            </a:r>
          </a:p>
          <a:p>
            <a:r>
              <a:rPr lang="en-US" sz="1000" dirty="0" smtClean="0"/>
              <a:t>SVA-superior </a:t>
            </a:r>
            <a:r>
              <a:rPr lang="en-US" sz="1000" dirty="0" err="1" smtClean="0"/>
              <a:t>vesical</a:t>
            </a:r>
            <a:r>
              <a:rPr lang="en-US" sz="1000" dirty="0" smtClean="0"/>
              <a:t> artery, OA-</a:t>
            </a:r>
            <a:r>
              <a:rPr lang="en-US" sz="1000" dirty="0" err="1" smtClean="0"/>
              <a:t>obturator</a:t>
            </a:r>
            <a:r>
              <a:rPr lang="en-US" sz="1000" dirty="0" smtClean="0"/>
              <a:t> artery, MRA-middle rectal artery, IPA-internal </a:t>
            </a:r>
            <a:r>
              <a:rPr lang="en-US" sz="1000" dirty="0" err="1" smtClean="0"/>
              <a:t>pudendal</a:t>
            </a:r>
            <a:r>
              <a:rPr lang="en-US" sz="1000" dirty="0" smtClean="0"/>
              <a:t> artery, AIPA-accessory internal </a:t>
            </a:r>
            <a:r>
              <a:rPr lang="en-US" sz="1000" dirty="0" err="1" smtClean="0"/>
              <a:t>pudendal</a:t>
            </a:r>
            <a:r>
              <a:rPr lang="en-US" sz="1000" dirty="0" smtClean="0"/>
              <a:t> artery, IGA-inferior gluteal artery, SGA-superior gluteal artery</a:t>
            </a:r>
            <a:endParaRPr lang="en-US" sz="1000" dirty="0"/>
          </a:p>
        </p:txBody>
      </p:sp>
      <p:sp>
        <p:nvSpPr>
          <p:cNvPr id="5" name="TextBox 4"/>
          <p:cNvSpPr txBox="1"/>
          <p:nvPr/>
        </p:nvSpPr>
        <p:spPr>
          <a:xfrm>
            <a:off x="447392" y="6553200"/>
            <a:ext cx="7772400" cy="615553"/>
          </a:xfrm>
          <a:prstGeom prst="rect">
            <a:avLst/>
          </a:prstGeom>
          <a:noFill/>
        </p:spPr>
        <p:txBody>
          <a:bodyPr wrap="square" rtlCol="0">
            <a:spAutoFit/>
          </a:bodyPr>
          <a:lstStyle/>
          <a:p>
            <a:r>
              <a:rPr lang="en-US" sz="800" b="1" dirty="0" smtClean="0"/>
              <a:t>*</a:t>
            </a:r>
            <a:r>
              <a:rPr lang="en-US" sz="800" dirty="0" err="1" smtClean="0"/>
              <a:t>Moschouris</a:t>
            </a:r>
            <a:r>
              <a:rPr lang="en-US" sz="800" dirty="0" smtClean="0"/>
              <a:t>, H., </a:t>
            </a:r>
            <a:r>
              <a:rPr lang="en-US" sz="800" dirty="0" err="1" smtClean="0"/>
              <a:t>Dimakis</a:t>
            </a:r>
            <a:r>
              <a:rPr lang="en-US" sz="800" dirty="0" smtClean="0"/>
              <a:t>, A., </a:t>
            </a:r>
            <a:r>
              <a:rPr lang="en-US" sz="800" dirty="0" err="1" smtClean="0"/>
              <a:t>Papadaki</a:t>
            </a:r>
            <a:r>
              <a:rPr lang="en-US" sz="800" dirty="0" smtClean="0"/>
              <a:t>, M.G. </a:t>
            </a:r>
            <a:r>
              <a:rPr lang="en-US" sz="800" i="1" dirty="0" smtClean="0"/>
              <a:t>et al.</a:t>
            </a:r>
            <a:r>
              <a:rPr lang="en-US" sz="800" dirty="0" smtClean="0"/>
              <a:t> Prostatic artery embolization performed in </a:t>
            </a:r>
            <a:r>
              <a:rPr lang="en-US" sz="800" dirty="0" err="1" smtClean="0"/>
              <a:t>anteroposterior</a:t>
            </a:r>
            <a:r>
              <a:rPr lang="en-US" sz="800" dirty="0" smtClean="0"/>
              <a:t> projections versus steep oblique projections: single </a:t>
            </a:r>
            <a:r>
              <a:rPr lang="en-US" sz="800" dirty="0" err="1" smtClean="0"/>
              <a:t>centre</a:t>
            </a:r>
            <a:r>
              <a:rPr lang="en-US" sz="800" dirty="0" smtClean="0"/>
              <a:t> retrospective comparative analysis. </a:t>
            </a:r>
            <a:r>
              <a:rPr lang="en-US" sz="800" i="1" dirty="0" smtClean="0"/>
              <a:t>CVIR </a:t>
            </a:r>
            <a:r>
              <a:rPr lang="en-US" sz="800" i="1" dirty="0" err="1" smtClean="0"/>
              <a:t>Endovasc</a:t>
            </a:r>
            <a:r>
              <a:rPr lang="en-US" sz="800" dirty="0" smtClean="0"/>
              <a:t> </a:t>
            </a:r>
            <a:r>
              <a:rPr lang="en-US" sz="800" b="1" dirty="0" smtClean="0"/>
              <a:t>4, </a:t>
            </a:r>
            <a:r>
              <a:rPr lang="en-US" sz="800" dirty="0" smtClean="0"/>
              <a:t>21 (2021). https://doi.org/10.1186/s42155-021-00209-7</a:t>
            </a:r>
          </a:p>
          <a:p>
            <a:endParaRPr lang="en-US" b="1" dirty="0"/>
          </a:p>
        </p:txBody>
      </p:sp>
    </p:spTree>
    <p:extLst>
      <p:ext uri="{BB962C8B-B14F-4D97-AF65-F5344CB8AC3E}">
        <p14:creationId xmlns:p14="http://schemas.microsoft.com/office/powerpoint/2010/main" val="536828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 2 Left hemipelvis angiogram of the internal iliac artery (IIA), under ipsilateral oblique projection. (1) IIA; (2) anterior division of the IIA; (3) posterior division of the IIA; (4) inferior gluteal artery; and PROVISO acronym: (P) internal pudendal artery; (R) middle rectal artery; (O) obturator artery; (VI) inferior vesical artery; (S) superior vesical artery under oblique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03634"/>
            <a:ext cx="6153150" cy="5867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2701" y="5948128"/>
            <a:ext cx="8305800" cy="600164"/>
          </a:xfrm>
          <a:prstGeom prst="rect">
            <a:avLst/>
          </a:prstGeom>
          <a:noFill/>
        </p:spPr>
        <p:txBody>
          <a:bodyPr wrap="square" rtlCol="0">
            <a:spAutoFit/>
          </a:bodyPr>
          <a:lstStyle/>
          <a:p>
            <a:r>
              <a:rPr lang="en-US" sz="1100" dirty="0" smtClean="0"/>
              <a:t>*Left </a:t>
            </a:r>
            <a:r>
              <a:rPr lang="en-US" sz="1100" dirty="0" err="1" smtClean="0"/>
              <a:t>hemipelvis</a:t>
            </a:r>
            <a:r>
              <a:rPr lang="en-US" sz="1100" dirty="0" smtClean="0"/>
              <a:t> angiogram of the internal iliac artery (IIA), under </a:t>
            </a:r>
            <a:r>
              <a:rPr lang="en-US" sz="1100" dirty="0" err="1" smtClean="0"/>
              <a:t>ipsilateral</a:t>
            </a:r>
            <a:r>
              <a:rPr lang="en-US" sz="1100" dirty="0" smtClean="0"/>
              <a:t> oblique projection. (1) IIA; (2) anterior division of the IIA; (3) posterior division of the IIA; (4) inferior gluteal artery; and PROVISO acronym: (P) internal </a:t>
            </a:r>
            <a:r>
              <a:rPr lang="en-US" sz="1100" dirty="0" err="1" smtClean="0"/>
              <a:t>pudendal</a:t>
            </a:r>
            <a:r>
              <a:rPr lang="en-US" sz="1100" dirty="0" smtClean="0"/>
              <a:t> artery; (R) middle rectal artery; (O) </a:t>
            </a:r>
            <a:r>
              <a:rPr lang="en-US" sz="1100" dirty="0" err="1" smtClean="0"/>
              <a:t>obturator</a:t>
            </a:r>
            <a:r>
              <a:rPr lang="en-US" sz="1100" dirty="0" smtClean="0"/>
              <a:t> artery; (VI) inferior </a:t>
            </a:r>
            <a:r>
              <a:rPr lang="en-US" sz="1100" dirty="0" err="1" smtClean="0"/>
              <a:t>vesical</a:t>
            </a:r>
            <a:r>
              <a:rPr lang="en-US" sz="1100" dirty="0" smtClean="0"/>
              <a:t> artery; (S) superior </a:t>
            </a:r>
            <a:r>
              <a:rPr lang="en-US" sz="1100" dirty="0" err="1" smtClean="0"/>
              <a:t>vesical</a:t>
            </a:r>
            <a:r>
              <a:rPr lang="en-US" sz="1100" dirty="0" smtClean="0"/>
              <a:t> artery under oblique view</a:t>
            </a:r>
            <a:endParaRPr lang="en-US" sz="1100" dirty="0"/>
          </a:p>
        </p:txBody>
      </p:sp>
      <p:sp>
        <p:nvSpPr>
          <p:cNvPr id="5" name="TextBox 4"/>
          <p:cNvSpPr txBox="1"/>
          <p:nvPr/>
        </p:nvSpPr>
        <p:spPr>
          <a:xfrm>
            <a:off x="372701" y="6553200"/>
            <a:ext cx="8610600" cy="492443"/>
          </a:xfrm>
          <a:prstGeom prst="rect">
            <a:avLst/>
          </a:prstGeom>
          <a:noFill/>
        </p:spPr>
        <p:txBody>
          <a:bodyPr wrap="square" rtlCol="0">
            <a:spAutoFit/>
          </a:bodyPr>
          <a:lstStyle/>
          <a:p>
            <a:r>
              <a:rPr lang="en-US" sz="800" dirty="0" smtClean="0"/>
              <a:t>*Anatomical Variants in Prostate Artery Embolization: A Pictorial </a:t>
            </a:r>
            <a:r>
              <a:rPr lang="en-US" sz="800" dirty="0" err="1" smtClean="0"/>
              <a:t>Essay</a:t>
            </a:r>
            <a:r>
              <a:rPr lang="en-US" sz="800" dirty="0" err="1" smtClean="0">
                <a:hlinkClick r:id="rId3"/>
              </a:rPr>
              <a:t>F</a:t>
            </a:r>
            <a:r>
              <a:rPr lang="en-US" sz="800" dirty="0" smtClean="0">
                <a:hlinkClick r:id="rId3"/>
              </a:rPr>
              <a:t>. </a:t>
            </a:r>
            <a:r>
              <a:rPr lang="en-US" sz="800" dirty="0" err="1" smtClean="0">
                <a:hlinkClick r:id="rId3"/>
              </a:rPr>
              <a:t>Carnevale</a:t>
            </a:r>
            <a:r>
              <a:rPr lang="en-US" sz="800" dirty="0" smtClean="0"/>
              <a:t>, </a:t>
            </a:r>
            <a:r>
              <a:rPr lang="en-US" sz="800" dirty="0" smtClean="0">
                <a:hlinkClick r:id="rId4"/>
              </a:rPr>
              <a:t>G. </a:t>
            </a:r>
            <a:r>
              <a:rPr lang="en-US" sz="800" dirty="0" err="1" smtClean="0">
                <a:hlinkClick r:id="rId4"/>
              </a:rPr>
              <a:t>Soares</a:t>
            </a:r>
            <a:r>
              <a:rPr lang="en-US" sz="800" dirty="0" smtClean="0"/>
              <a:t>, +3 authors </a:t>
            </a:r>
            <a:r>
              <a:rPr lang="en-US" sz="800" dirty="0" smtClean="0">
                <a:hlinkClick r:id="rId5"/>
              </a:rPr>
              <a:t>G. </a:t>
            </a:r>
            <a:r>
              <a:rPr lang="en-US" sz="800" dirty="0" err="1" smtClean="0">
                <a:hlinkClick r:id="rId5"/>
              </a:rPr>
              <a:t>Cerri</a:t>
            </a:r>
            <a:r>
              <a:rPr lang="en-US" sz="800" dirty="0" smtClean="0"/>
              <a:t> Published 2017 Medicine</a:t>
            </a:r>
            <a:r>
              <a:rPr lang="en-US" sz="800" dirty="0"/>
              <a:t> </a:t>
            </a:r>
            <a:r>
              <a:rPr lang="en-US" sz="800" dirty="0" err="1" smtClean="0"/>
              <a:t>CardioVascular</a:t>
            </a:r>
            <a:r>
              <a:rPr lang="en-US" sz="800" dirty="0" smtClean="0"/>
              <a:t> and Interventional Radiology</a:t>
            </a:r>
          </a:p>
          <a:p>
            <a:endParaRPr lang="en-US" dirty="0"/>
          </a:p>
        </p:txBody>
      </p:sp>
    </p:spTree>
    <p:extLst>
      <p:ext uri="{BB962C8B-B14F-4D97-AF65-F5344CB8AC3E}">
        <p14:creationId xmlns:p14="http://schemas.microsoft.com/office/powerpoint/2010/main" val="2935304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Once </a:t>
            </a:r>
            <a:r>
              <a:rPr lang="en-US" dirty="0" err="1" smtClean="0"/>
              <a:t>Cannulated</a:t>
            </a:r>
            <a:r>
              <a:rPr lang="en-US" dirty="0" smtClean="0"/>
              <a:t>…</a:t>
            </a:r>
            <a:endParaRPr lang="en-US" dirty="0"/>
          </a:p>
        </p:txBody>
      </p:sp>
      <p:sp>
        <p:nvSpPr>
          <p:cNvPr id="3" name="Content Placeholder 2"/>
          <p:cNvSpPr>
            <a:spLocks noGrp="1"/>
          </p:cNvSpPr>
          <p:nvPr>
            <p:ph idx="1"/>
          </p:nvPr>
        </p:nvSpPr>
        <p:spPr/>
        <p:txBody>
          <a:bodyPr/>
          <a:lstStyle/>
          <a:p>
            <a:r>
              <a:rPr lang="en-US" dirty="0" smtClean="0"/>
              <a:t>Micro-particle </a:t>
            </a:r>
            <a:r>
              <a:rPr lang="en-US" dirty="0" smtClean="0"/>
              <a:t>embolization </a:t>
            </a:r>
          </a:p>
          <a:p>
            <a:pPr lvl="1"/>
            <a:r>
              <a:rPr lang="en-US" dirty="0" smtClean="0"/>
              <a:t>Favored size of 300-500 micron</a:t>
            </a:r>
          </a:p>
          <a:p>
            <a:r>
              <a:rPr lang="en-US" dirty="0" smtClean="0"/>
              <a:t>Avoid non-target embolization of collaterals</a:t>
            </a:r>
          </a:p>
          <a:p>
            <a:pPr lvl="1"/>
            <a:r>
              <a:rPr lang="en-US" dirty="0" smtClean="0"/>
              <a:t>Penile &amp; Rectal Branches – often coiled</a:t>
            </a:r>
          </a:p>
          <a:p>
            <a:r>
              <a:rPr lang="en-US" dirty="0" smtClean="0"/>
              <a:t>Same day discharge</a:t>
            </a:r>
          </a:p>
          <a:p>
            <a:pPr lvl="1"/>
            <a:r>
              <a:rPr lang="en-US" dirty="0" smtClean="0"/>
              <a:t>Minimal post procedural recovery</a:t>
            </a:r>
          </a:p>
          <a:p>
            <a:pPr lvl="1"/>
            <a:r>
              <a:rPr lang="en-US" dirty="0" smtClean="0"/>
              <a:t>Complications mainly secondary to non-target embolization; bladder, penis, rectum</a:t>
            </a:r>
            <a:endParaRPr lang="en-US" dirty="0"/>
          </a:p>
        </p:txBody>
      </p:sp>
    </p:spTree>
    <p:extLst>
      <p:ext uri="{BB962C8B-B14F-4D97-AF65-F5344CB8AC3E}">
        <p14:creationId xmlns:p14="http://schemas.microsoft.com/office/powerpoint/2010/main" val="303411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Benign Prostatic Hyperplasia</a:t>
            </a:r>
            <a:endParaRPr lang="en-US" dirty="0"/>
          </a:p>
        </p:txBody>
      </p:sp>
      <p:sp>
        <p:nvSpPr>
          <p:cNvPr id="3" name="Content Placeholder 2"/>
          <p:cNvSpPr>
            <a:spLocks noGrp="1"/>
          </p:cNvSpPr>
          <p:nvPr>
            <p:ph idx="1"/>
          </p:nvPr>
        </p:nvSpPr>
        <p:spPr>
          <a:xfrm>
            <a:off x="381000" y="1600200"/>
            <a:ext cx="4648200" cy="4525963"/>
          </a:xfrm>
        </p:spPr>
        <p:txBody>
          <a:bodyPr>
            <a:normAutofit fontScale="92500" lnSpcReduction="20000"/>
          </a:bodyPr>
          <a:lstStyle/>
          <a:p>
            <a:r>
              <a:rPr lang="en-US" dirty="0" smtClean="0"/>
              <a:t>40% of men over the age of 60</a:t>
            </a:r>
          </a:p>
          <a:p>
            <a:endParaRPr lang="en-US" dirty="0" smtClean="0"/>
          </a:p>
          <a:p>
            <a:r>
              <a:rPr lang="en-US" dirty="0" smtClean="0"/>
              <a:t>Lower Urinary Tract Symptoms (LUTS)</a:t>
            </a:r>
          </a:p>
          <a:p>
            <a:pPr lvl="1"/>
            <a:r>
              <a:rPr lang="en-US" dirty="0" err="1"/>
              <a:t>N</a:t>
            </a:r>
            <a:r>
              <a:rPr lang="en-US" dirty="0" err="1" smtClean="0"/>
              <a:t>octuria</a:t>
            </a:r>
            <a:r>
              <a:rPr lang="en-US" dirty="0" smtClean="0"/>
              <a:t>, frequency, </a:t>
            </a:r>
            <a:r>
              <a:rPr lang="en-US" dirty="0" smtClean="0"/>
              <a:t>hesitancy, </a:t>
            </a:r>
            <a:r>
              <a:rPr lang="en-US" dirty="0" smtClean="0"/>
              <a:t>urgency, decreased urinary stream, incomplete bladder emptying</a:t>
            </a:r>
          </a:p>
          <a:p>
            <a:pPr lvl="1"/>
            <a:endParaRPr lang="en-US" dirty="0" smtClean="0"/>
          </a:p>
          <a:p>
            <a:r>
              <a:rPr lang="en-US" dirty="0" smtClean="0"/>
              <a:t>Medical therapy is first line</a:t>
            </a:r>
          </a:p>
          <a:p>
            <a:pPr lvl="1"/>
            <a:r>
              <a:rPr lang="en-US" dirty="0" smtClean="0"/>
              <a:t>Selective </a:t>
            </a:r>
            <a:r>
              <a:rPr lang="en-US" dirty="0" err="1" smtClean="0"/>
              <a:t>alph</a:t>
            </a:r>
            <a:r>
              <a:rPr lang="en-US" dirty="0" smtClean="0"/>
              <a:t>-blockers </a:t>
            </a:r>
            <a:r>
              <a:rPr lang="en-US" dirty="0" err="1" smtClean="0"/>
              <a:t>ie</a:t>
            </a:r>
            <a:r>
              <a:rPr lang="en-US" dirty="0" smtClean="0"/>
              <a:t> </a:t>
            </a:r>
            <a:r>
              <a:rPr lang="en-US" dirty="0" err="1" smtClean="0"/>
              <a:t>flomax</a:t>
            </a:r>
            <a:r>
              <a:rPr lang="en-US" dirty="0" smtClean="0"/>
              <a:t>/</a:t>
            </a:r>
            <a:r>
              <a:rPr lang="en-US" dirty="0" err="1"/>
              <a:t>t</a:t>
            </a:r>
            <a:r>
              <a:rPr lang="en-US" dirty="0" err="1" smtClean="0"/>
              <a:t>amsulosin</a:t>
            </a:r>
            <a:r>
              <a:rPr lang="en-US" dirty="0" smtClean="0"/>
              <a:t>  relax smooth muscles in prostate/bladder</a:t>
            </a:r>
          </a:p>
          <a:p>
            <a:pPr lvl="1"/>
            <a:r>
              <a:rPr lang="en-US" dirty="0" smtClean="0"/>
              <a:t>5-alpha </a:t>
            </a:r>
            <a:r>
              <a:rPr lang="en-US" dirty="0" err="1" smtClean="0"/>
              <a:t>reductase</a:t>
            </a:r>
            <a:r>
              <a:rPr lang="en-US" dirty="0" smtClean="0"/>
              <a:t> inhibitors (</a:t>
            </a:r>
            <a:r>
              <a:rPr lang="en-US" dirty="0" err="1" smtClean="0"/>
              <a:t>finasteride</a:t>
            </a:r>
            <a:r>
              <a:rPr lang="en-US" dirty="0" smtClean="0"/>
              <a:t>) block T to DHT and reduce prostate size/rate of growth. </a:t>
            </a:r>
            <a:endParaRPr lang="en-US" dirty="0"/>
          </a:p>
        </p:txBody>
      </p:sp>
      <p:pic>
        <p:nvPicPr>
          <p:cNvPr id="4098"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8411" y="1681681"/>
            <a:ext cx="4228620" cy="37227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7975" y="6654297"/>
            <a:ext cx="7388225" cy="215444"/>
          </a:xfrm>
          <a:prstGeom prst="rect">
            <a:avLst/>
          </a:prstGeom>
          <a:noFill/>
        </p:spPr>
        <p:txBody>
          <a:bodyPr wrap="square" rtlCol="0">
            <a:spAutoFit/>
          </a:bodyPr>
          <a:lstStyle/>
          <a:p>
            <a:r>
              <a:rPr lang="en-US" sz="800" dirty="0" smtClean="0"/>
              <a:t>*Image courtesy of uptodate.com 9/23/21</a:t>
            </a:r>
            <a:endParaRPr lang="en-US" sz="800" dirty="0"/>
          </a:p>
        </p:txBody>
      </p:sp>
    </p:spTree>
    <p:extLst>
      <p:ext uri="{BB962C8B-B14F-4D97-AF65-F5344CB8AC3E}">
        <p14:creationId xmlns:p14="http://schemas.microsoft.com/office/powerpoint/2010/main" val="3155022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231</TotalTime>
  <Words>1717</Words>
  <Application>Microsoft Office PowerPoint</Application>
  <PresentationFormat>On-screen Show (4:3)</PresentationFormat>
  <Paragraphs>171</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Clarity</vt:lpstr>
      <vt:lpstr>  New Developments in IR; Is PAE Ready for Mainstream?</vt:lpstr>
      <vt:lpstr>Financial Disclosures</vt:lpstr>
      <vt:lpstr>JVIR</vt:lpstr>
      <vt:lpstr>Outline</vt:lpstr>
      <vt:lpstr>PAE; Prostate Artery Embolization</vt:lpstr>
      <vt:lpstr>How is it done?</vt:lpstr>
      <vt:lpstr>PowerPoint Presentation</vt:lpstr>
      <vt:lpstr>Once Cannulated…</vt:lpstr>
      <vt:lpstr>Benign Prostatic Hyperplasia</vt:lpstr>
      <vt:lpstr>Surgical Therapy</vt:lpstr>
      <vt:lpstr>Metrics; Quantifying Symptoms</vt:lpstr>
      <vt:lpstr>Bladder dysfunction </vt:lpstr>
      <vt:lpstr>The literature a decade ago..</vt:lpstr>
      <vt:lpstr>A lot since then</vt:lpstr>
      <vt:lpstr>Comparative trials</vt:lpstr>
      <vt:lpstr>Comparative trials</vt:lpstr>
      <vt:lpstr>Comparative trials</vt:lpstr>
      <vt:lpstr>UK-ROPE</vt:lpstr>
      <vt:lpstr>Trends</vt:lpstr>
      <vt:lpstr>Outstanding issues</vt:lpstr>
      <vt:lpstr>SIR</vt:lpstr>
      <vt:lpstr>AUA</vt:lpstr>
      <vt:lpstr>Coding &amp; Final Thoughts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Developments in Interventional Radiology; PAE Ready for Mainstream?</dc:title>
  <dc:creator>Michael</dc:creator>
  <cp:lastModifiedBy>Michael</cp:lastModifiedBy>
  <cp:revision>22</cp:revision>
  <dcterms:created xsi:type="dcterms:W3CDTF">2021-09-23T19:20:08Z</dcterms:created>
  <dcterms:modified xsi:type="dcterms:W3CDTF">2021-09-24T22:25:05Z</dcterms:modified>
</cp:coreProperties>
</file>