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44"/>
  </p:notesMasterIdLst>
  <p:sldIdLst>
    <p:sldId id="257" r:id="rId2"/>
    <p:sldId id="258" r:id="rId3"/>
    <p:sldId id="308" r:id="rId4"/>
    <p:sldId id="296" r:id="rId5"/>
    <p:sldId id="297" r:id="rId6"/>
    <p:sldId id="301" r:id="rId7"/>
    <p:sldId id="302" r:id="rId8"/>
    <p:sldId id="298" r:id="rId9"/>
    <p:sldId id="299" r:id="rId10"/>
    <p:sldId id="267" r:id="rId11"/>
    <p:sldId id="260" r:id="rId12"/>
    <p:sldId id="262" r:id="rId13"/>
    <p:sldId id="274" r:id="rId14"/>
    <p:sldId id="314" r:id="rId15"/>
    <p:sldId id="305" r:id="rId16"/>
    <p:sldId id="306" r:id="rId17"/>
    <p:sldId id="307" r:id="rId18"/>
    <p:sldId id="278" r:id="rId19"/>
    <p:sldId id="279" r:id="rId20"/>
    <p:sldId id="282" r:id="rId21"/>
    <p:sldId id="315" r:id="rId22"/>
    <p:sldId id="309" r:id="rId23"/>
    <p:sldId id="310" r:id="rId24"/>
    <p:sldId id="311" r:id="rId25"/>
    <p:sldId id="312" r:id="rId26"/>
    <p:sldId id="285" r:id="rId27"/>
    <p:sldId id="286" r:id="rId28"/>
    <p:sldId id="287" r:id="rId29"/>
    <p:sldId id="269" r:id="rId30"/>
    <p:sldId id="270" r:id="rId31"/>
    <p:sldId id="273" r:id="rId32"/>
    <p:sldId id="271" r:id="rId33"/>
    <p:sldId id="292" r:id="rId34"/>
    <p:sldId id="265" r:id="rId35"/>
    <p:sldId id="266" r:id="rId36"/>
    <p:sldId id="268" r:id="rId37"/>
    <p:sldId id="313" r:id="rId38"/>
    <p:sldId id="293" r:id="rId39"/>
    <p:sldId id="259" r:id="rId40"/>
    <p:sldId id="317" r:id="rId41"/>
    <p:sldId id="272" r:id="rId42"/>
    <p:sldId id="28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drey Jiricko" initials="AJ" lastIdx="2" clrIdx="0">
    <p:extLst>
      <p:ext uri="{19B8F6BF-5375-455C-9EA6-DF929625EA0E}">
        <p15:presenceInfo xmlns:p15="http://schemas.microsoft.com/office/powerpoint/2012/main" userId="S-1-5-21-1409082233-492894223-682003330-460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3770" autoAdjust="0"/>
  </p:normalViewPr>
  <p:slideViewPr>
    <p:cSldViewPr snapToGrid="0">
      <p:cViewPr varScale="1">
        <p:scale>
          <a:sx n="61" d="100"/>
          <a:sy n="61" d="100"/>
        </p:scale>
        <p:origin x="754"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04400185270962"/>
          <c:y val="4.3596871819594034E-2"/>
          <c:w val="0.8753481550100356"/>
          <c:h val="0.7184779581123788"/>
        </c:manualLayout>
      </c:layout>
      <c:barChart>
        <c:barDir val="col"/>
        <c:grouping val="clustered"/>
        <c:varyColors val="0"/>
        <c:ser>
          <c:idx val="0"/>
          <c:order val="0"/>
          <c:tx>
            <c:strRef>
              <c:f>Sheet1!$B$1</c:f>
              <c:strCache>
                <c:ptCount val="1"/>
                <c:pt idx="0">
                  <c:v>% of women experiencing an unintended pregnancy within the first year of use</c:v>
                </c:pt>
              </c:strCache>
            </c:strRef>
          </c:tx>
          <c:invertIfNegative val="0"/>
          <c:dPt>
            <c:idx val="0"/>
            <c:invertIfNegative val="0"/>
            <c:bubble3D val="0"/>
            <c:spPr>
              <a:solidFill>
                <a:srgbClr val="00B050"/>
              </a:solidFill>
            </c:spPr>
          </c:dPt>
          <c:dPt>
            <c:idx val="1"/>
            <c:invertIfNegative val="0"/>
            <c:bubble3D val="0"/>
            <c:spPr>
              <a:solidFill>
                <a:srgbClr val="0070C0"/>
              </a:solidFill>
            </c:spPr>
          </c:dPt>
          <c:dPt>
            <c:idx val="2"/>
            <c:invertIfNegative val="0"/>
            <c:bubble3D val="0"/>
            <c:spPr>
              <a:solidFill>
                <a:schemeClr val="accent4">
                  <a:lumMod val="75000"/>
                </a:schemeClr>
              </a:solidFill>
            </c:spPr>
          </c:dPt>
          <c:dPt>
            <c:idx val="3"/>
            <c:invertIfNegative val="0"/>
            <c:bubble3D val="0"/>
            <c:spPr>
              <a:solidFill>
                <a:srgbClr val="DC580E"/>
              </a:solidFill>
            </c:spPr>
          </c:dPt>
          <c:dLbls>
            <c:dLbl>
              <c:idx val="0"/>
              <c:layout>
                <c:manualLayout>
                  <c:x val="0"/>
                  <c:y val="-3.4013605442177068E-2"/>
                </c:manualLayout>
              </c:layout>
              <c:tx>
                <c:rich>
                  <a:bodyPr/>
                  <a:lstStyle/>
                  <a:p>
                    <a:r>
                      <a:rPr lang="en-US" dirty="0" smtClean="0"/>
                      <a:t>0.05%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9607843137254923E-3"/>
                  <c:y val="-2.7210884353741478E-2"/>
                </c:manualLayout>
              </c:layout>
              <c:tx>
                <c:rich>
                  <a:bodyPr/>
                  <a:lstStyle/>
                  <a:p>
                    <a:r>
                      <a:rPr lang="en-US" dirty="0" smtClean="0"/>
                      <a:t>0.2%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9607843137254923E-3"/>
                  <c:y val="-2.0408163265306142E-2"/>
                </c:manualLayout>
              </c:layout>
              <c:tx>
                <c:rich>
                  <a:bodyPr/>
                  <a:lstStyle/>
                  <a:p>
                    <a:r>
                      <a:rPr lang="en-US" dirty="0" smtClean="0"/>
                      <a:t>0.8%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9215686274509812E-3"/>
                  <c:y val="-3.7414965986394801E-2"/>
                </c:manualLayout>
              </c:layout>
              <c:tx>
                <c:rich>
                  <a:bodyPr/>
                  <a:lstStyle/>
                  <a:p>
                    <a:r>
                      <a:rPr lang="en-US" dirty="0" smtClean="0"/>
                      <a:t>0.5%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20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Implant</c:v>
                </c:pt>
                <c:pt idx="1">
                  <c:v>LNG IUS</c:v>
                </c:pt>
                <c:pt idx="2">
                  <c:v>Copper IUD</c:v>
                </c:pt>
                <c:pt idx="3">
                  <c:v>Female Sterilization</c:v>
                </c:pt>
              </c:strCache>
            </c:strRef>
          </c:cat>
          <c:val>
            <c:numRef>
              <c:f>Sheet1!$B$2:$B$5</c:f>
              <c:numCache>
                <c:formatCode>General</c:formatCode>
                <c:ptCount val="4"/>
                <c:pt idx="0">
                  <c:v>0.05</c:v>
                </c:pt>
                <c:pt idx="1">
                  <c:v>0.2</c:v>
                </c:pt>
                <c:pt idx="2">
                  <c:v>0.8</c:v>
                </c:pt>
                <c:pt idx="3">
                  <c:v>0.5</c:v>
                </c:pt>
              </c:numCache>
            </c:numRef>
          </c:val>
        </c:ser>
        <c:dLbls>
          <c:showLegendKey val="0"/>
          <c:showVal val="1"/>
          <c:showCatName val="0"/>
          <c:showSerName val="0"/>
          <c:showPercent val="0"/>
          <c:showBubbleSize val="0"/>
        </c:dLbls>
        <c:gapWidth val="75"/>
        <c:axId val="328679296"/>
        <c:axId val="328678512"/>
      </c:barChart>
      <c:catAx>
        <c:axId val="328679296"/>
        <c:scaling>
          <c:orientation val="minMax"/>
        </c:scaling>
        <c:delete val="0"/>
        <c:axPos val="b"/>
        <c:numFmt formatCode="General" sourceLinked="0"/>
        <c:majorTickMark val="none"/>
        <c:minorTickMark val="none"/>
        <c:tickLblPos val="nextTo"/>
        <c:txPr>
          <a:bodyPr/>
          <a:lstStyle/>
          <a:p>
            <a:pPr>
              <a:defRPr sz="1900" b="1">
                <a:solidFill>
                  <a:schemeClr val="tx1"/>
                </a:solidFill>
              </a:defRPr>
            </a:pPr>
            <a:endParaRPr lang="en-US"/>
          </a:p>
        </c:txPr>
        <c:crossAx val="328678512"/>
        <c:crosses val="autoZero"/>
        <c:auto val="1"/>
        <c:lblAlgn val="ctr"/>
        <c:lblOffset val="100"/>
        <c:noMultiLvlLbl val="0"/>
      </c:catAx>
      <c:valAx>
        <c:axId val="328678512"/>
        <c:scaling>
          <c:orientation val="minMax"/>
        </c:scaling>
        <c:delete val="0"/>
        <c:axPos val="l"/>
        <c:numFmt formatCode="General" sourceLinked="1"/>
        <c:majorTickMark val="none"/>
        <c:minorTickMark val="none"/>
        <c:tickLblPos val="nextTo"/>
        <c:txPr>
          <a:bodyPr/>
          <a:lstStyle/>
          <a:p>
            <a:pPr>
              <a:defRPr sz="2100">
                <a:solidFill>
                  <a:schemeClr val="tx1"/>
                </a:solidFill>
              </a:defRPr>
            </a:pPr>
            <a:endParaRPr lang="en-US"/>
          </a:p>
        </c:txPr>
        <c:crossAx val="3286792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51383917919381"/>
          <c:y val="2.9100529100529089E-2"/>
          <c:w val="0.62312252445717065"/>
          <c:h val="0.94179894179894152"/>
        </c:manualLayout>
      </c:layout>
      <c:barChart>
        <c:barDir val="bar"/>
        <c:grouping val="clustered"/>
        <c:varyColors val="0"/>
        <c:ser>
          <c:idx val="0"/>
          <c:order val="0"/>
          <c:tx>
            <c:strRef>
              <c:f>Sheet1!$B$1</c:f>
              <c:strCache>
                <c:ptCount val="1"/>
                <c:pt idx="0">
                  <c:v>Column1</c:v>
                </c:pt>
              </c:strCache>
            </c:strRef>
          </c:tx>
          <c:spPr>
            <a:solidFill>
              <a:srgbClr val="3E7FD6"/>
            </a:solidFill>
          </c:spPr>
          <c:invertIfNegative val="0"/>
          <c:dPt>
            <c:idx val="0"/>
            <c:invertIfNegative val="0"/>
            <c:bubble3D val="0"/>
            <c:spPr>
              <a:solidFill>
                <a:srgbClr val="00B050"/>
              </a:solidFill>
            </c:spPr>
          </c:dPt>
          <c:dPt>
            <c:idx val="1"/>
            <c:invertIfNegative val="0"/>
            <c:bubble3D val="0"/>
            <c:spPr>
              <a:solidFill>
                <a:srgbClr val="FFC000"/>
              </a:solidFill>
            </c:spPr>
          </c:dPt>
          <c:dLbls>
            <c:dLbl>
              <c:idx val="0"/>
              <c:layout>
                <c:manualLayout>
                  <c:x val="2.9874090031198931E-2"/>
                  <c:y val="2.645502645502661E-3"/>
                </c:manualLayout>
              </c:layout>
              <c:spPr/>
              <c:txPr>
                <a:bodyPr/>
                <a:lstStyle/>
                <a:p>
                  <a:pPr>
                    <a:defRPr sz="2400" b="1"/>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8867924528301886E-2"/>
                  <c:y val="0"/>
                </c:manualLayout>
              </c:layout>
              <c:spPr/>
              <c:txPr>
                <a:bodyPr/>
                <a:lstStyle/>
                <a:p>
                  <a:pPr>
                    <a:defRPr sz="2400" b="1"/>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0440251572327216E-2"/>
                  <c:y val="-2.645502645502661E-3"/>
                </c:manualLayout>
              </c:layout>
              <c:spPr/>
              <c:txPr>
                <a:bodyPr/>
                <a:lstStyle/>
                <a:p>
                  <a:pPr>
                    <a:defRPr sz="2500" b="1"/>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23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Increased</c:v>
                </c:pt>
                <c:pt idx="1">
                  <c:v>No change</c:v>
                </c:pt>
                <c:pt idx="2">
                  <c:v>Improved/Resolved</c:v>
                </c:pt>
              </c:strCache>
            </c:strRef>
          </c:cat>
          <c:val>
            <c:numRef>
              <c:f>Sheet1!$B$2:$B$4</c:f>
              <c:numCache>
                <c:formatCode>0%</c:formatCode>
                <c:ptCount val="3"/>
                <c:pt idx="0">
                  <c:v>0.05</c:v>
                </c:pt>
                <c:pt idx="1">
                  <c:v>0.14000000000000001</c:v>
                </c:pt>
                <c:pt idx="2">
                  <c:v>0.81</c:v>
                </c:pt>
              </c:numCache>
            </c:numRef>
          </c:val>
        </c:ser>
        <c:dLbls>
          <c:showLegendKey val="0"/>
          <c:showVal val="1"/>
          <c:showCatName val="0"/>
          <c:showSerName val="0"/>
          <c:showPercent val="0"/>
          <c:showBubbleSize val="0"/>
        </c:dLbls>
        <c:gapWidth val="150"/>
        <c:overlap val="-25"/>
        <c:axId val="334184608"/>
        <c:axId val="334184216"/>
      </c:barChart>
      <c:valAx>
        <c:axId val="334184216"/>
        <c:scaling>
          <c:orientation val="minMax"/>
        </c:scaling>
        <c:delete val="1"/>
        <c:axPos val="b"/>
        <c:numFmt formatCode="0%" sourceLinked="1"/>
        <c:majorTickMark val="none"/>
        <c:minorTickMark val="none"/>
        <c:tickLblPos val="none"/>
        <c:crossAx val="334184608"/>
        <c:crosses val="autoZero"/>
        <c:crossBetween val="between"/>
      </c:valAx>
      <c:catAx>
        <c:axId val="334184608"/>
        <c:scaling>
          <c:orientation val="minMax"/>
        </c:scaling>
        <c:delete val="0"/>
        <c:axPos val="l"/>
        <c:numFmt formatCode="General" sourceLinked="0"/>
        <c:majorTickMark val="none"/>
        <c:minorTickMark val="none"/>
        <c:tickLblPos val="nextTo"/>
        <c:txPr>
          <a:bodyPr/>
          <a:lstStyle/>
          <a:p>
            <a:pPr>
              <a:defRPr sz="2400" b="1"/>
            </a:pPr>
            <a:endParaRPr lang="en-US"/>
          </a:p>
        </c:txPr>
        <c:crossAx val="334184216"/>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8-03-11T19:55:23.410" idx="1">
    <p:pos x="10" y="1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64F365-8040-4F88-B716-4B43EBEFBC50}" type="datetimeFigureOut">
              <a:rPr lang="en-US" smtClean="0"/>
              <a:t>4/24/2018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4E71CD-E2D6-4846-8709-E1987729AAB5}" type="slidenum">
              <a:rPr lang="en-US" smtClean="0"/>
              <a:t>‹#›</a:t>
            </a:fld>
            <a:endParaRPr lang="en-US"/>
          </a:p>
        </p:txBody>
      </p:sp>
    </p:spTree>
    <p:extLst>
      <p:ext uri="{BB962C8B-B14F-4D97-AF65-F5344CB8AC3E}">
        <p14:creationId xmlns:p14="http://schemas.microsoft.com/office/powerpoint/2010/main" val="3601893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Contraception should be seen as vital sign for every women of reproductive</a:t>
            </a:r>
            <a:r>
              <a:rPr lang="en-US" baseline="0" dirty="0" smtClean="0"/>
              <a:t> age</a:t>
            </a:r>
            <a:endParaRPr lang="en-US" dirty="0"/>
          </a:p>
        </p:txBody>
      </p:sp>
      <p:sp>
        <p:nvSpPr>
          <p:cNvPr id="4" name="Slide Number Placeholder 3"/>
          <p:cNvSpPr>
            <a:spLocks noGrp="1"/>
          </p:cNvSpPr>
          <p:nvPr>
            <p:ph type="sldNum" sz="quarter" idx="10"/>
          </p:nvPr>
        </p:nvSpPr>
        <p:spPr/>
        <p:txBody>
          <a:bodyPr/>
          <a:lstStyle/>
          <a:p>
            <a:fld id="{834E71CD-E2D6-4846-8709-E1987729AAB5}" type="slidenum">
              <a:rPr lang="en-US" smtClean="0"/>
              <a:t>4</a:t>
            </a:fld>
            <a:endParaRPr lang="en-US"/>
          </a:p>
        </p:txBody>
      </p:sp>
    </p:spTree>
    <p:extLst>
      <p:ext uri="{BB962C8B-B14F-4D97-AF65-F5344CB8AC3E}">
        <p14:creationId xmlns:p14="http://schemas.microsoft.com/office/powerpoint/2010/main" val="3585281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056887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6644" indent="-186644">
              <a:spcAft>
                <a:spcPts val="1213"/>
              </a:spcAft>
              <a:buFont typeface="Arial" pitchFamily="34" charset="0"/>
              <a:buChar char="•"/>
            </a:pPr>
            <a:r>
              <a:rPr lang="en-US" dirty="0" smtClean="0"/>
              <a:t>A</a:t>
            </a:r>
            <a:r>
              <a:rPr lang="en-US" baseline="0" dirty="0" smtClean="0"/>
              <a:t> noncontraceptive benefit of implant use is a significant decrease in </a:t>
            </a:r>
            <a:r>
              <a:rPr lang="en-US" baseline="0" dirty="0" err="1" smtClean="0"/>
              <a:t>dysmenorrhea</a:t>
            </a:r>
            <a:r>
              <a:rPr lang="en-US" baseline="0" dirty="0" smtClean="0"/>
              <a:t>. </a:t>
            </a:r>
          </a:p>
          <a:p>
            <a:pPr marL="186644" lvl="1" indent="-186644" defTabSz="933219">
              <a:spcAft>
                <a:spcPts val="1213"/>
              </a:spcAft>
              <a:buFont typeface="Arial" pitchFamily="34" charset="0"/>
              <a:buChar char="•"/>
              <a:defRPr/>
            </a:pPr>
            <a:r>
              <a:rPr lang="en-US" dirty="0" smtClean="0">
                <a:ea typeface="ＭＳ Ｐゴシック"/>
              </a:rPr>
              <a:t>2-year, single-arm study, n=187 </a:t>
            </a:r>
            <a:endParaRPr lang="en-US" dirty="0" smtClean="0"/>
          </a:p>
          <a:p>
            <a:endParaRPr lang="en-US" dirty="0" smtClean="0"/>
          </a:p>
          <a:p>
            <a:endParaRPr lang="en-US" dirty="0" smtClean="0"/>
          </a:p>
          <a:p>
            <a:endParaRPr lang="en-US" dirty="0" smtClean="0"/>
          </a:p>
          <a:p>
            <a:pPr>
              <a:spcAft>
                <a:spcPts val="600"/>
              </a:spcAft>
            </a:pPr>
            <a:r>
              <a:rPr lang="en-US" sz="1100" dirty="0" smtClean="0"/>
              <a:t>Reference:</a:t>
            </a:r>
          </a:p>
          <a:p>
            <a:pPr>
              <a:spcBef>
                <a:spcPts val="607"/>
              </a:spcBef>
            </a:pPr>
            <a:r>
              <a:rPr lang="en-US" sz="1000" dirty="0" smtClean="0"/>
              <a:t>Funk S, Miller MM, </a:t>
            </a:r>
            <a:r>
              <a:rPr lang="en-US" sz="1000" dirty="0" err="1" smtClean="0"/>
              <a:t>Mishell</a:t>
            </a:r>
            <a:r>
              <a:rPr lang="en-US" sz="1000" dirty="0" smtClean="0"/>
              <a:t> DR </a:t>
            </a:r>
            <a:r>
              <a:rPr lang="en-US" sz="1000" dirty="0" err="1" smtClean="0"/>
              <a:t>Jr</a:t>
            </a:r>
            <a:r>
              <a:rPr lang="en-US" sz="1000" dirty="0" smtClean="0"/>
              <a:t>, Archer DF, Poindexter A, Schmidt J, et al. Safety and efficacy of Implanon, a single-rod implantable contraceptive containing etonogestrel. Implanon US Study Group. Contraception 2005;71:319–26. </a:t>
            </a:r>
          </a:p>
          <a:p>
            <a:pPr>
              <a:spcBef>
                <a:spcPts val="607"/>
              </a:spcBef>
            </a:pPr>
            <a:endParaRPr lang="en-US" sz="1000" dirty="0" smtClean="0"/>
          </a:p>
          <a:p>
            <a:pPr>
              <a:defRPr/>
            </a:pPr>
            <a:r>
              <a:rPr lang="en-US" sz="1000" dirty="0" smtClean="0"/>
              <a:t>- -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Modified from: </a:t>
            </a:r>
            <a:r>
              <a:rPr lang="en-US" sz="1000" dirty="0" smtClean="0"/>
              <a:t>Clinical Advisory Committee for </a:t>
            </a:r>
            <a:r>
              <a:rPr lang="en-US" sz="1000" i="1" dirty="0" smtClean="0"/>
              <a:t>New Developments in Contraception: The Single-Rod Implant</a:t>
            </a:r>
            <a:r>
              <a:rPr lang="en-US" sz="1000" kern="1200" dirty="0" smtClean="0">
                <a:solidFill>
                  <a:schemeClr val="tx1"/>
                </a:solidFill>
                <a:latin typeface="+mn-lt"/>
                <a:ea typeface="+mn-ea"/>
                <a:cs typeface="+mn-cs"/>
              </a:rPr>
              <a:t>. Non-Contraceptive Benefit:</a:t>
            </a:r>
            <a:r>
              <a:rPr lang="en-US" sz="1000" kern="1200" baseline="0" dirty="0" smtClean="0">
                <a:solidFill>
                  <a:schemeClr val="tx1"/>
                </a:solidFill>
                <a:latin typeface="+mn-lt"/>
                <a:ea typeface="+mn-ea"/>
                <a:cs typeface="+mn-cs"/>
              </a:rPr>
              <a:t> Dysmenorrhea Improvement </a:t>
            </a:r>
            <a:r>
              <a:rPr lang="en-US" sz="1000" kern="1200" dirty="0" smtClean="0">
                <a:solidFill>
                  <a:schemeClr val="tx1"/>
                </a:solidFill>
                <a:latin typeface="+mn-lt"/>
                <a:ea typeface="+mn-ea"/>
                <a:cs typeface="+mn-cs"/>
              </a:rPr>
              <a:t>[PowerPoint slide]. Washington, DC: Association of Reproductive Health Professionals (ARHP). 2007 July.</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Available at www.arhp.org/core. Accessed August</a:t>
            </a:r>
            <a:r>
              <a:rPr lang="en-US" sz="1000" kern="1200" baseline="0" dirty="0" smtClean="0">
                <a:solidFill>
                  <a:schemeClr val="tx1"/>
                </a:solidFill>
                <a:latin typeface="+mn-lt"/>
                <a:ea typeface="+mn-ea"/>
                <a:cs typeface="+mn-cs"/>
              </a:rPr>
              <a:t> 1</a:t>
            </a:r>
            <a:r>
              <a:rPr lang="en-US" sz="1000" kern="1200" dirty="0" smtClean="0">
                <a:solidFill>
                  <a:schemeClr val="tx1"/>
                </a:solidFill>
                <a:latin typeface="+mn-lt"/>
                <a:ea typeface="+mn-ea"/>
                <a:cs typeface="+mn-cs"/>
              </a:rPr>
              <a:t>, 2012. </a:t>
            </a:r>
            <a:endParaRPr lang="en-US" sz="1000" dirty="0" smtClean="0"/>
          </a:p>
          <a:p>
            <a:pPr>
              <a:spcBef>
                <a:spcPts val="607"/>
              </a:spcBef>
            </a:pPr>
            <a:endParaRPr lang="en-US" sz="1000" dirty="0"/>
          </a:p>
        </p:txBody>
      </p:sp>
    </p:spTree>
    <p:extLst>
      <p:ext uri="{BB962C8B-B14F-4D97-AF65-F5344CB8AC3E}">
        <p14:creationId xmlns:p14="http://schemas.microsoft.com/office/powerpoint/2010/main" val="4123810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147525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+ 3-5 years (7 for AUB); don’t notice if proper position; 90% improved</a:t>
            </a:r>
            <a:r>
              <a:rPr lang="en-US" baseline="0" dirty="0" smtClean="0"/>
              <a:t> menses; decrease anemia/hyperplasia</a:t>
            </a:r>
          </a:p>
          <a:p>
            <a:pPr marL="171450" indent="-171450">
              <a:buFontTx/>
              <a:buChar char="-"/>
            </a:pPr>
            <a:r>
              <a:rPr lang="en-US" baseline="0" dirty="0" smtClean="0"/>
              <a:t>Placement (</a:t>
            </a:r>
            <a:r>
              <a:rPr lang="en-US" baseline="0" dirty="0" err="1" smtClean="0"/>
              <a:t>peds</a:t>
            </a:r>
            <a:r>
              <a:rPr lang="en-US" baseline="0" dirty="0" smtClean="0"/>
              <a:t> spec, on menses, NSAID prior) 1/100 expulsion; 1/1000 malposition</a:t>
            </a:r>
          </a:p>
          <a:p>
            <a:pPr marL="186644" indent="-186644">
              <a:lnSpc>
                <a:spcPct val="130000"/>
              </a:lnSpc>
              <a:spcBef>
                <a:spcPts val="612"/>
              </a:spcBef>
            </a:pPr>
            <a:endParaRPr lang="en-US" dirty="0" smtClean="0"/>
          </a:p>
          <a:p>
            <a:pPr marL="186644" indent="-186644">
              <a:lnSpc>
                <a:spcPct val="130000"/>
              </a:lnSpc>
              <a:spcBef>
                <a:spcPts val="612"/>
              </a:spcBef>
            </a:pPr>
            <a:endParaRPr lang="en-US" dirty="0" smtClean="0"/>
          </a:p>
          <a:p>
            <a:pPr>
              <a:lnSpc>
                <a:spcPct val="130000"/>
              </a:lnSpc>
              <a:spcAft>
                <a:spcPts val="600"/>
              </a:spcAft>
            </a:pPr>
            <a:r>
              <a:rPr lang="en-US" sz="1600" dirty="0" smtClean="0"/>
              <a:t>References:</a:t>
            </a:r>
          </a:p>
          <a:p>
            <a:pPr>
              <a:lnSpc>
                <a:spcPct val="130000"/>
              </a:lnSpc>
              <a:spcAft>
                <a:spcPts val="600"/>
              </a:spcAft>
            </a:pPr>
            <a:r>
              <a:rPr lang="en-US" sz="1200" dirty="0" smtClean="0"/>
              <a:t>Hatcher RA, </a:t>
            </a:r>
            <a:r>
              <a:rPr lang="en-US" sz="1200" dirty="0" err="1" smtClean="0"/>
              <a:t>Trussell</a:t>
            </a:r>
            <a:r>
              <a:rPr lang="en-US" sz="1200" dirty="0" smtClean="0"/>
              <a:t> J, Nelson AL, Cates W Jr, Stewart </a:t>
            </a:r>
            <a:r>
              <a:rPr lang="en-US" sz="1200" dirty="0" err="1" smtClean="0"/>
              <a:t>F,Kowal</a:t>
            </a:r>
            <a:r>
              <a:rPr lang="en-US" sz="1200" dirty="0" smtClean="0"/>
              <a:t> D, editors. Contraceptive technology. 19th rev. ed. New York (NY): Ardent Media; 2007. </a:t>
            </a:r>
          </a:p>
          <a:p>
            <a:pPr>
              <a:lnSpc>
                <a:spcPct val="130000"/>
              </a:lnSpc>
              <a:spcAft>
                <a:spcPts val="600"/>
              </a:spcAft>
            </a:pPr>
            <a:r>
              <a:rPr lang="en-US" sz="1200" dirty="0" smtClean="0"/>
              <a:t>World Health Organization. Mechanism of action, safety and efficacy of intrauterine devices: report of a WHO scientific group. World Health Organization Technical Report Series 753. Geneva: WHO; 1987. </a:t>
            </a:r>
          </a:p>
          <a:p>
            <a:pPr>
              <a:lnSpc>
                <a:spcPct val="130000"/>
              </a:lnSpc>
              <a:spcAft>
                <a:spcPts val="600"/>
              </a:spcAft>
            </a:pPr>
            <a:r>
              <a:rPr lang="en-US" sz="1200" dirty="0" smtClean="0"/>
              <a:t>Long-term reversible contraception. Twelve years of experience with the TCu380A and TCu220C. Contraception 1997;56:341–52.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34E71CD-E2D6-4846-8709-E1987729AAB5}" type="slidenum">
              <a:rPr lang="en-US" smtClean="0"/>
              <a:t>20</a:t>
            </a:fld>
            <a:endParaRPr lang="en-US"/>
          </a:p>
        </p:txBody>
      </p:sp>
    </p:spTree>
    <p:extLst>
      <p:ext uri="{BB962C8B-B14F-4D97-AF65-F5344CB8AC3E}">
        <p14:creationId xmlns:p14="http://schemas.microsoft.com/office/powerpoint/2010/main" val="4009587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6644" indent="-186644">
              <a:spcAft>
                <a:spcPts val="612"/>
              </a:spcAft>
              <a:buFont typeface="Arial" pitchFamily="34" charset="0"/>
              <a:buChar char="•"/>
            </a:pPr>
            <a:r>
              <a:rPr lang="en-US" dirty="0" smtClean="0">
                <a:solidFill>
                  <a:schemeClr val="tx1"/>
                </a:solidFill>
              </a:rPr>
              <a:t>5cm length, </a:t>
            </a:r>
            <a:r>
              <a:rPr lang="en-US" dirty="0" err="1" smtClean="0">
                <a:solidFill>
                  <a:schemeClr val="tx1"/>
                </a:solidFill>
              </a:rPr>
              <a:t>tenaculum</a:t>
            </a:r>
            <a:r>
              <a:rPr lang="en-US" dirty="0" smtClean="0">
                <a:solidFill>
                  <a:schemeClr val="tx1"/>
                </a:solidFill>
              </a:rPr>
              <a:t> straighten uterus, don’t cut too short around 4cm, don’t get up too quickly</a:t>
            </a:r>
          </a:p>
          <a:p>
            <a:pPr marL="186644" indent="-186644">
              <a:spcAft>
                <a:spcPts val="612"/>
              </a:spcAft>
              <a:buFont typeface="Arial" pitchFamily="34" charset="0"/>
              <a:buChar char="•"/>
            </a:pPr>
            <a:r>
              <a:rPr lang="en-US" dirty="0" smtClean="0">
                <a:solidFill>
                  <a:schemeClr val="tx1"/>
                </a:solidFill>
              </a:rPr>
              <a:t>Difficulties that have been reported include vasovagal reaction, the need for cervical dilation,</a:t>
            </a:r>
            <a:r>
              <a:rPr lang="en-US" baseline="0" dirty="0" smtClean="0">
                <a:solidFill>
                  <a:schemeClr val="tx1"/>
                </a:solidFill>
              </a:rPr>
              <a:t> severe pain, inability to insert the IUD, and uterine perforation</a:t>
            </a:r>
          </a:p>
          <a:p>
            <a:pPr marL="186644" indent="-186644">
              <a:spcBef>
                <a:spcPts val="607"/>
              </a:spcBef>
              <a:spcAft>
                <a:spcPts val="1021"/>
              </a:spcAft>
              <a:buFont typeface="Arial" pitchFamily="34" charset="0"/>
              <a:buChar char="•"/>
            </a:pPr>
            <a:r>
              <a:rPr lang="en-US" dirty="0" smtClean="0">
                <a:solidFill>
                  <a:schemeClr val="tx1"/>
                </a:solidFill>
              </a:rPr>
              <a:t>To ease discomfort during difficult insertions, may try:</a:t>
            </a:r>
          </a:p>
          <a:p>
            <a:pPr marL="548629" lvl="1" indent="-274315">
              <a:spcAft>
                <a:spcPts val="510"/>
              </a:spcAft>
              <a:buFont typeface="Calibri" pitchFamily="34" charset="0"/>
              <a:buChar char="–"/>
            </a:pPr>
            <a:r>
              <a:rPr lang="en-US" dirty="0" smtClean="0">
                <a:solidFill>
                  <a:schemeClr val="tx1"/>
                </a:solidFill>
              </a:rPr>
              <a:t>NSAIDs</a:t>
            </a:r>
          </a:p>
          <a:p>
            <a:pPr marL="548629" lvl="1" indent="-274315">
              <a:spcAft>
                <a:spcPts val="510"/>
              </a:spcAft>
              <a:buFont typeface="Calibri" pitchFamily="34" charset="0"/>
              <a:buChar char="–"/>
            </a:pPr>
            <a:r>
              <a:rPr lang="en-US" dirty="0" smtClean="0">
                <a:solidFill>
                  <a:schemeClr val="tx1"/>
                </a:solidFill>
              </a:rPr>
              <a:t>Paracervical block </a:t>
            </a:r>
          </a:p>
          <a:p>
            <a:pPr marL="548629" lvl="1" indent="-274315">
              <a:spcAft>
                <a:spcPts val="510"/>
              </a:spcAft>
              <a:buFont typeface="Calibri" pitchFamily="34" charset="0"/>
              <a:buChar char="–"/>
            </a:pPr>
            <a:r>
              <a:rPr lang="en-US" dirty="0" smtClean="0">
                <a:solidFill>
                  <a:schemeClr val="tx1"/>
                </a:solidFill>
              </a:rPr>
              <a:t>Mechanical dilation </a:t>
            </a:r>
          </a:p>
          <a:p>
            <a:pPr marL="548629" lvl="1" indent="-274315">
              <a:spcAft>
                <a:spcPts val="510"/>
              </a:spcAft>
              <a:buFont typeface="Calibri" pitchFamily="34" charset="0"/>
              <a:buChar char="–"/>
            </a:pPr>
            <a:r>
              <a:rPr lang="en-US" dirty="0" smtClean="0">
                <a:solidFill>
                  <a:schemeClr val="tx1"/>
                </a:solidFill>
              </a:rPr>
              <a:t>Ultrasonography  guidance </a:t>
            </a:r>
          </a:p>
          <a:p>
            <a:pPr>
              <a:buFont typeface="Arial" pitchFamily="34" charset="0"/>
              <a:buNone/>
            </a:pPr>
            <a:endParaRPr lang="en-US" baseline="0"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749369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00"/>
              </a:spcAft>
            </a:pPr>
            <a:r>
              <a:rPr lang="en-US" sz="1100" dirty="0" smtClean="0"/>
              <a:t>Don’t trim</a:t>
            </a:r>
            <a:r>
              <a:rPr lang="en-US" sz="1100" baseline="0" dirty="0" smtClean="0"/>
              <a:t> string too short!</a:t>
            </a:r>
            <a:endParaRPr lang="en-US" sz="1100" dirty="0" smtClean="0"/>
          </a:p>
          <a:p>
            <a:pPr>
              <a:spcAft>
                <a:spcPts val="600"/>
              </a:spcAft>
            </a:pPr>
            <a:r>
              <a:rPr lang="en-US" sz="1100" dirty="0" smtClean="0"/>
              <a:t>References:</a:t>
            </a:r>
          </a:p>
          <a:p>
            <a:pPr>
              <a:spcAft>
                <a:spcPts val="809"/>
              </a:spcAft>
            </a:pPr>
            <a:r>
              <a:rPr lang="en-US" sz="1000" dirty="0" smtClean="0"/>
              <a:t>Grimes DA, Lopez LM, Schulz KF. Antibiotic </a:t>
            </a:r>
            <a:r>
              <a:rPr lang="en-US" sz="1000" dirty="0" err="1" smtClean="0"/>
              <a:t>prophyl</a:t>
            </a:r>
            <a:r>
              <a:rPr lang="en-US" sz="1000" dirty="0" smtClean="0"/>
              <a:t>-axis for intrauterine contraceptive device insertion. Cochrane Database of Systematic Reviews 1999, Issue 3. Art. No.: CD001327. DOI: 10.1002/14651858.CD001327.</a:t>
            </a:r>
          </a:p>
          <a:p>
            <a:pPr>
              <a:spcAft>
                <a:spcPts val="809"/>
              </a:spcAft>
            </a:pPr>
            <a:r>
              <a:rPr lang="en-US" sz="1000" dirty="0" err="1" smtClean="0"/>
              <a:t>Workowski</a:t>
            </a:r>
            <a:r>
              <a:rPr lang="en-US" sz="1000" dirty="0" smtClean="0"/>
              <a:t> KA, Berman S. Sexually transmitted diseases treatment guidelines, 2010. Centers for Disease Control and Prevention (CDC) [published erratum appears in MMWR </a:t>
            </a:r>
            <a:r>
              <a:rPr lang="en-US" sz="1000" dirty="0" err="1" smtClean="0"/>
              <a:t>Recomm</a:t>
            </a:r>
            <a:r>
              <a:rPr lang="en-US" sz="1000" dirty="0" smtClean="0"/>
              <a:t> Rep 2011;60:18]. MMWR </a:t>
            </a:r>
            <a:r>
              <a:rPr lang="en-US" sz="1000" dirty="0" err="1" smtClean="0"/>
              <a:t>Recomm</a:t>
            </a:r>
            <a:r>
              <a:rPr lang="en-US" sz="1000" dirty="0" smtClean="0"/>
              <a:t> Rep 2010(RR-12);59:1–110. Available at: http://www.cdc.gov/std/treatment/2010/default.htm. Retrieved April 6,2011. </a:t>
            </a:r>
          </a:p>
          <a:p>
            <a:pPr>
              <a:spcAft>
                <a:spcPts val="809"/>
              </a:spcAft>
            </a:pPr>
            <a:r>
              <a:rPr lang="en-US" sz="1000" dirty="0" smtClean="0"/>
              <a:t>U S. medical eligibility criteria for contraceptive use, 2010. Centers for Disease Control and Prevention (CDC). MMWR </a:t>
            </a:r>
            <a:r>
              <a:rPr lang="en-US" sz="1000" dirty="0" err="1" smtClean="0"/>
              <a:t>Recomm</a:t>
            </a:r>
            <a:r>
              <a:rPr lang="en-US" sz="1000" dirty="0" smtClean="0"/>
              <a:t> Rep 2010;59(RR-4):1–86. </a:t>
            </a:r>
            <a:endParaRPr lang="en-US" sz="1000" dirty="0"/>
          </a:p>
        </p:txBody>
      </p:sp>
    </p:spTree>
    <p:extLst>
      <p:ext uri="{BB962C8B-B14F-4D97-AF65-F5344CB8AC3E}">
        <p14:creationId xmlns:p14="http://schemas.microsoft.com/office/powerpoint/2010/main" val="4157393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8827" y="4421824"/>
            <a:ext cx="5788269" cy="4887276"/>
          </a:xfrm>
        </p:spPr>
        <p:txBody>
          <a:bodyPr>
            <a:normAutofit fontScale="70000" lnSpcReduction="20000"/>
          </a:bodyPr>
          <a:lstStyle/>
          <a:p>
            <a:pPr marL="186644" indent="-186644">
              <a:lnSpc>
                <a:spcPct val="120000"/>
              </a:lnSpc>
              <a:spcAft>
                <a:spcPts val="607"/>
              </a:spcAft>
              <a:buFont typeface="Arial" pitchFamily="34" charset="0"/>
              <a:buChar char="•"/>
            </a:pPr>
            <a:r>
              <a:rPr lang="en-US" sz="1700" dirty="0" smtClean="0"/>
              <a:t>An asymptomatic woman with a positive test result for chlamydia or gonorrhea at the time of IUD insertion may be treated and the IUD may be left in place</a:t>
            </a:r>
          </a:p>
          <a:p>
            <a:pPr marL="186644" indent="-186644">
              <a:lnSpc>
                <a:spcPct val="120000"/>
              </a:lnSpc>
              <a:spcAft>
                <a:spcPts val="607"/>
              </a:spcAft>
              <a:buFont typeface="Arial" pitchFamily="34" charset="0"/>
              <a:buChar char="•"/>
            </a:pPr>
            <a:r>
              <a:rPr lang="en-US" sz="1700" dirty="0" smtClean="0"/>
              <a:t>The U.S. MEC assigns a Category 2/3 for IUD initiation among women with an increased risk of STIs, clarifying that the Category 3 classification specifically applies to women with a very high individual risk of exposure to gonorrhea or </a:t>
            </a:r>
            <a:r>
              <a:rPr lang="en-US" sz="1700" dirty="0" err="1" smtClean="0"/>
              <a:t>chlamydial</a:t>
            </a:r>
            <a:r>
              <a:rPr lang="en-US" sz="1700" dirty="0" smtClean="0"/>
              <a:t> infection</a:t>
            </a:r>
          </a:p>
          <a:p>
            <a:pPr marL="653253" lvl="1" indent="-186644">
              <a:spcAft>
                <a:spcPts val="607"/>
              </a:spcAft>
              <a:buFont typeface="Wingdings" pitchFamily="2" charset="2"/>
              <a:buChar char="§"/>
            </a:pPr>
            <a:r>
              <a:rPr lang="en-US" sz="1700" dirty="0" smtClean="0"/>
              <a:t>Intrauterine device continuation is considered a Category 2 among women with an increased risk of STI</a:t>
            </a:r>
          </a:p>
          <a:p>
            <a:pPr marL="653253" lvl="1" indent="-186644">
              <a:lnSpc>
                <a:spcPct val="120000"/>
              </a:lnSpc>
              <a:spcAft>
                <a:spcPts val="607"/>
              </a:spcAft>
              <a:buFont typeface="Wingdings" pitchFamily="2" charset="2"/>
              <a:buChar char="§"/>
            </a:pPr>
            <a:r>
              <a:rPr lang="en-US" sz="1700" dirty="0" smtClean="0"/>
              <a:t>A category 2 rating is given to continuing IUD use in a woman found to have a chlamydia or gonorrhea infection and then treated with appropriate antibiotic therapy</a:t>
            </a:r>
          </a:p>
          <a:p>
            <a:pPr marL="186644" lvl="1" indent="-186644">
              <a:lnSpc>
                <a:spcPct val="120000"/>
              </a:lnSpc>
              <a:spcAft>
                <a:spcPts val="607"/>
              </a:spcAft>
              <a:buFont typeface="Arial" pitchFamily="34" charset="0"/>
              <a:buChar char="•"/>
            </a:pPr>
            <a:r>
              <a:rPr lang="en-US" sz="1700" dirty="0" smtClean="0"/>
              <a:t>Women with an STI at the time of IUD insertion are more likely to develop PID than women without an STI; however, even in women with an untreated STI, the risk appears low </a:t>
            </a:r>
          </a:p>
          <a:p>
            <a:pPr marL="653253" lvl="1" indent="-186644">
              <a:lnSpc>
                <a:spcPct val="120000"/>
              </a:lnSpc>
              <a:spcAft>
                <a:spcPts val="1213"/>
              </a:spcAft>
              <a:buFont typeface="Wingdings" pitchFamily="2" charset="2"/>
              <a:buChar char="§"/>
            </a:pPr>
            <a:r>
              <a:rPr lang="en-US" sz="1700" dirty="0" smtClean="0"/>
              <a:t>Women with a mucopurulent cervico-vaginal discharge or with known chlamydia or gonorrhea cervicitis should be treated before IUD insertion </a:t>
            </a:r>
          </a:p>
          <a:p>
            <a:pPr marL="0" lvl="1">
              <a:lnSpc>
                <a:spcPct val="120000"/>
              </a:lnSpc>
              <a:spcBef>
                <a:spcPts val="600"/>
              </a:spcBef>
              <a:spcAft>
                <a:spcPts val="510"/>
              </a:spcAft>
            </a:pPr>
            <a:r>
              <a:rPr lang="en-US" sz="1400" dirty="0" smtClean="0"/>
              <a:t>References:</a:t>
            </a:r>
          </a:p>
          <a:p>
            <a:pPr>
              <a:spcAft>
                <a:spcPts val="303"/>
              </a:spcAft>
            </a:pPr>
            <a:r>
              <a:rPr lang="en-US" sz="1300" dirty="0" err="1" smtClean="0"/>
              <a:t>Mohllajee</a:t>
            </a:r>
            <a:r>
              <a:rPr lang="en-US" sz="1300" dirty="0" smtClean="0"/>
              <a:t> AP, Curtis KM, Peterson HB. Does insertion and use of an intrauterine device increase the risk of pelvic inflammatory disease among women with sexually transmitted infection? A systematic review. Contraception 2006;73:145–53. </a:t>
            </a:r>
          </a:p>
          <a:p>
            <a:pPr>
              <a:spcAft>
                <a:spcPts val="303"/>
              </a:spcAft>
            </a:pPr>
            <a:r>
              <a:rPr lang="en-US" sz="1300" dirty="0" err="1" smtClean="0"/>
              <a:t>Ladipo</a:t>
            </a:r>
            <a:r>
              <a:rPr lang="en-US" sz="1300" dirty="0" smtClean="0"/>
              <a:t> OA, Farr G, </a:t>
            </a:r>
            <a:r>
              <a:rPr lang="en-US" sz="1300" dirty="0" err="1" smtClean="0"/>
              <a:t>Otolorin</a:t>
            </a:r>
            <a:r>
              <a:rPr lang="en-US" sz="1300" dirty="0" smtClean="0"/>
              <a:t> E, </a:t>
            </a:r>
            <a:r>
              <a:rPr lang="en-US" sz="1300" dirty="0" err="1" smtClean="0"/>
              <a:t>Konje</a:t>
            </a:r>
            <a:r>
              <a:rPr lang="en-US" sz="1300" dirty="0" smtClean="0"/>
              <a:t> JC, </a:t>
            </a:r>
            <a:r>
              <a:rPr lang="en-US" sz="1300" dirty="0" err="1" smtClean="0"/>
              <a:t>Sturgen</a:t>
            </a:r>
            <a:r>
              <a:rPr lang="en-US" sz="1300" dirty="0" smtClean="0"/>
              <a:t> K, Cox P, et al. Prevention of IUD-related pelvic infection: the efficacy of prophylactic </a:t>
            </a:r>
            <a:r>
              <a:rPr lang="en-US" sz="1300" dirty="0" err="1" smtClean="0"/>
              <a:t>doxycycline</a:t>
            </a:r>
            <a:r>
              <a:rPr lang="en-US" sz="1300" dirty="0" smtClean="0"/>
              <a:t> at IUD insertion. Adv </a:t>
            </a:r>
            <a:r>
              <a:rPr lang="en-US" sz="1300" dirty="0" err="1" smtClean="0"/>
              <a:t>Contracept</a:t>
            </a:r>
            <a:r>
              <a:rPr lang="en-US" sz="1300" dirty="0" smtClean="0"/>
              <a:t> 1991;7:43–54. </a:t>
            </a:r>
          </a:p>
          <a:p>
            <a:pPr>
              <a:spcAft>
                <a:spcPts val="303"/>
              </a:spcAft>
            </a:pPr>
            <a:r>
              <a:rPr lang="en-US" sz="1300" dirty="0" err="1" smtClean="0"/>
              <a:t>Sinei</a:t>
            </a:r>
            <a:r>
              <a:rPr lang="en-US" sz="1300" dirty="0" smtClean="0"/>
              <a:t> SK, Schulz KF, </a:t>
            </a:r>
            <a:r>
              <a:rPr lang="en-US" sz="1300" dirty="0" err="1" smtClean="0"/>
              <a:t>Lamptey</a:t>
            </a:r>
            <a:r>
              <a:rPr lang="en-US" sz="1300" dirty="0" smtClean="0"/>
              <a:t> PR, Grimes DA, </a:t>
            </a:r>
            <a:r>
              <a:rPr lang="en-US" sz="1300" dirty="0" err="1" smtClean="0"/>
              <a:t>Mati</a:t>
            </a:r>
            <a:r>
              <a:rPr lang="en-US" sz="1300" dirty="0" smtClean="0"/>
              <a:t> </a:t>
            </a:r>
            <a:r>
              <a:rPr lang="en-US" sz="1300" dirty="0" err="1" smtClean="0"/>
              <a:t>JK,Rosenthal</a:t>
            </a:r>
            <a:r>
              <a:rPr lang="en-US" sz="1300" dirty="0" smtClean="0"/>
              <a:t> SM, et al. Preventing IUCD-related pelvic infection: the efficacy of prophylactic </a:t>
            </a:r>
            <a:r>
              <a:rPr lang="en-US" sz="1300" dirty="0" err="1" smtClean="0"/>
              <a:t>doxycycline</a:t>
            </a:r>
            <a:r>
              <a:rPr lang="en-US" sz="1300" dirty="0" smtClean="0"/>
              <a:t> at insertion. Br J </a:t>
            </a:r>
            <a:r>
              <a:rPr lang="en-US" sz="1300" dirty="0" err="1" smtClean="0"/>
              <a:t>Obstet</a:t>
            </a:r>
            <a:r>
              <a:rPr lang="en-US" sz="1300" dirty="0" smtClean="0"/>
              <a:t> </a:t>
            </a:r>
            <a:r>
              <a:rPr lang="en-US" sz="1300" dirty="0" err="1" smtClean="0"/>
              <a:t>Gynaecol</a:t>
            </a:r>
            <a:r>
              <a:rPr lang="en-US" sz="1300" dirty="0" smtClean="0"/>
              <a:t> 1990;97:412–9</a:t>
            </a:r>
            <a:r>
              <a:rPr lang="en-US" sz="1100" dirty="0" smtClean="0"/>
              <a:t>. </a:t>
            </a:r>
          </a:p>
        </p:txBody>
      </p:sp>
    </p:spTree>
    <p:extLst>
      <p:ext uri="{BB962C8B-B14F-4D97-AF65-F5344CB8AC3E}">
        <p14:creationId xmlns:p14="http://schemas.microsoft.com/office/powerpoint/2010/main" val="2559364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00"/>
              </a:spcAft>
            </a:pPr>
            <a:endParaRPr lang="en-US" dirty="0" smtClean="0"/>
          </a:p>
          <a:p>
            <a:pPr>
              <a:spcAft>
                <a:spcPts val="600"/>
              </a:spcAft>
            </a:pPr>
            <a:r>
              <a:rPr lang="en-US" sz="1100" dirty="0" smtClean="0"/>
              <a:t>Reference:</a:t>
            </a:r>
          </a:p>
          <a:p>
            <a:r>
              <a:rPr lang="en-US" sz="1000" dirty="0" smtClean="0"/>
              <a:t>World Health Organization. Selected practice recommendations for contraceptive use. 2008 update. </a:t>
            </a:r>
            <a:r>
              <a:rPr lang="en-US" sz="1000" dirty="0" err="1" smtClean="0"/>
              <a:t>Geneva:WHO</a:t>
            </a:r>
            <a:r>
              <a:rPr lang="en-US" sz="1000" dirty="0" smtClean="0"/>
              <a:t>; 2008. Available at: http://whqlibdoc.who.int/hq/2008/WHO_RHR_08.17_eng.pdf. Retrieved March 31,2011. </a:t>
            </a:r>
            <a:endParaRPr lang="en-US" sz="1000" dirty="0"/>
          </a:p>
        </p:txBody>
      </p:sp>
    </p:spTree>
    <p:extLst>
      <p:ext uri="{BB962C8B-B14F-4D97-AF65-F5344CB8AC3E}">
        <p14:creationId xmlns:p14="http://schemas.microsoft.com/office/powerpoint/2010/main" val="1050049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0"/>
              </a:spcBef>
            </a:pPr>
            <a:endParaRPr lang="en-US" sz="1100" dirty="0" smtClean="0"/>
          </a:p>
          <a:p>
            <a:pPr>
              <a:spcBef>
                <a:spcPts val="600"/>
              </a:spcBef>
            </a:pPr>
            <a:r>
              <a:rPr lang="en-US" sz="1100" dirty="0" smtClean="0"/>
              <a:t>Reference:</a:t>
            </a:r>
          </a:p>
          <a:p>
            <a:pPr>
              <a:spcBef>
                <a:spcPts val="809"/>
              </a:spcBef>
            </a:pPr>
            <a:r>
              <a:rPr lang="en-US" sz="1000" dirty="0" err="1" smtClean="0"/>
              <a:t>Sivin</a:t>
            </a:r>
            <a:r>
              <a:rPr lang="en-US" sz="1000" dirty="0" smtClean="0"/>
              <a:t> I, Stern J, Diaz J, Diaz MM, </a:t>
            </a:r>
            <a:r>
              <a:rPr lang="en-US" sz="1000" dirty="0" err="1" smtClean="0"/>
              <a:t>Faundes</a:t>
            </a:r>
            <a:r>
              <a:rPr lang="en-US" sz="1000" dirty="0" smtClean="0"/>
              <a:t> A, el </a:t>
            </a:r>
            <a:r>
              <a:rPr lang="en-US" sz="1000" dirty="0" err="1" smtClean="0"/>
              <a:t>Mahgoub</a:t>
            </a:r>
            <a:r>
              <a:rPr lang="en-US" sz="1000" dirty="0" smtClean="0"/>
              <a:t> </a:t>
            </a:r>
            <a:r>
              <a:rPr lang="en-US" sz="1000" dirty="0" err="1" smtClean="0"/>
              <a:t>S,et</a:t>
            </a:r>
            <a:r>
              <a:rPr lang="en-US" sz="1000" dirty="0" smtClean="0"/>
              <a:t> al. Two years of intrauterine contraception with levonorgestrel and with copper: a randomized comparison of the </a:t>
            </a:r>
            <a:r>
              <a:rPr lang="en-US" sz="1000" dirty="0" err="1" smtClean="0"/>
              <a:t>TCu</a:t>
            </a:r>
            <a:r>
              <a:rPr lang="en-US" sz="1000" dirty="0" smtClean="0"/>
              <a:t> 380Ag and levonorgestrel 20 mcg/day devices. Contraception 1987;35:245–55. </a:t>
            </a:r>
            <a:endParaRPr lang="en-US" sz="1000" dirty="0"/>
          </a:p>
        </p:txBody>
      </p:sp>
    </p:spTree>
    <p:extLst>
      <p:ext uri="{BB962C8B-B14F-4D97-AF65-F5344CB8AC3E}">
        <p14:creationId xmlns:p14="http://schemas.microsoft.com/office/powerpoint/2010/main" val="2812146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6644" indent="-186644">
              <a:spcAft>
                <a:spcPts val="1011"/>
              </a:spcAft>
              <a:buFont typeface="Arial" pitchFamily="34" charset="0"/>
              <a:buChar char="•"/>
            </a:pPr>
            <a:r>
              <a:rPr lang="en-US" dirty="0" smtClean="0"/>
              <a:t>The</a:t>
            </a:r>
            <a:r>
              <a:rPr lang="en-US" baseline="0" dirty="0" smtClean="0"/>
              <a:t> LNG IUS was recently FDA approved for the treatment of heavy bleeding in women who use the method for contraception, and it is used widely for this indication</a:t>
            </a:r>
          </a:p>
          <a:p>
            <a:pPr marL="186644" indent="-186644">
              <a:spcAft>
                <a:spcPts val="1011"/>
              </a:spcAft>
              <a:buFont typeface="Arial" pitchFamily="34" charset="0"/>
              <a:buChar char="•"/>
            </a:pPr>
            <a:r>
              <a:rPr lang="en-US" baseline="0" dirty="0" smtClean="0"/>
              <a:t>A review of 18 studies of LNG IUS use for the treatment of menorrhagia found a menstrual blood loss reduction of 79-97% </a:t>
            </a:r>
          </a:p>
          <a:p>
            <a:pPr marL="186644" indent="-186644">
              <a:spcAft>
                <a:spcPts val="1021"/>
              </a:spcAft>
            </a:pPr>
            <a:endParaRPr lang="en-US" dirty="0" smtClean="0"/>
          </a:p>
          <a:p>
            <a:pPr marL="186644" indent="-186644"/>
            <a:endParaRPr lang="en-US" dirty="0" smtClean="0"/>
          </a:p>
          <a:p>
            <a:pPr marL="186644" indent="-186644"/>
            <a:r>
              <a:rPr lang="en-US" baseline="0" dirty="0" smtClean="0"/>
              <a:t>Reference:</a:t>
            </a:r>
          </a:p>
          <a:p>
            <a:pPr>
              <a:spcBef>
                <a:spcPts val="600"/>
              </a:spcBef>
            </a:pPr>
            <a:r>
              <a:rPr lang="en-US" sz="1000" dirty="0" err="1" smtClean="0"/>
              <a:t>Varma</a:t>
            </a:r>
            <a:r>
              <a:rPr lang="en-US" sz="1000" dirty="0" smtClean="0"/>
              <a:t> R, </a:t>
            </a:r>
            <a:r>
              <a:rPr lang="en-US" sz="1000" dirty="0" err="1" smtClean="0"/>
              <a:t>Sinha</a:t>
            </a:r>
            <a:r>
              <a:rPr lang="en-US" sz="1000" dirty="0" smtClean="0"/>
              <a:t> D, Gupta JK. Non-contraceptive uses of levonorgestrel-releasing hormone system (LNG-IUS)--a systematic enquiry and overview. </a:t>
            </a:r>
            <a:r>
              <a:rPr lang="en-US" sz="1000" dirty="0" err="1" smtClean="0"/>
              <a:t>Eur</a:t>
            </a:r>
            <a:r>
              <a:rPr lang="en-US" sz="1000" dirty="0" smtClean="0"/>
              <a:t> J </a:t>
            </a:r>
            <a:r>
              <a:rPr lang="en-US" sz="1000" dirty="0" err="1" smtClean="0"/>
              <a:t>Obstet</a:t>
            </a:r>
            <a:r>
              <a:rPr lang="en-US" sz="1000" dirty="0" smtClean="0"/>
              <a:t> </a:t>
            </a:r>
            <a:r>
              <a:rPr lang="en-US" sz="1000" dirty="0" err="1" smtClean="0"/>
              <a:t>Gynecol</a:t>
            </a:r>
            <a:r>
              <a:rPr lang="en-US" sz="1000" dirty="0" smtClean="0"/>
              <a:t> </a:t>
            </a:r>
            <a:r>
              <a:rPr lang="en-US" sz="1000" dirty="0" err="1" smtClean="0"/>
              <a:t>Reprod</a:t>
            </a:r>
            <a:r>
              <a:rPr lang="en-US" sz="1000" dirty="0" smtClean="0"/>
              <a:t> </a:t>
            </a:r>
            <a:r>
              <a:rPr lang="en-US" sz="1000" dirty="0" err="1" smtClean="0"/>
              <a:t>Biol</a:t>
            </a:r>
            <a:r>
              <a:rPr lang="en-US" sz="1000" dirty="0" smtClean="0"/>
              <a:t> 2006;125:9–28. </a:t>
            </a:r>
            <a:endParaRPr lang="en-US" sz="1000" dirty="0"/>
          </a:p>
        </p:txBody>
      </p:sp>
    </p:spTree>
    <p:extLst>
      <p:ext uri="{BB962C8B-B14F-4D97-AF65-F5344CB8AC3E}">
        <p14:creationId xmlns:p14="http://schemas.microsoft.com/office/powerpoint/2010/main" val="414521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3</a:t>
            </a:r>
            <a:r>
              <a:rPr lang="en-US" baseline="30000" dirty="0" smtClean="0"/>
              <a:t>rd</a:t>
            </a:r>
            <a:r>
              <a:rPr lang="en-US" baseline="0" dirty="0" smtClean="0"/>
              <a:t> trimester and again immediately postpartum discuss recommendation to wait at least 12 months </a:t>
            </a:r>
            <a:endParaRPr lang="en-US" dirty="0"/>
          </a:p>
        </p:txBody>
      </p:sp>
      <p:sp>
        <p:nvSpPr>
          <p:cNvPr id="4" name="Slide Number Placeholder 3"/>
          <p:cNvSpPr>
            <a:spLocks noGrp="1"/>
          </p:cNvSpPr>
          <p:nvPr>
            <p:ph type="sldNum" sz="quarter" idx="10"/>
          </p:nvPr>
        </p:nvSpPr>
        <p:spPr/>
        <p:txBody>
          <a:bodyPr/>
          <a:lstStyle/>
          <a:p>
            <a:fld id="{834E71CD-E2D6-4846-8709-E1987729AAB5}" type="slidenum">
              <a:rPr lang="en-US" smtClean="0"/>
              <a:t>7</a:t>
            </a:fld>
            <a:endParaRPr lang="en-US"/>
          </a:p>
        </p:txBody>
      </p:sp>
    </p:spTree>
    <p:extLst>
      <p:ext uri="{BB962C8B-B14F-4D97-AF65-F5344CB8AC3E}">
        <p14:creationId xmlns:p14="http://schemas.microsoft.com/office/powerpoint/2010/main" val="3424235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82">
              <a:spcBef>
                <a:spcPts val="600"/>
              </a:spcBef>
              <a:defRPr/>
            </a:pPr>
            <a:endParaRPr lang="en-US" sz="1100" dirty="0" smtClean="0"/>
          </a:p>
          <a:p>
            <a:pPr defTabSz="914382">
              <a:spcBef>
                <a:spcPts val="600"/>
              </a:spcBef>
              <a:defRPr/>
            </a:pPr>
            <a:r>
              <a:rPr lang="en-US" sz="1100" dirty="0" smtClean="0"/>
              <a:t>References:</a:t>
            </a:r>
          </a:p>
          <a:p>
            <a:pPr>
              <a:spcBef>
                <a:spcPts val="809"/>
              </a:spcBef>
              <a:spcAft>
                <a:spcPts val="809"/>
              </a:spcAft>
            </a:pPr>
            <a:r>
              <a:rPr lang="en-US" sz="1000" dirty="0" smtClean="0"/>
              <a:t>Grimes DA, </a:t>
            </a:r>
            <a:r>
              <a:rPr lang="en-US" sz="1000" dirty="0" err="1" smtClean="0"/>
              <a:t>Hubacher</a:t>
            </a:r>
            <a:r>
              <a:rPr lang="en-US" sz="1000" dirty="0" smtClean="0"/>
              <a:t> D, Lopez LM, Schulz KF. Non-steroidal anti-inflammatory drugs for heavy bleeding or pain associated with intrauterine-device use. Cochrane Database of Systematic Reviews 2006, Issue 4. Art. No.:CD006034. DOI: 10.1002/14651858.CD006034.pub2.  </a:t>
            </a:r>
          </a:p>
          <a:p>
            <a:pPr>
              <a:spcBef>
                <a:spcPts val="600"/>
              </a:spcBef>
              <a:spcAft>
                <a:spcPts val="600"/>
              </a:spcAft>
            </a:pPr>
            <a:r>
              <a:rPr lang="en-US" sz="1000" dirty="0" err="1" smtClean="0"/>
              <a:t>Hubacher</a:t>
            </a:r>
            <a:r>
              <a:rPr lang="en-US" sz="1000" dirty="0" smtClean="0"/>
              <a:t> D, Chen PL, Park S. Side effects from the copper IUD: do they decrease over time? Contraception 2009;79:356–62. </a:t>
            </a:r>
            <a:endParaRPr lang="en-US" sz="1000" dirty="0"/>
          </a:p>
        </p:txBody>
      </p:sp>
    </p:spTree>
    <p:extLst>
      <p:ext uri="{BB962C8B-B14F-4D97-AF65-F5344CB8AC3E}">
        <p14:creationId xmlns:p14="http://schemas.microsoft.com/office/powerpoint/2010/main" val="4285304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86644" lvl="3" indent="-186644">
              <a:spcAft>
                <a:spcPts val="816"/>
              </a:spcAft>
              <a:buFont typeface="Arial" pitchFamily="34" charset="0"/>
              <a:buChar char="•"/>
            </a:pPr>
            <a:r>
              <a:rPr lang="en-US" baseline="0" dirty="0" smtClean="0"/>
              <a:t>In 2010, the U.S. Centers for Disease Control and Prevention published evidence-based medical eligibility criteria for contraception, the “MEC”</a:t>
            </a:r>
          </a:p>
          <a:p>
            <a:pPr marL="186644" lvl="3" indent="-186644">
              <a:spcAft>
                <a:spcPts val="816"/>
              </a:spcAft>
              <a:buFont typeface="Arial" pitchFamily="34" charset="0"/>
              <a:buChar char="•"/>
            </a:pPr>
            <a:r>
              <a:rPr lang="en-US" baseline="0" dirty="0" smtClean="0"/>
              <a:t>The College has endorsed the MEC</a:t>
            </a:r>
          </a:p>
          <a:p>
            <a:pPr marL="186644" lvl="3" indent="-186644">
              <a:spcAft>
                <a:spcPts val="816"/>
              </a:spcAft>
              <a:buFont typeface="Arial" pitchFamily="34" charset="0"/>
              <a:buChar char="•"/>
            </a:pPr>
            <a:r>
              <a:rPr lang="en-US" baseline="0" dirty="0" smtClean="0"/>
              <a:t>Conditions are assigned one of 4 categories, based on level of risk: </a:t>
            </a:r>
          </a:p>
          <a:p>
            <a:pPr marL="466609" lvl="2">
              <a:spcAft>
                <a:spcPts val="816"/>
              </a:spcAft>
            </a:pPr>
            <a:r>
              <a:rPr lang="en-US" dirty="0" smtClean="0"/>
              <a:t>1 = A condition for which there is no restriction for the use of the contraceptive method</a:t>
            </a:r>
          </a:p>
          <a:p>
            <a:pPr marL="466609" lvl="2">
              <a:spcAft>
                <a:spcPts val="816"/>
              </a:spcAft>
            </a:pPr>
            <a:r>
              <a:rPr lang="en-US" dirty="0" smtClean="0"/>
              <a:t>2 = A condition for which the advantages of using the contraceptive method generally outweigh the theoretical or proven risks</a:t>
            </a:r>
          </a:p>
          <a:p>
            <a:pPr marL="466609" lvl="2">
              <a:spcAft>
                <a:spcPts val="816"/>
              </a:spcAft>
            </a:pPr>
            <a:r>
              <a:rPr lang="en-US" dirty="0" smtClean="0"/>
              <a:t>3 = A condition for which the theoretical or proven risks usually outweigh the advantages of using the contraceptive method</a:t>
            </a:r>
          </a:p>
          <a:p>
            <a:pPr marL="466609" lvl="2"/>
            <a:r>
              <a:rPr lang="en-US" dirty="0" smtClean="0"/>
              <a:t>4 = A condition that represents an unacceptable health risk if the contraceptive method is used </a:t>
            </a:r>
          </a:p>
          <a:p>
            <a:pPr marL="466609" lvl="2"/>
            <a:endParaRPr lang="en-US" sz="1000" dirty="0" smtClean="0"/>
          </a:p>
          <a:p>
            <a:pPr marL="0" lvl="2">
              <a:spcAft>
                <a:spcPts val="816"/>
              </a:spcAft>
            </a:pPr>
            <a:endParaRPr lang="en-US" dirty="0" smtClean="0"/>
          </a:p>
          <a:p>
            <a:pPr marL="0" lvl="2">
              <a:spcAft>
                <a:spcPts val="816"/>
              </a:spcAft>
            </a:pPr>
            <a:r>
              <a:rPr lang="en-US" sz="1100" dirty="0" smtClean="0"/>
              <a:t>Reference:</a:t>
            </a:r>
          </a:p>
          <a:p>
            <a:pPr marL="0" lvl="2">
              <a:spcAft>
                <a:spcPts val="816"/>
              </a:spcAft>
            </a:pPr>
            <a:r>
              <a:rPr lang="en-US" sz="1000" dirty="0" smtClean="0"/>
              <a:t>U S. medical eligibility criteria for contraceptive use, 2010. Centers for Disease Control and Prevention (CDC). MMWR </a:t>
            </a:r>
            <a:r>
              <a:rPr lang="en-US" sz="1000" dirty="0" err="1" smtClean="0"/>
              <a:t>Recomm</a:t>
            </a:r>
            <a:r>
              <a:rPr lang="en-US" sz="1000" dirty="0" smtClean="0"/>
              <a:t> Rep 2010;59(RR-4):1–86. </a:t>
            </a:r>
          </a:p>
          <a:p>
            <a:pPr lvl="2">
              <a:buFont typeface="Arial" pitchFamily="34" charset="0"/>
              <a:buNone/>
            </a:pPr>
            <a:endParaRPr lang="en-US" baseline="0" dirty="0" smtClean="0"/>
          </a:p>
          <a:p>
            <a:pPr>
              <a:buFont typeface="Arial" pitchFamily="34" charset="0"/>
              <a:buNone/>
            </a:pPr>
            <a:endParaRPr lang="en-US" dirty="0" smtClean="0"/>
          </a:p>
          <a:p>
            <a:pPr lvl="1">
              <a:buFont typeface="Arial" pitchFamily="34" charset="0"/>
              <a:buNone/>
            </a:pPr>
            <a:endParaRPr lang="en-US" baseline="0" dirty="0" smtClean="0"/>
          </a:p>
        </p:txBody>
      </p:sp>
    </p:spTree>
    <p:extLst>
      <p:ext uri="{BB962C8B-B14F-4D97-AF65-F5344CB8AC3E}">
        <p14:creationId xmlns:p14="http://schemas.microsoft.com/office/powerpoint/2010/main" val="3417662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6644" lvl="1" indent="-186644">
              <a:spcBef>
                <a:spcPts val="607"/>
              </a:spcBef>
              <a:buFont typeface="Arial" pitchFamily="34" charset="0"/>
              <a:buChar char="•"/>
              <a:defRPr/>
            </a:pPr>
            <a:r>
              <a:rPr lang="en-US" dirty="0" smtClean="0"/>
              <a:t>As shown in this table, there are a number of health problems that do not preclude the use of an IUD or implant </a:t>
            </a:r>
          </a:p>
          <a:p>
            <a:pPr eaLnBrk="1" hangingPunct="1">
              <a:spcBef>
                <a:spcPct val="0"/>
              </a:spcBef>
              <a:defRPr/>
            </a:pPr>
            <a:endParaRPr lang="en-US" sz="800" dirty="0" smtClean="0"/>
          </a:p>
          <a:p>
            <a:pPr>
              <a:spcBef>
                <a:spcPct val="0"/>
              </a:spcBef>
              <a:spcAft>
                <a:spcPts val="600"/>
              </a:spcAft>
              <a:defRPr/>
            </a:pPr>
            <a:endParaRPr lang="en-US" dirty="0" smtClean="0"/>
          </a:p>
          <a:p>
            <a:pPr>
              <a:spcBef>
                <a:spcPct val="0"/>
              </a:spcBef>
              <a:spcAft>
                <a:spcPts val="600"/>
              </a:spcAft>
              <a:defRPr/>
            </a:pPr>
            <a:r>
              <a:rPr lang="en-US" dirty="0" smtClean="0"/>
              <a:t>Reference:</a:t>
            </a:r>
          </a:p>
          <a:p>
            <a:pPr defTabSz="914382">
              <a:spcBef>
                <a:spcPts val="607"/>
              </a:spcBef>
              <a:defRPr/>
            </a:pPr>
            <a:r>
              <a:rPr lang="en-US" sz="1000" dirty="0" smtClean="0"/>
              <a:t>U S. medical eligibility criteria for contraceptive use, 2010. Centers for Disease Control and Prevention (CDC). MMWR </a:t>
            </a:r>
            <a:r>
              <a:rPr lang="en-US" sz="1000" dirty="0" err="1" smtClean="0"/>
              <a:t>Recomm</a:t>
            </a:r>
            <a:r>
              <a:rPr lang="en-US" sz="1000" dirty="0" smtClean="0"/>
              <a:t> Rep 2010;59(RR-4):1–86. Available at: http://www.cdc.gov/mmwr/pdf/rr/rr5904.pdf.</a:t>
            </a:r>
            <a:r>
              <a:rPr lang="en-US" dirty="0" smtClean="0"/>
              <a:t/>
            </a:r>
            <a:br>
              <a:rPr lang="en-US" dirty="0" smtClean="0"/>
            </a:br>
            <a:r>
              <a:rPr lang="en-US" dirty="0" smtClean="0"/>
              <a:t/>
            </a:r>
            <a:br>
              <a:rPr lang="en-US" dirty="0" smtClean="0"/>
            </a:br>
            <a:endParaRPr lang="en-US" dirty="0" smtClean="0"/>
          </a:p>
        </p:txBody>
      </p:sp>
    </p:spTree>
    <p:extLst>
      <p:ext uri="{BB962C8B-B14F-4D97-AF65-F5344CB8AC3E}">
        <p14:creationId xmlns:p14="http://schemas.microsoft.com/office/powerpoint/2010/main" val="1078558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86644" indent="-186644">
              <a:lnSpc>
                <a:spcPct val="130000"/>
              </a:lnSpc>
              <a:spcAft>
                <a:spcPts val="1200"/>
              </a:spcAft>
              <a:buFont typeface="Arial" pitchFamily="34" charset="0"/>
              <a:buChar char="•"/>
            </a:pPr>
            <a:r>
              <a:rPr lang="en-US" dirty="0" smtClean="0"/>
              <a:t>Limited evidence on the use of the LNG-IUD among women with insulin-dependent or noninsulin-dependent diabetes suggests that these methods have little effect on short-term or long-term diabetes control (e.g., glycosylated hemoglobin levels), hemostatic markers, or lipid profile</a:t>
            </a:r>
          </a:p>
          <a:p>
            <a:pPr marL="186644" indent="-186644">
              <a:lnSpc>
                <a:spcPct val="130000"/>
              </a:lnSpc>
              <a:spcAft>
                <a:spcPts val="1200"/>
              </a:spcAft>
              <a:buFont typeface="Arial" pitchFamily="34" charset="0"/>
              <a:buChar char="•"/>
            </a:pPr>
            <a:r>
              <a:rPr lang="en-US" dirty="0" smtClean="0"/>
              <a:t>Among IUD users, limited evidence shows no higher risk for overall complications or for infectious complications in HIV-infected than in HIV-uninfected women. IUD use did not adversely affect progression of HIV when compared with hormonal contraceptive use among HIV-infected women. Furthermore, IUD use among HIV-infected women was not associated with increased risk of transmission to sex partners</a:t>
            </a:r>
          </a:p>
          <a:p>
            <a:pPr marL="186644" indent="-186644">
              <a:lnSpc>
                <a:spcPct val="130000"/>
              </a:lnSpc>
              <a:buFont typeface="Arial" pitchFamily="34" charset="0"/>
              <a:buChar char="•"/>
            </a:pPr>
            <a:r>
              <a:rPr lang="en-US" dirty="0" smtClean="0"/>
              <a:t>IUD users with AIDS should be closely monitored for pelvic infection</a:t>
            </a:r>
          </a:p>
          <a:p>
            <a:pPr marL="186644" indent="-186644">
              <a:lnSpc>
                <a:spcPct val="130000"/>
              </a:lnSpc>
              <a:spcAft>
                <a:spcPts val="1200"/>
              </a:spcAft>
            </a:pPr>
            <a:endParaRPr lang="en-US" sz="1100" dirty="0" smtClean="0"/>
          </a:p>
          <a:p>
            <a:pPr>
              <a:spcBef>
                <a:spcPct val="0"/>
              </a:spcBef>
              <a:spcAft>
                <a:spcPts val="600"/>
              </a:spcAft>
              <a:defRPr/>
            </a:pPr>
            <a:r>
              <a:rPr lang="en-US" sz="1100" dirty="0" smtClean="0"/>
              <a:t>Reference:</a:t>
            </a:r>
          </a:p>
          <a:p>
            <a:pPr defTabSz="914382">
              <a:spcBef>
                <a:spcPts val="607"/>
              </a:spcBef>
              <a:defRPr/>
            </a:pPr>
            <a:r>
              <a:rPr lang="en-US" sz="1000" dirty="0" smtClean="0"/>
              <a:t>U S. medical eligibility criteria for contraceptive use, 2010. Centers for Disease Control and Prevention (CDC). MMWR </a:t>
            </a:r>
            <a:r>
              <a:rPr lang="en-US" sz="1000" dirty="0" err="1" smtClean="0"/>
              <a:t>Recomm</a:t>
            </a:r>
            <a:r>
              <a:rPr lang="en-US" sz="1000" dirty="0" smtClean="0"/>
              <a:t> Rep 2010;59(RR-4):1–86. Available at: http://www.cdc.gov/mmwr/pdf/rr/rr5904.pdf.</a:t>
            </a:r>
          </a:p>
          <a:p>
            <a:pPr>
              <a:buFont typeface="Arial" pitchFamily="34" charset="0"/>
              <a:buNone/>
            </a:pPr>
            <a:endParaRPr lang="en-US" sz="1000" dirty="0"/>
          </a:p>
        </p:txBody>
      </p:sp>
    </p:spTree>
    <p:extLst>
      <p:ext uri="{BB962C8B-B14F-4D97-AF65-F5344CB8AC3E}">
        <p14:creationId xmlns:p14="http://schemas.microsoft.com/office/powerpoint/2010/main" val="384504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Rot="1" noChangeAspect="1" noChangeArrowheads="1" noTextEdit="1"/>
          </p:cNvSpPr>
          <p:nvPr>
            <p:ph type="sldImg"/>
          </p:nvPr>
        </p:nvSpPr>
        <p:spPr bwMode="auto">
          <a:xfrm>
            <a:off x="409575" y="520700"/>
            <a:ext cx="6203950" cy="3490913"/>
          </a:xfrm>
          <a:noFill/>
          <a:ln>
            <a:solidFill>
              <a:srgbClr val="000000"/>
            </a:solidFill>
            <a:miter lim="800000"/>
            <a:headEnd/>
            <a:tailEnd/>
          </a:ln>
        </p:spPr>
      </p:sp>
      <p:sp>
        <p:nvSpPr>
          <p:cNvPr id="91140" name="Rectangle 3"/>
          <p:cNvSpPr>
            <a:spLocks noGrp="1" noChangeArrowheads="1"/>
          </p:cNvSpPr>
          <p:nvPr>
            <p:ph type="body" idx="1"/>
          </p:nvPr>
        </p:nvSpPr>
        <p:spPr bwMode="auto">
          <a:xfrm>
            <a:off x="450587" y="4163337"/>
            <a:ext cx="6190391" cy="4896158"/>
          </a:xfrm>
          <a:noFill/>
        </p:spPr>
        <p:txBody>
          <a:bodyPr/>
          <a:lstStyle/>
          <a:p>
            <a:pPr marL="186644" indent="-186644">
              <a:spcBef>
                <a:spcPct val="0"/>
              </a:spcBef>
              <a:spcAft>
                <a:spcPts val="1000"/>
              </a:spcAft>
              <a:buFont typeface="Arial" pitchFamily="34" charset="0"/>
              <a:buChar char="•"/>
            </a:pPr>
            <a:r>
              <a:rPr lang="en-US" dirty="0" smtClean="0">
                <a:ea typeface="ＭＳ Ｐゴシック"/>
                <a:cs typeface="ＭＳ Ｐゴシック"/>
              </a:rPr>
              <a:t>No evidence exists about whether IUD insertion among women with STIs increases the risk for PID over that of women with no IUD insertion</a:t>
            </a:r>
          </a:p>
          <a:p>
            <a:pPr marL="186644" indent="-186644">
              <a:spcBef>
                <a:spcPct val="0"/>
              </a:spcBef>
              <a:spcAft>
                <a:spcPts val="1000"/>
              </a:spcAft>
              <a:buFont typeface="Arial" pitchFamily="34" charset="0"/>
              <a:buChar char="•"/>
            </a:pPr>
            <a:r>
              <a:rPr lang="en-US" dirty="0" smtClean="0">
                <a:ea typeface="ＭＳ Ｐゴシック"/>
                <a:cs typeface="ＭＳ Ｐゴシック"/>
              </a:rPr>
              <a:t>Among women who had an IUD inserted, the absolute risk for subsequent PID was low among women with STI at the time of insertion but greater than among women with no STI at the time of IUD insertion</a:t>
            </a:r>
          </a:p>
          <a:p>
            <a:pPr marL="186644" indent="-186644">
              <a:spcBef>
                <a:spcPct val="0"/>
              </a:spcBef>
              <a:spcAft>
                <a:spcPts val="1000"/>
              </a:spcAft>
              <a:buFont typeface="Arial" pitchFamily="34" charset="0"/>
              <a:buChar char="•"/>
            </a:pPr>
            <a:r>
              <a:rPr lang="en-US" dirty="0" smtClean="0">
                <a:ea typeface="ＭＳ Ｐゴシック"/>
                <a:cs typeface="ＭＳ Ｐゴシック"/>
              </a:rPr>
              <a:t>Breast cancer is a hormonally sensitive tumor. Concerns about progression of the disease might be less with the LNG-IUS than with combined oral contraceptives or higher-dose progestin-only oral contraceptives</a:t>
            </a:r>
          </a:p>
          <a:p>
            <a:pPr marL="186644" indent="-186644">
              <a:spcBef>
                <a:spcPct val="0"/>
              </a:spcBef>
              <a:buFont typeface="Arial" pitchFamily="34" charset="0"/>
              <a:buChar char="•"/>
            </a:pPr>
            <a:r>
              <a:rPr lang="en-US" dirty="0" smtClean="0">
                <a:ea typeface="ＭＳ Ｐゴシック"/>
                <a:cs typeface="ＭＳ Ｐゴシック"/>
              </a:rPr>
              <a:t>An anatomic abnormality that distorts the uterine cavity might preclude proper IUD placement </a:t>
            </a:r>
          </a:p>
          <a:p>
            <a:pPr marL="186644" indent="-186644">
              <a:spcBef>
                <a:spcPct val="0"/>
              </a:spcBef>
              <a:spcAft>
                <a:spcPts val="1000"/>
              </a:spcAft>
            </a:pPr>
            <a:endParaRPr lang="en-US" dirty="0" smtClean="0">
              <a:ea typeface="ＭＳ Ｐゴシック"/>
              <a:cs typeface="ＭＳ Ｐゴシック"/>
            </a:endParaRPr>
          </a:p>
          <a:p>
            <a:pPr marL="186644" indent="-186644">
              <a:spcBef>
                <a:spcPct val="0"/>
              </a:spcBef>
              <a:spcAft>
                <a:spcPts val="1000"/>
              </a:spcAft>
            </a:pPr>
            <a:endParaRPr lang="en-US" dirty="0" smtClean="0">
              <a:ea typeface="ＭＳ Ｐゴシック"/>
              <a:cs typeface="ＭＳ Ｐゴシック"/>
            </a:endParaRPr>
          </a:p>
          <a:p>
            <a:pPr>
              <a:spcBef>
                <a:spcPct val="0"/>
              </a:spcBef>
              <a:spcAft>
                <a:spcPts val="600"/>
              </a:spcAft>
              <a:defRPr/>
            </a:pPr>
            <a:r>
              <a:rPr lang="en-US" sz="1100" dirty="0" smtClean="0"/>
              <a:t>Reference:</a:t>
            </a:r>
          </a:p>
          <a:p>
            <a:pPr defTabSz="914382">
              <a:spcBef>
                <a:spcPts val="607"/>
              </a:spcBef>
              <a:defRPr/>
            </a:pPr>
            <a:r>
              <a:rPr lang="en-US" sz="1000" dirty="0" smtClean="0"/>
              <a:t>U S. medical eligibility criteria for contraceptive use, 2010. Centers for Disease Control and Prevention (CDC). MMWR </a:t>
            </a:r>
            <a:r>
              <a:rPr lang="en-US" sz="1000" dirty="0" err="1" smtClean="0"/>
              <a:t>Recomm</a:t>
            </a:r>
            <a:r>
              <a:rPr lang="en-US" sz="1000" dirty="0" smtClean="0"/>
              <a:t> Rep 2010;59(RR-4):1–86. Available at: http://www.cdc.gov/mmwr/pdf/rr/rr5904.pdf.</a:t>
            </a:r>
          </a:p>
          <a:p>
            <a:pPr marL="186644" indent="-186644">
              <a:spcBef>
                <a:spcPct val="0"/>
              </a:spcBef>
              <a:spcAft>
                <a:spcPts val="1000"/>
              </a:spcAft>
            </a:pPr>
            <a:endParaRPr lang="en-US" sz="1100" dirty="0" smtClean="0">
              <a:ea typeface="ＭＳ Ｐゴシック"/>
              <a:cs typeface="ＭＳ Ｐゴシック"/>
            </a:endParaRPr>
          </a:p>
        </p:txBody>
      </p:sp>
    </p:spTree>
    <p:extLst>
      <p:ext uri="{BB962C8B-B14F-4D97-AF65-F5344CB8AC3E}">
        <p14:creationId xmlns:p14="http://schemas.microsoft.com/office/powerpoint/2010/main" val="1137034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001563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0" dirty="0" smtClean="0"/>
              <a:t> Most desired contraception</a:t>
            </a:r>
            <a:endParaRPr lang="en-US" dirty="0"/>
          </a:p>
        </p:txBody>
      </p:sp>
      <p:sp>
        <p:nvSpPr>
          <p:cNvPr id="4" name="Slide Number Placeholder 3"/>
          <p:cNvSpPr>
            <a:spLocks noGrp="1"/>
          </p:cNvSpPr>
          <p:nvPr>
            <p:ph type="sldNum" sz="quarter" idx="10"/>
          </p:nvPr>
        </p:nvSpPr>
        <p:spPr/>
        <p:txBody>
          <a:bodyPr/>
          <a:lstStyle/>
          <a:p>
            <a:fld id="{834E71CD-E2D6-4846-8709-E1987729AAB5}" type="slidenum">
              <a:rPr lang="en-US" smtClean="0"/>
              <a:t>34</a:t>
            </a:fld>
            <a:endParaRPr lang="en-US"/>
          </a:p>
        </p:txBody>
      </p:sp>
    </p:spTree>
    <p:extLst>
      <p:ext uri="{BB962C8B-B14F-4D97-AF65-F5344CB8AC3E}">
        <p14:creationId xmlns:p14="http://schemas.microsoft.com/office/powerpoint/2010/main" val="560896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14% decrease  birth rate young women; ; 18% decrease abortion rates young women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Study from public payer perspective – LARC cost neutral within 3 years of initiation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34E71CD-E2D6-4846-8709-E1987729AAB5}" type="slidenum">
              <a:rPr lang="en-US" smtClean="0"/>
              <a:t>36</a:t>
            </a:fld>
            <a:endParaRPr lang="en-US"/>
          </a:p>
        </p:txBody>
      </p:sp>
    </p:spTree>
    <p:extLst>
      <p:ext uri="{BB962C8B-B14F-4D97-AF65-F5344CB8AC3E}">
        <p14:creationId xmlns:p14="http://schemas.microsoft.com/office/powerpoint/2010/main" val="1342333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890365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Contraception is a vital sign!</a:t>
            </a:r>
            <a:endParaRPr lang="en-US" dirty="0"/>
          </a:p>
        </p:txBody>
      </p:sp>
      <p:sp>
        <p:nvSpPr>
          <p:cNvPr id="4" name="Slide Number Placeholder 3"/>
          <p:cNvSpPr>
            <a:spLocks noGrp="1"/>
          </p:cNvSpPr>
          <p:nvPr>
            <p:ph type="sldNum" sz="quarter" idx="10"/>
          </p:nvPr>
        </p:nvSpPr>
        <p:spPr/>
        <p:txBody>
          <a:bodyPr/>
          <a:lstStyle/>
          <a:p>
            <a:fld id="{834E71CD-E2D6-4846-8709-E1987729AAB5}" type="slidenum">
              <a:rPr lang="en-US" smtClean="0"/>
              <a:t>9</a:t>
            </a:fld>
            <a:endParaRPr lang="en-US"/>
          </a:p>
        </p:txBody>
      </p:sp>
    </p:spTree>
    <p:extLst>
      <p:ext uri="{BB962C8B-B14F-4D97-AF65-F5344CB8AC3E}">
        <p14:creationId xmlns:p14="http://schemas.microsoft.com/office/powerpoint/2010/main" val="3163102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 First</a:t>
            </a:r>
            <a:r>
              <a:rPr lang="en-US" baseline="0" dirty="0" smtClean="0"/>
              <a:t> line for most women with few contraindications</a:t>
            </a:r>
            <a:endParaRPr lang="en-US" dirty="0"/>
          </a:p>
        </p:txBody>
      </p:sp>
    </p:spTree>
    <p:extLst>
      <p:ext uri="{BB962C8B-B14F-4D97-AF65-F5344CB8AC3E}">
        <p14:creationId xmlns:p14="http://schemas.microsoft.com/office/powerpoint/2010/main" val="2543640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ibuprofen not effective, review options.  Don’t call it “birth control” – estrogen and/or progesterone hormones; improve bleeding/cramping/prevent anemia</a:t>
            </a:r>
            <a:endParaRPr lang="en-US" dirty="0"/>
          </a:p>
        </p:txBody>
      </p:sp>
      <p:sp>
        <p:nvSpPr>
          <p:cNvPr id="4" name="Slide Number Placeholder 3"/>
          <p:cNvSpPr>
            <a:spLocks noGrp="1"/>
          </p:cNvSpPr>
          <p:nvPr>
            <p:ph type="sldNum" sz="quarter" idx="10"/>
          </p:nvPr>
        </p:nvSpPr>
        <p:spPr/>
        <p:txBody>
          <a:bodyPr/>
          <a:lstStyle/>
          <a:p>
            <a:fld id="{834E71CD-E2D6-4846-8709-E1987729AAB5}" type="slidenum">
              <a:rPr lang="en-US" smtClean="0"/>
              <a:t>11</a:t>
            </a:fld>
            <a:endParaRPr lang="en-US"/>
          </a:p>
        </p:txBody>
      </p:sp>
    </p:spTree>
    <p:extLst>
      <p:ext uri="{BB962C8B-B14F-4D97-AF65-F5344CB8AC3E}">
        <p14:creationId xmlns:p14="http://schemas.microsoft.com/office/powerpoint/2010/main" val="3280840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389125"/>
            <a:ext cx="5618480" cy="4189095"/>
          </a:xfrm>
        </p:spPr>
        <p:txBody>
          <a:bodyPr>
            <a:normAutofit/>
          </a:bodyPr>
          <a:lstStyle/>
          <a:p>
            <a:pPr marL="186644" lvl="1" indent="-186644">
              <a:spcAft>
                <a:spcPts val="1021"/>
              </a:spcAft>
              <a:buFont typeface="Arial" pitchFamily="34" charset="0"/>
              <a:buChar char="•"/>
            </a:pPr>
            <a:r>
              <a:rPr lang="en-US" dirty="0" smtClean="0"/>
              <a:t>There</a:t>
            </a:r>
            <a:r>
              <a:rPr lang="en-US" baseline="0" dirty="0" smtClean="0"/>
              <a:t> are currently three LARC methods available in the U.S.</a:t>
            </a:r>
          </a:p>
          <a:p>
            <a:pPr marL="746574" lvl="2" indent="-233304">
              <a:spcAft>
                <a:spcPts val="612"/>
              </a:spcAft>
              <a:buFont typeface="+mj-lt"/>
              <a:buAutoNum type="arabicPeriod"/>
            </a:pPr>
            <a:r>
              <a:rPr lang="en-US" baseline="0" dirty="0" smtClean="0"/>
              <a:t>Copper T IUD</a:t>
            </a:r>
          </a:p>
          <a:p>
            <a:pPr marL="746574" lvl="2" indent="-233304">
              <a:spcAft>
                <a:spcPts val="612"/>
              </a:spcAft>
              <a:buFont typeface="+mj-lt"/>
              <a:buAutoNum type="arabicPeriod"/>
            </a:pPr>
            <a:r>
              <a:rPr lang="en-US" baseline="0" dirty="0" smtClean="0"/>
              <a:t>Levonorgestrel intrauterine system</a:t>
            </a:r>
          </a:p>
          <a:p>
            <a:pPr marL="746574" lvl="2" indent="-233304">
              <a:spcAft>
                <a:spcPts val="612"/>
              </a:spcAft>
              <a:buFont typeface="+mj-lt"/>
              <a:buAutoNum type="arabicPeriod"/>
            </a:pPr>
            <a:r>
              <a:rPr lang="en-US" baseline="0" dirty="0" smtClean="0"/>
              <a:t>Etonogestrel single-rod contraceptive implant</a:t>
            </a:r>
          </a:p>
          <a:p>
            <a:pPr marL="186644" lvl="1" indent="-186644">
              <a:spcBef>
                <a:spcPts val="1021"/>
              </a:spcBef>
              <a:spcAft>
                <a:spcPts val="612"/>
              </a:spcAft>
              <a:buFont typeface="Arial" pitchFamily="34" charset="0"/>
              <a:buChar char="•"/>
            </a:pPr>
            <a:r>
              <a:rPr lang="en-US" baseline="0" dirty="0" smtClean="0"/>
              <a:t>All LARC methods work as well as sterilization </a:t>
            </a:r>
          </a:p>
          <a:p>
            <a:pPr marL="186644" lvl="1" indent="-186644">
              <a:spcBef>
                <a:spcPts val="1021"/>
              </a:spcBef>
              <a:buFont typeface="Arial" pitchFamily="34" charset="0"/>
              <a:buChar char="•"/>
            </a:pPr>
            <a:r>
              <a:rPr lang="en-US" baseline="0" dirty="0" smtClean="0"/>
              <a:t>All LARC methods have a typical use failure rate of less than 1%</a:t>
            </a:r>
          </a:p>
          <a:p>
            <a:pPr marL="186644" lvl="1" indent="-186644">
              <a:spcAft>
                <a:spcPts val="300"/>
              </a:spcAft>
            </a:pPr>
            <a:endParaRPr lang="en-US" sz="800" dirty="0" smtClean="0"/>
          </a:p>
          <a:p>
            <a:pPr marL="186644" lvl="1" indent="-186644">
              <a:spcAft>
                <a:spcPts val="300"/>
              </a:spcAft>
            </a:pPr>
            <a:endParaRPr lang="en-US" baseline="0" dirty="0" smtClean="0"/>
          </a:p>
          <a:p>
            <a:pPr marL="186644" lvl="1" indent="-186644">
              <a:spcAft>
                <a:spcPts val="607"/>
              </a:spcAft>
            </a:pPr>
            <a:r>
              <a:rPr lang="en-US" sz="1100" dirty="0" smtClean="0"/>
              <a:t>Reference:</a:t>
            </a:r>
          </a:p>
          <a:p>
            <a:pPr marL="0" lvl="1">
              <a:spcBef>
                <a:spcPts val="300"/>
              </a:spcBef>
              <a:spcAft>
                <a:spcPts val="612"/>
              </a:spcAft>
            </a:pPr>
            <a:r>
              <a:rPr lang="en-US" sz="1000" dirty="0" err="1" smtClean="0"/>
              <a:t>Trussell</a:t>
            </a:r>
            <a:r>
              <a:rPr lang="en-US" sz="1000" dirty="0" smtClean="0"/>
              <a:t> J. Contraceptive failure in the United States. Contraception 2011;83(5);397–404. </a:t>
            </a:r>
            <a:r>
              <a:rPr lang="en-US" sz="1000" dirty="0" err="1" smtClean="0"/>
              <a:t>Epub</a:t>
            </a:r>
            <a:r>
              <a:rPr lang="en-US" sz="1000" dirty="0" smtClean="0"/>
              <a:t> 2011 Mar 12.</a:t>
            </a:r>
            <a:endParaRPr lang="en-US" sz="1000" dirty="0"/>
          </a:p>
        </p:txBody>
      </p:sp>
    </p:spTree>
    <p:extLst>
      <p:ext uri="{BB962C8B-B14F-4D97-AF65-F5344CB8AC3E}">
        <p14:creationId xmlns:p14="http://schemas.microsoft.com/office/powerpoint/2010/main" val="2517471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6644" indent="-186644">
              <a:spcAft>
                <a:spcPts val="816"/>
              </a:spcAft>
              <a:buFont typeface="Arial" pitchFamily="34" charset="0"/>
              <a:buChar char="•"/>
            </a:pPr>
            <a:r>
              <a:rPr lang="en-US" dirty="0" smtClean="0"/>
              <a:t>All healthcare</a:t>
            </a:r>
            <a:r>
              <a:rPr lang="en-US" baseline="0" dirty="0" smtClean="0"/>
              <a:t> providers who perform implant insertions and removals must receive training from the manufacturer </a:t>
            </a:r>
          </a:p>
          <a:p>
            <a:pPr marL="186644" indent="-186644">
              <a:spcAft>
                <a:spcPts val="816"/>
              </a:spcAft>
              <a:buFont typeface="Arial" pitchFamily="34" charset="0"/>
              <a:buChar char="•"/>
            </a:pPr>
            <a:r>
              <a:rPr lang="en-US" baseline="0" dirty="0" smtClean="0"/>
              <a:t>+90% chance improve painful/heavy menses; decreases anemia; 20X more effective than pills/patch/ring for BC</a:t>
            </a:r>
          </a:p>
          <a:p>
            <a:pPr marL="186644" indent="-186644">
              <a:spcAft>
                <a:spcPts val="816"/>
              </a:spcAft>
              <a:buFont typeface="Arial" pitchFamily="34" charset="0"/>
              <a:buChar char="•"/>
            </a:pPr>
            <a:r>
              <a:rPr lang="en-US" dirty="0" smtClean="0"/>
              <a:t>- bruising, approx. 10% remove device</a:t>
            </a:r>
            <a:r>
              <a:rPr lang="en-US" baseline="0" dirty="0" smtClean="0"/>
              <a:t> for bothersome bleeding</a:t>
            </a:r>
            <a:endParaRPr lang="en-US" dirty="0"/>
          </a:p>
        </p:txBody>
      </p:sp>
    </p:spTree>
    <p:extLst>
      <p:ext uri="{BB962C8B-B14F-4D97-AF65-F5344CB8AC3E}">
        <p14:creationId xmlns:p14="http://schemas.microsoft.com/office/powerpoint/2010/main" val="2201142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86644" lvl="1" indent="-186644">
              <a:spcAft>
                <a:spcPts val="1011"/>
              </a:spcAft>
              <a:buFont typeface="Arial" pitchFamily="34" charset="0"/>
              <a:buChar char="•"/>
            </a:pPr>
            <a:r>
              <a:rPr lang="en-US" dirty="0" smtClean="0"/>
              <a:t>Packaged pre-loaded in a disposable sterile applicator </a:t>
            </a:r>
          </a:p>
          <a:p>
            <a:pPr marL="186644" lvl="1" indent="-186644">
              <a:spcAft>
                <a:spcPts val="1011"/>
              </a:spcAft>
              <a:buFont typeface="Arial" pitchFamily="34" charset="0"/>
              <a:buChar char="•"/>
            </a:pPr>
            <a:r>
              <a:rPr lang="en-US" dirty="0" smtClean="0"/>
              <a:t>Complications related to insertion (1.0%)</a:t>
            </a:r>
            <a:r>
              <a:rPr lang="en-US" baseline="0" dirty="0" smtClean="0"/>
              <a:t> and removal (1.7%) are uncommon </a:t>
            </a:r>
          </a:p>
          <a:p>
            <a:pPr marL="186644" lvl="1" indent="-186644">
              <a:spcAft>
                <a:spcPts val="1011"/>
              </a:spcAft>
              <a:buFont typeface="Arial" pitchFamily="34" charset="0"/>
              <a:buChar char="•"/>
            </a:pPr>
            <a:r>
              <a:rPr lang="en-US" baseline="0" dirty="0" smtClean="0"/>
              <a:t>Insertion complications can include pain, slight bleeding, hematoma formation, difficult insertion, and unrecognized </a:t>
            </a:r>
            <a:r>
              <a:rPr lang="en-US" baseline="0" dirty="0" err="1" smtClean="0"/>
              <a:t>noninsertion</a:t>
            </a:r>
            <a:endParaRPr lang="en-US" baseline="0" dirty="0" smtClean="0"/>
          </a:p>
          <a:p>
            <a:pPr marL="186644" lvl="1" indent="-186644">
              <a:spcAft>
                <a:spcPts val="1011"/>
              </a:spcAft>
              <a:buFont typeface="Arial" pitchFamily="34" charset="0"/>
              <a:buChar char="•"/>
            </a:pPr>
            <a:r>
              <a:rPr lang="en-US" baseline="0" dirty="0" smtClean="0"/>
              <a:t>Removal may be complicated by breakage of the implant and inability to palpate or locate the implant due to deep insertion</a:t>
            </a:r>
            <a:endParaRPr lang="en-US" dirty="0" smtClean="0"/>
          </a:p>
          <a:p>
            <a:pPr marL="186644" lvl="1" indent="-186644">
              <a:spcAft>
                <a:spcPts val="1000"/>
              </a:spcAft>
            </a:pPr>
            <a:endParaRPr lang="en-US" dirty="0" smtClean="0"/>
          </a:p>
          <a:p>
            <a:pPr marL="186644" lvl="1" indent="-186644">
              <a:spcAft>
                <a:spcPts val="600"/>
              </a:spcAft>
            </a:pPr>
            <a:r>
              <a:rPr lang="en-US" sz="1100" dirty="0" smtClean="0"/>
              <a:t>References:</a:t>
            </a:r>
          </a:p>
          <a:p>
            <a:pPr>
              <a:spcBef>
                <a:spcPts val="607"/>
              </a:spcBef>
              <a:spcAft>
                <a:spcPts val="607"/>
              </a:spcAft>
            </a:pPr>
            <a:r>
              <a:rPr lang="en-US" sz="1000" dirty="0" err="1" smtClean="0"/>
              <a:t>Zheng</a:t>
            </a:r>
            <a:r>
              <a:rPr lang="en-US" sz="1000" dirty="0" smtClean="0"/>
              <a:t> SR, </a:t>
            </a:r>
            <a:r>
              <a:rPr lang="en-US" sz="1000" dirty="0" err="1" smtClean="0"/>
              <a:t>Zheng</a:t>
            </a:r>
            <a:r>
              <a:rPr lang="en-US" sz="1000" dirty="0" smtClean="0"/>
              <a:t> HM, </a:t>
            </a:r>
            <a:r>
              <a:rPr lang="en-US" sz="1000" dirty="0" err="1" smtClean="0"/>
              <a:t>Qian</a:t>
            </a:r>
            <a:r>
              <a:rPr lang="en-US" sz="1000" dirty="0" smtClean="0"/>
              <a:t> SZ, Sang GW, </a:t>
            </a:r>
            <a:r>
              <a:rPr lang="en-US" sz="1000" dirty="0" err="1" smtClean="0"/>
              <a:t>Kaper</a:t>
            </a:r>
            <a:r>
              <a:rPr lang="en-US" sz="1000" dirty="0" smtClean="0"/>
              <a:t> RF. A randomized multicenter study comparing the efficacy and bleeding pattern of a single-rod (Implanon) and a six-capsule (Norplant) hormonal contraceptive implant. Contraception 1999;60:1–8. </a:t>
            </a:r>
          </a:p>
          <a:p>
            <a:pPr>
              <a:spcAft>
                <a:spcPts val="607"/>
              </a:spcAft>
            </a:pPr>
            <a:r>
              <a:rPr lang="en-US" sz="1000" dirty="0" smtClean="0"/>
              <a:t>Blumenthal PD, </a:t>
            </a:r>
            <a:r>
              <a:rPr lang="en-US" sz="1000" dirty="0" err="1" smtClean="0"/>
              <a:t>Gemzell-Danielsson</a:t>
            </a:r>
            <a:r>
              <a:rPr lang="en-US" sz="1000" dirty="0" smtClean="0"/>
              <a:t> K, </a:t>
            </a:r>
            <a:r>
              <a:rPr lang="en-US" sz="1000" dirty="0" err="1" smtClean="0"/>
              <a:t>Marintcheva-Petrova</a:t>
            </a:r>
            <a:r>
              <a:rPr lang="en-US" sz="1000" dirty="0" smtClean="0"/>
              <a:t> M. Tolerability and clinical safety of Implanon. </a:t>
            </a:r>
            <a:r>
              <a:rPr lang="en-US" sz="1000" dirty="0" err="1" smtClean="0"/>
              <a:t>Eur</a:t>
            </a:r>
            <a:r>
              <a:rPr lang="en-US" sz="1000" dirty="0" smtClean="0"/>
              <a:t> J </a:t>
            </a:r>
            <a:r>
              <a:rPr lang="en-US" sz="1000" dirty="0" err="1" smtClean="0"/>
              <a:t>Contracept</a:t>
            </a:r>
            <a:r>
              <a:rPr lang="en-US" sz="1000" dirty="0" smtClean="0"/>
              <a:t> </a:t>
            </a:r>
            <a:r>
              <a:rPr lang="en-US" sz="1000" dirty="0" err="1" smtClean="0"/>
              <a:t>Reprod</a:t>
            </a:r>
            <a:r>
              <a:rPr lang="en-US" sz="1000" dirty="0" smtClean="0"/>
              <a:t> Health Care 2008;13(</a:t>
            </a:r>
            <a:r>
              <a:rPr lang="en-US" sz="1000" dirty="0" err="1" smtClean="0"/>
              <a:t>suppl</a:t>
            </a:r>
            <a:r>
              <a:rPr lang="en-US" sz="1000" dirty="0" smtClean="0"/>
              <a:t> 1):29–36. </a:t>
            </a:r>
          </a:p>
          <a:p>
            <a:pPr>
              <a:spcAft>
                <a:spcPts val="607"/>
              </a:spcAft>
            </a:pPr>
            <a:r>
              <a:rPr lang="en-US" sz="1000" dirty="0" err="1" smtClean="0"/>
              <a:t>Darney</a:t>
            </a:r>
            <a:r>
              <a:rPr lang="en-US" sz="1000" dirty="0" smtClean="0"/>
              <a:t> P, Patel A, Rosen K, Shapiro LS, </a:t>
            </a:r>
            <a:r>
              <a:rPr lang="en-US" sz="1000" dirty="0" err="1" smtClean="0"/>
              <a:t>Kaunitz</a:t>
            </a:r>
            <a:r>
              <a:rPr lang="en-US" sz="1000" dirty="0" smtClean="0"/>
              <a:t> AM. Safety and efficacy of a single-rod etonogestrel implant (Implanon): results from 11 international clinical trials. </a:t>
            </a:r>
            <a:r>
              <a:rPr lang="en-US" sz="1000" dirty="0" err="1" smtClean="0"/>
              <a:t>Fertil</a:t>
            </a:r>
            <a:r>
              <a:rPr lang="en-US" sz="1000" dirty="0" smtClean="0"/>
              <a:t> </a:t>
            </a:r>
            <a:r>
              <a:rPr lang="en-US" sz="1000" dirty="0" err="1" smtClean="0"/>
              <a:t>Steril</a:t>
            </a:r>
            <a:r>
              <a:rPr lang="en-US" sz="1000" dirty="0" smtClean="0"/>
              <a:t> 2009;91:1646–53. </a:t>
            </a:r>
          </a:p>
          <a:p>
            <a:pPr>
              <a:spcAft>
                <a:spcPts val="607"/>
              </a:spcAft>
            </a:pPr>
            <a:endParaRPr lang="en-US" sz="1000" dirty="0" smtClean="0"/>
          </a:p>
          <a:p>
            <a:pPr>
              <a:defRPr/>
            </a:pPr>
            <a:r>
              <a:rPr lang="en-US" sz="1000" dirty="0" smtClean="0"/>
              <a:t>- - -</a:t>
            </a:r>
          </a:p>
          <a:p>
            <a:pPr>
              <a:defRPr/>
            </a:pPr>
            <a:r>
              <a:rPr lang="en-US" sz="1000" kern="1200" dirty="0" smtClean="0">
                <a:solidFill>
                  <a:schemeClr val="tx1"/>
                </a:solidFill>
                <a:latin typeface="+mn-lt"/>
                <a:ea typeface="+mn-ea"/>
                <a:cs typeface="+mn-cs"/>
              </a:rPr>
              <a:t>Modified from: </a:t>
            </a:r>
            <a:r>
              <a:rPr lang="en-US" sz="1000" dirty="0" smtClean="0"/>
              <a:t>Clinical Advisory Committee for </a:t>
            </a:r>
            <a:r>
              <a:rPr lang="en-US" sz="1000" i="1" dirty="0" smtClean="0"/>
              <a:t>New Developments in Contraception: The Single-Rod Implant</a:t>
            </a:r>
            <a:r>
              <a:rPr lang="en-US" sz="1000" kern="1200" dirty="0" smtClean="0">
                <a:solidFill>
                  <a:schemeClr val="tx1"/>
                </a:solidFill>
                <a:latin typeface="+mn-lt"/>
                <a:ea typeface="+mn-ea"/>
                <a:cs typeface="+mn-cs"/>
              </a:rPr>
              <a:t>. Short Insertion</a:t>
            </a:r>
            <a:r>
              <a:rPr lang="en-US" sz="1000" kern="1200" baseline="0" dirty="0" smtClean="0">
                <a:solidFill>
                  <a:schemeClr val="tx1"/>
                </a:solidFill>
                <a:latin typeface="+mn-lt"/>
                <a:ea typeface="+mn-ea"/>
                <a:cs typeface="+mn-cs"/>
              </a:rPr>
              <a:t> and Removal Time</a:t>
            </a:r>
            <a:r>
              <a:rPr lang="en-US" sz="1000" kern="1200" dirty="0" smtClean="0">
                <a:solidFill>
                  <a:schemeClr val="tx1"/>
                </a:solidFill>
                <a:latin typeface="+mn-lt"/>
                <a:ea typeface="+mn-ea"/>
                <a:cs typeface="+mn-cs"/>
              </a:rPr>
              <a:t>[PowerPoint slide]. Washington, DC: Association of Reproductive Health Professionals (ARHP). 2007 July.</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Available at www.arhp.org/core. Accessed August</a:t>
            </a:r>
            <a:r>
              <a:rPr lang="en-US" sz="1000" kern="1200" baseline="0" dirty="0" smtClean="0">
                <a:solidFill>
                  <a:schemeClr val="tx1"/>
                </a:solidFill>
                <a:latin typeface="+mn-lt"/>
                <a:ea typeface="+mn-ea"/>
                <a:cs typeface="+mn-cs"/>
              </a:rPr>
              <a:t> 1</a:t>
            </a:r>
            <a:r>
              <a:rPr lang="en-US" sz="1000" kern="1200" dirty="0" smtClean="0">
                <a:solidFill>
                  <a:schemeClr val="tx1"/>
                </a:solidFill>
                <a:latin typeface="+mn-lt"/>
                <a:ea typeface="+mn-ea"/>
                <a:cs typeface="+mn-cs"/>
              </a:rPr>
              <a:t>, 2012. </a:t>
            </a:r>
            <a:endParaRPr lang="en-US" sz="1000" dirty="0" smtClean="0"/>
          </a:p>
          <a:p>
            <a:pPr>
              <a:spcAft>
                <a:spcPts val="607"/>
              </a:spcAft>
            </a:pPr>
            <a:endParaRPr lang="en-US" sz="1000" dirty="0"/>
          </a:p>
        </p:txBody>
      </p:sp>
    </p:spTree>
    <p:extLst>
      <p:ext uri="{BB962C8B-B14F-4D97-AF65-F5344CB8AC3E}">
        <p14:creationId xmlns:p14="http://schemas.microsoft.com/office/powerpoint/2010/main" val="3044835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spcAft>
                <a:spcPts val="600"/>
              </a:spcAft>
            </a:pPr>
            <a:r>
              <a:rPr lang="en-US" sz="1100" dirty="0" err="1" smtClean="0"/>
              <a:t>Nondominant</a:t>
            </a:r>
            <a:r>
              <a:rPr lang="en-US" sz="1100" dirty="0" smtClean="0"/>
              <a:t> arm, ice after placement, </a:t>
            </a:r>
            <a:r>
              <a:rPr lang="en-US" sz="1100" dirty="0" err="1" smtClean="0"/>
              <a:t>bandaid</a:t>
            </a:r>
            <a:r>
              <a:rPr lang="en-US" sz="1100" dirty="0" smtClean="0"/>
              <a:t> 3-5days</a:t>
            </a:r>
          </a:p>
          <a:p>
            <a:pPr>
              <a:spcBef>
                <a:spcPts val="1200"/>
              </a:spcBef>
              <a:spcAft>
                <a:spcPts val="600"/>
              </a:spcAft>
            </a:pPr>
            <a:r>
              <a:rPr lang="en-US" sz="1100" dirty="0" smtClean="0"/>
              <a:t>Reference:</a:t>
            </a:r>
          </a:p>
          <a:p>
            <a:pPr>
              <a:spcBef>
                <a:spcPts val="607"/>
              </a:spcBef>
              <a:spcAft>
                <a:spcPts val="607"/>
              </a:spcAft>
            </a:pPr>
            <a:r>
              <a:rPr lang="en-US" sz="1000" dirty="0" err="1" smtClean="0"/>
              <a:t>Makarainen</a:t>
            </a:r>
            <a:r>
              <a:rPr lang="en-US" sz="1000" dirty="0" smtClean="0"/>
              <a:t> L, van </a:t>
            </a:r>
            <a:r>
              <a:rPr lang="en-US" sz="1000" dirty="0" err="1" smtClean="0"/>
              <a:t>Beek</a:t>
            </a:r>
            <a:r>
              <a:rPr lang="en-US" sz="1000" dirty="0" smtClean="0"/>
              <a:t> A, </a:t>
            </a:r>
            <a:r>
              <a:rPr lang="en-US" sz="1000" dirty="0" err="1" smtClean="0"/>
              <a:t>Tuomivaara</a:t>
            </a:r>
            <a:r>
              <a:rPr lang="en-US" sz="1000" dirty="0" smtClean="0"/>
              <a:t> L, </a:t>
            </a:r>
            <a:r>
              <a:rPr lang="en-US" sz="1000" dirty="0" err="1" smtClean="0"/>
              <a:t>Asplund</a:t>
            </a:r>
            <a:r>
              <a:rPr lang="en-US" sz="1000" dirty="0" smtClean="0"/>
              <a:t> B, </a:t>
            </a:r>
            <a:r>
              <a:rPr lang="en-US" sz="1000" dirty="0" err="1" smtClean="0"/>
              <a:t>Coelingh</a:t>
            </a:r>
            <a:r>
              <a:rPr lang="en-US" sz="1000" dirty="0" smtClean="0"/>
              <a:t> </a:t>
            </a:r>
            <a:r>
              <a:rPr lang="en-US" sz="1000" dirty="0" err="1" smtClean="0"/>
              <a:t>Bennink</a:t>
            </a:r>
            <a:r>
              <a:rPr lang="en-US" sz="1000" dirty="0" smtClean="0"/>
              <a:t> H. Ovarian function during the use of a single contraceptive implant: Implanon compared with Norplant. </a:t>
            </a:r>
            <a:r>
              <a:rPr lang="en-US" sz="1000" dirty="0" err="1" smtClean="0"/>
              <a:t>Fertil</a:t>
            </a:r>
            <a:r>
              <a:rPr lang="en-US" sz="1000" dirty="0" smtClean="0"/>
              <a:t> </a:t>
            </a:r>
            <a:r>
              <a:rPr lang="en-US" sz="1000" dirty="0" err="1" smtClean="0"/>
              <a:t>Steril</a:t>
            </a:r>
            <a:r>
              <a:rPr lang="en-US" sz="1000" dirty="0" smtClean="0"/>
              <a:t> 1998;69:714–21. </a:t>
            </a:r>
            <a:endParaRPr lang="en-US" sz="1000" dirty="0"/>
          </a:p>
        </p:txBody>
      </p:sp>
    </p:spTree>
    <p:extLst>
      <p:ext uri="{BB962C8B-B14F-4D97-AF65-F5344CB8AC3E}">
        <p14:creationId xmlns:p14="http://schemas.microsoft.com/office/powerpoint/2010/main" val="2039366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2AD9473-1CF5-4B9D-978B-35D57592BD5B}"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C3350-0A70-4F2B-B66C-702790765A0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18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AD9473-1CF5-4B9D-978B-35D57592BD5B}"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C3350-0A70-4F2B-B66C-702790765A0C}" type="slidenum">
              <a:rPr lang="en-US" smtClean="0"/>
              <a:t>‹#›</a:t>
            </a:fld>
            <a:endParaRPr lang="en-US"/>
          </a:p>
        </p:txBody>
      </p:sp>
    </p:spTree>
    <p:extLst>
      <p:ext uri="{BB962C8B-B14F-4D97-AF65-F5344CB8AC3E}">
        <p14:creationId xmlns:p14="http://schemas.microsoft.com/office/powerpoint/2010/main" val="2989295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AD9473-1CF5-4B9D-978B-35D57592BD5B}"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C3350-0A70-4F2B-B66C-702790765A0C}" type="slidenum">
              <a:rPr lang="en-US" smtClean="0"/>
              <a:t>‹#›</a:t>
            </a:fld>
            <a:endParaRPr lang="en-US"/>
          </a:p>
        </p:txBody>
      </p:sp>
    </p:spTree>
    <p:extLst>
      <p:ext uri="{BB962C8B-B14F-4D97-AF65-F5344CB8AC3E}">
        <p14:creationId xmlns:p14="http://schemas.microsoft.com/office/powerpoint/2010/main" val="1239546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AD9473-1CF5-4B9D-978B-35D57592BD5B}"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C3350-0A70-4F2B-B66C-702790765A0C}" type="slidenum">
              <a:rPr lang="en-US" smtClean="0"/>
              <a:t>‹#›</a:t>
            </a:fld>
            <a:endParaRPr lang="en-US"/>
          </a:p>
        </p:txBody>
      </p:sp>
    </p:spTree>
    <p:extLst>
      <p:ext uri="{BB962C8B-B14F-4D97-AF65-F5344CB8AC3E}">
        <p14:creationId xmlns:p14="http://schemas.microsoft.com/office/powerpoint/2010/main" val="206570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AD9473-1CF5-4B9D-978B-35D57592BD5B}"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C3350-0A70-4F2B-B66C-702790765A0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AD9473-1CF5-4B9D-978B-35D57592BD5B}"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C3350-0A70-4F2B-B66C-702790765A0C}" type="slidenum">
              <a:rPr lang="en-US" smtClean="0"/>
              <a:t>‹#›</a:t>
            </a:fld>
            <a:endParaRPr lang="en-US"/>
          </a:p>
        </p:txBody>
      </p:sp>
    </p:spTree>
    <p:extLst>
      <p:ext uri="{BB962C8B-B14F-4D97-AF65-F5344CB8AC3E}">
        <p14:creationId xmlns:p14="http://schemas.microsoft.com/office/powerpoint/2010/main" val="3301105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AD9473-1CF5-4B9D-978B-35D57592BD5B}"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C3350-0A70-4F2B-B66C-702790765A0C}" type="slidenum">
              <a:rPr lang="en-US" smtClean="0"/>
              <a:t>‹#›</a:t>
            </a:fld>
            <a:endParaRPr lang="en-US"/>
          </a:p>
        </p:txBody>
      </p:sp>
    </p:spTree>
    <p:extLst>
      <p:ext uri="{BB962C8B-B14F-4D97-AF65-F5344CB8AC3E}">
        <p14:creationId xmlns:p14="http://schemas.microsoft.com/office/powerpoint/2010/main" val="2869839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AD9473-1CF5-4B9D-978B-35D57592BD5B}"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C3350-0A70-4F2B-B66C-702790765A0C}" type="slidenum">
              <a:rPr lang="en-US" smtClean="0"/>
              <a:t>‹#›</a:t>
            </a:fld>
            <a:endParaRPr lang="en-US"/>
          </a:p>
        </p:txBody>
      </p:sp>
    </p:spTree>
    <p:extLst>
      <p:ext uri="{BB962C8B-B14F-4D97-AF65-F5344CB8AC3E}">
        <p14:creationId xmlns:p14="http://schemas.microsoft.com/office/powerpoint/2010/main" val="2721172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2AD9473-1CF5-4B9D-978B-35D57592BD5B}" type="datetimeFigureOut">
              <a:rPr lang="en-US" smtClean="0"/>
              <a:t>4/24/2018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64C3350-0A70-4F2B-B66C-702790765A0C}" type="slidenum">
              <a:rPr lang="en-US" smtClean="0"/>
              <a:t>‹#›</a:t>
            </a:fld>
            <a:endParaRPr lang="en-US"/>
          </a:p>
        </p:txBody>
      </p:sp>
    </p:spTree>
    <p:extLst>
      <p:ext uri="{BB962C8B-B14F-4D97-AF65-F5344CB8AC3E}">
        <p14:creationId xmlns:p14="http://schemas.microsoft.com/office/powerpoint/2010/main" val="2687190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2AD9473-1CF5-4B9D-978B-35D57592BD5B}" type="datetimeFigureOut">
              <a:rPr lang="en-US" smtClean="0"/>
              <a:t>4/24/2018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64C3350-0A70-4F2B-B66C-702790765A0C}" type="slidenum">
              <a:rPr lang="en-US" smtClean="0"/>
              <a:t>‹#›</a:t>
            </a:fld>
            <a:endParaRPr lang="en-US"/>
          </a:p>
        </p:txBody>
      </p:sp>
    </p:spTree>
    <p:extLst>
      <p:ext uri="{BB962C8B-B14F-4D97-AF65-F5344CB8AC3E}">
        <p14:creationId xmlns:p14="http://schemas.microsoft.com/office/powerpoint/2010/main" val="267668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AD9473-1CF5-4B9D-978B-35D57592BD5B}"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C3350-0A70-4F2B-B66C-702790765A0C}" type="slidenum">
              <a:rPr lang="en-US" smtClean="0"/>
              <a:t>‹#›</a:t>
            </a:fld>
            <a:endParaRPr lang="en-US"/>
          </a:p>
        </p:txBody>
      </p:sp>
    </p:spTree>
    <p:extLst>
      <p:ext uri="{BB962C8B-B14F-4D97-AF65-F5344CB8AC3E}">
        <p14:creationId xmlns:p14="http://schemas.microsoft.com/office/powerpoint/2010/main" val="44550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2AD9473-1CF5-4B9D-978B-35D57592BD5B}" type="datetimeFigureOut">
              <a:rPr lang="en-US" smtClean="0"/>
              <a:t>4/24/2018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64C3350-0A70-4F2B-B66C-702790765A0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87174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uptodate.com/contents/etonogestrel-contraceptive-implant/abstract/1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jQJ9uV3pByM" TargetMode="External"/><Relationship Id="rId2" Type="http://schemas.openxmlformats.org/officeDocument/2006/relationships/slideLayout" Target="../slideLayouts/slideLayout2.xml"/><Relationship Id="rId1" Type="http://schemas.openxmlformats.org/officeDocument/2006/relationships/video" Target="https://www.youtube.com/embed/jQJ9uV3pByM" TargetMode="Externa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www.cdc.gov/reproductivehealth/contraception/pdf/summary-chart-us-medical-eligibility-criteria_508tagged.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uptodate.com/contents/image?imageKey=OBGYN/89410&amp;topicKey=OBGYN/6767&amp;source=see_lin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healthypeople.gov/2020/topics-objectives/topic/family-plann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healthypeople.gov/2020/topics-objectives/topic/family-plannin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Long Acting Reversible Contraception (LARC)</a:t>
            </a:r>
            <a:endParaRPr lang="en-US" dirty="0"/>
          </a:p>
        </p:txBody>
      </p:sp>
      <p:sp>
        <p:nvSpPr>
          <p:cNvPr id="3" name="Subtitle 2"/>
          <p:cNvSpPr>
            <a:spLocks noGrp="1"/>
          </p:cNvSpPr>
          <p:nvPr>
            <p:ph type="subTitle" idx="1"/>
          </p:nvPr>
        </p:nvSpPr>
        <p:spPr/>
        <p:txBody>
          <a:bodyPr>
            <a:normAutofit fontScale="85000" lnSpcReduction="20000"/>
          </a:bodyPr>
          <a:lstStyle/>
          <a:p>
            <a:r>
              <a:rPr lang="en-US" dirty="0"/>
              <a:t>Ogden Surgical-Medical Society</a:t>
            </a:r>
          </a:p>
          <a:p>
            <a:r>
              <a:rPr lang="en-US" dirty="0" smtClean="0"/>
              <a:t>Audrey Jiricko M.D. </a:t>
            </a:r>
          </a:p>
          <a:p>
            <a:r>
              <a:rPr lang="en-US" dirty="0" smtClean="0"/>
              <a:t>May 15</a:t>
            </a:r>
            <a:r>
              <a:rPr lang="en-US" baseline="30000" dirty="0" smtClean="0"/>
              <a:t>th</a:t>
            </a:r>
            <a:r>
              <a:rPr lang="en-US" dirty="0" smtClean="0"/>
              <a:t> 2018</a:t>
            </a:r>
          </a:p>
        </p:txBody>
      </p:sp>
    </p:spTree>
    <p:extLst>
      <p:ext uri="{BB962C8B-B14F-4D97-AF65-F5344CB8AC3E}">
        <p14:creationId xmlns:p14="http://schemas.microsoft.com/office/powerpoint/2010/main" val="297482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81200" y="152400"/>
            <a:ext cx="8229600" cy="762000"/>
          </a:xfrm>
          <a:prstGeom prst="rect">
            <a:avLst/>
          </a:prstGeom>
        </p:spPr>
        <p:txBody>
          <a:bodyPr vert="horz" lIns="91440" tIns="45720" rIns="91440" bIns="45720" rtlCol="0" anchor="ctr">
            <a:normAutofit/>
          </a:bodyPr>
          <a:lstStyle/>
          <a:p>
            <a:pPr algn="ctr">
              <a:spcBef>
                <a:spcPct val="0"/>
              </a:spcBef>
              <a:defRPr/>
            </a:pPr>
            <a:r>
              <a:rPr lang="en-US" sz="4400" b="1" dirty="0" smtClean="0">
                <a:latin typeface="+mj-lt"/>
                <a:ea typeface="+mj-ea"/>
                <a:cs typeface="+mj-cs"/>
              </a:rPr>
              <a:t>ACOG </a:t>
            </a:r>
            <a:r>
              <a:rPr lang="en-US" sz="4400" b="1" dirty="0">
                <a:latin typeface="+mj-lt"/>
                <a:ea typeface="+mj-ea"/>
                <a:cs typeface="+mj-cs"/>
              </a:rPr>
              <a:t>Recommendations</a:t>
            </a:r>
          </a:p>
        </p:txBody>
      </p:sp>
      <p:sp>
        <p:nvSpPr>
          <p:cNvPr id="3" name="Content Placeholder 3"/>
          <p:cNvSpPr txBox="1">
            <a:spLocks/>
          </p:cNvSpPr>
          <p:nvPr/>
        </p:nvSpPr>
        <p:spPr>
          <a:xfrm>
            <a:off x="1981200" y="1371600"/>
            <a:ext cx="8229600" cy="3810000"/>
          </a:xfrm>
          <a:prstGeom prst="rect">
            <a:avLst/>
          </a:prstGeom>
        </p:spPr>
        <p:txBody>
          <a:bodyPr vert="horz" lIns="91440" tIns="45720" rIns="91440" bIns="45720" rtlCol="0">
            <a:normAutofit/>
          </a:bodyPr>
          <a:lstStyle/>
          <a:p>
            <a:pPr marL="742950" lvl="1" indent="-285750">
              <a:spcAft>
                <a:spcPts val="2500"/>
              </a:spcAft>
              <a:buFont typeface="Arial" pitchFamily="34" charset="0"/>
              <a:buChar char="•"/>
            </a:pPr>
            <a:r>
              <a:rPr lang="en-US" sz="2900" dirty="0">
                <a:latin typeface="+mj-lt"/>
                <a:ea typeface="ＭＳ Ｐゴシック"/>
                <a:cs typeface="Calibri" pitchFamily="34" charset="0"/>
              </a:rPr>
              <a:t>LARC methods should be offered as first-line contraceptive methods and encouraged as options for most women</a:t>
            </a:r>
          </a:p>
          <a:p>
            <a:pPr marL="742950" lvl="1" indent="-285750">
              <a:spcAft>
                <a:spcPts val="2500"/>
              </a:spcAft>
              <a:buFont typeface="Arial" pitchFamily="34" charset="0"/>
              <a:buChar char="•"/>
            </a:pPr>
            <a:r>
              <a:rPr lang="en-US" sz="2900" dirty="0">
                <a:latin typeface="+mj-lt"/>
                <a:ea typeface="ＭＳ Ｐゴシック"/>
                <a:cs typeface="Calibri" pitchFamily="34" charset="0"/>
              </a:rPr>
              <a:t>LARC methods have few contraindications</a:t>
            </a:r>
          </a:p>
          <a:p>
            <a:pPr marL="742950" lvl="1" indent="-285750">
              <a:spcAft>
                <a:spcPts val="2500"/>
              </a:spcAft>
              <a:buFont typeface="Arial" pitchFamily="34" charset="0"/>
              <a:buChar char="•"/>
            </a:pPr>
            <a:r>
              <a:rPr lang="en-US" sz="2900" dirty="0">
                <a:latin typeface="+mj-lt"/>
                <a:ea typeface="ＭＳ Ｐゴシック"/>
                <a:cs typeface="Calibri" pitchFamily="34" charset="0"/>
              </a:rPr>
              <a:t>Almost all women are eligible for the implant and IUDs</a:t>
            </a:r>
          </a:p>
        </p:txBody>
      </p:sp>
      <p:sp>
        <p:nvSpPr>
          <p:cNvPr id="4" name="Text Box 4"/>
          <p:cNvSpPr txBox="1">
            <a:spLocks noChangeArrowheads="1"/>
          </p:cNvSpPr>
          <p:nvPr/>
        </p:nvSpPr>
        <p:spPr bwMode="auto">
          <a:xfrm>
            <a:off x="1524000" y="5018117"/>
            <a:ext cx="9144000" cy="1241365"/>
          </a:xfrm>
          <a:prstGeom prst="rect">
            <a:avLst/>
          </a:prstGeom>
          <a:noFill/>
          <a:ln w="9525">
            <a:noFill/>
            <a:miter lim="800000"/>
            <a:headEnd/>
            <a:tailEnd/>
          </a:ln>
        </p:spPr>
        <p:txBody>
          <a:bodyPr wrap="square">
            <a:spAutoFit/>
          </a:bodyPr>
          <a:lstStyle/>
          <a:p>
            <a:pPr>
              <a:spcAft>
                <a:spcPts val="800"/>
              </a:spcAft>
            </a:pPr>
            <a:r>
              <a:rPr lang="en-US" sz="1700" i="1" dirty="0">
                <a:latin typeface="Calibri" pitchFamily="34" charset="0"/>
              </a:rPr>
              <a:t>American College of Obstetricians and Gynecologists. Practice Bulletin No. 121, “Long-Acting Reversible Contraception: Implants and Intrauterine Devices,” July 2011. </a:t>
            </a:r>
          </a:p>
          <a:p>
            <a:r>
              <a:rPr lang="en-US" sz="1700" i="1" dirty="0">
                <a:latin typeface="Calibri" pitchFamily="34" charset="0"/>
              </a:rPr>
              <a:t>American College of Obstetricians and Gynecologists. Committee Opinion No. 450, “Increasing Use of Contraceptive Implants and Intrauterine Devices To Reduce Unintended Pregnancy,” December 2009. </a:t>
            </a:r>
          </a:p>
        </p:txBody>
      </p:sp>
    </p:spTree>
    <p:extLst>
      <p:ext uri="{BB962C8B-B14F-4D97-AF65-F5344CB8AC3E}">
        <p14:creationId xmlns:p14="http://schemas.microsoft.com/office/powerpoint/2010/main" val="189705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46836" y="1"/>
            <a:ext cx="9253580" cy="6296628"/>
          </a:xfrm>
          <a:prstGeom prst="rect">
            <a:avLst/>
          </a:prstGeom>
        </p:spPr>
      </p:pic>
    </p:spTree>
    <p:extLst>
      <p:ext uri="{BB962C8B-B14F-4D97-AF65-F5344CB8AC3E}">
        <p14:creationId xmlns:p14="http://schemas.microsoft.com/office/powerpoint/2010/main" val="2501770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gray">
          <a:xfrm>
            <a:off x="1638300" y="0"/>
            <a:ext cx="8915400" cy="1371600"/>
          </a:xfrm>
          <a:prstGeom prst="rect">
            <a:avLst/>
          </a:prstGeom>
        </p:spPr>
        <p:txBody>
          <a:bodyPr/>
          <a:lstStyle/>
          <a:p>
            <a:pPr algn="ctr">
              <a:spcBef>
                <a:spcPct val="0"/>
              </a:spcBef>
              <a:defRPr/>
            </a:pPr>
            <a:r>
              <a:rPr lang="en-US" sz="4000" b="1" dirty="0">
                <a:latin typeface="+mj-lt"/>
                <a:ea typeface="+mj-ea"/>
                <a:cs typeface="+mj-cs"/>
              </a:rPr>
              <a:t>Reversible Contraception that</a:t>
            </a:r>
            <a:br>
              <a:rPr lang="en-US" sz="4000" b="1" dirty="0">
                <a:latin typeface="+mj-lt"/>
                <a:ea typeface="+mj-ea"/>
                <a:cs typeface="+mj-cs"/>
              </a:rPr>
            </a:br>
            <a:r>
              <a:rPr lang="en-US" sz="4000" b="1" dirty="0">
                <a:latin typeface="+mj-lt"/>
                <a:ea typeface="+mj-ea"/>
                <a:cs typeface="+mj-cs"/>
              </a:rPr>
              <a:t>  Works as Well as Sterilization</a:t>
            </a:r>
          </a:p>
        </p:txBody>
      </p:sp>
      <p:graphicFrame>
        <p:nvGraphicFramePr>
          <p:cNvPr id="7" name="Chart 6"/>
          <p:cNvGraphicFramePr/>
          <p:nvPr>
            <p:extLst>
              <p:ext uri="{D42A27DB-BD31-4B8C-83A1-F6EECF244321}">
                <p14:modId xmlns:p14="http://schemas.microsoft.com/office/powerpoint/2010/main" val="2198757262"/>
              </p:ext>
            </p:extLst>
          </p:nvPr>
        </p:nvGraphicFramePr>
        <p:xfrm>
          <a:off x="2781300" y="2650602"/>
          <a:ext cx="66294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3733800" y="1676400"/>
            <a:ext cx="5029200" cy="838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200" b="1" dirty="0"/>
              <a:t>% of women experiencing an unintended pregnancy within the first year of use </a:t>
            </a:r>
          </a:p>
        </p:txBody>
      </p:sp>
    </p:spTree>
    <p:extLst>
      <p:ext uri="{BB962C8B-B14F-4D97-AF65-F5344CB8AC3E}">
        <p14:creationId xmlns:p14="http://schemas.microsoft.com/office/powerpoint/2010/main" val="4251571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14500" y="228600"/>
            <a:ext cx="8763000" cy="914400"/>
          </a:xfrm>
        </p:spPr>
        <p:txBody>
          <a:bodyPr>
            <a:noAutofit/>
          </a:bodyPr>
          <a:lstStyle/>
          <a:p>
            <a:r>
              <a:rPr lang="en-US" sz="4300" b="1" dirty="0"/>
              <a:t>The Single-Rod Contraceptive Implant</a:t>
            </a:r>
          </a:p>
        </p:txBody>
      </p:sp>
      <p:sp>
        <p:nvSpPr>
          <p:cNvPr id="3" name="Content Placeholder 2"/>
          <p:cNvSpPr>
            <a:spLocks noGrp="1"/>
          </p:cNvSpPr>
          <p:nvPr>
            <p:ph idx="1"/>
          </p:nvPr>
        </p:nvSpPr>
        <p:spPr>
          <a:xfrm>
            <a:off x="3276600" y="1752600"/>
            <a:ext cx="5638800" cy="3657600"/>
          </a:xfrm>
        </p:spPr>
        <p:txBody>
          <a:bodyPr>
            <a:normAutofit/>
          </a:bodyPr>
          <a:lstStyle/>
          <a:p>
            <a:pPr marL="91440" indent="-274320">
              <a:spcBef>
                <a:spcPts val="0"/>
              </a:spcBef>
              <a:spcAft>
                <a:spcPts val="2500"/>
              </a:spcAft>
              <a:defRPr/>
            </a:pPr>
            <a:r>
              <a:rPr lang="en-US" dirty="0">
                <a:latin typeface="+mj-lt"/>
              </a:rPr>
              <a:t>Etonogestrel (68 mg)</a:t>
            </a:r>
          </a:p>
          <a:p>
            <a:pPr marL="91440" indent="-274320">
              <a:spcBef>
                <a:spcPts val="0"/>
              </a:spcBef>
              <a:spcAft>
                <a:spcPts val="2500"/>
              </a:spcAft>
              <a:defRPr/>
            </a:pPr>
            <a:r>
              <a:rPr lang="en-US" dirty="0">
                <a:latin typeface="+mj-lt"/>
              </a:rPr>
              <a:t>Discreet</a:t>
            </a:r>
          </a:p>
          <a:p>
            <a:pPr marL="91440" indent="-274320">
              <a:spcBef>
                <a:spcPts val="0"/>
              </a:spcBef>
              <a:spcAft>
                <a:spcPts val="2500"/>
              </a:spcAft>
              <a:defRPr/>
            </a:pPr>
            <a:r>
              <a:rPr lang="en-US" dirty="0">
                <a:latin typeface="+mj-lt"/>
              </a:rPr>
              <a:t>Highly effective</a:t>
            </a:r>
          </a:p>
          <a:p>
            <a:pPr marL="91440" indent="-274320">
              <a:spcBef>
                <a:spcPts val="0"/>
              </a:spcBef>
              <a:spcAft>
                <a:spcPts val="2500"/>
              </a:spcAft>
              <a:defRPr/>
            </a:pPr>
            <a:r>
              <a:rPr lang="en-US" dirty="0">
                <a:latin typeface="+mj-lt"/>
              </a:rPr>
              <a:t>Rapidly reversible</a:t>
            </a:r>
          </a:p>
          <a:p>
            <a:pPr marL="91440" indent="-274320">
              <a:spcBef>
                <a:spcPts val="0"/>
              </a:spcBef>
              <a:spcAft>
                <a:spcPts val="2500"/>
              </a:spcAft>
              <a:defRPr/>
            </a:pPr>
            <a:r>
              <a:rPr lang="en-US" dirty="0">
                <a:latin typeface="+mj-lt"/>
              </a:rPr>
              <a:t>Approved for use up to 3 </a:t>
            </a:r>
            <a:r>
              <a:rPr lang="en-US" dirty="0" smtClean="0">
                <a:latin typeface="+mj-lt"/>
              </a:rPr>
              <a:t>years *</a:t>
            </a:r>
            <a:endParaRPr lang="en-US" dirty="0">
              <a:latin typeface="+mj-lt"/>
            </a:endParaRPr>
          </a:p>
          <a:p>
            <a:pPr>
              <a:buNone/>
            </a:pPr>
            <a:endParaRPr lang="en-US" dirty="0"/>
          </a:p>
        </p:txBody>
      </p:sp>
      <p:pic>
        <p:nvPicPr>
          <p:cNvPr id="2" name="Picture 1"/>
          <p:cNvPicPr>
            <a:picLocks noChangeAspect="1"/>
          </p:cNvPicPr>
          <p:nvPr/>
        </p:nvPicPr>
        <p:blipFill>
          <a:blip r:embed="rId3"/>
          <a:stretch>
            <a:fillRect/>
          </a:stretch>
        </p:blipFill>
        <p:spPr>
          <a:xfrm>
            <a:off x="7849389" y="2388952"/>
            <a:ext cx="3432345" cy="2566638"/>
          </a:xfrm>
          <a:prstGeom prst="rect">
            <a:avLst/>
          </a:prstGeom>
        </p:spPr>
      </p:pic>
    </p:spTree>
    <p:extLst>
      <p:ext uri="{BB962C8B-B14F-4D97-AF65-F5344CB8AC3E}">
        <p14:creationId xmlns:p14="http://schemas.microsoft.com/office/powerpoint/2010/main" val="3868815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Implant side effects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Headache </a:t>
            </a:r>
            <a:r>
              <a:rPr lang="en-US" dirty="0"/>
              <a:t>(16 percent</a:t>
            </a:r>
            <a:r>
              <a:rPr lang="en-US" dirty="0" smtClean="0"/>
              <a:t>)</a:t>
            </a:r>
          </a:p>
          <a:p>
            <a:pPr>
              <a:buFont typeface="Arial" panose="020B0604020202020204" pitchFamily="34" charset="0"/>
              <a:buChar char="•"/>
            </a:pPr>
            <a:r>
              <a:rPr lang="en-US" dirty="0" smtClean="0"/>
              <a:t> Weight </a:t>
            </a:r>
            <a:r>
              <a:rPr lang="en-US" dirty="0"/>
              <a:t>gain (12 percent</a:t>
            </a:r>
            <a:r>
              <a:rPr lang="en-US" dirty="0" smtClean="0"/>
              <a:t>)</a:t>
            </a:r>
          </a:p>
          <a:p>
            <a:pPr>
              <a:buFont typeface="Arial" panose="020B0604020202020204" pitchFamily="34" charset="0"/>
              <a:buChar char="•"/>
            </a:pPr>
            <a:r>
              <a:rPr lang="en-US" dirty="0" smtClean="0"/>
              <a:t> Acne </a:t>
            </a:r>
            <a:r>
              <a:rPr lang="en-US" dirty="0"/>
              <a:t>(12 percent</a:t>
            </a:r>
            <a:r>
              <a:rPr lang="en-US" dirty="0" smtClean="0"/>
              <a:t>)</a:t>
            </a:r>
          </a:p>
          <a:p>
            <a:pPr>
              <a:buFont typeface="Arial" panose="020B0604020202020204" pitchFamily="34" charset="0"/>
              <a:buChar char="•"/>
            </a:pPr>
            <a:r>
              <a:rPr lang="en-US" dirty="0" smtClean="0"/>
              <a:t> </a:t>
            </a:r>
            <a:r>
              <a:rPr lang="en-US" dirty="0"/>
              <a:t>B</a:t>
            </a:r>
            <a:r>
              <a:rPr lang="en-US" dirty="0" smtClean="0"/>
              <a:t>reast </a:t>
            </a:r>
            <a:r>
              <a:rPr lang="en-US" dirty="0"/>
              <a:t>tenderness (10 percent</a:t>
            </a:r>
            <a:r>
              <a:rPr lang="en-US" dirty="0" smtClean="0"/>
              <a:t>)</a:t>
            </a:r>
          </a:p>
          <a:p>
            <a:pPr>
              <a:buFont typeface="Arial" panose="020B0604020202020204" pitchFamily="34" charset="0"/>
              <a:buChar char="•"/>
            </a:pPr>
            <a:r>
              <a:rPr lang="en-US" dirty="0" smtClean="0"/>
              <a:t> Emotional </a:t>
            </a:r>
            <a:r>
              <a:rPr lang="en-US" dirty="0"/>
              <a:t>lability (6 percent) </a:t>
            </a:r>
            <a:endParaRPr lang="en-US" dirty="0" smtClean="0"/>
          </a:p>
          <a:p>
            <a:pPr>
              <a:buFont typeface="Arial" panose="020B0604020202020204" pitchFamily="34" charset="0"/>
              <a:buChar char="•"/>
            </a:pPr>
            <a:r>
              <a:rPr lang="en-US" dirty="0" smtClean="0"/>
              <a:t> Abdominal </a:t>
            </a:r>
            <a:r>
              <a:rPr lang="en-US" dirty="0"/>
              <a:t>pain (5 </a:t>
            </a:r>
            <a:r>
              <a:rPr lang="en-US" dirty="0" smtClean="0"/>
              <a:t>pe</a:t>
            </a:r>
            <a:r>
              <a:rPr lang="en-US" dirty="0"/>
              <a:t>rcent) </a:t>
            </a:r>
          </a:p>
          <a:p>
            <a:pPr marL="0" indent="0">
              <a:buNone/>
            </a:pPr>
            <a:r>
              <a:rPr lang="en-US" sz="900" u="sng" dirty="0" err="1" smtClean="0">
                <a:latin typeface="+mj-lt"/>
                <a:hlinkClick r:id="rId2"/>
              </a:rPr>
              <a:t>Darney</a:t>
            </a:r>
            <a:r>
              <a:rPr lang="en-US" sz="900" u="sng" dirty="0" smtClean="0">
                <a:latin typeface="+mj-lt"/>
                <a:hlinkClick r:id="rId2"/>
              </a:rPr>
              <a:t> </a:t>
            </a:r>
            <a:r>
              <a:rPr lang="en-US" sz="900" u="sng" dirty="0">
                <a:latin typeface="+mj-lt"/>
                <a:hlinkClick r:id="rId2"/>
              </a:rPr>
              <a:t>P, Patel A, Rosen K, et al. Safety and efficacy of a single-rod </a:t>
            </a:r>
            <a:r>
              <a:rPr lang="en-US" sz="900" u="sng" dirty="0" err="1">
                <a:latin typeface="+mj-lt"/>
                <a:hlinkClick r:id="rId2"/>
              </a:rPr>
              <a:t>etonogestrel</a:t>
            </a:r>
            <a:r>
              <a:rPr lang="en-US" sz="900" u="sng" dirty="0">
                <a:latin typeface="+mj-lt"/>
                <a:hlinkClick r:id="rId2"/>
              </a:rPr>
              <a:t> implant (</a:t>
            </a:r>
            <a:r>
              <a:rPr lang="en-US" sz="900" u="sng" dirty="0" err="1">
                <a:latin typeface="+mj-lt"/>
                <a:hlinkClick r:id="rId2"/>
              </a:rPr>
              <a:t>Implanon</a:t>
            </a:r>
            <a:r>
              <a:rPr lang="en-US" sz="900" u="sng" dirty="0">
                <a:latin typeface="+mj-lt"/>
                <a:hlinkClick r:id="rId2"/>
              </a:rPr>
              <a:t>): Results from 11 international clinical trials. </a:t>
            </a:r>
            <a:r>
              <a:rPr lang="en-US" sz="900" u="sng" dirty="0" err="1">
                <a:latin typeface="+mj-lt"/>
                <a:hlinkClick r:id="rId2"/>
              </a:rPr>
              <a:t>Fertil</a:t>
            </a:r>
            <a:r>
              <a:rPr lang="en-US" sz="900" u="sng" dirty="0">
                <a:latin typeface="+mj-lt"/>
                <a:hlinkClick r:id="rId2"/>
              </a:rPr>
              <a:t> </a:t>
            </a:r>
            <a:r>
              <a:rPr lang="en-US" sz="900" u="sng" dirty="0" err="1">
                <a:latin typeface="+mj-lt"/>
                <a:hlinkClick r:id="rId2"/>
              </a:rPr>
              <a:t>Steril</a:t>
            </a:r>
            <a:r>
              <a:rPr lang="en-US" sz="900" u="sng" dirty="0">
                <a:latin typeface="+mj-lt"/>
                <a:hlinkClick r:id="rId2"/>
              </a:rPr>
              <a:t> 2009; 91:1646</a:t>
            </a:r>
            <a:r>
              <a:rPr lang="en-US" sz="900" u="sng" dirty="0" smtClean="0">
                <a:latin typeface="+mj-lt"/>
                <a:hlinkClick r:id="rId2"/>
              </a:rPr>
              <a:t>.</a:t>
            </a:r>
            <a:endParaRPr lang="en-US" sz="900" u="sng" dirty="0" smtClean="0">
              <a:latin typeface="+mj-lt"/>
            </a:endParaRPr>
          </a:p>
        </p:txBody>
      </p:sp>
    </p:spTree>
    <p:extLst>
      <p:ext uri="{BB962C8B-B14F-4D97-AF65-F5344CB8AC3E}">
        <p14:creationId xmlns:p14="http://schemas.microsoft.com/office/powerpoint/2010/main" val="321346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81200" y="0"/>
            <a:ext cx="8229600" cy="1143000"/>
          </a:xfrm>
          <a:prstGeom prst="rect">
            <a:avLst/>
          </a:prstGeom>
        </p:spPr>
        <p:txBody>
          <a:bodyPr vert="horz" lIns="91440" tIns="45720" rIns="91440" bIns="45720" rtlCol="0" anchor="ctr">
            <a:normAutofit/>
          </a:bodyPr>
          <a:lstStyle/>
          <a:p>
            <a:pPr algn="ctr">
              <a:spcBef>
                <a:spcPct val="0"/>
              </a:spcBef>
              <a:defRPr/>
            </a:pPr>
            <a:r>
              <a:rPr lang="en-US" sz="4400" dirty="0">
                <a:latin typeface="+mj-lt"/>
                <a:ea typeface="+mj-ea"/>
                <a:cs typeface="+mj-cs"/>
              </a:rPr>
              <a:t>Short Insertion and Removal Time</a:t>
            </a:r>
          </a:p>
        </p:txBody>
      </p:sp>
      <p:sp>
        <p:nvSpPr>
          <p:cNvPr id="4" name="Text Box 4"/>
          <p:cNvSpPr txBox="1">
            <a:spLocks noChangeArrowheads="1"/>
          </p:cNvSpPr>
          <p:nvPr/>
        </p:nvSpPr>
        <p:spPr bwMode="auto">
          <a:xfrm>
            <a:off x="1981201" y="1851026"/>
            <a:ext cx="2468563" cy="1323975"/>
          </a:xfrm>
          <a:prstGeom prst="rect">
            <a:avLst/>
          </a:prstGeom>
          <a:noFill/>
          <a:ln w="9525">
            <a:noFill/>
            <a:miter lim="800000"/>
            <a:headEnd/>
            <a:tailEnd/>
          </a:ln>
        </p:spPr>
        <p:txBody>
          <a:bodyPr>
            <a:spAutoFit/>
          </a:bodyPr>
          <a:lstStyle/>
          <a:p>
            <a:pPr algn="ctr">
              <a:spcBef>
                <a:spcPct val="50000"/>
              </a:spcBef>
            </a:pPr>
            <a:r>
              <a:rPr lang="en-US" sz="3200" dirty="0">
                <a:latin typeface="+mj-lt"/>
              </a:rPr>
              <a:t>Insertion </a:t>
            </a:r>
          </a:p>
          <a:p>
            <a:pPr algn="ctr">
              <a:spcBef>
                <a:spcPct val="50000"/>
              </a:spcBef>
            </a:pPr>
            <a:r>
              <a:rPr lang="en-US" sz="3200" dirty="0">
                <a:latin typeface="+mj-lt"/>
              </a:rPr>
              <a:t>&lt; 1 minute</a:t>
            </a:r>
          </a:p>
        </p:txBody>
      </p:sp>
      <p:sp>
        <p:nvSpPr>
          <p:cNvPr id="5" name="Text Box 5"/>
          <p:cNvSpPr txBox="1">
            <a:spLocks noChangeArrowheads="1"/>
          </p:cNvSpPr>
          <p:nvPr/>
        </p:nvSpPr>
        <p:spPr bwMode="auto">
          <a:xfrm>
            <a:off x="7483476" y="4221164"/>
            <a:ext cx="2468563" cy="1323975"/>
          </a:xfrm>
          <a:prstGeom prst="rect">
            <a:avLst/>
          </a:prstGeom>
          <a:noFill/>
          <a:ln w="9525">
            <a:noFill/>
            <a:miter lim="800000"/>
            <a:headEnd/>
            <a:tailEnd/>
          </a:ln>
        </p:spPr>
        <p:txBody>
          <a:bodyPr>
            <a:spAutoFit/>
          </a:bodyPr>
          <a:lstStyle/>
          <a:p>
            <a:pPr algn="ctr">
              <a:spcBef>
                <a:spcPct val="50000"/>
              </a:spcBef>
            </a:pPr>
            <a:r>
              <a:rPr lang="en-US" sz="3200" dirty="0">
                <a:latin typeface="+mj-lt"/>
              </a:rPr>
              <a:t>Removal</a:t>
            </a:r>
          </a:p>
          <a:p>
            <a:pPr algn="ctr">
              <a:spcBef>
                <a:spcPct val="50000"/>
              </a:spcBef>
            </a:pPr>
            <a:r>
              <a:rPr lang="en-US" sz="3200" dirty="0">
                <a:latin typeface="+mj-lt"/>
              </a:rPr>
              <a:t>&lt; 3 minutes</a:t>
            </a:r>
          </a:p>
        </p:txBody>
      </p:sp>
      <p:pic>
        <p:nvPicPr>
          <p:cNvPr id="6" name="Picture 6" descr="Picture 12_pptX"/>
          <p:cNvPicPr>
            <a:picLocks noChangeAspect="1" noChangeArrowheads="1"/>
          </p:cNvPicPr>
          <p:nvPr>
            <p:custDataLst>
              <p:tags r:id="rId1"/>
            </p:custDataLst>
          </p:nvPr>
        </p:nvPicPr>
        <p:blipFill>
          <a:blip r:embed="rId4" cstate="print"/>
          <a:srcRect/>
          <a:stretch>
            <a:fillRect/>
          </a:stretch>
        </p:blipFill>
        <p:spPr bwMode="auto">
          <a:xfrm>
            <a:off x="4799014" y="2284413"/>
            <a:ext cx="2511425" cy="3060700"/>
          </a:xfrm>
          <a:prstGeom prst="rect">
            <a:avLst/>
          </a:prstGeom>
          <a:noFill/>
          <a:ln w="9525">
            <a:noFill/>
            <a:miter lim="800000"/>
            <a:headEnd/>
            <a:tailEnd/>
          </a:ln>
        </p:spPr>
      </p:pic>
    </p:spTree>
    <p:extLst>
      <p:ext uri="{BB962C8B-B14F-4D97-AF65-F5344CB8AC3E}">
        <p14:creationId xmlns:p14="http://schemas.microsoft.com/office/powerpoint/2010/main" val="197234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Insertion Timing</a:t>
            </a:r>
            <a:endParaRPr lang="en-US" dirty="0"/>
          </a:p>
        </p:txBody>
      </p:sp>
      <p:sp>
        <p:nvSpPr>
          <p:cNvPr id="5" name="Content Placeholder 4"/>
          <p:cNvSpPr>
            <a:spLocks noGrp="1"/>
          </p:cNvSpPr>
          <p:nvPr>
            <p:ph sz="half" idx="1"/>
          </p:nvPr>
        </p:nvSpPr>
        <p:spPr/>
        <p:txBody>
          <a:bodyPr>
            <a:normAutofit/>
          </a:bodyPr>
          <a:lstStyle/>
          <a:p>
            <a:r>
              <a:rPr lang="en-US" sz="2400" dirty="0" smtClean="0">
                <a:latin typeface="+mj-lt"/>
              </a:rPr>
              <a:t>Any time during the menstrual cycle</a:t>
            </a:r>
          </a:p>
          <a:p>
            <a:r>
              <a:rPr lang="en-US" sz="2400" dirty="0" smtClean="0">
                <a:latin typeface="+mj-lt"/>
              </a:rPr>
              <a:t>Reasonably exclude pregnancy</a:t>
            </a:r>
          </a:p>
          <a:p>
            <a:r>
              <a:rPr lang="en-US" sz="2400" dirty="0" smtClean="0">
                <a:latin typeface="+mj-lt"/>
              </a:rPr>
              <a:t>Backup method for 7 days unless inserted:</a:t>
            </a:r>
          </a:p>
          <a:p>
            <a:pPr lvl="1"/>
            <a:r>
              <a:rPr lang="en-US" sz="2400" dirty="0" smtClean="0">
                <a:latin typeface="+mj-lt"/>
              </a:rPr>
              <a:t>Within 5days of menses</a:t>
            </a:r>
          </a:p>
          <a:p>
            <a:pPr lvl="1"/>
            <a:r>
              <a:rPr lang="en-US" sz="2400" dirty="0" smtClean="0">
                <a:latin typeface="+mj-lt"/>
              </a:rPr>
              <a:t>Immediately postpartum or post-abortion</a:t>
            </a:r>
          </a:p>
          <a:p>
            <a:pPr lvl="1"/>
            <a:r>
              <a:rPr lang="en-US" sz="2400" dirty="0" smtClean="0">
                <a:latin typeface="+mj-lt"/>
              </a:rPr>
              <a:t>Immediately upon switching from another hormonal method</a:t>
            </a:r>
            <a:endParaRPr lang="en-US" sz="2400" dirty="0">
              <a:latin typeface="+mj-lt"/>
            </a:endParaRPr>
          </a:p>
        </p:txBody>
      </p:sp>
      <p:pic>
        <p:nvPicPr>
          <p:cNvPr id="7" name="Picture 2" descr="Image result for nexplanon inserti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339312" y="1519909"/>
            <a:ext cx="3193649" cy="4675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74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81200" y="0"/>
            <a:ext cx="8229600" cy="1020762"/>
          </a:xfrm>
          <a:prstGeom prst="rect">
            <a:avLst/>
          </a:prstGeom>
        </p:spPr>
        <p:txBody>
          <a:bodyPr vert="horz" lIns="91440" tIns="45720" rIns="91440" bIns="45720" rtlCol="0" anchor="ctr">
            <a:normAutofit/>
          </a:bodyPr>
          <a:lstStyle/>
          <a:p>
            <a:pPr algn="ctr">
              <a:spcBef>
                <a:spcPct val="0"/>
              </a:spcBef>
              <a:defRPr/>
            </a:pPr>
            <a:r>
              <a:rPr lang="en-US" sz="4400" dirty="0">
                <a:latin typeface="+mj-lt"/>
                <a:ea typeface="+mj-ea"/>
                <a:cs typeface="+mj-cs"/>
              </a:rPr>
              <a:t>Bleeding Patterns Summary</a:t>
            </a:r>
          </a:p>
        </p:txBody>
      </p:sp>
      <p:sp>
        <p:nvSpPr>
          <p:cNvPr id="3" name="Rectangle 4"/>
          <p:cNvSpPr>
            <a:spLocks noChangeArrowheads="1"/>
          </p:cNvSpPr>
          <p:nvPr/>
        </p:nvSpPr>
        <p:spPr bwMode="auto">
          <a:xfrm>
            <a:off x="1296767" y="1020762"/>
            <a:ext cx="8312150" cy="4067175"/>
          </a:xfrm>
          <a:prstGeom prst="rect">
            <a:avLst/>
          </a:prstGeom>
          <a:noFill/>
          <a:ln w="9525">
            <a:noFill/>
            <a:miter lim="800000"/>
            <a:headEnd/>
            <a:tailEnd/>
          </a:ln>
        </p:spPr>
        <p:txBody>
          <a:bodyPr/>
          <a:lstStyle/>
          <a:p>
            <a:pPr marL="342900" indent="-342900">
              <a:lnSpc>
                <a:spcPct val="90000"/>
              </a:lnSpc>
              <a:spcBef>
                <a:spcPts val="600"/>
              </a:spcBef>
              <a:spcAft>
                <a:spcPts val="1500"/>
              </a:spcAft>
              <a:buFont typeface="Arial" pitchFamily="34" charset="0"/>
              <a:buChar char="•"/>
            </a:pPr>
            <a:r>
              <a:rPr lang="en-US" sz="2800" dirty="0">
                <a:latin typeface="+mj-lt"/>
              </a:rPr>
              <a:t>Provide anticipatory guidance </a:t>
            </a:r>
            <a:r>
              <a:rPr lang="en-US" sz="2800" dirty="0" smtClean="0">
                <a:latin typeface="+mj-lt"/>
              </a:rPr>
              <a:t>(about 60% will have infrequent/amenorrhea 1</a:t>
            </a:r>
            <a:r>
              <a:rPr lang="en-US" sz="2800" baseline="30000" dirty="0" smtClean="0">
                <a:latin typeface="+mj-lt"/>
              </a:rPr>
              <a:t>st</a:t>
            </a:r>
            <a:r>
              <a:rPr lang="en-US" sz="2800" dirty="0" smtClean="0">
                <a:latin typeface="+mj-lt"/>
              </a:rPr>
              <a:t> 2 years)</a:t>
            </a:r>
            <a:endParaRPr lang="en-US" sz="2800" dirty="0">
              <a:latin typeface="+mj-lt"/>
            </a:endParaRPr>
          </a:p>
          <a:p>
            <a:pPr marL="342900" indent="-342900">
              <a:lnSpc>
                <a:spcPct val="90000"/>
              </a:lnSpc>
              <a:spcBef>
                <a:spcPts val="600"/>
              </a:spcBef>
              <a:spcAft>
                <a:spcPts val="1500"/>
              </a:spcAft>
              <a:buFont typeface="Arial" pitchFamily="34" charset="0"/>
              <a:buChar char="•"/>
            </a:pPr>
            <a:r>
              <a:rPr lang="en-US" sz="2800" dirty="0">
                <a:latin typeface="+mj-lt"/>
              </a:rPr>
              <a:t>Favorable bleeding patterns experienced in the first 3 months are likely to continue </a:t>
            </a:r>
          </a:p>
          <a:p>
            <a:pPr marL="342900" indent="-342900">
              <a:lnSpc>
                <a:spcPct val="90000"/>
              </a:lnSpc>
              <a:spcBef>
                <a:spcPts val="600"/>
              </a:spcBef>
              <a:spcAft>
                <a:spcPts val="1500"/>
              </a:spcAft>
              <a:buFont typeface="Arial" pitchFamily="34" charset="0"/>
              <a:buChar char="•"/>
            </a:pPr>
            <a:r>
              <a:rPr lang="en-US" sz="2800" dirty="0">
                <a:latin typeface="+mj-lt"/>
              </a:rPr>
              <a:t>Unfavorable patterns have a 50% chance of improving </a:t>
            </a:r>
          </a:p>
          <a:p>
            <a:pPr marL="342900" indent="-342900">
              <a:lnSpc>
                <a:spcPct val="90000"/>
              </a:lnSpc>
              <a:spcBef>
                <a:spcPts val="600"/>
              </a:spcBef>
              <a:spcAft>
                <a:spcPts val="1500"/>
              </a:spcAft>
              <a:buFont typeface="Arial" pitchFamily="34" charset="0"/>
              <a:buChar char="•"/>
            </a:pPr>
            <a:r>
              <a:rPr lang="en-US" sz="2800" dirty="0">
                <a:latin typeface="+mj-lt"/>
              </a:rPr>
              <a:t>Women with low body weight have fewer bleeding and spotting </a:t>
            </a:r>
            <a:r>
              <a:rPr lang="en-US" sz="2800" dirty="0" smtClean="0">
                <a:latin typeface="+mj-lt"/>
              </a:rPr>
              <a:t>days</a:t>
            </a:r>
          </a:p>
          <a:p>
            <a:pPr marL="342900" indent="-342900">
              <a:lnSpc>
                <a:spcPct val="90000"/>
              </a:lnSpc>
              <a:spcBef>
                <a:spcPts val="600"/>
              </a:spcBef>
              <a:spcAft>
                <a:spcPts val="1500"/>
              </a:spcAft>
              <a:buFont typeface="Arial" pitchFamily="34" charset="0"/>
              <a:buChar char="•"/>
            </a:pPr>
            <a:r>
              <a:rPr lang="en-US" sz="2800" dirty="0" smtClean="0">
                <a:latin typeface="+mj-lt"/>
              </a:rPr>
              <a:t>Consider 400-800mg ibuprofen TID X 5-10d or COCP X 3-6 months </a:t>
            </a:r>
          </a:p>
          <a:p>
            <a:pPr>
              <a:lnSpc>
                <a:spcPct val="90000"/>
              </a:lnSpc>
              <a:spcBef>
                <a:spcPts val="600"/>
              </a:spcBef>
              <a:spcAft>
                <a:spcPts val="1500"/>
              </a:spcAft>
            </a:pPr>
            <a:r>
              <a:rPr lang="en-US" sz="1000" dirty="0" smtClean="0">
                <a:latin typeface="+mj-lt"/>
              </a:rPr>
              <a:t>https</a:t>
            </a:r>
            <a:r>
              <a:rPr lang="en-US" sz="1000" dirty="0">
                <a:latin typeface="+mj-lt"/>
              </a:rPr>
              <a:t>://www.uptodate.com/contents/management-of-unscheduled-bleeding-in-women-using-contraception?search=unscheduled%20bleeding%20nexplanon&amp;sectionRank=1&amp;usage_type=default&amp;anchor=H7&amp;source=machineLearning&amp;selectedTitle=1~150&amp;display_rank=1#H7</a:t>
            </a:r>
            <a:endParaRPr lang="en-US" sz="1000" dirty="0">
              <a:latin typeface="+mj-lt"/>
            </a:endParaRPr>
          </a:p>
        </p:txBody>
      </p:sp>
    </p:spTree>
    <p:extLst>
      <p:ext uri="{BB962C8B-B14F-4D97-AF65-F5344CB8AC3E}">
        <p14:creationId xmlns:p14="http://schemas.microsoft.com/office/powerpoint/2010/main" val="152041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600200" y="152400"/>
            <a:ext cx="8991600" cy="1371600"/>
          </a:xfrm>
          <a:prstGeom prst="rect">
            <a:avLst/>
          </a:prstGeom>
        </p:spPr>
        <p:txBody>
          <a:bodyPr/>
          <a:lstStyle/>
          <a:p>
            <a:pPr algn="ctr">
              <a:spcBef>
                <a:spcPct val="0"/>
              </a:spcBef>
              <a:defRPr/>
            </a:pPr>
            <a:r>
              <a:rPr lang="en-US" sz="4000" dirty="0">
                <a:latin typeface="+mj-lt"/>
                <a:ea typeface="+mj-ea"/>
                <a:cs typeface="+mj-cs"/>
              </a:rPr>
              <a:t>Non-Contraceptive Benefit: </a:t>
            </a:r>
            <a:br>
              <a:rPr lang="en-US" sz="4000" dirty="0">
                <a:latin typeface="+mj-lt"/>
                <a:ea typeface="+mj-ea"/>
                <a:cs typeface="+mj-cs"/>
              </a:rPr>
            </a:br>
            <a:r>
              <a:rPr lang="en-US" sz="4000" dirty="0">
                <a:latin typeface="+mj-lt"/>
                <a:ea typeface="+mj-ea"/>
                <a:cs typeface="+mj-cs"/>
              </a:rPr>
              <a:t>Dysmenorrhea Improvement</a:t>
            </a:r>
          </a:p>
        </p:txBody>
      </p:sp>
      <p:graphicFrame>
        <p:nvGraphicFramePr>
          <p:cNvPr id="4" name="Chart 3"/>
          <p:cNvGraphicFramePr/>
          <p:nvPr/>
        </p:nvGraphicFramePr>
        <p:xfrm>
          <a:off x="1905000" y="1828800"/>
          <a:ext cx="83820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1542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3733800" y="1447800"/>
            <a:ext cx="5715000" cy="5029200"/>
          </a:xfrm>
          <a:prstGeom prst="rect">
            <a:avLst/>
          </a:prstGeom>
        </p:spPr>
        <p:txBody>
          <a:bodyPr/>
          <a:lstStyle/>
          <a:p>
            <a:pPr marL="742950" lvl="1" indent="-285750">
              <a:lnSpc>
                <a:spcPct val="80000"/>
              </a:lnSpc>
              <a:spcBef>
                <a:spcPct val="20000"/>
              </a:spcBef>
              <a:defRPr/>
            </a:pPr>
            <a:endParaRPr lang="en-US" sz="2400" dirty="0">
              <a:solidFill>
                <a:srgbClr val="004557"/>
              </a:solidFill>
              <a:latin typeface="Gill Sans MT" pitchFamily="34" charset="0"/>
            </a:endParaRPr>
          </a:p>
          <a:p>
            <a:pPr marL="342900" indent="-342900">
              <a:lnSpc>
                <a:spcPct val="90000"/>
              </a:lnSpc>
              <a:spcAft>
                <a:spcPts val="2500"/>
              </a:spcAft>
              <a:buFont typeface="Arial" pitchFamily="34" charset="0"/>
              <a:buChar char="•"/>
            </a:pPr>
            <a:r>
              <a:rPr lang="en-US" sz="3400" dirty="0">
                <a:solidFill>
                  <a:schemeClr val="tx2"/>
                </a:solidFill>
                <a:latin typeface="+mj-lt"/>
              </a:rPr>
              <a:t>The most effective reversible contraceptive </a:t>
            </a:r>
          </a:p>
          <a:p>
            <a:pPr marL="342900" indent="-342900">
              <a:lnSpc>
                <a:spcPct val="90000"/>
              </a:lnSpc>
              <a:spcAft>
                <a:spcPts val="2500"/>
              </a:spcAft>
              <a:buFont typeface="Arial" pitchFamily="34" charset="0"/>
              <a:buChar char="•"/>
            </a:pPr>
            <a:r>
              <a:rPr lang="en-US" sz="3400" dirty="0">
                <a:solidFill>
                  <a:schemeClr val="tx2"/>
                </a:solidFill>
                <a:latin typeface="+mj-lt"/>
              </a:rPr>
              <a:t>Few contraindications </a:t>
            </a:r>
          </a:p>
          <a:p>
            <a:pPr marL="342900" indent="-342900">
              <a:lnSpc>
                <a:spcPct val="90000"/>
              </a:lnSpc>
              <a:spcAft>
                <a:spcPts val="2500"/>
              </a:spcAft>
              <a:buFont typeface="Arial" pitchFamily="34" charset="0"/>
              <a:buChar char="•"/>
            </a:pPr>
            <a:r>
              <a:rPr lang="en-US" sz="3400" dirty="0">
                <a:solidFill>
                  <a:schemeClr val="tx2"/>
                </a:solidFill>
                <a:latin typeface="+mj-lt"/>
              </a:rPr>
              <a:t>Provide anticipatory guidance regarding bleeding patterns </a:t>
            </a:r>
          </a:p>
          <a:p>
            <a:pPr marL="742950" lvl="1" indent="-285750">
              <a:lnSpc>
                <a:spcPct val="80000"/>
              </a:lnSpc>
              <a:spcBef>
                <a:spcPct val="20000"/>
              </a:spcBef>
              <a:buFont typeface="Arial" pitchFamily="34" charset="0"/>
              <a:buChar char="•"/>
              <a:defRPr/>
            </a:pPr>
            <a:endParaRPr lang="en-US" sz="2500" dirty="0">
              <a:solidFill>
                <a:srgbClr val="4E7178"/>
              </a:solidFill>
              <a:latin typeface="Calibri" pitchFamily="34" charset="0"/>
            </a:endParaRPr>
          </a:p>
        </p:txBody>
      </p:sp>
      <p:cxnSp>
        <p:nvCxnSpPr>
          <p:cNvPr id="12" name="Straight Connector 11"/>
          <p:cNvCxnSpPr/>
          <p:nvPr/>
        </p:nvCxnSpPr>
        <p:spPr>
          <a:xfrm>
            <a:off x="1524000" y="990600"/>
            <a:ext cx="9144000" cy="0"/>
          </a:xfrm>
          <a:prstGeom prst="line">
            <a:avLst/>
          </a:prstGeom>
          <a:ln w="984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67582" y="65039"/>
            <a:ext cx="5029200" cy="769441"/>
          </a:xfrm>
          <a:prstGeom prst="rect">
            <a:avLst/>
          </a:prstGeom>
          <a:noFill/>
        </p:spPr>
        <p:txBody>
          <a:bodyPr wrap="square" rtlCol="0">
            <a:spAutoFit/>
          </a:bodyPr>
          <a:lstStyle/>
          <a:p>
            <a:pPr algn="ctr"/>
            <a:r>
              <a:rPr lang="en-US" sz="4400" dirty="0">
                <a:solidFill>
                  <a:srgbClr val="004157"/>
                </a:solidFill>
                <a:latin typeface="+mj-lt"/>
              </a:rPr>
              <a:t>Implant Summary</a:t>
            </a:r>
          </a:p>
        </p:txBody>
      </p:sp>
      <p:pic>
        <p:nvPicPr>
          <p:cNvPr id="5124" name="Picture 4" descr="Nexplan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659" y="1770927"/>
            <a:ext cx="2747782" cy="2836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56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a:t>
            </a:r>
            <a:endParaRPr lang="en-US" dirty="0"/>
          </a:p>
        </p:txBody>
      </p:sp>
      <p:sp>
        <p:nvSpPr>
          <p:cNvPr id="3" name="Content Placeholder 2"/>
          <p:cNvSpPr>
            <a:spLocks noGrp="1"/>
          </p:cNvSpPr>
          <p:nvPr>
            <p:ph sz="half" idx="1"/>
          </p:nvPr>
        </p:nvSpPr>
        <p:spPr/>
        <p:txBody>
          <a:bodyPr>
            <a:normAutofit/>
          </a:bodyPr>
          <a:lstStyle/>
          <a:p>
            <a:r>
              <a:rPr lang="en-US" sz="3200" dirty="0" smtClean="0">
                <a:latin typeface="+mj-lt"/>
              </a:rPr>
              <a:t>No commercial content</a:t>
            </a:r>
          </a:p>
          <a:p>
            <a:r>
              <a:rPr lang="en-US" sz="3200" dirty="0" smtClean="0">
                <a:latin typeface="+mj-lt"/>
              </a:rPr>
              <a:t>Not promoting commercial vendor</a:t>
            </a:r>
          </a:p>
          <a:p>
            <a:r>
              <a:rPr lang="en-US" sz="3200" dirty="0" smtClean="0">
                <a:latin typeface="+mj-lt"/>
              </a:rPr>
              <a:t>Not supported financially by any commercial vendor</a:t>
            </a:r>
            <a:endParaRPr lang="en-US" sz="3200" dirty="0">
              <a:latin typeface="+mj-lt"/>
            </a:endParaRPr>
          </a:p>
        </p:txBody>
      </p:sp>
      <p:pic>
        <p:nvPicPr>
          <p:cNvPr id="1028" name="Picture 4" descr="File:A no money handshake.sv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95552" y="1846263"/>
            <a:ext cx="3982497"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812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IUDs</a:t>
            </a:r>
            <a:endParaRPr lang="en-US" dirty="0"/>
          </a:p>
        </p:txBody>
      </p:sp>
      <p:sp>
        <p:nvSpPr>
          <p:cNvPr id="4" name="Content Placeholder 3"/>
          <p:cNvSpPr>
            <a:spLocks noGrp="1"/>
          </p:cNvSpPr>
          <p:nvPr>
            <p:ph sz="half" idx="1"/>
          </p:nvPr>
        </p:nvSpPr>
        <p:spPr/>
        <p:txBody>
          <a:bodyPr/>
          <a:lstStyle/>
          <a:p>
            <a:pPr marL="0" indent="0">
              <a:buNone/>
            </a:pPr>
            <a:r>
              <a:rPr lang="en-US" sz="2800" dirty="0">
                <a:latin typeface="+mj-lt"/>
              </a:rPr>
              <a:t>Copper IUD (</a:t>
            </a:r>
            <a:r>
              <a:rPr lang="en-US" sz="2800" dirty="0" err="1">
                <a:latin typeface="+mj-lt"/>
              </a:rPr>
              <a:t>Paraguard</a:t>
            </a:r>
            <a:r>
              <a:rPr lang="en-US" sz="2800" dirty="0" smtClean="0">
                <a:latin typeface="+mj-lt"/>
              </a:rPr>
              <a:t>) 10 </a:t>
            </a:r>
            <a:r>
              <a:rPr lang="en-US" sz="2800" dirty="0" err="1" smtClean="0">
                <a:latin typeface="+mj-lt"/>
              </a:rPr>
              <a:t>yr</a:t>
            </a:r>
            <a:endParaRPr lang="en-US" sz="2800" dirty="0">
              <a:latin typeface="+mj-lt"/>
            </a:endParaRPr>
          </a:p>
          <a:p>
            <a:endParaRPr lang="en-US" dirty="0"/>
          </a:p>
        </p:txBody>
      </p:sp>
      <p:sp>
        <p:nvSpPr>
          <p:cNvPr id="5" name="Content Placeholder 4"/>
          <p:cNvSpPr>
            <a:spLocks noGrp="1"/>
          </p:cNvSpPr>
          <p:nvPr>
            <p:ph sz="half" idx="2"/>
          </p:nvPr>
        </p:nvSpPr>
        <p:spPr/>
        <p:txBody>
          <a:bodyPr/>
          <a:lstStyle/>
          <a:p>
            <a:pPr marL="0" indent="0">
              <a:buNone/>
            </a:pPr>
            <a:r>
              <a:rPr lang="en-US" sz="2800" dirty="0" err="1" smtClean="0">
                <a:latin typeface="+mj-lt"/>
              </a:rPr>
              <a:t>Levonorgestrel</a:t>
            </a:r>
            <a:r>
              <a:rPr lang="en-US" sz="2800" dirty="0" smtClean="0">
                <a:latin typeface="+mj-lt"/>
              </a:rPr>
              <a:t> (LNG-IUD)</a:t>
            </a:r>
          </a:p>
          <a:p>
            <a:pPr lvl="1"/>
            <a:r>
              <a:rPr lang="en-US" sz="2800" dirty="0" smtClean="0">
                <a:latin typeface="+mj-lt"/>
              </a:rPr>
              <a:t>20 mcg/day (</a:t>
            </a:r>
            <a:r>
              <a:rPr lang="en-US" sz="2800" dirty="0" err="1" smtClean="0">
                <a:latin typeface="+mj-lt"/>
              </a:rPr>
              <a:t>Mirena</a:t>
            </a:r>
            <a:r>
              <a:rPr lang="en-US" sz="2800" dirty="0" smtClean="0">
                <a:latin typeface="+mj-lt"/>
              </a:rPr>
              <a:t>) 5yr</a:t>
            </a:r>
          </a:p>
          <a:p>
            <a:pPr lvl="1"/>
            <a:r>
              <a:rPr lang="en-US" sz="2800" dirty="0" smtClean="0">
                <a:latin typeface="+mj-lt"/>
              </a:rPr>
              <a:t>18.6 mcg/day (</a:t>
            </a:r>
            <a:r>
              <a:rPr lang="en-US" sz="2800" dirty="0" err="1" smtClean="0">
                <a:latin typeface="+mj-lt"/>
              </a:rPr>
              <a:t>Liletta</a:t>
            </a:r>
            <a:r>
              <a:rPr lang="en-US" sz="2800" dirty="0" smtClean="0">
                <a:latin typeface="+mj-lt"/>
              </a:rPr>
              <a:t>) 4yr</a:t>
            </a:r>
          </a:p>
          <a:p>
            <a:pPr lvl="1"/>
            <a:r>
              <a:rPr lang="en-US" sz="2800" dirty="0" smtClean="0">
                <a:latin typeface="+mj-lt"/>
              </a:rPr>
              <a:t>17.5 mcg/day (</a:t>
            </a:r>
            <a:r>
              <a:rPr lang="en-US" sz="2800" dirty="0" err="1" smtClean="0">
                <a:latin typeface="+mj-lt"/>
              </a:rPr>
              <a:t>Kyleena</a:t>
            </a:r>
            <a:r>
              <a:rPr lang="en-US" sz="2800" dirty="0" smtClean="0">
                <a:latin typeface="+mj-lt"/>
              </a:rPr>
              <a:t>) 5yr</a:t>
            </a:r>
          </a:p>
          <a:p>
            <a:pPr lvl="1"/>
            <a:r>
              <a:rPr lang="en-US" sz="2800" dirty="0" smtClean="0">
                <a:latin typeface="+mj-lt"/>
              </a:rPr>
              <a:t>14 mcg/day (Skyla) 3yr</a:t>
            </a:r>
          </a:p>
          <a:p>
            <a:pPr marL="514350" indent="-514350">
              <a:buAutoNum type="arabicPeriod"/>
            </a:pPr>
            <a:endParaRPr lang="en-US" dirty="0"/>
          </a:p>
        </p:txBody>
      </p:sp>
      <p:pic>
        <p:nvPicPr>
          <p:cNvPr id="6" name="Picture 5"/>
          <p:cNvPicPr>
            <a:picLocks noChangeAspect="1"/>
          </p:cNvPicPr>
          <p:nvPr/>
        </p:nvPicPr>
        <p:blipFill>
          <a:blip r:embed="rId3"/>
          <a:stretch>
            <a:fillRect/>
          </a:stretch>
        </p:blipFill>
        <p:spPr>
          <a:xfrm>
            <a:off x="9223816" y="4118577"/>
            <a:ext cx="2968184" cy="2221832"/>
          </a:xfrm>
          <a:prstGeom prst="rect">
            <a:avLst/>
          </a:prstGeom>
        </p:spPr>
      </p:pic>
      <p:pic>
        <p:nvPicPr>
          <p:cNvPr id="7" name="Picture 6"/>
          <p:cNvPicPr>
            <a:picLocks noChangeAspect="1"/>
          </p:cNvPicPr>
          <p:nvPr/>
        </p:nvPicPr>
        <p:blipFill>
          <a:blip r:embed="rId4"/>
          <a:stretch>
            <a:fillRect/>
          </a:stretch>
        </p:blipFill>
        <p:spPr>
          <a:xfrm>
            <a:off x="2248309" y="2773094"/>
            <a:ext cx="1831619" cy="2456399"/>
          </a:xfrm>
          <a:prstGeom prst="rect">
            <a:avLst/>
          </a:prstGeom>
        </p:spPr>
      </p:pic>
    </p:spTree>
    <p:extLst>
      <p:ext uri="{BB962C8B-B14F-4D97-AF65-F5344CB8AC3E}">
        <p14:creationId xmlns:p14="http://schemas.microsoft.com/office/powerpoint/2010/main" val="1258560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IUD risks</a:t>
            </a:r>
            <a:endParaRPr lang="en-US" dirty="0"/>
          </a:p>
        </p:txBody>
      </p:sp>
      <p:sp>
        <p:nvSpPr>
          <p:cNvPr id="6" name="Content Placeholder 5"/>
          <p:cNvSpPr>
            <a:spLocks noGrp="1"/>
          </p:cNvSpPr>
          <p:nvPr>
            <p:ph idx="1"/>
          </p:nvPr>
        </p:nvSpPr>
        <p:spPr/>
        <p:txBody>
          <a:bodyPr/>
          <a:lstStyle/>
          <a:p>
            <a:endParaRPr lang="en-US" dirty="0" smtClean="0"/>
          </a:p>
          <a:p>
            <a:r>
              <a:rPr lang="en-US" sz="2800" dirty="0" smtClean="0">
                <a:latin typeface="+mj-lt"/>
              </a:rPr>
              <a:t>3 -10 % expulsion rate in first year Copper IUD</a:t>
            </a:r>
          </a:p>
          <a:p>
            <a:r>
              <a:rPr lang="en-US" sz="2800" dirty="0" smtClean="0">
                <a:latin typeface="+mj-lt"/>
              </a:rPr>
              <a:t>3 - 6 % </a:t>
            </a:r>
            <a:r>
              <a:rPr lang="en-US" sz="2800" dirty="0">
                <a:latin typeface="+mj-lt"/>
              </a:rPr>
              <a:t>expulsion rate in first year </a:t>
            </a:r>
            <a:r>
              <a:rPr lang="en-US" sz="2800" dirty="0" err="1" smtClean="0">
                <a:latin typeface="+mj-lt"/>
              </a:rPr>
              <a:t>LNg</a:t>
            </a:r>
            <a:r>
              <a:rPr lang="en-US" sz="2800" dirty="0" smtClean="0">
                <a:latin typeface="+mj-lt"/>
              </a:rPr>
              <a:t> IUD</a:t>
            </a:r>
          </a:p>
          <a:p>
            <a:r>
              <a:rPr lang="en-US" sz="2800" dirty="0" smtClean="0">
                <a:latin typeface="+mj-lt"/>
              </a:rPr>
              <a:t>1/1000 perforation of IUD</a:t>
            </a:r>
            <a:endParaRPr lang="en-US" sz="2800" dirty="0">
              <a:latin typeface="+mj-lt"/>
            </a:endParaRPr>
          </a:p>
          <a:p>
            <a:r>
              <a:rPr lang="en-US" sz="900" dirty="0">
                <a:latin typeface="+mj-lt"/>
              </a:rPr>
              <a:t>Heinemann K, </a:t>
            </a:r>
            <a:r>
              <a:rPr lang="en-US" sz="900" dirty="0" err="1">
                <a:latin typeface="+mj-lt"/>
              </a:rPr>
              <a:t>Westhoff</a:t>
            </a:r>
            <a:r>
              <a:rPr lang="en-US" sz="900" dirty="0">
                <a:latin typeface="+mj-lt"/>
              </a:rPr>
              <a:t> CL, Grimes DA, </a:t>
            </a:r>
            <a:r>
              <a:rPr lang="en-US" sz="900" dirty="0" err="1">
                <a:latin typeface="+mj-lt"/>
              </a:rPr>
              <a:t>Moehner</a:t>
            </a:r>
            <a:r>
              <a:rPr lang="en-US" sz="900" dirty="0">
                <a:latin typeface="+mj-lt"/>
              </a:rPr>
              <a:t> S. Intrauterine devices and the risk of uterine perforations: final results from the EURAS-IUD study [abstract]. </a:t>
            </a:r>
            <a:r>
              <a:rPr lang="en-US" sz="900" dirty="0" err="1">
                <a:latin typeface="+mj-lt"/>
              </a:rPr>
              <a:t>Obstet</a:t>
            </a:r>
            <a:r>
              <a:rPr lang="en-US" sz="900" dirty="0">
                <a:latin typeface="+mj-lt"/>
              </a:rPr>
              <a:t> </a:t>
            </a:r>
            <a:r>
              <a:rPr lang="en-US" sz="900" dirty="0" err="1">
                <a:latin typeface="+mj-lt"/>
              </a:rPr>
              <a:t>Gynecol</a:t>
            </a:r>
            <a:r>
              <a:rPr lang="en-US" sz="900" dirty="0">
                <a:latin typeface="+mj-lt"/>
              </a:rPr>
              <a:t> 2014;123(</a:t>
            </a:r>
            <a:r>
              <a:rPr lang="en-US" sz="900" dirty="0" err="1">
                <a:latin typeface="+mj-lt"/>
              </a:rPr>
              <a:t>suppl</a:t>
            </a:r>
            <a:r>
              <a:rPr lang="en-US" sz="900" dirty="0">
                <a:latin typeface="+mj-lt"/>
              </a:rPr>
              <a:t>):3S</a:t>
            </a:r>
          </a:p>
        </p:txBody>
      </p:sp>
    </p:spTree>
    <p:extLst>
      <p:ext uri="{BB962C8B-B14F-4D97-AF65-F5344CB8AC3E}">
        <p14:creationId xmlns:p14="http://schemas.microsoft.com/office/powerpoint/2010/main" val="2889467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47900" y="152400"/>
            <a:ext cx="7696200" cy="1295400"/>
          </a:xfrm>
          <a:prstGeom prst="rect">
            <a:avLst/>
          </a:prstGeom>
        </p:spPr>
        <p:txBody>
          <a:bodyPr vert="horz" lIns="91440" tIns="45720" rIns="91440" bIns="45720" rtlCol="0" anchor="ctr">
            <a:normAutofit fontScale="52500" lnSpcReduction="20000"/>
          </a:bodyPr>
          <a:lstStyle/>
          <a:p>
            <a:pPr algn="ctr">
              <a:spcBef>
                <a:spcPct val="0"/>
              </a:spcBef>
              <a:defRPr/>
            </a:pPr>
            <a:r>
              <a:rPr lang="en-US" sz="4000" b="1" dirty="0">
                <a:effectLst>
                  <a:outerShdw blurRad="38100" dist="38100" dir="2700000" algn="tl">
                    <a:srgbClr val="000000">
                      <a:alpha val="43137"/>
                    </a:srgbClr>
                  </a:outerShdw>
                </a:effectLst>
                <a:latin typeface="+mj-lt"/>
                <a:ea typeface="+mj-ea"/>
                <a:cs typeface="+mj-cs"/>
              </a:rPr>
              <a:t/>
            </a:r>
            <a:br>
              <a:rPr lang="en-US" sz="4000" b="1" dirty="0">
                <a:effectLst>
                  <a:outerShdw blurRad="38100" dist="38100" dir="2700000" algn="tl">
                    <a:srgbClr val="000000">
                      <a:alpha val="43137"/>
                    </a:srgbClr>
                  </a:outerShdw>
                </a:effectLst>
                <a:latin typeface="+mj-lt"/>
                <a:ea typeface="+mj-ea"/>
                <a:cs typeface="+mj-cs"/>
              </a:rPr>
            </a:br>
            <a:r>
              <a:rPr lang="en-US" sz="5900" b="1" dirty="0" smtClean="0">
                <a:effectLst>
                  <a:outerShdw blurRad="38100" dist="38100" dir="2700000" algn="tl">
                    <a:srgbClr val="000000">
                      <a:alpha val="43137"/>
                    </a:srgbClr>
                  </a:outerShdw>
                </a:effectLst>
                <a:latin typeface="+mj-lt"/>
                <a:ea typeface="+mj-ea"/>
                <a:cs typeface="+mj-cs"/>
              </a:rPr>
              <a:t> </a:t>
            </a:r>
            <a:r>
              <a:rPr lang="en-US" sz="8400" dirty="0" smtClean="0">
                <a:latin typeface="+mj-lt"/>
                <a:ea typeface="+mj-ea"/>
                <a:cs typeface="+mj-cs"/>
              </a:rPr>
              <a:t>IUD insertion </a:t>
            </a:r>
            <a:r>
              <a:rPr lang="en-US" sz="8400" dirty="0">
                <a:latin typeface="+mj-lt"/>
                <a:ea typeface="+mj-ea"/>
                <a:cs typeface="+mj-cs"/>
              </a:rPr>
              <a:t>Timing</a:t>
            </a:r>
            <a:r>
              <a:rPr lang="en-US" sz="5900" b="1" dirty="0">
                <a:effectLst>
                  <a:outerShdw blurRad="38100" dist="38100" dir="2700000" algn="tl">
                    <a:srgbClr val="000000">
                      <a:alpha val="43137"/>
                    </a:srgbClr>
                  </a:outerShdw>
                </a:effectLst>
                <a:ea typeface="+mj-ea"/>
                <a:cs typeface="+mj-cs"/>
              </a:rPr>
              <a:t/>
            </a:r>
            <a:br>
              <a:rPr lang="en-US" sz="5900" b="1" dirty="0">
                <a:effectLst>
                  <a:outerShdw blurRad="38100" dist="38100" dir="2700000" algn="tl">
                    <a:srgbClr val="000000">
                      <a:alpha val="43137"/>
                    </a:srgbClr>
                  </a:outerShdw>
                </a:effectLst>
                <a:ea typeface="+mj-ea"/>
                <a:cs typeface="+mj-cs"/>
              </a:rPr>
            </a:br>
            <a:endParaRPr lang="en-US" sz="5900" b="1" dirty="0">
              <a:effectLst>
                <a:outerShdw blurRad="38100" dist="38100" dir="2700000" algn="tl">
                  <a:srgbClr val="000000">
                    <a:alpha val="43137"/>
                  </a:srgbClr>
                </a:outerShdw>
              </a:effectLst>
              <a:ea typeface="+mj-ea"/>
              <a:cs typeface="+mj-cs"/>
            </a:endParaRPr>
          </a:p>
        </p:txBody>
      </p:sp>
      <p:sp>
        <p:nvSpPr>
          <p:cNvPr id="3" name="Rectangle 3"/>
          <p:cNvSpPr txBox="1">
            <a:spLocks noChangeArrowheads="1"/>
          </p:cNvSpPr>
          <p:nvPr/>
        </p:nvSpPr>
        <p:spPr>
          <a:xfrm>
            <a:off x="2514600" y="1905000"/>
            <a:ext cx="7391400" cy="3427412"/>
          </a:xfrm>
          <a:prstGeom prst="rect">
            <a:avLst/>
          </a:prstGeom>
        </p:spPr>
        <p:txBody>
          <a:bodyPr vert="horz" lIns="91440" tIns="45720" rIns="91440" bIns="45720" rtlCol="0">
            <a:normAutofit/>
          </a:bodyPr>
          <a:lstStyle/>
          <a:p>
            <a:pPr marL="742950" lvl="1" indent="-285750">
              <a:lnSpc>
                <a:spcPct val="90000"/>
              </a:lnSpc>
              <a:spcBef>
                <a:spcPct val="20000"/>
              </a:spcBef>
              <a:defRPr/>
            </a:pPr>
            <a:endParaRPr lang="en-US" sz="2800" dirty="0"/>
          </a:p>
        </p:txBody>
      </p:sp>
      <p:sp>
        <p:nvSpPr>
          <p:cNvPr id="4" name="TextBox 3"/>
          <p:cNvSpPr txBox="1"/>
          <p:nvPr/>
        </p:nvSpPr>
        <p:spPr>
          <a:xfrm>
            <a:off x="2247900" y="1802824"/>
            <a:ext cx="7162800" cy="3631763"/>
          </a:xfrm>
          <a:prstGeom prst="rect">
            <a:avLst/>
          </a:prstGeom>
          <a:noFill/>
        </p:spPr>
        <p:txBody>
          <a:bodyPr wrap="square" rtlCol="0">
            <a:spAutoFit/>
          </a:bodyPr>
          <a:lstStyle/>
          <a:p>
            <a:pPr marL="365760" indent="-365760">
              <a:spcAft>
                <a:spcPts val="2400"/>
              </a:spcAft>
              <a:buFont typeface="Arial" pitchFamily="34" charset="0"/>
              <a:buChar char="•"/>
            </a:pPr>
            <a:r>
              <a:rPr lang="en-US" sz="3400" dirty="0">
                <a:latin typeface="+mj-lt"/>
              </a:rPr>
              <a:t>Any time during the menstrual cycle</a:t>
            </a:r>
          </a:p>
          <a:p>
            <a:pPr marL="365760" indent="-365760">
              <a:spcAft>
                <a:spcPts val="2400"/>
              </a:spcAft>
              <a:buFont typeface="Arial" pitchFamily="34" charset="0"/>
              <a:buChar char="•"/>
            </a:pPr>
            <a:r>
              <a:rPr lang="en-US" sz="3400" dirty="0">
                <a:latin typeface="+mj-lt"/>
              </a:rPr>
              <a:t>Reasonably exclude pregnancy</a:t>
            </a:r>
          </a:p>
          <a:p>
            <a:pPr marL="365760" indent="-365760">
              <a:spcAft>
                <a:spcPts val="2400"/>
              </a:spcAft>
              <a:buFont typeface="Arial" pitchFamily="34" charset="0"/>
              <a:buChar char="•"/>
            </a:pPr>
            <a:r>
              <a:rPr lang="en-US" sz="3400" dirty="0">
                <a:latin typeface="+mj-lt"/>
              </a:rPr>
              <a:t>No major advantage to insertion during menses </a:t>
            </a:r>
          </a:p>
          <a:p>
            <a:pPr marL="365760" indent="-365760">
              <a:spcAft>
                <a:spcPts val="2400"/>
              </a:spcAft>
              <a:buFont typeface="Arial" pitchFamily="34" charset="0"/>
              <a:buChar char="•"/>
            </a:pPr>
            <a:r>
              <a:rPr lang="en-US" sz="3400" dirty="0">
                <a:latin typeface="+mj-lt"/>
              </a:rPr>
              <a:t>Difficult insertions are rare </a:t>
            </a:r>
          </a:p>
        </p:txBody>
      </p:sp>
    </p:spTree>
    <p:extLst>
      <p:ext uri="{BB962C8B-B14F-4D97-AF65-F5344CB8AC3E}">
        <p14:creationId xmlns:p14="http://schemas.microsoft.com/office/powerpoint/2010/main" val="84792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914400"/>
          </a:xfrm>
        </p:spPr>
        <p:txBody>
          <a:bodyPr/>
          <a:lstStyle/>
          <a:p>
            <a:r>
              <a:rPr lang="en-US" dirty="0" smtClean="0"/>
              <a:t>IUD Insertion Protocols</a:t>
            </a:r>
            <a:endParaRPr lang="en-US" dirty="0"/>
          </a:p>
        </p:txBody>
      </p:sp>
      <p:sp>
        <p:nvSpPr>
          <p:cNvPr id="3" name="Content Placeholder 2"/>
          <p:cNvSpPr>
            <a:spLocks noGrp="1"/>
          </p:cNvSpPr>
          <p:nvPr>
            <p:ph idx="1"/>
          </p:nvPr>
        </p:nvSpPr>
        <p:spPr>
          <a:xfrm>
            <a:off x="2209800" y="1840374"/>
            <a:ext cx="7772400" cy="4331825"/>
          </a:xfrm>
        </p:spPr>
        <p:txBody>
          <a:bodyPr>
            <a:noAutofit/>
          </a:bodyPr>
          <a:lstStyle/>
          <a:p>
            <a:pPr>
              <a:lnSpc>
                <a:spcPct val="110000"/>
              </a:lnSpc>
              <a:spcBef>
                <a:spcPts val="0"/>
              </a:spcBef>
              <a:spcAft>
                <a:spcPts val="2000"/>
              </a:spcAft>
              <a:buFont typeface="Arial" panose="020B0604020202020204" pitchFamily="34" charset="0"/>
              <a:buChar char="•"/>
            </a:pPr>
            <a:r>
              <a:rPr lang="en-US" sz="2800" dirty="0">
                <a:latin typeface="+mj-lt"/>
              </a:rPr>
              <a:t>Routine antibiotic prophylaxis is not recommended before insertion</a:t>
            </a:r>
          </a:p>
          <a:p>
            <a:pPr>
              <a:lnSpc>
                <a:spcPct val="110000"/>
              </a:lnSpc>
              <a:spcBef>
                <a:spcPts val="0"/>
              </a:spcBef>
              <a:spcAft>
                <a:spcPts val="2000"/>
              </a:spcAft>
              <a:buFont typeface="Arial" panose="020B0604020202020204" pitchFamily="34" charset="0"/>
              <a:buChar char="•"/>
            </a:pPr>
            <a:r>
              <a:rPr lang="en-US" sz="2800" dirty="0">
                <a:latin typeface="+mj-lt"/>
              </a:rPr>
              <a:t>Current data do not support routine screening for STIs prior to insertion for women at low </a:t>
            </a:r>
            <a:r>
              <a:rPr lang="en-US" sz="2800" dirty="0" smtClean="0">
                <a:latin typeface="+mj-lt"/>
              </a:rPr>
              <a:t>risk</a:t>
            </a:r>
          </a:p>
          <a:p>
            <a:pPr>
              <a:lnSpc>
                <a:spcPct val="110000"/>
              </a:lnSpc>
              <a:spcBef>
                <a:spcPts val="0"/>
              </a:spcBef>
              <a:spcAft>
                <a:spcPts val="2000"/>
              </a:spcAft>
              <a:buFont typeface="Arial" panose="020B0604020202020204" pitchFamily="34" charset="0"/>
              <a:buChar char="•"/>
            </a:pPr>
            <a:r>
              <a:rPr lang="en-US" sz="2800" dirty="0" smtClean="0">
                <a:latin typeface="+mj-lt"/>
              </a:rPr>
              <a:t>Treat </a:t>
            </a:r>
            <a:r>
              <a:rPr lang="en-US" sz="2800" dirty="0">
                <a:latin typeface="+mj-lt"/>
              </a:rPr>
              <a:t>mucopurulent discharge or known STI before insertion </a:t>
            </a:r>
          </a:p>
        </p:txBody>
      </p:sp>
    </p:spTree>
    <p:extLst>
      <p:ext uri="{BB962C8B-B14F-4D97-AF65-F5344CB8AC3E}">
        <p14:creationId xmlns:p14="http://schemas.microsoft.com/office/powerpoint/2010/main" val="183774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990600"/>
          </a:xfrm>
        </p:spPr>
        <p:txBody>
          <a:bodyPr>
            <a:normAutofit/>
          </a:bodyPr>
          <a:lstStyle/>
          <a:p>
            <a:r>
              <a:rPr lang="en-US" dirty="0" smtClean="0"/>
              <a:t>Women at High Risk of STIs</a:t>
            </a:r>
            <a:endParaRPr lang="en-US" dirty="0"/>
          </a:p>
        </p:txBody>
      </p:sp>
      <p:sp>
        <p:nvSpPr>
          <p:cNvPr id="3" name="Content Placeholder 2"/>
          <p:cNvSpPr>
            <a:spLocks noGrp="1"/>
          </p:cNvSpPr>
          <p:nvPr>
            <p:ph idx="1"/>
          </p:nvPr>
        </p:nvSpPr>
        <p:spPr>
          <a:xfrm>
            <a:off x="2857500" y="1905000"/>
            <a:ext cx="6477000" cy="3733800"/>
          </a:xfrm>
        </p:spPr>
        <p:txBody>
          <a:bodyPr>
            <a:normAutofit/>
          </a:bodyPr>
          <a:lstStyle/>
          <a:p>
            <a:pPr>
              <a:spcAft>
                <a:spcPts val="2000"/>
              </a:spcAft>
              <a:buFont typeface="Arial" panose="020B0604020202020204" pitchFamily="34" charset="0"/>
              <a:buChar char="•"/>
            </a:pPr>
            <a:r>
              <a:rPr lang="en-US" sz="3200" dirty="0" smtClean="0">
                <a:latin typeface="+mj-lt"/>
              </a:rPr>
              <a:t>Reasonable to screen for STIs and place IUD on same day</a:t>
            </a:r>
            <a:endParaRPr lang="en-US" sz="3200" dirty="0">
              <a:latin typeface="+mj-lt"/>
            </a:endParaRPr>
          </a:p>
          <a:p>
            <a:pPr>
              <a:spcAft>
                <a:spcPts val="2000"/>
              </a:spcAft>
              <a:buFont typeface="Arial" panose="020B0604020202020204" pitchFamily="34" charset="0"/>
              <a:buChar char="•"/>
            </a:pPr>
            <a:r>
              <a:rPr lang="en-US" sz="3200" dirty="0" smtClean="0">
                <a:latin typeface="+mj-lt"/>
              </a:rPr>
              <a:t>Treat with IUD in place if results are positive</a:t>
            </a:r>
            <a:endParaRPr lang="en-US" sz="3200" dirty="0">
              <a:latin typeface="+mj-lt"/>
            </a:endParaRPr>
          </a:p>
          <a:p>
            <a:pPr>
              <a:spcAft>
                <a:spcPts val="2000"/>
              </a:spcAft>
              <a:buFont typeface="Arial" panose="020B0604020202020204" pitchFamily="34" charset="0"/>
              <a:buChar char="•"/>
            </a:pPr>
            <a:r>
              <a:rPr lang="en-US" sz="3200" dirty="0" smtClean="0">
                <a:latin typeface="+mj-lt"/>
              </a:rPr>
              <a:t>Risk of PID remains low </a:t>
            </a:r>
            <a:endParaRPr lang="en-US" sz="3200" dirty="0">
              <a:latin typeface="+mj-lt"/>
            </a:endParaRPr>
          </a:p>
        </p:txBody>
      </p:sp>
    </p:spTree>
    <p:extLst>
      <p:ext uri="{BB962C8B-B14F-4D97-AF65-F5344CB8AC3E}">
        <p14:creationId xmlns:p14="http://schemas.microsoft.com/office/powerpoint/2010/main" val="83853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990600"/>
          </a:xfrm>
        </p:spPr>
        <p:txBody>
          <a:bodyPr/>
          <a:lstStyle/>
          <a:p>
            <a:r>
              <a:rPr lang="en-US" dirty="0" smtClean="0"/>
              <a:t>Backup Contraception</a:t>
            </a:r>
            <a:endParaRPr lang="en-US" dirty="0"/>
          </a:p>
        </p:txBody>
      </p:sp>
      <p:sp>
        <p:nvSpPr>
          <p:cNvPr id="3" name="Content Placeholder 2"/>
          <p:cNvSpPr>
            <a:spLocks noGrp="1"/>
          </p:cNvSpPr>
          <p:nvPr>
            <p:ph idx="1"/>
          </p:nvPr>
        </p:nvSpPr>
        <p:spPr>
          <a:xfrm>
            <a:off x="2171700" y="1796971"/>
            <a:ext cx="7848600" cy="4525963"/>
          </a:xfrm>
        </p:spPr>
        <p:txBody>
          <a:bodyPr>
            <a:normAutofit/>
          </a:bodyPr>
          <a:lstStyle/>
          <a:p>
            <a:pPr>
              <a:spcAft>
                <a:spcPts val="1500"/>
              </a:spcAft>
              <a:buFont typeface="Arial" panose="020B0604020202020204" pitchFamily="34" charset="0"/>
              <a:buChar char="•"/>
            </a:pPr>
            <a:r>
              <a:rPr lang="en-US" sz="3200" dirty="0" smtClean="0">
                <a:latin typeface="+mj-lt"/>
              </a:rPr>
              <a:t>Not needed at any time after Copper IUD insertion</a:t>
            </a:r>
          </a:p>
          <a:p>
            <a:pPr>
              <a:spcAft>
                <a:spcPts val="1500"/>
              </a:spcAft>
              <a:buFont typeface="Arial" panose="020B0604020202020204" pitchFamily="34" charset="0"/>
              <a:buChar char="•"/>
            </a:pPr>
            <a:r>
              <a:rPr lang="en-US" sz="3200" dirty="0" smtClean="0">
                <a:latin typeface="+mj-lt"/>
              </a:rPr>
              <a:t>Needed for 7 days unless LNG IUD inserted:</a:t>
            </a:r>
          </a:p>
          <a:p>
            <a:pPr marL="548640" lvl="2" indent="-274320">
              <a:spcAft>
                <a:spcPts val="1000"/>
              </a:spcAft>
              <a:buFont typeface="Calibri" pitchFamily="34" charset="0"/>
              <a:buChar char="–"/>
            </a:pPr>
            <a:r>
              <a:rPr lang="en-US" sz="3200" dirty="0">
                <a:latin typeface="+mj-lt"/>
              </a:rPr>
              <a:t>Within 5 days of menses</a:t>
            </a:r>
          </a:p>
          <a:p>
            <a:pPr marL="548640" lvl="2" indent="-274320">
              <a:spcAft>
                <a:spcPts val="1000"/>
              </a:spcAft>
              <a:buFont typeface="Calibri" pitchFamily="34" charset="0"/>
              <a:buChar char="–"/>
            </a:pPr>
            <a:r>
              <a:rPr lang="en-US" sz="3200" dirty="0">
                <a:latin typeface="+mj-lt"/>
              </a:rPr>
              <a:t>Immediately postpartum or post-abortion</a:t>
            </a:r>
          </a:p>
          <a:p>
            <a:pPr marL="548640" lvl="2" indent="-274320">
              <a:spcAft>
                <a:spcPts val="1000"/>
              </a:spcAft>
              <a:buFont typeface="Calibri" pitchFamily="34" charset="0"/>
              <a:buChar char="–"/>
            </a:pPr>
            <a:r>
              <a:rPr lang="en-US" sz="3200" dirty="0">
                <a:latin typeface="+mj-lt"/>
              </a:rPr>
              <a:t>Immediately upon switching from another hormonal method</a:t>
            </a:r>
          </a:p>
        </p:txBody>
      </p:sp>
    </p:spTree>
    <p:extLst>
      <p:ext uri="{BB962C8B-B14F-4D97-AF65-F5344CB8AC3E}">
        <p14:creationId xmlns:p14="http://schemas.microsoft.com/office/powerpoint/2010/main" val="79583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r>
              <a:rPr lang="en-US" dirty="0" smtClean="0"/>
              <a:t>LNG IUD Menstrual Effects</a:t>
            </a:r>
            <a:endParaRPr lang="en-US" dirty="0"/>
          </a:p>
        </p:txBody>
      </p:sp>
      <p:sp>
        <p:nvSpPr>
          <p:cNvPr id="3" name="Content Placeholder 2"/>
          <p:cNvSpPr>
            <a:spLocks noGrp="1"/>
          </p:cNvSpPr>
          <p:nvPr>
            <p:ph idx="1"/>
          </p:nvPr>
        </p:nvSpPr>
        <p:spPr>
          <a:xfrm>
            <a:off x="2171700" y="1828800"/>
            <a:ext cx="7848600" cy="3276600"/>
          </a:xfrm>
        </p:spPr>
        <p:txBody>
          <a:bodyPr>
            <a:noAutofit/>
          </a:bodyPr>
          <a:lstStyle/>
          <a:p>
            <a:pPr>
              <a:spcAft>
                <a:spcPts val="3500"/>
              </a:spcAft>
              <a:buFont typeface="Arial" panose="020B0604020202020204" pitchFamily="34" charset="0"/>
              <a:buChar char="•"/>
            </a:pPr>
            <a:r>
              <a:rPr lang="en-US" sz="2400" dirty="0" smtClean="0">
                <a:latin typeface="+mj-lt"/>
              </a:rPr>
              <a:t>Provide patient with realistic expectations</a:t>
            </a:r>
          </a:p>
          <a:p>
            <a:pPr>
              <a:spcAft>
                <a:spcPts val="3500"/>
              </a:spcAft>
              <a:buFont typeface="Arial" panose="020B0604020202020204" pitchFamily="34" charset="0"/>
              <a:buChar char="•"/>
            </a:pPr>
            <a:r>
              <a:rPr lang="en-US" sz="2400" dirty="0" smtClean="0">
                <a:latin typeface="+mj-lt"/>
              </a:rPr>
              <a:t>Bleeding </a:t>
            </a:r>
            <a:r>
              <a:rPr lang="en-US" sz="2400" dirty="0">
                <a:latin typeface="+mj-lt"/>
              </a:rPr>
              <a:t>duration and amount decreases initially and over time </a:t>
            </a:r>
          </a:p>
          <a:p>
            <a:pPr>
              <a:spcAft>
                <a:spcPts val="3500"/>
              </a:spcAft>
              <a:buFont typeface="Arial" panose="020B0604020202020204" pitchFamily="34" charset="0"/>
              <a:buChar char="•"/>
            </a:pPr>
            <a:r>
              <a:rPr lang="en-US" sz="2400" dirty="0">
                <a:latin typeface="+mj-lt"/>
              </a:rPr>
              <a:t>70% experience oligomenorrhea or amenorrhea within 2 years of insertion </a:t>
            </a:r>
            <a:endParaRPr lang="en-US" sz="2400" dirty="0" smtClean="0">
              <a:latin typeface="+mj-lt"/>
            </a:endParaRPr>
          </a:p>
          <a:p>
            <a:pPr>
              <a:spcAft>
                <a:spcPts val="3500"/>
              </a:spcAft>
              <a:buFont typeface="Arial" panose="020B0604020202020204" pitchFamily="34" charset="0"/>
              <a:buChar char="•"/>
            </a:pPr>
            <a:r>
              <a:rPr lang="en-US" sz="2400" dirty="0" smtClean="0">
                <a:latin typeface="+mj-lt"/>
              </a:rPr>
              <a:t>May try ibuprofen 800mg TID X 5d/month X 3 months then if needed COCP or POP X 1-3 months</a:t>
            </a:r>
          </a:p>
          <a:p>
            <a:pPr marL="0" indent="0">
              <a:spcAft>
                <a:spcPts val="3500"/>
              </a:spcAft>
              <a:buNone/>
            </a:pPr>
            <a:r>
              <a:rPr lang="en-US" sz="900" dirty="0" smtClean="0">
                <a:latin typeface="+mj-lt"/>
              </a:rPr>
              <a:t>https</a:t>
            </a:r>
            <a:r>
              <a:rPr lang="en-US" sz="900" dirty="0">
                <a:latin typeface="+mj-lt"/>
              </a:rPr>
              <a:t>://www.uptodate.com/contents/intrauterine-contraception-management-of-side-effects-and-complications?search=unscheduled%20bleeding%20iud&amp;sectionRank=1&amp;usage_type=default&amp;anchor=H2819906374&amp;source=machineLearning&amp;selectedTitle=1~150&amp;display_rank=1#H3093729610</a:t>
            </a:r>
            <a:endParaRPr lang="en-US" sz="900" dirty="0">
              <a:latin typeface="+mj-lt"/>
            </a:endParaRPr>
          </a:p>
        </p:txBody>
      </p:sp>
    </p:spTree>
    <p:extLst>
      <p:ext uri="{BB962C8B-B14F-4D97-AF65-F5344CB8AC3E}">
        <p14:creationId xmlns:p14="http://schemas.microsoft.com/office/powerpoint/2010/main" val="63217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8839200" cy="1143000"/>
          </a:xfrm>
        </p:spPr>
        <p:txBody>
          <a:bodyPr>
            <a:noAutofit/>
          </a:bodyPr>
          <a:lstStyle/>
          <a:p>
            <a:r>
              <a:rPr lang="en-US" sz="4200" dirty="0"/>
              <a:t>LNG </a:t>
            </a:r>
            <a:r>
              <a:rPr lang="en-US" sz="4200" dirty="0" smtClean="0"/>
              <a:t>IUD </a:t>
            </a:r>
            <a:r>
              <a:rPr lang="en-US" sz="4200" dirty="0"/>
              <a:t>as Treatment </a:t>
            </a:r>
            <a:br>
              <a:rPr lang="en-US" sz="4200" dirty="0"/>
            </a:br>
            <a:r>
              <a:rPr lang="en-US" sz="4200" dirty="0"/>
              <a:t>for Heavy Bleeding</a:t>
            </a:r>
          </a:p>
        </p:txBody>
      </p:sp>
      <p:sp>
        <p:nvSpPr>
          <p:cNvPr id="3" name="Content Placeholder 2"/>
          <p:cNvSpPr>
            <a:spLocks noGrp="1"/>
          </p:cNvSpPr>
          <p:nvPr>
            <p:ph idx="1"/>
          </p:nvPr>
        </p:nvSpPr>
        <p:spPr>
          <a:xfrm>
            <a:off x="2514600" y="2209800"/>
            <a:ext cx="7162800" cy="2819400"/>
          </a:xfrm>
        </p:spPr>
        <p:txBody>
          <a:bodyPr>
            <a:noAutofit/>
          </a:bodyPr>
          <a:lstStyle/>
          <a:p>
            <a:pPr>
              <a:spcBef>
                <a:spcPts val="0"/>
              </a:spcBef>
              <a:spcAft>
                <a:spcPts val="3500"/>
              </a:spcAft>
              <a:buFont typeface="Arial" panose="020B0604020202020204" pitchFamily="34" charset="0"/>
              <a:buChar char="•"/>
            </a:pPr>
            <a:r>
              <a:rPr lang="en-US" sz="3600" dirty="0">
                <a:latin typeface="+mj-lt"/>
              </a:rPr>
              <a:t>Menstrual blood reduction: </a:t>
            </a:r>
            <a:r>
              <a:rPr lang="en-US" sz="3600" dirty="0" smtClean="0">
                <a:latin typeface="+mj-lt"/>
              </a:rPr>
              <a:t>79–97%</a:t>
            </a:r>
          </a:p>
          <a:p>
            <a:pPr>
              <a:spcBef>
                <a:spcPts val="0"/>
              </a:spcBef>
              <a:spcAft>
                <a:spcPts val="3500"/>
              </a:spcAft>
              <a:buFont typeface="Arial" panose="020B0604020202020204" pitchFamily="34" charset="0"/>
              <a:buChar char="•"/>
            </a:pPr>
            <a:r>
              <a:rPr lang="en-US" sz="3600" dirty="0" smtClean="0">
                <a:latin typeface="+mj-lt"/>
              </a:rPr>
              <a:t>High </a:t>
            </a:r>
            <a:r>
              <a:rPr lang="en-US" sz="3600" dirty="0">
                <a:latin typeface="+mj-lt"/>
              </a:rPr>
              <a:t>rates of patient satisfaction and continuation</a:t>
            </a:r>
          </a:p>
        </p:txBody>
      </p:sp>
    </p:spTree>
    <p:extLst>
      <p:ext uri="{BB962C8B-B14F-4D97-AF65-F5344CB8AC3E}">
        <p14:creationId xmlns:p14="http://schemas.microsoft.com/office/powerpoint/2010/main" val="359825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990600"/>
          </a:xfrm>
        </p:spPr>
        <p:txBody>
          <a:bodyPr>
            <a:normAutofit/>
          </a:bodyPr>
          <a:lstStyle/>
          <a:p>
            <a:r>
              <a:rPr lang="en-US" sz="4200" dirty="0"/>
              <a:t>Copper IUD Menstrual Effects</a:t>
            </a:r>
          </a:p>
        </p:txBody>
      </p:sp>
      <p:sp>
        <p:nvSpPr>
          <p:cNvPr id="3" name="Content Placeholder 2"/>
          <p:cNvSpPr>
            <a:spLocks noGrp="1"/>
          </p:cNvSpPr>
          <p:nvPr>
            <p:ph idx="1"/>
          </p:nvPr>
        </p:nvSpPr>
        <p:spPr>
          <a:xfrm>
            <a:off x="2895600" y="1981200"/>
            <a:ext cx="6400800" cy="3200400"/>
          </a:xfrm>
        </p:spPr>
        <p:txBody>
          <a:bodyPr>
            <a:normAutofit/>
          </a:bodyPr>
          <a:lstStyle/>
          <a:p>
            <a:pPr>
              <a:spcAft>
                <a:spcPts val="1500"/>
              </a:spcAft>
              <a:buFont typeface="Arial" panose="020B0604020202020204" pitchFamily="34" charset="0"/>
              <a:buChar char="•"/>
            </a:pPr>
            <a:r>
              <a:rPr lang="en-US" sz="4000" dirty="0">
                <a:latin typeface="+mj-lt"/>
              </a:rPr>
              <a:t>Initial increased bleeding and </a:t>
            </a:r>
            <a:r>
              <a:rPr lang="en-US" sz="4000" dirty="0" smtClean="0">
                <a:latin typeface="+mj-lt"/>
              </a:rPr>
              <a:t>cramping</a:t>
            </a:r>
          </a:p>
          <a:p>
            <a:pPr>
              <a:spcAft>
                <a:spcPts val="1500"/>
              </a:spcAft>
              <a:buFont typeface="Arial" panose="020B0604020202020204" pitchFamily="34" charset="0"/>
              <a:buChar char="•"/>
            </a:pPr>
            <a:r>
              <a:rPr lang="en-US" sz="4000" dirty="0" smtClean="0">
                <a:latin typeface="+mj-lt"/>
              </a:rPr>
              <a:t>Treat </a:t>
            </a:r>
            <a:r>
              <a:rPr lang="en-US" sz="4000" dirty="0">
                <a:latin typeface="+mj-lt"/>
              </a:rPr>
              <a:t>with </a:t>
            </a:r>
            <a:r>
              <a:rPr lang="en-US" sz="4000" dirty="0" smtClean="0">
                <a:latin typeface="+mj-lt"/>
              </a:rPr>
              <a:t>NSAIDs</a:t>
            </a:r>
          </a:p>
          <a:p>
            <a:pPr>
              <a:spcAft>
                <a:spcPts val="1500"/>
              </a:spcAft>
              <a:buFont typeface="Arial" panose="020B0604020202020204" pitchFamily="34" charset="0"/>
              <a:buChar char="•"/>
            </a:pPr>
            <a:r>
              <a:rPr lang="en-US" sz="4000" dirty="0" smtClean="0">
                <a:latin typeface="+mj-lt"/>
              </a:rPr>
              <a:t>Decreases </a:t>
            </a:r>
            <a:r>
              <a:rPr lang="en-US" sz="4000" dirty="0">
                <a:latin typeface="+mj-lt"/>
              </a:rPr>
              <a:t>over time</a:t>
            </a:r>
          </a:p>
        </p:txBody>
      </p:sp>
    </p:spTree>
    <p:extLst>
      <p:ext uri="{BB962C8B-B14F-4D97-AF65-F5344CB8AC3E}">
        <p14:creationId xmlns:p14="http://schemas.microsoft.com/office/powerpoint/2010/main" val="18933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2600" y="0"/>
            <a:ext cx="8763000" cy="1143000"/>
          </a:xfrm>
          <a:prstGeom prst="rect">
            <a:avLst/>
          </a:prstGeom>
        </p:spPr>
        <p:txBody>
          <a:bodyPr vert="horz" lIns="91440" tIns="45720" rIns="91440" bIns="45720" rtlCol="0" anchor="ctr">
            <a:normAutofit/>
          </a:bodyPr>
          <a:lstStyle/>
          <a:p>
            <a:pPr algn="ctr">
              <a:spcBef>
                <a:spcPct val="0"/>
              </a:spcBef>
              <a:defRPr/>
            </a:pPr>
            <a:r>
              <a:rPr lang="en-US" sz="4400" b="1" dirty="0">
                <a:latin typeface="Calibri" pitchFamily="34" charset="0"/>
                <a:ea typeface="+mj-ea"/>
                <a:cs typeface="+mj-cs"/>
              </a:rPr>
              <a:t>CDC Medical Eligibility Criteria</a:t>
            </a:r>
          </a:p>
        </p:txBody>
      </p:sp>
      <p:graphicFrame>
        <p:nvGraphicFramePr>
          <p:cNvPr id="3" name="Group 26"/>
          <p:cNvGraphicFramePr>
            <a:graphicFrameLocks noGrp="1"/>
          </p:cNvGraphicFramePr>
          <p:nvPr/>
        </p:nvGraphicFramePr>
        <p:xfrm>
          <a:off x="2705100" y="1752601"/>
          <a:ext cx="6781800" cy="4068933"/>
        </p:xfrm>
        <a:graphic>
          <a:graphicData uri="http://schemas.openxmlformats.org/drawingml/2006/table">
            <a:tbl>
              <a:tblPr/>
              <a:tblGrid>
                <a:gridCol w="1959186"/>
                <a:gridCol w="4822614"/>
              </a:tblGrid>
              <a:tr h="5943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404040"/>
                          </a:solidFill>
                          <a:effectLst/>
                          <a:latin typeface="Calibri" pitchFamily="34" charset="0"/>
                          <a:ea typeface="ＭＳ Ｐゴシック" pitchFamily="43" charset="-128"/>
                        </a:rPr>
                        <a:t>Category</a:t>
                      </a:r>
                    </a:p>
                  </a:txBody>
                  <a:tcPr anchor="ctr" horzOverflow="overflow">
                    <a:lnL w="12700" cap="flat" cmpd="sng" algn="ctr">
                      <a:solidFill>
                        <a:srgbClr val="244A58"/>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44A5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404040"/>
                          </a:solidFill>
                          <a:effectLst/>
                          <a:latin typeface="Calibri" pitchFamily="34" charset="0"/>
                          <a:ea typeface="ＭＳ Ｐゴシック" pitchFamily="43" charset="-128"/>
                        </a:rPr>
                        <a:t>Restriction</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244A58"/>
                      </a:solidFill>
                      <a:prstDash val="solid"/>
                      <a:round/>
                      <a:headEnd type="none" w="med" len="med"/>
                      <a:tailEnd type="none" w="med" len="med"/>
                    </a:lnR>
                    <a:lnT w="12700" cap="flat" cmpd="sng" algn="ctr">
                      <a:solidFill>
                        <a:srgbClr val="244A58"/>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9418">
                <a:tc>
                  <a:txBody>
                    <a:bodyPr/>
                    <a:lstStyle/>
                    <a:p>
                      <a:pPr marL="114300" marR="0" lvl="0" indent="-114300" algn="ctr" defTabSz="914400" rtl="0" eaLnBrk="1" fontAlgn="base" latinLnBrk="0" hangingPunct="1">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a typeface="ＭＳ Ｐゴシック" pitchFamily="43" charset="-128"/>
                      </a:endParaRPr>
                    </a:p>
                    <a:p>
                      <a:pPr marL="114300" marR="0" lvl="0" indent="-114300" algn="ctr" defTabSz="914400" rtl="0" eaLnBrk="1" fontAlgn="base" latinLnBrk="0" hangingPunct="1">
                        <a:lnSpc>
                          <a:spcPct val="9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ＭＳ Ｐゴシック" pitchFamily="43" charset="-128"/>
                        </a:rPr>
                        <a:t>1</a:t>
                      </a:r>
                    </a:p>
                  </a:txBody>
                  <a:tcPr anchor="ctr" horzOverflow="overflow">
                    <a:lnL w="12700" cap="flat" cmpd="sng" algn="ctr">
                      <a:solidFill>
                        <a:srgbClr val="244A58"/>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D0F">
                        <a:alpha val="63922"/>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Calibri" pitchFamily="34" charset="0"/>
                          <a:ea typeface="ＭＳ Ｐゴシック" pitchFamily="43" charset="-128"/>
                        </a:rPr>
                        <a:t>No restriction</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244A5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D0F">
                        <a:alpha val="63922"/>
                      </a:srgbClr>
                    </a:solidFill>
                  </a:tcPr>
                </a:tc>
              </a:tr>
              <a:tr h="8883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a typeface="ＭＳ Ｐゴシック" pitchFamily="43"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ＭＳ Ｐゴシック" pitchFamily="43" charset="-128"/>
                        </a:rPr>
                        <a:t>2</a:t>
                      </a:r>
                    </a:p>
                  </a:txBody>
                  <a:tcPr anchor="ctr" horzOverflow="overflow">
                    <a:lnL w="12700" cap="flat" cmpd="sng" algn="ctr">
                      <a:solidFill>
                        <a:srgbClr val="244A58"/>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D0F">
                        <a:alpha val="63922"/>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ＭＳ Ｐゴシック" pitchFamily="43" charset="-128"/>
                        </a:rPr>
                        <a:t>Advantages generally outweigh theoretical or proven risks</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244A5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D0F">
                        <a:alpha val="63922"/>
                      </a:srgbClr>
                    </a:solidFill>
                  </a:tcPr>
                </a:tc>
              </a:tr>
              <a:tr h="8883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a typeface="ＭＳ Ｐゴシック" pitchFamily="43"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ＭＳ Ｐゴシック" pitchFamily="43" charset="-128"/>
                        </a:rPr>
                        <a:t>3</a:t>
                      </a:r>
                    </a:p>
                  </a:txBody>
                  <a:tcPr anchor="ctr" horzOverflow="overflow">
                    <a:lnL w="12700" cap="flat" cmpd="sng" algn="ctr">
                      <a:solidFill>
                        <a:srgbClr val="244A58"/>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65882"/>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ＭＳ Ｐゴシック" pitchFamily="43" charset="-128"/>
                        </a:rPr>
                        <a:t>Theoretical or proven risks usually outweigh advantages</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244A5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65882"/>
                      </a:srgbClr>
                    </a:solidFill>
                  </a:tcPr>
                </a:tc>
              </a:tr>
              <a:tr h="8883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a typeface="ＭＳ Ｐゴシック" pitchFamily="43"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ＭＳ Ｐゴシック" pitchFamily="43" charset="-128"/>
                        </a:rPr>
                        <a:t>4 </a:t>
                      </a:r>
                    </a:p>
                  </a:txBody>
                  <a:tcPr anchor="ctr" horzOverflow="overflow">
                    <a:lnL w="12700" cap="flat" cmpd="sng" algn="ctr">
                      <a:solidFill>
                        <a:srgbClr val="244A58"/>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44A58"/>
                      </a:solidFill>
                      <a:prstDash val="solid"/>
                      <a:round/>
                      <a:headEnd type="none" w="med" len="med"/>
                      <a:tailEnd type="none" w="med" len="med"/>
                    </a:lnB>
                    <a:lnTlToBr>
                      <a:noFill/>
                    </a:lnTlToBr>
                    <a:lnBlToTr>
                      <a:noFill/>
                    </a:lnBlToTr>
                    <a:solidFill>
                      <a:srgbClr val="D01E44">
                        <a:alpha val="72941"/>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ＭＳ Ｐゴシック" pitchFamily="43" charset="-128"/>
                        </a:rPr>
                        <a:t>Unacceptable health risk</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244A58"/>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44A58"/>
                      </a:solidFill>
                      <a:prstDash val="solid"/>
                      <a:round/>
                      <a:headEnd type="none" w="med" len="med"/>
                      <a:tailEnd type="none" w="med" len="med"/>
                    </a:lnB>
                    <a:lnTlToBr>
                      <a:noFill/>
                    </a:lnTlToBr>
                    <a:lnBlToTr>
                      <a:noFill/>
                    </a:lnBlToTr>
                    <a:solidFill>
                      <a:srgbClr val="D01E44">
                        <a:alpha val="72941"/>
                      </a:srgbClr>
                    </a:solidFill>
                  </a:tcPr>
                </a:tc>
              </a:tr>
            </a:tbl>
          </a:graphicData>
        </a:graphic>
      </p:graphicFrame>
    </p:spTree>
    <p:extLst>
      <p:ext uri="{BB962C8B-B14F-4D97-AF65-F5344CB8AC3E}">
        <p14:creationId xmlns:p14="http://schemas.microsoft.com/office/powerpoint/2010/main" val="2663927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7359" y="0"/>
            <a:ext cx="8434192" cy="6325644"/>
          </a:xfrm>
          <a:prstGeom prst="rect">
            <a:avLst/>
          </a:prstGeom>
        </p:spPr>
      </p:pic>
    </p:spTree>
    <p:extLst>
      <p:ext uri="{BB962C8B-B14F-4D97-AF65-F5344CB8AC3E}">
        <p14:creationId xmlns:p14="http://schemas.microsoft.com/office/powerpoint/2010/main" val="32241757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074864" y="228600"/>
            <a:ext cx="8042275" cy="806450"/>
          </a:xfrm>
          <a:prstGeom prst="rect">
            <a:avLst/>
          </a:prstGeom>
        </p:spPr>
        <p:txBody>
          <a:bodyPr/>
          <a:lstStyle/>
          <a:p>
            <a:pPr algn="ctr">
              <a:spcBef>
                <a:spcPct val="0"/>
              </a:spcBef>
              <a:defRPr/>
            </a:pPr>
            <a:r>
              <a:rPr lang="en-US" sz="4200" b="1" dirty="0">
                <a:ea typeface="+mj-ea"/>
                <a:cs typeface="+mj-cs"/>
              </a:rPr>
              <a:t>LARC Use with Medical Conditions</a:t>
            </a:r>
          </a:p>
        </p:txBody>
      </p:sp>
      <p:graphicFrame>
        <p:nvGraphicFramePr>
          <p:cNvPr id="3" name="Group 112"/>
          <p:cNvGraphicFramePr>
            <a:graphicFrameLocks/>
          </p:cNvGraphicFramePr>
          <p:nvPr/>
        </p:nvGraphicFramePr>
        <p:xfrm>
          <a:off x="1790700" y="1295401"/>
          <a:ext cx="8610600" cy="4735677"/>
        </p:xfrm>
        <a:graphic>
          <a:graphicData uri="http://schemas.openxmlformats.org/drawingml/2006/table">
            <a:tbl>
              <a:tblPr/>
              <a:tblGrid>
                <a:gridCol w="5029200"/>
                <a:gridCol w="1143000"/>
                <a:gridCol w="1143000"/>
                <a:gridCol w="1295400"/>
              </a:tblGrid>
              <a:tr h="1178270">
                <a:tc>
                  <a:txBody>
                    <a:bodyPr/>
                    <a:lstStyle/>
                    <a:p>
                      <a:pPr marL="0" marR="0" lvl="0" indent="0" algn="ctr" defTabSz="914400" rtl="0" eaLnBrk="0" fontAlgn="base" latinLnBrk="0" hangingPunct="0">
                        <a:lnSpc>
                          <a:spcPct val="100000"/>
                        </a:lnSpc>
                        <a:spcBef>
                          <a:spcPct val="0"/>
                        </a:spcBef>
                        <a:spcAft>
                          <a:spcPct val="0"/>
                        </a:spcAft>
                        <a:buClr>
                          <a:srgbClr val="F9E697"/>
                        </a:buClr>
                        <a:buSzPct val="85000"/>
                        <a:buFont typeface="Wingdings" pitchFamily="2" charset="2"/>
                        <a:buNone/>
                        <a:tabLst/>
                      </a:pPr>
                      <a:r>
                        <a:rPr kumimoji="0" lang="en-US" sz="2500" b="1" i="0" u="none" strike="noStrike" cap="none" normalizeH="0" baseline="0" dirty="0" smtClean="0">
                          <a:ln>
                            <a:noFill/>
                          </a:ln>
                          <a:solidFill>
                            <a:schemeClr val="tx1"/>
                          </a:solidFill>
                          <a:effectLst/>
                          <a:latin typeface="Calibri" pitchFamily="34" charset="0"/>
                          <a:ea typeface="ＭＳ Ｐゴシック" pitchFamily="43" charset="-128"/>
                        </a:rPr>
                        <a:t>Condition</a:t>
                      </a:r>
                      <a:endParaRPr kumimoji="0" lang="en-US" sz="2500" b="1" i="0" u="none" strike="noStrike" cap="none" normalizeH="0" baseline="0" dirty="0" smtClean="0">
                        <a:ln>
                          <a:noFill/>
                        </a:ln>
                        <a:solidFill>
                          <a:schemeClr val="tx1"/>
                        </a:solidFill>
                        <a:effectLst/>
                        <a:latin typeface="Verdana" pitchFamily="34" charset="0"/>
                        <a:ea typeface="ＭＳ Ｐゴシック" pitchFamily="43" charset="-128"/>
                      </a:endParaRP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500" b="1" i="0" u="none" strike="noStrike" cap="none" normalizeH="0" baseline="0" dirty="0" smtClean="0">
                          <a:ln>
                            <a:noFill/>
                          </a:ln>
                          <a:solidFill>
                            <a:schemeClr val="tx1"/>
                          </a:solidFill>
                          <a:effectLst/>
                          <a:latin typeface="Calibri" pitchFamily="34" charset="0"/>
                          <a:ea typeface="ＭＳ Ｐゴシック" pitchFamily="43" charset="-128"/>
                        </a:rPr>
                        <a:t>Copper  IUD</a:t>
                      </a:r>
                      <a:endParaRPr kumimoji="0" lang="en-US" sz="2500" b="1" i="0" u="none" strike="noStrike" cap="none" normalizeH="0" baseline="0" dirty="0" smtClean="0">
                        <a:ln>
                          <a:noFill/>
                        </a:ln>
                        <a:solidFill>
                          <a:schemeClr val="tx1"/>
                        </a:solidFill>
                        <a:effectLst/>
                        <a:latin typeface="Verdana" pitchFamily="34" charset="0"/>
                        <a:ea typeface="ＭＳ Ｐゴシック" pitchFamily="43" charset="-128"/>
                      </a:endParaRP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500" b="1" i="0" u="none" strike="noStrike" cap="none" normalizeH="0" baseline="0" dirty="0" smtClean="0">
                          <a:ln>
                            <a:noFill/>
                          </a:ln>
                          <a:solidFill>
                            <a:schemeClr val="tx1"/>
                          </a:solidFill>
                          <a:effectLst/>
                          <a:latin typeface="Calibri" pitchFamily="34" charset="0"/>
                          <a:ea typeface="ＭＳ Ｐゴシック" pitchFamily="43" charset="-128"/>
                        </a:rPr>
                        <a:t>LNG IUS</a:t>
                      </a:r>
                      <a:endParaRPr kumimoji="0" lang="en-US" sz="2500" b="1" i="0" u="none" strike="noStrike" cap="none" normalizeH="0" baseline="0" dirty="0" smtClean="0">
                        <a:ln>
                          <a:noFill/>
                        </a:ln>
                        <a:solidFill>
                          <a:schemeClr val="tx1"/>
                        </a:solidFill>
                        <a:effectLst/>
                        <a:latin typeface="Verdana" pitchFamily="34" charset="0"/>
                        <a:ea typeface="ＭＳ Ｐゴシック" pitchFamily="43" charset="-128"/>
                      </a:endParaRP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500" b="1" i="0" u="none" strike="noStrike" cap="none" normalizeH="0" baseline="0" dirty="0" smtClean="0">
                          <a:ln>
                            <a:noFill/>
                          </a:ln>
                          <a:solidFill>
                            <a:schemeClr val="tx1"/>
                          </a:solidFill>
                          <a:effectLst/>
                          <a:latin typeface="Calibri" pitchFamily="34" charset="0"/>
                          <a:ea typeface="ＭＳ Ｐゴシック" pitchFamily="43" charset="-128"/>
                        </a:rPr>
                        <a:t>Implant</a:t>
                      </a: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647083">
                <a:tc>
                  <a:txBody>
                    <a:bodyPr/>
                    <a:lstStyle/>
                    <a:p>
                      <a:pPr marL="0"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500" b="0" i="0" u="none" strike="noStrike" cap="none" normalizeH="0" baseline="0" dirty="0" smtClean="0">
                          <a:ln>
                            <a:noFill/>
                          </a:ln>
                          <a:solidFill>
                            <a:schemeClr val="tx1"/>
                          </a:solidFill>
                          <a:effectLst/>
                          <a:latin typeface="Calibri" pitchFamily="34" charset="0"/>
                          <a:ea typeface="ＭＳ Ｐゴシック" pitchFamily="43" charset="-128"/>
                        </a:rPr>
                        <a:t>Hypertension (controlled)</a:t>
                      </a:r>
                      <a:endParaRPr kumimoji="0" lang="en-US" sz="2500" b="1" i="0" u="none" strike="noStrike" cap="none" normalizeH="0" baseline="0" dirty="0" smtClean="0">
                        <a:ln>
                          <a:noFill/>
                        </a:ln>
                        <a:solidFill>
                          <a:schemeClr val="tx1"/>
                        </a:solidFill>
                        <a:effectLst/>
                        <a:latin typeface="Verdana" pitchFamily="34" charset="0"/>
                        <a:ea typeface="ＭＳ Ｐゴシック" pitchFamily="43" charset="-128"/>
                      </a:endParaRPr>
                    </a:p>
                  </a:txBody>
                  <a:tcPr marL="84656" marR="8465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500" b="0" i="0" u="none" strike="noStrike" cap="none" normalizeH="0" baseline="0" dirty="0" smtClean="0">
                          <a:ln>
                            <a:noFill/>
                          </a:ln>
                          <a:solidFill>
                            <a:schemeClr val="tx1"/>
                          </a:solidFill>
                          <a:effectLst/>
                          <a:latin typeface="Calibri" pitchFamily="34" charset="0"/>
                          <a:ea typeface="ＭＳ Ｐゴシック" pitchFamily="43" charset="-128"/>
                        </a:rPr>
                        <a:t>1</a:t>
                      </a:r>
                      <a:endParaRPr kumimoji="0" lang="en-US" sz="2500" b="1" i="0" u="none" strike="noStrike" cap="none" normalizeH="0" baseline="0" dirty="0" smtClean="0">
                        <a:ln>
                          <a:noFill/>
                        </a:ln>
                        <a:solidFill>
                          <a:schemeClr val="tx1"/>
                        </a:solidFill>
                        <a:effectLst/>
                        <a:latin typeface="Verdana" pitchFamily="34" charset="0"/>
                        <a:ea typeface="ＭＳ Ｐゴシック" pitchFamily="43" charset="-128"/>
                      </a:endParaRP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500" b="0" i="0" u="none" strike="noStrike" cap="none" normalizeH="0" baseline="0" dirty="0" smtClean="0">
                          <a:ln>
                            <a:noFill/>
                          </a:ln>
                          <a:solidFill>
                            <a:schemeClr val="tx1"/>
                          </a:solidFill>
                          <a:effectLst/>
                          <a:latin typeface="Calibri" pitchFamily="34" charset="0"/>
                          <a:ea typeface="ＭＳ Ｐゴシック" pitchFamily="43" charset="-128"/>
                        </a:rPr>
                        <a:t>1</a:t>
                      </a:r>
                      <a:endParaRPr kumimoji="0" lang="en-US" sz="2500" b="1" i="0" u="none" strike="noStrike" cap="none" normalizeH="0" baseline="0" dirty="0" smtClean="0">
                        <a:ln>
                          <a:noFill/>
                        </a:ln>
                        <a:solidFill>
                          <a:schemeClr val="tx1"/>
                        </a:solidFill>
                        <a:effectLst/>
                        <a:latin typeface="Verdana" pitchFamily="34" charset="0"/>
                        <a:ea typeface="ＭＳ Ｐゴシック" pitchFamily="43" charset="-128"/>
                      </a:endParaRP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500" b="0" i="0" u="none" strike="noStrike" cap="none" normalizeH="0" baseline="0" dirty="0" smtClean="0">
                          <a:ln>
                            <a:noFill/>
                          </a:ln>
                          <a:solidFill>
                            <a:schemeClr val="tx1"/>
                          </a:solidFill>
                          <a:effectLst/>
                          <a:latin typeface="Calibri" pitchFamily="34" charset="0"/>
                          <a:ea typeface="ＭＳ Ｐゴシック" pitchFamily="43" charset="-128"/>
                        </a:rPr>
                        <a:t>1</a:t>
                      </a: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686518">
                <a:tc>
                  <a:txBody>
                    <a:bodyPr/>
                    <a:lstStyle/>
                    <a:p>
                      <a:pPr marL="0"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500" b="0" i="0" u="none" strike="noStrike" cap="none" normalizeH="0" baseline="0" dirty="0" smtClean="0">
                          <a:ln>
                            <a:noFill/>
                          </a:ln>
                          <a:solidFill>
                            <a:schemeClr val="tx1"/>
                          </a:solidFill>
                          <a:effectLst/>
                          <a:latin typeface="Calibri" pitchFamily="34" charset="0"/>
                          <a:ea typeface="ＭＳ Ｐゴシック" pitchFamily="43" charset="-128"/>
                        </a:rPr>
                        <a:t>Multiple cardiovascular risk factors</a:t>
                      </a:r>
                      <a:endParaRPr kumimoji="0" lang="en-US" sz="2500" b="1" i="0" u="none" strike="noStrike" cap="none" normalizeH="0" baseline="0" dirty="0" smtClean="0">
                        <a:ln>
                          <a:noFill/>
                        </a:ln>
                        <a:solidFill>
                          <a:schemeClr val="tx1"/>
                        </a:solidFill>
                        <a:effectLst/>
                        <a:latin typeface="Verdana" pitchFamily="34" charset="0"/>
                        <a:ea typeface="ＭＳ Ｐゴシック" pitchFamily="43" charset="-128"/>
                      </a:endParaRPr>
                    </a:p>
                  </a:txBody>
                  <a:tcPr marL="84656" marR="8465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500" b="0" i="0" u="none" strike="noStrike" cap="none" normalizeH="0" baseline="0" dirty="0" smtClean="0">
                          <a:ln>
                            <a:noFill/>
                          </a:ln>
                          <a:solidFill>
                            <a:schemeClr val="tx1"/>
                          </a:solidFill>
                          <a:effectLst/>
                          <a:latin typeface="Calibri" pitchFamily="34" charset="0"/>
                          <a:ea typeface="ＭＳ Ｐゴシック" pitchFamily="43" charset="-128"/>
                        </a:rPr>
                        <a:t>1</a:t>
                      </a:r>
                      <a:endParaRPr kumimoji="0" lang="en-US" sz="2500" b="1" i="0" u="none" strike="noStrike" cap="none" normalizeH="0" baseline="0" dirty="0" smtClean="0">
                        <a:ln>
                          <a:noFill/>
                        </a:ln>
                        <a:solidFill>
                          <a:schemeClr val="tx1"/>
                        </a:solidFill>
                        <a:effectLst/>
                        <a:latin typeface="Verdana" pitchFamily="34" charset="0"/>
                        <a:ea typeface="ＭＳ Ｐゴシック" pitchFamily="43" charset="-128"/>
                      </a:endParaRP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500" b="0" i="0" u="none" strike="noStrike" cap="none" normalizeH="0" baseline="0" dirty="0" smtClean="0">
                          <a:ln>
                            <a:noFill/>
                          </a:ln>
                          <a:solidFill>
                            <a:schemeClr val="tx1"/>
                          </a:solidFill>
                          <a:effectLst/>
                          <a:latin typeface="Calibri" pitchFamily="34" charset="0"/>
                          <a:ea typeface="ＭＳ Ｐゴシック" pitchFamily="43" charset="-128"/>
                        </a:rPr>
                        <a:t>2</a:t>
                      </a:r>
                      <a:endParaRPr kumimoji="0" lang="en-US" sz="2500" b="1" i="0" u="none" strike="noStrike" cap="none" normalizeH="0" baseline="0" dirty="0" smtClean="0">
                        <a:ln>
                          <a:noFill/>
                        </a:ln>
                        <a:solidFill>
                          <a:schemeClr val="tx1"/>
                        </a:solidFill>
                        <a:effectLst/>
                        <a:latin typeface="Verdana" pitchFamily="34" charset="0"/>
                        <a:ea typeface="ＭＳ Ｐゴシック" pitchFamily="43" charset="-128"/>
                      </a:endParaRP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500" b="0" i="0" u="none" strike="noStrike" cap="none" normalizeH="0" baseline="0" dirty="0" smtClean="0">
                          <a:ln>
                            <a:noFill/>
                          </a:ln>
                          <a:solidFill>
                            <a:schemeClr val="tx1"/>
                          </a:solidFill>
                          <a:effectLst/>
                          <a:latin typeface="Calibri" pitchFamily="34" charset="0"/>
                          <a:ea typeface="ＭＳ Ｐゴシック" pitchFamily="43" charset="-128"/>
                        </a:rPr>
                        <a:t>2</a:t>
                      </a: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917129">
                <a:tc>
                  <a:txBody>
                    <a:bodyPr/>
                    <a:lstStyle/>
                    <a:p>
                      <a:pPr marL="0"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500" b="0" i="0" u="none" strike="noStrike" cap="none" normalizeH="0" baseline="0" dirty="0" smtClean="0">
                          <a:ln>
                            <a:noFill/>
                          </a:ln>
                          <a:solidFill>
                            <a:schemeClr val="tx1"/>
                          </a:solidFill>
                          <a:effectLst/>
                          <a:latin typeface="Calibri" pitchFamily="34" charset="0"/>
                          <a:ea typeface="ＭＳ Ｐゴシック" pitchFamily="43" charset="-128"/>
                        </a:rPr>
                        <a:t>History of DVT/PE/Thrombogenic mutations</a:t>
                      </a:r>
                      <a:endParaRPr kumimoji="0" lang="en-US" sz="2500" b="1" i="0" u="none" strike="noStrike" cap="none" normalizeH="0" baseline="0" dirty="0" smtClean="0">
                        <a:ln>
                          <a:noFill/>
                        </a:ln>
                        <a:solidFill>
                          <a:schemeClr val="tx1"/>
                        </a:solidFill>
                        <a:effectLst/>
                        <a:latin typeface="Verdana" pitchFamily="34" charset="0"/>
                        <a:ea typeface="ＭＳ Ｐゴシック" pitchFamily="43" charset="-128"/>
                      </a:endParaRPr>
                    </a:p>
                  </a:txBody>
                  <a:tcPr marL="84656" marR="8465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500" b="0" i="0" u="none" strike="noStrike" cap="none" normalizeH="0" baseline="0" dirty="0" smtClean="0">
                          <a:ln>
                            <a:noFill/>
                          </a:ln>
                          <a:solidFill>
                            <a:schemeClr val="tx1"/>
                          </a:solidFill>
                          <a:effectLst/>
                          <a:latin typeface="Calibri" pitchFamily="34" charset="0"/>
                          <a:ea typeface="ＭＳ Ｐゴシック" pitchFamily="43" charset="-128"/>
                        </a:rPr>
                        <a:t>2</a:t>
                      </a:r>
                      <a:endParaRPr kumimoji="0" lang="en-US" sz="2500" b="1" i="0" u="none" strike="noStrike" cap="none" normalizeH="0" baseline="0" dirty="0" smtClean="0">
                        <a:ln>
                          <a:noFill/>
                        </a:ln>
                        <a:solidFill>
                          <a:schemeClr val="tx1"/>
                        </a:solidFill>
                        <a:effectLst/>
                        <a:latin typeface="Verdana" pitchFamily="34" charset="0"/>
                        <a:ea typeface="ＭＳ Ｐゴシック" pitchFamily="43" charset="-128"/>
                      </a:endParaRP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500" b="0" i="0" u="none" strike="noStrike" cap="none" normalizeH="0" baseline="0" dirty="0" smtClean="0">
                          <a:ln>
                            <a:noFill/>
                          </a:ln>
                          <a:solidFill>
                            <a:schemeClr val="tx1"/>
                          </a:solidFill>
                          <a:effectLst/>
                          <a:latin typeface="Calibri" pitchFamily="34" charset="0"/>
                          <a:ea typeface="ＭＳ Ｐゴシック" pitchFamily="43" charset="-128"/>
                        </a:rPr>
                        <a:t>2</a:t>
                      </a:r>
                      <a:endParaRPr kumimoji="0" lang="en-US" sz="2500" b="1" i="0" u="none" strike="noStrike" cap="none" normalizeH="0" baseline="0" dirty="0" smtClean="0">
                        <a:ln>
                          <a:noFill/>
                        </a:ln>
                        <a:solidFill>
                          <a:schemeClr val="tx1"/>
                        </a:solidFill>
                        <a:effectLst/>
                        <a:latin typeface="Verdana" pitchFamily="34" charset="0"/>
                        <a:ea typeface="ＭＳ Ｐゴシック" pitchFamily="43" charset="-128"/>
                      </a:endParaRP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500" b="0" i="0" u="none" strike="noStrike" cap="none" normalizeH="0" baseline="0" dirty="0" smtClean="0">
                          <a:ln>
                            <a:noFill/>
                          </a:ln>
                          <a:solidFill>
                            <a:schemeClr val="tx1"/>
                          </a:solidFill>
                          <a:effectLst/>
                          <a:latin typeface="Calibri" pitchFamily="34" charset="0"/>
                          <a:ea typeface="ＭＳ Ｐゴシック" pitchFamily="43" charset="-128"/>
                        </a:rPr>
                        <a:t>2</a:t>
                      </a: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647083">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500" b="0" i="0" u="none" strike="noStrike" cap="none" normalizeH="0" baseline="0" dirty="0" smtClean="0">
                          <a:ln>
                            <a:noFill/>
                          </a:ln>
                          <a:solidFill>
                            <a:schemeClr val="tx1"/>
                          </a:solidFill>
                          <a:effectLst/>
                          <a:latin typeface="Calibri" pitchFamily="34" charset="0"/>
                          <a:ea typeface="ＭＳ Ｐゴシック" pitchFamily="43" charset="-128"/>
                        </a:rPr>
                        <a:t>DVT/PE (on anticoagulant therapy)</a:t>
                      </a:r>
                      <a:endParaRPr kumimoji="0" lang="en-US" sz="2500" b="1" i="0" u="none" strike="noStrike" cap="none" normalizeH="0" baseline="0" dirty="0" smtClean="0">
                        <a:ln>
                          <a:noFill/>
                        </a:ln>
                        <a:solidFill>
                          <a:schemeClr val="tx1"/>
                        </a:solidFill>
                        <a:effectLst/>
                        <a:latin typeface="Verdana" pitchFamily="34" charset="0"/>
                        <a:ea typeface="ＭＳ Ｐゴシック" pitchFamily="43" charset="-128"/>
                      </a:endParaRPr>
                    </a:p>
                  </a:txBody>
                  <a:tcPr marL="84656" marR="8465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500" b="0" i="0" u="none" strike="noStrike" cap="none" normalizeH="0" baseline="0" dirty="0" smtClean="0">
                          <a:ln>
                            <a:noFill/>
                          </a:ln>
                          <a:solidFill>
                            <a:schemeClr val="tx1"/>
                          </a:solidFill>
                          <a:effectLst/>
                          <a:latin typeface="Calibri" pitchFamily="34" charset="0"/>
                          <a:ea typeface="ＭＳ Ｐゴシック" pitchFamily="43" charset="-128"/>
                        </a:rPr>
                        <a:t>1</a:t>
                      </a:r>
                      <a:endParaRPr kumimoji="0" lang="en-US" sz="2500" b="1" i="0" u="none" strike="noStrike" cap="none" normalizeH="0" baseline="0" dirty="0" smtClean="0">
                        <a:ln>
                          <a:noFill/>
                        </a:ln>
                        <a:solidFill>
                          <a:schemeClr val="tx1"/>
                        </a:solidFill>
                        <a:effectLst/>
                        <a:latin typeface="Verdana" pitchFamily="34" charset="0"/>
                        <a:ea typeface="ＭＳ Ｐゴシック" pitchFamily="43" charset="-128"/>
                      </a:endParaRP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500" b="0" i="0" u="none" strike="noStrike" cap="none" normalizeH="0" baseline="0" dirty="0" smtClean="0">
                          <a:ln>
                            <a:noFill/>
                          </a:ln>
                          <a:solidFill>
                            <a:schemeClr val="tx1"/>
                          </a:solidFill>
                          <a:effectLst/>
                          <a:latin typeface="Calibri" pitchFamily="34" charset="0"/>
                          <a:ea typeface="ＭＳ Ｐゴシック" pitchFamily="43" charset="-128"/>
                        </a:rPr>
                        <a:t>2</a:t>
                      </a:r>
                      <a:endParaRPr kumimoji="0" lang="en-US" sz="2500" b="1" i="0" u="none" strike="noStrike" cap="none" normalizeH="0" baseline="0" dirty="0" smtClean="0">
                        <a:ln>
                          <a:noFill/>
                        </a:ln>
                        <a:solidFill>
                          <a:schemeClr val="tx1"/>
                        </a:solidFill>
                        <a:effectLst/>
                        <a:latin typeface="Verdana" pitchFamily="34" charset="0"/>
                        <a:ea typeface="ＭＳ Ｐゴシック" pitchFamily="43" charset="-128"/>
                      </a:endParaRP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500" b="0" i="0" u="none" strike="noStrike" cap="none" normalizeH="0" baseline="0" dirty="0" smtClean="0">
                          <a:ln>
                            <a:noFill/>
                          </a:ln>
                          <a:solidFill>
                            <a:schemeClr val="tx1"/>
                          </a:solidFill>
                          <a:effectLst/>
                          <a:latin typeface="Calibri" pitchFamily="34" charset="0"/>
                          <a:ea typeface="ＭＳ Ｐゴシック" pitchFamily="43" charset="-128"/>
                        </a:rPr>
                        <a:t>2</a:t>
                      </a: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647083">
                <a:tc>
                  <a:txBody>
                    <a:bodyPr/>
                    <a:lstStyle/>
                    <a:p>
                      <a:pPr marL="0"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500" b="0" i="0" u="none" strike="noStrike" cap="none" normalizeH="0" baseline="0" dirty="0" smtClean="0">
                          <a:ln>
                            <a:noFill/>
                          </a:ln>
                          <a:solidFill>
                            <a:schemeClr val="tx1"/>
                          </a:solidFill>
                          <a:effectLst/>
                          <a:latin typeface="Calibri" pitchFamily="34" charset="0"/>
                          <a:ea typeface="ＭＳ Ｐゴシック" pitchFamily="43" charset="-128"/>
                        </a:rPr>
                        <a:t>Stroke</a:t>
                      </a:r>
                      <a:endParaRPr kumimoji="0" lang="en-US" sz="2500" b="1" i="0" u="none" strike="noStrike" cap="none" normalizeH="0" baseline="0" dirty="0" smtClean="0">
                        <a:ln>
                          <a:noFill/>
                        </a:ln>
                        <a:solidFill>
                          <a:schemeClr val="tx1"/>
                        </a:solidFill>
                        <a:effectLst/>
                        <a:latin typeface="Verdana" pitchFamily="34" charset="0"/>
                        <a:ea typeface="ＭＳ Ｐゴシック" pitchFamily="43" charset="-128"/>
                      </a:endParaRPr>
                    </a:p>
                  </a:txBody>
                  <a:tcPr marL="84656" marR="8465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500" b="0" i="0" u="none" strike="noStrike" cap="none" normalizeH="0" baseline="0" dirty="0" smtClean="0">
                          <a:ln>
                            <a:noFill/>
                          </a:ln>
                          <a:solidFill>
                            <a:schemeClr val="tx1"/>
                          </a:solidFill>
                          <a:effectLst/>
                          <a:latin typeface="Calibri" pitchFamily="34" charset="0"/>
                          <a:ea typeface="ＭＳ Ｐゴシック" pitchFamily="43" charset="-128"/>
                        </a:rPr>
                        <a:t>1</a:t>
                      </a:r>
                      <a:endParaRPr kumimoji="0" lang="en-US" sz="2500" b="1" i="0" u="none" strike="noStrike" cap="none" normalizeH="0" baseline="0" dirty="0" smtClean="0">
                        <a:ln>
                          <a:noFill/>
                        </a:ln>
                        <a:solidFill>
                          <a:schemeClr val="tx1"/>
                        </a:solidFill>
                        <a:effectLst/>
                        <a:latin typeface="Verdana" pitchFamily="34" charset="0"/>
                        <a:ea typeface="ＭＳ Ｐゴシック" pitchFamily="43" charset="-128"/>
                      </a:endParaRP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500" b="0" i="0" u="none" strike="noStrike" cap="none" normalizeH="0" baseline="0" dirty="0" smtClean="0">
                          <a:ln>
                            <a:noFill/>
                          </a:ln>
                          <a:solidFill>
                            <a:schemeClr val="tx1"/>
                          </a:solidFill>
                          <a:effectLst/>
                          <a:latin typeface="Calibri" pitchFamily="34" charset="0"/>
                          <a:ea typeface="ＭＳ Ｐゴシック" pitchFamily="43" charset="-128"/>
                        </a:rPr>
                        <a:t>2</a:t>
                      </a:r>
                      <a:endParaRPr kumimoji="0" lang="en-US" sz="2500" b="1" i="0" u="none" strike="noStrike" cap="none" normalizeH="0" baseline="0" dirty="0" smtClean="0">
                        <a:ln>
                          <a:noFill/>
                        </a:ln>
                        <a:solidFill>
                          <a:schemeClr val="tx1"/>
                        </a:solidFill>
                        <a:effectLst/>
                        <a:latin typeface="Verdana" pitchFamily="34" charset="0"/>
                        <a:ea typeface="ＭＳ Ｐゴシック" pitchFamily="43" charset="-128"/>
                      </a:endParaRP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500" b="0" i="0" u="none" strike="noStrike" cap="none" normalizeH="0" baseline="0" dirty="0" smtClean="0">
                          <a:ln>
                            <a:noFill/>
                          </a:ln>
                          <a:solidFill>
                            <a:schemeClr val="tx1"/>
                          </a:solidFill>
                          <a:effectLst/>
                          <a:latin typeface="Calibri" pitchFamily="34" charset="0"/>
                          <a:ea typeface="ＭＳ Ｐゴシック" pitchFamily="43" charset="-128"/>
                        </a:rPr>
                        <a:t>2</a:t>
                      </a: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Text Box 66"/>
          <p:cNvSpPr txBox="1">
            <a:spLocks noChangeArrowheads="1"/>
          </p:cNvSpPr>
          <p:nvPr/>
        </p:nvSpPr>
        <p:spPr bwMode="auto">
          <a:xfrm>
            <a:off x="4003675" y="5946776"/>
            <a:ext cx="184150" cy="290513"/>
          </a:xfrm>
          <a:prstGeom prst="rect">
            <a:avLst/>
          </a:prstGeom>
          <a:noFill/>
          <a:ln w="9525">
            <a:noFill/>
            <a:miter lim="800000"/>
            <a:headEnd/>
            <a:tailEnd/>
          </a:ln>
        </p:spPr>
        <p:txBody>
          <a:bodyPr wrap="none">
            <a:spAutoFit/>
          </a:bodyPr>
          <a:lstStyle/>
          <a:p>
            <a:endParaRPr lang="en-US" sz="1300" dirty="0">
              <a:solidFill>
                <a:srgbClr val="FFFF00"/>
              </a:solidFill>
            </a:endParaRPr>
          </a:p>
        </p:txBody>
      </p:sp>
    </p:spTree>
    <p:extLst>
      <p:ext uri="{BB962C8B-B14F-4D97-AF65-F5344CB8AC3E}">
        <p14:creationId xmlns:p14="http://schemas.microsoft.com/office/powerpoint/2010/main" val="10907582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074864" y="228600"/>
            <a:ext cx="8042275" cy="806450"/>
          </a:xfrm>
          <a:prstGeom prst="rect">
            <a:avLst/>
          </a:prstGeom>
        </p:spPr>
        <p:txBody>
          <a:bodyPr/>
          <a:lstStyle/>
          <a:p>
            <a:pPr algn="ctr">
              <a:spcBef>
                <a:spcPct val="0"/>
              </a:spcBef>
              <a:defRPr/>
            </a:pPr>
            <a:r>
              <a:rPr lang="en-US" sz="4200" b="1" dirty="0">
                <a:latin typeface="Calibri" pitchFamily="34" charset="0"/>
                <a:ea typeface="+mj-ea"/>
                <a:cs typeface="+mj-cs"/>
              </a:rPr>
              <a:t>LARC Use with Medical Conditions</a:t>
            </a:r>
          </a:p>
        </p:txBody>
      </p:sp>
      <p:graphicFrame>
        <p:nvGraphicFramePr>
          <p:cNvPr id="3" name="Group 92"/>
          <p:cNvGraphicFramePr>
            <a:graphicFrameLocks/>
          </p:cNvGraphicFramePr>
          <p:nvPr/>
        </p:nvGraphicFramePr>
        <p:xfrm>
          <a:off x="1866902" y="1295400"/>
          <a:ext cx="8458199" cy="4191000"/>
        </p:xfrm>
        <a:graphic>
          <a:graphicData uri="http://schemas.openxmlformats.org/drawingml/2006/table">
            <a:tbl>
              <a:tblPr/>
              <a:tblGrid>
                <a:gridCol w="3540987"/>
                <a:gridCol w="1598428"/>
                <a:gridCol w="1688621"/>
                <a:gridCol w="1630163"/>
              </a:tblGrid>
              <a:tr h="112138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endParaRPr kumimoji="0" lang="en-US" sz="2600" b="1" i="0" u="none" strike="noStrike" cap="none" normalizeH="0" baseline="0" dirty="0" smtClean="0">
                        <a:ln>
                          <a:noFill/>
                        </a:ln>
                        <a:solidFill>
                          <a:schemeClr val="tx1"/>
                        </a:solidFill>
                        <a:effectLst/>
                        <a:latin typeface="Calibri" pitchFamily="34" charset="0"/>
                        <a:ea typeface="ＭＳ Ｐゴシック" pitchFamily="43" charset="-128"/>
                      </a:endParaRPr>
                    </a:p>
                    <a:p>
                      <a:pPr marL="0" marR="0" lvl="0" indent="0" algn="ctr" defTabSz="914400" rtl="0" eaLnBrk="0" fontAlgn="base" latinLnBrk="0" hangingPunct="0">
                        <a:lnSpc>
                          <a:spcPct val="100000"/>
                        </a:lnSpc>
                        <a:spcBef>
                          <a:spcPct val="0"/>
                        </a:spcBef>
                        <a:spcAft>
                          <a:spcPct val="0"/>
                        </a:spcAft>
                        <a:buClr>
                          <a:srgbClr val="F9E697"/>
                        </a:buClr>
                        <a:buSzPct val="85000"/>
                        <a:buFont typeface="Wingdings" pitchFamily="2" charset="2"/>
                        <a:buNone/>
                        <a:tabLst/>
                      </a:pPr>
                      <a:r>
                        <a:rPr kumimoji="0" lang="en-US" sz="2600" b="1" i="0" u="none" strike="noStrike" cap="none" normalizeH="0" baseline="0" dirty="0" smtClean="0">
                          <a:ln>
                            <a:noFill/>
                          </a:ln>
                          <a:solidFill>
                            <a:schemeClr val="tx1"/>
                          </a:solidFill>
                          <a:effectLst/>
                          <a:latin typeface="Calibri" pitchFamily="34" charset="0"/>
                          <a:ea typeface="ＭＳ Ｐゴシック" pitchFamily="43" charset="-128"/>
                        </a:rPr>
                        <a:t>Condition</a:t>
                      </a: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600" b="1" i="0" u="none" strike="noStrike" cap="none" normalizeH="0" baseline="0" dirty="0" smtClean="0">
                          <a:ln>
                            <a:noFill/>
                          </a:ln>
                          <a:solidFill>
                            <a:schemeClr val="tx1"/>
                          </a:solidFill>
                          <a:effectLst/>
                          <a:latin typeface="Calibri" pitchFamily="34" charset="0"/>
                          <a:ea typeface="ＭＳ Ｐゴシック" pitchFamily="43" charset="-128"/>
                        </a:rPr>
                        <a:t>Copper  IUD</a:t>
                      </a: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600" b="1" i="0" u="none" strike="noStrike" cap="none" normalizeH="0" baseline="0" dirty="0" smtClean="0">
                          <a:ln>
                            <a:noFill/>
                          </a:ln>
                          <a:solidFill>
                            <a:schemeClr val="tx1"/>
                          </a:solidFill>
                          <a:effectLst/>
                          <a:latin typeface="Calibri" pitchFamily="34" charset="0"/>
                          <a:ea typeface="ＭＳ Ｐゴシック" pitchFamily="43" charset="-128"/>
                        </a:rPr>
                        <a:t>LNG IUS</a:t>
                      </a: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600" b="1" i="0" u="none" strike="noStrike" cap="none" normalizeH="0" baseline="0" dirty="0" smtClean="0">
                          <a:ln>
                            <a:noFill/>
                          </a:ln>
                          <a:solidFill>
                            <a:schemeClr val="tx1"/>
                          </a:solidFill>
                          <a:effectLst/>
                          <a:latin typeface="Calibri" pitchFamily="34" charset="0"/>
                          <a:ea typeface="ＭＳ Ｐゴシック" pitchFamily="43" charset="-128"/>
                        </a:rPr>
                        <a:t>Implant</a:t>
                      </a: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613923">
                <a:tc>
                  <a:txBody>
                    <a:bodyPr/>
                    <a:lstStyle/>
                    <a:p>
                      <a:pPr marL="0"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600" b="0" i="0" u="none" strike="noStrike" cap="none" normalizeH="0" baseline="0" dirty="0" smtClean="0">
                          <a:ln>
                            <a:noFill/>
                          </a:ln>
                          <a:solidFill>
                            <a:schemeClr val="tx1"/>
                          </a:solidFill>
                          <a:effectLst/>
                          <a:latin typeface="Calibri" pitchFamily="34" charset="0"/>
                          <a:ea typeface="ＭＳ Ｐゴシック" pitchFamily="43" charset="-128"/>
                        </a:rPr>
                        <a:t>Migraines with aura</a:t>
                      </a:r>
                      <a:endParaRPr kumimoji="0" lang="en-US" sz="2600" b="1" i="0" u="none" strike="noStrike" cap="none" normalizeH="0" baseline="0" dirty="0" smtClean="0">
                        <a:ln>
                          <a:noFill/>
                        </a:ln>
                        <a:solidFill>
                          <a:schemeClr val="tx1"/>
                        </a:solidFill>
                        <a:effectLst/>
                        <a:latin typeface="Calibri" pitchFamily="34" charset="0"/>
                        <a:ea typeface="ＭＳ Ｐゴシック" pitchFamily="43" charset="-128"/>
                      </a:endParaRPr>
                    </a:p>
                  </a:txBody>
                  <a:tcPr marL="84656" marR="8465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600" b="0" i="0" u="none" strike="noStrike" cap="none" normalizeH="0" baseline="0" dirty="0" smtClean="0">
                          <a:ln>
                            <a:noFill/>
                          </a:ln>
                          <a:solidFill>
                            <a:schemeClr val="tx1"/>
                          </a:solidFill>
                          <a:effectLst/>
                          <a:latin typeface="Calibri" pitchFamily="34" charset="0"/>
                          <a:ea typeface="ＭＳ Ｐゴシック" pitchFamily="43" charset="-128"/>
                        </a:rPr>
                        <a:t>1</a:t>
                      </a:r>
                      <a:endParaRPr kumimoji="0" lang="en-US" sz="2600" b="1" i="0" u="none" strike="noStrike" cap="none" normalizeH="0" baseline="0" dirty="0" smtClean="0">
                        <a:ln>
                          <a:noFill/>
                        </a:ln>
                        <a:solidFill>
                          <a:schemeClr val="tx1"/>
                        </a:solidFill>
                        <a:effectLst/>
                        <a:latin typeface="Calibri" pitchFamily="34" charset="0"/>
                        <a:ea typeface="ＭＳ Ｐゴシック" pitchFamily="43" charset="-128"/>
                      </a:endParaRP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600" b="0" i="0" u="none" strike="noStrike" cap="none" normalizeH="0" baseline="0" dirty="0" smtClean="0">
                          <a:ln>
                            <a:noFill/>
                          </a:ln>
                          <a:solidFill>
                            <a:schemeClr val="tx1"/>
                          </a:solidFill>
                          <a:effectLst/>
                          <a:latin typeface="Calibri" pitchFamily="34" charset="0"/>
                          <a:ea typeface="ＭＳ Ｐゴシック" pitchFamily="43" charset="-128"/>
                        </a:rPr>
                        <a:t>2</a:t>
                      </a:r>
                      <a:endParaRPr kumimoji="0" lang="en-US" sz="2600" b="1" i="0" u="none" strike="noStrike" cap="none" normalizeH="0" baseline="0" dirty="0" smtClean="0">
                        <a:ln>
                          <a:noFill/>
                        </a:ln>
                        <a:solidFill>
                          <a:schemeClr val="tx1"/>
                        </a:solidFill>
                        <a:effectLst/>
                        <a:latin typeface="Calibri" pitchFamily="34" charset="0"/>
                        <a:ea typeface="ＭＳ Ｐゴシック" pitchFamily="43" charset="-128"/>
                      </a:endParaRP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600" b="0" i="0" u="none" strike="noStrike" cap="none" normalizeH="0" baseline="0" dirty="0" smtClean="0">
                          <a:ln>
                            <a:noFill/>
                          </a:ln>
                          <a:solidFill>
                            <a:schemeClr val="tx1"/>
                          </a:solidFill>
                          <a:effectLst/>
                          <a:latin typeface="Calibri" pitchFamily="34" charset="0"/>
                          <a:ea typeface="ＭＳ Ｐゴシック" pitchFamily="43" charset="-128"/>
                        </a:rPr>
                        <a:t>2</a:t>
                      </a: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613923">
                <a:tc>
                  <a:txBody>
                    <a:bodyPr/>
                    <a:lstStyle/>
                    <a:p>
                      <a:pPr marL="0"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600" b="0" i="0" u="none" strike="noStrike" cap="none" normalizeH="0" baseline="0" dirty="0" smtClean="0">
                          <a:ln>
                            <a:noFill/>
                          </a:ln>
                          <a:solidFill>
                            <a:schemeClr val="tx1"/>
                          </a:solidFill>
                          <a:effectLst/>
                          <a:latin typeface="Calibri" pitchFamily="34" charset="0"/>
                          <a:ea typeface="ＭＳ Ｐゴシック" pitchFamily="43" charset="-128"/>
                        </a:rPr>
                        <a:t>Diabetes</a:t>
                      </a:r>
                      <a:endParaRPr kumimoji="0" lang="en-US" sz="2600" b="1" i="0" u="none" strike="noStrike" cap="none" normalizeH="0" baseline="0" dirty="0" smtClean="0">
                        <a:ln>
                          <a:noFill/>
                        </a:ln>
                        <a:solidFill>
                          <a:schemeClr val="tx1"/>
                        </a:solidFill>
                        <a:effectLst/>
                        <a:latin typeface="Calibri" pitchFamily="34" charset="0"/>
                        <a:ea typeface="ＭＳ Ｐゴシック" pitchFamily="43" charset="-128"/>
                      </a:endParaRPr>
                    </a:p>
                  </a:txBody>
                  <a:tcPr marL="84656" marR="8465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600" b="0" i="0" u="none" strike="noStrike" cap="none" normalizeH="0" baseline="0" dirty="0" smtClean="0">
                          <a:ln>
                            <a:noFill/>
                          </a:ln>
                          <a:solidFill>
                            <a:schemeClr val="tx1"/>
                          </a:solidFill>
                          <a:effectLst/>
                          <a:latin typeface="Calibri" pitchFamily="34" charset="0"/>
                          <a:ea typeface="ＭＳ Ｐゴシック" pitchFamily="43" charset="-128"/>
                        </a:rPr>
                        <a:t>1</a:t>
                      </a:r>
                      <a:endParaRPr kumimoji="0" lang="en-US" sz="2600" b="1" i="0" u="none" strike="noStrike" cap="none" normalizeH="0" baseline="0" dirty="0" smtClean="0">
                        <a:ln>
                          <a:noFill/>
                        </a:ln>
                        <a:solidFill>
                          <a:schemeClr val="tx1"/>
                        </a:solidFill>
                        <a:effectLst/>
                        <a:latin typeface="Calibri" pitchFamily="34" charset="0"/>
                        <a:ea typeface="ＭＳ Ｐゴシック" pitchFamily="43" charset="-128"/>
                      </a:endParaRP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600" b="0" i="0" u="none" strike="noStrike" cap="none" normalizeH="0" baseline="0" dirty="0" smtClean="0">
                          <a:ln>
                            <a:noFill/>
                          </a:ln>
                          <a:solidFill>
                            <a:schemeClr val="tx1"/>
                          </a:solidFill>
                          <a:effectLst/>
                          <a:latin typeface="Calibri" pitchFamily="34" charset="0"/>
                          <a:ea typeface="ＭＳ Ｐゴシック" pitchFamily="43" charset="-128"/>
                        </a:rPr>
                        <a:t>2</a:t>
                      </a:r>
                      <a:endParaRPr kumimoji="0" lang="en-US" sz="2600" b="1" i="0" u="none" strike="noStrike" cap="none" normalizeH="0" baseline="0" dirty="0" smtClean="0">
                        <a:ln>
                          <a:noFill/>
                        </a:ln>
                        <a:solidFill>
                          <a:schemeClr val="tx1"/>
                        </a:solidFill>
                        <a:effectLst/>
                        <a:latin typeface="Calibri" pitchFamily="34" charset="0"/>
                        <a:ea typeface="ＭＳ Ｐゴシック" pitchFamily="43" charset="-128"/>
                      </a:endParaRP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600" b="0" i="0" u="none" strike="noStrike" cap="none" normalizeH="0" baseline="0" dirty="0" smtClean="0">
                          <a:ln>
                            <a:noFill/>
                          </a:ln>
                          <a:solidFill>
                            <a:schemeClr val="tx1"/>
                          </a:solidFill>
                          <a:effectLst/>
                          <a:latin typeface="Calibri" pitchFamily="34" charset="0"/>
                          <a:ea typeface="ＭＳ Ｐゴシック" pitchFamily="43" charset="-128"/>
                        </a:rPr>
                        <a:t>2</a:t>
                      </a: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613923">
                <a:tc>
                  <a:txBody>
                    <a:bodyPr/>
                    <a:lstStyle/>
                    <a:p>
                      <a:pPr marL="0"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600" b="0" i="0" u="none" strike="noStrike" cap="none" normalizeH="0" baseline="0" dirty="0" smtClean="0">
                          <a:ln>
                            <a:noFill/>
                          </a:ln>
                          <a:solidFill>
                            <a:schemeClr val="tx1"/>
                          </a:solidFill>
                          <a:effectLst/>
                          <a:latin typeface="Calibri" pitchFamily="34" charset="0"/>
                          <a:ea typeface="ＭＳ Ｐゴシック" pitchFamily="43" charset="-128"/>
                        </a:rPr>
                        <a:t>Obesity</a:t>
                      </a:r>
                      <a:endParaRPr kumimoji="0" lang="en-US" sz="2600" b="1" i="0" u="none" strike="noStrike" cap="none" normalizeH="0" baseline="0" dirty="0" smtClean="0">
                        <a:ln>
                          <a:noFill/>
                        </a:ln>
                        <a:solidFill>
                          <a:schemeClr val="tx1"/>
                        </a:solidFill>
                        <a:effectLst/>
                        <a:latin typeface="Calibri" pitchFamily="34" charset="0"/>
                        <a:ea typeface="ＭＳ Ｐゴシック" pitchFamily="43" charset="-128"/>
                      </a:endParaRPr>
                    </a:p>
                  </a:txBody>
                  <a:tcPr marL="84656" marR="8465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600" b="0" i="0" u="none" strike="noStrike" cap="none" normalizeH="0" baseline="0" dirty="0" smtClean="0">
                          <a:ln>
                            <a:noFill/>
                          </a:ln>
                          <a:solidFill>
                            <a:schemeClr val="tx1"/>
                          </a:solidFill>
                          <a:effectLst/>
                          <a:latin typeface="Calibri" pitchFamily="34" charset="0"/>
                          <a:ea typeface="ＭＳ Ｐゴシック" pitchFamily="43" charset="-128"/>
                        </a:rPr>
                        <a:t>1</a:t>
                      </a:r>
                      <a:endParaRPr kumimoji="0" lang="en-US" sz="2600" b="1" i="0" u="none" strike="noStrike" cap="none" normalizeH="0" baseline="0" dirty="0" smtClean="0">
                        <a:ln>
                          <a:noFill/>
                        </a:ln>
                        <a:solidFill>
                          <a:schemeClr val="tx1"/>
                        </a:solidFill>
                        <a:effectLst/>
                        <a:latin typeface="Calibri" pitchFamily="34" charset="0"/>
                        <a:ea typeface="ＭＳ Ｐゴシック" pitchFamily="43" charset="-128"/>
                      </a:endParaRP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600" b="0" i="0" u="none" strike="noStrike" cap="none" normalizeH="0" baseline="0" dirty="0" smtClean="0">
                          <a:ln>
                            <a:noFill/>
                          </a:ln>
                          <a:solidFill>
                            <a:schemeClr val="tx1"/>
                          </a:solidFill>
                          <a:effectLst/>
                          <a:latin typeface="Calibri" pitchFamily="34" charset="0"/>
                          <a:ea typeface="ＭＳ Ｐゴシック" pitchFamily="43" charset="-128"/>
                        </a:rPr>
                        <a:t>1</a:t>
                      </a:r>
                      <a:endParaRPr kumimoji="0" lang="en-US" sz="2600" b="1" i="0" u="none" strike="noStrike" cap="none" normalizeH="0" baseline="0" dirty="0" smtClean="0">
                        <a:ln>
                          <a:noFill/>
                        </a:ln>
                        <a:solidFill>
                          <a:schemeClr val="tx1"/>
                        </a:solidFill>
                        <a:effectLst/>
                        <a:latin typeface="Calibri" pitchFamily="34" charset="0"/>
                        <a:ea typeface="ＭＳ Ｐゴシック" pitchFamily="43" charset="-128"/>
                      </a:endParaRP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600" b="0" i="0" u="none" strike="noStrike" cap="none" normalizeH="0" baseline="0" dirty="0" smtClean="0">
                          <a:ln>
                            <a:noFill/>
                          </a:ln>
                          <a:solidFill>
                            <a:schemeClr val="tx1"/>
                          </a:solidFill>
                          <a:effectLst/>
                          <a:latin typeface="Calibri" pitchFamily="34" charset="0"/>
                          <a:ea typeface="ＭＳ Ｐゴシック" pitchFamily="43" charset="-128"/>
                        </a:rPr>
                        <a:t>1</a:t>
                      </a: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613923">
                <a:tc>
                  <a:txBody>
                    <a:bodyPr/>
                    <a:lstStyle/>
                    <a:p>
                      <a:pPr marL="0"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600" b="0" i="0" u="none" strike="noStrike" cap="none" normalizeH="0" baseline="0" dirty="0" smtClean="0">
                          <a:ln>
                            <a:noFill/>
                          </a:ln>
                          <a:solidFill>
                            <a:schemeClr val="tx1"/>
                          </a:solidFill>
                          <a:effectLst/>
                          <a:latin typeface="Calibri" pitchFamily="34" charset="0"/>
                          <a:ea typeface="ＭＳ Ｐゴシック" pitchFamily="43" charset="-128"/>
                        </a:rPr>
                        <a:t>HIV infection</a:t>
                      </a:r>
                      <a:endParaRPr kumimoji="0" lang="en-US" sz="2600" b="1" i="0" u="none" strike="noStrike" cap="none" normalizeH="0" baseline="0" dirty="0" smtClean="0">
                        <a:ln>
                          <a:noFill/>
                        </a:ln>
                        <a:solidFill>
                          <a:schemeClr val="tx1"/>
                        </a:solidFill>
                        <a:effectLst/>
                        <a:latin typeface="Calibri" pitchFamily="34" charset="0"/>
                        <a:ea typeface="ＭＳ Ｐゴシック" pitchFamily="43" charset="-128"/>
                      </a:endParaRPr>
                    </a:p>
                  </a:txBody>
                  <a:tcPr marL="84656" marR="8465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600" b="0" i="0" u="none" strike="noStrike" cap="none" normalizeH="0" baseline="0" dirty="0" smtClean="0">
                          <a:ln>
                            <a:noFill/>
                          </a:ln>
                          <a:solidFill>
                            <a:schemeClr val="tx1"/>
                          </a:solidFill>
                          <a:effectLst/>
                          <a:latin typeface="Calibri" pitchFamily="34" charset="0"/>
                          <a:ea typeface="ＭＳ Ｐゴシック" pitchFamily="43" charset="-128"/>
                        </a:rPr>
                        <a:t>2</a:t>
                      </a:r>
                      <a:endParaRPr kumimoji="0" lang="en-US" sz="2600" b="1" i="0" u="none" strike="noStrike" cap="none" normalizeH="0" baseline="0" dirty="0" smtClean="0">
                        <a:ln>
                          <a:noFill/>
                        </a:ln>
                        <a:solidFill>
                          <a:schemeClr val="tx1"/>
                        </a:solidFill>
                        <a:effectLst/>
                        <a:latin typeface="Calibri" pitchFamily="34" charset="0"/>
                        <a:ea typeface="ＭＳ Ｐゴシック" pitchFamily="43" charset="-128"/>
                      </a:endParaRP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600" b="0" i="0" u="none" strike="noStrike" cap="none" normalizeH="0" baseline="0" dirty="0" smtClean="0">
                          <a:ln>
                            <a:noFill/>
                          </a:ln>
                          <a:solidFill>
                            <a:schemeClr val="tx1"/>
                          </a:solidFill>
                          <a:effectLst/>
                          <a:latin typeface="Calibri" pitchFamily="34" charset="0"/>
                          <a:ea typeface="ＭＳ Ｐゴシック" pitchFamily="43" charset="-128"/>
                        </a:rPr>
                        <a:t>2</a:t>
                      </a:r>
                      <a:endParaRPr kumimoji="0" lang="en-US" sz="2600" b="1" i="0" u="none" strike="noStrike" cap="none" normalizeH="0" baseline="0" dirty="0" smtClean="0">
                        <a:ln>
                          <a:noFill/>
                        </a:ln>
                        <a:solidFill>
                          <a:schemeClr val="tx1"/>
                        </a:solidFill>
                        <a:effectLst/>
                        <a:latin typeface="Calibri" pitchFamily="34" charset="0"/>
                        <a:ea typeface="ＭＳ Ｐゴシック" pitchFamily="43" charset="-128"/>
                      </a:endParaRP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600" b="0" i="0" u="none" strike="noStrike" cap="none" normalizeH="0" baseline="0" dirty="0" smtClean="0">
                          <a:ln>
                            <a:noFill/>
                          </a:ln>
                          <a:solidFill>
                            <a:schemeClr val="tx1"/>
                          </a:solidFill>
                          <a:effectLst/>
                          <a:latin typeface="Calibri" pitchFamily="34" charset="0"/>
                          <a:ea typeface="ＭＳ Ｐゴシック" pitchFamily="43" charset="-128"/>
                        </a:rPr>
                        <a:t>1</a:t>
                      </a: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613923">
                <a:tc>
                  <a:txBody>
                    <a:bodyPr/>
                    <a:lstStyle/>
                    <a:p>
                      <a:pPr marL="0"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600" b="0" i="0" u="none" strike="noStrike" cap="none" normalizeH="0" baseline="0" dirty="0" smtClean="0">
                          <a:ln>
                            <a:noFill/>
                          </a:ln>
                          <a:solidFill>
                            <a:schemeClr val="tx1"/>
                          </a:solidFill>
                          <a:effectLst/>
                          <a:latin typeface="Calibri" pitchFamily="34" charset="0"/>
                          <a:ea typeface="ＭＳ Ｐゴシック" pitchFamily="43" charset="-128"/>
                        </a:rPr>
                        <a:t>AIDS (on ARV therapy)</a:t>
                      </a:r>
                      <a:endParaRPr kumimoji="0" lang="en-US" sz="2600" b="1" i="0" u="none" strike="noStrike" cap="none" normalizeH="0" baseline="0" dirty="0" smtClean="0">
                        <a:ln>
                          <a:noFill/>
                        </a:ln>
                        <a:solidFill>
                          <a:schemeClr val="tx1"/>
                        </a:solidFill>
                        <a:effectLst/>
                        <a:latin typeface="Calibri" pitchFamily="34" charset="0"/>
                        <a:ea typeface="ＭＳ Ｐゴシック" pitchFamily="43" charset="-128"/>
                      </a:endParaRPr>
                    </a:p>
                  </a:txBody>
                  <a:tcPr marL="84656" marR="84656"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600" b="0" i="0" u="none" strike="noStrike" cap="none" normalizeH="0" baseline="0" dirty="0" smtClean="0">
                          <a:ln>
                            <a:noFill/>
                          </a:ln>
                          <a:solidFill>
                            <a:schemeClr val="tx1"/>
                          </a:solidFill>
                          <a:effectLst/>
                          <a:latin typeface="Calibri" pitchFamily="34" charset="0"/>
                          <a:ea typeface="ＭＳ Ｐゴシック" pitchFamily="43" charset="-128"/>
                        </a:rPr>
                        <a:t>2</a:t>
                      </a:r>
                      <a:endParaRPr kumimoji="0" lang="en-US" sz="2600" b="1" i="0" u="none" strike="noStrike" cap="none" normalizeH="0" baseline="0" dirty="0" smtClean="0">
                        <a:ln>
                          <a:noFill/>
                        </a:ln>
                        <a:solidFill>
                          <a:schemeClr val="tx1"/>
                        </a:solidFill>
                        <a:effectLst/>
                        <a:latin typeface="Calibri" pitchFamily="34" charset="0"/>
                        <a:ea typeface="ＭＳ Ｐゴシック" pitchFamily="43" charset="-128"/>
                      </a:endParaRP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600" b="0" i="0" u="none" strike="noStrike" cap="none" normalizeH="0" baseline="0" dirty="0" smtClean="0">
                          <a:ln>
                            <a:noFill/>
                          </a:ln>
                          <a:solidFill>
                            <a:schemeClr val="tx1"/>
                          </a:solidFill>
                          <a:effectLst/>
                          <a:latin typeface="Calibri" pitchFamily="34" charset="0"/>
                          <a:ea typeface="ＭＳ Ｐゴシック" pitchFamily="43" charset="-128"/>
                        </a:rPr>
                        <a:t>2</a:t>
                      </a:r>
                      <a:endParaRPr kumimoji="0" lang="en-US" sz="2600" b="1" i="0" u="none" strike="noStrike" cap="none" normalizeH="0" baseline="0" dirty="0" smtClean="0">
                        <a:ln>
                          <a:noFill/>
                        </a:ln>
                        <a:solidFill>
                          <a:schemeClr val="tx1"/>
                        </a:solidFill>
                        <a:effectLst/>
                        <a:latin typeface="Calibri" pitchFamily="34" charset="0"/>
                        <a:ea typeface="ＭＳ Ｐゴシック" pitchFamily="43" charset="-128"/>
                      </a:endParaRP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600" b="0" i="0" u="none" strike="noStrike" cap="none" normalizeH="0" baseline="0" dirty="0" smtClean="0">
                          <a:ln>
                            <a:noFill/>
                          </a:ln>
                          <a:solidFill>
                            <a:schemeClr val="tx1"/>
                          </a:solidFill>
                          <a:effectLst/>
                          <a:latin typeface="Calibri" pitchFamily="34" charset="0"/>
                          <a:ea typeface="ＭＳ Ｐゴシック" pitchFamily="43" charset="-128"/>
                        </a:rPr>
                        <a:t>2 or 1*</a:t>
                      </a:r>
                    </a:p>
                  </a:txBody>
                  <a:tcPr marL="84656" marR="84656"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Text Box 66"/>
          <p:cNvSpPr txBox="1">
            <a:spLocks noChangeArrowheads="1"/>
          </p:cNvSpPr>
          <p:nvPr/>
        </p:nvSpPr>
        <p:spPr bwMode="auto">
          <a:xfrm>
            <a:off x="4003675" y="5946776"/>
            <a:ext cx="184150" cy="290513"/>
          </a:xfrm>
          <a:prstGeom prst="rect">
            <a:avLst/>
          </a:prstGeom>
          <a:noFill/>
          <a:ln w="9525">
            <a:noFill/>
            <a:miter lim="800000"/>
            <a:headEnd/>
            <a:tailEnd/>
          </a:ln>
        </p:spPr>
        <p:txBody>
          <a:bodyPr wrap="none">
            <a:spAutoFit/>
          </a:bodyPr>
          <a:lstStyle/>
          <a:p>
            <a:endParaRPr lang="en-US" sz="1300" dirty="0">
              <a:solidFill>
                <a:srgbClr val="FFFF00"/>
              </a:solidFill>
            </a:endParaRPr>
          </a:p>
        </p:txBody>
      </p:sp>
      <p:sp>
        <p:nvSpPr>
          <p:cNvPr id="5" name="Text Box 49"/>
          <p:cNvSpPr txBox="1">
            <a:spLocks noChangeArrowheads="1"/>
          </p:cNvSpPr>
          <p:nvPr/>
        </p:nvSpPr>
        <p:spPr bwMode="auto">
          <a:xfrm>
            <a:off x="1828801" y="6172200"/>
            <a:ext cx="7415213" cy="338554"/>
          </a:xfrm>
          <a:prstGeom prst="rect">
            <a:avLst/>
          </a:prstGeom>
          <a:noFill/>
          <a:ln w="9525">
            <a:noFill/>
            <a:miter lim="800000"/>
            <a:headEnd/>
            <a:tailEnd/>
          </a:ln>
        </p:spPr>
        <p:txBody>
          <a:bodyPr wrap="square">
            <a:spAutoFit/>
          </a:bodyPr>
          <a:lstStyle/>
          <a:p>
            <a:r>
              <a:rPr lang="en-US" sz="1600" dirty="0"/>
              <a:t>*depending on the type of therapy</a:t>
            </a:r>
          </a:p>
        </p:txBody>
      </p:sp>
    </p:spTree>
    <p:extLst>
      <p:ext uri="{BB962C8B-B14F-4D97-AF65-F5344CB8AC3E}">
        <p14:creationId xmlns:p14="http://schemas.microsoft.com/office/powerpoint/2010/main" val="26592397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81200" y="152400"/>
            <a:ext cx="8229600" cy="914400"/>
          </a:xfrm>
        </p:spPr>
        <p:txBody>
          <a:bodyPr>
            <a:normAutofit/>
          </a:bodyPr>
          <a:lstStyle/>
          <a:p>
            <a:pPr eaLnBrk="1" hangingPunct="1">
              <a:defRPr/>
            </a:pPr>
            <a:r>
              <a:rPr lang="en-US" sz="4200" b="1" dirty="0"/>
              <a:t>Selected Contraindications</a:t>
            </a:r>
          </a:p>
        </p:txBody>
      </p:sp>
      <p:graphicFrame>
        <p:nvGraphicFramePr>
          <p:cNvPr id="57415" name="Group 71"/>
          <p:cNvGraphicFramePr>
            <a:graphicFrameLocks noGrp="1"/>
          </p:cNvGraphicFramePr>
          <p:nvPr>
            <p:ph idx="1"/>
          </p:nvPr>
        </p:nvGraphicFramePr>
        <p:xfrm>
          <a:off x="1905001" y="1295400"/>
          <a:ext cx="8420101" cy="5181602"/>
        </p:xfrm>
        <a:graphic>
          <a:graphicData uri="http://schemas.openxmlformats.org/drawingml/2006/table">
            <a:tbl>
              <a:tblPr/>
              <a:tblGrid>
                <a:gridCol w="4955759"/>
                <a:gridCol w="1165741"/>
                <a:gridCol w="1071027"/>
                <a:gridCol w="1227574"/>
              </a:tblGrid>
              <a:tr h="930872">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500" b="1" i="0" u="none" strike="noStrike" cap="none" normalizeH="0" baseline="0" dirty="0" smtClean="0">
                          <a:ln>
                            <a:noFill/>
                          </a:ln>
                          <a:solidFill>
                            <a:schemeClr val="tx1"/>
                          </a:solidFill>
                          <a:effectLst/>
                          <a:latin typeface="Calibri" pitchFamily="34" charset="0"/>
                          <a:ea typeface="ＭＳ Ｐゴシック" pitchFamily="43" charset="-128"/>
                        </a:rPr>
                        <a:t>Condition</a:t>
                      </a:r>
                      <a:endParaRPr kumimoji="0" lang="en-US" sz="2500" b="1" i="0" u="none" strike="noStrike" cap="none" normalizeH="0" baseline="0" dirty="0" smtClean="0">
                        <a:ln>
                          <a:noFill/>
                        </a:ln>
                        <a:solidFill>
                          <a:schemeClr val="tx1"/>
                        </a:solidFill>
                        <a:effectLst/>
                        <a:latin typeface="Verdana" pitchFamily="34" charset="0"/>
                        <a:ea typeface="ＭＳ Ｐゴシック" pitchFamily="43" charset="-128"/>
                      </a:endParaRP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500" b="1" i="0" u="none" strike="noStrike" cap="none" normalizeH="0" baseline="0" dirty="0" smtClean="0">
                          <a:ln>
                            <a:noFill/>
                          </a:ln>
                          <a:solidFill>
                            <a:schemeClr val="tx1"/>
                          </a:solidFill>
                          <a:effectLst/>
                          <a:latin typeface="Calibri" pitchFamily="34" charset="0"/>
                          <a:ea typeface="ＭＳ Ｐゴシック" pitchFamily="43" charset="-128"/>
                        </a:rPr>
                        <a:t>Copper IUD</a:t>
                      </a: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500" b="1" i="0" u="none" strike="noStrike" cap="none" normalizeH="0" baseline="0" dirty="0" smtClean="0">
                          <a:ln>
                            <a:noFill/>
                          </a:ln>
                          <a:solidFill>
                            <a:schemeClr val="tx1"/>
                          </a:solidFill>
                          <a:effectLst/>
                          <a:latin typeface="Calibri" pitchFamily="34" charset="0"/>
                          <a:ea typeface="ＭＳ Ｐゴシック" pitchFamily="43" charset="-128"/>
                        </a:rPr>
                        <a:t>LNG IUS</a:t>
                      </a: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500" b="1" i="0" u="none" strike="noStrike" cap="none" normalizeH="0" baseline="0" dirty="0" smtClean="0">
                          <a:ln>
                            <a:noFill/>
                          </a:ln>
                          <a:solidFill>
                            <a:schemeClr val="tx1"/>
                          </a:solidFill>
                          <a:effectLst/>
                          <a:latin typeface="Calibri" pitchFamily="34" charset="0"/>
                          <a:ea typeface="ＭＳ Ｐゴシック" pitchFamily="43" charset="-128"/>
                        </a:rPr>
                        <a:t>Implant</a:t>
                      </a: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914086">
                <a:tc>
                  <a:txBody>
                    <a:bodyPr/>
                    <a:lstStyle/>
                    <a:p>
                      <a:pPr marL="0"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450" b="0" i="0" u="none" strike="noStrike" cap="none" normalizeH="0" baseline="0" dirty="0" smtClean="0">
                          <a:ln>
                            <a:noFill/>
                          </a:ln>
                          <a:solidFill>
                            <a:schemeClr val="tx1"/>
                          </a:solidFill>
                          <a:effectLst/>
                          <a:latin typeface="Calibri" pitchFamily="34" charset="0"/>
                          <a:ea typeface="ＭＳ Ｐゴシック" pitchFamily="43" charset="-128"/>
                        </a:rPr>
                        <a:t>Post-puerperal sepsis or septic abortion</a:t>
                      </a:r>
                      <a:endParaRPr kumimoji="0" lang="en-US" sz="2450" b="1" i="0" u="none" strike="noStrike" cap="none" normalizeH="0" baseline="0" dirty="0" smtClean="0">
                        <a:ln>
                          <a:noFill/>
                        </a:ln>
                        <a:solidFill>
                          <a:schemeClr val="tx1"/>
                        </a:solidFill>
                        <a:effectLst/>
                        <a:latin typeface="Verdana" pitchFamily="34" charset="0"/>
                        <a:ea typeface="ＭＳ Ｐゴシック" pitchFamily="43"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450" b="0" i="0" u="none" strike="noStrike" cap="none" normalizeH="0" baseline="0" dirty="0" smtClean="0">
                          <a:ln>
                            <a:noFill/>
                          </a:ln>
                          <a:solidFill>
                            <a:schemeClr val="tx1"/>
                          </a:solidFill>
                          <a:effectLst/>
                          <a:latin typeface="Calibri" pitchFamily="34" charset="0"/>
                          <a:ea typeface="ＭＳ Ｐゴシック" pitchFamily="43" charset="-128"/>
                        </a:rPr>
                        <a:t>4</a:t>
                      </a:r>
                      <a:endParaRPr kumimoji="0" lang="en-US" sz="2450" b="1" i="0" u="none" strike="noStrike" cap="none" normalizeH="0" baseline="0" dirty="0" smtClean="0">
                        <a:ln>
                          <a:noFill/>
                        </a:ln>
                        <a:solidFill>
                          <a:schemeClr val="tx1"/>
                        </a:solidFill>
                        <a:effectLst/>
                        <a:latin typeface="Verdana" pitchFamily="34" charset="0"/>
                        <a:ea typeface="ＭＳ Ｐゴシック" pitchFamily="43" charset="-128"/>
                      </a:endParaRP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450" b="0" i="0" u="none" strike="noStrike" cap="none" normalizeH="0" baseline="0" dirty="0" smtClean="0">
                          <a:ln>
                            <a:noFill/>
                          </a:ln>
                          <a:solidFill>
                            <a:schemeClr val="tx1"/>
                          </a:solidFill>
                          <a:effectLst/>
                          <a:latin typeface="Calibri" pitchFamily="34" charset="0"/>
                          <a:ea typeface="ＭＳ Ｐゴシック" pitchFamily="43" charset="-128"/>
                        </a:rPr>
                        <a:t>4</a:t>
                      </a:r>
                      <a:endParaRPr kumimoji="0" lang="en-US" sz="2450" b="1" i="0" u="none" strike="noStrike" cap="none" normalizeH="0" baseline="0" dirty="0" smtClean="0">
                        <a:ln>
                          <a:noFill/>
                        </a:ln>
                        <a:solidFill>
                          <a:schemeClr val="tx1"/>
                        </a:solidFill>
                        <a:effectLst/>
                        <a:latin typeface="Verdana" pitchFamily="34" charset="0"/>
                        <a:ea typeface="ＭＳ Ｐゴシック" pitchFamily="43" charset="-128"/>
                      </a:endParaRP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450" b="0" i="0" u="none" strike="noStrike" cap="none" normalizeH="0" baseline="0" dirty="0" smtClean="0">
                          <a:ln>
                            <a:noFill/>
                          </a:ln>
                          <a:solidFill>
                            <a:schemeClr val="tx1"/>
                          </a:solidFill>
                          <a:effectLst/>
                          <a:latin typeface="Calibri" pitchFamily="34" charset="0"/>
                          <a:ea typeface="ＭＳ Ｐゴシック" pitchFamily="43" charset="-128"/>
                        </a:rPr>
                        <a:t>1</a:t>
                      </a: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914086">
                <a:tc>
                  <a:txBody>
                    <a:bodyPr/>
                    <a:lstStyle/>
                    <a:p>
                      <a:pPr marL="0"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450" b="0" i="0" u="none" strike="noStrike" cap="none" normalizeH="0" baseline="0" dirty="0" smtClean="0">
                          <a:ln>
                            <a:noFill/>
                          </a:ln>
                          <a:solidFill>
                            <a:schemeClr val="tx1"/>
                          </a:solidFill>
                          <a:effectLst/>
                          <a:latin typeface="Calibri" pitchFamily="34" charset="0"/>
                          <a:ea typeface="ＭＳ Ｐゴシック" pitchFamily="43" charset="-128"/>
                        </a:rPr>
                        <a:t>Current PID,  purulent cervicitis, CT/GC </a:t>
                      </a:r>
                      <a:endParaRPr kumimoji="0" lang="en-US" sz="2450" b="1" i="0" u="none" strike="noStrike" cap="none" normalizeH="0" baseline="0" dirty="0" smtClean="0">
                        <a:ln>
                          <a:noFill/>
                        </a:ln>
                        <a:solidFill>
                          <a:schemeClr val="tx1"/>
                        </a:solidFill>
                        <a:effectLst/>
                        <a:latin typeface="Verdana" pitchFamily="34" charset="0"/>
                        <a:ea typeface="ＭＳ Ｐゴシック" pitchFamily="43"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450" b="0" i="0" u="none" strike="noStrike" cap="none" normalizeH="0" baseline="0" dirty="0" smtClean="0">
                          <a:ln>
                            <a:noFill/>
                          </a:ln>
                          <a:solidFill>
                            <a:schemeClr val="tx1"/>
                          </a:solidFill>
                          <a:effectLst/>
                          <a:latin typeface="Calibri" pitchFamily="34" charset="0"/>
                          <a:ea typeface="ＭＳ Ｐゴシック" pitchFamily="43" charset="-128"/>
                        </a:rPr>
                        <a:t>4</a:t>
                      </a:r>
                      <a:endParaRPr kumimoji="0" lang="en-US" sz="2450" b="1" i="0" u="none" strike="noStrike" cap="none" normalizeH="0" baseline="0" dirty="0" smtClean="0">
                        <a:ln>
                          <a:noFill/>
                        </a:ln>
                        <a:solidFill>
                          <a:schemeClr val="tx1"/>
                        </a:solidFill>
                        <a:effectLst/>
                        <a:latin typeface="Verdana" pitchFamily="34" charset="0"/>
                        <a:ea typeface="ＭＳ Ｐゴシック" pitchFamily="43" charset="-128"/>
                      </a:endParaRP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450" b="0" i="0" u="none" strike="noStrike" cap="none" normalizeH="0" baseline="0" dirty="0" smtClean="0">
                          <a:ln>
                            <a:noFill/>
                          </a:ln>
                          <a:solidFill>
                            <a:schemeClr val="tx1"/>
                          </a:solidFill>
                          <a:effectLst/>
                          <a:latin typeface="Calibri" pitchFamily="34" charset="0"/>
                          <a:ea typeface="ＭＳ Ｐゴシック" pitchFamily="43" charset="-128"/>
                        </a:rPr>
                        <a:t>4</a:t>
                      </a:r>
                      <a:endParaRPr kumimoji="0" lang="en-US" sz="2450" b="1" i="0" u="none" strike="noStrike" cap="none" normalizeH="0" baseline="0" dirty="0" smtClean="0">
                        <a:ln>
                          <a:noFill/>
                        </a:ln>
                        <a:solidFill>
                          <a:schemeClr val="tx1"/>
                        </a:solidFill>
                        <a:effectLst/>
                        <a:latin typeface="Verdana" pitchFamily="34" charset="0"/>
                        <a:ea typeface="ＭＳ Ｐゴシック" pitchFamily="43" charset="-128"/>
                      </a:endParaRP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450" b="0" i="0" u="none" strike="noStrike" cap="none" normalizeH="0" baseline="0" dirty="0" smtClean="0">
                          <a:ln>
                            <a:noFill/>
                          </a:ln>
                          <a:solidFill>
                            <a:schemeClr val="tx1"/>
                          </a:solidFill>
                          <a:effectLst/>
                          <a:latin typeface="Calibri" pitchFamily="34" charset="0"/>
                          <a:ea typeface="ＭＳ Ｐゴシック" pitchFamily="43" charset="-128"/>
                        </a:rPr>
                        <a:t>1</a:t>
                      </a: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502824">
                <a:tc>
                  <a:txBody>
                    <a:bodyPr/>
                    <a:lstStyle/>
                    <a:p>
                      <a:pPr marL="0"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450" b="0" i="0" u="none" strike="noStrike" cap="none" normalizeH="0" baseline="0" dirty="0" smtClean="0">
                          <a:ln>
                            <a:noFill/>
                          </a:ln>
                          <a:solidFill>
                            <a:schemeClr val="tx1"/>
                          </a:solidFill>
                          <a:effectLst/>
                          <a:latin typeface="Calibri" pitchFamily="34" charset="0"/>
                          <a:ea typeface="ＭＳ Ｐゴシック" pitchFamily="43" charset="-128"/>
                        </a:rPr>
                        <a:t>Breast cancer</a:t>
                      </a:r>
                      <a:endParaRPr kumimoji="0" lang="en-US" sz="2450" b="1" i="0" u="none" strike="noStrike" cap="none" normalizeH="0" baseline="0" dirty="0" smtClean="0">
                        <a:ln>
                          <a:noFill/>
                        </a:ln>
                        <a:solidFill>
                          <a:schemeClr val="tx1"/>
                        </a:solidFill>
                        <a:effectLst/>
                        <a:latin typeface="Verdana" pitchFamily="34" charset="0"/>
                        <a:ea typeface="ＭＳ Ｐゴシック" pitchFamily="43"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450" b="0" i="0" u="none" strike="noStrike" cap="none" normalizeH="0" baseline="0" dirty="0" smtClean="0">
                          <a:ln>
                            <a:noFill/>
                          </a:ln>
                          <a:solidFill>
                            <a:schemeClr val="tx1"/>
                          </a:solidFill>
                          <a:effectLst/>
                          <a:latin typeface="Calibri" pitchFamily="34" charset="0"/>
                          <a:ea typeface="ＭＳ Ｐゴシック" pitchFamily="43" charset="-128"/>
                        </a:rPr>
                        <a:t>1</a:t>
                      </a:r>
                      <a:endParaRPr kumimoji="0" lang="en-US" sz="2450" b="1" i="0" u="none" strike="noStrike" cap="none" normalizeH="0" baseline="0" dirty="0" smtClean="0">
                        <a:ln>
                          <a:noFill/>
                        </a:ln>
                        <a:solidFill>
                          <a:schemeClr val="tx1"/>
                        </a:solidFill>
                        <a:effectLst/>
                        <a:latin typeface="Verdana" pitchFamily="34" charset="0"/>
                        <a:ea typeface="ＭＳ Ｐゴシック" pitchFamily="43" charset="-128"/>
                      </a:endParaRP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450" b="0" i="0" u="none" strike="noStrike" cap="none" normalizeH="0" baseline="0" dirty="0" smtClean="0">
                          <a:ln>
                            <a:noFill/>
                          </a:ln>
                          <a:solidFill>
                            <a:schemeClr val="tx1"/>
                          </a:solidFill>
                          <a:effectLst/>
                          <a:latin typeface="Calibri" pitchFamily="34" charset="0"/>
                          <a:ea typeface="ＭＳ Ｐゴシック" pitchFamily="43" charset="-128"/>
                        </a:rPr>
                        <a:t>4</a:t>
                      </a:r>
                      <a:endParaRPr kumimoji="0" lang="en-US" sz="2450" b="1" i="0" u="none" strike="noStrike" cap="none" normalizeH="0" baseline="0" dirty="0" smtClean="0">
                        <a:ln>
                          <a:noFill/>
                        </a:ln>
                        <a:solidFill>
                          <a:schemeClr val="tx1"/>
                        </a:solidFill>
                        <a:effectLst/>
                        <a:latin typeface="Verdana" pitchFamily="34" charset="0"/>
                        <a:ea typeface="ＭＳ Ｐゴシック" pitchFamily="43" charset="-128"/>
                      </a:endParaRP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450" b="0" i="0" u="none" strike="noStrike" cap="none" normalizeH="0" baseline="0" dirty="0" smtClean="0">
                          <a:ln>
                            <a:noFill/>
                          </a:ln>
                          <a:solidFill>
                            <a:schemeClr val="tx1"/>
                          </a:solidFill>
                          <a:effectLst/>
                          <a:latin typeface="Calibri" pitchFamily="34" charset="0"/>
                          <a:ea typeface="ＭＳ Ｐゴシック" pitchFamily="43" charset="-128"/>
                        </a:rPr>
                        <a:t>4</a:t>
                      </a: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502824">
                <a:tc>
                  <a:txBody>
                    <a:bodyPr/>
                    <a:lstStyle/>
                    <a:p>
                      <a:pPr marL="0"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450" b="0" i="0" u="none" strike="noStrike" cap="none" normalizeH="0" baseline="0" dirty="0" smtClean="0">
                          <a:ln>
                            <a:noFill/>
                          </a:ln>
                          <a:solidFill>
                            <a:schemeClr val="tx1"/>
                          </a:solidFill>
                          <a:effectLst/>
                          <a:latin typeface="Calibri" pitchFamily="34" charset="0"/>
                          <a:ea typeface="ＭＳ Ｐゴシック" pitchFamily="43" charset="-128"/>
                        </a:rPr>
                        <a:t>Malignant GTN</a:t>
                      </a:r>
                      <a:endParaRPr kumimoji="0" lang="en-US" sz="2450" b="1" i="0" u="none" strike="noStrike" cap="none" normalizeH="0" baseline="0" dirty="0" smtClean="0">
                        <a:ln>
                          <a:noFill/>
                        </a:ln>
                        <a:solidFill>
                          <a:schemeClr val="tx1"/>
                        </a:solidFill>
                        <a:effectLst/>
                        <a:latin typeface="Verdana" pitchFamily="34" charset="0"/>
                        <a:ea typeface="ＭＳ Ｐゴシック" pitchFamily="43"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450" b="0" i="0" u="none" strike="noStrike" cap="none" normalizeH="0" baseline="0" dirty="0" smtClean="0">
                          <a:ln>
                            <a:noFill/>
                          </a:ln>
                          <a:solidFill>
                            <a:schemeClr val="tx1"/>
                          </a:solidFill>
                          <a:effectLst/>
                          <a:latin typeface="Calibri" pitchFamily="34" charset="0"/>
                          <a:ea typeface="ＭＳ Ｐゴシック" pitchFamily="43" charset="-128"/>
                        </a:rPr>
                        <a:t>4</a:t>
                      </a:r>
                      <a:endParaRPr kumimoji="0" lang="en-US" sz="2450" b="1" i="0" u="none" strike="noStrike" cap="none" normalizeH="0" baseline="0" dirty="0" smtClean="0">
                        <a:ln>
                          <a:noFill/>
                        </a:ln>
                        <a:solidFill>
                          <a:schemeClr val="tx1"/>
                        </a:solidFill>
                        <a:effectLst/>
                        <a:latin typeface="Verdana" pitchFamily="34" charset="0"/>
                        <a:ea typeface="ＭＳ Ｐゴシック" pitchFamily="43" charset="-128"/>
                      </a:endParaRP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450" b="0" i="0" u="none" strike="noStrike" cap="none" normalizeH="0" baseline="0" dirty="0" smtClean="0">
                          <a:ln>
                            <a:noFill/>
                          </a:ln>
                          <a:solidFill>
                            <a:schemeClr val="tx1"/>
                          </a:solidFill>
                          <a:effectLst/>
                          <a:latin typeface="Calibri" pitchFamily="34" charset="0"/>
                          <a:ea typeface="ＭＳ Ｐゴシック" pitchFamily="43" charset="-128"/>
                        </a:rPr>
                        <a:t>4</a:t>
                      </a:r>
                      <a:endParaRPr kumimoji="0" lang="en-US" sz="2450" b="1" i="0" u="none" strike="noStrike" cap="none" normalizeH="0" baseline="0" dirty="0" smtClean="0">
                        <a:ln>
                          <a:noFill/>
                        </a:ln>
                        <a:solidFill>
                          <a:schemeClr val="tx1"/>
                        </a:solidFill>
                        <a:effectLst/>
                        <a:latin typeface="Verdana" pitchFamily="34" charset="0"/>
                        <a:ea typeface="ＭＳ Ｐゴシック" pitchFamily="43" charset="-128"/>
                      </a:endParaRP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450" b="0" i="0" u="none" strike="noStrike" cap="none" normalizeH="0" baseline="0" dirty="0" smtClean="0">
                          <a:ln>
                            <a:noFill/>
                          </a:ln>
                          <a:solidFill>
                            <a:schemeClr val="tx1"/>
                          </a:solidFill>
                          <a:effectLst/>
                          <a:latin typeface="Calibri" pitchFamily="34" charset="0"/>
                          <a:ea typeface="ＭＳ Ｐゴシック" pitchFamily="43" charset="-128"/>
                        </a:rPr>
                        <a:t>1</a:t>
                      </a: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502824">
                <a:tc>
                  <a:txBody>
                    <a:bodyPr/>
                    <a:lstStyle/>
                    <a:p>
                      <a:pPr marL="0"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450" b="0" i="0" u="none" strike="noStrike" cap="none" normalizeH="0" baseline="0" dirty="0" smtClean="0">
                          <a:ln>
                            <a:noFill/>
                          </a:ln>
                          <a:solidFill>
                            <a:schemeClr val="tx1"/>
                          </a:solidFill>
                          <a:effectLst/>
                          <a:latin typeface="Calibri" pitchFamily="34" charset="0"/>
                          <a:ea typeface="ＭＳ Ｐゴシック" pitchFamily="43" charset="-128"/>
                        </a:rPr>
                        <a:t>Cervical/Endometrial cancer</a:t>
                      </a:r>
                      <a:endParaRPr kumimoji="0" lang="en-US" sz="2450" b="1" i="0" u="none" strike="noStrike" cap="none" normalizeH="0" baseline="0" dirty="0" smtClean="0">
                        <a:ln>
                          <a:noFill/>
                        </a:ln>
                        <a:solidFill>
                          <a:schemeClr val="tx1"/>
                        </a:solidFill>
                        <a:effectLst/>
                        <a:latin typeface="Verdana" pitchFamily="34" charset="0"/>
                        <a:ea typeface="ＭＳ Ｐゴシック" pitchFamily="43"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450" b="0" i="0" u="none" strike="noStrike" cap="none" normalizeH="0" baseline="0" dirty="0" smtClean="0">
                          <a:ln>
                            <a:noFill/>
                          </a:ln>
                          <a:solidFill>
                            <a:schemeClr val="tx1"/>
                          </a:solidFill>
                          <a:effectLst/>
                          <a:latin typeface="Calibri" pitchFamily="34" charset="0"/>
                          <a:ea typeface="ＭＳ Ｐゴシック" pitchFamily="43" charset="-128"/>
                        </a:rPr>
                        <a:t>4</a:t>
                      </a:r>
                      <a:endParaRPr kumimoji="0" lang="en-US" sz="2450" b="1" i="0" u="none" strike="noStrike" cap="none" normalizeH="0" baseline="0" dirty="0" smtClean="0">
                        <a:ln>
                          <a:noFill/>
                        </a:ln>
                        <a:solidFill>
                          <a:schemeClr val="tx1"/>
                        </a:solidFill>
                        <a:effectLst/>
                        <a:latin typeface="Verdana" pitchFamily="34" charset="0"/>
                        <a:ea typeface="ＭＳ Ｐゴシック" pitchFamily="43" charset="-128"/>
                      </a:endParaRP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450" b="0" i="0" u="none" strike="noStrike" cap="none" normalizeH="0" baseline="0" dirty="0" smtClean="0">
                          <a:ln>
                            <a:noFill/>
                          </a:ln>
                          <a:solidFill>
                            <a:schemeClr val="tx1"/>
                          </a:solidFill>
                          <a:effectLst/>
                          <a:latin typeface="Calibri" pitchFamily="34" charset="0"/>
                          <a:ea typeface="ＭＳ Ｐゴシック" pitchFamily="43" charset="-128"/>
                        </a:rPr>
                        <a:t>4</a:t>
                      </a:r>
                      <a:endParaRPr kumimoji="0" lang="en-US" sz="2450" b="1" i="0" u="none" strike="noStrike" cap="none" normalizeH="0" baseline="0" dirty="0" smtClean="0">
                        <a:ln>
                          <a:noFill/>
                        </a:ln>
                        <a:solidFill>
                          <a:schemeClr val="tx1"/>
                        </a:solidFill>
                        <a:effectLst/>
                        <a:latin typeface="Verdana" pitchFamily="34" charset="0"/>
                        <a:ea typeface="ＭＳ Ｐゴシック" pitchFamily="43" charset="-128"/>
                      </a:endParaRP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450" b="0" i="0" u="none" strike="noStrike" cap="none" normalizeH="0" baseline="0" dirty="0" smtClean="0">
                          <a:ln>
                            <a:noFill/>
                          </a:ln>
                          <a:solidFill>
                            <a:schemeClr val="tx1"/>
                          </a:solidFill>
                          <a:effectLst/>
                          <a:latin typeface="Calibri" pitchFamily="34" charset="0"/>
                          <a:ea typeface="ＭＳ Ｐゴシック" pitchFamily="43" charset="-128"/>
                        </a:rPr>
                        <a:t>2/1</a:t>
                      </a: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914086">
                <a:tc>
                  <a:txBody>
                    <a:bodyPr/>
                    <a:lstStyle/>
                    <a:p>
                      <a:pPr marL="0" marR="0" lvl="0" indent="0" algn="l"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450" b="0" i="0" u="none" strike="noStrike" cap="none" normalizeH="0" baseline="0" dirty="0" smtClean="0">
                          <a:ln>
                            <a:noFill/>
                          </a:ln>
                          <a:solidFill>
                            <a:schemeClr val="tx1"/>
                          </a:solidFill>
                          <a:effectLst/>
                          <a:latin typeface="Calibri" pitchFamily="34" charset="0"/>
                          <a:ea typeface="ＭＳ Ｐゴシック" pitchFamily="43" charset="-128"/>
                        </a:rPr>
                        <a:t>Distorted uterine cavity incompatible with IUD insertion</a:t>
                      </a:r>
                      <a:endParaRPr kumimoji="0" lang="en-US" sz="2450" b="1" i="0" u="none" strike="noStrike" cap="none" normalizeH="0" baseline="0" dirty="0" smtClean="0">
                        <a:ln>
                          <a:noFill/>
                        </a:ln>
                        <a:solidFill>
                          <a:schemeClr val="tx1"/>
                        </a:solidFill>
                        <a:effectLst/>
                        <a:latin typeface="Verdana" pitchFamily="34" charset="0"/>
                        <a:ea typeface="ＭＳ Ｐゴシック" pitchFamily="43"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450" b="0" i="0" u="none" strike="noStrike" cap="none" normalizeH="0" baseline="0" dirty="0" smtClean="0">
                          <a:ln>
                            <a:noFill/>
                          </a:ln>
                          <a:solidFill>
                            <a:schemeClr val="tx1"/>
                          </a:solidFill>
                          <a:effectLst/>
                          <a:latin typeface="Calibri" pitchFamily="34" charset="0"/>
                          <a:ea typeface="ＭＳ Ｐゴシック" pitchFamily="43" charset="-128"/>
                        </a:rPr>
                        <a:t>4</a:t>
                      </a:r>
                      <a:endParaRPr kumimoji="0" lang="en-US" sz="2450" b="1" i="0" u="none" strike="noStrike" cap="none" normalizeH="0" baseline="0" dirty="0" smtClean="0">
                        <a:ln>
                          <a:noFill/>
                        </a:ln>
                        <a:solidFill>
                          <a:schemeClr val="tx1"/>
                        </a:solidFill>
                        <a:effectLst/>
                        <a:latin typeface="Verdana" pitchFamily="34" charset="0"/>
                        <a:ea typeface="ＭＳ Ｐゴシック" pitchFamily="43" charset="-128"/>
                      </a:endParaRP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450" b="0" i="0" u="none" strike="noStrike" cap="none" normalizeH="0" baseline="0" dirty="0" smtClean="0">
                          <a:ln>
                            <a:noFill/>
                          </a:ln>
                          <a:solidFill>
                            <a:schemeClr val="tx1"/>
                          </a:solidFill>
                          <a:effectLst/>
                          <a:latin typeface="Calibri" pitchFamily="34" charset="0"/>
                          <a:ea typeface="ＭＳ Ｐゴシック" pitchFamily="43" charset="-128"/>
                        </a:rPr>
                        <a:t>4</a:t>
                      </a:r>
                      <a:endParaRPr kumimoji="0" lang="en-US" sz="2450" b="1" i="0" u="none" strike="noStrike" cap="none" normalizeH="0" baseline="0" dirty="0" smtClean="0">
                        <a:ln>
                          <a:noFill/>
                        </a:ln>
                        <a:solidFill>
                          <a:schemeClr val="tx1"/>
                        </a:solidFill>
                        <a:effectLst/>
                        <a:latin typeface="Verdana" pitchFamily="34" charset="0"/>
                        <a:ea typeface="ＭＳ Ｐゴシック" pitchFamily="43" charset="-128"/>
                      </a:endParaRP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2450" b="0" i="0" u="none" strike="noStrike" cap="none" normalizeH="0" baseline="0" dirty="0" smtClean="0">
                          <a:ln>
                            <a:noFill/>
                          </a:ln>
                          <a:solidFill>
                            <a:schemeClr val="tx1"/>
                          </a:solidFill>
                          <a:effectLst/>
                          <a:latin typeface="Calibri" pitchFamily="34" charset="0"/>
                          <a:ea typeface="ＭＳ Ｐゴシック" pitchFamily="43" charset="-128"/>
                        </a:rPr>
                        <a:t>1</a:t>
                      </a: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6670" name="Text Box 66"/>
          <p:cNvSpPr txBox="1">
            <a:spLocks noChangeArrowheads="1"/>
          </p:cNvSpPr>
          <p:nvPr/>
        </p:nvSpPr>
        <p:spPr bwMode="auto">
          <a:xfrm>
            <a:off x="4003675" y="5946776"/>
            <a:ext cx="184150" cy="290513"/>
          </a:xfrm>
          <a:prstGeom prst="rect">
            <a:avLst/>
          </a:prstGeom>
          <a:noFill/>
          <a:ln w="9525">
            <a:noFill/>
            <a:miter lim="800000"/>
            <a:headEnd/>
            <a:tailEnd/>
          </a:ln>
        </p:spPr>
        <p:txBody>
          <a:bodyPr wrap="none">
            <a:spAutoFit/>
          </a:bodyPr>
          <a:lstStyle/>
          <a:p>
            <a:endParaRPr lang="en-US" sz="1300" dirty="0">
              <a:solidFill>
                <a:srgbClr val="FFFF00"/>
              </a:solidFill>
            </a:endParaRPr>
          </a:p>
        </p:txBody>
      </p:sp>
    </p:spTree>
    <p:extLst>
      <p:ext uri="{BB962C8B-B14F-4D97-AF65-F5344CB8AC3E}">
        <p14:creationId xmlns:p14="http://schemas.microsoft.com/office/powerpoint/2010/main" val="4271378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3733800" y="1447800"/>
            <a:ext cx="5715000" cy="5029200"/>
          </a:xfrm>
          <a:prstGeom prst="rect">
            <a:avLst/>
          </a:prstGeom>
        </p:spPr>
        <p:txBody>
          <a:bodyPr/>
          <a:lstStyle/>
          <a:p>
            <a:pPr marL="742950" lvl="1" indent="-285750">
              <a:lnSpc>
                <a:spcPct val="80000"/>
              </a:lnSpc>
              <a:spcBef>
                <a:spcPct val="20000"/>
              </a:spcBef>
              <a:defRPr/>
            </a:pPr>
            <a:endParaRPr lang="en-US" sz="2400" dirty="0">
              <a:solidFill>
                <a:srgbClr val="004557"/>
              </a:solidFill>
              <a:latin typeface="Gill Sans MT" pitchFamily="34" charset="0"/>
            </a:endParaRPr>
          </a:p>
          <a:p>
            <a:pPr marL="342900" indent="-342900">
              <a:lnSpc>
                <a:spcPct val="90000"/>
              </a:lnSpc>
              <a:spcAft>
                <a:spcPts val="2500"/>
              </a:spcAft>
              <a:buFont typeface="Arial" pitchFamily="34" charset="0"/>
              <a:buChar char="•"/>
            </a:pPr>
            <a:endParaRPr lang="en-US" sz="2500" dirty="0">
              <a:solidFill>
                <a:srgbClr val="4E7178"/>
              </a:solidFill>
              <a:latin typeface="Calibri" pitchFamily="34" charset="0"/>
            </a:endParaRPr>
          </a:p>
        </p:txBody>
      </p:sp>
      <p:cxnSp>
        <p:nvCxnSpPr>
          <p:cNvPr id="12" name="Straight Connector 11"/>
          <p:cNvCxnSpPr/>
          <p:nvPr/>
        </p:nvCxnSpPr>
        <p:spPr>
          <a:xfrm>
            <a:off x="1524000" y="990600"/>
            <a:ext cx="9144000" cy="0"/>
          </a:xfrm>
          <a:prstGeom prst="line">
            <a:avLst/>
          </a:prstGeom>
          <a:ln w="984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33800" y="152401"/>
            <a:ext cx="5029200" cy="769441"/>
          </a:xfrm>
          <a:prstGeom prst="rect">
            <a:avLst/>
          </a:prstGeom>
          <a:noFill/>
        </p:spPr>
        <p:txBody>
          <a:bodyPr wrap="square" rtlCol="0">
            <a:spAutoFit/>
          </a:bodyPr>
          <a:lstStyle/>
          <a:p>
            <a:pPr algn="ctr"/>
            <a:r>
              <a:rPr lang="en-US" sz="4400" b="1" dirty="0">
                <a:solidFill>
                  <a:srgbClr val="004157"/>
                </a:solidFill>
              </a:rPr>
              <a:t>IUD Summary</a:t>
            </a:r>
          </a:p>
        </p:txBody>
      </p:sp>
      <p:sp>
        <p:nvSpPr>
          <p:cNvPr id="8" name="Rectangle 7"/>
          <p:cNvSpPr/>
          <p:nvPr/>
        </p:nvSpPr>
        <p:spPr>
          <a:xfrm>
            <a:off x="3314700" y="1059359"/>
            <a:ext cx="6553200" cy="6246838"/>
          </a:xfrm>
          <a:prstGeom prst="rect">
            <a:avLst/>
          </a:prstGeom>
        </p:spPr>
        <p:txBody>
          <a:bodyPr wrap="square">
            <a:spAutoFit/>
          </a:bodyPr>
          <a:lstStyle/>
          <a:p>
            <a:pPr marL="342900" indent="-342900">
              <a:lnSpc>
                <a:spcPct val="80000"/>
              </a:lnSpc>
              <a:spcBef>
                <a:spcPct val="20000"/>
              </a:spcBef>
              <a:spcAft>
                <a:spcPts val="2500"/>
              </a:spcAft>
              <a:buFont typeface="Arial" panose="020B0604020202020204" pitchFamily="34" charset="0"/>
              <a:buChar char="•"/>
              <a:defRPr/>
            </a:pPr>
            <a:r>
              <a:rPr lang="en-US" sz="2400" dirty="0">
                <a:latin typeface="+mj-lt"/>
              </a:rPr>
              <a:t>Highly effective</a:t>
            </a:r>
          </a:p>
          <a:p>
            <a:pPr marL="365760" indent="-365760">
              <a:lnSpc>
                <a:spcPct val="80000"/>
              </a:lnSpc>
              <a:spcBef>
                <a:spcPct val="20000"/>
              </a:spcBef>
              <a:spcAft>
                <a:spcPts val="2500"/>
              </a:spcAft>
              <a:buFont typeface="Arial" pitchFamily="34" charset="0"/>
              <a:buChar char="•"/>
              <a:defRPr/>
            </a:pPr>
            <a:r>
              <a:rPr lang="en-US" sz="2400" dirty="0">
                <a:latin typeface="+mj-lt"/>
              </a:rPr>
              <a:t>Rapidly reversible</a:t>
            </a:r>
          </a:p>
          <a:p>
            <a:pPr marL="365760" indent="-365760">
              <a:lnSpc>
                <a:spcPct val="80000"/>
              </a:lnSpc>
              <a:spcBef>
                <a:spcPct val="20000"/>
              </a:spcBef>
              <a:spcAft>
                <a:spcPts val="2500"/>
              </a:spcAft>
              <a:buFont typeface="Arial" pitchFamily="34" charset="0"/>
              <a:buChar char="•"/>
              <a:defRPr/>
            </a:pPr>
            <a:r>
              <a:rPr lang="en-US" sz="2400" dirty="0">
                <a:latin typeface="+mj-lt"/>
              </a:rPr>
              <a:t>High continuation and satisfaction rates</a:t>
            </a:r>
          </a:p>
          <a:p>
            <a:pPr marL="365760" indent="-365760">
              <a:lnSpc>
                <a:spcPct val="80000"/>
              </a:lnSpc>
              <a:spcBef>
                <a:spcPct val="20000"/>
              </a:spcBef>
              <a:spcAft>
                <a:spcPts val="2500"/>
              </a:spcAft>
              <a:buFont typeface="Arial" pitchFamily="34" charset="0"/>
              <a:buChar char="•"/>
              <a:defRPr/>
            </a:pPr>
            <a:r>
              <a:rPr lang="en-US" sz="2400" dirty="0">
                <a:latin typeface="+mj-lt"/>
              </a:rPr>
              <a:t>Cost-effective </a:t>
            </a:r>
          </a:p>
          <a:p>
            <a:pPr marL="342900" indent="-342900">
              <a:spcAft>
                <a:spcPts val="2200"/>
              </a:spcAft>
              <a:buFont typeface="Arial" pitchFamily="34" charset="0"/>
              <a:buChar char="•"/>
            </a:pPr>
            <a:r>
              <a:rPr lang="en-US" sz="2400" dirty="0" smtClean="0">
                <a:latin typeface="+mj-lt"/>
              </a:rPr>
              <a:t>Few </a:t>
            </a:r>
            <a:r>
              <a:rPr lang="en-US" sz="2400" dirty="0">
                <a:latin typeface="+mj-lt"/>
              </a:rPr>
              <a:t>contraindications </a:t>
            </a:r>
          </a:p>
          <a:p>
            <a:pPr marL="342900" indent="-342900">
              <a:spcAft>
                <a:spcPts val="2200"/>
              </a:spcAft>
              <a:buFont typeface="Arial" pitchFamily="34" charset="0"/>
              <a:buChar char="•"/>
            </a:pPr>
            <a:r>
              <a:rPr lang="en-US" sz="2400" dirty="0">
                <a:latin typeface="+mj-lt"/>
              </a:rPr>
              <a:t>Nulliparous women and adolescents can be offered IUDs</a:t>
            </a:r>
          </a:p>
          <a:p>
            <a:pPr marL="342900" indent="-342900">
              <a:lnSpc>
                <a:spcPct val="120000"/>
              </a:lnSpc>
              <a:spcAft>
                <a:spcPts val="2200"/>
              </a:spcAft>
              <a:buFont typeface="Arial" pitchFamily="34" charset="0"/>
              <a:buChar char="•"/>
            </a:pPr>
            <a:r>
              <a:rPr lang="en-US" sz="2400" dirty="0">
                <a:latin typeface="+mj-lt"/>
              </a:rPr>
              <a:t>Clinicians should provide anticipatory guidance to patients regarding bleeding patterns </a:t>
            </a:r>
            <a:endParaRPr lang="en-US" sz="2400" dirty="0" smtClean="0">
              <a:latin typeface="+mj-lt"/>
            </a:endParaRPr>
          </a:p>
          <a:p>
            <a:pPr marL="342900" indent="-342900">
              <a:lnSpc>
                <a:spcPct val="120000"/>
              </a:lnSpc>
              <a:spcAft>
                <a:spcPts val="2200"/>
              </a:spcAft>
              <a:buFont typeface="Arial" pitchFamily="34" charset="0"/>
              <a:buChar char="•"/>
            </a:pPr>
            <a:endParaRPr lang="en-US" sz="3400" dirty="0">
              <a:solidFill>
                <a:srgbClr val="1F497D"/>
              </a:solidFill>
            </a:endParaRPr>
          </a:p>
        </p:txBody>
      </p:sp>
    </p:spTree>
    <p:extLst>
      <p:ext uri="{BB962C8B-B14F-4D97-AF65-F5344CB8AC3E}">
        <p14:creationId xmlns:p14="http://schemas.microsoft.com/office/powerpoint/2010/main" val="213002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down)">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900" dirty="0"/>
              <a:t>Contraceptive CHOICE project</a:t>
            </a:r>
            <a:br>
              <a:rPr lang="en-US" sz="4900" dirty="0"/>
            </a:br>
            <a:r>
              <a:rPr lang="en-US" sz="1300" dirty="0"/>
              <a:t>http://www.choiceproject.wustl.edu/</a:t>
            </a:r>
            <a:r>
              <a:rPr lang="en-US" dirty="0"/>
              <a:t/>
            </a:r>
            <a:br>
              <a:rPr lang="en-US" dirty="0"/>
            </a:br>
            <a:endParaRPr lang="en-US" dirty="0"/>
          </a:p>
        </p:txBody>
      </p:sp>
      <p:sp>
        <p:nvSpPr>
          <p:cNvPr id="3" name="Content Placeholder 2"/>
          <p:cNvSpPr>
            <a:spLocks noGrp="1"/>
          </p:cNvSpPr>
          <p:nvPr>
            <p:ph sz="half" idx="1"/>
          </p:nvPr>
        </p:nvSpPr>
        <p:spPr/>
        <p:txBody>
          <a:bodyPr>
            <a:normAutofit/>
          </a:bodyPr>
          <a:lstStyle/>
          <a:p>
            <a:r>
              <a:rPr lang="en-US" sz="2400" dirty="0" smtClean="0">
                <a:latin typeface="+mj-lt"/>
              </a:rPr>
              <a:t>9,256 women 14-45years</a:t>
            </a:r>
          </a:p>
          <a:p>
            <a:r>
              <a:rPr lang="en-US" sz="2400" dirty="0" smtClean="0">
                <a:latin typeface="+mj-lt"/>
              </a:rPr>
              <a:t>Choice of contraceptive without charge</a:t>
            </a:r>
          </a:p>
          <a:p>
            <a:r>
              <a:rPr lang="en-US" sz="2400" dirty="0" smtClean="0">
                <a:latin typeface="+mj-lt"/>
              </a:rPr>
              <a:t>75% chose LARC </a:t>
            </a:r>
          </a:p>
          <a:p>
            <a:pPr lvl="1"/>
            <a:r>
              <a:rPr lang="en-US" sz="2400" dirty="0" smtClean="0">
                <a:latin typeface="+mj-lt"/>
              </a:rPr>
              <a:t>46% LNG-IUD</a:t>
            </a:r>
          </a:p>
          <a:p>
            <a:pPr lvl="1"/>
            <a:r>
              <a:rPr lang="en-US" sz="2400" dirty="0" smtClean="0">
                <a:latin typeface="+mj-lt"/>
              </a:rPr>
              <a:t>12% copper IUD</a:t>
            </a:r>
          </a:p>
          <a:p>
            <a:pPr lvl="1"/>
            <a:r>
              <a:rPr lang="en-US" sz="2400" dirty="0" smtClean="0">
                <a:latin typeface="+mj-lt"/>
              </a:rPr>
              <a:t>17% subdermal implant</a:t>
            </a:r>
          </a:p>
          <a:p>
            <a:r>
              <a:rPr lang="en-US" sz="2400" dirty="0">
                <a:latin typeface="+mj-lt"/>
              </a:rPr>
              <a:t>Decrease unintended pregnancies</a:t>
            </a:r>
          </a:p>
          <a:p>
            <a:r>
              <a:rPr lang="en-US" sz="2400" dirty="0">
                <a:latin typeface="+mj-lt"/>
              </a:rPr>
              <a:t>Decrease in abortion rate</a:t>
            </a:r>
          </a:p>
          <a:p>
            <a:pPr marL="457200" lvl="1" indent="0">
              <a:buNone/>
            </a:pPr>
            <a:endParaRPr lang="en-US" dirty="0"/>
          </a:p>
        </p:txBody>
      </p:sp>
      <p:pic>
        <p:nvPicPr>
          <p:cNvPr id="7170" name="Picture 2" descr="http://www.choiceproject.wustl.edu/ChoiceProject/img/headerLogo.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21662" y="2115943"/>
            <a:ext cx="3198652" cy="315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61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Project – Continuation Rates</a:t>
            </a:r>
            <a:endParaRPr lang="en-US" dirty="0"/>
          </a:p>
        </p:txBody>
      </p:sp>
      <p:graphicFrame>
        <p:nvGraphicFramePr>
          <p:cNvPr id="4" name="Content Placeholder 3"/>
          <p:cNvGraphicFramePr>
            <a:graphicFrameLocks noGrp="1"/>
          </p:cNvGraphicFramePr>
          <p:nvPr>
            <p:ph idx="1"/>
            <p:extLst/>
          </p:nvPr>
        </p:nvGraphicFramePr>
        <p:xfrm>
          <a:off x="1096963" y="1846263"/>
          <a:ext cx="10058400" cy="1656080"/>
        </p:xfrm>
        <a:graphic>
          <a:graphicData uri="http://schemas.openxmlformats.org/drawingml/2006/table">
            <a:tbl>
              <a:tblPr firstRow="1" bandRow="1">
                <a:tableStyleId>{5C22544A-7EE6-4342-B048-85BDC9FD1C3A}</a:tableStyleId>
              </a:tblPr>
              <a:tblGrid>
                <a:gridCol w="2514600"/>
                <a:gridCol w="2514600"/>
                <a:gridCol w="2514600"/>
                <a:gridCol w="2514600"/>
              </a:tblGrid>
              <a:tr h="370840">
                <a:tc>
                  <a:txBody>
                    <a:bodyPr/>
                    <a:lstStyle/>
                    <a:p>
                      <a:r>
                        <a:rPr lang="en-US" dirty="0" smtClean="0"/>
                        <a:t>Method</a:t>
                      </a:r>
                      <a:endParaRPr lang="en-US" dirty="0"/>
                    </a:p>
                  </a:txBody>
                  <a:tcPr marL="87463" marR="87463"/>
                </a:tc>
                <a:tc>
                  <a:txBody>
                    <a:bodyPr/>
                    <a:lstStyle/>
                    <a:p>
                      <a:r>
                        <a:rPr lang="en-US" dirty="0" smtClean="0"/>
                        <a:t>1 year</a:t>
                      </a:r>
                      <a:endParaRPr lang="en-US" dirty="0"/>
                    </a:p>
                  </a:txBody>
                  <a:tcPr marL="87463" marR="87463"/>
                </a:tc>
                <a:tc>
                  <a:txBody>
                    <a:bodyPr/>
                    <a:lstStyle/>
                    <a:p>
                      <a:r>
                        <a:rPr lang="en-US" dirty="0" smtClean="0"/>
                        <a:t>2 year</a:t>
                      </a:r>
                      <a:endParaRPr lang="en-US" dirty="0"/>
                    </a:p>
                  </a:txBody>
                  <a:tcPr marL="87463" marR="87463"/>
                </a:tc>
                <a:tc>
                  <a:txBody>
                    <a:bodyPr/>
                    <a:lstStyle/>
                    <a:p>
                      <a:r>
                        <a:rPr lang="en-US" dirty="0" smtClean="0"/>
                        <a:t>3 year</a:t>
                      </a:r>
                      <a:endParaRPr lang="en-US" dirty="0"/>
                    </a:p>
                  </a:txBody>
                  <a:tcPr marL="87463" marR="87463"/>
                </a:tc>
              </a:tr>
              <a:tr h="370840">
                <a:tc>
                  <a:txBody>
                    <a:bodyPr/>
                    <a:lstStyle/>
                    <a:p>
                      <a:r>
                        <a:rPr lang="en-US" dirty="0" smtClean="0"/>
                        <a:t>LARC methods overall</a:t>
                      </a:r>
                      <a:endParaRPr lang="en-US" dirty="0"/>
                    </a:p>
                  </a:txBody>
                  <a:tcPr marL="87463" marR="87463"/>
                </a:tc>
                <a:tc>
                  <a:txBody>
                    <a:bodyPr/>
                    <a:lstStyle/>
                    <a:p>
                      <a:r>
                        <a:rPr lang="en-US" dirty="0" smtClean="0"/>
                        <a:t>85.8%</a:t>
                      </a:r>
                      <a:endParaRPr lang="en-US" dirty="0"/>
                    </a:p>
                  </a:txBody>
                  <a:tcPr marL="87463" marR="87463"/>
                </a:tc>
                <a:tc>
                  <a:txBody>
                    <a:bodyPr/>
                    <a:lstStyle/>
                    <a:p>
                      <a:r>
                        <a:rPr lang="en-US" dirty="0" smtClean="0"/>
                        <a:t>75.2%</a:t>
                      </a:r>
                      <a:endParaRPr lang="en-US" dirty="0"/>
                    </a:p>
                  </a:txBody>
                  <a:tcPr marL="87463" marR="87463"/>
                </a:tc>
                <a:tc>
                  <a:txBody>
                    <a:bodyPr/>
                    <a:lstStyle/>
                    <a:p>
                      <a:r>
                        <a:rPr lang="en-US" dirty="0" smtClean="0"/>
                        <a:t>67.2%</a:t>
                      </a:r>
                      <a:endParaRPr lang="en-US" dirty="0"/>
                    </a:p>
                  </a:txBody>
                  <a:tcPr marL="87463" marR="87463"/>
                </a:tc>
              </a:tr>
              <a:tr h="370840">
                <a:tc>
                  <a:txBody>
                    <a:bodyPr/>
                    <a:lstStyle/>
                    <a:p>
                      <a:r>
                        <a:rPr lang="en-US" dirty="0" smtClean="0"/>
                        <a:t>Non-LARC methods overall (pill, patch, ring, injection)</a:t>
                      </a:r>
                      <a:endParaRPr lang="en-US" dirty="0"/>
                    </a:p>
                  </a:txBody>
                  <a:tcPr marL="87463" marR="87463"/>
                </a:tc>
                <a:tc>
                  <a:txBody>
                    <a:bodyPr/>
                    <a:lstStyle/>
                    <a:p>
                      <a:r>
                        <a:rPr lang="en-US" dirty="0" smtClean="0"/>
                        <a:t>55.8%</a:t>
                      </a:r>
                      <a:endParaRPr lang="en-US" dirty="0"/>
                    </a:p>
                  </a:txBody>
                  <a:tcPr marL="87463" marR="87463"/>
                </a:tc>
                <a:tc>
                  <a:txBody>
                    <a:bodyPr/>
                    <a:lstStyle/>
                    <a:p>
                      <a:r>
                        <a:rPr lang="en-US" dirty="0" smtClean="0"/>
                        <a:t>39.5%</a:t>
                      </a:r>
                      <a:endParaRPr lang="en-US" dirty="0"/>
                    </a:p>
                  </a:txBody>
                  <a:tcPr marL="87463" marR="87463"/>
                </a:tc>
                <a:tc>
                  <a:txBody>
                    <a:bodyPr/>
                    <a:lstStyle/>
                    <a:p>
                      <a:r>
                        <a:rPr lang="en-US" dirty="0" smtClean="0"/>
                        <a:t>31.0%</a:t>
                      </a:r>
                      <a:endParaRPr lang="en-US" dirty="0"/>
                    </a:p>
                  </a:txBody>
                  <a:tcPr marL="87463" marR="87463"/>
                </a:tc>
              </a:tr>
            </a:tbl>
          </a:graphicData>
        </a:graphic>
      </p:graphicFrame>
    </p:spTree>
    <p:extLst>
      <p:ext uri="{BB962C8B-B14F-4D97-AF65-F5344CB8AC3E}">
        <p14:creationId xmlns:p14="http://schemas.microsoft.com/office/powerpoint/2010/main" val="40341203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Colorado Family Planning Initiative</a:t>
            </a:r>
            <a:endParaRPr lang="en-US" dirty="0"/>
          </a:p>
        </p:txBody>
      </p:sp>
      <p:sp>
        <p:nvSpPr>
          <p:cNvPr id="3" name="Content Placeholder 2"/>
          <p:cNvSpPr>
            <a:spLocks noGrp="1"/>
          </p:cNvSpPr>
          <p:nvPr>
            <p:ph sz="half" idx="1"/>
          </p:nvPr>
        </p:nvSpPr>
        <p:spPr/>
        <p:txBody>
          <a:bodyPr/>
          <a:lstStyle/>
          <a:p>
            <a:pPr>
              <a:buFont typeface="Arial" panose="020B0604020202020204" pitchFamily="34" charset="0"/>
              <a:buChar char="•"/>
            </a:pPr>
            <a:r>
              <a:rPr lang="en-US" sz="2800" dirty="0" smtClean="0">
                <a:latin typeface="+mj-lt"/>
              </a:rPr>
              <a:t>Access to LARC at no cost in 37/64 counties (95% of total population)</a:t>
            </a:r>
          </a:p>
          <a:p>
            <a:pPr>
              <a:buFont typeface="Arial" panose="020B0604020202020204" pitchFamily="34" charset="0"/>
              <a:buChar char="•"/>
            </a:pPr>
            <a:r>
              <a:rPr lang="en-US" sz="2800" dirty="0" smtClean="0">
                <a:latin typeface="+mj-lt"/>
              </a:rPr>
              <a:t>LARC use increased from 5 to 19% for low income teenagers (15-19yr) </a:t>
            </a:r>
          </a:p>
          <a:p>
            <a:pPr>
              <a:buFont typeface="Arial" panose="020B0604020202020204" pitchFamily="34" charset="0"/>
              <a:buChar char="•"/>
            </a:pPr>
            <a:r>
              <a:rPr lang="en-US" sz="2800" dirty="0" smtClean="0">
                <a:latin typeface="+mj-lt"/>
              </a:rPr>
              <a:t>29% decrease in birth rates in teens</a:t>
            </a:r>
          </a:p>
          <a:p>
            <a:pPr marL="0" indent="0">
              <a:buNone/>
            </a:pPr>
            <a:endParaRPr lang="en-US" dirty="0"/>
          </a:p>
        </p:txBody>
      </p:sp>
      <p:pic>
        <p:nvPicPr>
          <p:cNvPr id="8194" name="Picture 2" descr="Image result for colorado family planning initiativ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18238" y="2567390"/>
            <a:ext cx="4937125" cy="2580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41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Colorado Family Planning Initiative</a:t>
            </a:r>
          </a:p>
        </p:txBody>
      </p:sp>
      <p:pic>
        <p:nvPicPr>
          <p:cNvPr id="9218" name="Picture 2" descr="https://static1.squarespace.com/static/54db74dfe4b0196028574a9a/t/5633ab3ee4b04e9edc2ef168/1446226752022/?format=1000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6163" y="1866900"/>
            <a:ext cx="762000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074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3733800" y="1447800"/>
            <a:ext cx="5715000" cy="5029200"/>
          </a:xfrm>
          <a:prstGeom prst="rect">
            <a:avLst/>
          </a:prstGeom>
        </p:spPr>
        <p:txBody>
          <a:bodyPr/>
          <a:lstStyle/>
          <a:p>
            <a:pPr marL="742950" lvl="1" indent="-285750">
              <a:lnSpc>
                <a:spcPct val="80000"/>
              </a:lnSpc>
              <a:spcBef>
                <a:spcPct val="20000"/>
              </a:spcBef>
              <a:defRPr/>
            </a:pPr>
            <a:endParaRPr lang="en-US" sz="2400" dirty="0">
              <a:solidFill>
                <a:srgbClr val="004557"/>
              </a:solidFill>
              <a:latin typeface="Gill Sans MT" pitchFamily="34" charset="0"/>
            </a:endParaRPr>
          </a:p>
          <a:p>
            <a:pPr marL="342900" indent="-342900">
              <a:lnSpc>
                <a:spcPct val="90000"/>
              </a:lnSpc>
              <a:spcAft>
                <a:spcPts val="2500"/>
              </a:spcAft>
              <a:buFont typeface="Arial" pitchFamily="34" charset="0"/>
              <a:buChar char="•"/>
            </a:pPr>
            <a:endParaRPr lang="en-US" sz="2500" dirty="0">
              <a:solidFill>
                <a:srgbClr val="4E7178"/>
              </a:solidFill>
              <a:latin typeface="Calibri" pitchFamily="34" charset="0"/>
            </a:endParaRPr>
          </a:p>
        </p:txBody>
      </p:sp>
      <p:cxnSp>
        <p:nvCxnSpPr>
          <p:cNvPr id="12" name="Straight Connector 11"/>
          <p:cNvCxnSpPr/>
          <p:nvPr/>
        </p:nvCxnSpPr>
        <p:spPr>
          <a:xfrm>
            <a:off x="1524000" y="990600"/>
            <a:ext cx="9144000" cy="0"/>
          </a:xfrm>
          <a:prstGeom prst="line">
            <a:avLst/>
          </a:prstGeom>
          <a:ln w="984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33800" y="152401"/>
            <a:ext cx="5029200" cy="769441"/>
          </a:xfrm>
          <a:prstGeom prst="rect">
            <a:avLst/>
          </a:prstGeom>
          <a:noFill/>
        </p:spPr>
        <p:txBody>
          <a:bodyPr wrap="square" rtlCol="0">
            <a:spAutoFit/>
          </a:bodyPr>
          <a:lstStyle/>
          <a:p>
            <a:pPr algn="ctr"/>
            <a:r>
              <a:rPr lang="en-US" sz="4400" dirty="0">
                <a:solidFill>
                  <a:srgbClr val="004157"/>
                </a:solidFill>
                <a:latin typeface="+mj-lt"/>
              </a:rPr>
              <a:t>LARC Summary</a:t>
            </a:r>
          </a:p>
        </p:txBody>
      </p:sp>
      <p:sp>
        <p:nvSpPr>
          <p:cNvPr id="8" name="Rectangle 7"/>
          <p:cNvSpPr/>
          <p:nvPr/>
        </p:nvSpPr>
        <p:spPr>
          <a:xfrm>
            <a:off x="3048000" y="1371600"/>
            <a:ext cx="6934200" cy="4565352"/>
          </a:xfrm>
          <a:prstGeom prst="rect">
            <a:avLst/>
          </a:prstGeom>
        </p:spPr>
        <p:txBody>
          <a:bodyPr wrap="square">
            <a:spAutoFit/>
          </a:bodyPr>
          <a:lstStyle/>
          <a:p>
            <a:pPr marL="365760" indent="-365760">
              <a:spcAft>
                <a:spcPts val="2000"/>
              </a:spcAft>
              <a:buFont typeface="Arial" pitchFamily="34" charset="0"/>
              <a:buChar char="•"/>
            </a:pPr>
            <a:r>
              <a:rPr lang="en-US" sz="3200" dirty="0">
                <a:solidFill>
                  <a:schemeClr val="tx2"/>
                </a:solidFill>
                <a:latin typeface="+mj-lt"/>
              </a:rPr>
              <a:t>Encourage as first-line options </a:t>
            </a:r>
          </a:p>
          <a:p>
            <a:pPr marL="365760" indent="-365760">
              <a:spcAft>
                <a:spcPts val="2000"/>
              </a:spcAft>
              <a:buFont typeface="Arial" pitchFamily="34" charset="0"/>
              <a:buChar char="•"/>
            </a:pPr>
            <a:r>
              <a:rPr lang="en-US" sz="3200" dirty="0">
                <a:solidFill>
                  <a:schemeClr val="tx2"/>
                </a:solidFill>
                <a:latin typeface="+mj-lt"/>
              </a:rPr>
              <a:t>Can be used by most women</a:t>
            </a:r>
          </a:p>
          <a:p>
            <a:pPr marL="365760" indent="-365760">
              <a:spcAft>
                <a:spcPts val="2000"/>
              </a:spcAft>
              <a:buFont typeface="Arial" pitchFamily="34" charset="0"/>
              <a:buChar char="•"/>
            </a:pPr>
            <a:r>
              <a:rPr lang="en-US" sz="3200" dirty="0">
                <a:solidFill>
                  <a:schemeClr val="tx2"/>
                </a:solidFill>
                <a:latin typeface="+mj-lt"/>
              </a:rPr>
              <a:t>Highly effective</a:t>
            </a:r>
          </a:p>
          <a:p>
            <a:pPr marL="365760" indent="-365760">
              <a:spcAft>
                <a:spcPts val="2000"/>
              </a:spcAft>
              <a:buFont typeface="Arial" pitchFamily="34" charset="0"/>
              <a:buChar char="•"/>
            </a:pPr>
            <a:r>
              <a:rPr lang="en-US" sz="3200" dirty="0">
                <a:solidFill>
                  <a:schemeClr val="tx2"/>
                </a:solidFill>
                <a:latin typeface="+mj-lt"/>
              </a:rPr>
              <a:t>Highest continuation and satisfaction rates </a:t>
            </a:r>
            <a:endParaRPr lang="en-US" sz="3200" dirty="0" smtClean="0">
              <a:solidFill>
                <a:schemeClr val="tx2"/>
              </a:solidFill>
              <a:latin typeface="+mj-lt"/>
            </a:endParaRPr>
          </a:p>
          <a:p>
            <a:pPr marL="365760" indent="-365760">
              <a:spcAft>
                <a:spcPts val="2000"/>
              </a:spcAft>
              <a:buFont typeface="Arial" pitchFamily="34" charset="0"/>
              <a:buChar char="•"/>
            </a:pPr>
            <a:r>
              <a:rPr lang="en-US" sz="3200" dirty="0" smtClean="0">
                <a:solidFill>
                  <a:schemeClr val="tx2"/>
                </a:solidFill>
                <a:latin typeface="+mj-lt"/>
              </a:rPr>
              <a:t>Evidence reduces unintended pregnancy and abortion rates</a:t>
            </a:r>
            <a:endParaRPr lang="en-US" sz="3200" dirty="0">
              <a:solidFill>
                <a:schemeClr val="tx2"/>
              </a:solidFill>
              <a:latin typeface="+mj-lt"/>
            </a:endParaRPr>
          </a:p>
        </p:txBody>
      </p:sp>
    </p:spTree>
    <p:extLst>
      <p:ext uri="{BB962C8B-B14F-4D97-AF65-F5344CB8AC3E}">
        <p14:creationId xmlns:p14="http://schemas.microsoft.com/office/powerpoint/2010/main" val="65813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Key Question</a:t>
            </a:r>
            <a:br>
              <a:rPr lang="en-US" dirty="0" smtClean="0"/>
            </a:br>
            <a:r>
              <a:rPr lang="en-US" dirty="0" smtClean="0"/>
              <a:t>Oregon Foundation for Reproductive Health</a:t>
            </a:r>
            <a:endParaRPr lang="en-US" dirty="0"/>
          </a:p>
        </p:txBody>
      </p:sp>
      <p:sp>
        <p:nvSpPr>
          <p:cNvPr id="3" name="Content Placeholder 2"/>
          <p:cNvSpPr>
            <a:spLocks noGrp="1"/>
          </p:cNvSpPr>
          <p:nvPr>
            <p:ph idx="1"/>
          </p:nvPr>
        </p:nvSpPr>
        <p:spPr/>
        <p:txBody>
          <a:bodyPr/>
          <a:lstStyle/>
          <a:p>
            <a:r>
              <a:rPr lang="en-US" dirty="0" smtClean="0">
                <a:hlinkClick r:id="rId3"/>
              </a:rPr>
              <a:t>https://www.youtube.com/watch?v=jQJ9uV3pByM</a:t>
            </a:r>
            <a:endParaRPr lang="en-US" dirty="0" smtClean="0"/>
          </a:p>
          <a:p>
            <a:endParaRPr lang="en-US" dirty="0"/>
          </a:p>
        </p:txBody>
      </p:sp>
      <p:pic>
        <p:nvPicPr>
          <p:cNvPr id="4" name="jQJ9uV3pByM"/>
          <p:cNvPicPr>
            <a:picLocks noRot="1" noChangeAspect="1"/>
          </p:cNvPicPr>
          <p:nvPr>
            <a:videoFile r:link="rId1"/>
          </p:nvPr>
        </p:nvPicPr>
        <p:blipFill>
          <a:blip r:embed="rId4"/>
          <a:stretch>
            <a:fillRect/>
          </a:stretch>
        </p:blipFill>
        <p:spPr>
          <a:xfrm>
            <a:off x="3084286" y="3136334"/>
            <a:ext cx="4572000" cy="2571750"/>
          </a:xfrm>
          <a:prstGeom prst="rect">
            <a:avLst/>
          </a:prstGeom>
        </p:spPr>
      </p:pic>
    </p:spTree>
    <p:extLst>
      <p:ext uri="{BB962C8B-B14F-4D97-AF65-F5344CB8AC3E}">
        <p14:creationId xmlns:p14="http://schemas.microsoft.com/office/powerpoint/2010/main" val="3391599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pregnancy	</a:t>
            </a:r>
            <a:endParaRPr lang="en-US" dirty="0"/>
          </a:p>
        </p:txBody>
      </p:sp>
      <p:sp>
        <p:nvSpPr>
          <p:cNvPr id="3" name="Content Placeholder 2"/>
          <p:cNvSpPr>
            <a:spLocks noGrp="1"/>
          </p:cNvSpPr>
          <p:nvPr>
            <p:ph sz="half" idx="1"/>
          </p:nvPr>
        </p:nvSpPr>
        <p:spPr/>
        <p:txBody>
          <a:bodyPr>
            <a:normAutofit/>
          </a:bodyPr>
          <a:lstStyle/>
          <a:p>
            <a:r>
              <a:rPr lang="en-US" sz="2400" dirty="0" smtClean="0">
                <a:latin typeface="+mj-lt"/>
              </a:rPr>
              <a:t>Spontaneous abortion</a:t>
            </a:r>
          </a:p>
          <a:p>
            <a:r>
              <a:rPr lang="en-US" sz="2400" dirty="0" smtClean="0">
                <a:latin typeface="+mj-lt"/>
              </a:rPr>
              <a:t>Ectopic pregnancy</a:t>
            </a:r>
          </a:p>
          <a:p>
            <a:r>
              <a:rPr lang="en-US" sz="2400" dirty="0" smtClean="0">
                <a:latin typeface="+mj-lt"/>
              </a:rPr>
              <a:t>Preterm birth</a:t>
            </a:r>
          </a:p>
          <a:p>
            <a:r>
              <a:rPr lang="en-US" sz="2400" dirty="0" smtClean="0">
                <a:latin typeface="+mj-lt"/>
              </a:rPr>
              <a:t>Hypertension/Preeclampsia</a:t>
            </a:r>
          </a:p>
          <a:p>
            <a:r>
              <a:rPr lang="en-US" sz="2400" dirty="0" smtClean="0">
                <a:latin typeface="+mj-lt"/>
              </a:rPr>
              <a:t>Diabetes</a:t>
            </a:r>
          </a:p>
          <a:p>
            <a:r>
              <a:rPr lang="en-US" sz="2400" dirty="0" smtClean="0">
                <a:latin typeface="+mj-lt"/>
              </a:rPr>
              <a:t>Hemorrhage</a:t>
            </a:r>
          </a:p>
          <a:p>
            <a:r>
              <a:rPr lang="en-US" sz="2400" dirty="0" smtClean="0">
                <a:latin typeface="+mj-lt"/>
              </a:rPr>
              <a:t>Infections</a:t>
            </a:r>
            <a:endParaRPr lang="en-US" sz="2400" dirty="0">
              <a:latin typeface="+mj-lt"/>
            </a:endParaRPr>
          </a:p>
        </p:txBody>
      </p:sp>
      <p:pic>
        <p:nvPicPr>
          <p:cNvPr id="2052" name="Picture 4" descr="maternity-ward-700x_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75438" y="1846263"/>
            <a:ext cx="4022725"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78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70969" y="563672"/>
            <a:ext cx="7651022" cy="5116621"/>
          </a:xfrm>
          <a:prstGeom prst="rect">
            <a:avLst/>
          </a:prstGeom>
        </p:spPr>
      </p:pic>
    </p:spTree>
    <p:extLst>
      <p:ext uri="{BB962C8B-B14F-4D97-AF65-F5344CB8AC3E}">
        <p14:creationId xmlns:p14="http://schemas.microsoft.com/office/powerpoint/2010/main" val="16249373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38200" y="1690688"/>
            <a:ext cx="10515600" cy="4351338"/>
          </a:xfrm>
        </p:spPr>
        <p:txBody>
          <a:bodyPr/>
          <a:lstStyle/>
          <a:p>
            <a:r>
              <a:rPr lang="en-US" sz="2800" dirty="0" smtClean="0">
                <a:latin typeface="+mj-lt"/>
              </a:rPr>
              <a:t>Long-Acting Reversible Contraception: Implants and Intrauterine Devices. ACOG Practice Bulletin Number 186, Nov. 2017</a:t>
            </a:r>
          </a:p>
          <a:p>
            <a:r>
              <a:rPr lang="en-US" sz="2800" b="1" dirty="0">
                <a:solidFill>
                  <a:srgbClr val="092881"/>
                </a:solidFill>
                <a:latin typeface="+mj-lt"/>
              </a:rPr>
              <a:t>www.acog.org/goto/larc</a:t>
            </a:r>
          </a:p>
          <a:p>
            <a:r>
              <a:rPr lang="en-US" sz="2800" dirty="0">
                <a:latin typeface="+mj-lt"/>
                <a:hlinkClick r:id="rId2"/>
              </a:rPr>
              <a:t>https://</a:t>
            </a:r>
            <a:r>
              <a:rPr lang="en-US" sz="2800" dirty="0" smtClean="0">
                <a:latin typeface="+mj-lt"/>
                <a:hlinkClick r:id="rId2"/>
              </a:rPr>
              <a:t>www.cdc.gov/reproductivehealth/contraception/pdf/summary-chart-us-medical-eligibility-criteria_508tagged.pdf</a:t>
            </a:r>
            <a:endParaRPr lang="en-US" sz="2800" dirty="0" smtClean="0">
              <a:latin typeface="+mj-lt"/>
            </a:endParaRPr>
          </a:p>
          <a:p>
            <a:endParaRPr lang="en-US" dirty="0"/>
          </a:p>
        </p:txBody>
      </p:sp>
    </p:spTree>
    <p:extLst>
      <p:ext uri="{BB962C8B-B14F-4D97-AF65-F5344CB8AC3E}">
        <p14:creationId xmlns:p14="http://schemas.microsoft.com/office/powerpoint/2010/main" val="17240649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Mechanisms of Action</a:t>
            </a:r>
            <a:endParaRPr lang="en-US" dirty="0"/>
          </a:p>
        </p:txBody>
      </p:sp>
      <p:sp>
        <p:nvSpPr>
          <p:cNvPr id="3" name="Content Placeholder 2"/>
          <p:cNvSpPr>
            <a:spLocks noGrp="1"/>
          </p:cNvSpPr>
          <p:nvPr>
            <p:ph idx="1"/>
          </p:nvPr>
        </p:nvSpPr>
        <p:spPr/>
        <p:txBody>
          <a:bodyPr/>
          <a:lstStyle/>
          <a:p>
            <a:r>
              <a:rPr lang="en-US" sz="2800" dirty="0" smtClean="0">
                <a:latin typeface="+mj-lt"/>
              </a:rPr>
              <a:t>Copper IUD – prevents fertilization by affecting sperm </a:t>
            </a:r>
            <a:r>
              <a:rPr lang="en-US" sz="2800" dirty="0" smtClean="0">
                <a:latin typeface="+mj-lt"/>
              </a:rPr>
              <a:t>viability/migration; possibly inhibits fertilization and implantation</a:t>
            </a:r>
            <a:endParaRPr lang="en-US" sz="2800" dirty="0" smtClean="0">
              <a:latin typeface="+mj-lt"/>
            </a:endParaRPr>
          </a:p>
          <a:p>
            <a:r>
              <a:rPr lang="en-US" sz="2800" dirty="0" smtClean="0">
                <a:latin typeface="+mj-lt"/>
              </a:rPr>
              <a:t>LNG-IUD – prevents fertilization by change in cervical mucus (increase amount/viscosity</a:t>
            </a:r>
            <a:r>
              <a:rPr lang="en-US" sz="2800" dirty="0" smtClean="0">
                <a:latin typeface="+mj-lt"/>
              </a:rPr>
              <a:t>);</a:t>
            </a:r>
            <a:r>
              <a:rPr lang="en-US" sz="2800" dirty="0"/>
              <a:t> </a:t>
            </a:r>
            <a:r>
              <a:rPr lang="en-US" sz="2800" dirty="0">
                <a:latin typeface="+mj-lt"/>
              </a:rPr>
              <a:t>possibly inhibits </a:t>
            </a:r>
            <a:r>
              <a:rPr lang="en-US" sz="2800" dirty="0" smtClean="0">
                <a:latin typeface="+mj-lt"/>
              </a:rPr>
              <a:t>fertilization and implantation</a:t>
            </a:r>
            <a:endParaRPr lang="en-US" sz="2800" dirty="0">
              <a:latin typeface="+mj-lt"/>
            </a:endParaRPr>
          </a:p>
          <a:p>
            <a:r>
              <a:rPr lang="en-US" sz="2800" dirty="0" smtClean="0">
                <a:latin typeface="+mj-lt"/>
              </a:rPr>
              <a:t>Implant </a:t>
            </a:r>
            <a:r>
              <a:rPr lang="en-US" sz="2800" dirty="0" smtClean="0">
                <a:latin typeface="+mj-lt"/>
              </a:rPr>
              <a:t>– suppression of </a:t>
            </a:r>
            <a:r>
              <a:rPr lang="en-US" sz="2800" dirty="0" smtClean="0">
                <a:latin typeface="+mj-lt"/>
              </a:rPr>
              <a:t>ovulation and change in cervical mucus</a:t>
            </a:r>
            <a:endParaRPr lang="en-US" sz="2800" dirty="0" smtClean="0">
              <a:latin typeface="+mj-lt"/>
            </a:endParaRPr>
          </a:p>
          <a:p>
            <a:pPr marL="0" indent="0">
              <a:buNone/>
            </a:pPr>
            <a:endParaRPr lang="en-US" dirty="0"/>
          </a:p>
        </p:txBody>
      </p:sp>
    </p:spTree>
    <p:extLst>
      <p:ext uri="{BB962C8B-B14F-4D97-AF65-F5344CB8AC3E}">
        <p14:creationId xmlns:p14="http://schemas.microsoft.com/office/powerpoint/2010/main" val="2201958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2326511" y="370229"/>
            <a:ext cx="7259638" cy="5834063"/>
          </a:xfrm>
          <a:prstGeom prst="rect">
            <a:avLst/>
          </a:prstGeom>
        </p:spPr>
      </p:pic>
    </p:spTree>
    <p:extLst>
      <p:ext uri="{BB962C8B-B14F-4D97-AF65-F5344CB8AC3E}">
        <p14:creationId xmlns:p14="http://schemas.microsoft.com/office/powerpoint/2010/main" val="69932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1397" y="136726"/>
            <a:ext cx="8434086" cy="6009286"/>
          </a:xfrm>
          <a:prstGeom prst="rect">
            <a:avLst/>
          </a:prstGeom>
        </p:spPr>
      </p:pic>
    </p:spTree>
    <p:extLst>
      <p:ext uri="{BB962C8B-B14F-4D97-AF65-F5344CB8AC3E}">
        <p14:creationId xmlns:p14="http://schemas.microsoft.com/office/powerpoint/2010/main" val="941878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of short interval pregnancy </a:t>
            </a:r>
            <a:r>
              <a:rPr lang="en-US" sz="3600" dirty="0" smtClean="0"/>
              <a:t>&lt;18months</a:t>
            </a:r>
            <a:endParaRPr lang="en-US" sz="3600" dirty="0"/>
          </a:p>
        </p:txBody>
      </p:sp>
      <p:sp>
        <p:nvSpPr>
          <p:cNvPr id="3" name="Content Placeholder 2"/>
          <p:cNvSpPr>
            <a:spLocks noGrp="1"/>
          </p:cNvSpPr>
          <p:nvPr>
            <p:ph idx="1"/>
          </p:nvPr>
        </p:nvSpPr>
        <p:spPr/>
        <p:txBody>
          <a:bodyPr>
            <a:normAutofit fontScale="40000" lnSpcReduction="20000"/>
          </a:bodyPr>
          <a:lstStyle/>
          <a:p>
            <a:endParaRPr lang="en-US" dirty="0" smtClean="0"/>
          </a:p>
          <a:p>
            <a:r>
              <a:rPr lang="en-US" sz="5100" dirty="0" smtClean="0">
                <a:latin typeface="+mj-lt"/>
              </a:rPr>
              <a:t>Low birth weight</a:t>
            </a:r>
          </a:p>
          <a:p>
            <a:r>
              <a:rPr lang="en-US" sz="5100" dirty="0" smtClean="0">
                <a:latin typeface="+mj-lt"/>
              </a:rPr>
              <a:t>Preterm birth</a:t>
            </a:r>
          </a:p>
          <a:p>
            <a:r>
              <a:rPr lang="en-US" sz="5100" dirty="0" smtClean="0">
                <a:latin typeface="+mj-lt"/>
              </a:rPr>
              <a:t>PPROM</a:t>
            </a:r>
          </a:p>
          <a:p>
            <a:r>
              <a:rPr lang="en-US" sz="5100" dirty="0" smtClean="0">
                <a:latin typeface="+mj-lt"/>
              </a:rPr>
              <a:t>Congenital anomalies</a:t>
            </a:r>
          </a:p>
          <a:p>
            <a:r>
              <a:rPr lang="en-US" sz="5100" dirty="0" smtClean="0">
                <a:latin typeface="+mj-lt"/>
              </a:rPr>
              <a:t>Autism</a:t>
            </a:r>
          </a:p>
          <a:p>
            <a:r>
              <a:rPr lang="en-US" sz="5100" dirty="0" smtClean="0">
                <a:latin typeface="+mj-lt"/>
              </a:rPr>
              <a:t>Fetal, neonatal, infant death</a:t>
            </a:r>
          </a:p>
          <a:p>
            <a:r>
              <a:rPr lang="en-US" sz="5100" dirty="0" smtClean="0">
                <a:latin typeface="+mj-lt"/>
              </a:rPr>
              <a:t>Preeclampsia</a:t>
            </a:r>
          </a:p>
          <a:p>
            <a:r>
              <a:rPr lang="en-US" sz="5100" dirty="0" smtClean="0">
                <a:latin typeface="+mj-lt"/>
              </a:rPr>
              <a:t>Stillbirth </a:t>
            </a:r>
          </a:p>
          <a:p>
            <a:endParaRPr lang="en-US" dirty="0" smtClean="0"/>
          </a:p>
          <a:p>
            <a:pPr marL="0" indent="0">
              <a:buNone/>
            </a:pPr>
            <a:r>
              <a:rPr lang="en-US" sz="4000" dirty="0" smtClean="0">
                <a:hlinkClick r:id="rId3"/>
              </a:rPr>
              <a:t>https</a:t>
            </a:r>
            <a:r>
              <a:rPr lang="en-US" sz="4000" dirty="0">
                <a:hlinkClick r:id="rId3"/>
              </a:rPr>
              <a:t>://</a:t>
            </a:r>
            <a:r>
              <a:rPr lang="en-US" sz="4000" dirty="0" smtClean="0">
                <a:hlinkClick r:id="rId3"/>
              </a:rPr>
              <a:t>www.uptodate.com/contents/image?imageKey=OBGYN%2F89410&amp;topicKey=OBGYN%2F6767&amp;source=see_link</a:t>
            </a:r>
            <a:endParaRPr lang="en-US" sz="4000" dirty="0" smtClean="0"/>
          </a:p>
          <a:p>
            <a:pPr marL="0" indent="0">
              <a:buNone/>
            </a:pPr>
            <a:endParaRPr lang="en-US" sz="4000" dirty="0"/>
          </a:p>
        </p:txBody>
      </p:sp>
    </p:spTree>
    <p:extLst>
      <p:ext uri="{BB962C8B-B14F-4D97-AF65-F5344CB8AC3E}">
        <p14:creationId xmlns:p14="http://schemas.microsoft.com/office/powerpoint/2010/main" val="229094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Unintended pregnancy consequences</a:t>
            </a:r>
            <a:endParaRPr lang="en-US" dirty="0"/>
          </a:p>
        </p:txBody>
      </p:sp>
      <p:sp>
        <p:nvSpPr>
          <p:cNvPr id="4" name="Content Placeholder 3"/>
          <p:cNvSpPr>
            <a:spLocks noGrp="1"/>
          </p:cNvSpPr>
          <p:nvPr>
            <p:ph idx="1"/>
          </p:nvPr>
        </p:nvSpPr>
        <p:spPr/>
        <p:txBody>
          <a:bodyPr>
            <a:normAutofit lnSpcReduction="10000"/>
          </a:bodyPr>
          <a:lstStyle/>
          <a:p>
            <a:pPr fontAlgn="base"/>
            <a:r>
              <a:rPr lang="en-US" dirty="0" smtClean="0">
                <a:latin typeface="+mj-lt"/>
              </a:rPr>
              <a:t>Delays in/lack of prenatal </a:t>
            </a:r>
            <a:r>
              <a:rPr lang="en-US" dirty="0">
                <a:latin typeface="+mj-lt"/>
              </a:rPr>
              <a:t>care</a:t>
            </a:r>
          </a:p>
          <a:p>
            <a:pPr fontAlgn="base"/>
            <a:r>
              <a:rPr lang="en-US" dirty="0">
                <a:latin typeface="+mj-lt"/>
              </a:rPr>
              <a:t>Reduced likelihood of breastfeeding</a:t>
            </a:r>
          </a:p>
          <a:p>
            <a:pPr fontAlgn="base"/>
            <a:r>
              <a:rPr lang="en-US" dirty="0">
                <a:latin typeface="+mj-lt"/>
              </a:rPr>
              <a:t>Increased risk of maternal depression</a:t>
            </a:r>
          </a:p>
          <a:p>
            <a:pPr fontAlgn="base"/>
            <a:r>
              <a:rPr lang="en-US" dirty="0">
                <a:latin typeface="+mj-lt"/>
              </a:rPr>
              <a:t>Increased risk of physical violence during pregnancy</a:t>
            </a:r>
          </a:p>
          <a:p>
            <a:pPr fontAlgn="base"/>
            <a:r>
              <a:rPr lang="en-US" dirty="0" smtClean="0">
                <a:latin typeface="+mj-lt"/>
              </a:rPr>
              <a:t>Increased risk of birth defects</a:t>
            </a:r>
          </a:p>
          <a:p>
            <a:pPr fontAlgn="base"/>
            <a:r>
              <a:rPr lang="en-US" dirty="0" smtClean="0">
                <a:latin typeface="+mj-lt"/>
              </a:rPr>
              <a:t>Increased risk of low birth weight </a:t>
            </a:r>
          </a:p>
          <a:p>
            <a:pPr fontAlgn="base"/>
            <a:r>
              <a:rPr lang="en-US" dirty="0" smtClean="0">
                <a:latin typeface="+mj-lt"/>
              </a:rPr>
              <a:t>Children of unintended pregnancy more </a:t>
            </a:r>
            <a:r>
              <a:rPr lang="en-US" dirty="0">
                <a:latin typeface="+mj-lt"/>
              </a:rPr>
              <a:t>likely to experience poor mental and physical health during childhood, and have lower educational attainment and more behavioral issues in their teen years</a:t>
            </a:r>
            <a:r>
              <a:rPr lang="en-US" dirty="0" smtClean="0">
                <a:latin typeface="+mj-lt"/>
              </a:rPr>
              <a:t>.</a:t>
            </a:r>
          </a:p>
          <a:p>
            <a:pPr marL="0" indent="0" fontAlgn="base">
              <a:buNone/>
            </a:pPr>
            <a:r>
              <a:rPr lang="en-US" sz="1900" dirty="0" smtClean="0">
                <a:hlinkClick r:id="rId2"/>
              </a:rPr>
              <a:t>https</a:t>
            </a:r>
            <a:r>
              <a:rPr lang="en-US" sz="1900" dirty="0">
                <a:hlinkClick r:id="rId2"/>
              </a:rPr>
              <a:t>://www.healthypeople.gov/2020/topics-objectives/topic/family-planning</a:t>
            </a:r>
            <a:endParaRPr lang="en-US" sz="1900" dirty="0"/>
          </a:p>
          <a:p>
            <a:pPr fontAlgn="base"/>
            <a:endParaRPr lang="en-US" dirty="0"/>
          </a:p>
        </p:txBody>
      </p:sp>
    </p:spTree>
    <p:extLst>
      <p:ext uri="{BB962C8B-B14F-4D97-AF65-F5344CB8AC3E}">
        <p14:creationId xmlns:p14="http://schemas.microsoft.com/office/powerpoint/2010/main" val="312723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Unintended pregnancy consequences</a:t>
            </a:r>
            <a:r>
              <a:rPr lang="en-US" dirty="0"/>
              <a:t/>
            </a:r>
            <a:br>
              <a:rPr lang="en-US" dirty="0"/>
            </a:br>
            <a:r>
              <a:rPr lang="en-US" sz="3600" dirty="0" smtClean="0"/>
              <a:t>&gt; for teens and their children</a:t>
            </a:r>
            <a:endParaRPr lang="en-US" sz="3600" dirty="0"/>
          </a:p>
        </p:txBody>
      </p:sp>
      <p:sp>
        <p:nvSpPr>
          <p:cNvPr id="3" name="Content Placeholder 2"/>
          <p:cNvSpPr>
            <a:spLocks noGrp="1"/>
          </p:cNvSpPr>
          <p:nvPr>
            <p:ph sz="half" idx="1"/>
          </p:nvPr>
        </p:nvSpPr>
        <p:spPr/>
        <p:txBody>
          <a:bodyPr>
            <a:normAutofit fontScale="62500" lnSpcReduction="20000"/>
          </a:bodyPr>
          <a:lstStyle/>
          <a:p>
            <a:pPr fontAlgn="base"/>
            <a:r>
              <a:rPr lang="en-US" dirty="0" smtClean="0"/>
              <a:t>82% of </a:t>
            </a:r>
            <a:r>
              <a:rPr lang="en-US" dirty="0"/>
              <a:t>pregnancies to mothers </a:t>
            </a:r>
            <a:r>
              <a:rPr lang="en-US" dirty="0" smtClean="0"/>
              <a:t>15 -19yr </a:t>
            </a:r>
            <a:r>
              <a:rPr lang="en-US" dirty="0"/>
              <a:t>are unintended</a:t>
            </a:r>
            <a:r>
              <a:rPr lang="en-US" dirty="0" smtClean="0"/>
              <a:t>.</a:t>
            </a:r>
          </a:p>
          <a:p>
            <a:pPr fontAlgn="base"/>
            <a:r>
              <a:rPr lang="en-US" dirty="0" smtClean="0"/>
              <a:t>20% of </a:t>
            </a:r>
            <a:r>
              <a:rPr lang="en-US" dirty="0"/>
              <a:t>all unintended pregnancies occur among </a:t>
            </a:r>
            <a:r>
              <a:rPr lang="en-US" dirty="0" smtClean="0"/>
              <a:t>teens.</a:t>
            </a:r>
          </a:p>
          <a:p>
            <a:pPr fontAlgn="base"/>
            <a:r>
              <a:rPr lang="en-US" dirty="0" smtClean="0"/>
              <a:t>Teen mothers:</a:t>
            </a:r>
          </a:p>
          <a:p>
            <a:pPr lvl="1" fontAlgn="base"/>
            <a:r>
              <a:rPr lang="en-US" dirty="0" smtClean="0"/>
              <a:t>less </a:t>
            </a:r>
            <a:r>
              <a:rPr lang="en-US" dirty="0"/>
              <a:t>likely to graduate from high school or attain a GED by the time they reach age </a:t>
            </a:r>
            <a:r>
              <a:rPr lang="en-US" dirty="0" smtClean="0"/>
              <a:t>30</a:t>
            </a:r>
          </a:p>
          <a:p>
            <a:pPr lvl="1" fontAlgn="base"/>
            <a:r>
              <a:rPr lang="en-US" dirty="0"/>
              <a:t>e</a:t>
            </a:r>
            <a:r>
              <a:rPr lang="en-US" dirty="0" smtClean="0"/>
              <a:t>arn </a:t>
            </a:r>
            <a:r>
              <a:rPr lang="en-US" dirty="0"/>
              <a:t>an average </a:t>
            </a:r>
            <a:r>
              <a:rPr lang="en-US" dirty="0" smtClean="0"/>
              <a:t>of $</a:t>
            </a:r>
            <a:r>
              <a:rPr lang="en-US" dirty="0"/>
              <a:t>3,500 less per year, when compared with those who delay childbearing until their </a:t>
            </a:r>
            <a:r>
              <a:rPr lang="en-US" dirty="0" smtClean="0"/>
              <a:t>20s</a:t>
            </a:r>
          </a:p>
          <a:p>
            <a:pPr lvl="1" fontAlgn="base"/>
            <a:r>
              <a:rPr lang="en-US" dirty="0" smtClean="0"/>
              <a:t>Receive </a:t>
            </a:r>
            <a:r>
              <a:rPr lang="en-US" dirty="0"/>
              <a:t>nearly twice as much federal aid for nearly twice as </a:t>
            </a:r>
            <a:r>
              <a:rPr lang="en-US" dirty="0" smtClean="0"/>
              <a:t>long</a:t>
            </a:r>
            <a:endParaRPr lang="en-US" dirty="0"/>
          </a:p>
          <a:p>
            <a:pPr fontAlgn="base"/>
            <a:r>
              <a:rPr lang="en-US" dirty="0" smtClean="0"/>
              <a:t>Early </a:t>
            </a:r>
            <a:r>
              <a:rPr lang="en-US" dirty="0"/>
              <a:t>fatherhood </a:t>
            </a:r>
            <a:r>
              <a:rPr lang="en-US" dirty="0" smtClean="0"/>
              <a:t>associated </a:t>
            </a:r>
            <a:r>
              <a:rPr lang="en-US" dirty="0"/>
              <a:t>with lower educational attainment and lower </a:t>
            </a:r>
            <a:r>
              <a:rPr lang="en-US" dirty="0" smtClean="0"/>
              <a:t>income.</a:t>
            </a:r>
            <a:r>
              <a:rPr lang="en-US" b="1" dirty="0"/>
              <a:t> </a:t>
            </a:r>
            <a:endParaRPr lang="en-US" b="1" dirty="0" smtClean="0"/>
          </a:p>
          <a:p>
            <a:pPr fontAlgn="base"/>
            <a:r>
              <a:rPr lang="en-US" dirty="0" smtClean="0"/>
              <a:t>Average </a:t>
            </a:r>
            <a:r>
              <a:rPr lang="en-US" dirty="0"/>
              <a:t>annual cost of teen childbearing to U.S. taxpayers is estimated at $9.1 billion, or $1,430 for each teen mother per </a:t>
            </a:r>
            <a:r>
              <a:rPr lang="en-US" dirty="0" smtClean="0"/>
              <a:t>year.</a:t>
            </a:r>
          </a:p>
          <a:p>
            <a:pPr fontAlgn="base"/>
            <a:r>
              <a:rPr lang="en-US" dirty="0" smtClean="0"/>
              <a:t>Children of teen parents</a:t>
            </a:r>
          </a:p>
          <a:p>
            <a:pPr lvl="1" fontAlgn="base"/>
            <a:r>
              <a:rPr lang="en-US" dirty="0" smtClean="0"/>
              <a:t>more likely to have lower cognitive attainment</a:t>
            </a:r>
          </a:p>
          <a:p>
            <a:pPr lvl="1" fontAlgn="base"/>
            <a:r>
              <a:rPr lang="en-US" dirty="0" smtClean="0"/>
              <a:t>more behavior problems</a:t>
            </a:r>
          </a:p>
          <a:p>
            <a:pPr lvl="1" fontAlgn="base"/>
            <a:r>
              <a:rPr lang="en-US" dirty="0" smtClean="0"/>
              <a:t>sons of teen mothers are more likely to </a:t>
            </a:r>
            <a:r>
              <a:rPr lang="en-US" dirty="0"/>
              <a:t>be </a:t>
            </a:r>
            <a:r>
              <a:rPr lang="en-US" dirty="0" smtClean="0"/>
              <a:t>incarcerated</a:t>
            </a:r>
          </a:p>
          <a:p>
            <a:pPr lvl="1" fontAlgn="base"/>
            <a:r>
              <a:rPr lang="en-US" dirty="0" smtClean="0"/>
              <a:t>daughters </a:t>
            </a:r>
            <a:r>
              <a:rPr lang="en-US" dirty="0"/>
              <a:t>are more likely to become </a:t>
            </a:r>
            <a:r>
              <a:rPr lang="en-US" dirty="0" smtClean="0"/>
              <a:t>adolescent mothers.</a:t>
            </a:r>
            <a:endParaRPr lang="en-US" dirty="0"/>
          </a:p>
          <a:p>
            <a:pPr marL="0" indent="0">
              <a:buNone/>
            </a:pPr>
            <a:r>
              <a:rPr lang="en-US" sz="1600" dirty="0">
                <a:hlinkClick r:id="rId3"/>
              </a:rPr>
              <a:t>https://</a:t>
            </a:r>
            <a:r>
              <a:rPr lang="en-US" sz="1600" dirty="0" smtClean="0">
                <a:hlinkClick r:id="rId3"/>
              </a:rPr>
              <a:t>www.healthypeople.gov/2020/topics-objectives/topic/family-planning</a:t>
            </a:r>
            <a:endParaRPr lang="en-US" sz="1600" dirty="0" smtClean="0"/>
          </a:p>
          <a:p>
            <a:pPr marL="0" indent="0">
              <a:buNone/>
            </a:pPr>
            <a:endParaRPr lang="en-US" dirty="0"/>
          </a:p>
        </p:txBody>
      </p:sp>
      <p:pic>
        <p:nvPicPr>
          <p:cNvPr id="5" name="Picture 2" descr="https://modernmom-wpengine.netdna-ssl.com/wp-content/uploads/2014/08/78160711_XS.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701742" y="2012375"/>
            <a:ext cx="4453621" cy="36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9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TXSS_ORIGINAL" val="2034700,Picture 12,506,Slide251"/>
  <p:tag name="PPTXSS_SETTINGS" val="0,10,10,150,50,3,True,False"/>
  <p:tag name="PTXSS_ORIGID" val="2034701"/>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802</TotalTime>
  <Words>3317</Words>
  <Application>Microsoft Office PowerPoint</Application>
  <PresentationFormat>Widescreen</PresentationFormat>
  <Paragraphs>429</Paragraphs>
  <Slides>42</Slides>
  <Notes>28</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ＭＳ Ｐゴシック</vt:lpstr>
      <vt:lpstr>Arial</vt:lpstr>
      <vt:lpstr>Calibri</vt:lpstr>
      <vt:lpstr>Calibri Light</vt:lpstr>
      <vt:lpstr>Gill Sans MT</vt:lpstr>
      <vt:lpstr>Verdana</vt:lpstr>
      <vt:lpstr>Wingdings</vt:lpstr>
      <vt:lpstr>Retrospect</vt:lpstr>
      <vt:lpstr>Long Acting Reversible Contraception (LARC)</vt:lpstr>
      <vt:lpstr>Disclosure</vt:lpstr>
      <vt:lpstr>PowerPoint Presentation</vt:lpstr>
      <vt:lpstr>Complications of pregnancy </vt:lpstr>
      <vt:lpstr>PowerPoint Presentation</vt:lpstr>
      <vt:lpstr>PowerPoint Presentation</vt:lpstr>
      <vt:lpstr>Risks of short interval pregnancy &lt;18months</vt:lpstr>
      <vt:lpstr>Unintended pregnancy consequences</vt:lpstr>
      <vt:lpstr>Unintended pregnancy consequences &gt; for teens and their children</vt:lpstr>
      <vt:lpstr>PowerPoint Presentation</vt:lpstr>
      <vt:lpstr>PowerPoint Presentation</vt:lpstr>
      <vt:lpstr>PowerPoint Presentation</vt:lpstr>
      <vt:lpstr>The Single-Rod Contraceptive Implant</vt:lpstr>
      <vt:lpstr>Implant side effects</vt:lpstr>
      <vt:lpstr>PowerPoint Presentation</vt:lpstr>
      <vt:lpstr>Insertion Timing</vt:lpstr>
      <vt:lpstr>PowerPoint Presentation</vt:lpstr>
      <vt:lpstr>PowerPoint Presentation</vt:lpstr>
      <vt:lpstr>PowerPoint Presentation</vt:lpstr>
      <vt:lpstr>IUDs</vt:lpstr>
      <vt:lpstr>IUD risks</vt:lpstr>
      <vt:lpstr>PowerPoint Presentation</vt:lpstr>
      <vt:lpstr>IUD Insertion Protocols</vt:lpstr>
      <vt:lpstr>Women at High Risk of STIs</vt:lpstr>
      <vt:lpstr>Backup Contraception</vt:lpstr>
      <vt:lpstr>LNG IUD Menstrual Effects</vt:lpstr>
      <vt:lpstr>LNG IUD as Treatment  for Heavy Bleeding</vt:lpstr>
      <vt:lpstr>Copper IUD Menstrual Effects</vt:lpstr>
      <vt:lpstr>PowerPoint Presentation</vt:lpstr>
      <vt:lpstr>PowerPoint Presentation</vt:lpstr>
      <vt:lpstr>PowerPoint Presentation</vt:lpstr>
      <vt:lpstr>Selected Contraindications</vt:lpstr>
      <vt:lpstr>PowerPoint Presentation</vt:lpstr>
      <vt:lpstr> Contraceptive CHOICE project http://www.choiceproject.wustl.edu/ </vt:lpstr>
      <vt:lpstr>CHOICE Project – Continuation Rates</vt:lpstr>
      <vt:lpstr>Colorado Family Planning Initiative</vt:lpstr>
      <vt:lpstr>Colorado Family Planning Initiative</vt:lpstr>
      <vt:lpstr>PowerPoint Presentation</vt:lpstr>
      <vt:lpstr>One Key Question Oregon Foundation for Reproductive Health</vt:lpstr>
      <vt:lpstr>PowerPoint Presentation</vt:lpstr>
      <vt:lpstr>References</vt:lpstr>
      <vt:lpstr>Mechanisms of Action</vt:lpstr>
    </vt:vector>
  </TitlesOfParts>
  <Company>Intermountain Healthcare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Acting Reversible Contraception</dc:title>
  <dc:creator>Audrey Jiricko</dc:creator>
  <cp:lastModifiedBy>Audrey Jiricko</cp:lastModifiedBy>
  <cp:revision>80</cp:revision>
  <dcterms:created xsi:type="dcterms:W3CDTF">2018-03-12T01:24:49Z</dcterms:created>
  <dcterms:modified xsi:type="dcterms:W3CDTF">2018-04-24T18:02:43Z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1a4512-8026-4a73-bfb7-8d52c1779a3a_Enabled">
    <vt:lpwstr>True</vt:lpwstr>
  </property>
  <property fmtid="{D5CDD505-2E9C-101B-9397-08002B2CF9AE}" pid="3" name="MSIP_Label_ba1a4512-8026-4a73-bfb7-8d52c1779a3a_SiteId">
    <vt:lpwstr>a79016de-bdd0-4e47-91f4-79416ab912ad</vt:lpwstr>
  </property>
  <property fmtid="{D5CDD505-2E9C-101B-9397-08002B2CF9AE}" pid="4" name="MSIP_Label_ba1a4512-8026-4a73-bfb7-8d52c1779a3a_Ref">
    <vt:lpwstr>https://api.informationprotection.azure.com/api/a79016de-bdd0-4e47-91f4-79416ab912ad</vt:lpwstr>
  </property>
  <property fmtid="{D5CDD505-2E9C-101B-9397-08002B2CF9AE}" pid="5" name="MSIP_Label_ba1a4512-8026-4a73-bfb7-8d52c1779a3a_Owner">
    <vt:lpwstr>Audrey.Jiricko@imail.org</vt:lpwstr>
  </property>
  <property fmtid="{D5CDD505-2E9C-101B-9397-08002B2CF9AE}" pid="6" name="MSIP_Label_ba1a4512-8026-4a73-bfb7-8d52c1779a3a_SetDate">
    <vt:lpwstr>2018-03-11T20:05:23.4993516-06:00</vt:lpwstr>
  </property>
  <property fmtid="{D5CDD505-2E9C-101B-9397-08002B2CF9AE}" pid="7" name="MSIP_Label_ba1a4512-8026-4a73-bfb7-8d52c1779a3a_Name">
    <vt:lpwstr>Sensitive Information</vt:lpwstr>
  </property>
  <property fmtid="{D5CDD505-2E9C-101B-9397-08002B2CF9AE}" pid="8" name="MSIP_Label_ba1a4512-8026-4a73-bfb7-8d52c1779a3a_Application">
    <vt:lpwstr>Microsoft Azure Information Protection</vt:lpwstr>
  </property>
  <property fmtid="{D5CDD505-2E9C-101B-9397-08002B2CF9AE}" pid="9" name="MSIP_Label_ba1a4512-8026-4a73-bfb7-8d52c1779a3a_Extended_MSFT_Method">
    <vt:lpwstr>Automatic</vt:lpwstr>
  </property>
  <property fmtid="{D5CDD505-2E9C-101B-9397-08002B2CF9AE}" pid="10" name="Sensitivity">
    <vt:lpwstr>Sensitive Information</vt:lpwstr>
  </property>
</Properties>
</file>