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1"/>
  </p:notesMasterIdLst>
  <p:handoutMasterIdLst>
    <p:handoutMasterId r:id="rId52"/>
  </p:handoutMasterIdLst>
  <p:sldIdLst>
    <p:sldId id="256" r:id="rId2"/>
    <p:sldId id="297" r:id="rId3"/>
    <p:sldId id="356" r:id="rId4"/>
    <p:sldId id="267" r:id="rId5"/>
    <p:sldId id="258" r:id="rId6"/>
    <p:sldId id="344" r:id="rId7"/>
    <p:sldId id="309" r:id="rId8"/>
    <p:sldId id="346" r:id="rId9"/>
    <p:sldId id="347" r:id="rId10"/>
    <p:sldId id="348" r:id="rId11"/>
    <p:sldId id="349" r:id="rId12"/>
    <p:sldId id="336" r:id="rId13"/>
    <p:sldId id="351" r:id="rId14"/>
    <p:sldId id="299" r:id="rId15"/>
    <p:sldId id="342" r:id="rId16"/>
    <p:sldId id="352" r:id="rId17"/>
    <p:sldId id="353" r:id="rId18"/>
    <p:sldId id="345" r:id="rId19"/>
    <p:sldId id="282" r:id="rId20"/>
    <p:sldId id="285" r:id="rId21"/>
    <p:sldId id="311" r:id="rId22"/>
    <p:sldId id="300" r:id="rId23"/>
    <p:sldId id="301" r:id="rId24"/>
    <p:sldId id="283" r:id="rId25"/>
    <p:sldId id="317" r:id="rId26"/>
    <p:sldId id="331" r:id="rId27"/>
    <p:sldId id="316" r:id="rId28"/>
    <p:sldId id="314" r:id="rId29"/>
    <p:sldId id="294" r:id="rId30"/>
    <p:sldId id="343" r:id="rId31"/>
    <p:sldId id="339" r:id="rId32"/>
    <p:sldId id="315" r:id="rId33"/>
    <p:sldId id="260" r:id="rId34"/>
    <p:sldId id="322" r:id="rId35"/>
    <p:sldId id="323" r:id="rId36"/>
    <p:sldId id="261" r:id="rId37"/>
    <p:sldId id="332" r:id="rId38"/>
    <p:sldId id="324" r:id="rId39"/>
    <p:sldId id="333" r:id="rId40"/>
    <p:sldId id="354" r:id="rId41"/>
    <p:sldId id="355" r:id="rId42"/>
    <p:sldId id="263" r:id="rId43"/>
    <p:sldId id="284" r:id="rId44"/>
    <p:sldId id="265" r:id="rId45"/>
    <p:sldId id="334" r:id="rId46"/>
    <p:sldId id="264" r:id="rId47"/>
    <p:sldId id="272" r:id="rId48"/>
    <p:sldId id="350" r:id="rId49"/>
    <p:sldId id="281" r:id="rId50"/>
  </p:sldIdLst>
  <p:sldSz cx="9144000" cy="6858000" type="letter"/>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9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10" autoAdjust="0"/>
    <p:restoredTop sz="94660"/>
  </p:normalViewPr>
  <p:slideViewPr>
    <p:cSldViewPr snapToGrid="0" snapToObjects="1">
      <p:cViewPr varScale="1">
        <p:scale>
          <a:sx n="177" d="100"/>
          <a:sy n="177" d="100"/>
        </p:scale>
        <p:origin x="448" y="192"/>
      </p:cViewPr>
      <p:guideLst>
        <p:guide orient="horz" pos="2160"/>
        <p:guide pos="2880"/>
        <p:guide pos="299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C7AFCF-0BDA-B347-B9F2-B3D823BF2F6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E1E17C2-3381-5D4C-8281-0ECD38D6DD0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96CB99-F7A0-804E-8D4D-DCDF92EDD257}" type="datetimeFigureOut">
              <a:rPr lang="en-US" smtClean="0"/>
              <a:t>5/11/2018</a:t>
            </a:fld>
            <a:endParaRPr lang="en-US"/>
          </a:p>
        </p:txBody>
      </p:sp>
      <p:sp>
        <p:nvSpPr>
          <p:cNvPr id="4" name="Footer Placeholder 3">
            <a:extLst>
              <a:ext uri="{FF2B5EF4-FFF2-40B4-BE49-F238E27FC236}">
                <a16:creationId xmlns:a16="http://schemas.microsoft.com/office/drawing/2014/main" id="{BE9079B3-0151-3D4D-980F-A74A935F5CE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80292D-CB49-D446-9DEA-10D13386D97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A64649-9FF1-C64F-80EF-219C94A1772F}" type="slidenum">
              <a:rPr lang="en-US" smtClean="0"/>
              <a:t>‹#›</a:t>
            </a:fld>
            <a:endParaRPr lang="en-US"/>
          </a:p>
        </p:txBody>
      </p:sp>
    </p:spTree>
    <p:extLst>
      <p:ext uri="{BB962C8B-B14F-4D97-AF65-F5344CB8AC3E}">
        <p14:creationId xmlns:p14="http://schemas.microsoft.com/office/powerpoint/2010/main" val="9475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818AD2-A6C8-D744-8058-EB13BB19CAAB}" type="datetimeFigureOut">
              <a:rPr lang="en-US" smtClean="0"/>
              <a:t>5/11/2018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3FF982-7D5A-1C46-BA48-ACEE325EC99C}" type="slidenum">
              <a:rPr lang="en-US" smtClean="0"/>
              <a:t>‹#›</a:t>
            </a:fld>
            <a:endParaRPr lang="en-US"/>
          </a:p>
        </p:txBody>
      </p:sp>
    </p:spTree>
    <p:extLst>
      <p:ext uri="{BB962C8B-B14F-4D97-AF65-F5344CB8AC3E}">
        <p14:creationId xmlns:p14="http://schemas.microsoft.com/office/powerpoint/2010/main" val="105993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FF982-7D5A-1C46-BA48-ACEE325EC99C}" type="slidenum">
              <a:rPr lang="en-US" smtClean="0"/>
              <a:t>36</a:t>
            </a:fld>
            <a:endParaRPr lang="en-US"/>
          </a:p>
        </p:txBody>
      </p:sp>
    </p:spTree>
    <p:extLst>
      <p:ext uri="{BB962C8B-B14F-4D97-AF65-F5344CB8AC3E}">
        <p14:creationId xmlns:p14="http://schemas.microsoft.com/office/powerpoint/2010/main" val="173617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3FF982-7D5A-1C46-BA48-ACEE325EC99C}" type="slidenum">
              <a:rPr lang="en-US" smtClean="0"/>
              <a:t>40</a:t>
            </a:fld>
            <a:endParaRPr lang="en-US"/>
          </a:p>
        </p:txBody>
      </p:sp>
    </p:spTree>
    <p:extLst>
      <p:ext uri="{BB962C8B-B14F-4D97-AF65-F5344CB8AC3E}">
        <p14:creationId xmlns:p14="http://schemas.microsoft.com/office/powerpoint/2010/main" val="1048622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79C0B747-44F9-B442-8516-348EA9552776}" type="datetimeFigureOut">
              <a:rPr lang="en-US" smtClean="0"/>
              <a:t>5/11/2018</a:t>
            </a:fld>
            <a:endParaRPr 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8EFC91F3-117E-F046-BFB3-59E551876BE5}" type="slidenum">
              <a:rPr lang="en-US" smtClean="0"/>
              <a:t>‹#›</a:t>
            </a:fld>
            <a:endParaRPr lang="en-US"/>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C0B747-44F9-B442-8516-348EA9552776}"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C0B747-44F9-B442-8516-348EA9552776}"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C0B747-44F9-B442-8516-348EA9552776}"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0B747-44F9-B442-8516-348EA9552776}"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9C0B747-44F9-B442-8516-348EA9552776}"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C91F3-117E-F046-BFB3-59E551876BE5}" type="slidenum">
              <a:rPr lang="en-US" smtClean="0"/>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9C0B747-44F9-B442-8516-348EA9552776}" type="datetimeFigureOut">
              <a:rPr lang="en-US" smtClean="0"/>
              <a:t>5/11/2018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FC91F3-117E-F046-BFB3-59E551876BE5}" type="slidenum">
              <a:rPr lang="en-US" smtClean="0"/>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0B747-44F9-B442-8516-348EA9552776}" type="datetimeFigureOut">
              <a:rPr lang="en-US" smtClean="0"/>
              <a:t>5/11/2018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0B747-44F9-B442-8516-348EA9552776}" type="datetimeFigureOut">
              <a:rPr lang="en-US" smtClean="0"/>
              <a:t>5/11/2018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C0B747-44F9-B442-8516-348EA9552776}"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C0B747-44F9-B442-8516-348EA9552776}"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FC91F3-117E-F046-BFB3-59E551876BE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79C0B747-44F9-B442-8516-348EA9552776}" type="datetimeFigureOut">
              <a:rPr lang="en-US" smtClean="0"/>
              <a:t>5/11/2018</a:t>
            </a:fld>
            <a:endParaRPr 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8EFC91F3-117E-F046-BFB3-59E551876BE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newspapers.lib.utah.edu/details?id=6243148" TargetMode="Externa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2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mormonhistoricsites.org/historic-holy-cross-chapel/" TargetMode="External"/><Relationship Id="rId2" Type="http://schemas.openxmlformats.org/officeDocument/2006/relationships/hyperlink" Target="https://stmarkshospital.com/about/history/full-hospital-history.dot" TargetMode="Externa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4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ollections.lib.utah.edu/details?id=321176" TargetMode="External"/><Relationship Id="rId2" Type="http://schemas.openxmlformats.org/officeDocument/2006/relationships/hyperlink" Target="http://www.thedeadhistory.com/" TargetMode="Externa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3339809" y="3260889"/>
            <a:ext cx="4847038" cy="1599722"/>
          </a:xfrm>
        </p:spPr>
        <p:txBody>
          <a:bodyPr/>
          <a:lstStyle/>
          <a:p>
            <a:r>
              <a:rPr lang="en-US" sz="3200" dirty="0"/>
              <a:t>Ogden’s City Hospitals:</a:t>
            </a:r>
            <a:br>
              <a:rPr lang="en-US" sz="3200" dirty="0"/>
            </a:br>
            <a:r>
              <a:rPr lang="en-US" sz="3200" dirty="0"/>
              <a:t>1890 - 1910</a:t>
            </a:r>
          </a:p>
        </p:txBody>
      </p:sp>
      <p:sp>
        <p:nvSpPr>
          <p:cNvPr id="3" name="Subtitle 2"/>
          <p:cNvSpPr>
            <a:spLocks noGrp="1"/>
          </p:cNvSpPr>
          <p:nvPr>
            <p:ph type="subTitle" idx="1"/>
          </p:nvPr>
        </p:nvSpPr>
        <p:spPr>
          <a:xfrm rot="360000">
            <a:off x="3200499" y="5021439"/>
            <a:ext cx="4836456" cy="1040845"/>
          </a:xfrm>
        </p:spPr>
        <p:txBody>
          <a:bodyPr>
            <a:normAutofit/>
          </a:bodyPr>
          <a:lstStyle/>
          <a:p>
            <a:r>
              <a:rPr lang="en-US" sz="1400" dirty="0"/>
              <a:t>John Grima, PhD</a:t>
            </a:r>
          </a:p>
          <a:p>
            <a:r>
              <a:rPr lang="en-US" sz="1400" dirty="0"/>
              <a:t>Midtown Community Health Center</a:t>
            </a:r>
          </a:p>
        </p:txBody>
      </p:sp>
      <p:pic>
        <p:nvPicPr>
          <p:cNvPr id="4" name="Picture 3">
            <a:extLst>
              <a:ext uri="{FF2B5EF4-FFF2-40B4-BE49-F238E27FC236}">
                <a16:creationId xmlns:a16="http://schemas.microsoft.com/office/drawing/2014/main" id="{463D84FB-E9C7-1043-B376-56D4C3255E4A}"/>
              </a:ext>
            </a:extLst>
          </p:cNvPr>
          <p:cNvPicPr>
            <a:picLocks noChangeAspect="1"/>
          </p:cNvPicPr>
          <p:nvPr/>
        </p:nvPicPr>
        <p:blipFill>
          <a:blip r:embed="rId2"/>
          <a:stretch>
            <a:fillRect/>
          </a:stretch>
        </p:blipFill>
        <p:spPr>
          <a:xfrm>
            <a:off x="532800" y="527867"/>
            <a:ext cx="1663200" cy="763115"/>
          </a:xfrm>
          <a:prstGeom prst="rect">
            <a:avLst/>
          </a:prstGeom>
        </p:spPr>
      </p:pic>
    </p:spTree>
    <p:extLst>
      <p:ext uri="{BB962C8B-B14F-4D97-AF65-F5344CB8AC3E}">
        <p14:creationId xmlns:p14="http://schemas.microsoft.com/office/powerpoint/2010/main" val="1478754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a:bodyPr>
          <a:lstStyle/>
          <a:p>
            <a:pPr algn="ctr"/>
            <a:r>
              <a:rPr lang="en-US" sz="3200" dirty="0"/>
              <a:t>UPRR Hospital</a:t>
            </a:r>
          </a:p>
        </p:txBody>
      </p:sp>
      <p:sp>
        <p:nvSpPr>
          <p:cNvPr id="3" name="Content Placeholder 2"/>
          <p:cNvSpPr>
            <a:spLocks noGrp="1"/>
          </p:cNvSpPr>
          <p:nvPr>
            <p:ph idx="1"/>
          </p:nvPr>
        </p:nvSpPr>
        <p:spPr>
          <a:xfrm>
            <a:off x="743850" y="1112824"/>
            <a:ext cx="7886700" cy="5321430"/>
          </a:xfrm>
        </p:spPr>
        <p:txBody>
          <a:bodyPr>
            <a:noAutofit/>
          </a:bodyPr>
          <a:lstStyle/>
          <a:p>
            <a:r>
              <a:rPr lang="en-US" sz="1800" dirty="0"/>
              <a:t>Prior to the UP having its own hospital, employees were cared for in physician offices -- one mention is with Dr. T.E. Mitchell – with their own rooming facilities or arrangements with local hotels and rooming houses:</a:t>
            </a:r>
          </a:p>
          <a:p>
            <a:pPr lvl="1"/>
            <a:r>
              <a:rPr lang="en-US" sz="1600" dirty="0"/>
              <a:t>Mitchell’s office may have been at 25</a:t>
            </a:r>
            <a:r>
              <a:rPr lang="en-US" sz="1600" baseline="30000" dirty="0"/>
              <a:t>th</a:t>
            </a:r>
            <a:r>
              <a:rPr lang="en-US" sz="1600" dirty="0"/>
              <a:t> &amp; Grant, may have become the temporary home of Ogden City Hospital in 1890.</a:t>
            </a:r>
          </a:p>
          <a:p>
            <a:r>
              <a:rPr lang="en-US" sz="1800" dirty="0"/>
              <a:t>Around 1883 the railroad bought a building – described as a dance hall – on 8</a:t>
            </a:r>
            <a:r>
              <a:rPr lang="en-US" sz="1800" baseline="30000" dirty="0"/>
              <a:t>th</a:t>
            </a:r>
            <a:r>
              <a:rPr lang="en-US" sz="1800" dirty="0"/>
              <a:t> and Spring and converted it to hospital use with Drs. Mitchell and Perkins acting as physicians for the railroad, in use as such at the end of 1884 or early 1885: </a:t>
            </a:r>
          </a:p>
          <a:p>
            <a:pPr lvl="1"/>
            <a:r>
              <a:rPr lang="en-US" sz="1600" dirty="0"/>
              <a:t>3 levels, 8 wards, kitchen, dining room, and office; no obvious technical facilities;</a:t>
            </a:r>
          </a:p>
          <a:p>
            <a:pPr lvl="1"/>
            <a:r>
              <a:rPr lang="en-US" sz="1600" dirty="0"/>
              <a:t>Staffed by/operated by(?) Sisters of the Holy Cross 1887-88 – St. Lawrence Hospital.</a:t>
            </a:r>
          </a:p>
          <a:p>
            <a:r>
              <a:rPr lang="en-US" sz="1800" dirty="0"/>
              <a:t>In 1890 and 1891, the railroad undertook an expansion project, said to have improved building systems – reports do not mention clinical facilities or systems, but they may have been included.</a:t>
            </a:r>
          </a:p>
          <a:p>
            <a:endParaRPr lang="en-US" sz="1800" dirty="0"/>
          </a:p>
        </p:txBody>
      </p:sp>
      <p:pic>
        <p:nvPicPr>
          <p:cNvPr id="4" name="Picture 3">
            <a:extLst>
              <a:ext uri="{FF2B5EF4-FFF2-40B4-BE49-F238E27FC236}">
                <a16:creationId xmlns:a16="http://schemas.microsoft.com/office/drawing/2014/main" id="{7ADA7A3C-2914-4A4F-98BC-A0455F4B4267}"/>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00048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2349" y="5030945"/>
            <a:ext cx="3394924" cy="369332"/>
          </a:xfrm>
          <a:prstGeom prst="rect">
            <a:avLst/>
          </a:prstGeom>
          <a:noFill/>
        </p:spPr>
        <p:txBody>
          <a:bodyPr wrap="square" rtlCol="0">
            <a:spAutoFit/>
          </a:bodyPr>
          <a:lstStyle/>
          <a:p>
            <a:pPr algn="ctr"/>
            <a:r>
              <a:rPr lang="en-US" dirty="0"/>
              <a:t>Union Pacific Hospital –  1890,</a:t>
            </a:r>
          </a:p>
        </p:txBody>
      </p:sp>
      <p:pic>
        <p:nvPicPr>
          <p:cNvPr id="6" name="Picture 5">
            <a:extLst>
              <a:ext uri="{FF2B5EF4-FFF2-40B4-BE49-F238E27FC236}">
                <a16:creationId xmlns:a16="http://schemas.microsoft.com/office/drawing/2014/main" id="{E38631F4-AFC2-124C-AEC2-A1C6CFB0DF55}"/>
              </a:ext>
            </a:extLst>
          </p:cNvPr>
          <p:cNvPicPr>
            <a:picLocks noChangeAspect="1"/>
          </p:cNvPicPr>
          <p:nvPr/>
        </p:nvPicPr>
        <p:blipFill>
          <a:blip r:embed="rId2"/>
          <a:stretch>
            <a:fillRect/>
          </a:stretch>
        </p:blipFill>
        <p:spPr>
          <a:xfrm>
            <a:off x="419099" y="406399"/>
            <a:ext cx="7650675" cy="3997650"/>
          </a:xfrm>
          <a:prstGeom prst="rect">
            <a:avLst/>
          </a:prstGeom>
        </p:spPr>
      </p:pic>
      <p:sp>
        <p:nvSpPr>
          <p:cNvPr id="7" name="TextBox 6">
            <a:extLst>
              <a:ext uri="{FF2B5EF4-FFF2-40B4-BE49-F238E27FC236}">
                <a16:creationId xmlns:a16="http://schemas.microsoft.com/office/drawing/2014/main" id="{9CE16CF6-5FA3-C64D-B110-01198E9C17A6}"/>
              </a:ext>
            </a:extLst>
          </p:cNvPr>
          <p:cNvSpPr txBox="1"/>
          <p:nvPr/>
        </p:nvSpPr>
        <p:spPr>
          <a:xfrm>
            <a:off x="6116560" y="5030946"/>
            <a:ext cx="2621040" cy="646331"/>
          </a:xfrm>
          <a:prstGeom prst="rect">
            <a:avLst/>
          </a:prstGeom>
          <a:noFill/>
        </p:spPr>
        <p:txBody>
          <a:bodyPr wrap="square" rtlCol="0">
            <a:spAutoFit/>
          </a:bodyPr>
          <a:lstStyle/>
          <a:p>
            <a:pPr algn="ctr"/>
            <a:r>
              <a:rPr lang="en-US" sz="1200" dirty="0"/>
              <a:t>Picture Credit: Union Station Foundation, 00773 </a:t>
            </a:r>
            <a:r>
              <a:rPr lang="en-US" sz="1200" dirty="0" err="1"/>
              <a:t>bw</a:t>
            </a:r>
            <a:r>
              <a:rPr lang="en-US" sz="1200" dirty="0"/>
              <a:t> photo, P:\PP5\IMAGES\002\00773.JPG</a:t>
            </a:r>
          </a:p>
        </p:txBody>
      </p:sp>
      <p:pic>
        <p:nvPicPr>
          <p:cNvPr id="5" name="Picture 4">
            <a:extLst>
              <a:ext uri="{FF2B5EF4-FFF2-40B4-BE49-F238E27FC236}">
                <a16:creationId xmlns:a16="http://schemas.microsoft.com/office/drawing/2014/main" id="{4751D9F5-F5A9-C643-95EF-080271CB8896}"/>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72450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672D1-D9AF-9A4B-959B-9A875C0BA9B7}"/>
              </a:ext>
            </a:extLst>
          </p:cNvPr>
          <p:cNvPicPr>
            <a:picLocks noChangeAspect="1"/>
          </p:cNvPicPr>
          <p:nvPr/>
        </p:nvPicPr>
        <p:blipFill rotWithShape="1">
          <a:blip r:embed="rId2"/>
          <a:srcRect l="8160" t="671" r="11315" b="31323"/>
          <a:stretch/>
        </p:blipFill>
        <p:spPr>
          <a:xfrm>
            <a:off x="5094498" y="1451610"/>
            <a:ext cx="3753712" cy="3753712"/>
          </a:xfrm>
          <a:prstGeom prst="rect">
            <a:avLst/>
          </a:prstGeom>
        </p:spPr>
      </p:pic>
      <p:sp>
        <p:nvSpPr>
          <p:cNvPr id="8" name="TextBox 7">
            <a:extLst>
              <a:ext uri="{FF2B5EF4-FFF2-40B4-BE49-F238E27FC236}">
                <a16:creationId xmlns:a16="http://schemas.microsoft.com/office/drawing/2014/main" id="{D7EAD831-FE4A-D54C-BAD4-0DD205F51966}"/>
              </a:ext>
            </a:extLst>
          </p:cNvPr>
          <p:cNvSpPr txBox="1"/>
          <p:nvPr/>
        </p:nvSpPr>
        <p:spPr>
          <a:xfrm>
            <a:off x="5094498" y="672193"/>
            <a:ext cx="3369322" cy="646331"/>
          </a:xfrm>
          <a:prstGeom prst="rect">
            <a:avLst/>
          </a:prstGeom>
          <a:noFill/>
        </p:spPr>
        <p:txBody>
          <a:bodyPr wrap="square" rtlCol="0">
            <a:spAutoFit/>
          </a:bodyPr>
          <a:lstStyle/>
          <a:p>
            <a:pPr algn="ctr"/>
            <a:r>
              <a:rPr lang="en-US" dirty="0"/>
              <a:t>Union Pacific RR Hospital</a:t>
            </a:r>
            <a:br>
              <a:rPr lang="en-US" dirty="0"/>
            </a:br>
            <a:r>
              <a:rPr lang="en-US" dirty="0"/>
              <a:t>1890 Sanborn Map</a:t>
            </a:r>
          </a:p>
        </p:txBody>
      </p:sp>
      <p:pic>
        <p:nvPicPr>
          <p:cNvPr id="3" name="Picture 2">
            <a:extLst>
              <a:ext uri="{FF2B5EF4-FFF2-40B4-BE49-F238E27FC236}">
                <a16:creationId xmlns:a16="http://schemas.microsoft.com/office/drawing/2014/main" id="{421B22D4-F620-574C-9AF0-0EF86472F090}"/>
              </a:ext>
            </a:extLst>
          </p:cNvPr>
          <p:cNvPicPr>
            <a:picLocks noChangeAspect="1"/>
          </p:cNvPicPr>
          <p:nvPr/>
        </p:nvPicPr>
        <p:blipFill>
          <a:blip r:embed="rId3"/>
          <a:stretch>
            <a:fillRect/>
          </a:stretch>
        </p:blipFill>
        <p:spPr>
          <a:xfrm>
            <a:off x="210771" y="9889"/>
            <a:ext cx="5024169" cy="5823300"/>
          </a:xfrm>
          <a:prstGeom prst="rect">
            <a:avLst/>
          </a:prstGeom>
        </p:spPr>
      </p:pic>
      <p:sp>
        <p:nvSpPr>
          <p:cNvPr id="6" name="TextBox 5">
            <a:extLst>
              <a:ext uri="{FF2B5EF4-FFF2-40B4-BE49-F238E27FC236}">
                <a16:creationId xmlns:a16="http://schemas.microsoft.com/office/drawing/2014/main" id="{FC9D7304-B84B-7B4D-97BD-B8F19924C4A9}"/>
              </a:ext>
            </a:extLst>
          </p:cNvPr>
          <p:cNvSpPr txBox="1"/>
          <p:nvPr/>
        </p:nvSpPr>
        <p:spPr>
          <a:xfrm>
            <a:off x="102870" y="5758147"/>
            <a:ext cx="5132070" cy="430887"/>
          </a:xfrm>
          <a:prstGeom prst="rect">
            <a:avLst/>
          </a:prstGeom>
          <a:noFill/>
          <a:ln>
            <a:solidFill>
              <a:schemeClr val="tx1"/>
            </a:solidFill>
          </a:ln>
        </p:spPr>
        <p:txBody>
          <a:bodyPr wrap="square" rtlCol="0">
            <a:spAutoFit/>
          </a:bodyPr>
          <a:lstStyle/>
          <a:p>
            <a:pPr algn="ctr"/>
            <a:r>
              <a:rPr lang="en-US" sz="1100" dirty="0"/>
              <a:t>From Building by the Railyard: The Historic Commercial and Industrial Architecture of Ogden, Utah; University of Utah, 1998, p. 6.</a:t>
            </a:r>
          </a:p>
        </p:txBody>
      </p:sp>
      <p:sp>
        <p:nvSpPr>
          <p:cNvPr id="4" name="Oval 3">
            <a:extLst>
              <a:ext uri="{FF2B5EF4-FFF2-40B4-BE49-F238E27FC236}">
                <a16:creationId xmlns:a16="http://schemas.microsoft.com/office/drawing/2014/main" id="{6575F734-BAD6-BE47-ACC9-72D287299E4E}"/>
              </a:ext>
            </a:extLst>
          </p:cNvPr>
          <p:cNvSpPr/>
          <p:nvPr/>
        </p:nvSpPr>
        <p:spPr>
          <a:xfrm>
            <a:off x="3177540" y="3368717"/>
            <a:ext cx="182880" cy="227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933810" y="163203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75C025A-05F3-4A4F-BBB2-94A967534E0D}"/>
              </a:ext>
            </a:extLst>
          </p:cNvPr>
          <p:cNvPicPr>
            <a:picLocks noChangeAspect="1"/>
          </p:cNvPicPr>
          <p:nvPr/>
        </p:nvPicPr>
        <p:blipFill>
          <a:blip r:embed="rId4"/>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071724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a:bodyPr>
          <a:lstStyle/>
          <a:p>
            <a:pPr algn="ctr"/>
            <a:r>
              <a:rPr lang="en-US" sz="3200" dirty="0"/>
              <a:t>UPRR Hospital</a:t>
            </a:r>
          </a:p>
        </p:txBody>
      </p:sp>
      <p:sp>
        <p:nvSpPr>
          <p:cNvPr id="3" name="Content Placeholder 2"/>
          <p:cNvSpPr>
            <a:spLocks noGrp="1"/>
          </p:cNvSpPr>
          <p:nvPr>
            <p:ph idx="1"/>
          </p:nvPr>
        </p:nvSpPr>
        <p:spPr>
          <a:xfrm>
            <a:off x="743850" y="1112824"/>
            <a:ext cx="7886700" cy="5321430"/>
          </a:xfrm>
        </p:spPr>
        <p:txBody>
          <a:bodyPr>
            <a:noAutofit/>
          </a:bodyPr>
          <a:lstStyle/>
          <a:p>
            <a:r>
              <a:rPr lang="en-US" sz="1800" dirty="0"/>
              <a:t>Operated as a private hospital, with services entirely paid by UPRR, funded from employee salary deductions. </a:t>
            </a:r>
          </a:p>
          <a:p>
            <a:r>
              <a:rPr lang="en-US" sz="1800" dirty="0"/>
              <a:t>Funds likely also managed so as to generate a return of capital to the railroad for the investment in facilities.</a:t>
            </a:r>
          </a:p>
          <a:p>
            <a:r>
              <a:rPr lang="en-US" sz="1800" dirty="0"/>
              <a:t>Served patients from a wide area; newspaper reports mention Idaho, Evanston, Nevada with census as high as 25. </a:t>
            </a:r>
          </a:p>
          <a:p>
            <a:r>
              <a:rPr lang="en-US" sz="1800" dirty="0"/>
              <a:t>Closed to non-railroad patients (with exceptions) … and physicians.</a:t>
            </a:r>
          </a:p>
          <a:p>
            <a:r>
              <a:rPr lang="en-US" sz="1800" dirty="0"/>
              <a:t>Ceased operation in 1896, a casualty of the UP 1893 bankruptcy, sold to Ogden school district, currently the site of George Washington Alternative High School.</a:t>
            </a:r>
          </a:p>
          <a:p>
            <a:endParaRPr lang="en-US" sz="1800" dirty="0"/>
          </a:p>
          <a:p>
            <a:endParaRPr lang="en-US" sz="1800" dirty="0"/>
          </a:p>
          <a:p>
            <a:endParaRPr lang="en-US" sz="1800" dirty="0"/>
          </a:p>
        </p:txBody>
      </p:sp>
      <p:pic>
        <p:nvPicPr>
          <p:cNvPr id="4" name="Picture 3">
            <a:extLst>
              <a:ext uri="{FF2B5EF4-FFF2-40B4-BE49-F238E27FC236}">
                <a16:creationId xmlns:a16="http://schemas.microsoft.com/office/drawing/2014/main" id="{CCE422B8-2B74-AD4D-BB38-F792449E2844}"/>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20669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850" y="854726"/>
            <a:ext cx="7886700" cy="4120474"/>
          </a:xfrm>
        </p:spPr>
        <p:txBody>
          <a:bodyPr>
            <a:normAutofit/>
          </a:bodyPr>
          <a:lstStyle/>
          <a:p>
            <a:pPr algn="ctr"/>
            <a:r>
              <a:rPr lang="en-US" sz="3200" dirty="0"/>
              <a:t>Ogden’s City Hospitals</a:t>
            </a:r>
            <a:br>
              <a:rPr lang="en-US" sz="3200" dirty="0"/>
            </a:br>
            <a:br>
              <a:rPr lang="en-US" sz="3200" dirty="0"/>
            </a:br>
            <a:r>
              <a:rPr lang="en-US" sz="1800" dirty="0"/>
              <a:t>Grant &amp; 25</a:t>
            </a:r>
            <a:r>
              <a:rPr lang="en-US" sz="1800" baseline="30000" dirty="0"/>
              <a:t>th</a:t>
            </a:r>
            <a:r>
              <a:rPr lang="en-US" sz="1800" dirty="0"/>
              <a:t> Temporary Hospital</a:t>
            </a:r>
            <a:br>
              <a:rPr lang="en-US" sz="1800" dirty="0"/>
            </a:br>
            <a:r>
              <a:rPr lang="en-US" sz="1800" dirty="0"/>
              <a:t>Ogden City Hospital</a:t>
            </a:r>
            <a:br>
              <a:rPr lang="en-US" sz="1800" dirty="0"/>
            </a:br>
            <a:r>
              <a:rPr lang="en-US" sz="1800" dirty="0"/>
              <a:t>Ogden Medical Surgical Hospital/Ogden General</a:t>
            </a:r>
            <a:endParaRPr lang="en-US" sz="3200" dirty="0"/>
          </a:p>
        </p:txBody>
      </p:sp>
      <p:pic>
        <p:nvPicPr>
          <p:cNvPr id="3" name="Picture 2">
            <a:extLst>
              <a:ext uri="{FF2B5EF4-FFF2-40B4-BE49-F238E27FC236}">
                <a16:creationId xmlns:a16="http://schemas.microsoft.com/office/drawing/2014/main" id="{3D7EA634-2363-A24E-9FEA-6FF201F0D579}"/>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54244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Changing Local Circumstances</a:t>
            </a:r>
          </a:p>
        </p:txBody>
      </p:sp>
      <p:sp>
        <p:nvSpPr>
          <p:cNvPr id="3" name="Content Placeholder 2"/>
          <p:cNvSpPr>
            <a:spLocks noGrp="1"/>
          </p:cNvSpPr>
          <p:nvPr>
            <p:ph idx="1"/>
          </p:nvPr>
        </p:nvSpPr>
        <p:spPr>
          <a:xfrm>
            <a:off x="500568" y="1261240"/>
            <a:ext cx="8142864" cy="4766335"/>
          </a:xfrm>
        </p:spPr>
        <p:txBody>
          <a:bodyPr>
            <a:normAutofit/>
          </a:bodyPr>
          <a:lstStyle/>
          <a:p>
            <a:r>
              <a:rPr lang="en-US" sz="2000" dirty="0"/>
              <a:t>Election of 1889, Liberal Party sweep of Ogden City offices</a:t>
            </a:r>
          </a:p>
          <a:p>
            <a:r>
              <a:rPr lang="en-US" sz="2000" dirty="0"/>
              <a:t>Election outcome influenced by Edmunds-Tucker Act, changes in voter eligibility criteria, anti-church, anti-Salt Lake sentiments. </a:t>
            </a:r>
          </a:p>
          <a:p>
            <a:r>
              <a:rPr lang="en-US" sz="2000" dirty="0"/>
              <a:t>Victors not outsiders, not particularly ideological, not obviously anti-church, but determined to assert independent leadership in Ogden vis a vis Salt Lake, to put Ogden on the map as a premier railroad city.</a:t>
            </a:r>
          </a:p>
          <a:p>
            <a:r>
              <a:rPr lang="en-US" sz="2000" dirty="0"/>
              <a:t>Seemed to see a public hospital as a demonstration of seriousness and a marker in their competition with Salt Lake.</a:t>
            </a:r>
          </a:p>
          <a:p>
            <a:r>
              <a:rPr lang="en-US" sz="2000" i="1" dirty="0"/>
              <a:t>Some</a:t>
            </a:r>
            <a:r>
              <a:rPr lang="en-US" sz="2000" dirty="0"/>
              <a:t> sentiment that care for the sick was a civic obligation, supported by </a:t>
            </a:r>
            <a:r>
              <a:rPr lang="en-US" sz="2000" i="1" dirty="0"/>
              <a:t>some</a:t>
            </a:r>
            <a:r>
              <a:rPr lang="en-US" sz="2000" dirty="0"/>
              <a:t> members of the medical community, but not the dominant sentiment in the goal for a hospital.</a:t>
            </a:r>
          </a:p>
          <a:p>
            <a:pPr marL="0" indent="0">
              <a:buNone/>
            </a:pPr>
            <a:endParaRPr lang="en-US" sz="2000" dirty="0"/>
          </a:p>
        </p:txBody>
      </p:sp>
      <p:pic>
        <p:nvPicPr>
          <p:cNvPr id="4" name="Picture 3">
            <a:extLst>
              <a:ext uri="{FF2B5EF4-FFF2-40B4-BE49-F238E27FC236}">
                <a16:creationId xmlns:a16="http://schemas.microsoft.com/office/drawing/2014/main" id="{3E11AD84-5C95-6449-99D7-8E93A0408048}"/>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14580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Changing Local Circumstances</a:t>
            </a:r>
          </a:p>
        </p:txBody>
      </p:sp>
      <p:sp>
        <p:nvSpPr>
          <p:cNvPr id="3" name="Content Placeholder 2"/>
          <p:cNvSpPr>
            <a:spLocks noGrp="1"/>
          </p:cNvSpPr>
          <p:nvPr>
            <p:ph idx="1"/>
          </p:nvPr>
        </p:nvSpPr>
        <p:spPr>
          <a:xfrm>
            <a:off x="500568" y="1261241"/>
            <a:ext cx="8142864" cy="2773550"/>
          </a:xfrm>
        </p:spPr>
        <p:txBody>
          <a:bodyPr>
            <a:normAutofit/>
          </a:bodyPr>
          <a:lstStyle/>
          <a:p>
            <a:r>
              <a:rPr lang="en-US" sz="2000" dirty="0"/>
              <a:t>Economic conditions were pretty good, statehood was on the horizon … must have felt like this was within economic reach.</a:t>
            </a:r>
          </a:p>
          <a:p>
            <a:r>
              <a:rPr lang="en-US" sz="2000" dirty="0"/>
              <a:t>Aware of impending UP Hospital improvements, aware that it would remain closed to locals.</a:t>
            </a:r>
          </a:p>
          <a:p>
            <a:r>
              <a:rPr lang="en-US" sz="2000" dirty="0"/>
              <a:t>Bonding was all but in place, started by prior administration in 1887.</a:t>
            </a:r>
          </a:p>
          <a:p>
            <a:r>
              <a:rPr lang="en-US" sz="2000" dirty="0"/>
              <a:t>Pushed forward an ambitious program of public spending for a new city hall and a hospital.</a:t>
            </a:r>
          </a:p>
          <a:p>
            <a:endParaRPr lang="en-US" sz="2000" dirty="0"/>
          </a:p>
          <a:p>
            <a:pPr marL="0" indent="0">
              <a:buNone/>
            </a:pPr>
            <a:endParaRPr lang="en-US" sz="2000" dirty="0"/>
          </a:p>
        </p:txBody>
      </p:sp>
      <p:sp>
        <p:nvSpPr>
          <p:cNvPr id="5" name="TextBox 4">
            <a:extLst>
              <a:ext uri="{FF2B5EF4-FFF2-40B4-BE49-F238E27FC236}">
                <a16:creationId xmlns:a16="http://schemas.microsoft.com/office/drawing/2014/main" id="{B14D1C7B-E707-BB4F-859E-EBB44EEAB83F}"/>
              </a:ext>
            </a:extLst>
          </p:cNvPr>
          <p:cNvSpPr txBox="1"/>
          <p:nvPr/>
        </p:nvSpPr>
        <p:spPr>
          <a:xfrm>
            <a:off x="5223510" y="5269230"/>
            <a:ext cx="3033074" cy="369332"/>
          </a:xfrm>
          <a:prstGeom prst="rect">
            <a:avLst/>
          </a:prstGeom>
          <a:noFill/>
        </p:spPr>
        <p:txBody>
          <a:bodyPr wrap="none" rtlCol="0">
            <a:spAutoFit/>
          </a:bodyPr>
          <a:lstStyle/>
          <a:p>
            <a:r>
              <a:rPr lang="en-US" dirty="0"/>
              <a:t>How ambitious were they …?</a:t>
            </a:r>
          </a:p>
        </p:txBody>
      </p:sp>
      <p:pic>
        <p:nvPicPr>
          <p:cNvPr id="6" name="Picture 5">
            <a:extLst>
              <a:ext uri="{FF2B5EF4-FFF2-40B4-BE49-F238E27FC236}">
                <a16:creationId xmlns:a16="http://schemas.microsoft.com/office/drawing/2014/main" id="{640483E8-A51E-664A-995F-DEA43A1CA47D}"/>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366111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1890 Ogden City Hall</a:t>
            </a:r>
          </a:p>
        </p:txBody>
      </p:sp>
      <p:pic>
        <p:nvPicPr>
          <p:cNvPr id="4" name="Picture 3">
            <a:extLst>
              <a:ext uri="{FF2B5EF4-FFF2-40B4-BE49-F238E27FC236}">
                <a16:creationId xmlns:a16="http://schemas.microsoft.com/office/drawing/2014/main" id="{4CA1F472-77E9-0F49-A102-8FB624116771}"/>
              </a:ext>
            </a:extLst>
          </p:cNvPr>
          <p:cNvPicPr>
            <a:picLocks noChangeAspect="1"/>
          </p:cNvPicPr>
          <p:nvPr/>
        </p:nvPicPr>
        <p:blipFill>
          <a:blip r:embed="rId2"/>
          <a:stretch>
            <a:fillRect/>
          </a:stretch>
        </p:blipFill>
        <p:spPr>
          <a:xfrm>
            <a:off x="1223010" y="1461502"/>
            <a:ext cx="6080760" cy="3925891"/>
          </a:xfrm>
          <a:prstGeom prst="rect">
            <a:avLst/>
          </a:prstGeom>
        </p:spPr>
      </p:pic>
      <p:sp>
        <p:nvSpPr>
          <p:cNvPr id="5" name="TextBox 4">
            <a:extLst>
              <a:ext uri="{FF2B5EF4-FFF2-40B4-BE49-F238E27FC236}">
                <a16:creationId xmlns:a16="http://schemas.microsoft.com/office/drawing/2014/main" id="{E953487A-FEEB-A547-8CDC-2951F60F9DFC}"/>
              </a:ext>
            </a:extLst>
          </p:cNvPr>
          <p:cNvSpPr txBox="1"/>
          <p:nvPr/>
        </p:nvSpPr>
        <p:spPr>
          <a:xfrm>
            <a:off x="491490" y="6229350"/>
            <a:ext cx="4185761" cy="261610"/>
          </a:xfrm>
          <a:prstGeom prst="rect">
            <a:avLst/>
          </a:prstGeom>
          <a:noFill/>
        </p:spPr>
        <p:txBody>
          <a:bodyPr wrap="none" rtlCol="0">
            <a:spAutoFit/>
          </a:bodyPr>
          <a:lstStyle/>
          <a:p>
            <a:r>
              <a:rPr lang="en-US" sz="1100" dirty="0"/>
              <a:t>https://</a:t>
            </a:r>
            <a:r>
              <a:rPr lang="en-US" sz="1100" dirty="0" err="1"/>
              <a:t>www.pinterest.com</a:t>
            </a:r>
            <a:r>
              <a:rPr lang="en-US" sz="1100" dirty="0"/>
              <a:t>/pin/160651911682682479/?</a:t>
            </a:r>
            <a:r>
              <a:rPr lang="en-US" sz="1100" dirty="0" err="1"/>
              <a:t>lp</a:t>
            </a:r>
            <a:r>
              <a:rPr lang="en-US" sz="1100" dirty="0"/>
              <a:t>=true</a:t>
            </a:r>
          </a:p>
        </p:txBody>
      </p:sp>
      <p:pic>
        <p:nvPicPr>
          <p:cNvPr id="7" name="Picture 6">
            <a:extLst>
              <a:ext uri="{FF2B5EF4-FFF2-40B4-BE49-F238E27FC236}">
                <a16:creationId xmlns:a16="http://schemas.microsoft.com/office/drawing/2014/main" id="{68980513-D823-4849-877A-229ABF706CB2}"/>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57426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Evolving Hospital Utility*</a:t>
            </a:r>
          </a:p>
        </p:txBody>
      </p:sp>
      <p:sp>
        <p:nvSpPr>
          <p:cNvPr id="3" name="Content Placeholder 2"/>
          <p:cNvSpPr>
            <a:spLocks noGrp="1"/>
          </p:cNvSpPr>
          <p:nvPr>
            <p:ph idx="1"/>
          </p:nvPr>
        </p:nvSpPr>
        <p:spPr>
          <a:xfrm>
            <a:off x="500568" y="1261241"/>
            <a:ext cx="8142864" cy="4470486"/>
          </a:xfrm>
        </p:spPr>
        <p:txBody>
          <a:bodyPr>
            <a:normAutofit/>
          </a:bodyPr>
          <a:lstStyle/>
          <a:p>
            <a:r>
              <a:rPr lang="en-US" sz="1800" dirty="0"/>
              <a:t>Evolution of surgery, nursing and support services and the availability of transportation for prospective patients created conditions for hospitals to serve as ‘physician workshops’.</a:t>
            </a:r>
          </a:p>
          <a:p>
            <a:r>
              <a:rPr lang="en-US" sz="1800" dirty="0"/>
              <a:t>Community attitudes became more supportive of hospital care for general patients without regards to social class and wealth.</a:t>
            </a:r>
          </a:p>
          <a:p>
            <a:r>
              <a:rPr lang="en-US" sz="1800" dirty="0"/>
              <a:t>Community attitudes (across the country … and in Ogden) came to see the possession of a ‘modern’ hospital as a mark of modernity, of community success.</a:t>
            </a:r>
          </a:p>
          <a:p>
            <a:r>
              <a:rPr lang="en-US" sz="1800" dirty="0"/>
              <a:t>Potential for payment from private patients grew, suggesting greater opportunity for service and scale.</a:t>
            </a:r>
          </a:p>
          <a:p>
            <a:pPr marL="0" indent="0">
              <a:buNone/>
            </a:pPr>
            <a:endParaRPr lang="en-US" sz="1800" dirty="0"/>
          </a:p>
        </p:txBody>
      </p:sp>
      <p:sp>
        <p:nvSpPr>
          <p:cNvPr id="4" name="TextBox 3">
            <a:extLst>
              <a:ext uri="{FF2B5EF4-FFF2-40B4-BE49-F238E27FC236}">
                <a16:creationId xmlns:a16="http://schemas.microsoft.com/office/drawing/2014/main" id="{73EA0489-50EA-4445-AB80-14A74013A162}"/>
              </a:ext>
            </a:extLst>
          </p:cNvPr>
          <p:cNvSpPr txBox="1"/>
          <p:nvPr/>
        </p:nvSpPr>
        <p:spPr>
          <a:xfrm>
            <a:off x="2929515" y="5841583"/>
            <a:ext cx="4896885" cy="738664"/>
          </a:xfrm>
          <a:prstGeom prst="rect">
            <a:avLst/>
          </a:prstGeom>
          <a:noFill/>
        </p:spPr>
        <p:txBody>
          <a:bodyPr wrap="square" rtlCol="0">
            <a:spAutoFit/>
          </a:bodyPr>
          <a:lstStyle/>
          <a:p>
            <a:r>
              <a:rPr lang="en-US" sz="1400" dirty="0"/>
              <a:t>*The Care of Strangers: The Rise of America’s Hospital System, Charles E Rosenberg, 1987, Johns Hopkins University Press.</a:t>
            </a:r>
          </a:p>
          <a:p>
            <a:endParaRPr lang="en-US" sz="1400" dirty="0"/>
          </a:p>
        </p:txBody>
      </p:sp>
      <p:pic>
        <p:nvPicPr>
          <p:cNvPr id="5" name="Picture 4">
            <a:extLst>
              <a:ext uri="{FF2B5EF4-FFF2-40B4-BE49-F238E27FC236}">
                <a16:creationId xmlns:a16="http://schemas.microsoft.com/office/drawing/2014/main" id="{715ED858-A06B-8643-A9D3-A888FC0BC9E8}"/>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94634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32" y="308856"/>
            <a:ext cx="4397776" cy="786259"/>
          </a:xfrm>
        </p:spPr>
        <p:txBody>
          <a:bodyPr>
            <a:noAutofit/>
          </a:bodyPr>
          <a:lstStyle/>
          <a:p>
            <a:pPr algn="ctr"/>
            <a:r>
              <a:rPr lang="en-US" sz="2400" dirty="0"/>
              <a:t>H. J. Power’s Case for a New Hospital: Necessary &amp; Better</a:t>
            </a:r>
          </a:p>
        </p:txBody>
      </p:sp>
      <p:sp>
        <p:nvSpPr>
          <p:cNvPr id="3" name="Content Placeholder 2"/>
          <p:cNvSpPr>
            <a:spLocks noGrp="1"/>
          </p:cNvSpPr>
          <p:nvPr>
            <p:ph idx="1"/>
          </p:nvPr>
        </p:nvSpPr>
        <p:spPr>
          <a:xfrm>
            <a:off x="500568" y="1261241"/>
            <a:ext cx="4309032" cy="4204138"/>
          </a:xfrm>
        </p:spPr>
        <p:txBody>
          <a:bodyPr>
            <a:normAutofit fontScale="92500" lnSpcReduction="20000"/>
          </a:bodyPr>
          <a:lstStyle/>
          <a:p>
            <a:r>
              <a:rPr lang="en-US" sz="1800" dirty="0"/>
              <a:t>Necessary for the medical treatment of the destitute sick</a:t>
            </a:r>
          </a:p>
          <a:p>
            <a:r>
              <a:rPr lang="en-US" sz="1800" dirty="0"/>
              <a:t>Accidents, sickness and pauperism are increasing in proportion to our rapid increase in population </a:t>
            </a:r>
          </a:p>
          <a:p>
            <a:r>
              <a:rPr lang="en-US" sz="1800" dirty="0"/>
              <a:t>Giving patients over to the Poor Farm has been attended with suffering and great danger to life</a:t>
            </a:r>
          </a:p>
          <a:p>
            <a:r>
              <a:rPr lang="en-US" sz="1900" i="1" dirty="0"/>
              <a:t>Surgery is dangerous in settings without necessary conveniences – heat, post-operative nursing care</a:t>
            </a:r>
          </a:p>
          <a:p>
            <a:r>
              <a:rPr lang="en-US" sz="1900" i="1" dirty="0"/>
              <a:t>There is economy in facility of service.  A hospital can be constructed to enable getting the sick well in the greatest numbers with reasonable comfort, in the quickest and most economical way – how to do the most good with the least money.</a:t>
            </a:r>
          </a:p>
        </p:txBody>
      </p:sp>
      <p:sp>
        <p:nvSpPr>
          <p:cNvPr id="4" name="TextBox 3">
            <a:extLst>
              <a:ext uri="{FF2B5EF4-FFF2-40B4-BE49-F238E27FC236}">
                <a16:creationId xmlns:a16="http://schemas.microsoft.com/office/drawing/2014/main" id="{73EA0489-50EA-4445-AB80-14A74013A162}"/>
              </a:ext>
            </a:extLst>
          </p:cNvPr>
          <p:cNvSpPr txBox="1"/>
          <p:nvPr/>
        </p:nvSpPr>
        <p:spPr>
          <a:xfrm>
            <a:off x="101732" y="6102430"/>
            <a:ext cx="4092496" cy="600164"/>
          </a:xfrm>
          <a:prstGeom prst="rect">
            <a:avLst/>
          </a:prstGeom>
          <a:noFill/>
        </p:spPr>
        <p:txBody>
          <a:bodyPr wrap="square" rtlCol="0">
            <a:spAutoFit/>
          </a:bodyPr>
          <a:lstStyle/>
          <a:p>
            <a:r>
              <a:rPr lang="en-US" sz="1100" dirty="0"/>
              <a:t>*Ogden Standard, 1889 11 13, City Council, p. 4. Utah Digital Newspapers, accessed 10 Feb 2017. </a:t>
            </a:r>
            <a:r>
              <a:rPr lang="en-US" sz="1100" dirty="0">
                <a:hlinkClick r:id="rId2"/>
              </a:rPr>
              <a:t>https://newspapers.lib.utah.edu/details?id=6243148</a:t>
            </a:r>
            <a:endParaRPr lang="en-US" sz="1100" dirty="0"/>
          </a:p>
        </p:txBody>
      </p:sp>
      <p:pic>
        <p:nvPicPr>
          <p:cNvPr id="6" name="Picture 5">
            <a:extLst>
              <a:ext uri="{FF2B5EF4-FFF2-40B4-BE49-F238E27FC236}">
                <a16:creationId xmlns:a16="http://schemas.microsoft.com/office/drawing/2014/main" id="{4976A319-7445-0443-9079-CDF0D2029BF7}"/>
              </a:ext>
            </a:extLst>
          </p:cNvPr>
          <p:cNvPicPr>
            <a:picLocks noChangeAspect="1"/>
          </p:cNvPicPr>
          <p:nvPr/>
        </p:nvPicPr>
        <p:blipFill>
          <a:blip r:embed="rId3"/>
          <a:stretch>
            <a:fillRect/>
          </a:stretch>
        </p:blipFill>
        <p:spPr>
          <a:xfrm>
            <a:off x="5512329" y="0"/>
            <a:ext cx="2278966" cy="6858000"/>
          </a:xfrm>
          <a:prstGeom prst="rect">
            <a:avLst/>
          </a:prstGeom>
        </p:spPr>
      </p:pic>
      <p:pic>
        <p:nvPicPr>
          <p:cNvPr id="7" name="Picture 6">
            <a:extLst>
              <a:ext uri="{FF2B5EF4-FFF2-40B4-BE49-F238E27FC236}">
                <a16:creationId xmlns:a16="http://schemas.microsoft.com/office/drawing/2014/main" id="{B47E02C4-FE0E-2E47-8EFB-FB1C47F164EF}"/>
              </a:ext>
            </a:extLst>
          </p:cNvPr>
          <p:cNvPicPr>
            <a:picLocks noChangeAspect="1"/>
          </p:cNvPicPr>
          <p:nvPr/>
        </p:nvPicPr>
        <p:blipFill>
          <a:blip r:embed="rId4"/>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88245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113"/>
            <a:ext cx="7886700" cy="1325563"/>
          </a:xfrm>
        </p:spPr>
        <p:txBody>
          <a:bodyPr>
            <a:normAutofit/>
          </a:bodyPr>
          <a:lstStyle/>
          <a:p>
            <a:pPr algn="ctr"/>
            <a:r>
              <a:rPr lang="en-US" sz="2800" dirty="0"/>
              <a:t>Outline</a:t>
            </a:r>
          </a:p>
        </p:txBody>
      </p:sp>
      <p:sp>
        <p:nvSpPr>
          <p:cNvPr id="3" name="Content Placeholder 2"/>
          <p:cNvSpPr>
            <a:spLocks noGrp="1"/>
          </p:cNvSpPr>
          <p:nvPr>
            <p:ph idx="1"/>
          </p:nvPr>
        </p:nvSpPr>
        <p:spPr>
          <a:xfrm>
            <a:off x="628650" y="1464676"/>
            <a:ext cx="7704645" cy="4707523"/>
          </a:xfrm>
        </p:spPr>
        <p:txBody>
          <a:bodyPr>
            <a:normAutofit/>
          </a:bodyPr>
          <a:lstStyle/>
          <a:p>
            <a:r>
              <a:rPr lang="en-US" sz="2000" dirty="0"/>
              <a:t>Note on Goals &amp; Sources</a:t>
            </a:r>
          </a:p>
          <a:p>
            <a:r>
              <a:rPr lang="en-US" sz="2000" dirty="0"/>
              <a:t>Prologue</a:t>
            </a:r>
          </a:p>
          <a:p>
            <a:pPr lvl="1"/>
            <a:r>
              <a:rPr lang="en-US" sz="1800" dirty="0"/>
              <a:t>Burch Creek Hospital &amp; Pest House, 1883-1885, 1900-1914</a:t>
            </a:r>
          </a:p>
          <a:p>
            <a:pPr lvl="1"/>
            <a:r>
              <a:rPr lang="en-US" sz="1800" dirty="0"/>
              <a:t>Union Pacific Railroad Hospital, 1883-1896</a:t>
            </a:r>
          </a:p>
          <a:p>
            <a:r>
              <a:rPr lang="en-US" sz="2000" dirty="0"/>
              <a:t>Ogden’s City Hospitals, 1890 - 1910</a:t>
            </a:r>
          </a:p>
          <a:p>
            <a:pPr lvl="1"/>
            <a:r>
              <a:rPr lang="en-US" sz="1800" dirty="0"/>
              <a:t>Ogden City Temporary Hospital at 25</a:t>
            </a:r>
            <a:r>
              <a:rPr lang="en-US" sz="1800" baseline="30000" dirty="0"/>
              <a:t>th</a:t>
            </a:r>
            <a:r>
              <a:rPr lang="en-US" sz="1800" dirty="0"/>
              <a:t> &amp; Grant, 1890-1892</a:t>
            </a:r>
          </a:p>
          <a:p>
            <a:pPr lvl="1"/>
            <a:r>
              <a:rPr lang="en-US" sz="1800" dirty="0"/>
              <a:t>Ogden City Hospital, 28</a:t>
            </a:r>
            <a:r>
              <a:rPr lang="en-US" sz="1800" baseline="30000" dirty="0"/>
              <a:t>th</a:t>
            </a:r>
            <a:r>
              <a:rPr lang="en-US" sz="1800" dirty="0"/>
              <a:t> Street, 1892-1894, 1895-1897</a:t>
            </a:r>
          </a:p>
          <a:p>
            <a:pPr lvl="1"/>
            <a:r>
              <a:rPr lang="en-US" sz="1800" dirty="0"/>
              <a:t>Ogden Medical Surgical Hospital/Ogden General, 1897-1910</a:t>
            </a:r>
          </a:p>
          <a:p>
            <a:r>
              <a:rPr lang="en-US" sz="2000" dirty="0"/>
              <a:t>Why Have We Forgotten?</a:t>
            </a:r>
          </a:p>
          <a:p>
            <a:r>
              <a:rPr lang="en-US" sz="2000" dirty="0"/>
              <a:t>Wrap-up &amp; Conclusions</a:t>
            </a:r>
          </a:p>
        </p:txBody>
      </p:sp>
      <p:pic>
        <p:nvPicPr>
          <p:cNvPr id="4" name="Picture 3">
            <a:extLst>
              <a:ext uri="{FF2B5EF4-FFF2-40B4-BE49-F238E27FC236}">
                <a16:creationId xmlns:a16="http://schemas.microsoft.com/office/drawing/2014/main" id="{EBEA118D-A90B-5441-AF38-BD519D98DA0C}"/>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25977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fontScale="90000"/>
          </a:bodyPr>
          <a:lstStyle/>
          <a:p>
            <a:pPr algn="ctr"/>
            <a:r>
              <a:rPr lang="en-US" sz="3200" dirty="0"/>
              <a:t>Temporary Grant Street City Hospital: </a:t>
            </a:r>
            <a:br>
              <a:rPr lang="en-US" sz="3200" dirty="0"/>
            </a:br>
            <a:r>
              <a:rPr lang="en-US" sz="3200" dirty="0"/>
              <a:t>1890-1892</a:t>
            </a:r>
          </a:p>
        </p:txBody>
      </p:sp>
      <p:sp>
        <p:nvSpPr>
          <p:cNvPr id="3" name="Content Placeholder 2"/>
          <p:cNvSpPr>
            <a:spLocks noGrp="1"/>
          </p:cNvSpPr>
          <p:nvPr>
            <p:ph idx="1"/>
          </p:nvPr>
        </p:nvSpPr>
        <p:spPr>
          <a:xfrm>
            <a:off x="743850" y="1567543"/>
            <a:ext cx="7886700" cy="4866710"/>
          </a:xfrm>
        </p:spPr>
        <p:txBody>
          <a:bodyPr>
            <a:noAutofit/>
          </a:bodyPr>
          <a:lstStyle/>
          <a:p>
            <a:r>
              <a:rPr lang="en-US" sz="1800" dirty="0"/>
              <a:t>After a couple of false starts, in January 1890, City Physician Powers rented a building on Grant and began fitting it out, with patients already in residence.</a:t>
            </a:r>
          </a:p>
          <a:p>
            <a:r>
              <a:rPr lang="en-US" sz="1800" dirty="0"/>
              <a:t>Hospital entirely funded by City.  </a:t>
            </a:r>
          </a:p>
          <a:p>
            <a:pPr lvl="1"/>
            <a:r>
              <a:rPr lang="en-US" sz="1400" dirty="0"/>
              <a:t>Food provided by City, the same vendor as the supplier for City Jail for a time; </a:t>
            </a:r>
          </a:p>
          <a:p>
            <a:pPr lvl="1"/>
            <a:r>
              <a:rPr lang="en-US" sz="1400" dirty="0"/>
              <a:t>Laundry and cleaning paid by city; </a:t>
            </a:r>
          </a:p>
          <a:p>
            <a:pPr lvl="1"/>
            <a:r>
              <a:rPr lang="en-US" sz="1400" dirty="0"/>
              <a:t>Steward employed by and paid by city; </a:t>
            </a:r>
          </a:p>
          <a:p>
            <a:pPr lvl="1"/>
            <a:r>
              <a:rPr lang="en-US" sz="1400" dirty="0"/>
              <a:t>Purchases of soap, matches, robes, drugs, transportation for patients; </a:t>
            </a:r>
          </a:p>
          <a:p>
            <a:pPr lvl="1"/>
            <a:r>
              <a:rPr lang="en-US" sz="1400" dirty="0"/>
              <a:t>City supplied surgical instruments, needles and silk; thermometers, stethoscope  </a:t>
            </a:r>
          </a:p>
          <a:p>
            <a:r>
              <a:rPr lang="en-US" sz="1800" dirty="0"/>
              <a:t>… non-trivial amounts with payment authorized monthly, just like other City departments – a municipal service.</a:t>
            </a:r>
          </a:p>
        </p:txBody>
      </p:sp>
      <p:pic>
        <p:nvPicPr>
          <p:cNvPr id="4" name="Picture 3">
            <a:extLst>
              <a:ext uri="{FF2B5EF4-FFF2-40B4-BE49-F238E27FC236}">
                <a16:creationId xmlns:a16="http://schemas.microsoft.com/office/drawing/2014/main" id="{7433040F-C687-EC44-8B1E-0FAF5C531781}"/>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915573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a:bodyPr>
          <a:lstStyle/>
          <a:p>
            <a:pPr algn="ctr"/>
            <a:r>
              <a:rPr lang="en-US" sz="3200" dirty="0"/>
              <a:t>Grant Street City Hospital Operations</a:t>
            </a:r>
          </a:p>
        </p:txBody>
      </p:sp>
      <p:sp>
        <p:nvSpPr>
          <p:cNvPr id="3" name="Content Placeholder 2"/>
          <p:cNvSpPr>
            <a:spLocks noGrp="1"/>
          </p:cNvSpPr>
          <p:nvPr>
            <p:ph idx="1"/>
          </p:nvPr>
        </p:nvSpPr>
        <p:spPr>
          <a:xfrm>
            <a:off x="743850" y="1362268"/>
            <a:ext cx="7886700" cy="5071985"/>
          </a:xfrm>
        </p:spPr>
        <p:txBody>
          <a:bodyPr>
            <a:noAutofit/>
          </a:bodyPr>
          <a:lstStyle/>
          <a:p>
            <a:r>
              <a:rPr lang="en-US" sz="1800" dirty="0"/>
              <a:t>Old “moral hazard” and cost concerns emerge immediately -- Surrounding communities are [surely] dumping their indigent ill on the City … Sanitary Commission enjoined to review every admission, seek 50% contribution from County, hold salaries where they are.</a:t>
            </a:r>
          </a:p>
          <a:p>
            <a:r>
              <a:rPr lang="en-US" sz="1800" dirty="0"/>
              <a:t>By September of 1890, the City Physician was seeking to move to a larger building, settled for a small addition on the existing rental (“one room at a time” in a later reference as to the need for a new permanent facility).</a:t>
            </a:r>
          </a:p>
          <a:p>
            <a:r>
              <a:rPr lang="en-US" sz="1800" dirty="0"/>
              <a:t>Not just quarantine management.  Evidence of surgical procedures, care provided by medical school trained physicians, concern for sanitation, access to medicine and medical supplies. </a:t>
            </a:r>
          </a:p>
          <a:p>
            <a:r>
              <a:rPr lang="en-US" sz="1800" dirty="0"/>
              <a:t>No evidence either way of private patients being treated.</a:t>
            </a:r>
          </a:p>
        </p:txBody>
      </p:sp>
      <p:pic>
        <p:nvPicPr>
          <p:cNvPr id="4" name="Picture 3">
            <a:extLst>
              <a:ext uri="{FF2B5EF4-FFF2-40B4-BE49-F238E27FC236}">
                <a16:creationId xmlns:a16="http://schemas.microsoft.com/office/drawing/2014/main" id="{A00B51D9-6AAE-EA4F-A0DA-C2648C3302E5}"/>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387875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1891 City Physician &amp; Hospital Report</a:t>
            </a:r>
          </a:p>
        </p:txBody>
      </p:sp>
      <p:sp>
        <p:nvSpPr>
          <p:cNvPr id="3" name="Content Placeholder 2"/>
          <p:cNvSpPr>
            <a:spLocks noGrp="1"/>
          </p:cNvSpPr>
          <p:nvPr>
            <p:ph idx="1"/>
          </p:nvPr>
        </p:nvSpPr>
        <p:spPr>
          <a:xfrm>
            <a:off x="500568" y="1261241"/>
            <a:ext cx="8014782" cy="5303964"/>
          </a:xfrm>
        </p:spPr>
        <p:txBody>
          <a:bodyPr>
            <a:normAutofit/>
          </a:bodyPr>
          <a:lstStyle/>
          <a:p>
            <a:r>
              <a:rPr lang="en-US" sz="1600" dirty="0"/>
              <a:t>Activity from February 18, 1891 -  February 18, 1892</a:t>
            </a:r>
          </a:p>
          <a:p>
            <a:pPr lvl="1"/>
            <a:r>
              <a:rPr lang="en-US" sz="1200" dirty="0"/>
              <a:t>Number of patients in Hospital on Feb 18, 1891, 12</a:t>
            </a:r>
          </a:p>
          <a:p>
            <a:pPr lvl="1"/>
            <a:r>
              <a:rPr lang="en-US" sz="1200" dirty="0"/>
              <a:t>Number of patients in Hospital on Feb 18, 1892, 8</a:t>
            </a:r>
          </a:p>
          <a:p>
            <a:pPr lvl="1"/>
            <a:r>
              <a:rPr lang="en-US" sz="1200" dirty="0"/>
              <a:t>Number of patient treated in the Hospital,  91</a:t>
            </a:r>
          </a:p>
          <a:p>
            <a:pPr lvl="1"/>
            <a:r>
              <a:rPr lang="en-US" sz="1200" dirty="0"/>
              <a:t>Number of free patients treated outside the Hospital, 246</a:t>
            </a:r>
          </a:p>
          <a:p>
            <a:pPr lvl="1"/>
            <a:r>
              <a:rPr lang="en-US" sz="1200" dirty="0"/>
              <a:t>Number of visits made to Hospital cases, 738</a:t>
            </a:r>
          </a:p>
          <a:p>
            <a:pPr lvl="1"/>
            <a:r>
              <a:rPr lang="en-US" sz="1200" dirty="0"/>
              <a:t>Number of visits made to free cases outside, 269</a:t>
            </a:r>
          </a:p>
          <a:p>
            <a:pPr lvl="1"/>
            <a:r>
              <a:rPr lang="en-US" sz="1200" dirty="0"/>
              <a:t>Number of visits made by free patients to [city physician’s private] office, 380</a:t>
            </a:r>
          </a:p>
          <a:p>
            <a:pPr lvl="1"/>
            <a:r>
              <a:rPr lang="en-US" sz="1200" dirty="0"/>
              <a:t>Total number of cases coming under the care of the City Physician, 337</a:t>
            </a:r>
          </a:p>
          <a:p>
            <a:pPr lvl="1"/>
            <a:r>
              <a:rPr lang="en-US" sz="1200" dirty="0"/>
              <a:t>Number of deaths occurring among City cases, 4</a:t>
            </a:r>
          </a:p>
          <a:p>
            <a:pPr lvl="1"/>
            <a:r>
              <a:rPr lang="en-US" sz="1200" dirty="0"/>
              <a:t>Number of Hospital deaths during year, 15</a:t>
            </a:r>
          </a:p>
          <a:p>
            <a:pPr lvl="1"/>
            <a:r>
              <a:rPr lang="en-US" sz="1200" dirty="0"/>
              <a:t>Number of cases requiring surgical intervention, 54, all with satisfactory results</a:t>
            </a:r>
          </a:p>
          <a:p>
            <a:r>
              <a:rPr lang="en-US" sz="1600" dirty="0"/>
              <a:t>Other Statistics</a:t>
            </a:r>
          </a:p>
          <a:p>
            <a:pPr lvl="1"/>
            <a:r>
              <a:rPr lang="en-US" sz="1200" dirty="0"/>
              <a:t>28 [of the 91] hospital cases were Ogden ‘natives’, the rest from other localities</a:t>
            </a:r>
          </a:p>
          <a:p>
            <a:pPr lvl="1"/>
            <a:r>
              <a:rPr lang="en-US" sz="1200" dirty="0"/>
              <a:t>44 cases of contagious disease quarantined</a:t>
            </a:r>
          </a:p>
          <a:p>
            <a:pPr lvl="1"/>
            <a:r>
              <a:rPr lang="en-US" sz="1200" dirty="0"/>
              <a:t>550 births [none in the hospital]</a:t>
            </a:r>
          </a:p>
          <a:p>
            <a:pPr lvl="1"/>
            <a:r>
              <a:rPr lang="en-US" sz="1200" dirty="0"/>
              <a:t>235 reported deaths [first year during which death certificates are required, partial year]</a:t>
            </a:r>
          </a:p>
          <a:p>
            <a:pPr lvl="1"/>
            <a:r>
              <a:rPr lang="en-US" sz="1200" dirty="0"/>
              <a:t>2 arrests made an account of efforts to restrict the illegal practice of medicine </a:t>
            </a:r>
            <a:r>
              <a:rPr lang="en-US" sz="1200" dirty="0" err="1"/>
              <a:t>vis</a:t>
            </a:r>
            <a:r>
              <a:rPr lang="en-US" sz="1200" dirty="0"/>
              <a:t> a </a:t>
            </a:r>
            <a:r>
              <a:rPr lang="en-US" sz="1200" dirty="0" err="1"/>
              <a:t>vis</a:t>
            </a:r>
            <a:r>
              <a:rPr lang="en-US" sz="1200" dirty="0"/>
              <a:t> City ordinances</a:t>
            </a:r>
          </a:p>
          <a:p>
            <a:pPr marL="0" indent="0">
              <a:buNone/>
            </a:pPr>
            <a:endParaRPr lang="en-US" sz="1600" dirty="0"/>
          </a:p>
        </p:txBody>
      </p:sp>
      <p:sp>
        <p:nvSpPr>
          <p:cNvPr id="4" name="TextBox 3">
            <a:extLst>
              <a:ext uri="{FF2B5EF4-FFF2-40B4-BE49-F238E27FC236}">
                <a16:creationId xmlns:a16="http://schemas.microsoft.com/office/drawing/2014/main" id="{E50C9D97-4D78-874B-8049-4CA8BA671794}"/>
              </a:ext>
            </a:extLst>
          </p:cNvPr>
          <p:cNvSpPr txBox="1"/>
          <p:nvPr/>
        </p:nvSpPr>
        <p:spPr>
          <a:xfrm>
            <a:off x="6213600" y="5824800"/>
            <a:ext cx="1775101" cy="276999"/>
          </a:xfrm>
          <a:prstGeom prst="rect">
            <a:avLst/>
          </a:prstGeom>
          <a:noFill/>
        </p:spPr>
        <p:txBody>
          <a:bodyPr wrap="none" rtlCol="0">
            <a:spAutoFit/>
          </a:bodyPr>
          <a:lstStyle/>
          <a:p>
            <a:r>
              <a:rPr lang="en-US" sz="1200" dirty="0"/>
              <a:t>Supplementary Material</a:t>
            </a:r>
          </a:p>
        </p:txBody>
      </p:sp>
      <p:pic>
        <p:nvPicPr>
          <p:cNvPr id="5" name="Picture 4">
            <a:extLst>
              <a:ext uri="{FF2B5EF4-FFF2-40B4-BE49-F238E27FC236}">
                <a16:creationId xmlns:a16="http://schemas.microsoft.com/office/drawing/2014/main" id="{D46B0798-AE60-894E-A87A-8D5F90104E94}"/>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92204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68" y="365126"/>
            <a:ext cx="8223884" cy="786259"/>
          </a:xfrm>
        </p:spPr>
        <p:txBody>
          <a:bodyPr>
            <a:normAutofit fontScale="90000"/>
          </a:bodyPr>
          <a:lstStyle/>
          <a:p>
            <a:pPr algn="ctr"/>
            <a:r>
              <a:rPr lang="en-US" sz="3200" dirty="0"/>
              <a:t>1891 City Physician &amp; Hospital Report (continued)</a:t>
            </a:r>
          </a:p>
        </p:txBody>
      </p:sp>
      <p:sp>
        <p:nvSpPr>
          <p:cNvPr id="3" name="Content Placeholder 2"/>
          <p:cNvSpPr>
            <a:spLocks noGrp="1"/>
          </p:cNvSpPr>
          <p:nvPr>
            <p:ph idx="1"/>
          </p:nvPr>
        </p:nvSpPr>
        <p:spPr>
          <a:xfrm>
            <a:off x="500568" y="1261241"/>
            <a:ext cx="8014782" cy="5303964"/>
          </a:xfrm>
        </p:spPr>
        <p:txBody>
          <a:bodyPr>
            <a:normAutofit/>
          </a:bodyPr>
          <a:lstStyle/>
          <a:p>
            <a:r>
              <a:rPr lang="en-US" sz="1400" dirty="0"/>
              <a:t>Department expenses for the year:</a:t>
            </a:r>
          </a:p>
          <a:p>
            <a:pPr lvl="1"/>
            <a:r>
              <a:rPr lang="en-US" sz="1100" dirty="0"/>
              <a:t>Steward’s salary					   732.00</a:t>
            </a:r>
          </a:p>
          <a:p>
            <a:pPr lvl="1"/>
            <a:r>
              <a:rPr lang="en-US" sz="1100" dirty="0"/>
              <a:t>City Physician Salary 				 	  500.00</a:t>
            </a:r>
          </a:p>
          <a:p>
            <a:pPr lvl="1"/>
            <a:r>
              <a:rPr lang="en-US" sz="1100" dirty="0"/>
              <a:t>Boarding patients					1,713.00</a:t>
            </a:r>
          </a:p>
          <a:p>
            <a:pPr lvl="1"/>
            <a:r>
              <a:rPr lang="en-US" sz="1100" dirty="0"/>
              <a:t>Drugs, dressings, splints, </a:t>
            </a:r>
            <a:r>
              <a:rPr lang="en-US" sz="1100" dirty="0" err="1"/>
              <a:t>etc</a:t>
            </a:r>
            <a:r>
              <a:rPr lang="en-US" sz="1100" dirty="0"/>
              <a:t>				1,111.35</a:t>
            </a:r>
          </a:p>
          <a:p>
            <a:pPr lvl="1"/>
            <a:r>
              <a:rPr lang="en-US" sz="1100" dirty="0"/>
              <a:t>Plumbing, repair, coal, telephone, </a:t>
            </a:r>
            <a:r>
              <a:rPr lang="en-US" sz="1100" dirty="0" err="1"/>
              <a:t>etc</a:t>
            </a:r>
            <a:r>
              <a:rPr lang="en-US" sz="1100" dirty="0"/>
              <a:t>		   494.51</a:t>
            </a:r>
          </a:p>
          <a:p>
            <a:pPr marL="3657600" lvl="8" indent="0">
              <a:buNone/>
            </a:pPr>
            <a:r>
              <a:rPr lang="en-US" sz="600" dirty="0"/>
              <a:t>-----------------------</a:t>
            </a:r>
          </a:p>
          <a:p>
            <a:pPr marL="3657600" lvl="8" indent="0">
              <a:buNone/>
            </a:pPr>
            <a:r>
              <a:rPr lang="en-US" sz="1100" dirty="0"/>
              <a:t>4,550.86</a:t>
            </a:r>
          </a:p>
          <a:p>
            <a:pPr lvl="1"/>
            <a:r>
              <a:rPr lang="en-US" sz="1100" dirty="0"/>
              <a:t>Average of 13.50 / case treated by the City, $1.48 attributable to City Physician.</a:t>
            </a:r>
          </a:p>
          <a:p>
            <a:r>
              <a:rPr lang="en-US" sz="1400" dirty="0"/>
              <a:t>“The condition of trade and building together with the stringent state of finances have brought patients to this department who never had been nor probably never will be again, thus adding a temporary charge to the City that may never occur again.”</a:t>
            </a:r>
          </a:p>
          <a:p>
            <a:r>
              <a:rPr lang="en-US" sz="1400" dirty="0"/>
              <a:t>“</a:t>
            </a:r>
            <a:r>
              <a:rPr lang="mr-IN" sz="1400" dirty="0"/>
              <a:t>…</a:t>
            </a:r>
            <a:r>
              <a:rPr lang="en-US" sz="1400" dirty="0"/>
              <a:t> a tendency on the part of outside towns to transport indigent sick and injured into our city </a:t>
            </a:r>
            <a:r>
              <a:rPr lang="mr-IN" sz="1400" dirty="0"/>
              <a:t>…</a:t>
            </a:r>
            <a:r>
              <a:rPr lang="en-US" sz="1400" dirty="0"/>
              <a:t> a resolute stand on the part of the Health Commission to not admit them has very materially checked the practice.”</a:t>
            </a:r>
          </a:p>
          <a:p>
            <a:r>
              <a:rPr lang="en-US" sz="1400" dirty="0"/>
              <a:t>“in the judgment of the Health Commission [and] the City Attorney, patients </a:t>
            </a:r>
            <a:r>
              <a:rPr lang="mr-IN" sz="1400" dirty="0"/>
              <a:t>…</a:t>
            </a:r>
            <a:r>
              <a:rPr lang="en-US" sz="1400" dirty="0"/>
              <a:t> in a temporary state of financial embarrassment </a:t>
            </a:r>
            <a:r>
              <a:rPr lang="mr-IN" sz="1400" dirty="0"/>
              <a:t>…</a:t>
            </a:r>
            <a:r>
              <a:rPr lang="en-US" sz="1400" dirty="0"/>
              <a:t> are responsible for the expense incurred when they shall have recovered </a:t>
            </a:r>
            <a:r>
              <a:rPr lang="mr-IN" sz="1400" dirty="0"/>
              <a:t>…</a:t>
            </a:r>
            <a:r>
              <a:rPr lang="en-US" sz="1400" dirty="0"/>
              <a:t> effective in freeing the City </a:t>
            </a:r>
            <a:r>
              <a:rPr lang="mr-IN" sz="1400" dirty="0"/>
              <a:t>…</a:t>
            </a:r>
            <a:r>
              <a:rPr lang="en-US" sz="1400" dirty="0"/>
              <a:t> without wronging anyone or denying needy cases </a:t>
            </a:r>
            <a:r>
              <a:rPr lang="mr-IN" sz="1400" dirty="0"/>
              <a:t>…</a:t>
            </a:r>
            <a:r>
              <a:rPr lang="en-US" sz="1400" dirty="0"/>
              <a:t>”</a:t>
            </a:r>
          </a:p>
          <a:p>
            <a:r>
              <a:rPr lang="en-US" sz="1400" dirty="0"/>
              <a:t>“If it were not for these various restrictions which are legitimate the Hospital services of the City would absorb a large part of the City’s revenues as every ward would be crowded to its utmost capacity all the time.”</a:t>
            </a:r>
          </a:p>
          <a:p>
            <a:pPr marL="0" indent="0">
              <a:buNone/>
            </a:pPr>
            <a:endParaRPr lang="en-US" sz="1400" dirty="0"/>
          </a:p>
          <a:p>
            <a:pPr marL="0" indent="0">
              <a:buNone/>
            </a:pPr>
            <a:r>
              <a:rPr lang="en-US" sz="1400" dirty="0"/>
              <a:t>G.H. Jones, City Physician, February 18, 1892.</a:t>
            </a:r>
          </a:p>
        </p:txBody>
      </p:sp>
      <p:sp>
        <p:nvSpPr>
          <p:cNvPr id="4" name="TextBox 3">
            <a:extLst>
              <a:ext uri="{FF2B5EF4-FFF2-40B4-BE49-F238E27FC236}">
                <a16:creationId xmlns:a16="http://schemas.microsoft.com/office/drawing/2014/main" id="{99FC4430-5317-944C-900C-01CA45B5BC32}"/>
              </a:ext>
            </a:extLst>
          </p:cNvPr>
          <p:cNvSpPr txBox="1"/>
          <p:nvPr/>
        </p:nvSpPr>
        <p:spPr>
          <a:xfrm>
            <a:off x="5817600" y="6069442"/>
            <a:ext cx="1775101" cy="276999"/>
          </a:xfrm>
          <a:prstGeom prst="rect">
            <a:avLst/>
          </a:prstGeom>
          <a:noFill/>
        </p:spPr>
        <p:txBody>
          <a:bodyPr wrap="none" rtlCol="0">
            <a:spAutoFit/>
          </a:bodyPr>
          <a:lstStyle/>
          <a:p>
            <a:r>
              <a:rPr lang="en-US" sz="1200" dirty="0"/>
              <a:t>Supplementary Material</a:t>
            </a:r>
          </a:p>
        </p:txBody>
      </p:sp>
      <p:pic>
        <p:nvPicPr>
          <p:cNvPr id="5" name="Picture 4">
            <a:extLst>
              <a:ext uri="{FF2B5EF4-FFF2-40B4-BE49-F238E27FC236}">
                <a16:creationId xmlns:a16="http://schemas.microsoft.com/office/drawing/2014/main" id="{8BEFAE43-B507-9249-A8AF-6C31AE377B5E}"/>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998344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Ogden City Hospital: New Building</a:t>
            </a:r>
          </a:p>
        </p:txBody>
      </p:sp>
      <p:sp>
        <p:nvSpPr>
          <p:cNvPr id="3" name="Content Placeholder 2"/>
          <p:cNvSpPr>
            <a:spLocks noGrp="1"/>
          </p:cNvSpPr>
          <p:nvPr>
            <p:ph idx="1"/>
          </p:nvPr>
        </p:nvSpPr>
        <p:spPr>
          <a:xfrm>
            <a:off x="500568" y="1306285"/>
            <a:ext cx="8142864" cy="5192603"/>
          </a:xfrm>
        </p:spPr>
        <p:txBody>
          <a:bodyPr>
            <a:normAutofit/>
          </a:bodyPr>
          <a:lstStyle/>
          <a:p>
            <a:r>
              <a:rPr lang="en-US" sz="1800" dirty="0"/>
              <a:t>1890: Property search authorized, begun.</a:t>
            </a:r>
          </a:p>
          <a:p>
            <a:r>
              <a:rPr lang="en-US" sz="1800" dirty="0"/>
              <a:t>1891, May: Issuance of bonds authorized, available to issue since end of 1889, with editorial support for bonding and related projects from Ogden Standard … there will be glitches and an attempt to secure Federal money, but bonds will eventually be sold.</a:t>
            </a:r>
          </a:p>
          <a:p>
            <a:r>
              <a:rPr lang="en-US" sz="1800" dirty="0"/>
              <a:t>1891, August: Notice to architects of a competition for plans for a hospital, restricted to Ogden architects.</a:t>
            </a:r>
          </a:p>
          <a:p>
            <a:r>
              <a:rPr lang="en-US" sz="1800" dirty="0"/>
              <a:t>1891, September: Property acquired on 28</a:t>
            </a:r>
            <a:r>
              <a:rPr lang="en-US" sz="1800" baseline="30000" dirty="0"/>
              <a:t>th</a:t>
            </a:r>
            <a:r>
              <a:rPr lang="en-US" sz="1800" dirty="0"/>
              <a:t> Street between Madison and Monroe – still a little ‘country’ at the time; </a:t>
            </a:r>
          </a:p>
          <a:p>
            <a:r>
              <a:rPr lang="en-US" sz="1800" dirty="0"/>
              <a:t>1891, September: Plans submitted by G.A. </a:t>
            </a:r>
            <a:r>
              <a:rPr lang="en-US" sz="1800" dirty="0" err="1"/>
              <a:t>d’Hemecort</a:t>
            </a:r>
            <a:r>
              <a:rPr lang="en-US" sz="1800" dirty="0"/>
              <a:t> accepted; construction bids advertised and due 21 September.</a:t>
            </a:r>
          </a:p>
          <a:p>
            <a:pPr lvl="1"/>
            <a:r>
              <a:rPr lang="en-US" sz="1600" dirty="0"/>
              <a:t>Might </a:t>
            </a:r>
            <a:r>
              <a:rPr lang="en-US" sz="1600" dirty="0" err="1"/>
              <a:t>d’Hemecort</a:t>
            </a:r>
            <a:r>
              <a:rPr lang="en-US" sz="1600" dirty="0"/>
              <a:t> have also worked on the UP project?</a:t>
            </a:r>
          </a:p>
          <a:p>
            <a:r>
              <a:rPr lang="en-US" sz="1800" dirty="0"/>
              <a:t>1891, October: Contract awarded to Richardson &amp; Son of Ogden; construction begins.</a:t>
            </a:r>
          </a:p>
        </p:txBody>
      </p:sp>
      <p:pic>
        <p:nvPicPr>
          <p:cNvPr id="4" name="Picture 3">
            <a:extLst>
              <a:ext uri="{FF2B5EF4-FFF2-40B4-BE49-F238E27FC236}">
                <a16:creationId xmlns:a16="http://schemas.microsoft.com/office/drawing/2014/main" id="{B80BB03A-D571-7E44-AA7E-3A19FFA8C436}"/>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68830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206"/>
          <a:stretch/>
        </p:blipFill>
        <p:spPr bwMode="auto">
          <a:xfrm>
            <a:off x="311174" y="2057399"/>
            <a:ext cx="4058564" cy="3055717"/>
          </a:xfrm>
          <a:prstGeom prst="rect">
            <a:avLst/>
          </a:prstGeom>
          <a:solidFill>
            <a:schemeClr val="accent1">
              <a:alpha val="0"/>
            </a:schemeClr>
          </a:solidFill>
          <a:ln>
            <a:noFill/>
          </a:ln>
          <a:effectLst>
            <a:glow rad="127000">
              <a:schemeClr val="accent1">
                <a:alpha val="0"/>
              </a:schemeClr>
            </a:glow>
          </a:effec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378" b="1216"/>
          <a:stretch/>
        </p:blipFill>
        <p:spPr bwMode="auto">
          <a:xfrm>
            <a:off x="712801" y="2491200"/>
            <a:ext cx="3074400" cy="19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26A7E37-CD5B-3946-9CBD-C7F3965E42C4}"/>
              </a:ext>
            </a:extLst>
          </p:cNvPr>
          <p:cNvSpPr txBox="1"/>
          <p:nvPr/>
        </p:nvSpPr>
        <p:spPr>
          <a:xfrm>
            <a:off x="391697" y="1219469"/>
            <a:ext cx="3583434" cy="584775"/>
          </a:xfrm>
          <a:prstGeom prst="rect">
            <a:avLst/>
          </a:prstGeom>
          <a:noFill/>
        </p:spPr>
        <p:txBody>
          <a:bodyPr wrap="square" rtlCol="0">
            <a:spAutoFit/>
          </a:bodyPr>
          <a:lstStyle/>
          <a:p>
            <a:pPr algn="ctr"/>
            <a:r>
              <a:rPr lang="en-US" sz="1600" dirty="0"/>
              <a:t>1906 Sanborn Map overlaid on current streets. </a:t>
            </a:r>
          </a:p>
        </p:txBody>
      </p:sp>
      <p:sp>
        <p:nvSpPr>
          <p:cNvPr id="5" name="TextBox 4">
            <a:extLst>
              <a:ext uri="{FF2B5EF4-FFF2-40B4-BE49-F238E27FC236}">
                <a16:creationId xmlns:a16="http://schemas.microsoft.com/office/drawing/2014/main" id="{40B16693-AA3F-EB4E-AAC4-C195FA99AAAD}"/>
              </a:ext>
            </a:extLst>
          </p:cNvPr>
          <p:cNvSpPr txBox="1"/>
          <p:nvPr/>
        </p:nvSpPr>
        <p:spPr>
          <a:xfrm>
            <a:off x="78860" y="4851506"/>
            <a:ext cx="4209108" cy="261610"/>
          </a:xfrm>
          <a:prstGeom prst="rect">
            <a:avLst/>
          </a:prstGeom>
          <a:noFill/>
        </p:spPr>
        <p:txBody>
          <a:bodyPr wrap="square" rtlCol="0">
            <a:spAutoFit/>
          </a:bodyPr>
          <a:lstStyle/>
          <a:p>
            <a:pPr algn="ctr"/>
            <a:r>
              <a:rPr lang="en-US" sz="1050" dirty="0"/>
              <a:t>(Not to scale.)</a:t>
            </a:r>
          </a:p>
        </p:txBody>
      </p:sp>
      <p:pic>
        <p:nvPicPr>
          <p:cNvPr id="6" name="Picture 5">
            <a:extLst>
              <a:ext uri="{FF2B5EF4-FFF2-40B4-BE49-F238E27FC236}">
                <a16:creationId xmlns:a16="http://schemas.microsoft.com/office/drawing/2014/main" id="{407E23E3-0ABB-214F-B9D1-FAEBFDB99ABA}"/>
              </a:ext>
            </a:extLst>
          </p:cNvPr>
          <p:cNvPicPr>
            <a:picLocks noChangeAspect="1"/>
          </p:cNvPicPr>
          <p:nvPr/>
        </p:nvPicPr>
        <p:blipFill>
          <a:blip r:embed="rId4"/>
          <a:stretch>
            <a:fillRect/>
          </a:stretch>
        </p:blipFill>
        <p:spPr>
          <a:xfrm>
            <a:off x="4445010" y="705038"/>
            <a:ext cx="4465158" cy="4755630"/>
          </a:xfrm>
          <a:prstGeom prst="rect">
            <a:avLst/>
          </a:prstGeom>
        </p:spPr>
      </p:pic>
      <p:sp>
        <p:nvSpPr>
          <p:cNvPr id="7" name="TextBox 6">
            <a:extLst>
              <a:ext uri="{FF2B5EF4-FFF2-40B4-BE49-F238E27FC236}">
                <a16:creationId xmlns:a16="http://schemas.microsoft.com/office/drawing/2014/main" id="{D06A6A75-03F0-044E-9EC5-D1C3D1862997}"/>
              </a:ext>
            </a:extLst>
          </p:cNvPr>
          <p:cNvSpPr txBox="1"/>
          <p:nvPr/>
        </p:nvSpPr>
        <p:spPr>
          <a:xfrm>
            <a:off x="4445010" y="5522066"/>
            <a:ext cx="4465158" cy="430887"/>
          </a:xfrm>
          <a:prstGeom prst="rect">
            <a:avLst/>
          </a:prstGeom>
          <a:noFill/>
          <a:ln>
            <a:solidFill>
              <a:schemeClr val="tx1"/>
            </a:solidFill>
          </a:ln>
        </p:spPr>
        <p:txBody>
          <a:bodyPr wrap="square" rtlCol="0">
            <a:spAutoFit/>
          </a:bodyPr>
          <a:lstStyle/>
          <a:p>
            <a:pPr algn="ctr"/>
            <a:r>
              <a:rPr lang="en-US" sz="1100" dirty="0"/>
              <a:t>From Building by the Railyard: The Historic Commercial and Industrial Architecture of Ogden, Utah; University of Utah, 1998, p. 6.</a:t>
            </a:r>
          </a:p>
        </p:txBody>
      </p:sp>
      <p:sp>
        <p:nvSpPr>
          <p:cNvPr id="8" name="Oval 7">
            <a:extLst>
              <a:ext uri="{FF2B5EF4-FFF2-40B4-BE49-F238E27FC236}">
                <a16:creationId xmlns:a16="http://schemas.microsoft.com/office/drawing/2014/main" id="{FC6684D7-EFE0-0940-B65E-EB15477D83BD}"/>
              </a:ext>
            </a:extLst>
          </p:cNvPr>
          <p:cNvSpPr/>
          <p:nvPr/>
        </p:nvSpPr>
        <p:spPr>
          <a:xfrm>
            <a:off x="6915150" y="3471344"/>
            <a:ext cx="182880" cy="2278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F1F954D-41BF-7345-B220-5D175C8F3DAC}"/>
              </a:ext>
            </a:extLst>
          </p:cNvPr>
          <p:cNvPicPr>
            <a:picLocks noChangeAspect="1"/>
          </p:cNvPicPr>
          <p:nvPr/>
        </p:nvPicPr>
        <p:blipFill>
          <a:blip r:embed="rId5"/>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196710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New Ogden City Hospital: Facility</a:t>
            </a:r>
          </a:p>
        </p:txBody>
      </p:sp>
      <p:sp>
        <p:nvSpPr>
          <p:cNvPr id="3" name="Content Placeholder 2"/>
          <p:cNvSpPr>
            <a:spLocks noGrp="1"/>
          </p:cNvSpPr>
          <p:nvPr>
            <p:ph idx="1"/>
          </p:nvPr>
        </p:nvSpPr>
        <p:spPr>
          <a:xfrm>
            <a:off x="500568" y="1168451"/>
            <a:ext cx="8142864" cy="4479314"/>
          </a:xfrm>
        </p:spPr>
        <p:txBody>
          <a:bodyPr>
            <a:normAutofit lnSpcReduction="10000"/>
          </a:bodyPr>
          <a:lstStyle/>
          <a:p>
            <a:r>
              <a:rPr lang="en-US" sz="2000" dirty="0"/>
              <a:t>Hospital Described:</a:t>
            </a:r>
          </a:p>
          <a:p>
            <a:pPr lvl="1"/>
            <a:r>
              <a:rPr lang="en-US" sz="1600" dirty="0"/>
              <a:t>A two-story building divided into a main building and two wings, only one wing (the west wing) to be constructed in the first round of building.</a:t>
            </a:r>
          </a:p>
          <a:p>
            <a:pPr lvl="1"/>
            <a:r>
              <a:rPr lang="en-US" sz="1600" dirty="0"/>
              <a:t>Built of brick and stone, 124’ x 128’ (124’ x 64’ or 62’ x 128’; ~10,000 sf)</a:t>
            </a:r>
          </a:p>
          <a:p>
            <a:pPr lvl="1"/>
            <a:r>
              <a:rPr lang="en-US" sz="1600" dirty="0"/>
              <a:t>Expected to cost $40,000.</a:t>
            </a:r>
          </a:p>
          <a:p>
            <a:pPr lvl="1"/>
            <a:r>
              <a:rPr lang="en-US" sz="1600" dirty="0"/>
              <a:t>Main building 39x84, two stories with a basement.</a:t>
            </a:r>
          </a:p>
          <a:p>
            <a:pPr lvl="1"/>
            <a:r>
              <a:rPr lang="en-US" sz="1600" dirty="0"/>
              <a:t>Entry from 28</a:t>
            </a:r>
            <a:r>
              <a:rPr lang="en-US" sz="1600" baseline="30000" dirty="0"/>
              <a:t>th </a:t>
            </a:r>
            <a:r>
              <a:rPr lang="en-US" sz="1600" dirty="0"/>
              <a:t>to a veranda built to accept a stretcher from an ambulance.</a:t>
            </a:r>
          </a:p>
          <a:p>
            <a:pPr lvl="1"/>
            <a:r>
              <a:rPr lang="en-US" sz="1600" dirty="0"/>
              <a:t>Operating room and pharmacy on the left in the single story section, house surgeon’s quarters on the right.</a:t>
            </a:r>
          </a:p>
          <a:p>
            <a:pPr lvl="1"/>
            <a:r>
              <a:rPr lang="en-US" sz="1600" dirty="0"/>
              <a:t>The first floor of the two story structure contains patient wards, toilet rooms, dining room. </a:t>
            </a:r>
          </a:p>
          <a:p>
            <a:pPr lvl="1"/>
            <a:r>
              <a:rPr lang="en-US" sz="1600" dirty="0"/>
              <a:t>In the basement, a kitchen, pantry, dining room, storeroom and fuel room.</a:t>
            </a:r>
          </a:p>
          <a:p>
            <a:pPr lvl="1"/>
            <a:r>
              <a:rPr lang="en-US" sz="1600" dirty="0"/>
              <a:t>On the second floor, rooms to be used as private wards apart from the regular wards.</a:t>
            </a:r>
          </a:p>
          <a:p>
            <a:pPr lvl="1"/>
            <a:r>
              <a:rPr lang="en-US" sz="1600" dirty="0"/>
              <a:t>A combined system of warm air heating delivered through flues, with foul air removed through registers and vented to the outside – first system of its type in any Ogden building</a:t>
            </a:r>
          </a:p>
          <a:p>
            <a:pPr lvl="1"/>
            <a:r>
              <a:rPr lang="en-US" sz="1600" dirty="0"/>
              <a:t>Connected to City water, but not to sewer (1898), not initially to electricity (1892)</a:t>
            </a:r>
          </a:p>
        </p:txBody>
      </p:sp>
      <p:sp>
        <p:nvSpPr>
          <p:cNvPr id="4" name="TextBox 3">
            <a:extLst>
              <a:ext uri="{FF2B5EF4-FFF2-40B4-BE49-F238E27FC236}">
                <a16:creationId xmlns:a16="http://schemas.microsoft.com/office/drawing/2014/main" id="{D3D09C1A-48ED-C140-9A51-4310DB388674}"/>
              </a:ext>
            </a:extLst>
          </p:cNvPr>
          <p:cNvSpPr txBox="1"/>
          <p:nvPr/>
        </p:nvSpPr>
        <p:spPr>
          <a:xfrm>
            <a:off x="628650" y="6226706"/>
            <a:ext cx="4509568" cy="261610"/>
          </a:xfrm>
          <a:prstGeom prst="rect">
            <a:avLst/>
          </a:prstGeom>
          <a:noFill/>
        </p:spPr>
        <p:txBody>
          <a:bodyPr wrap="none" rtlCol="0">
            <a:spAutoFit/>
          </a:bodyPr>
          <a:lstStyle/>
          <a:p>
            <a:r>
              <a:rPr lang="en-US" sz="1100" dirty="0"/>
              <a:t>From the Ogden Standard Examiner, 1891 09 01, p.6, “Our Public Buildings”.</a:t>
            </a:r>
          </a:p>
        </p:txBody>
      </p:sp>
      <p:sp>
        <p:nvSpPr>
          <p:cNvPr id="5" name="TextBox 4">
            <a:extLst>
              <a:ext uri="{FF2B5EF4-FFF2-40B4-BE49-F238E27FC236}">
                <a16:creationId xmlns:a16="http://schemas.microsoft.com/office/drawing/2014/main" id="{C946225C-1CAC-C144-84A6-1F4ED7105888}"/>
              </a:ext>
            </a:extLst>
          </p:cNvPr>
          <p:cNvSpPr txBox="1"/>
          <p:nvPr/>
        </p:nvSpPr>
        <p:spPr>
          <a:xfrm>
            <a:off x="1211817" y="5783347"/>
            <a:ext cx="6720366" cy="307777"/>
          </a:xfrm>
          <a:prstGeom prst="rect">
            <a:avLst/>
          </a:prstGeom>
          <a:noFill/>
          <a:ln>
            <a:solidFill>
              <a:schemeClr val="tx1"/>
            </a:solidFill>
          </a:ln>
        </p:spPr>
        <p:txBody>
          <a:bodyPr wrap="none" rtlCol="0">
            <a:spAutoFit/>
          </a:bodyPr>
          <a:lstStyle/>
          <a:p>
            <a:r>
              <a:rPr lang="en-US" sz="1400" dirty="0"/>
              <a:t>2nd largest hospital in the state when completed, square footage and number of beds.</a:t>
            </a:r>
          </a:p>
        </p:txBody>
      </p:sp>
      <p:pic>
        <p:nvPicPr>
          <p:cNvPr id="6" name="Picture 5">
            <a:extLst>
              <a:ext uri="{FF2B5EF4-FFF2-40B4-BE49-F238E27FC236}">
                <a16:creationId xmlns:a16="http://schemas.microsoft.com/office/drawing/2014/main" id="{A0A6D486-D314-9F47-BF20-8222E48B6B50}"/>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90779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61" y="138639"/>
            <a:ext cx="7865695" cy="4479660"/>
          </a:xfrm>
          <a:prstGeom prst="rect">
            <a:avLst/>
          </a:prstGeom>
        </p:spPr>
      </p:pic>
      <p:sp>
        <p:nvSpPr>
          <p:cNvPr id="2" name="TextBox 1"/>
          <p:cNvSpPr txBox="1"/>
          <p:nvPr/>
        </p:nvSpPr>
        <p:spPr>
          <a:xfrm>
            <a:off x="4808621" y="138639"/>
            <a:ext cx="2441100" cy="646331"/>
          </a:xfrm>
          <a:prstGeom prst="rect">
            <a:avLst/>
          </a:prstGeom>
          <a:noFill/>
        </p:spPr>
        <p:txBody>
          <a:bodyPr wrap="square" rtlCol="0">
            <a:spAutoFit/>
          </a:bodyPr>
          <a:lstStyle/>
          <a:p>
            <a:pPr algn="ctr"/>
            <a:r>
              <a:rPr lang="en-US" dirty="0"/>
              <a:t>Ogden City Hospital / Ogden General</a:t>
            </a:r>
          </a:p>
        </p:txBody>
      </p:sp>
      <p:pic>
        <p:nvPicPr>
          <p:cNvPr id="6" name="Picture 5">
            <a:extLst>
              <a:ext uri="{FF2B5EF4-FFF2-40B4-BE49-F238E27FC236}">
                <a16:creationId xmlns:a16="http://schemas.microsoft.com/office/drawing/2014/main" id="{E38631F4-AFC2-124C-AEC2-A1C6CFB0DF55}"/>
              </a:ext>
            </a:extLst>
          </p:cNvPr>
          <p:cNvPicPr>
            <a:picLocks noChangeAspect="1"/>
          </p:cNvPicPr>
          <p:nvPr/>
        </p:nvPicPr>
        <p:blipFill>
          <a:blip r:embed="rId3"/>
          <a:stretch>
            <a:fillRect/>
          </a:stretch>
        </p:blipFill>
        <p:spPr>
          <a:xfrm>
            <a:off x="225462" y="3542420"/>
            <a:ext cx="5697460" cy="2977051"/>
          </a:xfrm>
          <a:prstGeom prst="rect">
            <a:avLst/>
          </a:prstGeom>
        </p:spPr>
      </p:pic>
      <p:sp>
        <p:nvSpPr>
          <p:cNvPr id="7" name="TextBox 6">
            <a:extLst>
              <a:ext uri="{FF2B5EF4-FFF2-40B4-BE49-F238E27FC236}">
                <a16:creationId xmlns:a16="http://schemas.microsoft.com/office/drawing/2014/main" id="{9CE16CF6-5FA3-C64D-B110-01198E9C17A6}"/>
              </a:ext>
            </a:extLst>
          </p:cNvPr>
          <p:cNvSpPr txBox="1"/>
          <p:nvPr/>
        </p:nvSpPr>
        <p:spPr>
          <a:xfrm>
            <a:off x="6116560" y="5030946"/>
            <a:ext cx="2621040" cy="646331"/>
          </a:xfrm>
          <a:prstGeom prst="rect">
            <a:avLst/>
          </a:prstGeom>
          <a:noFill/>
        </p:spPr>
        <p:txBody>
          <a:bodyPr wrap="square" rtlCol="0">
            <a:spAutoFit/>
          </a:bodyPr>
          <a:lstStyle/>
          <a:p>
            <a:pPr algn="ctr"/>
            <a:r>
              <a:rPr lang="en-US" sz="1200" dirty="0"/>
              <a:t>Picture Credit: Union Station Foundation, 00773 </a:t>
            </a:r>
            <a:r>
              <a:rPr lang="en-US" sz="1200" dirty="0" err="1"/>
              <a:t>bw</a:t>
            </a:r>
            <a:r>
              <a:rPr lang="en-US" sz="1200" dirty="0"/>
              <a:t> photo, P:\PP5\IMAGES\002\00773.JPG</a:t>
            </a:r>
          </a:p>
        </p:txBody>
      </p:sp>
      <p:sp>
        <p:nvSpPr>
          <p:cNvPr id="8" name="TextBox 7">
            <a:extLst>
              <a:ext uri="{FF2B5EF4-FFF2-40B4-BE49-F238E27FC236}">
                <a16:creationId xmlns:a16="http://schemas.microsoft.com/office/drawing/2014/main" id="{50020358-37C4-994A-88F7-C42AE3DFA5F6}"/>
              </a:ext>
            </a:extLst>
          </p:cNvPr>
          <p:cNvSpPr txBox="1"/>
          <p:nvPr/>
        </p:nvSpPr>
        <p:spPr>
          <a:xfrm>
            <a:off x="3074192" y="3629829"/>
            <a:ext cx="2441100" cy="369332"/>
          </a:xfrm>
          <a:prstGeom prst="rect">
            <a:avLst/>
          </a:prstGeom>
          <a:noFill/>
        </p:spPr>
        <p:txBody>
          <a:bodyPr wrap="square" rtlCol="0">
            <a:spAutoFit/>
          </a:bodyPr>
          <a:lstStyle/>
          <a:p>
            <a:pPr algn="ctr"/>
            <a:r>
              <a:rPr lang="en-US" dirty="0"/>
              <a:t>Union Pacific Hospital</a:t>
            </a:r>
          </a:p>
        </p:txBody>
      </p:sp>
      <p:pic>
        <p:nvPicPr>
          <p:cNvPr id="9" name="Picture 8">
            <a:extLst>
              <a:ext uri="{FF2B5EF4-FFF2-40B4-BE49-F238E27FC236}">
                <a16:creationId xmlns:a16="http://schemas.microsoft.com/office/drawing/2014/main" id="{33C516E4-40F6-1B45-800B-0C34BC4149C1}"/>
              </a:ext>
            </a:extLst>
          </p:cNvPr>
          <p:cNvPicPr>
            <a:picLocks noChangeAspect="1"/>
          </p:cNvPicPr>
          <p:nvPr/>
        </p:nvPicPr>
        <p:blipFill>
          <a:blip r:embed="rId4"/>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399718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Ogden City Hospital: Organization</a:t>
            </a:r>
          </a:p>
        </p:txBody>
      </p:sp>
      <p:sp>
        <p:nvSpPr>
          <p:cNvPr id="3" name="Content Placeholder 2"/>
          <p:cNvSpPr>
            <a:spLocks noGrp="1"/>
          </p:cNvSpPr>
          <p:nvPr>
            <p:ph idx="1"/>
          </p:nvPr>
        </p:nvSpPr>
        <p:spPr>
          <a:xfrm>
            <a:off x="500568" y="1168451"/>
            <a:ext cx="8142864" cy="5330438"/>
          </a:xfrm>
        </p:spPr>
        <p:txBody>
          <a:bodyPr>
            <a:normAutofit lnSpcReduction="10000"/>
          </a:bodyPr>
          <a:lstStyle/>
          <a:p>
            <a:r>
              <a:rPr lang="en-US" sz="1800" dirty="0"/>
              <a:t>1891-92: Mayor and supporting members of Council prevail over suggestion that hospital should be leased to a third party to operate, maintain it as an extension of City government.</a:t>
            </a:r>
          </a:p>
          <a:p>
            <a:r>
              <a:rPr lang="en-US" sz="1800" dirty="0"/>
              <a:t>1892, January/February: Regulations for hospital drafted, debated, moved to full Council.  Key concerns:</a:t>
            </a:r>
          </a:p>
          <a:p>
            <a:pPr lvl="1"/>
            <a:r>
              <a:rPr lang="en-US" sz="1600" dirty="0"/>
              <a:t>Abuse of the City’s charity, </a:t>
            </a:r>
          </a:p>
          <a:p>
            <a:pPr lvl="1"/>
            <a:r>
              <a:rPr lang="en-US" sz="1600" dirty="0"/>
              <a:t>Access to the facility by city officials; </a:t>
            </a:r>
          </a:p>
          <a:p>
            <a:pPr lvl="1"/>
            <a:r>
              <a:rPr lang="en-US" sz="1600" dirty="0"/>
              <a:t>Inclusion criteria for community physicians – medical school educated;</a:t>
            </a:r>
          </a:p>
          <a:p>
            <a:pPr lvl="1"/>
            <a:r>
              <a:rPr lang="en-US" sz="1600" dirty="0"/>
              <a:t>Terms of use for non-sponsored patients and physicians; </a:t>
            </a:r>
          </a:p>
          <a:p>
            <a:pPr lvl="1"/>
            <a:r>
              <a:rPr lang="en-US" sz="1600" dirty="0"/>
              <a:t>Bonding of principal employees and accounting.  </a:t>
            </a:r>
          </a:p>
          <a:p>
            <a:pPr lvl="1"/>
            <a:r>
              <a:rPr lang="en-US" sz="1600" dirty="0"/>
              <a:t>Also included rules for patient deportment.</a:t>
            </a:r>
          </a:p>
          <a:p>
            <a:r>
              <a:rPr lang="en-US" sz="1800" dirty="0"/>
              <a:t>1892, May: Finishing site work begins; furnishings allowance approved (it will be exceeded).</a:t>
            </a:r>
          </a:p>
          <a:p>
            <a:r>
              <a:rPr lang="en-US" sz="1800" dirty="0"/>
              <a:t>1892, May: Mayor authorized to hire “such help for the hospital as in his judgment is fit.”</a:t>
            </a:r>
          </a:p>
          <a:p>
            <a:r>
              <a:rPr lang="en-US" sz="1800" dirty="0"/>
              <a:t>Expected to operate at or near break-even through careful attention to prevention of abuses, cultivation of private business – subsidies to not exceed their experience at the temporary hospital.</a:t>
            </a:r>
          </a:p>
        </p:txBody>
      </p:sp>
      <p:pic>
        <p:nvPicPr>
          <p:cNvPr id="4" name="Picture 3">
            <a:extLst>
              <a:ext uri="{FF2B5EF4-FFF2-40B4-BE49-F238E27FC236}">
                <a16:creationId xmlns:a16="http://schemas.microsoft.com/office/drawing/2014/main" id="{958556D4-56C5-764E-A5B5-F8CDE57BB8CA}"/>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991649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12" y="177927"/>
            <a:ext cx="8525588" cy="664473"/>
          </a:xfrm>
        </p:spPr>
        <p:txBody>
          <a:bodyPr>
            <a:noAutofit/>
          </a:bodyPr>
          <a:lstStyle/>
          <a:p>
            <a:pPr algn="ctr"/>
            <a:r>
              <a:rPr lang="en-US" sz="2400" dirty="0"/>
              <a:t>Mayor’s Authorization for Conduct of Hospital Operations</a:t>
            </a:r>
          </a:p>
        </p:txBody>
      </p:sp>
      <p:pic>
        <p:nvPicPr>
          <p:cNvPr id="4" name="Picture 3">
            <a:extLst>
              <a:ext uri="{FF2B5EF4-FFF2-40B4-BE49-F238E27FC236}">
                <a16:creationId xmlns:a16="http://schemas.microsoft.com/office/drawing/2014/main" id="{92F399FB-AACC-4D48-8C64-CA698D821EEC}"/>
              </a:ext>
            </a:extLst>
          </p:cNvPr>
          <p:cNvPicPr>
            <a:picLocks noChangeAspect="1"/>
          </p:cNvPicPr>
          <p:nvPr/>
        </p:nvPicPr>
        <p:blipFill>
          <a:blip r:embed="rId2"/>
          <a:stretch>
            <a:fillRect/>
          </a:stretch>
        </p:blipFill>
        <p:spPr>
          <a:xfrm>
            <a:off x="330412" y="938843"/>
            <a:ext cx="5117361" cy="5334000"/>
          </a:xfrm>
          <a:prstGeom prst="rect">
            <a:avLst/>
          </a:prstGeom>
        </p:spPr>
      </p:pic>
      <p:sp>
        <p:nvSpPr>
          <p:cNvPr id="5" name="TextBox 4">
            <a:extLst>
              <a:ext uri="{FF2B5EF4-FFF2-40B4-BE49-F238E27FC236}">
                <a16:creationId xmlns:a16="http://schemas.microsoft.com/office/drawing/2014/main" id="{698B06B7-BEA1-564F-8DE9-A79B36D279CB}"/>
              </a:ext>
            </a:extLst>
          </p:cNvPr>
          <p:cNvSpPr txBox="1"/>
          <p:nvPr/>
        </p:nvSpPr>
        <p:spPr>
          <a:xfrm>
            <a:off x="5709600" y="1417470"/>
            <a:ext cx="3146400" cy="2192908"/>
          </a:xfrm>
          <a:prstGeom prst="rect">
            <a:avLst/>
          </a:prstGeom>
          <a:noFill/>
        </p:spPr>
        <p:txBody>
          <a:bodyPr wrap="square" rtlCol="0">
            <a:spAutoFit/>
          </a:bodyPr>
          <a:lstStyle/>
          <a:p>
            <a:r>
              <a:rPr lang="en-US" sz="1050" dirty="0"/>
              <a:t>Ogden, Utah, May 23d, 1892</a:t>
            </a:r>
          </a:p>
          <a:p>
            <a:endParaRPr lang="en-US" sz="1050" dirty="0"/>
          </a:p>
          <a:p>
            <a:r>
              <a:rPr lang="en-US" sz="1050" dirty="0"/>
              <a:t>To the Hon. Mayor &amp; City </a:t>
            </a:r>
            <a:r>
              <a:rPr lang="en-US" sz="1050" dirty="0" err="1"/>
              <a:t>Coucil</a:t>
            </a:r>
            <a:r>
              <a:rPr lang="en-US" sz="1050" dirty="0"/>
              <a:t>,</a:t>
            </a:r>
          </a:p>
          <a:p>
            <a:endParaRPr lang="en-US" sz="1050" dirty="0"/>
          </a:p>
          <a:p>
            <a:r>
              <a:rPr lang="en-US" sz="1050" dirty="0"/>
              <a:t>We the San. Committee beg leave to report on the within applications for the different positions in the City Hospital and </a:t>
            </a:r>
            <a:r>
              <a:rPr lang="en-US" sz="1050" dirty="0" err="1"/>
              <a:t>recomend</a:t>
            </a:r>
            <a:r>
              <a:rPr lang="en-US" sz="1050" dirty="0"/>
              <a:t> that the Mayor be </a:t>
            </a:r>
            <a:r>
              <a:rPr lang="en-US" sz="1050" dirty="0" err="1"/>
              <a:t>impowered</a:t>
            </a:r>
            <a:r>
              <a:rPr lang="en-US" sz="1050" dirty="0"/>
              <a:t> to make such changes &amp; hire such help for said Hospital as he in his Judgement may see fit.</a:t>
            </a:r>
          </a:p>
          <a:p>
            <a:endParaRPr lang="en-US" sz="1050" dirty="0"/>
          </a:p>
          <a:p>
            <a:r>
              <a:rPr lang="en-US" sz="1050" dirty="0"/>
              <a:t>M.N. Graves, John </a:t>
            </a:r>
            <a:r>
              <a:rPr lang="en-US" sz="1050" dirty="0" err="1"/>
              <a:t>McManis</a:t>
            </a:r>
            <a:endParaRPr lang="en-US" sz="1050" dirty="0"/>
          </a:p>
          <a:p>
            <a:r>
              <a:rPr lang="en-US" sz="1050" dirty="0"/>
              <a:t>San. Committee</a:t>
            </a:r>
          </a:p>
          <a:p>
            <a:endParaRPr lang="en-US" sz="1050" dirty="0"/>
          </a:p>
        </p:txBody>
      </p:sp>
      <p:sp>
        <p:nvSpPr>
          <p:cNvPr id="6" name="TextBox 5">
            <a:extLst>
              <a:ext uri="{FF2B5EF4-FFF2-40B4-BE49-F238E27FC236}">
                <a16:creationId xmlns:a16="http://schemas.microsoft.com/office/drawing/2014/main" id="{0E7A5749-CAE3-BB4B-A9E8-67BE0E9AF42A}"/>
              </a:ext>
            </a:extLst>
          </p:cNvPr>
          <p:cNvSpPr txBox="1"/>
          <p:nvPr/>
        </p:nvSpPr>
        <p:spPr>
          <a:xfrm>
            <a:off x="5961600" y="6134343"/>
            <a:ext cx="1775101" cy="276999"/>
          </a:xfrm>
          <a:prstGeom prst="rect">
            <a:avLst/>
          </a:prstGeom>
          <a:noFill/>
        </p:spPr>
        <p:txBody>
          <a:bodyPr wrap="none" rtlCol="0">
            <a:spAutoFit/>
          </a:bodyPr>
          <a:lstStyle/>
          <a:p>
            <a:r>
              <a:rPr lang="en-US" sz="1200" dirty="0"/>
              <a:t>Supplementary Material</a:t>
            </a:r>
          </a:p>
        </p:txBody>
      </p:sp>
      <p:pic>
        <p:nvPicPr>
          <p:cNvPr id="7" name="Picture 6">
            <a:extLst>
              <a:ext uri="{FF2B5EF4-FFF2-40B4-BE49-F238E27FC236}">
                <a16:creationId xmlns:a16="http://schemas.microsoft.com/office/drawing/2014/main" id="{094FFF2A-46FE-0B46-BCD9-15680C91B24C}"/>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7384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9113"/>
            <a:ext cx="7886700" cy="1325563"/>
          </a:xfrm>
        </p:spPr>
        <p:txBody>
          <a:bodyPr>
            <a:normAutofit/>
          </a:bodyPr>
          <a:lstStyle/>
          <a:p>
            <a:pPr algn="ctr"/>
            <a:r>
              <a:rPr lang="en-US" sz="2800" dirty="0"/>
              <a:t>Goals &amp; Sources</a:t>
            </a:r>
          </a:p>
        </p:txBody>
      </p:sp>
      <p:sp>
        <p:nvSpPr>
          <p:cNvPr id="3" name="Content Placeholder 2"/>
          <p:cNvSpPr>
            <a:spLocks noGrp="1"/>
          </p:cNvSpPr>
          <p:nvPr>
            <p:ph idx="1"/>
          </p:nvPr>
        </p:nvSpPr>
        <p:spPr>
          <a:xfrm>
            <a:off x="628650" y="1464676"/>
            <a:ext cx="7704645" cy="4707523"/>
          </a:xfrm>
        </p:spPr>
        <p:txBody>
          <a:bodyPr>
            <a:normAutofit/>
          </a:bodyPr>
          <a:lstStyle/>
          <a:p>
            <a:r>
              <a:rPr lang="en-US" sz="2000" dirty="0"/>
              <a:t>Goals</a:t>
            </a:r>
          </a:p>
          <a:p>
            <a:pPr lvl="1"/>
            <a:r>
              <a:rPr lang="en-US" sz="1800" dirty="0"/>
              <a:t>Memory recovery … and recompense for past omissions.</a:t>
            </a:r>
          </a:p>
          <a:p>
            <a:pPr lvl="1"/>
            <a:r>
              <a:rPr lang="en-US" sz="1800" dirty="0"/>
              <a:t>Add detail and expand available descriptions,</a:t>
            </a:r>
          </a:p>
          <a:p>
            <a:pPr lvl="1"/>
            <a:r>
              <a:rPr lang="en-US" sz="1800" dirty="0"/>
              <a:t>Fix misunderstandings,</a:t>
            </a:r>
          </a:p>
          <a:p>
            <a:pPr lvl="1"/>
            <a:r>
              <a:rPr lang="en-US" sz="1800" dirty="0"/>
              <a:t>Contextualize within then contemporary Ogden and, less, the state,</a:t>
            </a:r>
          </a:p>
          <a:p>
            <a:pPr lvl="1"/>
            <a:r>
              <a:rPr lang="en-US" sz="1800" dirty="0"/>
              <a:t>Make it stick.</a:t>
            </a:r>
          </a:p>
          <a:p>
            <a:r>
              <a:rPr lang="en-US" sz="2000" dirty="0"/>
              <a:t>Sources</a:t>
            </a:r>
          </a:p>
          <a:p>
            <a:pPr lvl="1"/>
            <a:r>
              <a:rPr lang="en-US" sz="1800" dirty="0"/>
              <a:t>Utah Digital Newspapers, University of Utah, </a:t>
            </a:r>
            <a:r>
              <a:rPr lang="en-US" sz="1800" dirty="0" err="1"/>
              <a:t>digitalnewspapers.org</a:t>
            </a:r>
            <a:r>
              <a:rPr lang="en-US" sz="1800" dirty="0"/>
              <a:t>,</a:t>
            </a:r>
          </a:p>
          <a:p>
            <a:pPr lvl="1"/>
            <a:r>
              <a:rPr lang="en-US" sz="1800" dirty="0"/>
              <a:t>Ogden City Recorder, GRAMA request response with detailed file listings,</a:t>
            </a:r>
          </a:p>
          <a:p>
            <a:pPr lvl="1"/>
            <a:r>
              <a:rPr lang="en-US" sz="1800" dirty="0"/>
              <a:t>Utah State Archives, Ogden Corporation, City Council Minute Books and corporate files from 1883-1900+.</a:t>
            </a:r>
          </a:p>
          <a:p>
            <a:pPr lvl="1"/>
            <a:r>
              <a:rPr lang="en-US" sz="1800" dirty="0"/>
              <a:t>Various secondary sources on Ogden, Utah and the history of medicine.</a:t>
            </a:r>
          </a:p>
          <a:p>
            <a:pPr lvl="1"/>
            <a:r>
              <a:rPr lang="en-US" sz="1800" dirty="0"/>
              <a:t>Partial list on last slide.</a:t>
            </a:r>
          </a:p>
          <a:p>
            <a:pPr lvl="1"/>
            <a:endParaRPr lang="en-US" sz="1800" dirty="0"/>
          </a:p>
        </p:txBody>
      </p:sp>
      <p:pic>
        <p:nvPicPr>
          <p:cNvPr id="4" name="Picture 3">
            <a:extLst>
              <a:ext uri="{FF2B5EF4-FFF2-40B4-BE49-F238E27FC236}">
                <a16:creationId xmlns:a16="http://schemas.microsoft.com/office/drawing/2014/main" id="{EBEA118D-A90B-5441-AF38-BD519D98DA0C}"/>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922672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22610"/>
          </a:xfrm>
        </p:spPr>
        <p:txBody>
          <a:bodyPr>
            <a:noAutofit/>
          </a:bodyPr>
          <a:lstStyle/>
          <a:p>
            <a:pPr algn="ctr"/>
            <a:r>
              <a:rPr lang="en-US" sz="2400" dirty="0"/>
              <a:t>Chronological Context of Ogden City Hospital</a:t>
            </a:r>
          </a:p>
        </p:txBody>
      </p:sp>
      <p:graphicFrame>
        <p:nvGraphicFramePr>
          <p:cNvPr id="7" name="Content Placeholder 6">
            <a:extLst>
              <a:ext uri="{FF2B5EF4-FFF2-40B4-BE49-F238E27FC236}">
                <a16:creationId xmlns:a16="http://schemas.microsoft.com/office/drawing/2014/main" id="{376CD8B5-6945-1744-BB42-26ECB35CD1C0}"/>
              </a:ext>
            </a:extLst>
          </p:cNvPr>
          <p:cNvGraphicFramePr>
            <a:graphicFrameLocks noGrp="1"/>
          </p:cNvGraphicFramePr>
          <p:nvPr>
            <p:ph idx="1"/>
            <p:extLst>
              <p:ext uri="{D42A27DB-BD31-4B8C-83A1-F6EECF244321}">
                <p14:modId xmlns:p14="http://schemas.microsoft.com/office/powerpoint/2010/main" val="3689677043"/>
              </p:ext>
            </p:extLst>
          </p:nvPr>
        </p:nvGraphicFramePr>
        <p:xfrm>
          <a:off x="462338" y="1235471"/>
          <a:ext cx="8044664" cy="3657600"/>
        </p:xfrm>
        <a:graphic>
          <a:graphicData uri="http://schemas.openxmlformats.org/drawingml/2006/table">
            <a:tbl>
              <a:tblPr firstRow="1" bandRow="1">
                <a:tableStyleId>{5C22544A-7EE6-4342-B048-85BDC9FD1C3A}</a:tableStyleId>
              </a:tblPr>
              <a:tblGrid>
                <a:gridCol w="606174">
                  <a:extLst>
                    <a:ext uri="{9D8B030D-6E8A-4147-A177-3AD203B41FA5}">
                      <a16:colId xmlns:a16="http://schemas.microsoft.com/office/drawing/2014/main" val="1013866113"/>
                    </a:ext>
                  </a:extLst>
                </a:gridCol>
                <a:gridCol w="2980804">
                  <a:extLst>
                    <a:ext uri="{9D8B030D-6E8A-4147-A177-3AD203B41FA5}">
                      <a16:colId xmlns:a16="http://schemas.microsoft.com/office/drawing/2014/main" val="1234952838"/>
                    </a:ext>
                  </a:extLst>
                </a:gridCol>
                <a:gridCol w="1114974">
                  <a:extLst>
                    <a:ext uri="{9D8B030D-6E8A-4147-A177-3AD203B41FA5}">
                      <a16:colId xmlns:a16="http://schemas.microsoft.com/office/drawing/2014/main" val="2312622029"/>
                    </a:ext>
                  </a:extLst>
                </a:gridCol>
                <a:gridCol w="989930">
                  <a:extLst>
                    <a:ext uri="{9D8B030D-6E8A-4147-A177-3AD203B41FA5}">
                      <a16:colId xmlns:a16="http://schemas.microsoft.com/office/drawing/2014/main" val="1776999411"/>
                    </a:ext>
                  </a:extLst>
                </a:gridCol>
                <a:gridCol w="2352782">
                  <a:extLst>
                    <a:ext uri="{9D8B030D-6E8A-4147-A177-3AD203B41FA5}">
                      <a16:colId xmlns:a16="http://schemas.microsoft.com/office/drawing/2014/main" val="2533037095"/>
                    </a:ext>
                  </a:extLst>
                </a:gridCol>
              </a:tblGrid>
              <a:tr h="301752">
                <a:tc>
                  <a:txBody>
                    <a:bodyPr/>
                    <a:lstStyle/>
                    <a:p>
                      <a:r>
                        <a:rPr lang="en-US" sz="1400" dirty="0"/>
                        <a:t>Year</a:t>
                      </a:r>
                    </a:p>
                  </a:txBody>
                  <a:tcPr/>
                </a:tc>
                <a:tc>
                  <a:txBody>
                    <a:bodyPr/>
                    <a:lstStyle/>
                    <a:p>
                      <a:r>
                        <a:rPr lang="en-US" sz="1400" dirty="0"/>
                        <a:t>Hospital</a:t>
                      </a:r>
                    </a:p>
                  </a:txBody>
                  <a:tcPr/>
                </a:tc>
                <a:tc>
                  <a:txBody>
                    <a:bodyPr/>
                    <a:lstStyle/>
                    <a:p>
                      <a:r>
                        <a:rPr lang="en-US" sz="1400" dirty="0"/>
                        <a:t>City</a:t>
                      </a:r>
                    </a:p>
                  </a:txBody>
                  <a:tcPr/>
                </a:tc>
                <a:tc>
                  <a:txBody>
                    <a:bodyPr/>
                    <a:lstStyle/>
                    <a:p>
                      <a:r>
                        <a:rPr lang="en-US" sz="1400" dirty="0"/>
                        <a:t># of Beds</a:t>
                      </a:r>
                    </a:p>
                  </a:txBody>
                  <a:tcPr/>
                </a:tc>
                <a:tc>
                  <a:txBody>
                    <a:bodyPr/>
                    <a:lstStyle/>
                    <a:p>
                      <a:r>
                        <a:rPr lang="en-US" sz="1400" dirty="0"/>
                        <a:t>Sponsorship</a:t>
                      </a:r>
                    </a:p>
                  </a:txBody>
                  <a:tcPr/>
                </a:tc>
                <a:extLst>
                  <a:ext uri="{0D108BD9-81ED-4DB2-BD59-A6C34878D82A}">
                    <a16:rowId xmlns:a16="http://schemas.microsoft.com/office/drawing/2014/main" val="1926315722"/>
                  </a:ext>
                </a:extLst>
              </a:tr>
              <a:tr h="301752">
                <a:tc>
                  <a:txBody>
                    <a:bodyPr/>
                    <a:lstStyle/>
                    <a:p>
                      <a:r>
                        <a:rPr lang="en-US" sz="1400" dirty="0"/>
                        <a:t>1874</a:t>
                      </a:r>
                    </a:p>
                  </a:txBody>
                  <a:tcPr/>
                </a:tc>
                <a:tc>
                  <a:txBody>
                    <a:bodyPr/>
                    <a:lstStyle/>
                    <a:p>
                      <a:r>
                        <a:rPr lang="en-US" sz="1400" dirty="0"/>
                        <a:t>St. Marks Hospital</a:t>
                      </a:r>
                    </a:p>
                  </a:txBody>
                  <a:tcPr/>
                </a:tc>
                <a:tc>
                  <a:txBody>
                    <a:bodyPr/>
                    <a:lstStyle/>
                    <a:p>
                      <a:r>
                        <a:rPr lang="en-US" sz="1400" dirty="0"/>
                        <a:t>Salt Lake</a:t>
                      </a:r>
                    </a:p>
                  </a:txBody>
                  <a:tcPr/>
                </a:tc>
                <a:tc>
                  <a:txBody>
                    <a:bodyPr/>
                    <a:lstStyle/>
                    <a:p>
                      <a:r>
                        <a:rPr lang="en-US" sz="1400" dirty="0"/>
                        <a:t>6; 12</a:t>
                      </a:r>
                    </a:p>
                  </a:txBody>
                  <a:tcPr/>
                </a:tc>
                <a:tc>
                  <a:txBody>
                    <a:bodyPr/>
                    <a:lstStyle/>
                    <a:p>
                      <a:r>
                        <a:rPr lang="en-US" sz="1400" dirty="0"/>
                        <a:t>Religious (Episcopal)</a:t>
                      </a:r>
                    </a:p>
                  </a:txBody>
                  <a:tcPr/>
                </a:tc>
                <a:extLst>
                  <a:ext uri="{0D108BD9-81ED-4DB2-BD59-A6C34878D82A}">
                    <a16:rowId xmlns:a16="http://schemas.microsoft.com/office/drawing/2014/main" val="1707484812"/>
                  </a:ext>
                </a:extLst>
              </a:tr>
              <a:tr h="301752">
                <a:tc>
                  <a:txBody>
                    <a:bodyPr/>
                    <a:lstStyle/>
                    <a:p>
                      <a:r>
                        <a:rPr lang="en-US" sz="1400" dirty="0"/>
                        <a:t>1875</a:t>
                      </a:r>
                    </a:p>
                  </a:txBody>
                  <a:tcPr/>
                </a:tc>
                <a:tc>
                  <a:txBody>
                    <a:bodyPr/>
                    <a:lstStyle/>
                    <a:p>
                      <a:r>
                        <a:rPr lang="en-US" sz="1400" dirty="0"/>
                        <a:t>Holy Cross Hospital</a:t>
                      </a:r>
                    </a:p>
                  </a:txBody>
                  <a:tcPr/>
                </a:tc>
                <a:tc>
                  <a:txBody>
                    <a:bodyPr/>
                    <a:lstStyle/>
                    <a:p>
                      <a:r>
                        <a:rPr lang="en-US" sz="1400" dirty="0"/>
                        <a:t>Salt Lake</a:t>
                      </a:r>
                    </a:p>
                  </a:txBody>
                  <a:tcPr/>
                </a:tc>
                <a:tc>
                  <a:txBody>
                    <a:bodyPr/>
                    <a:lstStyle/>
                    <a:p>
                      <a:r>
                        <a:rPr lang="en-US" sz="1400" dirty="0"/>
                        <a:t>13</a:t>
                      </a:r>
                    </a:p>
                  </a:txBody>
                  <a:tcPr/>
                </a:tc>
                <a:tc>
                  <a:txBody>
                    <a:bodyPr/>
                    <a:lstStyle/>
                    <a:p>
                      <a:r>
                        <a:rPr lang="en-US" sz="1400" dirty="0"/>
                        <a:t>Religious (Catholic)</a:t>
                      </a:r>
                    </a:p>
                  </a:txBody>
                  <a:tcPr/>
                </a:tc>
                <a:extLst>
                  <a:ext uri="{0D108BD9-81ED-4DB2-BD59-A6C34878D82A}">
                    <a16:rowId xmlns:a16="http://schemas.microsoft.com/office/drawing/2014/main" val="434531002"/>
                  </a:ext>
                </a:extLst>
              </a:tr>
              <a:tr h="301752">
                <a:tc>
                  <a:txBody>
                    <a:bodyPr/>
                    <a:lstStyle/>
                    <a:p>
                      <a:r>
                        <a:rPr lang="en-US" sz="1400" dirty="0"/>
                        <a:t>1882</a:t>
                      </a:r>
                    </a:p>
                  </a:txBody>
                  <a:tcPr/>
                </a:tc>
                <a:tc>
                  <a:txBody>
                    <a:bodyPr/>
                    <a:lstStyle/>
                    <a:p>
                      <a:r>
                        <a:rPr lang="en-US" sz="1400" dirty="0"/>
                        <a:t>Deseret Hospital (Closed in 1890)</a:t>
                      </a:r>
                    </a:p>
                  </a:txBody>
                  <a:tcPr/>
                </a:tc>
                <a:tc>
                  <a:txBody>
                    <a:bodyPr/>
                    <a:lstStyle/>
                    <a:p>
                      <a:r>
                        <a:rPr lang="en-US" sz="1400" dirty="0"/>
                        <a:t>Salt Lake</a:t>
                      </a:r>
                    </a:p>
                  </a:txBody>
                  <a:tcPr/>
                </a:tc>
                <a:tc>
                  <a:txBody>
                    <a:bodyPr/>
                    <a:lstStyle/>
                    <a:p>
                      <a:r>
                        <a:rPr lang="en-US" sz="1400" dirty="0"/>
                        <a:t>~ 20 - 45</a:t>
                      </a:r>
                    </a:p>
                  </a:txBody>
                  <a:tcPr/>
                </a:tc>
                <a:tc>
                  <a:txBody>
                    <a:bodyPr/>
                    <a:lstStyle/>
                    <a:p>
                      <a:r>
                        <a:rPr lang="en-US" sz="1400" dirty="0"/>
                        <a:t>Religious (LDS)</a:t>
                      </a:r>
                    </a:p>
                  </a:txBody>
                  <a:tcPr/>
                </a:tc>
                <a:extLst>
                  <a:ext uri="{0D108BD9-81ED-4DB2-BD59-A6C34878D82A}">
                    <a16:rowId xmlns:a16="http://schemas.microsoft.com/office/drawing/2014/main" val="2311876398"/>
                  </a:ext>
                </a:extLst>
              </a:tr>
              <a:tr h="301752">
                <a:tc>
                  <a:txBody>
                    <a:bodyPr/>
                    <a:lstStyle/>
                    <a:p>
                      <a:r>
                        <a:rPr lang="en-US" sz="1400" dirty="0"/>
                        <a:t>1882</a:t>
                      </a:r>
                    </a:p>
                  </a:txBody>
                  <a:tcPr/>
                </a:tc>
                <a:tc>
                  <a:txBody>
                    <a:bodyPr/>
                    <a:lstStyle/>
                    <a:p>
                      <a:r>
                        <a:rPr lang="en-US" sz="1400" dirty="0"/>
                        <a:t>Holy Cross 200 South Replacement</a:t>
                      </a:r>
                    </a:p>
                  </a:txBody>
                  <a:tcPr/>
                </a:tc>
                <a:tc>
                  <a:txBody>
                    <a:bodyPr/>
                    <a:lstStyle/>
                    <a:p>
                      <a:r>
                        <a:rPr lang="en-US" sz="1400" dirty="0"/>
                        <a:t>Salt Lake</a:t>
                      </a:r>
                    </a:p>
                  </a:txBody>
                  <a:tcPr/>
                </a:tc>
                <a:tc>
                  <a:txBody>
                    <a:bodyPr/>
                    <a:lstStyle/>
                    <a:p>
                      <a:r>
                        <a:rPr lang="en-US" sz="1400" dirty="0"/>
                        <a:t>125</a:t>
                      </a:r>
                    </a:p>
                  </a:txBody>
                  <a:tcPr/>
                </a:tc>
                <a:tc>
                  <a:txBody>
                    <a:bodyPr/>
                    <a:lstStyle/>
                    <a:p>
                      <a:r>
                        <a:rPr lang="en-US" sz="1400" dirty="0"/>
                        <a:t>Religious (Catholic)</a:t>
                      </a:r>
                    </a:p>
                  </a:txBody>
                  <a:tcPr/>
                </a:tc>
                <a:extLst>
                  <a:ext uri="{0D108BD9-81ED-4DB2-BD59-A6C34878D82A}">
                    <a16:rowId xmlns:a16="http://schemas.microsoft.com/office/drawing/2014/main" val="6770377"/>
                  </a:ext>
                </a:extLst>
              </a:tr>
              <a:tr h="301752">
                <a:tc>
                  <a:txBody>
                    <a:bodyPr/>
                    <a:lstStyle/>
                    <a:p>
                      <a:r>
                        <a:rPr lang="en-US" sz="1400" dirty="0"/>
                        <a:t>1885</a:t>
                      </a:r>
                    </a:p>
                  </a:txBody>
                  <a:tcPr/>
                </a:tc>
                <a:tc>
                  <a:txBody>
                    <a:bodyPr/>
                    <a:lstStyle/>
                    <a:p>
                      <a:r>
                        <a:rPr lang="en-US" sz="1400" dirty="0"/>
                        <a:t>Territorial</a:t>
                      </a:r>
                      <a:r>
                        <a:rPr lang="en-US" sz="1400" baseline="0" dirty="0"/>
                        <a:t> Insane Asylum</a:t>
                      </a:r>
                      <a:endParaRPr lang="en-US" sz="1400" dirty="0"/>
                    </a:p>
                  </a:txBody>
                  <a:tcPr/>
                </a:tc>
                <a:tc>
                  <a:txBody>
                    <a:bodyPr/>
                    <a:lstStyle/>
                    <a:p>
                      <a:r>
                        <a:rPr lang="en-US" sz="1400" dirty="0"/>
                        <a:t>Provo</a:t>
                      </a:r>
                    </a:p>
                  </a:txBody>
                  <a:tcPr/>
                </a:tc>
                <a:tc>
                  <a:txBody>
                    <a:bodyPr/>
                    <a:lstStyle/>
                    <a:p>
                      <a:endParaRPr lang="en-US" sz="1400" dirty="0"/>
                    </a:p>
                  </a:txBody>
                  <a:tcPr/>
                </a:tc>
                <a:tc>
                  <a:txBody>
                    <a:bodyPr/>
                    <a:lstStyle/>
                    <a:p>
                      <a:r>
                        <a:rPr lang="en-US" sz="1400" dirty="0"/>
                        <a:t>Territorial</a:t>
                      </a:r>
                      <a:r>
                        <a:rPr lang="en-US" sz="1400" baseline="0" dirty="0"/>
                        <a:t> Government</a:t>
                      </a:r>
                      <a:endParaRPr lang="en-US" sz="1400" dirty="0"/>
                    </a:p>
                  </a:txBody>
                  <a:tcPr/>
                </a:tc>
                <a:extLst>
                  <a:ext uri="{0D108BD9-81ED-4DB2-BD59-A6C34878D82A}">
                    <a16:rowId xmlns:a16="http://schemas.microsoft.com/office/drawing/2014/main" val="10004"/>
                  </a:ext>
                </a:extLst>
              </a:tr>
              <a:tr h="301752">
                <a:tc>
                  <a:txBody>
                    <a:bodyPr/>
                    <a:lstStyle/>
                    <a:p>
                      <a:r>
                        <a:rPr lang="en-US" sz="1400" dirty="0"/>
                        <a:t>1886</a:t>
                      </a:r>
                    </a:p>
                  </a:txBody>
                  <a:tcPr/>
                </a:tc>
                <a:tc>
                  <a:txBody>
                    <a:bodyPr/>
                    <a:lstStyle/>
                    <a:p>
                      <a:r>
                        <a:rPr lang="en-US" sz="1400" dirty="0"/>
                        <a:t>Union Pacific RR Hospital</a:t>
                      </a:r>
                    </a:p>
                  </a:txBody>
                  <a:tcPr/>
                </a:tc>
                <a:tc>
                  <a:txBody>
                    <a:bodyPr/>
                    <a:lstStyle/>
                    <a:p>
                      <a:r>
                        <a:rPr lang="en-US" sz="1400" dirty="0"/>
                        <a:t>Ogden</a:t>
                      </a:r>
                    </a:p>
                  </a:txBody>
                  <a:tcPr/>
                </a:tc>
                <a:tc>
                  <a:txBody>
                    <a:bodyPr/>
                    <a:lstStyle/>
                    <a:p>
                      <a:r>
                        <a:rPr lang="en-US" sz="1400" dirty="0"/>
                        <a:t>~25</a:t>
                      </a:r>
                    </a:p>
                  </a:txBody>
                  <a:tcPr/>
                </a:tc>
                <a:tc>
                  <a:txBody>
                    <a:bodyPr/>
                    <a:lstStyle/>
                    <a:p>
                      <a:r>
                        <a:rPr lang="en-US" sz="1400" dirty="0"/>
                        <a:t>UPRR</a:t>
                      </a:r>
                    </a:p>
                  </a:txBody>
                  <a:tcPr/>
                </a:tc>
                <a:extLst>
                  <a:ext uri="{0D108BD9-81ED-4DB2-BD59-A6C34878D82A}">
                    <a16:rowId xmlns:a16="http://schemas.microsoft.com/office/drawing/2014/main" val="3401569358"/>
                  </a:ext>
                </a:extLst>
              </a:tr>
              <a:tr h="301752">
                <a:tc>
                  <a:txBody>
                    <a:bodyPr/>
                    <a:lstStyle/>
                    <a:p>
                      <a:r>
                        <a:rPr lang="en-US" sz="1400" b="1" dirty="0"/>
                        <a:t>1892</a:t>
                      </a:r>
                    </a:p>
                  </a:txBody>
                  <a:tcPr/>
                </a:tc>
                <a:tc>
                  <a:txBody>
                    <a:bodyPr/>
                    <a:lstStyle/>
                    <a:p>
                      <a:r>
                        <a:rPr lang="en-US" sz="1400" b="1" dirty="0"/>
                        <a:t>Ogden City Hospital</a:t>
                      </a:r>
                    </a:p>
                  </a:txBody>
                  <a:tcPr/>
                </a:tc>
                <a:tc>
                  <a:txBody>
                    <a:bodyPr/>
                    <a:lstStyle/>
                    <a:p>
                      <a:r>
                        <a:rPr lang="en-US" sz="1400" b="1" dirty="0"/>
                        <a:t>Ogden</a:t>
                      </a:r>
                    </a:p>
                  </a:txBody>
                  <a:tcPr/>
                </a:tc>
                <a:tc>
                  <a:txBody>
                    <a:bodyPr/>
                    <a:lstStyle/>
                    <a:p>
                      <a:r>
                        <a:rPr lang="en-US" sz="1400" b="1" dirty="0"/>
                        <a:t>50</a:t>
                      </a:r>
                    </a:p>
                  </a:txBody>
                  <a:tcPr/>
                </a:tc>
                <a:tc>
                  <a:txBody>
                    <a:bodyPr/>
                    <a:lstStyle/>
                    <a:p>
                      <a:r>
                        <a:rPr lang="en-US" sz="1400" b="1" dirty="0"/>
                        <a:t>Municipal Government</a:t>
                      </a:r>
                    </a:p>
                  </a:txBody>
                  <a:tcPr/>
                </a:tc>
                <a:extLst>
                  <a:ext uri="{0D108BD9-81ED-4DB2-BD59-A6C34878D82A}">
                    <a16:rowId xmlns:a16="http://schemas.microsoft.com/office/drawing/2014/main" val="2332646048"/>
                  </a:ext>
                </a:extLst>
              </a:tr>
              <a:tr h="301752">
                <a:tc>
                  <a:txBody>
                    <a:bodyPr/>
                    <a:lstStyle/>
                    <a:p>
                      <a:r>
                        <a:rPr lang="en-US" sz="1400" dirty="0"/>
                        <a:t>1893</a:t>
                      </a:r>
                    </a:p>
                  </a:txBody>
                  <a:tcPr/>
                </a:tc>
                <a:tc>
                  <a:txBody>
                    <a:bodyPr/>
                    <a:lstStyle/>
                    <a:p>
                      <a:r>
                        <a:rPr lang="en-US" sz="1400" dirty="0"/>
                        <a:t>St. Marks 800 North Replacement</a:t>
                      </a:r>
                    </a:p>
                  </a:txBody>
                  <a:tcPr/>
                </a:tc>
                <a:tc>
                  <a:txBody>
                    <a:bodyPr/>
                    <a:lstStyle/>
                    <a:p>
                      <a:r>
                        <a:rPr lang="en-US" sz="1400" dirty="0"/>
                        <a:t>Salt Lake</a:t>
                      </a:r>
                    </a:p>
                  </a:txBody>
                  <a:tcPr/>
                </a:tc>
                <a:tc>
                  <a:txBody>
                    <a:bodyPr/>
                    <a:lstStyle/>
                    <a:p>
                      <a:r>
                        <a:rPr lang="en-US" sz="1400" dirty="0"/>
                        <a:t>35</a:t>
                      </a:r>
                    </a:p>
                  </a:txBody>
                  <a:tcPr/>
                </a:tc>
                <a:tc>
                  <a:txBody>
                    <a:bodyPr/>
                    <a:lstStyle/>
                    <a:p>
                      <a:r>
                        <a:rPr lang="en-US" sz="1400" dirty="0"/>
                        <a:t>Religious (Episcopal)</a:t>
                      </a:r>
                    </a:p>
                  </a:txBody>
                  <a:tcPr/>
                </a:tc>
                <a:extLst>
                  <a:ext uri="{0D108BD9-81ED-4DB2-BD59-A6C34878D82A}">
                    <a16:rowId xmlns:a16="http://schemas.microsoft.com/office/drawing/2014/main" val="3367800970"/>
                  </a:ext>
                </a:extLst>
              </a:tr>
              <a:tr h="301752">
                <a:tc>
                  <a:txBody>
                    <a:bodyPr/>
                    <a:lstStyle/>
                    <a:p>
                      <a:r>
                        <a:rPr lang="en-US" sz="1400" dirty="0"/>
                        <a:t>1905</a:t>
                      </a:r>
                    </a:p>
                  </a:txBody>
                  <a:tcPr/>
                </a:tc>
                <a:tc>
                  <a:txBody>
                    <a:bodyPr/>
                    <a:lstStyle/>
                    <a:p>
                      <a:r>
                        <a:rPr lang="en-US" sz="1400" dirty="0"/>
                        <a:t>LDS/Groves Hospital</a:t>
                      </a:r>
                    </a:p>
                  </a:txBody>
                  <a:tcPr/>
                </a:tc>
                <a:tc>
                  <a:txBody>
                    <a:bodyPr/>
                    <a:lstStyle/>
                    <a:p>
                      <a:r>
                        <a:rPr lang="en-US" sz="1400" dirty="0"/>
                        <a:t>Salt Lake</a:t>
                      </a:r>
                    </a:p>
                  </a:txBody>
                  <a:tcPr/>
                </a:tc>
                <a:tc>
                  <a:txBody>
                    <a:bodyPr/>
                    <a:lstStyle/>
                    <a:p>
                      <a:r>
                        <a:rPr lang="en-US" sz="1400" dirty="0"/>
                        <a:t>&gt;100</a:t>
                      </a:r>
                    </a:p>
                  </a:txBody>
                  <a:tcPr/>
                </a:tc>
                <a:tc>
                  <a:txBody>
                    <a:bodyPr/>
                    <a:lstStyle/>
                    <a:p>
                      <a:r>
                        <a:rPr lang="en-US" sz="1400" dirty="0"/>
                        <a:t>Religious (LDS)</a:t>
                      </a:r>
                    </a:p>
                  </a:txBody>
                  <a:tcPr/>
                </a:tc>
                <a:extLst>
                  <a:ext uri="{0D108BD9-81ED-4DB2-BD59-A6C34878D82A}">
                    <a16:rowId xmlns:a16="http://schemas.microsoft.com/office/drawing/2014/main" val="1845004187"/>
                  </a:ext>
                </a:extLst>
              </a:tr>
              <a:tr h="301752">
                <a:tc>
                  <a:txBody>
                    <a:bodyPr/>
                    <a:lstStyle/>
                    <a:p>
                      <a:r>
                        <a:rPr lang="en-US" sz="1400" dirty="0"/>
                        <a:t>1911</a:t>
                      </a:r>
                    </a:p>
                  </a:txBody>
                  <a:tcPr/>
                </a:tc>
                <a:tc>
                  <a:txBody>
                    <a:bodyPr/>
                    <a:lstStyle/>
                    <a:p>
                      <a:r>
                        <a:rPr lang="en-US" sz="1400" dirty="0"/>
                        <a:t>Dee Memorial Hospital</a:t>
                      </a:r>
                    </a:p>
                  </a:txBody>
                  <a:tcPr/>
                </a:tc>
                <a:tc>
                  <a:txBody>
                    <a:bodyPr/>
                    <a:lstStyle/>
                    <a:p>
                      <a:r>
                        <a:rPr lang="en-US" sz="1400" dirty="0"/>
                        <a:t>Ogden</a:t>
                      </a:r>
                    </a:p>
                  </a:txBody>
                  <a:tcPr/>
                </a:tc>
                <a:tc>
                  <a:txBody>
                    <a:bodyPr/>
                    <a:lstStyle/>
                    <a:p>
                      <a:r>
                        <a:rPr lang="en-US" sz="1400" dirty="0"/>
                        <a:t>100</a:t>
                      </a:r>
                    </a:p>
                  </a:txBody>
                  <a:tcPr/>
                </a:tc>
                <a:tc>
                  <a:txBody>
                    <a:bodyPr/>
                    <a:lstStyle/>
                    <a:p>
                      <a:r>
                        <a:rPr lang="en-US" sz="1400" dirty="0"/>
                        <a:t>Private Not-for-Profit</a:t>
                      </a:r>
                    </a:p>
                  </a:txBody>
                  <a:tcPr/>
                </a:tc>
                <a:extLst>
                  <a:ext uri="{0D108BD9-81ED-4DB2-BD59-A6C34878D82A}">
                    <a16:rowId xmlns:a16="http://schemas.microsoft.com/office/drawing/2014/main" val="266558211"/>
                  </a:ext>
                </a:extLst>
              </a:tr>
              <a:tr h="301752">
                <a:tc>
                  <a:txBody>
                    <a:bodyPr/>
                    <a:lstStyle/>
                    <a:p>
                      <a:r>
                        <a:rPr lang="en-US" sz="1400" dirty="0"/>
                        <a:t>1912</a:t>
                      </a:r>
                    </a:p>
                  </a:txBody>
                  <a:tcPr/>
                </a:tc>
                <a:tc>
                  <a:txBody>
                    <a:bodyPr/>
                    <a:lstStyle/>
                    <a:p>
                      <a:r>
                        <a:rPr lang="en-US" sz="1400" dirty="0"/>
                        <a:t>Salt Lake County Hospital</a:t>
                      </a:r>
                    </a:p>
                  </a:txBody>
                  <a:tcPr/>
                </a:tc>
                <a:tc>
                  <a:txBody>
                    <a:bodyPr/>
                    <a:lstStyle/>
                    <a:p>
                      <a:r>
                        <a:rPr lang="en-US" sz="1400" dirty="0"/>
                        <a:t>Salt Lake</a:t>
                      </a:r>
                    </a:p>
                  </a:txBody>
                  <a:tcPr/>
                </a:tc>
                <a:tc>
                  <a:txBody>
                    <a:bodyPr/>
                    <a:lstStyle/>
                    <a:p>
                      <a:r>
                        <a:rPr lang="en-US" sz="1400" dirty="0"/>
                        <a:t>25</a:t>
                      </a:r>
                    </a:p>
                  </a:txBody>
                  <a:tcPr/>
                </a:tc>
                <a:tc>
                  <a:txBody>
                    <a:bodyPr/>
                    <a:lstStyle/>
                    <a:p>
                      <a:r>
                        <a:rPr lang="en-US" sz="1400" dirty="0"/>
                        <a:t>County Government</a:t>
                      </a:r>
                    </a:p>
                  </a:txBody>
                  <a:tcPr/>
                </a:tc>
                <a:extLst>
                  <a:ext uri="{0D108BD9-81ED-4DB2-BD59-A6C34878D82A}">
                    <a16:rowId xmlns:a16="http://schemas.microsoft.com/office/drawing/2014/main" val="1121362308"/>
                  </a:ext>
                </a:extLst>
              </a:tr>
            </a:tbl>
          </a:graphicData>
        </a:graphic>
      </p:graphicFrame>
      <p:sp>
        <p:nvSpPr>
          <p:cNvPr id="3" name="TextBox 2">
            <a:extLst>
              <a:ext uri="{FF2B5EF4-FFF2-40B4-BE49-F238E27FC236}">
                <a16:creationId xmlns:a16="http://schemas.microsoft.com/office/drawing/2014/main" id="{E3F0EA5D-2E70-8B49-BACA-E1E8F512EB70}"/>
              </a:ext>
            </a:extLst>
          </p:cNvPr>
          <p:cNvSpPr txBox="1"/>
          <p:nvPr/>
        </p:nvSpPr>
        <p:spPr>
          <a:xfrm>
            <a:off x="594662" y="5167595"/>
            <a:ext cx="7464031" cy="923330"/>
          </a:xfrm>
          <a:prstGeom prst="rect">
            <a:avLst/>
          </a:prstGeom>
          <a:noFill/>
        </p:spPr>
        <p:txBody>
          <a:bodyPr wrap="none" rtlCol="0">
            <a:spAutoFit/>
          </a:bodyPr>
          <a:lstStyle/>
          <a:p>
            <a:r>
              <a:rPr lang="en-US" dirty="0"/>
              <a:t>… first acute care hospital outside of Salt Lake, first non-denominational, </a:t>
            </a:r>
            <a:br>
              <a:rPr lang="en-US" dirty="0"/>
            </a:br>
            <a:r>
              <a:rPr lang="en-US" dirty="0"/>
              <a:t>non-proprietary acute care hospital in Utah, 2</a:t>
            </a:r>
            <a:r>
              <a:rPr lang="en-US" baseline="30000" dirty="0"/>
              <a:t>nd</a:t>
            </a:r>
            <a:r>
              <a:rPr lang="en-US" dirty="0"/>
              <a:t> largest acute care hospital</a:t>
            </a:r>
            <a:br>
              <a:rPr lang="en-US" dirty="0"/>
            </a:br>
            <a:r>
              <a:rPr lang="en-US" dirty="0"/>
              <a:t>in the state at time of opening and for the next ten years …</a:t>
            </a:r>
          </a:p>
        </p:txBody>
      </p:sp>
      <p:sp>
        <p:nvSpPr>
          <p:cNvPr id="4" name="TextBox 3">
            <a:extLst>
              <a:ext uri="{FF2B5EF4-FFF2-40B4-BE49-F238E27FC236}">
                <a16:creationId xmlns:a16="http://schemas.microsoft.com/office/drawing/2014/main" id="{6C057541-0BDA-2C42-9735-67C54EAF0802}"/>
              </a:ext>
            </a:extLst>
          </p:cNvPr>
          <p:cNvSpPr txBox="1"/>
          <p:nvPr/>
        </p:nvSpPr>
        <p:spPr>
          <a:xfrm>
            <a:off x="285735" y="6076250"/>
            <a:ext cx="3212739" cy="584775"/>
          </a:xfrm>
          <a:prstGeom prst="rect">
            <a:avLst/>
          </a:prstGeom>
          <a:noFill/>
        </p:spPr>
        <p:txBody>
          <a:bodyPr wrap="none" rtlCol="0">
            <a:spAutoFit/>
          </a:bodyPr>
          <a:lstStyle/>
          <a:p>
            <a:r>
              <a:rPr lang="en-US" sz="800" dirty="0">
                <a:hlinkClick r:id="rId2"/>
              </a:rPr>
              <a:t>https://stmarkshospital.com/about/history/full-hospital-history.dot</a:t>
            </a:r>
            <a:br>
              <a:rPr lang="en-US" sz="800" dirty="0"/>
            </a:br>
            <a:r>
              <a:rPr lang="en-US" sz="800" dirty="0">
                <a:hlinkClick r:id="rId3"/>
              </a:rPr>
              <a:t>http://mormonhistoricsites.org/historic-holy-cross-chapel/</a:t>
            </a:r>
            <a:endParaRPr lang="en-US" sz="800" dirty="0"/>
          </a:p>
          <a:p>
            <a:r>
              <a:rPr lang="en-US" sz="800" dirty="0"/>
              <a:t>The Salt Lake Tribune from Salt Lake City, Utah, 11 05 1960, Page 24</a:t>
            </a:r>
          </a:p>
          <a:p>
            <a:r>
              <a:rPr lang="en-US" sz="800" dirty="0"/>
              <a:t>http://</a:t>
            </a:r>
            <a:r>
              <a:rPr lang="en-US" sz="800" dirty="0" err="1"/>
              <a:t>slco.org</a:t>
            </a:r>
            <a:r>
              <a:rPr lang="en-US" sz="800" dirty="0"/>
              <a:t>/archives/additional-records/county-hospital/</a:t>
            </a:r>
          </a:p>
        </p:txBody>
      </p:sp>
      <p:pic>
        <p:nvPicPr>
          <p:cNvPr id="6" name="Picture 5">
            <a:extLst>
              <a:ext uri="{FF2B5EF4-FFF2-40B4-BE49-F238E27FC236}">
                <a16:creationId xmlns:a16="http://schemas.microsoft.com/office/drawing/2014/main" id="{470344E7-771E-6D49-B3A7-62A486D32A25}"/>
              </a:ext>
            </a:extLst>
          </p:cNvPr>
          <p:cNvPicPr>
            <a:picLocks noChangeAspect="1"/>
          </p:cNvPicPr>
          <p:nvPr/>
        </p:nvPicPr>
        <p:blipFill>
          <a:blip r:embed="rId4"/>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14731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Welcome</a:t>
            </a:r>
          </a:p>
        </p:txBody>
      </p:sp>
      <p:sp>
        <p:nvSpPr>
          <p:cNvPr id="3" name="Content Placeholder 2"/>
          <p:cNvSpPr>
            <a:spLocks noGrp="1"/>
          </p:cNvSpPr>
          <p:nvPr>
            <p:ph idx="1"/>
          </p:nvPr>
        </p:nvSpPr>
        <p:spPr>
          <a:xfrm>
            <a:off x="500568" y="1168451"/>
            <a:ext cx="3646632" cy="5330438"/>
          </a:xfrm>
        </p:spPr>
        <p:txBody>
          <a:bodyPr>
            <a:normAutofit/>
          </a:bodyPr>
          <a:lstStyle/>
          <a:p>
            <a:r>
              <a:rPr lang="en-US" sz="1800" dirty="0"/>
              <a:t>Ogden Standard, 1892-06-08: “Ogden has now one of the most complete hospitals in the Inter-mountain region, and the medical attendance given the patients is unsurpassed.”</a:t>
            </a:r>
          </a:p>
          <a:p>
            <a:r>
              <a:rPr lang="en-US" sz="1800" dirty="0"/>
              <a:t>Seen also as a boost for the local economy </a:t>
            </a:r>
            <a:r>
              <a:rPr lang="mr-IN" sz="1800" dirty="0"/>
              <a:t>–</a:t>
            </a:r>
            <a:r>
              <a:rPr lang="en-US" sz="1800" dirty="0"/>
              <a:t> patients will not travel to Salt Lake, will be attracted to shop in Ogden.</a:t>
            </a:r>
          </a:p>
          <a:p>
            <a:r>
              <a:rPr lang="en-US" sz="1800" dirty="0"/>
              <a:t>Point of pride for Mayor Turner’s 1893 state-of-the-city address to Council.</a:t>
            </a:r>
          </a:p>
          <a:p>
            <a:pPr marL="0" indent="0">
              <a:buNone/>
            </a:pPr>
            <a:endParaRPr lang="en-US" sz="1800" dirty="0"/>
          </a:p>
        </p:txBody>
      </p:sp>
      <p:pic>
        <p:nvPicPr>
          <p:cNvPr id="5" name="Picture 4">
            <a:extLst>
              <a:ext uri="{FF2B5EF4-FFF2-40B4-BE49-F238E27FC236}">
                <a16:creationId xmlns:a16="http://schemas.microsoft.com/office/drawing/2014/main" id="{D83AE495-AC93-1C48-B187-94CA61C4580A}"/>
              </a:ext>
            </a:extLst>
          </p:cNvPr>
          <p:cNvPicPr>
            <a:picLocks noChangeAspect="1"/>
          </p:cNvPicPr>
          <p:nvPr/>
        </p:nvPicPr>
        <p:blipFill>
          <a:blip r:embed="rId2"/>
          <a:stretch>
            <a:fillRect/>
          </a:stretch>
        </p:blipFill>
        <p:spPr>
          <a:xfrm>
            <a:off x="4899422" y="1468800"/>
            <a:ext cx="3553678" cy="3493700"/>
          </a:xfrm>
          <a:prstGeom prst="rect">
            <a:avLst/>
          </a:prstGeom>
        </p:spPr>
      </p:pic>
      <p:sp>
        <p:nvSpPr>
          <p:cNvPr id="7" name="TextBox 6">
            <a:extLst>
              <a:ext uri="{FF2B5EF4-FFF2-40B4-BE49-F238E27FC236}">
                <a16:creationId xmlns:a16="http://schemas.microsoft.com/office/drawing/2014/main" id="{8BA87990-7745-A749-9AC3-92C39E8CBDBC}"/>
              </a:ext>
            </a:extLst>
          </p:cNvPr>
          <p:cNvSpPr txBox="1"/>
          <p:nvPr/>
        </p:nvSpPr>
        <p:spPr>
          <a:xfrm>
            <a:off x="5486400" y="4962500"/>
            <a:ext cx="2534668" cy="415498"/>
          </a:xfrm>
          <a:prstGeom prst="rect">
            <a:avLst/>
          </a:prstGeom>
          <a:noFill/>
        </p:spPr>
        <p:txBody>
          <a:bodyPr wrap="none" rtlCol="0">
            <a:spAutoFit/>
          </a:bodyPr>
          <a:lstStyle/>
          <a:p>
            <a:r>
              <a:rPr lang="en-US" sz="1050" dirty="0"/>
              <a:t>Report on City hosted opening reception.</a:t>
            </a:r>
          </a:p>
          <a:p>
            <a:r>
              <a:rPr lang="en-US" sz="1050" dirty="0"/>
              <a:t>From Ogden Standard, 1892 06 28.</a:t>
            </a:r>
          </a:p>
        </p:txBody>
      </p:sp>
      <p:pic>
        <p:nvPicPr>
          <p:cNvPr id="6" name="Picture 5">
            <a:extLst>
              <a:ext uri="{FF2B5EF4-FFF2-40B4-BE49-F238E27FC236}">
                <a16:creationId xmlns:a16="http://schemas.microsoft.com/office/drawing/2014/main" id="{C2B3A14E-4F84-BC4A-B172-9E2829299EC3}"/>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786068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6259"/>
          </a:xfrm>
        </p:spPr>
        <p:txBody>
          <a:bodyPr>
            <a:normAutofit/>
          </a:bodyPr>
          <a:lstStyle/>
          <a:p>
            <a:pPr algn="ctr"/>
            <a:r>
              <a:rPr lang="en-US" sz="3200" dirty="0"/>
              <a:t>Rocky Start</a:t>
            </a:r>
          </a:p>
        </p:txBody>
      </p:sp>
      <p:sp>
        <p:nvSpPr>
          <p:cNvPr id="3" name="Content Placeholder 2"/>
          <p:cNvSpPr>
            <a:spLocks noGrp="1"/>
          </p:cNvSpPr>
          <p:nvPr>
            <p:ph idx="1"/>
          </p:nvPr>
        </p:nvSpPr>
        <p:spPr>
          <a:xfrm>
            <a:off x="500568" y="1168451"/>
            <a:ext cx="8142864" cy="5330438"/>
          </a:xfrm>
        </p:spPr>
        <p:txBody>
          <a:bodyPr>
            <a:normAutofit/>
          </a:bodyPr>
          <a:lstStyle/>
          <a:p>
            <a:r>
              <a:rPr lang="en-US" sz="2000" dirty="0"/>
              <a:t>1892, June – December:</a:t>
            </a:r>
          </a:p>
          <a:p>
            <a:pPr lvl="1"/>
            <a:r>
              <a:rPr lang="en-US" sz="1800" dirty="0"/>
              <a:t>Immediate problems with cesspool and waste disposal, need to revisit construction, add wiring for electric lights – </a:t>
            </a:r>
            <a:r>
              <a:rPr lang="en-US" sz="1800" dirty="0" err="1"/>
              <a:t>ie</a:t>
            </a:r>
            <a:r>
              <a:rPr lang="en-US" sz="1800" dirty="0"/>
              <a:t>, no wiring in the original plans.</a:t>
            </a:r>
          </a:p>
          <a:p>
            <a:pPr lvl="1"/>
            <a:r>
              <a:rPr lang="en-US" sz="1800" dirty="0"/>
              <a:t>July, a large number of pigs removed from an adjoining property.</a:t>
            </a:r>
          </a:p>
          <a:p>
            <a:pPr lvl="1"/>
            <a:r>
              <a:rPr lang="en-US" sz="1800" dirty="0"/>
              <a:t>September, several days of census = 1; patient arrested and sent to asylum in Provo. </a:t>
            </a:r>
          </a:p>
          <a:p>
            <a:pPr lvl="1"/>
            <a:r>
              <a:rPr lang="en-US" sz="1800" dirty="0"/>
              <a:t>Not meeting goals for paying patients.</a:t>
            </a:r>
          </a:p>
          <a:p>
            <a:r>
              <a:rPr lang="en-US" sz="2000" dirty="0"/>
              <a:t>1893: </a:t>
            </a:r>
          </a:p>
          <a:p>
            <a:pPr lvl="1"/>
            <a:r>
              <a:rPr lang="en-US" sz="1800" dirty="0"/>
              <a:t>March Grand Jury Report from 4</a:t>
            </a:r>
            <a:r>
              <a:rPr lang="en-US" sz="1800" baseline="30000" dirty="0"/>
              <a:t>th</a:t>
            </a:r>
            <a:r>
              <a:rPr lang="en-US" sz="1800" dirty="0"/>
              <a:t> Judicial District, Utah Territory, citing problems with the facility and recommending improvements.</a:t>
            </a:r>
          </a:p>
          <a:p>
            <a:pPr lvl="1"/>
            <a:r>
              <a:rPr lang="en-US" sz="1800" dirty="0"/>
              <a:t>May &amp; June … Really bad timing – Panic of 1893 hits, 500 banks, 1,500 commercial firms fail nationally, Union Pacific goes into receivership in October, Council begins talking retrenchment … .</a:t>
            </a:r>
          </a:p>
          <a:p>
            <a:pPr marL="0" indent="0">
              <a:buNone/>
            </a:pPr>
            <a:endParaRPr lang="en-US" sz="2000" dirty="0"/>
          </a:p>
        </p:txBody>
      </p:sp>
      <p:pic>
        <p:nvPicPr>
          <p:cNvPr id="4" name="Picture 3">
            <a:extLst>
              <a:ext uri="{FF2B5EF4-FFF2-40B4-BE49-F238E27FC236}">
                <a16:creationId xmlns:a16="http://schemas.microsoft.com/office/drawing/2014/main" id="{7AEED726-E81A-ED42-A06D-40FD92165608}"/>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339037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Panic of 1893</a:t>
            </a:r>
          </a:p>
        </p:txBody>
      </p:sp>
      <p:sp>
        <p:nvSpPr>
          <p:cNvPr id="3" name="Content Placeholder 2"/>
          <p:cNvSpPr>
            <a:spLocks noGrp="1"/>
          </p:cNvSpPr>
          <p:nvPr>
            <p:ph idx="1"/>
          </p:nvPr>
        </p:nvSpPr>
        <p:spPr>
          <a:xfrm>
            <a:off x="628650" y="1690689"/>
            <a:ext cx="7886700" cy="4351338"/>
          </a:xfrm>
        </p:spPr>
        <p:txBody>
          <a:bodyPr>
            <a:normAutofit/>
          </a:bodyPr>
          <a:lstStyle/>
          <a:p>
            <a:r>
              <a:rPr lang="en-US" sz="1800" dirty="0"/>
              <a:t>1893 economic crisis challenges City’s Model for Operating Hospital</a:t>
            </a:r>
          </a:p>
          <a:p>
            <a:pPr lvl="1"/>
            <a:r>
              <a:rPr lang="en-US" sz="1400" dirty="0"/>
              <a:t>Severe (but not clearly described) disruption of city revenues;</a:t>
            </a:r>
          </a:p>
          <a:p>
            <a:pPr lvl="1"/>
            <a:r>
              <a:rPr lang="en-US" sz="1400" dirty="0"/>
              <a:t>Editorial pressure for cutbacks in government and City expenditures identifying hospital as an unaffordable luxury for a City of Ogden’s status.</a:t>
            </a:r>
          </a:p>
          <a:p>
            <a:r>
              <a:rPr lang="en-US" sz="1800" dirty="0"/>
              <a:t>The hospital was now a significant expense; it represented ~5% of the total projected 1894 budget.</a:t>
            </a:r>
          </a:p>
          <a:p>
            <a:r>
              <a:rPr lang="en-US" sz="1800" dirty="0"/>
              <a:t>July 17, 1893, a majority of city council, now composed of an equal number of Republicans (Liberal skew) and Democrats (People’s skew), votes to close the hospital, with Standard Examiner editorial support; also votes for spending and hiring freezes.</a:t>
            </a:r>
          </a:p>
          <a:p>
            <a:r>
              <a:rPr lang="en-US" sz="1800" dirty="0"/>
              <a:t>July 25, Special Meeting, Mayor reads a veto of the July 17 retrenchment plan, including closure of hospital.  Veto is sustained.  </a:t>
            </a:r>
          </a:p>
          <a:p>
            <a:r>
              <a:rPr lang="en-US" sz="1800" dirty="0"/>
              <a:t>New committee appointed to study further retrenchment options, but the hospital has survived. </a:t>
            </a:r>
            <a:endParaRPr lang="en-US" sz="1400" dirty="0"/>
          </a:p>
        </p:txBody>
      </p:sp>
      <p:pic>
        <p:nvPicPr>
          <p:cNvPr id="4" name="Picture 3">
            <a:extLst>
              <a:ext uri="{FF2B5EF4-FFF2-40B4-BE49-F238E27FC236}">
                <a16:creationId xmlns:a16="http://schemas.microsoft.com/office/drawing/2014/main" id="{4C9ADD61-47F6-1A40-9494-8B05A429169B}"/>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41547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1060767"/>
          </a:xfrm>
        </p:spPr>
        <p:txBody>
          <a:bodyPr>
            <a:normAutofit/>
          </a:bodyPr>
          <a:lstStyle/>
          <a:p>
            <a:pPr algn="ctr"/>
            <a:r>
              <a:rPr lang="en-US" sz="3200" dirty="0"/>
              <a:t>City Hospital Challenges: 1894-1896</a:t>
            </a:r>
          </a:p>
        </p:txBody>
      </p:sp>
      <p:sp>
        <p:nvSpPr>
          <p:cNvPr id="3" name="Content Placeholder 2"/>
          <p:cNvSpPr>
            <a:spLocks noGrp="1"/>
          </p:cNvSpPr>
          <p:nvPr>
            <p:ph idx="1"/>
          </p:nvPr>
        </p:nvSpPr>
        <p:spPr>
          <a:xfrm>
            <a:off x="628650" y="1497330"/>
            <a:ext cx="7886700" cy="4560570"/>
          </a:xfrm>
        </p:spPr>
        <p:txBody>
          <a:bodyPr>
            <a:normAutofit/>
          </a:bodyPr>
          <a:lstStyle/>
          <a:p>
            <a:r>
              <a:rPr lang="en-US" sz="1800" dirty="0"/>
              <a:t>1894: Conflict continues over cost and operating philosophy within city government</a:t>
            </a:r>
          </a:p>
          <a:p>
            <a:pPr lvl="1"/>
            <a:r>
              <a:rPr lang="en-US" sz="1400" dirty="0"/>
              <a:t>Several attempts by council cohort to force sale of the facility to the county (which did not want to buy it);</a:t>
            </a:r>
          </a:p>
          <a:p>
            <a:pPr lvl="1"/>
            <a:r>
              <a:rPr lang="en-US" sz="1400" dirty="0"/>
              <a:t>Attempts to end City operations and lease the hospital to limit city exposure to costs;</a:t>
            </a:r>
          </a:p>
          <a:p>
            <a:pPr lvl="1"/>
            <a:r>
              <a:rPr lang="en-US" sz="1400" dirty="0"/>
              <a:t>Opposed by Ladies Charitable Association petition and prominent physicians; </a:t>
            </a:r>
          </a:p>
          <a:p>
            <a:pPr lvl="1"/>
            <a:r>
              <a:rPr lang="en-US" sz="1400" dirty="0"/>
              <a:t>Compromise position reached in August 1894 with lease to Frank Sherwood, immediate past steward, for 18 months, with Mayor, City Physician and Sanitary Committee in titular control.</a:t>
            </a:r>
          </a:p>
          <a:p>
            <a:r>
              <a:rPr lang="en-US" sz="1800" dirty="0"/>
              <a:t>1894–96: Conflicts over Indigents, Role of City &amp; County</a:t>
            </a:r>
          </a:p>
          <a:p>
            <a:pPr lvl="1"/>
            <a:r>
              <a:rPr lang="en-US" sz="1400" dirty="0"/>
              <a:t>County chafes at expense of maintaining patients at City Hospital; </a:t>
            </a:r>
          </a:p>
          <a:p>
            <a:pPr lvl="1"/>
            <a:r>
              <a:rPr lang="en-US" sz="1400" dirty="0"/>
              <a:t>County Government Act of 1896, reprising responsibilities delegated to Counties in 1888, generates confusion, competitive intentions on the part of the County; leads some Ogden City Council members to feel that the City has been relieved of the burden of maintaining a hospital, needs no longer maintain the service;</a:t>
            </a:r>
          </a:p>
          <a:p>
            <a:pPr lvl="1"/>
            <a:r>
              <a:rPr lang="en-US" sz="1400" dirty="0"/>
              <a:t>County looks at possibility of establishing its own hospital; briefly does so in basement of County building in early 1897; ceases operation almost immediately.</a:t>
            </a:r>
          </a:p>
        </p:txBody>
      </p:sp>
      <p:pic>
        <p:nvPicPr>
          <p:cNvPr id="4" name="Picture 3">
            <a:extLst>
              <a:ext uri="{FF2B5EF4-FFF2-40B4-BE49-F238E27FC236}">
                <a16:creationId xmlns:a16="http://schemas.microsoft.com/office/drawing/2014/main" id="{A6361D4B-027C-2942-8C63-E540D8551349}"/>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438010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383"/>
            <a:ext cx="7886700" cy="1957318"/>
          </a:xfrm>
        </p:spPr>
        <p:txBody>
          <a:bodyPr>
            <a:normAutofit/>
          </a:bodyPr>
          <a:lstStyle/>
          <a:p>
            <a:pPr algn="ctr"/>
            <a:r>
              <a:rPr lang="en-US" sz="2800" dirty="0"/>
              <a:t>Ogden Medical &amp; Surgical Hospital: </a:t>
            </a:r>
            <a:br>
              <a:rPr lang="en-US" sz="2800" dirty="0"/>
            </a:br>
            <a:r>
              <a:rPr lang="en-US" sz="2800" dirty="0"/>
              <a:t>1897 – 1911</a:t>
            </a:r>
            <a:br>
              <a:rPr lang="en-US" sz="2800" dirty="0"/>
            </a:br>
            <a:r>
              <a:rPr lang="en-US" sz="2800" dirty="0"/>
              <a:t>(Ogden General)</a:t>
            </a:r>
          </a:p>
        </p:txBody>
      </p:sp>
      <p:pic>
        <p:nvPicPr>
          <p:cNvPr id="5" name="Picture 4">
            <a:extLst>
              <a:ext uri="{FF2B5EF4-FFF2-40B4-BE49-F238E27FC236}">
                <a16:creationId xmlns:a16="http://schemas.microsoft.com/office/drawing/2014/main" id="{85A8077F-5869-0E48-8BDA-79FF308E20A4}"/>
              </a:ext>
            </a:extLst>
          </p:cNvPr>
          <p:cNvPicPr>
            <a:picLocks noChangeAspect="1"/>
          </p:cNvPicPr>
          <p:nvPr/>
        </p:nvPicPr>
        <p:blipFill>
          <a:blip r:embed="rId2"/>
          <a:stretch>
            <a:fillRect/>
          </a:stretch>
        </p:blipFill>
        <p:spPr>
          <a:xfrm rot="5400000">
            <a:off x="2281234" y="1300794"/>
            <a:ext cx="4581532" cy="5536692"/>
          </a:xfrm>
          <a:prstGeom prst="rect">
            <a:avLst/>
          </a:prstGeom>
        </p:spPr>
      </p:pic>
      <p:sp>
        <p:nvSpPr>
          <p:cNvPr id="6" name="TextBox 5">
            <a:extLst>
              <a:ext uri="{FF2B5EF4-FFF2-40B4-BE49-F238E27FC236}">
                <a16:creationId xmlns:a16="http://schemas.microsoft.com/office/drawing/2014/main" id="{0910AFAC-55BF-214E-871E-363D9F59CCD3}"/>
              </a:ext>
            </a:extLst>
          </p:cNvPr>
          <p:cNvSpPr txBox="1"/>
          <p:nvPr/>
        </p:nvSpPr>
        <p:spPr>
          <a:xfrm>
            <a:off x="418775" y="6221406"/>
            <a:ext cx="2960530" cy="276999"/>
          </a:xfrm>
          <a:prstGeom prst="rect">
            <a:avLst/>
          </a:prstGeom>
          <a:noFill/>
          <a:ln>
            <a:solidFill>
              <a:schemeClr val="accent1"/>
            </a:solidFill>
          </a:ln>
        </p:spPr>
        <p:txBody>
          <a:bodyPr wrap="square" rtlCol="0">
            <a:spAutoFit/>
          </a:bodyPr>
          <a:lstStyle/>
          <a:p>
            <a:r>
              <a:rPr lang="en-US" sz="1200" dirty="0"/>
              <a:t>From Industrial Utah, July 15, 1901, p. 18)</a:t>
            </a:r>
          </a:p>
        </p:txBody>
      </p:sp>
      <p:pic>
        <p:nvPicPr>
          <p:cNvPr id="7" name="Picture 6">
            <a:extLst>
              <a:ext uri="{FF2B5EF4-FFF2-40B4-BE49-F238E27FC236}">
                <a16:creationId xmlns:a16="http://schemas.microsoft.com/office/drawing/2014/main" id="{ED4717AE-3DC9-1140-9542-4633B0478B4C}"/>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547179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6230"/>
            <a:ext cx="7886700" cy="1325563"/>
          </a:xfrm>
        </p:spPr>
        <p:txBody>
          <a:bodyPr>
            <a:normAutofit/>
          </a:bodyPr>
          <a:lstStyle/>
          <a:p>
            <a:pPr algn="ctr"/>
            <a:r>
              <a:rPr lang="en-US" sz="3200" dirty="0"/>
              <a:t>Ogden General/Ogden Medical Surgical Hospital</a:t>
            </a:r>
          </a:p>
        </p:txBody>
      </p:sp>
      <p:sp>
        <p:nvSpPr>
          <p:cNvPr id="3" name="Content Placeholder 2"/>
          <p:cNvSpPr>
            <a:spLocks noGrp="1"/>
          </p:cNvSpPr>
          <p:nvPr>
            <p:ph idx="1"/>
          </p:nvPr>
        </p:nvSpPr>
        <p:spPr>
          <a:xfrm>
            <a:off x="628650" y="1551793"/>
            <a:ext cx="7886700" cy="4964754"/>
          </a:xfrm>
        </p:spPr>
        <p:txBody>
          <a:bodyPr>
            <a:normAutofit/>
          </a:bodyPr>
          <a:lstStyle/>
          <a:p>
            <a:r>
              <a:rPr lang="en-US" sz="1800" dirty="0"/>
              <a:t>Late 1896, settlements in UPRR bankruptcy of 1893 force closure of UPRR hospital in Ogden; </a:t>
            </a:r>
          </a:p>
          <a:p>
            <a:r>
              <a:rPr lang="en-US" sz="1800" dirty="0"/>
              <a:t>Buildings and contents are sold to generate cash to repay creditors, share holders;</a:t>
            </a:r>
          </a:p>
          <a:p>
            <a:r>
              <a:rPr lang="en-US" sz="1800" dirty="0"/>
              <a:t>Creates both the possibility and the need for non-railroad providers to be contracted for care of RR employees, while similar contracts were something of a norm for other railroads and large corporations, boosting component of paying patients for a hospital.</a:t>
            </a:r>
          </a:p>
        </p:txBody>
      </p:sp>
      <p:sp>
        <p:nvSpPr>
          <p:cNvPr id="4" name="TextBox 3">
            <a:extLst>
              <a:ext uri="{FF2B5EF4-FFF2-40B4-BE49-F238E27FC236}">
                <a16:creationId xmlns:a16="http://schemas.microsoft.com/office/drawing/2014/main" id="{D234D632-153E-7F4E-AC23-9018367CD90E}"/>
              </a:ext>
            </a:extLst>
          </p:cNvPr>
          <p:cNvSpPr txBox="1"/>
          <p:nvPr/>
        </p:nvSpPr>
        <p:spPr>
          <a:xfrm>
            <a:off x="1612800" y="4564800"/>
            <a:ext cx="5918400" cy="1200329"/>
          </a:xfrm>
          <a:prstGeom prst="rect">
            <a:avLst/>
          </a:prstGeom>
          <a:noFill/>
          <a:ln>
            <a:solidFill>
              <a:schemeClr val="accent1"/>
            </a:solidFill>
          </a:ln>
        </p:spPr>
        <p:txBody>
          <a:bodyPr wrap="square" rtlCol="0">
            <a:spAutoFit/>
          </a:bodyPr>
          <a:lstStyle/>
          <a:p>
            <a:r>
              <a:rPr lang="en-US" dirty="0"/>
              <a:t>Thus in an unexpected way, the Panic of 1893 was a key factor in the Ogden hospital’s finally achieving financial viability. </a:t>
            </a:r>
          </a:p>
          <a:p>
            <a:endParaRPr lang="en-US" dirty="0"/>
          </a:p>
        </p:txBody>
      </p:sp>
      <p:pic>
        <p:nvPicPr>
          <p:cNvPr id="5" name="Picture 4">
            <a:extLst>
              <a:ext uri="{FF2B5EF4-FFF2-40B4-BE49-F238E27FC236}">
                <a16:creationId xmlns:a16="http://schemas.microsoft.com/office/drawing/2014/main" id="{181649A1-D62D-B74C-9872-16708B025FEC}"/>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049670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6230"/>
            <a:ext cx="7886700" cy="1325563"/>
          </a:xfrm>
        </p:spPr>
        <p:txBody>
          <a:bodyPr>
            <a:normAutofit/>
          </a:bodyPr>
          <a:lstStyle/>
          <a:p>
            <a:pPr algn="ctr"/>
            <a:r>
              <a:rPr lang="en-US" sz="3200" dirty="0"/>
              <a:t>Ogden General/Ogden Medical Surgical Hospital</a:t>
            </a:r>
          </a:p>
        </p:txBody>
      </p:sp>
      <p:sp>
        <p:nvSpPr>
          <p:cNvPr id="3" name="Content Placeholder 2"/>
          <p:cNvSpPr>
            <a:spLocks noGrp="1"/>
          </p:cNvSpPr>
          <p:nvPr>
            <p:ph idx="1"/>
          </p:nvPr>
        </p:nvSpPr>
        <p:spPr>
          <a:xfrm>
            <a:off x="628650" y="1666093"/>
            <a:ext cx="7886700" cy="4964754"/>
          </a:xfrm>
        </p:spPr>
        <p:txBody>
          <a:bodyPr>
            <a:normAutofit/>
          </a:bodyPr>
          <a:lstStyle/>
          <a:p>
            <a:r>
              <a:rPr lang="en-US" sz="1800" dirty="0"/>
              <a:t>Ogden Medical Surgical Corporation forms in late 1896, seeks to take over lease for management of hospital.</a:t>
            </a:r>
          </a:p>
          <a:p>
            <a:r>
              <a:rPr lang="en-US" sz="1800" dirty="0"/>
              <a:t>Not the only competitors for the lease, probably not the lowest cost option – decision to work with OMSC suggests a desire to install and maintain a professional level of quality at the hospital.</a:t>
            </a:r>
          </a:p>
          <a:p>
            <a:r>
              <a:rPr lang="en-US" sz="1800" dirty="0"/>
              <a:t>Physician owned corporation: Drs. Gordon, Coulter, Driver, Joyce &amp; Hyde – group includes current and future City and County Physicians, railway and other corporate employee physician service contractors.</a:t>
            </a:r>
          </a:p>
          <a:p>
            <a:r>
              <a:rPr lang="en-US" sz="1800" dirty="0"/>
              <a:t>First terms call for a fixed lease payment with the corporation responsible for all operations; </a:t>
            </a:r>
          </a:p>
          <a:p>
            <a:pPr lvl="1"/>
            <a:r>
              <a:rPr lang="en-US" sz="1600" dirty="0"/>
              <a:t>Subsequently revised so that annual lease payments were forgiven in exchange for the promise of investment of an equal amount in facility upgrades; </a:t>
            </a:r>
          </a:p>
          <a:p>
            <a:pPr lvl="1"/>
            <a:r>
              <a:rPr lang="en-US" sz="1600" dirty="0"/>
              <a:t>Amounts appear to have been non-nominal – but still not large enough to generate a return on the original investment or a contribution to debt service for the City.</a:t>
            </a:r>
            <a:endParaRPr lang="en-US" sz="1800" dirty="0"/>
          </a:p>
          <a:p>
            <a:r>
              <a:rPr lang="en-US" sz="1800" dirty="0"/>
              <a:t>First lease 3yrs 1897-1900; Renewed for ten years through 1910.</a:t>
            </a:r>
          </a:p>
          <a:p>
            <a:endParaRPr lang="en-US" sz="1800" dirty="0"/>
          </a:p>
        </p:txBody>
      </p:sp>
      <p:pic>
        <p:nvPicPr>
          <p:cNvPr id="4" name="Picture 3">
            <a:extLst>
              <a:ext uri="{FF2B5EF4-FFF2-40B4-BE49-F238E27FC236}">
                <a16:creationId xmlns:a16="http://schemas.microsoft.com/office/drawing/2014/main" id="{522AEEBE-6B85-2647-AFA6-CF53A80BE330}"/>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411330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6230"/>
            <a:ext cx="7886700" cy="1325563"/>
          </a:xfrm>
        </p:spPr>
        <p:txBody>
          <a:bodyPr>
            <a:normAutofit/>
          </a:bodyPr>
          <a:lstStyle/>
          <a:p>
            <a:pPr algn="ctr"/>
            <a:r>
              <a:rPr lang="en-US" sz="3200" dirty="0"/>
              <a:t>Ogden General/Ogden Medical Surgical Hospital</a:t>
            </a:r>
          </a:p>
        </p:txBody>
      </p:sp>
      <p:sp>
        <p:nvSpPr>
          <p:cNvPr id="3" name="Content Placeholder 2"/>
          <p:cNvSpPr>
            <a:spLocks noGrp="1"/>
          </p:cNvSpPr>
          <p:nvPr>
            <p:ph idx="1"/>
          </p:nvPr>
        </p:nvSpPr>
        <p:spPr>
          <a:xfrm>
            <a:off x="628650" y="1551793"/>
            <a:ext cx="7886700" cy="4964754"/>
          </a:xfrm>
        </p:spPr>
        <p:txBody>
          <a:bodyPr>
            <a:normAutofit/>
          </a:bodyPr>
          <a:lstStyle/>
          <a:p>
            <a:r>
              <a:rPr lang="en-US" sz="1800" dirty="0"/>
              <a:t>Model in Practice: 	</a:t>
            </a:r>
          </a:p>
          <a:p>
            <a:pPr lvl="1"/>
            <a:r>
              <a:rPr lang="en-US" sz="1600" dirty="0"/>
              <a:t>City provided land and facilities – capital investment; </a:t>
            </a:r>
          </a:p>
          <a:p>
            <a:pPr lvl="1"/>
            <a:r>
              <a:rPr lang="en-US" sz="1600" dirty="0"/>
              <a:t>County, large employers underwrote care for a portion of persons to be served; </a:t>
            </a:r>
          </a:p>
          <a:p>
            <a:pPr lvl="1"/>
            <a:r>
              <a:rPr lang="en-US" sz="1600" dirty="0"/>
              <a:t>Physician corporation operated the hospital, taking the City’s place as employer of staff and provided minor capital;</a:t>
            </a:r>
          </a:p>
          <a:p>
            <a:pPr lvl="1"/>
            <a:r>
              <a:rPr lang="en-US" sz="1600" dirty="0"/>
              <a:t>Corporation enabled maintenance of separate accounts for hospital and physician revenues, protection of physicians’ personal businesses from that of the hospital.</a:t>
            </a:r>
          </a:p>
          <a:p>
            <a:pPr marL="0" indent="0">
              <a:buNone/>
            </a:pPr>
            <a:endParaRPr lang="en-US" sz="1800" dirty="0"/>
          </a:p>
        </p:txBody>
      </p:sp>
      <p:pic>
        <p:nvPicPr>
          <p:cNvPr id="4" name="Picture 3">
            <a:extLst>
              <a:ext uri="{FF2B5EF4-FFF2-40B4-BE49-F238E27FC236}">
                <a16:creationId xmlns:a16="http://schemas.microsoft.com/office/drawing/2014/main" id="{D28CF040-2E86-EC45-B8D5-1ECCD99F6AA9}"/>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889371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6230"/>
            <a:ext cx="7886700" cy="1325563"/>
          </a:xfrm>
        </p:spPr>
        <p:txBody>
          <a:bodyPr>
            <a:normAutofit/>
          </a:bodyPr>
          <a:lstStyle/>
          <a:p>
            <a:pPr algn="ctr"/>
            <a:r>
              <a:rPr lang="en-US" sz="3200" dirty="0"/>
              <a:t>Ogden General/Ogden Medical Surgical Hospital</a:t>
            </a:r>
          </a:p>
        </p:txBody>
      </p:sp>
      <p:sp>
        <p:nvSpPr>
          <p:cNvPr id="3" name="Content Placeholder 2"/>
          <p:cNvSpPr>
            <a:spLocks noGrp="1"/>
          </p:cNvSpPr>
          <p:nvPr>
            <p:ph idx="1"/>
          </p:nvPr>
        </p:nvSpPr>
        <p:spPr>
          <a:xfrm>
            <a:off x="628650" y="1551793"/>
            <a:ext cx="7886700" cy="4964754"/>
          </a:xfrm>
        </p:spPr>
        <p:txBody>
          <a:bodyPr>
            <a:normAutofit/>
          </a:bodyPr>
          <a:lstStyle/>
          <a:p>
            <a:r>
              <a:rPr lang="en-US" sz="1800" dirty="0"/>
              <a:t>Features promoted at the time:  50 beds; Men’s &amp; women’s wards; private rooms; special provisions for surgery, children and maternity, special precaution against the dangers incident to confinement; staff in all branches of medicine and surgery; open to all reputable physicians.</a:t>
            </a:r>
          </a:p>
          <a:p>
            <a:r>
              <a:rPr lang="en-US" sz="1800" dirty="0"/>
              <a:t>Specialty services listed: Surgery, Obstetrics, Eye and Ear, General Practice, Children’s Diseases, Diseases of Women, Nervous Diseases.</a:t>
            </a:r>
          </a:p>
          <a:p>
            <a:r>
              <a:rPr lang="en-US" sz="1800" dirty="0"/>
              <a:t>Greeted with renewed enthusiasm and boosterism echoing 1892 </a:t>
            </a:r>
            <a:r>
              <a:rPr lang="mr-IN" sz="1800" dirty="0"/>
              <a:t>–</a:t>
            </a:r>
            <a:r>
              <a:rPr lang="en-US" sz="1800" dirty="0"/>
              <a:t> as fine a facility as any in the Intermountain west, a boon to the local economy </a:t>
            </a:r>
            <a:r>
              <a:rPr lang="mr-IN" sz="1800" dirty="0"/>
              <a:t>…</a:t>
            </a:r>
            <a:r>
              <a:rPr lang="en-US" sz="1800" dirty="0"/>
              <a:t> </a:t>
            </a:r>
          </a:p>
          <a:p>
            <a:r>
              <a:rPr lang="en-US" sz="1800" dirty="0"/>
              <a:t>Appears to have succeeded, and achieved the transition from “facility for the poor” to a hospital for the community’s physicians and patients.</a:t>
            </a:r>
          </a:p>
          <a:p>
            <a:endParaRPr lang="en-US" sz="1800" dirty="0"/>
          </a:p>
          <a:p>
            <a:endParaRPr lang="en-US" sz="1800" dirty="0"/>
          </a:p>
        </p:txBody>
      </p:sp>
      <p:pic>
        <p:nvPicPr>
          <p:cNvPr id="4" name="Picture 3">
            <a:extLst>
              <a:ext uri="{FF2B5EF4-FFF2-40B4-BE49-F238E27FC236}">
                <a16:creationId xmlns:a16="http://schemas.microsoft.com/office/drawing/2014/main" id="{CA9A8458-7E7E-F341-AA2A-B222B758FF71}"/>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40496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710874"/>
          </a:xfrm>
        </p:spPr>
        <p:txBody>
          <a:bodyPr>
            <a:normAutofit/>
          </a:bodyPr>
          <a:lstStyle/>
          <a:p>
            <a:pPr algn="ctr"/>
            <a:r>
              <a:rPr lang="en-US" sz="3200" dirty="0"/>
              <a:t>Burch Creek Hospital &amp; Pest House: </a:t>
            </a:r>
            <a:br>
              <a:rPr lang="en-US" sz="3200" dirty="0"/>
            </a:br>
            <a:r>
              <a:rPr lang="en-US" sz="3200" dirty="0"/>
              <a:t>1883-1885, 1900-1914</a:t>
            </a:r>
          </a:p>
        </p:txBody>
      </p:sp>
      <p:pic>
        <p:nvPicPr>
          <p:cNvPr id="3" name="Picture 2">
            <a:extLst>
              <a:ext uri="{FF2B5EF4-FFF2-40B4-BE49-F238E27FC236}">
                <a16:creationId xmlns:a16="http://schemas.microsoft.com/office/drawing/2014/main" id="{73B8D755-C6BF-B543-864E-BBB0593A9CD3}"/>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47393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907" y="1159593"/>
            <a:ext cx="1938293" cy="1384995"/>
          </a:xfrm>
          <a:prstGeom prst="rect">
            <a:avLst/>
          </a:prstGeom>
          <a:noFill/>
        </p:spPr>
        <p:txBody>
          <a:bodyPr wrap="square" rtlCol="0">
            <a:spAutoFit/>
          </a:bodyPr>
          <a:lstStyle/>
          <a:p>
            <a:r>
              <a:rPr lang="en-US" sz="1200" dirty="0"/>
              <a:t>Advertisement appearing in the Ogden Standard, 1897 04 25, p 8, and as frequently a three times per week over the first year and a half of the new arrangement.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250" y="85276"/>
            <a:ext cx="4675934" cy="6496392"/>
          </a:xfrm>
          <a:prstGeom prst="rect">
            <a:avLst/>
          </a:prstGeom>
        </p:spPr>
      </p:pic>
      <p:pic>
        <p:nvPicPr>
          <p:cNvPr id="5" name="Picture 4">
            <a:extLst>
              <a:ext uri="{FF2B5EF4-FFF2-40B4-BE49-F238E27FC236}">
                <a16:creationId xmlns:a16="http://schemas.microsoft.com/office/drawing/2014/main" id="{FFD9C0E5-C61C-AD42-B263-9E0F674759DB}"/>
              </a:ext>
            </a:extLst>
          </p:cNvPr>
          <p:cNvPicPr>
            <a:picLocks noChangeAspect="1"/>
          </p:cNvPicPr>
          <p:nvPr/>
        </p:nvPicPr>
        <p:blipFill>
          <a:blip r:embed="rId4"/>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4095713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E91A4-964D-CA40-947A-124DC595D2A8}"/>
              </a:ext>
            </a:extLst>
          </p:cNvPr>
          <p:cNvPicPr>
            <a:picLocks noChangeAspect="1"/>
          </p:cNvPicPr>
          <p:nvPr/>
        </p:nvPicPr>
        <p:blipFill>
          <a:blip r:embed="rId2"/>
          <a:stretch>
            <a:fillRect/>
          </a:stretch>
        </p:blipFill>
        <p:spPr>
          <a:xfrm rot="5400000">
            <a:off x="1253974" y="-924791"/>
            <a:ext cx="6288581" cy="8138163"/>
          </a:xfrm>
          <a:prstGeom prst="rect">
            <a:avLst/>
          </a:prstGeom>
        </p:spPr>
      </p:pic>
      <p:pic>
        <p:nvPicPr>
          <p:cNvPr id="3" name="Picture 2">
            <a:extLst>
              <a:ext uri="{FF2B5EF4-FFF2-40B4-BE49-F238E27FC236}">
                <a16:creationId xmlns:a16="http://schemas.microsoft.com/office/drawing/2014/main" id="{1EC033F2-E82C-E146-A013-4322D4B5A15F}"/>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320686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527"/>
            <a:ext cx="7886700" cy="1060474"/>
          </a:xfrm>
        </p:spPr>
        <p:txBody>
          <a:bodyPr>
            <a:normAutofit/>
          </a:bodyPr>
          <a:lstStyle/>
          <a:p>
            <a:pPr algn="ctr"/>
            <a:r>
              <a:rPr lang="en-US" sz="3200" dirty="0"/>
              <a:t>Observations of Ogden General</a:t>
            </a:r>
          </a:p>
        </p:txBody>
      </p:sp>
      <p:sp>
        <p:nvSpPr>
          <p:cNvPr id="3" name="Content Placeholder 2"/>
          <p:cNvSpPr>
            <a:spLocks noGrp="1"/>
          </p:cNvSpPr>
          <p:nvPr>
            <p:ph idx="1"/>
          </p:nvPr>
        </p:nvSpPr>
        <p:spPr>
          <a:xfrm>
            <a:off x="628650" y="1368001"/>
            <a:ext cx="7886700" cy="4987322"/>
          </a:xfrm>
        </p:spPr>
        <p:txBody>
          <a:bodyPr>
            <a:normAutofit fontScale="77500" lnSpcReduction="20000"/>
          </a:bodyPr>
          <a:lstStyle/>
          <a:p>
            <a:r>
              <a:rPr lang="en-US" sz="1800" dirty="0"/>
              <a:t>Operated for 14 years from 1897 through the 1911 with apparent stability.</a:t>
            </a:r>
          </a:p>
          <a:p>
            <a:r>
              <a:rPr lang="en-US" sz="1800" dirty="0"/>
              <a:t>Reduced Ogden City outlays for support of the hospital (as represented in newspaper reports of City Council budget reviews) to near zero.</a:t>
            </a:r>
          </a:p>
          <a:p>
            <a:r>
              <a:rPr lang="en-US" sz="1800" dirty="0"/>
              <a:t>Criticized in the press for occasionally turning away patients for inability to pay and by the County (occasionally) for the expense of supporting patients there and for turning away reporters’ inquiries seeking news and comment about specific patients.</a:t>
            </a:r>
          </a:p>
          <a:p>
            <a:r>
              <a:rPr lang="en-US" sz="1800" dirty="0"/>
              <a:t>Not otherwise much criticized or noticed in the press, except as the place where the sick and injured were taken for care.</a:t>
            </a:r>
          </a:p>
          <a:p>
            <a:r>
              <a:rPr lang="en-US" sz="1800" dirty="0"/>
              <a:t>No longer served as a pest-house or source of treatment for non-acute patients with highly contagious conditions </a:t>
            </a:r>
            <a:r>
              <a:rPr lang="mr-IN" sz="1800" dirty="0"/>
              <a:t>–</a:t>
            </a:r>
            <a:r>
              <a:rPr lang="en-US" sz="1800" dirty="0"/>
              <a:t> initiated infection control procedures to ensure that such patients were not admitted or, when admitted, were effectively isolated and then discharged to the pest house, which was reopened after 1900.</a:t>
            </a:r>
          </a:p>
          <a:p>
            <a:r>
              <a:rPr lang="en-US" sz="1800" dirty="0"/>
              <a:t>Offered a reasonably rich portfolio of surgical procedures and treatment for various medical and surgical conditions, served by a growing number of physicians.</a:t>
            </a:r>
          </a:p>
          <a:p>
            <a:r>
              <a:rPr lang="en-US" sz="1800" dirty="0"/>
              <a:t>Offered nurses training and was a regular advertiser for nursing, housekeeping and similar jobs.</a:t>
            </a:r>
          </a:p>
          <a:p>
            <a:r>
              <a:rPr lang="en-US" sz="1800" dirty="0"/>
              <a:t>Installed a nurse call system wired to serve all beds.</a:t>
            </a:r>
          </a:p>
          <a:p>
            <a:r>
              <a:rPr lang="en-US" sz="1800" dirty="0"/>
              <a:t>Served by (and perhaps owned) an ambulance … that was given priority right-of-way privileges in 1906.</a:t>
            </a:r>
          </a:p>
          <a:p>
            <a:r>
              <a:rPr lang="en-US" sz="1800" dirty="0"/>
              <a:t>Consistently admitted and took care of people from a cross-section of Ogden society </a:t>
            </a:r>
            <a:r>
              <a:rPr lang="mr-IN" sz="1800" dirty="0"/>
              <a:t>–</a:t>
            </a:r>
            <a:r>
              <a:rPr lang="en-US" sz="1800" dirty="0"/>
              <a:t> city officials, laborers, business owners and their children and families </a:t>
            </a:r>
            <a:r>
              <a:rPr lang="mr-IN" sz="1800" dirty="0"/>
              <a:t>–</a:t>
            </a:r>
            <a:r>
              <a:rPr lang="en-US" sz="1800" dirty="0"/>
              <a:t> not just the poor.</a:t>
            </a:r>
          </a:p>
          <a:p>
            <a:r>
              <a:rPr lang="en-US" sz="1800" dirty="0"/>
              <a:t>Made contributions to earthquake relief for San Francisco in 1906 and was itself a recipient of charity, an ”endowed ward” from Ogden Elks, books and other items for the use of hospitalized patients.</a:t>
            </a:r>
          </a:p>
          <a:p>
            <a:r>
              <a:rPr lang="en-US" sz="1800" dirty="0"/>
              <a:t>Drew patients from Davis, Box Elder, Idaho, Morgan, Evanston.</a:t>
            </a:r>
          </a:p>
          <a:p>
            <a:r>
              <a:rPr lang="en-US" sz="1800" dirty="0"/>
              <a:t>Had an active medical staff of 30 or more in 1910.</a:t>
            </a:r>
          </a:p>
        </p:txBody>
      </p:sp>
      <p:pic>
        <p:nvPicPr>
          <p:cNvPr id="4" name="Picture 3">
            <a:extLst>
              <a:ext uri="{FF2B5EF4-FFF2-40B4-BE49-F238E27FC236}">
                <a16:creationId xmlns:a16="http://schemas.microsoft.com/office/drawing/2014/main" id="{488B2347-EE9F-DD49-BB6D-6A94C8482323}"/>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563979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527"/>
            <a:ext cx="7886700" cy="1060474"/>
          </a:xfrm>
        </p:spPr>
        <p:txBody>
          <a:bodyPr>
            <a:normAutofit/>
          </a:bodyPr>
          <a:lstStyle/>
          <a:p>
            <a:pPr algn="ctr"/>
            <a:r>
              <a:rPr lang="en-US" sz="3200" dirty="0"/>
              <a:t>Some Case Types at Ogden General</a:t>
            </a:r>
          </a:p>
        </p:txBody>
      </p:sp>
      <p:graphicFrame>
        <p:nvGraphicFramePr>
          <p:cNvPr id="4" name="Content Placeholder 3">
            <a:extLst>
              <a:ext uri="{FF2B5EF4-FFF2-40B4-BE49-F238E27FC236}">
                <a16:creationId xmlns:a16="http://schemas.microsoft.com/office/drawing/2014/main" id="{A1D5CD2C-7EA6-954F-A49C-571B59FBA51E}"/>
              </a:ext>
            </a:extLst>
          </p:cNvPr>
          <p:cNvGraphicFramePr>
            <a:graphicFrameLocks noGrp="1"/>
          </p:cNvGraphicFramePr>
          <p:nvPr>
            <p:ph idx="1"/>
            <p:extLst>
              <p:ext uri="{D42A27DB-BD31-4B8C-83A1-F6EECF244321}">
                <p14:modId xmlns:p14="http://schemas.microsoft.com/office/powerpoint/2010/main" val="536371223"/>
              </p:ext>
            </p:extLst>
          </p:nvPr>
        </p:nvGraphicFramePr>
        <p:xfrm>
          <a:off x="388800" y="1368001"/>
          <a:ext cx="7648352" cy="2595880"/>
        </p:xfrm>
        <a:graphic>
          <a:graphicData uri="http://schemas.openxmlformats.org/drawingml/2006/table">
            <a:tbl>
              <a:tblPr firstRow="1" bandRow="1">
                <a:tableStyleId>{5C22544A-7EE6-4342-B048-85BDC9FD1C3A}</a:tableStyleId>
              </a:tblPr>
              <a:tblGrid>
                <a:gridCol w="2291654">
                  <a:extLst>
                    <a:ext uri="{9D8B030D-6E8A-4147-A177-3AD203B41FA5}">
                      <a16:colId xmlns:a16="http://schemas.microsoft.com/office/drawing/2014/main" val="316789139"/>
                    </a:ext>
                  </a:extLst>
                </a:gridCol>
                <a:gridCol w="1077175">
                  <a:extLst>
                    <a:ext uri="{9D8B030D-6E8A-4147-A177-3AD203B41FA5}">
                      <a16:colId xmlns:a16="http://schemas.microsoft.com/office/drawing/2014/main" val="717743970"/>
                    </a:ext>
                  </a:extLst>
                </a:gridCol>
                <a:gridCol w="1043786">
                  <a:extLst>
                    <a:ext uri="{9D8B030D-6E8A-4147-A177-3AD203B41FA5}">
                      <a16:colId xmlns:a16="http://schemas.microsoft.com/office/drawing/2014/main" val="3786085979"/>
                    </a:ext>
                  </a:extLst>
                </a:gridCol>
                <a:gridCol w="1252544">
                  <a:extLst>
                    <a:ext uri="{9D8B030D-6E8A-4147-A177-3AD203B41FA5}">
                      <a16:colId xmlns:a16="http://schemas.microsoft.com/office/drawing/2014/main" val="2405588584"/>
                    </a:ext>
                  </a:extLst>
                </a:gridCol>
                <a:gridCol w="991596">
                  <a:extLst>
                    <a:ext uri="{9D8B030D-6E8A-4147-A177-3AD203B41FA5}">
                      <a16:colId xmlns:a16="http://schemas.microsoft.com/office/drawing/2014/main" val="2212994719"/>
                    </a:ext>
                  </a:extLst>
                </a:gridCol>
                <a:gridCol w="991597">
                  <a:extLst>
                    <a:ext uri="{9D8B030D-6E8A-4147-A177-3AD203B41FA5}">
                      <a16:colId xmlns:a16="http://schemas.microsoft.com/office/drawing/2014/main" val="332098800"/>
                    </a:ext>
                  </a:extLst>
                </a:gridCol>
              </a:tblGrid>
              <a:tr h="370840">
                <a:tc>
                  <a:txBody>
                    <a:bodyPr/>
                    <a:lstStyle/>
                    <a:p>
                      <a:endParaRPr lang="en-US" dirty="0"/>
                    </a:p>
                  </a:txBody>
                  <a:tcPr/>
                </a:tc>
                <a:tc>
                  <a:txBody>
                    <a:bodyPr/>
                    <a:lstStyle/>
                    <a:p>
                      <a:r>
                        <a:rPr lang="en-US" sz="1600" dirty="0"/>
                        <a:t>1897-98</a:t>
                      </a:r>
                    </a:p>
                  </a:txBody>
                  <a:tcPr/>
                </a:tc>
                <a:tc>
                  <a:txBody>
                    <a:bodyPr/>
                    <a:lstStyle/>
                    <a:p>
                      <a:r>
                        <a:rPr lang="en-US" sz="1600" dirty="0"/>
                        <a:t>1898-99</a:t>
                      </a:r>
                    </a:p>
                  </a:txBody>
                  <a:tcPr/>
                </a:tc>
                <a:tc>
                  <a:txBody>
                    <a:bodyPr/>
                    <a:lstStyle/>
                    <a:p>
                      <a:r>
                        <a:rPr lang="en-US" sz="1600" dirty="0"/>
                        <a:t>1899-1900</a:t>
                      </a:r>
                    </a:p>
                  </a:txBody>
                  <a:tcPr/>
                </a:tc>
                <a:tc>
                  <a:txBody>
                    <a:bodyPr/>
                    <a:lstStyle/>
                    <a:p>
                      <a:r>
                        <a:rPr lang="en-US" sz="1600" dirty="0"/>
                        <a:t>1900-01</a:t>
                      </a:r>
                    </a:p>
                  </a:txBody>
                  <a:tcPr/>
                </a:tc>
                <a:tc>
                  <a:txBody>
                    <a:bodyPr/>
                    <a:lstStyle/>
                    <a:p>
                      <a:r>
                        <a:rPr lang="en-US" sz="1600" dirty="0"/>
                        <a:t>1901-02</a:t>
                      </a:r>
                    </a:p>
                  </a:txBody>
                  <a:tcPr/>
                </a:tc>
                <a:extLst>
                  <a:ext uri="{0D108BD9-81ED-4DB2-BD59-A6C34878D82A}">
                    <a16:rowId xmlns:a16="http://schemas.microsoft.com/office/drawing/2014/main" val="3293585843"/>
                  </a:ext>
                </a:extLst>
              </a:tr>
              <a:tr h="370840">
                <a:tc>
                  <a:txBody>
                    <a:bodyPr/>
                    <a:lstStyle/>
                    <a:p>
                      <a:r>
                        <a:rPr lang="en-US" sz="1600" dirty="0"/>
                        <a:t>Trauma</a:t>
                      </a:r>
                    </a:p>
                  </a:txBody>
                  <a:tcPr/>
                </a:tc>
                <a:tc>
                  <a:txBody>
                    <a:bodyPr/>
                    <a:lstStyle/>
                    <a:p>
                      <a:pPr algn="ctr"/>
                      <a:r>
                        <a:rPr lang="en-US" sz="1600" dirty="0"/>
                        <a:t>5</a:t>
                      </a:r>
                    </a:p>
                  </a:txBody>
                  <a:tcPr/>
                </a:tc>
                <a:tc>
                  <a:txBody>
                    <a:bodyPr/>
                    <a:lstStyle/>
                    <a:p>
                      <a:pPr algn="ctr"/>
                      <a:r>
                        <a:rPr lang="en-US" sz="1600" dirty="0"/>
                        <a:t>8</a:t>
                      </a:r>
                    </a:p>
                  </a:txBody>
                  <a:tcPr/>
                </a:tc>
                <a:tc>
                  <a:txBody>
                    <a:bodyPr/>
                    <a:lstStyle/>
                    <a:p>
                      <a:pPr algn="ctr"/>
                      <a:r>
                        <a:rPr lang="en-US" sz="1600" dirty="0"/>
                        <a:t>1</a:t>
                      </a:r>
                    </a:p>
                  </a:txBody>
                  <a:tcPr/>
                </a:tc>
                <a:tc>
                  <a:txBody>
                    <a:bodyPr/>
                    <a:lstStyle/>
                    <a:p>
                      <a:pPr algn="ctr"/>
                      <a:r>
                        <a:rPr lang="en-US" sz="1600" dirty="0"/>
                        <a:t>7</a:t>
                      </a:r>
                    </a:p>
                  </a:txBody>
                  <a:tcPr/>
                </a:tc>
                <a:tc>
                  <a:txBody>
                    <a:bodyPr/>
                    <a:lstStyle/>
                    <a:p>
                      <a:pPr algn="ctr"/>
                      <a:r>
                        <a:rPr lang="en-US" sz="1600" dirty="0"/>
                        <a:t>4</a:t>
                      </a:r>
                    </a:p>
                  </a:txBody>
                  <a:tcPr/>
                </a:tc>
                <a:extLst>
                  <a:ext uri="{0D108BD9-81ED-4DB2-BD59-A6C34878D82A}">
                    <a16:rowId xmlns:a16="http://schemas.microsoft.com/office/drawing/2014/main" val="2531077469"/>
                  </a:ext>
                </a:extLst>
              </a:tr>
              <a:tr h="370840">
                <a:tc>
                  <a:txBody>
                    <a:bodyPr/>
                    <a:lstStyle/>
                    <a:p>
                      <a:r>
                        <a:rPr lang="en-US" sz="1600" dirty="0"/>
                        <a:t>Infectious Disease/Med</a:t>
                      </a:r>
                    </a:p>
                  </a:txBody>
                  <a:tcPr/>
                </a:tc>
                <a:tc>
                  <a:txBody>
                    <a:bodyPr/>
                    <a:lstStyle/>
                    <a:p>
                      <a:pPr algn="ctr"/>
                      <a:r>
                        <a:rPr lang="en-US" sz="1600" dirty="0"/>
                        <a:t>5</a:t>
                      </a:r>
                    </a:p>
                  </a:txBody>
                  <a:tcPr/>
                </a:tc>
                <a:tc>
                  <a:txBody>
                    <a:bodyPr/>
                    <a:lstStyle/>
                    <a:p>
                      <a:pPr algn="ctr"/>
                      <a:r>
                        <a:rPr lang="en-US" sz="1600" dirty="0"/>
                        <a:t>2</a:t>
                      </a:r>
                    </a:p>
                  </a:txBody>
                  <a:tcPr/>
                </a:tc>
                <a:tc>
                  <a:txBody>
                    <a:bodyPr/>
                    <a:lstStyle/>
                    <a:p>
                      <a:pPr algn="ctr"/>
                      <a:r>
                        <a:rPr lang="en-US" sz="1600" dirty="0"/>
                        <a:t>2</a:t>
                      </a:r>
                    </a:p>
                  </a:txBody>
                  <a:tcPr/>
                </a:tc>
                <a:tc>
                  <a:txBody>
                    <a:bodyPr/>
                    <a:lstStyle/>
                    <a:p>
                      <a:pPr algn="ctr"/>
                      <a:r>
                        <a:rPr lang="en-US" sz="1600" dirty="0"/>
                        <a:t>2</a:t>
                      </a:r>
                    </a:p>
                  </a:txBody>
                  <a:tcPr/>
                </a:tc>
                <a:tc>
                  <a:txBody>
                    <a:bodyPr/>
                    <a:lstStyle/>
                    <a:p>
                      <a:pPr algn="ctr"/>
                      <a:r>
                        <a:rPr lang="en-US" sz="1600" dirty="0"/>
                        <a:t>7</a:t>
                      </a:r>
                    </a:p>
                  </a:txBody>
                  <a:tcPr/>
                </a:tc>
                <a:extLst>
                  <a:ext uri="{0D108BD9-81ED-4DB2-BD59-A6C34878D82A}">
                    <a16:rowId xmlns:a16="http://schemas.microsoft.com/office/drawing/2014/main" val="3119041892"/>
                  </a:ext>
                </a:extLst>
              </a:tr>
              <a:tr h="370840">
                <a:tc>
                  <a:txBody>
                    <a:bodyPr/>
                    <a:lstStyle/>
                    <a:p>
                      <a:r>
                        <a:rPr lang="en-US" sz="1600" dirty="0"/>
                        <a:t>Appendectomy</a:t>
                      </a:r>
                    </a:p>
                  </a:txBody>
                  <a:tcPr/>
                </a:tc>
                <a:tc>
                  <a:txBody>
                    <a:bodyPr/>
                    <a:lstStyle/>
                    <a:p>
                      <a:pPr algn="ctr"/>
                      <a:r>
                        <a:rPr lang="en-US" sz="1600" dirty="0"/>
                        <a:t>2</a:t>
                      </a:r>
                    </a:p>
                  </a:txBody>
                  <a:tcPr/>
                </a:tc>
                <a:tc>
                  <a:txBody>
                    <a:bodyPr/>
                    <a:lstStyle/>
                    <a:p>
                      <a:pPr algn="ctr"/>
                      <a:r>
                        <a:rPr lang="en-US" sz="1600" dirty="0"/>
                        <a:t>2</a:t>
                      </a:r>
                    </a:p>
                  </a:txBody>
                  <a:tcPr/>
                </a:tc>
                <a:tc>
                  <a:txBody>
                    <a:bodyPr/>
                    <a:lstStyle/>
                    <a:p>
                      <a:pPr algn="ctr"/>
                      <a:endParaRPr lang="en-US" sz="1600" dirty="0"/>
                    </a:p>
                  </a:txBody>
                  <a:tcPr/>
                </a:tc>
                <a:tc>
                  <a:txBody>
                    <a:bodyPr/>
                    <a:lstStyle/>
                    <a:p>
                      <a:pPr algn="ctr"/>
                      <a:r>
                        <a:rPr lang="en-US" sz="1600" dirty="0"/>
                        <a:t>1</a:t>
                      </a:r>
                    </a:p>
                  </a:txBody>
                  <a:tcPr/>
                </a:tc>
                <a:tc>
                  <a:txBody>
                    <a:bodyPr/>
                    <a:lstStyle/>
                    <a:p>
                      <a:pPr algn="ctr"/>
                      <a:r>
                        <a:rPr lang="en-US" sz="1600" dirty="0"/>
                        <a:t>5</a:t>
                      </a:r>
                    </a:p>
                  </a:txBody>
                  <a:tcPr/>
                </a:tc>
                <a:extLst>
                  <a:ext uri="{0D108BD9-81ED-4DB2-BD59-A6C34878D82A}">
                    <a16:rowId xmlns:a16="http://schemas.microsoft.com/office/drawing/2014/main" val="757830318"/>
                  </a:ext>
                </a:extLst>
              </a:tr>
              <a:tr h="370840">
                <a:tc>
                  <a:txBody>
                    <a:bodyPr/>
                    <a:lstStyle/>
                    <a:p>
                      <a:r>
                        <a:rPr lang="en-US" sz="1600" dirty="0"/>
                        <a:t>Elective Surgery</a:t>
                      </a:r>
                    </a:p>
                  </a:txBody>
                  <a:tcPr/>
                </a:tc>
                <a:tc>
                  <a:txBody>
                    <a:bodyPr/>
                    <a:lstStyle/>
                    <a:p>
                      <a:pPr algn="ctr"/>
                      <a:r>
                        <a:rPr lang="en-US" sz="1600" dirty="0"/>
                        <a:t>1</a:t>
                      </a:r>
                    </a:p>
                  </a:txBody>
                  <a:tcPr/>
                </a:tc>
                <a:tc>
                  <a:txBody>
                    <a:bodyPr/>
                    <a:lstStyle/>
                    <a:p>
                      <a:pPr algn="ctr"/>
                      <a:r>
                        <a:rPr lang="en-US" sz="1600" dirty="0"/>
                        <a:t>2</a:t>
                      </a:r>
                    </a:p>
                  </a:txBody>
                  <a:tcPr/>
                </a:tc>
                <a:tc>
                  <a:txBody>
                    <a:bodyPr/>
                    <a:lstStyle/>
                    <a:p>
                      <a:pPr algn="ctr"/>
                      <a:r>
                        <a:rPr lang="en-US" sz="1600" dirty="0"/>
                        <a:t>1</a:t>
                      </a:r>
                    </a:p>
                  </a:txBody>
                  <a:tcPr/>
                </a:tc>
                <a:tc>
                  <a:txBody>
                    <a:bodyPr/>
                    <a:lstStyle/>
                    <a:p>
                      <a:pPr algn="ctr"/>
                      <a:r>
                        <a:rPr lang="en-US" sz="1600" dirty="0"/>
                        <a:t>8</a:t>
                      </a:r>
                    </a:p>
                  </a:txBody>
                  <a:tcPr/>
                </a:tc>
                <a:tc>
                  <a:txBody>
                    <a:bodyPr/>
                    <a:lstStyle/>
                    <a:p>
                      <a:pPr algn="ctr"/>
                      <a:r>
                        <a:rPr lang="en-US" sz="1600" dirty="0"/>
                        <a:t>2</a:t>
                      </a:r>
                    </a:p>
                  </a:txBody>
                  <a:tcPr/>
                </a:tc>
                <a:extLst>
                  <a:ext uri="{0D108BD9-81ED-4DB2-BD59-A6C34878D82A}">
                    <a16:rowId xmlns:a16="http://schemas.microsoft.com/office/drawing/2014/main" val="4266528128"/>
                  </a:ext>
                </a:extLst>
              </a:tr>
              <a:tr h="370840">
                <a:tc>
                  <a:txBody>
                    <a:bodyPr/>
                    <a:lstStyle/>
                    <a:p>
                      <a:r>
                        <a:rPr lang="en-US" sz="1600" dirty="0"/>
                        <a:t>Unspecified/Other</a:t>
                      </a:r>
                    </a:p>
                  </a:txBody>
                  <a:tcPr/>
                </a:tc>
                <a:tc>
                  <a:txBody>
                    <a:bodyPr/>
                    <a:lstStyle/>
                    <a:p>
                      <a:pPr algn="ctr"/>
                      <a:r>
                        <a:rPr lang="en-US" sz="1600" dirty="0"/>
                        <a:t>6</a:t>
                      </a:r>
                    </a:p>
                  </a:txBody>
                  <a:tcPr/>
                </a:tc>
                <a:tc>
                  <a:txBody>
                    <a:bodyPr/>
                    <a:lstStyle/>
                    <a:p>
                      <a:pPr algn="ctr"/>
                      <a:r>
                        <a:rPr lang="en-US" sz="1600" dirty="0"/>
                        <a:t>4</a:t>
                      </a:r>
                    </a:p>
                  </a:txBody>
                  <a:tcPr/>
                </a:tc>
                <a:tc>
                  <a:txBody>
                    <a:bodyPr/>
                    <a:lstStyle/>
                    <a:p>
                      <a:pPr algn="ctr"/>
                      <a:r>
                        <a:rPr lang="en-US" sz="1600" dirty="0"/>
                        <a:t>2</a:t>
                      </a:r>
                    </a:p>
                  </a:txBody>
                  <a:tcPr/>
                </a:tc>
                <a:tc>
                  <a:txBody>
                    <a:bodyPr/>
                    <a:lstStyle/>
                    <a:p>
                      <a:pPr algn="ctr"/>
                      <a:r>
                        <a:rPr lang="en-US" sz="1600" dirty="0"/>
                        <a:t>8</a:t>
                      </a:r>
                    </a:p>
                  </a:txBody>
                  <a:tcPr/>
                </a:tc>
                <a:tc>
                  <a:txBody>
                    <a:bodyPr/>
                    <a:lstStyle/>
                    <a:p>
                      <a:pPr algn="ctr"/>
                      <a:r>
                        <a:rPr lang="en-US" sz="1600" dirty="0"/>
                        <a:t>4</a:t>
                      </a:r>
                    </a:p>
                  </a:txBody>
                  <a:tcPr/>
                </a:tc>
                <a:extLst>
                  <a:ext uri="{0D108BD9-81ED-4DB2-BD59-A6C34878D82A}">
                    <a16:rowId xmlns:a16="http://schemas.microsoft.com/office/drawing/2014/main" val="3573056534"/>
                  </a:ext>
                </a:extLst>
              </a:tr>
              <a:tr h="370840">
                <a:tc>
                  <a:txBody>
                    <a:bodyPr/>
                    <a:lstStyle/>
                    <a:p>
                      <a:endParaRPr lang="en-US" sz="1600"/>
                    </a:p>
                  </a:txBody>
                  <a:tcPr/>
                </a:tc>
                <a:tc>
                  <a:txBody>
                    <a:bodyPr/>
                    <a:lstStyle/>
                    <a:p>
                      <a:pPr algn="ctr"/>
                      <a:r>
                        <a:rPr lang="en-US" sz="1600" dirty="0"/>
                        <a:t>19</a:t>
                      </a:r>
                    </a:p>
                  </a:txBody>
                  <a:tcPr/>
                </a:tc>
                <a:tc>
                  <a:txBody>
                    <a:bodyPr/>
                    <a:lstStyle/>
                    <a:p>
                      <a:pPr algn="ctr"/>
                      <a:r>
                        <a:rPr lang="en-US" sz="1600" dirty="0"/>
                        <a:t>18</a:t>
                      </a:r>
                    </a:p>
                  </a:txBody>
                  <a:tcPr/>
                </a:tc>
                <a:tc>
                  <a:txBody>
                    <a:bodyPr/>
                    <a:lstStyle/>
                    <a:p>
                      <a:pPr algn="ctr"/>
                      <a:r>
                        <a:rPr lang="en-US" sz="1600" dirty="0"/>
                        <a:t>6</a:t>
                      </a:r>
                    </a:p>
                  </a:txBody>
                  <a:tcPr/>
                </a:tc>
                <a:tc>
                  <a:txBody>
                    <a:bodyPr/>
                    <a:lstStyle/>
                    <a:p>
                      <a:pPr algn="ctr"/>
                      <a:r>
                        <a:rPr lang="en-US" sz="1600" dirty="0"/>
                        <a:t>25</a:t>
                      </a:r>
                    </a:p>
                  </a:txBody>
                  <a:tcPr/>
                </a:tc>
                <a:tc>
                  <a:txBody>
                    <a:bodyPr/>
                    <a:lstStyle/>
                    <a:p>
                      <a:pPr algn="ctr"/>
                      <a:r>
                        <a:rPr lang="en-US" sz="1600" dirty="0"/>
                        <a:t>22</a:t>
                      </a:r>
                    </a:p>
                  </a:txBody>
                  <a:tcPr/>
                </a:tc>
                <a:extLst>
                  <a:ext uri="{0D108BD9-81ED-4DB2-BD59-A6C34878D82A}">
                    <a16:rowId xmlns:a16="http://schemas.microsoft.com/office/drawing/2014/main" val="722696606"/>
                  </a:ext>
                </a:extLst>
              </a:tr>
            </a:tbl>
          </a:graphicData>
        </a:graphic>
      </p:graphicFrame>
      <p:sp>
        <p:nvSpPr>
          <p:cNvPr id="6" name="Content Placeholder 2">
            <a:extLst>
              <a:ext uri="{FF2B5EF4-FFF2-40B4-BE49-F238E27FC236}">
                <a16:creationId xmlns:a16="http://schemas.microsoft.com/office/drawing/2014/main" id="{63EC11E0-0BDE-A447-9967-27E9B94322FF}"/>
              </a:ext>
            </a:extLst>
          </p:cNvPr>
          <p:cNvSpPr txBox="1">
            <a:spLocks/>
          </p:cNvSpPr>
          <p:nvPr/>
        </p:nvSpPr>
        <p:spPr>
          <a:xfrm>
            <a:off x="628650" y="4374037"/>
            <a:ext cx="7886700" cy="1544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Trauma: Gun shot; kicked by horse; feet and legs crushed; unconscious.</a:t>
            </a:r>
          </a:p>
          <a:p>
            <a:r>
              <a:rPr lang="en-US" sz="1600" dirty="0"/>
              <a:t>Infectious Diseases: Meningitis, typhoid, pneumonia, measles.</a:t>
            </a:r>
          </a:p>
          <a:p>
            <a:r>
              <a:rPr lang="en-US" sz="1600" dirty="0"/>
              <a:t>Elective Surgery:  Stomach cancer, necrotic foot repair, female conditions, post-amputation reset, non-trauma leg amputation, tissue removal from neck.</a:t>
            </a:r>
          </a:p>
          <a:p>
            <a:r>
              <a:rPr lang="en-US" sz="1600" dirty="0"/>
              <a:t>Other: Stroke (apoplexy), brain abscess, lame back, rheumatism.</a:t>
            </a:r>
          </a:p>
        </p:txBody>
      </p:sp>
      <p:sp>
        <p:nvSpPr>
          <p:cNvPr id="7" name="TextBox 6">
            <a:extLst>
              <a:ext uri="{FF2B5EF4-FFF2-40B4-BE49-F238E27FC236}">
                <a16:creationId xmlns:a16="http://schemas.microsoft.com/office/drawing/2014/main" id="{FC5B1CE3-7A3F-FD4F-926D-D67AA3DFB69F}"/>
              </a:ext>
            </a:extLst>
          </p:cNvPr>
          <p:cNvSpPr txBox="1"/>
          <p:nvPr/>
        </p:nvSpPr>
        <p:spPr>
          <a:xfrm>
            <a:off x="388800" y="6044118"/>
            <a:ext cx="5801588" cy="430887"/>
          </a:xfrm>
          <a:prstGeom prst="rect">
            <a:avLst/>
          </a:prstGeom>
          <a:noFill/>
        </p:spPr>
        <p:txBody>
          <a:bodyPr wrap="none" rtlCol="0">
            <a:spAutoFit/>
          </a:bodyPr>
          <a:lstStyle/>
          <a:p>
            <a:r>
              <a:rPr lang="en-US" sz="1100" dirty="0"/>
              <a:t>From the “Random References” section of Ogden Standard, October 1897 – September  1902; </a:t>
            </a:r>
            <a:br>
              <a:rPr lang="en-US" sz="1100" dirty="0"/>
            </a:br>
            <a:r>
              <a:rPr lang="en-US" sz="1100" dirty="0"/>
              <a:t>accessed through Utah Digital Newspapers, The University of Utah. https://</a:t>
            </a:r>
            <a:r>
              <a:rPr lang="en-US" sz="1100" dirty="0" err="1"/>
              <a:t>digitalnewspapers.org</a:t>
            </a:r>
            <a:r>
              <a:rPr lang="en-US" sz="1100" dirty="0"/>
              <a:t>/</a:t>
            </a:r>
          </a:p>
        </p:txBody>
      </p:sp>
      <p:sp>
        <p:nvSpPr>
          <p:cNvPr id="8" name="TextBox 7">
            <a:extLst>
              <a:ext uri="{FF2B5EF4-FFF2-40B4-BE49-F238E27FC236}">
                <a16:creationId xmlns:a16="http://schemas.microsoft.com/office/drawing/2014/main" id="{F5403288-9CB1-A34C-BC27-7D2E01551533}"/>
              </a:ext>
            </a:extLst>
          </p:cNvPr>
          <p:cNvSpPr txBox="1"/>
          <p:nvPr/>
        </p:nvSpPr>
        <p:spPr>
          <a:xfrm>
            <a:off x="7149601" y="5637519"/>
            <a:ext cx="1775101" cy="276999"/>
          </a:xfrm>
          <a:prstGeom prst="rect">
            <a:avLst/>
          </a:prstGeom>
          <a:noFill/>
        </p:spPr>
        <p:txBody>
          <a:bodyPr wrap="none" rtlCol="0">
            <a:spAutoFit/>
          </a:bodyPr>
          <a:lstStyle/>
          <a:p>
            <a:r>
              <a:rPr lang="en-US" sz="1200" dirty="0"/>
              <a:t>Supplementary Material</a:t>
            </a:r>
          </a:p>
        </p:txBody>
      </p:sp>
      <p:pic>
        <p:nvPicPr>
          <p:cNvPr id="9" name="Picture 8">
            <a:extLst>
              <a:ext uri="{FF2B5EF4-FFF2-40B4-BE49-F238E27FC236}">
                <a16:creationId xmlns:a16="http://schemas.microsoft.com/office/drawing/2014/main" id="{EC141A37-6680-4D47-BB6B-7CB914383CF2}"/>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892320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527"/>
            <a:ext cx="7886700" cy="1060474"/>
          </a:xfrm>
        </p:spPr>
        <p:txBody>
          <a:bodyPr>
            <a:normAutofit/>
          </a:bodyPr>
          <a:lstStyle/>
          <a:p>
            <a:pPr algn="ctr"/>
            <a:r>
              <a:rPr lang="en-US" sz="3200" dirty="0"/>
              <a:t>The Replacement of Ogden General</a:t>
            </a:r>
          </a:p>
        </p:txBody>
      </p:sp>
      <p:sp>
        <p:nvSpPr>
          <p:cNvPr id="3" name="Content Placeholder 2"/>
          <p:cNvSpPr>
            <a:spLocks noGrp="1"/>
          </p:cNvSpPr>
          <p:nvPr>
            <p:ph idx="1"/>
          </p:nvPr>
        </p:nvSpPr>
        <p:spPr>
          <a:xfrm>
            <a:off x="628650" y="1368001"/>
            <a:ext cx="7886700" cy="4831199"/>
          </a:xfrm>
        </p:spPr>
        <p:txBody>
          <a:bodyPr>
            <a:normAutofit/>
          </a:bodyPr>
          <a:lstStyle/>
          <a:p>
            <a:r>
              <a:rPr lang="en-US" sz="1800" dirty="0"/>
              <a:t>Building and site were insufficient for the growth and increased sophistication of the next generation of hospitals</a:t>
            </a:r>
          </a:p>
          <a:p>
            <a:r>
              <a:rPr lang="en-US" sz="1800" dirty="0"/>
              <a:t>Increase in the number of physicians based in Ogden and the number of things that physicians could do in hospitals, creating demand for larger, more capable facilities</a:t>
            </a:r>
          </a:p>
          <a:p>
            <a:pPr lvl="1"/>
            <a:r>
              <a:rPr lang="en-US" sz="1400" dirty="0"/>
              <a:t>32 physicians on the first staff of the Dee; 6 in the Ogden Medical Surgical Corporation in 1897  </a:t>
            </a:r>
          </a:p>
          <a:p>
            <a:r>
              <a:rPr lang="en-US" sz="1800" dirty="0"/>
              <a:t>Needed a new financial model … Current model model was adequate for maintaining operations of a hospital, not adequate for upgrades, expansion or provision of charity care</a:t>
            </a:r>
          </a:p>
          <a:p>
            <a:pPr lvl="1"/>
            <a:r>
              <a:rPr lang="en-US" sz="1400" dirty="0"/>
              <a:t>All recorded capital investment in the hospital had been done by the City, either directly or in the form of forgiven lease payments for OMSC; </a:t>
            </a:r>
          </a:p>
          <a:p>
            <a:r>
              <a:rPr lang="en-US" sz="1800" dirty="0"/>
              <a:t>1900’s City considered, then backed away from new investment for replacement, first discussed as early as 1898.  </a:t>
            </a:r>
          </a:p>
          <a:p>
            <a:r>
              <a:rPr lang="en-US" sz="1800" dirty="0"/>
              <a:t>No visible advocacy for continued City ownership or a return to a full municipal hospital model.</a:t>
            </a:r>
          </a:p>
          <a:p>
            <a:endParaRPr lang="en-US" sz="1400" dirty="0"/>
          </a:p>
        </p:txBody>
      </p:sp>
      <p:pic>
        <p:nvPicPr>
          <p:cNvPr id="4" name="Picture 3">
            <a:extLst>
              <a:ext uri="{FF2B5EF4-FFF2-40B4-BE49-F238E27FC236}">
                <a16:creationId xmlns:a16="http://schemas.microsoft.com/office/drawing/2014/main" id="{67E312C4-536C-C648-AFEC-DB7DC5CC9672}"/>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510488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527"/>
            <a:ext cx="7886700" cy="1060474"/>
          </a:xfrm>
        </p:spPr>
        <p:txBody>
          <a:bodyPr>
            <a:normAutofit/>
          </a:bodyPr>
          <a:lstStyle/>
          <a:p>
            <a:pPr algn="ctr"/>
            <a:r>
              <a:rPr lang="en-US" sz="3200" dirty="0"/>
              <a:t>The Replacement of Ogden General</a:t>
            </a:r>
          </a:p>
        </p:txBody>
      </p:sp>
      <p:sp>
        <p:nvSpPr>
          <p:cNvPr id="3" name="Content Placeholder 2"/>
          <p:cNvSpPr>
            <a:spLocks noGrp="1"/>
          </p:cNvSpPr>
          <p:nvPr>
            <p:ph idx="1"/>
          </p:nvPr>
        </p:nvSpPr>
        <p:spPr>
          <a:xfrm>
            <a:off x="628650" y="1368001"/>
            <a:ext cx="7886700" cy="4831199"/>
          </a:xfrm>
        </p:spPr>
        <p:txBody>
          <a:bodyPr>
            <a:normAutofit/>
          </a:bodyPr>
          <a:lstStyle/>
          <a:p>
            <a:r>
              <a:rPr lang="en-US" sz="1800" dirty="0"/>
              <a:t>Between 1905 and end end of OMSC’s 10 year lease in 1907 there were a number of starts at setting the next course for the hospital:</a:t>
            </a:r>
          </a:p>
          <a:p>
            <a:pPr lvl="1"/>
            <a:r>
              <a:rPr lang="en-US" sz="1400" dirty="0"/>
              <a:t>Two or three sets of bidders proposing to take over the hospital lease;</a:t>
            </a:r>
          </a:p>
          <a:p>
            <a:pPr lvl="1"/>
            <a:r>
              <a:rPr lang="en-US" sz="1400" dirty="0"/>
              <a:t>Two separate attempts on the part of the city to auction the hospital and exit the business;</a:t>
            </a:r>
          </a:p>
          <a:p>
            <a:pPr lvl="1"/>
            <a:r>
              <a:rPr lang="en-US" sz="1400" dirty="0"/>
              <a:t>Consideration by city business leaders to form a (for-profit) stock company to take over the hospital.</a:t>
            </a:r>
          </a:p>
          <a:p>
            <a:r>
              <a:rPr lang="en-US" sz="1800" dirty="0"/>
              <a:t>Preferred model emerges with philanthropy (primarily from the Dee family) as the source of capital, and with a not-for-profit organization as the owner and operator.</a:t>
            </a:r>
          </a:p>
          <a:p>
            <a:r>
              <a:rPr lang="en-US" sz="1800" dirty="0"/>
              <a:t>City acquiesces in transfer of operations to the new venture without compensation.</a:t>
            </a:r>
            <a:endParaRPr lang="en-US" sz="1400" dirty="0"/>
          </a:p>
          <a:p>
            <a:pPr lvl="1"/>
            <a:r>
              <a:rPr lang="en-US" sz="1400" dirty="0"/>
              <a:t>Appears to mark the end of the City’s role as payer of last resort for medical care for ‘objects of public charity’.</a:t>
            </a:r>
          </a:p>
          <a:p>
            <a:r>
              <a:rPr lang="en-US" sz="2000" dirty="0"/>
              <a:t>Medical staff, patients, nursing staff, other employees, some portion of the equipment and furnishings – all transferred from Ogden General to the new Dee Memorial at its inception.</a:t>
            </a:r>
          </a:p>
        </p:txBody>
      </p:sp>
      <p:pic>
        <p:nvPicPr>
          <p:cNvPr id="4" name="Picture 3">
            <a:extLst>
              <a:ext uri="{FF2B5EF4-FFF2-40B4-BE49-F238E27FC236}">
                <a16:creationId xmlns:a16="http://schemas.microsoft.com/office/drawing/2014/main" id="{0D5E8923-1F38-1248-B683-C49CB9FAB38C}"/>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906420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66632"/>
          </a:xfrm>
        </p:spPr>
        <p:txBody>
          <a:bodyPr>
            <a:normAutofit/>
          </a:bodyPr>
          <a:lstStyle/>
          <a:p>
            <a:pPr algn="ctr"/>
            <a:r>
              <a:rPr lang="en-US" sz="3200" dirty="0"/>
              <a:t>New Hospital, New Model</a:t>
            </a:r>
          </a:p>
        </p:txBody>
      </p:sp>
      <p:sp>
        <p:nvSpPr>
          <p:cNvPr id="3" name="Content Placeholder 2"/>
          <p:cNvSpPr>
            <a:spLocks noGrp="1"/>
          </p:cNvSpPr>
          <p:nvPr>
            <p:ph idx="1"/>
          </p:nvPr>
        </p:nvSpPr>
        <p:spPr/>
        <p:txBody>
          <a:bodyPr>
            <a:normAutofit/>
          </a:bodyPr>
          <a:lstStyle/>
          <a:p>
            <a:endParaRPr lang="en-US" sz="1000" dirty="0"/>
          </a:p>
          <a:p>
            <a:endParaRPr lang="en-US" sz="1800" dirty="0"/>
          </a:p>
          <a:p>
            <a:endParaRPr lang="en-US" sz="1400" dirty="0"/>
          </a:p>
        </p:txBody>
      </p:sp>
      <p:sp>
        <p:nvSpPr>
          <p:cNvPr id="5" name="Content Placeholder 2"/>
          <p:cNvSpPr txBox="1">
            <a:spLocks/>
          </p:cNvSpPr>
          <p:nvPr/>
        </p:nvSpPr>
        <p:spPr>
          <a:xfrm>
            <a:off x="628650" y="1638387"/>
            <a:ext cx="7886700" cy="45672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Dee Memorial Hospital</a:t>
            </a:r>
          </a:p>
          <a:p>
            <a:pPr lvl="1"/>
            <a:r>
              <a:rPr lang="en-US" sz="1600" dirty="0"/>
              <a:t>Private not-for-profit corporation responsible for all operations and capital;</a:t>
            </a:r>
          </a:p>
          <a:p>
            <a:pPr lvl="1"/>
            <a:r>
              <a:rPr lang="en-US" sz="1600" dirty="0"/>
              <a:t>Facilities, facility improvements, equipment, etc. funded by donations and retained earnings (if any), with one major donor and a number of smaller participants;</a:t>
            </a:r>
          </a:p>
          <a:p>
            <a:pPr lvl="1"/>
            <a:r>
              <a:rPr lang="en-US" sz="1600" dirty="0"/>
              <a:t>Billing of all organizations with responsibility for patient sponsorship -- Railroad funds, Utah Construction Co., etc. – similar to previous regime; </a:t>
            </a:r>
          </a:p>
          <a:p>
            <a:pPr lvl="1"/>
            <a:r>
              <a:rPr lang="en-US" sz="1600" dirty="0"/>
              <a:t>Charity care to be supported by income from endowments, other non-government, non-operating moneys;</a:t>
            </a:r>
          </a:p>
          <a:p>
            <a:pPr lvl="1"/>
            <a:r>
              <a:rPr lang="en-US" sz="1600" dirty="0"/>
              <a:t>Ideal: No worthy person/circumstance turned away.</a:t>
            </a:r>
          </a:p>
          <a:p>
            <a:r>
              <a:rPr lang="en-US" sz="1800" dirty="0"/>
              <a:t>Model succeeded in creating capital for a substantially larger and more capable replacement facility.</a:t>
            </a:r>
          </a:p>
          <a:p>
            <a:r>
              <a:rPr lang="en-US" sz="1800" dirty="0"/>
              <a:t>Ended Ogden’s experiment with publicly funded hospital services, but proved relatively short-lived as a stand alone operating model </a:t>
            </a:r>
            <a:r>
              <a:rPr lang="mr-IN" sz="1800" dirty="0"/>
              <a:t>–</a:t>
            </a:r>
            <a:r>
              <a:rPr lang="en-US" sz="1800" dirty="0"/>
              <a:t> by 1913 financial pressures exceeded the corporation’s and its sponsors’ ability to maintain it. </a:t>
            </a:r>
          </a:p>
          <a:p>
            <a:r>
              <a:rPr lang="en-US" sz="1800" dirty="0"/>
              <a:t>Only viable after takeover/intervention by the LDS Church, the model that persisted into the 1970s.</a:t>
            </a:r>
            <a:endParaRPr lang="en-US" sz="1400" dirty="0"/>
          </a:p>
          <a:p>
            <a:endParaRPr lang="en-US" sz="1800" dirty="0"/>
          </a:p>
          <a:p>
            <a:pPr lvl="1"/>
            <a:endParaRPr lang="en-US" sz="1400" dirty="0"/>
          </a:p>
        </p:txBody>
      </p:sp>
      <p:pic>
        <p:nvPicPr>
          <p:cNvPr id="6" name="Picture 5">
            <a:extLst>
              <a:ext uri="{FF2B5EF4-FFF2-40B4-BE49-F238E27FC236}">
                <a16:creationId xmlns:a16="http://schemas.microsoft.com/office/drawing/2014/main" id="{A669FB6F-9035-7143-A3CF-5CDB7E39DF04}"/>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869581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747"/>
            <a:ext cx="7886700" cy="1112397"/>
          </a:xfrm>
        </p:spPr>
        <p:txBody>
          <a:bodyPr>
            <a:normAutofit/>
          </a:bodyPr>
          <a:lstStyle/>
          <a:p>
            <a:pPr algn="ctr"/>
            <a:r>
              <a:rPr lang="en-US" sz="3200" dirty="0"/>
              <a:t>Takeaways</a:t>
            </a:r>
          </a:p>
        </p:txBody>
      </p:sp>
      <p:sp>
        <p:nvSpPr>
          <p:cNvPr id="3" name="Content Placeholder 2"/>
          <p:cNvSpPr>
            <a:spLocks noGrp="1"/>
          </p:cNvSpPr>
          <p:nvPr>
            <p:ph idx="1"/>
          </p:nvPr>
        </p:nvSpPr>
        <p:spPr>
          <a:xfrm>
            <a:off x="628650" y="1332664"/>
            <a:ext cx="7886700" cy="4996418"/>
          </a:xfrm>
        </p:spPr>
        <p:txBody>
          <a:bodyPr>
            <a:normAutofit fontScale="92500" lnSpcReduction="20000"/>
          </a:bodyPr>
          <a:lstStyle/>
          <a:p>
            <a:r>
              <a:rPr lang="en-US" sz="2000" dirty="0"/>
              <a:t>Ogden City built and operated the first non-denominational, non-railroad acute care hospital in Utah, in temporary quarters in 1890, and in a permanent facility starting in1892.</a:t>
            </a:r>
          </a:p>
          <a:p>
            <a:r>
              <a:rPr lang="en-US" sz="2000" dirty="0"/>
              <a:t>In the roughly five years between January of 1890 and the end of 1894 that first hospital was a public hospital, fully funded by the City, maintained as part of the city budget.</a:t>
            </a:r>
          </a:p>
          <a:p>
            <a:r>
              <a:rPr lang="en-US" sz="2000" dirty="0"/>
              <a:t>After 1894 – over the opposition of progressives in the community –  leasing became the preferred mode for hospital operations, with the City taking its lease payments in the form of reinvestment and improvements.</a:t>
            </a:r>
          </a:p>
          <a:p>
            <a:r>
              <a:rPr lang="en-US" sz="2000" dirty="0"/>
              <a:t>The Ogden Medical Surgical Hospital corporation leased and operated the hospital from 1897 through 1911, growing its attending staff to about 30 medical school educated physicians, providing medical and surgical services to Ogden and neighboring communities.</a:t>
            </a:r>
          </a:p>
          <a:p>
            <a:r>
              <a:rPr lang="en-US" sz="2000" dirty="0"/>
              <a:t>That hospital ceased operations in 1911, absorbed by the new Dee Memorial Hospital, providing most of that hospitals initial compliment of medical staff members, employees and patients.</a:t>
            </a:r>
          </a:p>
          <a:p>
            <a:r>
              <a:rPr lang="en-US" sz="2000" dirty="0"/>
              <a:t>The grounds and building were disposed of by 1920, </a:t>
            </a:r>
          </a:p>
          <a:p>
            <a:r>
              <a:rPr lang="en-US" sz="2000" dirty="0"/>
              <a:t>… and then we mostly forgot about it.</a:t>
            </a:r>
          </a:p>
        </p:txBody>
      </p:sp>
      <p:pic>
        <p:nvPicPr>
          <p:cNvPr id="4" name="Picture 3">
            <a:extLst>
              <a:ext uri="{FF2B5EF4-FFF2-40B4-BE49-F238E27FC236}">
                <a16:creationId xmlns:a16="http://schemas.microsoft.com/office/drawing/2014/main" id="{42B09D98-C0D6-734C-908A-93BA80A19FAE}"/>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93792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66632"/>
          </a:xfrm>
        </p:spPr>
        <p:txBody>
          <a:bodyPr>
            <a:normAutofit/>
          </a:bodyPr>
          <a:lstStyle/>
          <a:p>
            <a:pPr algn="ctr"/>
            <a:r>
              <a:rPr lang="en-US" sz="3200" dirty="0"/>
              <a:t>Why Have We Forgotten?</a:t>
            </a:r>
          </a:p>
        </p:txBody>
      </p:sp>
      <p:sp>
        <p:nvSpPr>
          <p:cNvPr id="11" name="Content Placeholder 2">
            <a:extLst>
              <a:ext uri="{FF2B5EF4-FFF2-40B4-BE49-F238E27FC236}">
                <a16:creationId xmlns:a16="http://schemas.microsoft.com/office/drawing/2014/main" id="{2849FBAE-45EE-604E-A9E8-8297DFBED9A7}"/>
              </a:ext>
            </a:extLst>
          </p:cNvPr>
          <p:cNvSpPr>
            <a:spLocks noGrp="1"/>
          </p:cNvSpPr>
          <p:nvPr>
            <p:ph idx="1"/>
          </p:nvPr>
        </p:nvSpPr>
        <p:spPr>
          <a:xfrm>
            <a:off x="628650" y="1332664"/>
            <a:ext cx="7886700" cy="4777680"/>
          </a:xfrm>
        </p:spPr>
        <p:txBody>
          <a:bodyPr>
            <a:normAutofit/>
          </a:bodyPr>
          <a:lstStyle/>
          <a:p>
            <a:r>
              <a:rPr lang="en-US" sz="2000" dirty="0"/>
              <a:t>The traumatic nature of the first years, the near extinguishment of the hospital in 1893 and its reorganization in 1894 under a leasing operating model?</a:t>
            </a:r>
          </a:p>
          <a:p>
            <a:r>
              <a:rPr lang="en-US" sz="2000" dirty="0"/>
              <a:t>Mistaken and often repeated impression that it DID close in 1893?</a:t>
            </a:r>
          </a:p>
          <a:p>
            <a:r>
              <a:rPr lang="en-US" sz="2000" dirty="0"/>
              <a:t>Embarrassment?  Initial design flaws, fetid cesspools, pigs rutting in the side yard, lurid events?</a:t>
            </a:r>
          </a:p>
          <a:p>
            <a:r>
              <a:rPr lang="en-US" sz="2000" dirty="0"/>
              <a:t>Erasure of the building and site relatively quickly after closing in 1911 – out of sight, out of mind?</a:t>
            </a:r>
          </a:p>
          <a:p>
            <a:r>
              <a:rPr lang="en-US" sz="2000" dirty="0"/>
              <a:t>Overshadowed by the more mythic stories of the Dee Memorial and, later, St. Benedict’s?</a:t>
            </a:r>
          </a:p>
          <a:p>
            <a:r>
              <a:rPr lang="en-US" sz="2000" dirty="0"/>
              <a:t>Religious influence? </a:t>
            </a:r>
          </a:p>
          <a:p>
            <a:r>
              <a:rPr lang="en-US" sz="2000" dirty="0"/>
              <a:t>Wrong story for who we became – a secular, publicly initiated undertaking in a community that became wary of government and government provision of health services?  </a:t>
            </a:r>
          </a:p>
        </p:txBody>
      </p:sp>
      <p:pic>
        <p:nvPicPr>
          <p:cNvPr id="4" name="Picture 3">
            <a:extLst>
              <a:ext uri="{FF2B5EF4-FFF2-40B4-BE49-F238E27FC236}">
                <a16:creationId xmlns:a16="http://schemas.microsoft.com/office/drawing/2014/main" id="{D73DA383-369C-C841-AFE7-E8CE587C981C}"/>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521250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61790"/>
          </a:xfrm>
        </p:spPr>
        <p:txBody>
          <a:bodyPr>
            <a:normAutofit/>
          </a:bodyPr>
          <a:lstStyle/>
          <a:p>
            <a:pPr algn="ctr"/>
            <a:r>
              <a:rPr lang="en-US" sz="2800" dirty="0"/>
              <a:t>Sources (… list is still incomplete.)</a:t>
            </a:r>
          </a:p>
        </p:txBody>
      </p:sp>
      <p:sp>
        <p:nvSpPr>
          <p:cNvPr id="3" name="Content Placeholder 2"/>
          <p:cNvSpPr>
            <a:spLocks noGrp="1"/>
          </p:cNvSpPr>
          <p:nvPr>
            <p:ph idx="1"/>
          </p:nvPr>
        </p:nvSpPr>
        <p:spPr>
          <a:xfrm>
            <a:off x="628650" y="1162228"/>
            <a:ext cx="7886700" cy="5009971"/>
          </a:xfrm>
        </p:spPr>
        <p:txBody>
          <a:bodyPr>
            <a:normAutofit fontScale="62500" lnSpcReduction="20000"/>
          </a:bodyPr>
          <a:lstStyle/>
          <a:p>
            <a:r>
              <a:rPr lang="en-US" sz="2000" dirty="0"/>
              <a:t>James B. Allen, The development of county government in the Territory of Utah, 1860-1896, MA Thesis, Department of History, Brigham Young University, 1956.</a:t>
            </a:r>
          </a:p>
          <a:p>
            <a:r>
              <a:rPr lang="en-US" sz="2000" dirty="0"/>
              <a:t>Jennifer Jones, </a:t>
            </a:r>
            <a:r>
              <a:rPr lang="en-US" sz="2000" dirty="0">
                <a:hlinkClick r:id="rId2"/>
              </a:rPr>
              <a:t>www.thedeadhistory.com</a:t>
            </a:r>
            <a:r>
              <a:rPr lang="en-US" sz="2000" dirty="0"/>
              <a:t>, articles about pest houses, Roy poor farm</a:t>
            </a:r>
          </a:p>
          <a:p>
            <a:r>
              <a:rPr lang="en-US" sz="2000" dirty="0"/>
              <a:t>Milton R. Hunter, </a:t>
            </a:r>
            <a:r>
              <a:rPr lang="en-US" sz="2000" dirty="0" err="1"/>
              <a:t>ed</a:t>
            </a:r>
            <a:r>
              <a:rPr lang="en-US" sz="2000" dirty="0"/>
              <a:t>, Beneath Ben Lomond’s peak: A history of Weber County, 1824-1900, Publishers Press, Salt Lake City, 1966.</a:t>
            </a:r>
          </a:p>
          <a:p>
            <a:r>
              <a:rPr lang="en-US" sz="2000" dirty="0"/>
              <a:t>Kathryn MacKay, Sisters of Ogden’s Mount Benedict Monastery, UHQ, Summer 2009.</a:t>
            </a:r>
          </a:p>
          <a:p>
            <a:r>
              <a:rPr lang="en-US" sz="2000" dirty="0"/>
              <a:t>Eleanor </a:t>
            </a:r>
            <a:r>
              <a:rPr lang="en-US" sz="2000" dirty="0" err="1"/>
              <a:t>Moler</a:t>
            </a:r>
            <a:r>
              <a:rPr lang="en-US" sz="2000" dirty="0"/>
              <a:t>, A Tradition of Caring.</a:t>
            </a:r>
          </a:p>
          <a:p>
            <a:r>
              <a:rPr lang="en-US" sz="2000" dirty="0"/>
              <a:t>Greg Montgomery, Ogden City Planning; Ogden City Recorder’s Office; Weber County Assessors Office.</a:t>
            </a:r>
          </a:p>
          <a:p>
            <a:r>
              <a:rPr lang="en-US" sz="2000" dirty="0"/>
              <a:t>Richard Roberts and Richard Sadler, A history of Weber County, Utah State Historical Society, 1997.</a:t>
            </a:r>
          </a:p>
          <a:p>
            <a:r>
              <a:rPr lang="en-US" sz="2000" dirty="0"/>
              <a:t>Richard Roberts and Richard Sadler, Ogden: Junction City, Windsor Publications, Inc, 1985.</a:t>
            </a:r>
          </a:p>
          <a:p>
            <a:r>
              <a:rPr lang="en-US" sz="2000" dirty="0"/>
              <a:t>Charles E. Rosenberg, The care of strangers: The rise of America’s hospital System, Johns Hopkins University Press, 1987</a:t>
            </a:r>
          </a:p>
          <a:p>
            <a:r>
              <a:rPr lang="en-US" sz="2000" dirty="0"/>
              <a:t>Sanborn Fire Insurance Maps, J. Willard Marriott Library, University of Utah, Block 79, </a:t>
            </a:r>
            <a:r>
              <a:rPr lang="en-US" sz="2000" dirty="0">
                <a:hlinkClick r:id="rId3"/>
              </a:rPr>
              <a:t>https://collections.lib.utah.edu/details?id=321176</a:t>
            </a:r>
            <a:r>
              <a:rPr lang="en-US" sz="2000" dirty="0"/>
              <a:t>; https://</a:t>
            </a:r>
            <a:r>
              <a:rPr lang="en-US" sz="2000" dirty="0" err="1"/>
              <a:t>collections.lib.utah.edu</a:t>
            </a:r>
            <a:r>
              <a:rPr lang="en-US" sz="2000" dirty="0"/>
              <a:t>/</a:t>
            </a:r>
            <a:r>
              <a:rPr lang="en-US" sz="2000" dirty="0" err="1"/>
              <a:t>search?facet_setname_s</a:t>
            </a:r>
            <a:r>
              <a:rPr lang="en-US" sz="2000" dirty="0"/>
              <a:t>=</a:t>
            </a:r>
            <a:r>
              <a:rPr lang="en-US" sz="2000" dirty="0" err="1"/>
              <a:t>uum_sfim</a:t>
            </a:r>
            <a:endParaRPr lang="en-US" sz="2000" dirty="0"/>
          </a:p>
          <a:p>
            <a:r>
              <a:rPr lang="en-US" sz="2000" dirty="0"/>
              <a:t>Paul Starr, The social transformation of American medicine, Basic Books, 1982.</a:t>
            </a:r>
          </a:p>
          <a:p>
            <a:r>
              <a:rPr lang="en-US" sz="2000" dirty="0"/>
              <a:t>Utah Digital Newspapers, University of Utah, </a:t>
            </a:r>
            <a:r>
              <a:rPr lang="en-US" sz="2000" dirty="0" err="1"/>
              <a:t>digitalnewspapers.org</a:t>
            </a:r>
            <a:endParaRPr lang="en-US" sz="2000" dirty="0"/>
          </a:p>
          <a:p>
            <a:pPr lvl="1"/>
            <a:r>
              <a:rPr lang="en-US" sz="1600" dirty="0"/>
              <a:t>Stories from Salt Lake Telegram, Salt Lake Tribune, Salt Lake Herald, Ogden Junction, Ogden Herald, Ogden Standard, Ogden Standard Examiner, Deseret News, 1875 – 1911</a:t>
            </a:r>
            <a:endParaRPr lang="en-US" sz="2000" dirty="0"/>
          </a:p>
          <a:p>
            <a:r>
              <a:rPr lang="en-US" sz="2000" dirty="0"/>
              <a:t>Utah State Archives, Ogden Corporation, City Council Minute Books and corporate files from 1883-1900+</a:t>
            </a:r>
          </a:p>
          <a:p>
            <a:r>
              <a:rPr lang="en-US" sz="2000" dirty="0"/>
              <a:t>Ronald W. Walker, The Panic of 1893, Utah History Encyclopedia, https://</a:t>
            </a:r>
            <a:r>
              <a:rPr lang="en-US" sz="2000" dirty="0" err="1"/>
              <a:t>www.uen.org</a:t>
            </a:r>
            <a:r>
              <a:rPr lang="en-US" sz="2000" dirty="0"/>
              <a:t>/</a:t>
            </a:r>
            <a:r>
              <a:rPr lang="en-US" sz="2000" dirty="0" err="1"/>
              <a:t>utah_history_encyclopedia</a:t>
            </a:r>
            <a:r>
              <a:rPr lang="en-US" sz="2000" dirty="0"/>
              <a:t>/p/PANIC_1893_FINANCIAL.shtml, accessed March 23, 2018.</a:t>
            </a:r>
          </a:p>
          <a:p>
            <a:r>
              <a:rPr lang="en-US" sz="2000" dirty="0"/>
              <a:t>Weber County Medical Auxiliary, The history of medicine in Weber County from 1852 to 1980, Weber County Medical Society, 1983.</a:t>
            </a:r>
          </a:p>
          <a:p>
            <a:r>
              <a:rPr lang="en-US" sz="2000" dirty="0"/>
              <a:t>Tom Vitelli, The story of Intermountain Health Care, Intermountain Healthcare, 1995. </a:t>
            </a:r>
          </a:p>
          <a:p>
            <a:r>
              <a:rPr lang="en-US" sz="2000" dirty="0"/>
              <a:t>Wikipedia and miscellaneous internet sites.</a:t>
            </a:r>
          </a:p>
        </p:txBody>
      </p:sp>
      <p:pic>
        <p:nvPicPr>
          <p:cNvPr id="4" name="Picture 3">
            <a:extLst>
              <a:ext uri="{FF2B5EF4-FFF2-40B4-BE49-F238E27FC236}">
                <a16:creationId xmlns:a16="http://schemas.microsoft.com/office/drawing/2014/main" id="{5A29F9C6-C2DA-0D4D-BCA0-97C34FBDDBB6}"/>
              </a:ext>
            </a:extLst>
          </p:cNvPr>
          <p:cNvPicPr>
            <a:picLocks noChangeAspect="1"/>
          </p:cNvPicPr>
          <p:nvPr/>
        </p:nvPicPr>
        <p:blipFill>
          <a:blip r:embed="rId4"/>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71391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a:bodyPr>
          <a:lstStyle/>
          <a:p>
            <a:pPr algn="ctr"/>
            <a:r>
              <a:rPr lang="en-US" sz="3200" dirty="0"/>
              <a:t>Burch Creek Hospital</a:t>
            </a:r>
          </a:p>
        </p:txBody>
      </p:sp>
      <p:sp>
        <p:nvSpPr>
          <p:cNvPr id="3" name="Content Placeholder 2"/>
          <p:cNvSpPr>
            <a:spLocks noGrp="1"/>
          </p:cNvSpPr>
          <p:nvPr>
            <p:ph idx="1"/>
          </p:nvPr>
        </p:nvSpPr>
        <p:spPr>
          <a:xfrm>
            <a:off x="743850" y="1112823"/>
            <a:ext cx="7886700" cy="5209917"/>
          </a:xfrm>
        </p:spPr>
        <p:txBody>
          <a:bodyPr>
            <a:noAutofit/>
          </a:bodyPr>
          <a:lstStyle/>
          <a:p>
            <a:r>
              <a:rPr lang="en-US" sz="1800" dirty="0"/>
              <a:t>Built in 1882, opened in early 1883, under the mayoral administration of T.E. Herrick, total cost about $3,000 (~$60,000 today).</a:t>
            </a:r>
          </a:p>
          <a:p>
            <a:r>
              <a:rPr lang="en-US" sz="1800" dirty="0"/>
              <a:t>Decision taken fairly quickly during summer of 1882, City response to the need to provide post injury care for indigent patients treated by private physicians and to house and care for quarantine patients, whose numbers were seen as having increased as a consequence of the railroads.</a:t>
            </a:r>
          </a:p>
          <a:p>
            <a:r>
              <a:rPr lang="en-US" sz="1800" dirty="0"/>
              <a:t>Not a ‘workshop’ facility for local physicians and their patients.</a:t>
            </a:r>
          </a:p>
          <a:p>
            <a:r>
              <a:rPr lang="en-US" sz="1800" dirty="0"/>
              <a:t>Built quickly and cheaply, financed out of current accounts.</a:t>
            </a:r>
          </a:p>
          <a:p>
            <a:r>
              <a:rPr lang="en-US" sz="1800" dirty="0"/>
              <a:t>Claimed as a humanitarian accomplishment by mayor as term ended.</a:t>
            </a:r>
          </a:p>
          <a:p>
            <a:r>
              <a:rPr lang="en-US" sz="1800" dirty="0"/>
              <a:t>Patients were mostly City Physician consignees; some from the County; a few referred and attended by a local physician; all indigent or otherwise poor.</a:t>
            </a:r>
          </a:p>
          <a:p>
            <a:r>
              <a:rPr lang="en-US" sz="1800" dirty="0"/>
              <a:t>Conditions mentioned: Pneumonia, measles, spinal concussion, recovery from amputation of frozen fingers, DTs; young woman in ‘delicate’ condition, smallpox.</a:t>
            </a:r>
          </a:p>
        </p:txBody>
      </p:sp>
      <p:pic>
        <p:nvPicPr>
          <p:cNvPr id="4" name="Picture 3">
            <a:extLst>
              <a:ext uri="{FF2B5EF4-FFF2-40B4-BE49-F238E27FC236}">
                <a16:creationId xmlns:a16="http://schemas.microsoft.com/office/drawing/2014/main" id="{72D532B9-2D2C-EC4F-9644-575294A1C00C}"/>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45788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751A-2FC8-B347-9B21-86FC9CB1368B}"/>
              </a:ext>
            </a:extLst>
          </p:cNvPr>
          <p:cNvSpPr>
            <a:spLocks noGrp="1"/>
          </p:cNvSpPr>
          <p:nvPr>
            <p:ph type="title"/>
          </p:nvPr>
        </p:nvSpPr>
        <p:spPr>
          <a:xfrm>
            <a:off x="3672000" y="365126"/>
            <a:ext cx="4843350" cy="1325563"/>
          </a:xfrm>
        </p:spPr>
        <p:txBody>
          <a:bodyPr>
            <a:normAutofit/>
          </a:bodyPr>
          <a:lstStyle/>
          <a:p>
            <a:r>
              <a:rPr lang="en-US" sz="2800" dirty="0"/>
              <a:t>Burch Creek Hospital</a:t>
            </a:r>
          </a:p>
        </p:txBody>
      </p:sp>
      <p:sp>
        <p:nvSpPr>
          <p:cNvPr id="6" name="Content Placeholder 5">
            <a:extLst>
              <a:ext uri="{FF2B5EF4-FFF2-40B4-BE49-F238E27FC236}">
                <a16:creationId xmlns:a16="http://schemas.microsoft.com/office/drawing/2014/main" id="{3F349CC0-87E1-E84E-A3FD-AA8C72E6D9FF}"/>
              </a:ext>
            </a:extLst>
          </p:cNvPr>
          <p:cNvSpPr>
            <a:spLocks noGrp="1"/>
          </p:cNvSpPr>
          <p:nvPr>
            <p:ph idx="1"/>
          </p:nvPr>
        </p:nvSpPr>
        <p:spPr>
          <a:xfrm>
            <a:off x="4410634" y="1451224"/>
            <a:ext cx="4162315" cy="4675975"/>
          </a:xfrm>
        </p:spPr>
        <p:txBody>
          <a:bodyPr>
            <a:normAutofit/>
          </a:bodyPr>
          <a:lstStyle/>
          <a:p>
            <a:r>
              <a:rPr lang="en-US" sz="1600" dirty="0"/>
              <a:t>Described in Council notes and press stories as 40 acres on the bench south of the city, on good land overlooking Burch Creek.  </a:t>
            </a:r>
          </a:p>
          <a:p>
            <a:r>
              <a:rPr lang="en-US" sz="1600" dirty="0"/>
              <a:t>The building was a six room rectangular frame structure, a room at each end and four in the middle off of an east-west running central hall way, the end room on the west used as a kitchen, no central heat, no mention of connection to water service or electricity, no sewer.  </a:t>
            </a:r>
          </a:p>
          <a:p>
            <a:r>
              <a:rPr lang="en-US" sz="1600" dirty="0"/>
              <a:t>Became an object of vandalism soon after opening and … a few years later … the subject of ghost stories.</a:t>
            </a:r>
          </a:p>
        </p:txBody>
      </p:sp>
      <p:sp>
        <p:nvSpPr>
          <p:cNvPr id="16" name="Rectangle 15">
            <a:extLst>
              <a:ext uri="{FF2B5EF4-FFF2-40B4-BE49-F238E27FC236}">
                <a16:creationId xmlns:a16="http://schemas.microsoft.com/office/drawing/2014/main" id="{841D58C9-F6DB-CD46-8D8E-4EB84BADE8A6}"/>
              </a:ext>
            </a:extLst>
          </p:cNvPr>
          <p:cNvSpPr/>
          <p:nvPr/>
        </p:nvSpPr>
        <p:spPr>
          <a:xfrm>
            <a:off x="1644489" y="3564882"/>
            <a:ext cx="1468801" cy="14748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439756-1EA8-AE46-A2B0-CAA42786C6D2}"/>
              </a:ext>
            </a:extLst>
          </p:cNvPr>
          <p:cNvSpPr/>
          <p:nvPr/>
        </p:nvSpPr>
        <p:spPr>
          <a:xfrm>
            <a:off x="1328889" y="4231375"/>
            <a:ext cx="1468801" cy="14748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8949E4-E68A-2143-95E5-0A9538996AD3}"/>
              </a:ext>
            </a:extLst>
          </p:cNvPr>
          <p:cNvSpPr/>
          <p:nvPr/>
        </p:nvSpPr>
        <p:spPr>
          <a:xfrm>
            <a:off x="1175979" y="2393682"/>
            <a:ext cx="1468801" cy="14748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12706" y="5797889"/>
            <a:ext cx="3802644" cy="261610"/>
          </a:xfrm>
          <a:prstGeom prst="rect">
            <a:avLst/>
          </a:prstGeom>
          <a:noFill/>
        </p:spPr>
        <p:txBody>
          <a:bodyPr wrap="none" rtlCol="0">
            <a:spAutoFit/>
          </a:bodyPr>
          <a:lstStyle/>
          <a:p>
            <a:r>
              <a:rPr lang="en-US" sz="1100" dirty="0"/>
              <a:t>Line shows where Burch Creek runs below a bluff or hollow.</a:t>
            </a:r>
          </a:p>
        </p:txBody>
      </p:sp>
      <p:pic>
        <p:nvPicPr>
          <p:cNvPr id="7" name="Picture 6">
            <a:extLst>
              <a:ext uri="{FF2B5EF4-FFF2-40B4-BE49-F238E27FC236}">
                <a16:creationId xmlns:a16="http://schemas.microsoft.com/office/drawing/2014/main" id="{A00EF604-D117-C74A-B6B4-FAA58F9FBB43}"/>
              </a:ext>
            </a:extLst>
          </p:cNvPr>
          <p:cNvPicPr>
            <a:picLocks noChangeAspect="1"/>
          </p:cNvPicPr>
          <p:nvPr/>
        </p:nvPicPr>
        <p:blipFill>
          <a:blip r:embed="rId2"/>
          <a:stretch>
            <a:fillRect/>
          </a:stretch>
        </p:blipFill>
        <p:spPr>
          <a:xfrm>
            <a:off x="264582" y="365126"/>
            <a:ext cx="4002106" cy="6087035"/>
          </a:xfrm>
          <a:prstGeom prst="rect">
            <a:avLst/>
          </a:prstGeom>
        </p:spPr>
      </p:pic>
      <p:grpSp>
        <p:nvGrpSpPr>
          <p:cNvPr id="22" name="Group 21">
            <a:extLst>
              <a:ext uri="{FF2B5EF4-FFF2-40B4-BE49-F238E27FC236}">
                <a16:creationId xmlns:a16="http://schemas.microsoft.com/office/drawing/2014/main" id="{9249D71E-AE53-CE43-B876-5EDE6124B243}"/>
              </a:ext>
            </a:extLst>
          </p:cNvPr>
          <p:cNvGrpSpPr/>
          <p:nvPr/>
        </p:nvGrpSpPr>
        <p:grpSpPr>
          <a:xfrm>
            <a:off x="1036069" y="688780"/>
            <a:ext cx="2635931" cy="5254820"/>
            <a:chOff x="1036069" y="688780"/>
            <a:chExt cx="2635931" cy="5254820"/>
          </a:xfrm>
        </p:grpSpPr>
        <p:cxnSp>
          <p:nvCxnSpPr>
            <p:cNvPr id="9" name="Straight Connector 8">
              <a:extLst>
                <a:ext uri="{FF2B5EF4-FFF2-40B4-BE49-F238E27FC236}">
                  <a16:creationId xmlns:a16="http://schemas.microsoft.com/office/drawing/2014/main" id="{7CE61B98-DA5B-9644-8B03-F7F4273A5CDB}"/>
                </a:ext>
              </a:extLst>
            </p:cNvPr>
            <p:cNvCxnSpPr/>
            <p:nvPr/>
          </p:nvCxnSpPr>
          <p:spPr>
            <a:xfrm>
              <a:off x="2063289" y="3940620"/>
              <a:ext cx="1608711" cy="20029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890D5D-C0EA-E243-AAE1-A2B9F0A0E53A}"/>
                </a:ext>
              </a:extLst>
            </p:cNvPr>
            <p:cNvCxnSpPr>
              <a:cxnSpLocks/>
            </p:cNvCxnSpPr>
            <p:nvPr/>
          </p:nvCxnSpPr>
          <p:spPr>
            <a:xfrm>
              <a:off x="1500543" y="3408643"/>
              <a:ext cx="557342" cy="5668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705E91-4E1E-FF48-B974-142C19F589AD}"/>
                </a:ext>
              </a:extLst>
            </p:cNvPr>
            <p:cNvCxnSpPr>
              <a:cxnSpLocks/>
            </p:cNvCxnSpPr>
            <p:nvPr/>
          </p:nvCxnSpPr>
          <p:spPr>
            <a:xfrm>
              <a:off x="1175979" y="2501153"/>
              <a:ext cx="324564" cy="9074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97FBC6-311A-E34A-A695-9CFE82E5332C}"/>
                </a:ext>
              </a:extLst>
            </p:cNvPr>
            <p:cNvCxnSpPr>
              <a:cxnSpLocks/>
            </p:cNvCxnSpPr>
            <p:nvPr/>
          </p:nvCxnSpPr>
          <p:spPr>
            <a:xfrm>
              <a:off x="1036069" y="688780"/>
              <a:ext cx="139910" cy="18123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B4DF0F2A-F82A-1A40-ADF0-EFD9BD93DEDC}"/>
              </a:ext>
            </a:extLst>
          </p:cNvPr>
          <p:cNvPicPr>
            <a:picLocks noChangeAspect="1"/>
          </p:cNvPicPr>
          <p:nvPr/>
        </p:nvPicPr>
        <p:blipFill>
          <a:blip r:embed="rId3"/>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30870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a:bodyPr>
          <a:lstStyle/>
          <a:p>
            <a:pPr algn="ctr"/>
            <a:r>
              <a:rPr lang="en-US" sz="3200" dirty="0"/>
              <a:t>Burch Creek Hospital</a:t>
            </a:r>
          </a:p>
        </p:txBody>
      </p:sp>
      <p:sp>
        <p:nvSpPr>
          <p:cNvPr id="3" name="Content Placeholder 2"/>
          <p:cNvSpPr>
            <a:spLocks noGrp="1"/>
          </p:cNvSpPr>
          <p:nvPr>
            <p:ph idx="1"/>
          </p:nvPr>
        </p:nvSpPr>
        <p:spPr>
          <a:xfrm>
            <a:off x="743850" y="1112823"/>
            <a:ext cx="7886700" cy="5209917"/>
          </a:xfrm>
        </p:spPr>
        <p:txBody>
          <a:bodyPr>
            <a:noAutofit/>
          </a:bodyPr>
          <a:lstStyle/>
          <a:p>
            <a:r>
              <a:rPr lang="en-US" sz="1800" dirty="0"/>
              <a:t>Initially a Mixed Financial Model:</a:t>
            </a:r>
          </a:p>
          <a:p>
            <a:pPr lvl="1"/>
            <a:r>
              <a:rPr lang="en-US" sz="1600" dirty="0"/>
              <a:t>City provided the land and facility.</a:t>
            </a:r>
          </a:p>
          <a:p>
            <a:pPr lvl="1"/>
            <a:r>
              <a:rPr lang="en-US" sz="1600" dirty="0"/>
              <a:t>“Leased” to a non-MD steward couple: Mr. &amp; Mrs. Lorenzo Waltham, with responsibility to board and care for patients; </a:t>
            </a:r>
          </a:p>
          <a:p>
            <a:pPr lvl="1"/>
            <a:r>
              <a:rPr lang="en-US" sz="1600" dirty="0"/>
              <a:t>Stewards agreed to a per patient per day rate, bid for such with City, city having the option to accept the lowest bidder.  Goal was likely to protect the City from higher, private provider charges and the risk of low occupancy, but not generate a return of capital. </a:t>
            </a:r>
          </a:p>
          <a:p>
            <a:r>
              <a:rPr lang="en-US" sz="1800" dirty="0"/>
              <a:t>Subsequently involved increased reimbursement for incurred expenses and a monthly $28 stipend for the Steward, more of a municipal service model.</a:t>
            </a:r>
          </a:p>
          <a:p>
            <a:r>
              <a:rPr lang="en-US" sz="1800" dirty="0"/>
              <a:t>Attempted unsuccessfully to gain voluntary and contractual financial support from railroads, public philanthropy, and the County.</a:t>
            </a:r>
          </a:p>
          <a:p>
            <a:r>
              <a:rPr lang="en-US" sz="1800" dirty="0"/>
              <a:t>Became a regular source of friction at City Council almost immediately: </a:t>
            </a:r>
          </a:p>
          <a:p>
            <a:pPr lvl="1"/>
            <a:r>
              <a:rPr lang="en-US" sz="1600" dirty="0"/>
              <a:t>Could the stewards be trusted?  Had another city or a railroad or a family unfairly dumped patients on the City?  Were these people really ill? Really indigent?  </a:t>
            </a:r>
          </a:p>
        </p:txBody>
      </p:sp>
      <p:pic>
        <p:nvPicPr>
          <p:cNvPr id="4" name="Picture 3">
            <a:extLst>
              <a:ext uri="{FF2B5EF4-FFF2-40B4-BE49-F238E27FC236}">
                <a16:creationId xmlns:a16="http://schemas.microsoft.com/office/drawing/2014/main" id="{089CEC29-BCE7-4F4C-9391-CDA914B0266B}"/>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424304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8874"/>
          </a:xfrm>
        </p:spPr>
        <p:txBody>
          <a:bodyPr>
            <a:normAutofit/>
          </a:bodyPr>
          <a:lstStyle/>
          <a:p>
            <a:pPr algn="ctr"/>
            <a:r>
              <a:rPr lang="en-US" sz="3200" dirty="0"/>
              <a:t>Burch Creek Hospital</a:t>
            </a:r>
          </a:p>
        </p:txBody>
      </p:sp>
      <p:sp>
        <p:nvSpPr>
          <p:cNvPr id="6" name="Content Placeholder 5">
            <a:extLst>
              <a:ext uri="{FF2B5EF4-FFF2-40B4-BE49-F238E27FC236}">
                <a16:creationId xmlns:a16="http://schemas.microsoft.com/office/drawing/2014/main" id="{64559278-1D0D-2A4D-8482-B51BD7091DC5}"/>
              </a:ext>
            </a:extLst>
          </p:cNvPr>
          <p:cNvSpPr>
            <a:spLocks noGrp="1"/>
          </p:cNvSpPr>
          <p:nvPr>
            <p:ph idx="1"/>
          </p:nvPr>
        </p:nvSpPr>
        <p:spPr>
          <a:xfrm>
            <a:off x="844062" y="1451224"/>
            <a:ext cx="7728887" cy="4675975"/>
          </a:xfrm>
        </p:spPr>
        <p:txBody>
          <a:bodyPr>
            <a:normAutofit/>
          </a:bodyPr>
          <a:lstStyle/>
          <a:p>
            <a:r>
              <a:rPr lang="en-US" sz="1800" dirty="0"/>
              <a:t>Closed at the end of 1885 after a bitter dispute over payment between Council and the Steward. </a:t>
            </a:r>
          </a:p>
          <a:p>
            <a:r>
              <a:rPr lang="en-US" sz="1800" dirty="0"/>
              <a:t>Decision likely influenced by the availability the County as an alternate provider and evolving territorial law on the responsibilities of counties. </a:t>
            </a:r>
          </a:p>
          <a:p>
            <a:r>
              <a:rPr lang="en-US" sz="1800" dirty="0"/>
              <a:t>Ogden City patients turned over to County and sent to poor farm [in Roy]. </a:t>
            </a:r>
          </a:p>
          <a:p>
            <a:r>
              <a:rPr lang="en-US" sz="1800" dirty="0"/>
              <a:t>Burch Creek facility out-of-service between 1885 and 1900 – vacant, vacant with squatters, and rented .</a:t>
            </a:r>
          </a:p>
          <a:p>
            <a:r>
              <a:rPr lang="en-US" sz="1800" dirty="0"/>
              <a:t>Eventually put back into service as “The Pest House” with a new smallpox outbreak in 1900 and continued as such up until around 1914, transferred to County management some years before closing .</a:t>
            </a:r>
          </a:p>
        </p:txBody>
      </p:sp>
      <p:pic>
        <p:nvPicPr>
          <p:cNvPr id="4" name="Picture 3">
            <a:extLst>
              <a:ext uri="{FF2B5EF4-FFF2-40B4-BE49-F238E27FC236}">
                <a16:creationId xmlns:a16="http://schemas.microsoft.com/office/drawing/2014/main" id="{8CA63790-7F57-C54F-B611-26364BE4012C}"/>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226180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710874"/>
          </a:xfrm>
        </p:spPr>
        <p:txBody>
          <a:bodyPr>
            <a:normAutofit/>
          </a:bodyPr>
          <a:lstStyle/>
          <a:p>
            <a:pPr algn="ctr"/>
            <a:r>
              <a:rPr lang="en-US" sz="3200" dirty="0"/>
              <a:t>Union Pacific Railroad Hospital: 1883 - 1896</a:t>
            </a:r>
          </a:p>
        </p:txBody>
      </p:sp>
      <p:pic>
        <p:nvPicPr>
          <p:cNvPr id="3" name="Picture 2">
            <a:extLst>
              <a:ext uri="{FF2B5EF4-FFF2-40B4-BE49-F238E27FC236}">
                <a16:creationId xmlns:a16="http://schemas.microsoft.com/office/drawing/2014/main" id="{E523FEC2-5469-8B44-9454-3A5C880738AB}"/>
              </a:ext>
            </a:extLst>
          </p:cNvPr>
          <p:cNvPicPr>
            <a:picLocks noChangeAspect="1"/>
          </p:cNvPicPr>
          <p:nvPr/>
        </p:nvPicPr>
        <p:blipFill>
          <a:blip r:embed="rId2"/>
          <a:stretch>
            <a:fillRect/>
          </a:stretch>
        </p:blipFill>
        <p:spPr>
          <a:xfrm>
            <a:off x="7826400" y="6073900"/>
            <a:ext cx="1188000" cy="545082"/>
          </a:xfrm>
          <a:prstGeom prst="rect">
            <a:avLst/>
          </a:prstGeom>
        </p:spPr>
      </p:pic>
    </p:spTree>
    <p:extLst>
      <p:ext uri="{BB962C8B-B14F-4D97-AF65-F5344CB8AC3E}">
        <p14:creationId xmlns:p14="http://schemas.microsoft.com/office/powerpoint/2010/main" val="14010014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TM01790492[[fn=Sketchbook]]</Template>
  <TotalTime>16769</TotalTime>
  <Words>5788</Words>
  <Application>Microsoft Office PowerPoint</Application>
  <PresentationFormat>Letter Paper (8.5x11 in)</PresentationFormat>
  <Paragraphs>454</Paragraphs>
  <Slides>49</Slides>
  <Notes>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Sketchbook</vt:lpstr>
      <vt:lpstr>Ogden’s City Hospitals: 1890 - 1910</vt:lpstr>
      <vt:lpstr>Outline</vt:lpstr>
      <vt:lpstr>Goals &amp; Sources</vt:lpstr>
      <vt:lpstr>Burch Creek Hospital &amp; Pest House:  1883-1885, 1900-1914</vt:lpstr>
      <vt:lpstr>Burch Creek Hospital</vt:lpstr>
      <vt:lpstr>Burch Creek Hospital</vt:lpstr>
      <vt:lpstr>Burch Creek Hospital</vt:lpstr>
      <vt:lpstr>Burch Creek Hospital</vt:lpstr>
      <vt:lpstr>Union Pacific Railroad Hospital: 1883 - 1896</vt:lpstr>
      <vt:lpstr>UPRR Hospital</vt:lpstr>
      <vt:lpstr>PowerPoint Presentation</vt:lpstr>
      <vt:lpstr>PowerPoint Presentation</vt:lpstr>
      <vt:lpstr>UPRR Hospital</vt:lpstr>
      <vt:lpstr>Ogden’s City Hospitals  Grant &amp; 25th Temporary Hospital Ogden City Hospital Ogden Medical Surgical Hospital/Ogden General</vt:lpstr>
      <vt:lpstr>Changing Local Circumstances</vt:lpstr>
      <vt:lpstr>Changing Local Circumstances</vt:lpstr>
      <vt:lpstr>1890 Ogden City Hall</vt:lpstr>
      <vt:lpstr>Evolving Hospital Utility*</vt:lpstr>
      <vt:lpstr>H. J. Power’s Case for a New Hospital: Necessary &amp; Better</vt:lpstr>
      <vt:lpstr>Temporary Grant Street City Hospital:  1890-1892</vt:lpstr>
      <vt:lpstr>Grant Street City Hospital Operations</vt:lpstr>
      <vt:lpstr>1891 City Physician &amp; Hospital Report</vt:lpstr>
      <vt:lpstr>1891 City Physician &amp; Hospital Report (continued)</vt:lpstr>
      <vt:lpstr>Ogden City Hospital: New Building</vt:lpstr>
      <vt:lpstr>PowerPoint Presentation</vt:lpstr>
      <vt:lpstr>New Ogden City Hospital: Facility</vt:lpstr>
      <vt:lpstr>PowerPoint Presentation</vt:lpstr>
      <vt:lpstr>Ogden City Hospital: Organization</vt:lpstr>
      <vt:lpstr>Mayor’s Authorization for Conduct of Hospital Operations</vt:lpstr>
      <vt:lpstr>Chronological Context of Ogden City Hospital</vt:lpstr>
      <vt:lpstr>Welcome</vt:lpstr>
      <vt:lpstr>Rocky Start</vt:lpstr>
      <vt:lpstr>Panic of 1893</vt:lpstr>
      <vt:lpstr>City Hospital Challenges: 1894-1896</vt:lpstr>
      <vt:lpstr>Ogden Medical &amp; Surgical Hospital:  1897 – 1911 (Ogden General)</vt:lpstr>
      <vt:lpstr>Ogden General/Ogden Medical Surgical Hospital</vt:lpstr>
      <vt:lpstr>Ogden General/Ogden Medical Surgical Hospital</vt:lpstr>
      <vt:lpstr>Ogden General/Ogden Medical Surgical Hospital</vt:lpstr>
      <vt:lpstr>Ogden General/Ogden Medical Surgical Hospital</vt:lpstr>
      <vt:lpstr>PowerPoint Presentation</vt:lpstr>
      <vt:lpstr>PowerPoint Presentation</vt:lpstr>
      <vt:lpstr>Observations of Ogden General</vt:lpstr>
      <vt:lpstr>Some Case Types at Ogden General</vt:lpstr>
      <vt:lpstr>The Replacement of Ogden General</vt:lpstr>
      <vt:lpstr>The Replacement of Ogden General</vt:lpstr>
      <vt:lpstr>New Hospital, New Model</vt:lpstr>
      <vt:lpstr>Takeaways</vt:lpstr>
      <vt:lpstr>Why Have We Forgotten?</vt:lpstr>
      <vt:lpstr>Sources (… list is still incomplete.)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Grima</dc:creator>
  <cp:lastModifiedBy>John Grima</cp:lastModifiedBy>
  <cp:revision>535</cp:revision>
  <cp:lastPrinted>2018-05-02T22:24:28Z</cp:lastPrinted>
  <dcterms:created xsi:type="dcterms:W3CDTF">2018-01-10T21:41:34Z</dcterms:created>
  <dcterms:modified xsi:type="dcterms:W3CDTF">2018-05-11T03:35:59Z</dcterms:modified>
</cp:coreProperties>
</file>