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66" r:id="rId16"/>
    <p:sldId id="267" r:id="rId17"/>
    <p:sldId id="272" r:id="rId18"/>
    <p:sldId id="274" r:id="rId19"/>
    <p:sldId id="275" r:id="rId20"/>
    <p:sldId id="276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xtsbs01\AHeys\Training\Convective%20WAVE%20Technology\Relative%20Energy%20of%20Water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Relative Energy</a:t>
            </a:r>
            <a:r>
              <a:rPr lang="en-US" baseline="0" dirty="0"/>
              <a:t> of Water</a:t>
            </a:r>
            <a:endParaRPr lang="en-US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Relative Energy, cal/g</c:v>
                </c:pt>
              </c:strCache>
            </c:strRef>
          </c:tx>
          <c:xVal>
            <c:numRef>
              <c:f>Sheet1!$B$2:$J$2</c:f>
              <c:numCache>
                <c:formatCode>General</c:formatCode>
                <c:ptCount val="9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100</c:v>
                </c:pt>
                <c:pt idx="7">
                  <c:v>125</c:v>
                </c:pt>
                <c:pt idx="8">
                  <c:v>150</c:v>
                </c:pt>
              </c:numCache>
            </c:numRef>
          </c:xVal>
          <c:yVal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540</c:v>
                </c:pt>
                <c:pt idx="7">
                  <c:v>545</c:v>
                </c:pt>
                <c:pt idx="8">
                  <c:v>550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60-46B2-B28B-20AC4EFC6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211904"/>
        <c:axId val="168641664"/>
      </c:scatterChart>
      <c:valAx>
        <c:axId val="161211904"/>
        <c:scaling>
          <c:orientation val="minMax"/>
          <c:max val="16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Temperature </a:t>
                </a:r>
                <a:r>
                  <a:rPr lang="en-US" dirty="0">
                    <a:latin typeface="HelveticaNeueLT Pro 45 Lt"/>
                  </a:rPr>
                  <a:t>°C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8641664"/>
        <c:crosses val="autoZero"/>
        <c:crossBetween val="midCat"/>
      </c:valAx>
      <c:valAx>
        <c:axId val="168641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Relative Energy</a:t>
                </a:r>
                <a:r>
                  <a:rPr lang="en-US" baseline="0" dirty="0"/>
                  <a:t> (cal/ml)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121190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000" dirty="0"/>
              <a:t>IPSS</a:t>
            </a:r>
          </a:p>
        </c:rich>
      </c:tx>
      <c:layout>
        <c:manualLayout>
          <c:xMode val="edge"/>
          <c:yMode val="edge"/>
          <c:x val="0.45715955427446581"/>
          <c:y val="5.7129529061499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3611501687289069E-2"/>
          <c:y val="9.4244829721390172E-2"/>
          <c:w val="0.9001630770418404"/>
          <c:h val="0.70208997361020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IPSS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 (n=135)</c:v>
                </c:pt>
                <c:pt idx="1">
                  <c:v>2 Week (n=131)</c:v>
                </c:pt>
                <c:pt idx="2">
                  <c:v>1 Month (n=133)</c:v>
                </c:pt>
                <c:pt idx="3">
                  <c:v>3 Months (n=134)</c:v>
                </c:pt>
                <c:pt idx="4">
                  <c:v>6 Months (n=129)</c:v>
                </c:pt>
                <c:pt idx="5">
                  <c:v>1 Year 
(n=121)</c:v>
                </c:pt>
                <c:pt idx="6">
                  <c:v>2 Years 
(n=109)</c:v>
                </c:pt>
                <c:pt idx="7">
                  <c:v>3 Years (n=97)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 formatCode="0.0">
                  <c:v>22</c:v>
                </c:pt>
                <c:pt idx="1">
                  <c:v>18.5</c:v>
                </c:pt>
                <c:pt idx="2">
                  <c:v>14.4</c:v>
                </c:pt>
                <c:pt idx="3">
                  <c:v>10.6</c:v>
                </c:pt>
                <c:pt idx="4">
                  <c:v>9.8000000000000007</c:v>
                </c:pt>
                <c:pt idx="5">
                  <c:v>10.3</c:v>
                </c:pt>
                <c:pt idx="6">
                  <c:v>10.200000000000001</c:v>
                </c:pt>
                <c:pt idx="7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30-4B83-A6C7-0BBFA489BB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0947712"/>
        <c:axId val="170964864"/>
      </c:barChart>
      <c:catAx>
        <c:axId val="17094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964864"/>
        <c:crosses val="autoZero"/>
        <c:auto val="1"/>
        <c:lblAlgn val="ctr"/>
        <c:lblOffset val="100"/>
        <c:noMultiLvlLbl val="0"/>
      </c:catAx>
      <c:valAx>
        <c:axId val="170964864"/>
        <c:scaling>
          <c:orientation val="minMax"/>
          <c:max val="35"/>
        </c:scaling>
        <c:delete val="1"/>
        <c:axPos val="l"/>
        <c:numFmt formatCode="0" sourceLinked="0"/>
        <c:majorTickMark val="none"/>
        <c:minorTickMark val="none"/>
        <c:tickLblPos val="none"/>
        <c:crossAx val="1709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Rezum Pivotal Treatment Arm (n=135)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Baseline 
(n=91)</c:v>
                </c:pt>
                <c:pt idx="1">
                  <c:v>3 months 
(n=90)</c:v>
                </c:pt>
                <c:pt idx="2">
                  <c:v>6 months 
(n=84)</c:v>
                </c:pt>
                <c:pt idx="3">
                  <c:v>1 year 
(n=77)</c:v>
                </c:pt>
                <c:pt idx="4">
                  <c:v>2 years
(n=71)</c:v>
                </c:pt>
                <c:pt idx="5">
                  <c:v>3 years 
(n=62)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22.7</c:v>
                </c:pt>
                <c:pt idx="1">
                  <c:v>22.7</c:v>
                </c:pt>
                <c:pt idx="2">
                  <c:v>22.7</c:v>
                </c:pt>
                <c:pt idx="3">
                  <c:v>23</c:v>
                </c:pt>
                <c:pt idx="4">
                  <c:v>21.8</c:v>
                </c:pt>
                <c:pt idx="5">
                  <c:v>21.3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AC-40D1-8CE5-AE4813979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289088"/>
        <c:axId val="188848768"/>
      </c:lineChart>
      <c:catAx>
        <c:axId val="1772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48768"/>
        <c:crosses val="autoZero"/>
        <c:auto val="1"/>
        <c:lblAlgn val="ctr"/>
        <c:lblOffset val="100"/>
        <c:noMultiLvlLbl val="0"/>
      </c:catAx>
      <c:valAx>
        <c:axId val="18884876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28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6242154513294477E-2"/>
          <c:y val="4.758858079974481E-2"/>
          <c:w val="0.94047282133211607"/>
          <c:h val="0.8030624143654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Repeat or Other Surgical Procedure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Rezūm</c:v>
                </c:pt>
                <c:pt idx="1">
                  <c:v>Conductive TUNA</c:v>
                </c:pt>
                <c:pt idx="2">
                  <c:v>TUMT</c:v>
                </c:pt>
                <c:pt idx="3">
                  <c:v>UroLift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4.3999999999999997E-2</c:v>
                </c:pt>
                <c:pt idx="1">
                  <c:v>0.18000000000000008</c:v>
                </c:pt>
                <c:pt idx="2">
                  <c:v>9.1000000000000025E-2</c:v>
                </c:pt>
                <c:pt idx="3">
                  <c:v>0.10700000000000004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FC-42D5-BA3D-5DE2660FD6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Reop and BPH Meds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161072370097944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86-43DB-874E-56B9FC315E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Rezūm</c:v>
                </c:pt>
                <c:pt idx="1">
                  <c:v>Conductive TUNA</c:v>
                </c:pt>
                <c:pt idx="2">
                  <c:v>TUMT</c:v>
                </c:pt>
                <c:pt idx="3">
                  <c:v>UroLift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8.1000000000000003E-2</c:v>
                </c:pt>
                <c:pt idx="1">
                  <c:v>0.22900000000000001</c:v>
                </c:pt>
                <c:pt idx="2">
                  <c:v>0.28800000000000014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FC-42D5-BA3D-5DE2660FD6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880384"/>
        <c:axId val="146881920"/>
      </c:barChart>
      <c:catAx>
        <c:axId val="1468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881920"/>
        <c:crosses val="autoZero"/>
        <c:auto val="1"/>
        <c:lblAlgn val="ctr"/>
        <c:lblOffset val="100"/>
        <c:noMultiLvlLbl val="0"/>
      </c:catAx>
      <c:valAx>
        <c:axId val="146881920"/>
        <c:scaling>
          <c:orientation val="minMax"/>
          <c:max val="0.3000000000000002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8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67934265141146"/>
          <c:y val="0.92383985539969804"/>
          <c:w val="0.55264119279981583"/>
          <c:h val="7.6160144600302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0.27206</cdr:x>
      <cdr:y>0.25027</cdr:y>
    </cdr:from>
    <cdr:to>
      <cdr:x>0.31985</cdr:x>
      <cdr:y>0.31813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09700" y="1089024"/>
          <a:ext cx="2476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0.10268</cdr:x>
      <cdr:y>0.1602</cdr:y>
    </cdr:from>
    <cdr:to>
      <cdr:x>0.97479</cdr:x>
      <cdr:y>0.32753</cdr:y>
    </cdr:to>
    <cdr:grpSp>
      <cdr:nvGrpSpPr>
        <cdr:cNvPr id="12" name="Group 11">
          <a:extLst xmlns:a="http://schemas.openxmlformats.org/drawingml/2006/main">
            <a:ext uri="{FF2B5EF4-FFF2-40B4-BE49-F238E27FC236}">
              <a16:creationId xmlns:a16="http://schemas.microsoft.com/office/drawing/2014/main" id="{85124ECF-788E-4367-BE8D-DE0FF85E7D02}"/>
            </a:ext>
          </a:extLst>
        </cdr:cNvPr>
        <cdr:cNvGrpSpPr/>
      </cdr:nvGrpSpPr>
      <cdr:grpSpPr>
        <a:xfrm xmlns:a="http://schemas.openxmlformats.org/drawingml/2006/main">
          <a:off x="626655" y="616252"/>
          <a:ext cx="5322480" cy="643680"/>
          <a:chOff x="595138" y="544483"/>
          <a:chExt cx="4961924" cy="683934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595138" y="607911"/>
            <a:ext cx="4920537" cy="259039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en-US" b="1" dirty="0">
                <a:solidFill>
                  <a:schemeClr val="tx1"/>
                </a:solidFill>
              </a:rPr>
              <a:t>Change from Baseline:</a:t>
            </a:r>
          </a:p>
          <a:p xmlns:a="http://schemas.openxmlformats.org/drawingml/2006/main">
            <a:pPr algn="ctr"/>
            <a:endParaRPr lang="en-US" sz="1050" dirty="0">
              <a:solidFill>
                <a:schemeClr val="tx1"/>
              </a:solidFill>
            </a:endParaRPr>
          </a:p>
        </cdr:txBody>
      </cdr:sp>
      <cdr:sp macro="" textlink="">
        <cdr:nvSpPr>
          <cdr:cNvPr id="4" name="TextBox 3"/>
          <cdr:cNvSpPr txBox="1"/>
        </cdr:nvSpPr>
        <cdr:spPr>
          <a:xfrm xmlns:a="http://schemas.openxmlformats.org/drawingml/2006/main">
            <a:off x="1128525" y="861617"/>
            <a:ext cx="572344" cy="337877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en-US" sz="1000" dirty="0">
                <a:solidFill>
                  <a:schemeClr val="tx1"/>
                </a:solidFill>
              </a:rPr>
              <a:t>-3.4</a:t>
            </a:r>
          </a:p>
        </cdr:txBody>
      </cdr:sp>
      <cdr:sp macro="" textlink="">
        <cdr:nvSpPr>
          <cdr:cNvPr id="5" name="TextBox 1"/>
          <cdr:cNvSpPr txBox="1"/>
        </cdr:nvSpPr>
        <cdr:spPr>
          <a:xfrm xmlns:a="http://schemas.openxmlformats.org/drawingml/2006/main">
            <a:off x="1738121" y="861617"/>
            <a:ext cx="531018" cy="337877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>
                <a:solidFill>
                  <a:schemeClr val="tx1"/>
                </a:solidFill>
              </a:rPr>
              <a:t>-7.5</a:t>
            </a:r>
          </a:p>
        </cdr:txBody>
      </cdr:sp>
      <cdr:sp macro="" textlink="">
        <cdr:nvSpPr>
          <cdr:cNvPr id="6" name="TextBox 1"/>
          <cdr:cNvSpPr txBox="1"/>
        </cdr:nvSpPr>
        <cdr:spPr>
          <a:xfrm xmlns:a="http://schemas.openxmlformats.org/drawingml/2006/main">
            <a:off x="2271518" y="861617"/>
            <a:ext cx="662428" cy="337877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>
                <a:solidFill>
                  <a:schemeClr val="tx1"/>
                </a:solidFill>
              </a:rPr>
              <a:t>-11.3</a:t>
            </a:r>
          </a:p>
        </cdr:txBody>
      </cdr:sp>
      <cdr:sp macro="" textlink="">
        <cdr:nvSpPr>
          <cdr:cNvPr id="7" name="TextBox 1"/>
          <cdr:cNvSpPr txBox="1"/>
        </cdr:nvSpPr>
        <cdr:spPr>
          <a:xfrm xmlns:a="http://schemas.openxmlformats.org/drawingml/2006/main">
            <a:off x="2957313" y="861617"/>
            <a:ext cx="667340" cy="337877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>
                <a:solidFill>
                  <a:schemeClr val="tx1"/>
                </a:solidFill>
              </a:rPr>
              <a:t>-12.2</a:t>
            </a:r>
          </a:p>
        </cdr:txBody>
      </cdr:sp>
      <cdr:sp macro="" textlink="">
        <cdr:nvSpPr>
          <cdr:cNvPr id="8" name="TextBox 1"/>
          <cdr:cNvSpPr txBox="1"/>
        </cdr:nvSpPr>
        <cdr:spPr>
          <a:xfrm xmlns:a="http://schemas.openxmlformats.org/drawingml/2006/main">
            <a:off x="3643109" y="861617"/>
            <a:ext cx="609596" cy="337877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>
                <a:solidFill>
                  <a:schemeClr val="tx1"/>
                </a:solidFill>
              </a:rPr>
              <a:t>-11.6</a:t>
            </a:r>
          </a:p>
        </cdr:txBody>
      </cdr:sp>
      <cdr:sp macro="" textlink="">
        <cdr:nvSpPr>
          <cdr:cNvPr id="9" name="TextBox 1"/>
          <cdr:cNvSpPr txBox="1"/>
        </cdr:nvSpPr>
        <cdr:spPr>
          <a:xfrm xmlns:a="http://schemas.openxmlformats.org/drawingml/2006/main">
            <a:off x="4252705" y="861617"/>
            <a:ext cx="609596" cy="337877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>
                <a:solidFill>
                  <a:schemeClr val="tx1"/>
                </a:solidFill>
              </a:rPr>
              <a:t>-11.2</a:t>
            </a:r>
          </a:p>
        </cdr:txBody>
      </cdr:sp>
      <cdr:sp macro="" textlink="">
        <cdr:nvSpPr>
          <cdr:cNvPr id="11" name="Rectangle 10"/>
          <cdr:cNvSpPr/>
        </cdr:nvSpPr>
        <cdr:spPr>
          <a:xfrm xmlns:a="http://schemas.openxmlformats.org/drawingml/2006/main">
            <a:off x="661503" y="544483"/>
            <a:ext cx="4895559" cy="68393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22225">
            <a:solidFill>
              <a:schemeClr val="accent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 sz="1000"/>
          </a:p>
        </cdr:txBody>
      </cdr:sp>
    </cdr:grpSp>
  </cdr:relSizeAnchor>
  <cdr:relSizeAnchor xmlns:cdr="http://schemas.openxmlformats.org/drawingml/2006/chartDrawing">
    <cdr:from>
      <cdr:x>0.85268</cdr:x>
      <cdr:y>0.24589</cdr:y>
    </cdr:from>
    <cdr:to>
      <cdr:x>0.95982</cdr:x>
      <cdr:y>0.33719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851399" y="1093236"/>
          <a:ext cx="609600" cy="40590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>
              <a:solidFill>
                <a:schemeClr val="tx1"/>
              </a:solidFill>
            </a:rPr>
            <a:t>-11.0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0.19422</cdr:x>
      <cdr:y>0.86168</cdr:y>
    </cdr:from>
    <cdr:to>
      <cdr:x>0.20409</cdr:x>
      <cdr:y>0.89056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93272" y="2826654"/>
          <a:ext cx="80969" cy="94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aseline="30000" dirty="0">
              <a:solidFill>
                <a:schemeClr val="tx1">
                  <a:lumMod val="65000"/>
                  <a:lumOff val="35000"/>
                </a:schemeClr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0.46358</cdr:x>
      <cdr:y>0.86168</cdr:y>
    </cdr:from>
    <cdr:to>
      <cdr:x>0.47344</cdr:x>
      <cdr:y>0.89056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03072" y="2826654"/>
          <a:ext cx="80888" cy="94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aseline="30000" dirty="0">
              <a:solidFill>
                <a:schemeClr val="tx1">
                  <a:lumMod val="65000"/>
                  <a:lumOff val="35000"/>
                </a:schemeClr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0.65864</cdr:x>
      <cdr:y>0.86168</cdr:y>
    </cdr:from>
    <cdr:to>
      <cdr:x>0.6685</cdr:x>
      <cdr:y>0.89056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403272" y="2826654"/>
          <a:ext cx="80887" cy="94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aseline="30000" dirty="0">
              <a:solidFill>
                <a:schemeClr val="tx1">
                  <a:lumMod val="65000"/>
                  <a:lumOff val="35000"/>
                </a:schemeClr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0.90015</cdr:x>
      <cdr:y>0.86168</cdr:y>
    </cdr:from>
    <cdr:to>
      <cdr:x>0.91001</cdr:x>
      <cdr:y>0.89056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384472" y="2826654"/>
          <a:ext cx="80888" cy="94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aseline="30000" dirty="0">
              <a:solidFill>
                <a:schemeClr val="tx1">
                  <a:lumMod val="65000"/>
                  <a:lumOff val="35000"/>
                </a:schemeClr>
              </a:solidFill>
            </a:rPr>
            <a:t>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2D3D2-05C9-462C-8BBD-D82D811DF3A2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BF5D3-CB50-45F7-8C91-3E56BA7D8D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C9045-F311-4D10-8E4B-3B4766BC35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E8718-3598-4607-AA21-D6A1F4ADED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h2cHKwofUAhXngFQKHbqRC1oQjRwIBw&amp;url=http://www.prostatecancercentre.ca/prostate-cancer/about-the-prostate/&amp;psig=AFQjCNGHsgzFo9y2qZH5-BZxUJuMW1dlTA&amp;ust=149568054598523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google.com/url?sa=i&amp;rct=j&amp;q=&amp;esrc=s&amp;source=images&amp;cd=&amp;cad=rja&amp;uact=8&amp;ved=0ahUKEwj17dr3wofUAhUjsFQKHb3aBIAQjRwIBw&amp;url=http://www.prostate-massage-and-health.com/prostate-gland.html&amp;psig=AFQjCNEuvO7TJ2ee48Xw_Q_O_nbnE5UZMw&amp;ust=1495680667567712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17dr3wofUAhUjsFQKHb3aBIAQjRwIBw&amp;url=http://www.prostate-massage-and-health.com/prostate-gland.html&amp;psig=AFQjCNEuvO7TJ2ee48Xw_Q_O_nbnE5UZMw&amp;ust=149568066756771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etpK93IfUAhVP7WMKHYK0DpAQjRwIBw&amp;url=http://bapaturology.com/services.php&amp;psig=AFQjCNGiHPR1nQulfEf4x8m2Oicx-qzPqw&amp;ust=149568752372557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ahUKEwiR6pGu4IfUAhUS8WMKHUzLAGcQjRwIBw&amp;url=http://www.mundoboaforma.com.br/tag/hormonios/page/6/&amp;psig=AFQjCNGQEJvrfLAkLCiKDJWV3Pkt-WFo_Q&amp;ust=149568858958865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jVrKGl4ofUAhUKzmMKHV_PAxUQjRwIBw&amp;url=http://www.uro-docs.com/transurethral-resection-of-the-prostate-turp/&amp;psig=AFQjCNGo3dhOLdv98hAiAGjGj02Z-Y5Z5w&amp;ust=1495689054755265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google.com/url?sa=i&amp;rct=j&amp;q=&amp;esrc=s&amp;source=images&amp;cd=&amp;cad=rja&amp;uact=8&amp;ved=0ahUKEwjJm-zy4YfUAhVOxWMKHYhiCWcQjRwIBw&amp;url=http://medicaltreatmentinindia.blogspot.com/2016/02/laser-prostate-surgery-hospital-india.html&amp;psig=AFQjCNGfGFximRctTaqbuMNrAKezB4nBAg&amp;ust=14956889936393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ovy634fUAhUbS2MKHegGBNMQjRwIBw&amp;url=http://www.naturalhealth365.com/sleeping-pills-dementia-causes-1693.html&amp;psig=AFQjCNE_pteiv2PcQQlDabNLfug6-vfHCg&amp;ust=1495688319266144" TargetMode="External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m/url?sa=i&amp;rct=j&amp;q=&amp;esrc=s&amp;source=images&amp;cd=&amp;cad=rja&amp;uact=8&amp;ved=2ahUKEwjZmIaetdPaAhUKH6wKHd_iAY4QjRx6BAgAEAU&amp;url=http://microwavemasterchef.com/microwave-oven-history/&amp;psig=AOvVaw3n8z_Cgh9_KZMc78a-0POm&amp;ust=1524676606677597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www.google.com/url?sa=i&amp;rct=j&amp;q=&amp;esrc=s&amp;source=images&amp;cd=&amp;cad=rja&amp;uact=8&amp;ved=2ahUKEwiXw9zotNPaAhVPSK0KHfwGAnQQjRx6BAgAEAU&amp;url=http://www.seafoodwatch.org/seafood-recommendations/groups/tuna/overview?q%3DTuna%26t%3DTuna&amp;psig=AOvVaw3gqMf_TZAnkat8rPYkBS3V&amp;ust=15246765247505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191_PPoint_Template_OC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MINIMALLY INVASIVE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4" y="2209800"/>
            <a:ext cx="4340352" cy="12773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85800" y="1905000"/>
          <a:ext cx="7721601" cy="3184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pic>
        <p:nvPicPr>
          <p:cNvPr id="6" name="convectionSequence_012317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10685" y="1981200"/>
            <a:ext cx="5922631" cy="333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876910" y="1447800"/>
            <a:ext cx="7390181" cy="4114800"/>
            <a:chOff x="276949" y="1371600"/>
            <a:chExt cx="8637232" cy="4640453"/>
          </a:xfrm>
        </p:grpSpPr>
        <p:sp>
          <p:nvSpPr>
            <p:cNvPr id="31" name="Rectangle 30"/>
            <p:cNvSpPr/>
            <p:nvPr/>
          </p:nvSpPr>
          <p:spPr>
            <a:xfrm>
              <a:off x="4723181" y="1836318"/>
              <a:ext cx="4191000" cy="41503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23181" y="1836318"/>
              <a:ext cx="4191000" cy="4150337"/>
            </a:xfrm>
            <a:prstGeom prst="rect">
              <a:avLst/>
            </a:prstGeom>
            <a:gradFill>
              <a:gsLst>
                <a:gs pos="0">
                  <a:srgbClr val="FFFF00">
                    <a:alpha val="75000"/>
                  </a:srgbClr>
                </a:gs>
                <a:gs pos="20000">
                  <a:srgbClr val="FFC000">
                    <a:alpha val="75000"/>
                  </a:srgbClr>
                </a:gs>
                <a:gs pos="86000">
                  <a:srgbClr val="C000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491"/>
            <p:cNvSpPr>
              <a:spLocks noChangeArrowheads="1"/>
            </p:cNvSpPr>
            <p:nvPr/>
          </p:nvSpPr>
          <p:spPr bwMode="auto">
            <a:xfrm>
              <a:off x="5161640" y="2205111"/>
              <a:ext cx="3429000" cy="3394711"/>
            </a:xfrm>
            <a:prstGeom prst="ellipse">
              <a:avLst/>
            </a:prstGeom>
            <a:noFill/>
            <a:ln w="85725">
              <a:pattFill prst="divot">
                <a:fgClr>
                  <a:srgbClr val="993300"/>
                </a:fgClr>
                <a:bgClr>
                  <a:srgbClr val="FF6650"/>
                </a:bgClr>
              </a:patt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400312" y="2722423"/>
              <a:ext cx="2951659" cy="2462199"/>
              <a:chOff x="5348633" y="2069767"/>
              <a:chExt cx="2951659" cy="2462199"/>
            </a:xfrm>
          </p:grpSpPr>
          <p:grpSp>
            <p:nvGrpSpPr>
              <p:cNvPr id="35" name="Group 218"/>
              <p:cNvGrpSpPr/>
              <p:nvPr/>
            </p:nvGrpSpPr>
            <p:grpSpPr>
              <a:xfrm>
                <a:off x="5348633" y="2069767"/>
                <a:ext cx="2951659" cy="2462199"/>
                <a:chOff x="2630268" y="4050652"/>
                <a:chExt cx="2951659" cy="2462199"/>
              </a:xfrm>
              <a:noFill/>
            </p:grpSpPr>
            <p:sp>
              <p:nvSpPr>
                <p:cNvPr id="56" name="AutoShape 192"/>
                <p:cNvSpPr>
                  <a:spLocks noChangeArrowheads="1"/>
                </p:cNvSpPr>
                <p:nvPr/>
              </p:nvSpPr>
              <p:spPr bwMode="auto">
                <a:xfrm>
                  <a:off x="2936051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AutoShape 195"/>
                <p:cNvSpPr>
                  <a:spLocks noChangeArrowheads="1"/>
                </p:cNvSpPr>
                <p:nvPr/>
              </p:nvSpPr>
              <p:spPr bwMode="auto">
                <a:xfrm>
                  <a:off x="3547618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AutoShape 198"/>
                <p:cNvSpPr>
                  <a:spLocks noChangeArrowheads="1"/>
                </p:cNvSpPr>
                <p:nvPr/>
              </p:nvSpPr>
              <p:spPr bwMode="auto">
                <a:xfrm>
                  <a:off x="4159184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AutoShape 201"/>
                <p:cNvSpPr>
                  <a:spLocks noChangeArrowheads="1"/>
                </p:cNvSpPr>
                <p:nvPr/>
              </p:nvSpPr>
              <p:spPr bwMode="auto">
                <a:xfrm>
                  <a:off x="4770751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AutoShape 205"/>
                <p:cNvSpPr>
                  <a:spLocks noChangeArrowheads="1"/>
                </p:cNvSpPr>
                <p:nvPr/>
              </p:nvSpPr>
              <p:spPr bwMode="auto">
                <a:xfrm>
                  <a:off x="3241835" y="6104069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AutoShape 208"/>
                <p:cNvSpPr>
                  <a:spLocks noChangeArrowheads="1"/>
                </p:cNvSpPr>
                <p:nvPr/>
              </p:nvSpPr>
              <p:spPr bwMode="auto">
                <a:xfrm>
                  <a:off x="3851278" y="6104069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AutoShape 211"/>
                <p:cNvSpPr>
                  <a:spLocks noChangeArrowheads="1"/>
                </p:cNvSpPr>
                <p:nvPr/>
              </p:nvSpPr>
              <p:spPr bwMode="auto">
                <a:xfrm>
                  <a:off x="4462845" y="6104069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AutoShape 25"/>
                <p:cNvSpPr>
                  <a:spLocks noChangeArrowheads="1"/>
                </p:cNvSpPr>
                <p:nvPr/>
              </p:nvSpPr>
              <p:spPr bwMode="auto">
                <a:xfrm>
                  <a:off x="3241835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AutoShape 28"/>
                <p:cNvSpPr>
                  <a:spLocks noChangeArrowheads="1"/>
                </p:cNvSpPr>
                <p:nvPr/>
              </p:nvSpPr>
              <p:spPr bwMode="auto">
                <a:xfrm>
                  <a:off x="3851278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AutoShape 31"/>
                <p:cNvSpPr>
                  <a:spLocks noChangeArrowheads="1"/>
                </p:cNvSpPr>
                <p:nvPr/>
              </p:nvSpPr>
              <p:spPr bwMode="auto">
                <a:xfrm>
                  <a:off x="4462845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AutoShape 34"/>
                <p:cNvSpPr>
                  <a:spLocks noChangeArrowheads="1"/>
                </p:cNvSpPr>
                <p:nvPr/>
              </p:nvSpPr>
              <p:spPr bwMode="auto">
                <a:xfrm>
                  <a:off x="5072288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AutoShape 217"/>
                <p:cNvSpPr>
                  <a:spLocks noChangeArrowheads="1"/>
                </p:cNvSpPr>
                <p:nvPr/>
              </p:nvSpPr>
              <p:spPr bwMode="auto">
                <a:xfrm>
                  <a:off x="2630268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AutoShape 225"/>
                <p:cNvSpPr>
                  <a:spLocks noChangeArrowheads="1"/>
                </p:cNvSpPr>
                <p:nvPr/>
              </p:nvSpPr>
              <p:spPr bwMode="auto">
                <a:xfrm>
                  <a:off x="3547618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AutoShape 228"/>
                <p:cNvSpPr>
                  <a:spLocks noChangeArrowheads="1"/>
                </p:cNvSpPr>
                <p:nvPr/>
              </p:nvSpPr>
              <p:spPr bwMode="auto">
                <a:xfrm>
                  <a:off x="4159184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AutoShape 231"/>
                <p:cNvSpPr>
                  <a:spLocks noChangeArrowheads="1"/>
                </p:cNvSpPr>
                <p:nvPr/>
              </p:nvSpPr>
              <p:spPr bwMode="auto">
                <a:xfrm>
                  <a:off x="4770751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AutoShape 237"/>
                <p:cNvSpPr>
                  <a:spLocks noChangeArrowheads="1"/>
                </p:cNvSpPr>
                <p:nvPr/>
              </p:nvSpPr>
              <p:spPr bwMode="auto">
                <a:xfrm>
                  <a:off x="2936051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AutoShape 316"/>
                <p:cNvSpPr>
                  <a:spLocks noChangeArrowheads="1"/>
                </p:cNvSpPr>
                <p:nvPr/>
              </p:nvSpPr>
              <p:spPr bwMode="auto">
                <a:xfrm>
                  <a:off x="3955330" y="4050652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AutoShape 325"/>
                <p:cNvSpPr>
                  <a:spLocks noChangeArrowheads="1"/>
                </p:cNvSpPr>
                <p:nvPr/>
              </p:nvSpPr>
              <p:spPr bwMode="auto">
                <a:xfrm>
                  <a:off x="3343763" y="4050652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AutoShape 328"/>
                <p:cNvSpPr>
                  <a:spLocks noChangeArrowheads="1"/>
                </p:cNvSpPr>
                <p:nvPr/>
              </p:nvSpPr>
              <p:spPr bwMode="auto">
                <a:xfrm>
                  <a:off x="4566896" y="4050652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6" name="Group 219"/>
              <p:cNvGrpSpPr/>
              <p:nvPr/>
            </p:nvGrpSpPr>
            <p:grpSpPr>
              <a:xfrm>
                <a:off x="5552489" y="2171963"/>
                <a:ext cx="2645876" cy="2257808"/>
                <a:chOff x="2834124" y="4152848"/>
                <a:chExt cx="2645876" cy="2257808"/>
              </a:xfrm>
              <a:noFill/>
            </p:grpSpPr>
            <p:sp>
              <p:nvSpPr>
                <p:cNvPr id="37" name="AutoShape 193"/>
                <p:cNvSpPr>
                  <a:spLocks noChangeArrowheads="1"/>
                </p:cNvSpPr>
                <p:nvPr/>
              </p:nvSpPr>
              <p:spPr bwMode="auto">
                <a:xfrm>
                  <a:off x="3139907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AutoShape 196"/>
                <p:cNvSpPr>
                  <a:spLocks noChangeArrowheads="1"/>
                </p:cNvSpPr>
                <p:nvPr/>
              </p:nvSpPr>
              <p:spPr bwMode="auto">
                <a:xfrm>
                  <a:off x="3751474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AutoShape 199"/>
                <p:cNvSpPr>
                  <a:spLocks noChangeArrowheads="1"/>
                </p:cNvSpPr>
                <p:nvPr/>
              </p:nvSpPr>
              <p:spPr bwMode="auto">
                <a:xfrm>
                  <a:off x="4363040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AutoShape 202"/>
                <p:cNvSpPr>
                  <a:spLocks noChangeArrowheads="1"/>
                </p:cNvSpPr>
                <p:nvPr/>
              </p:nvSpPr>
              <p:spPr bwMode="auto">
                <a:xfrm>
                  <a:off x="4974607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AutoShape 206"/>
                <p:cNvSpPr>
                  <a:spLocks noChangeArrowheads="1"/>
                </p:cNvSpPr>
                <p:nvPr/>
              </p:nvSpPr>
              <p:spPr bwMode="auto">
                <a:xfrm>
                  <a:off x="3445691" y="6206265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AutoShape 209"/>
                <p:cNvSpPr>
                  <a:spLocks noChangeArrowheads="1"/>
                </p:cNvSpPr>
                <p:nvPr/>
              </p:nvSpPr>
              <p:spPr bwMode="auto">
                <a:xfrm>
                  <a:off x="4055134" y="6206265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AutoShape 212"/>
                <p:cNvSpPr>
                  <a:spLocks noChangeArrowheads="1"/>
                </p:cNvSpPr>
                <p:nvPr/>
              </p:nvSpPr>
              <p:spPr bwMode="auto">
                <a:xfrm>
                  <a:off x="4666701" y="6206265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AutoShape 26"/>
                <p:cNvSpPr>
                  <a:spLocks noChangeArrowheads="1"/>
                </p:cNvSpPr>
                <p:nvPr/>
              </p:nvSpPr>
              <p:spPr bwMode="auto">
                <a:xfrm>
                  <a:off x="3445691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AutoShape 29"/>
                <p:cNvSpPr>
                  <a:spLocks noChangeArrowheads="1"/>
                </p:cNvSpPr>
                <p:nvPr/>
              </p:nvSpPr>
              <p:spPr bwMode="auto">
                <a:xfrm>
                  <a:off x="4055134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AutoShape 32"/>
                <p:cNvSpPr>
                  <a:spLocks noChangeArrowheads="1"/>
                </p:cNvSpPr>
                <p:nvPr/>
              </p:nvSpPr>
              <p:spPr bwMode="auto">
                <a:xfrm>
                  <a:off x="4666701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7" name="AutoShape 35"/>
                <p:cNvSpPr>
                  <a:spLocks noChangeArrowheads="1"/>
                </p:cNvSpPr>
                <p:nvPr/>
              </p:nvSpPr>
              <p:spPr bwMode="auto">
                <a:xfrm>
                  <a:off x="5276144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AutoShape 218"/>
                <p:cNvSpPr>
                  <a:spLocks noChangeArrowheads="1"/>
                </p:cNvSpPr>
                <p:nvPr/>
              </p:nvSpPr>
              <p:spPr bwMode="auto">
                <a:xfrm>
                  <a:off x="2834124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" name="AutoShape 226"/>
                <p:cNvSpPr>
                  <a:spLocks noChangeArrowheads="1"/>
                </p:cNvSpPr>
                <p:nvPr/>
              </p:nvSpPr>
              <p:spPr bwMode="auto">
                <a:xfrm>
                  <a:off x="3751474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AutoShape 229"/>
                <p:cNvSpPr>
                  <a:spLocks noChangeArrowheads="1"/>
                </p:cNvSpPr>
                <p:nvPr/>
              </p:nvSpPr>
              <p:spPr bwMode="auto">
                <a:xfrm>
                  <a:off x="4363040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AutoShape 232"/>
                <p:cNvSpPr>
                  <a:spLocks noChangeArrowheads="1"/>
                </p:cNvSpPr>
                <p:nvPr/>
              </p:nvSpPr>
              <p:spPr bwMode="auto">
                <a:xfrm>
                  <a:off x="4974607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AutoShape 238"/>
                <p:cNvSpPr>
                  <a:spLocks noChangeArrowheads="1"/>
                </p:cNvSpPr>
                <p:nvPr/>
              </p:nvSpPr>
              <p:spPr bwMode="auto">
                <a:xfrm>
                  <a:off x="3139907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AutoShape 317"/>
                <p:cNvSpPr>
                  <a:spLocks noChangeArrowheads="1"/>
                </p:cNvSpPr>
                <p:nvPr/>
              </p:nvSpPr>
              <p:spPr bwMode="auto">
                <a:xfrm>
                  <a:off x="4159186" y="4152848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AutoShape 326"/>
                <p:cNvSpPr>
                  <a:spLocks noChangeArrowheads="1"/>
                </p:cNvSpPr>
                <p:nvPr/>
              </p:nvSpPr>
              <p:spPr bwMode="auto">
                <a:xfrm>
                  <a:off x="3547619" y="4152848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AutoShape 329"/>
                <p:cNvSpPr>
                  <a:spLocks noChangeArrowheads="1"/>
                </p:cNvSpPr>
                <p:nvPr/>
              </p:nvSpPr>
              <p:spPr bwMode="auto">
                <a:xfrm>
                  <a:off x="4770752" y="4152848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5" name="Rectangle 74"/>
            <p:cNvSpPr/>
            <p:nvPr/>
          </p:nvSpPr>
          <p:spPr>
            <a:xfrm>
              <a:off x="356477" y="1836318"/>
              <a:ext cx="4191000" cy="41503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6" name="Text Box 498"/>
            <p:cNvSpPr txBox="1">
              <a:spLocks noChangeArrowheads="1"/>
            </p:cNvSpPr>
            <p:nvPr/>
          </p:nvSpPr>
          <p:spPr bwMode="auto">
            <a:xfrm>
              <a:off x="365268" y="1827297"/>
              <a:ext cx="1862495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1" i="1" dirty="0">
                  <a:solidFill>
                    <a:prstClr val="black"/>
                  </a:solidFill>
                  <a:latin typeface="+mn-lt"/>
                  <a:cs typeface="Arial" charset="0"/>
                </a:rPr>
                <a:t>Transition Zone Boundary</a:t>
              </a:r>
            </a:p>
          </p:txBody>
        </p:sp>
        <p:sp>
          <p:nvSpPr>
            <p:cNvPr id="77" name="Line 501"/>
            <p:cNvSpPr>
              <a:spLocks noChangeShapeType="1"/>
            </p:cNvSpPr>
            <p:nvPr/>
          </p:nvSpPr>
          <p:spPr bwMode="auto">
            <a:xfrm>
              <a:off x="843106" y="2362828"/>
              <a:ext cx="3810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Cloud 77"/>
            <p:cNvSpPr/>
            <p:nvPr/>
          </p:nvSpPr>
          <p:spPr>
            <a:xfrm>
              <a:off x="843106" y="3216780"/>
              <a:ext cx="3323372" cy="1559059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9" name="Cloud 78"/>
            <p:cNvSpPr/>
            <p:nvPr/>
          </p:nvSpPr>
          <p:spPr>
            <a:xfrm rot="449408">
              <a:off x="847750" y="3517724"/>
              <a:ext cx="3323372" cy="1559059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0" name="Cloud 79"/>
            <p:cNvSpPr/>
            <p:nvPr/>
          </p:nvSpPr>
          <p:spPr>
            <a:xfrm rot="1503195">
              <a:off x="711438" y="3570906"/>
              <a:ext cx="3090603" cy="1559059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Cloud 80"/>
            <p:cNvSpPr/>
            <p:nvPr/>
          </p:nvSpPr>
          <p:spPr>
            <a:xfrm rot="2476106">
              <a:off x="899026" y="3401614"/>
              <a:ext cx="2725735" cy="2124025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2" name="Cloud 81"/>
            <p:cNvSpPr/>
            <p:nvPr/>
          </p:nvSpPr>
          <p:spPr>
            <a:xfrm rot="20272931">
              <a:off x="775383" y="2561674"/>
              <a:ext cx="2725735" cy="1264447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3" name="Cloud 82"/>
            <p:cNvSpPr/>
            <p:nvPr/>
          </p:nvSpPr>
          <p:spPr>
            <a:xfrm rot="21001917">
              <a:off x="881491" y="2802326"/>
              <a:ext cx="3031927" cy="1264447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8524648">
              <a:off x="579918" y="2690628"/>
              <a:ext cx="2406563" cy="1264447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43972" y="2218875"/>
              <a:ext cx="3429000" cy="3385220"/>
            </a:xfrm>
            <a:prstGeom prst="ellipse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1033608" y="2722423"/>
              <a:ext cx="2951659" cy="2462199"/>
              <a:chOff x="2630268" y="4050652"/>
              <a:chExt cx="2951659" cy="2462199"/>
            </a:xfrm>
            <a:solidFill>
              <a:schemeClr val="bg2">
                <a:lumMod val="90000"/>
              </a:schemeClr>
            </a:solidFill>
          </p:grpSpPr>
          <p:sp>
            <p:nvSpPr>
              <p:cNvPr id="87" name="AutoShape 192"/>
              <p:cNvSpPr>
                <a:spLocks noChangeArrowheads="1"/>
              </p:cNvSpPr>
              <p:nvPr/>
            </p:nvSpPr>
            <p:spPr bwMode="auto">
              <a:xfrm>
                <a:off x="29360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AutoShape 195"/>
              <p:cNvSpPr>
                <a:spLocks noChangeArrowheads="1"/>
              </p:cNvSpPr>
              <p:nvPr/>
            </p:nvSpPr>
            <p:spPr bwMode="auto">
              <a:xfrm>
                <a:off x="3547618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AutoShape 198"/>
              <p:cNvSpPr>
                <a:spLocks noChangeArrowheads="1"/>
              </p:cNvSpPr>
              <p:nvPr/>
            </p:nvSpPr>
            <p:spPr bwMode="auto">
              <a:xfrm>
                <a:off x="4159184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AutoShape 201"/>
              <p:cNvSpPr>
                <a:spLocks noChangeArrowheads="1"/>
              </p:cNvSpPr>
              <p:nvPr/>
            </p:nvSpPr>
            <p:spPr bwMode="auto">
              <a:xfrm>
                <a:off x="47707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AutoShape 205"/>
              <p:cNvSpPr>
                <a:spLocks noChangeArrowheads="1"/>
              </p:cNvSpPr>
              <p:nvPr/>
            </p:nvSpPr>
            <p:spPr bwMode="auto">
              <a:xfrm>
                <a:off x="324183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AutoShape 208"/>
              <p:cNvSpPr>
                <a:spLocks noChangeArrowheads="1"/>
              </p:cNvSpPr>
              <p:nvPr/>
            </p:nvSpPr>
            <p:spPr bwMode="auto">
              <a:xfrm>
                <a:off x="3851278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AutoShape 211"/>
              <p:cNvSpPr>
                <a:spLocks noChangeArrowheads="1"/>
              </p:cNvSpPr>
              <p:nvPr/>
            </p:nvSpPr>
            <p:spPr bwMode="auto">
              <a:xfrm>
                <a:off x="446284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AutoShape 25"/>
              <p:cNvSpPr>
                <a:spLocks noChangeArrowheads="1"/>
              </p:cNvSpPr>
              <p:nvPr/>
            </p:nvSpPr>
            <p:spPr bwMode="auto">
              <a:xfrm>
                <a:off x="324183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AutoShape 28"/>
              <p:cNvSpPr>
                <a:spLocks noChangeArrowheads="1"/>
              </p:cNvSpPr>
              <p:nvPr/>
            </p:nvSpPr>
            <p:spPr bwMode="auto">
              <a:xfrm>
                <a:off x="385127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AutoShape 31"/>
              <p:cNvSpPr>
                <a:spLocks noChangeArrowheads="1"/>
              </p:cNvSpPr>
              <p:nvPr/>
            </p:nvSpPr>
            <p:spPr bwMode="auto">
              <a:xfrm>
                <a:off x="446284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AutoShape 34"/>
              <p:cNvSpPr>
                <a:spLocks noChangeArrowheads="1"/>
              </p:cNvSpPr>
              <p:nvPr/>
            </p:nvSpPr>
            <p:spPr bwMode="auto">
              <a:xfrm>
                <a:off x="507228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AutoShape 217"/>
              <p:cNvSpPr>
                <a:spLocks noChangeArrowheads="1"/>
              </p:cNvSpPr>
              <p:nvPr/>
            </p:nvSpPr>
            <p:spPr bwMode="auto">
              <a:xfrm>
                <a:off x="263026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AutoShape 225"/>
              <p:cNvSpPr>
                <a:spLocks noChangeArrowheads="1"/>
              </p:cNvSpPr>
              <p:nvPr/>
            </p:nvSpPr>
            <p:spPr bwMode="auto">
              <a:xfrm>
                <a:off x="3547618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AutoShape 228"/>
              <p:cNvSpPr>
                <a:spLocks noChangeArrowheads="1"/>
              </p:cNvSpPr>
              <p:nvPr/>
            </p:nvSpPr>
            <p:spPr bwMode="auto">
              <a:xfrm>
                <a:off x="4159184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AutoShape 231"/>
              <p:cNvSpPr>
                <a:spLocks noChangeArrowheads="1"/>
              </p:cNvSpPr>
              <p:nvPr/>
            </p:nvSpPr>
            <p:spPr bwMode="auto">
              <a:xfrm>
                <a:off x="47707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AutoShape 237"/>
              <p:cNvSpPr>
                <a:spLocks noChangeArrowheads="1"/>
              </p:cNvSpPr>
              <p:nvPr/>
            </p:nvSpPr>
            <p:spPr bwMode="auto">
              <a:xfrm>
                <a:off x="29360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AutoShape 316"/>
              <p:cNvSpPr>
                <a:spLocks noChangeArrowheads="1"/>
              </p:cNvSpPr>
              <p:nvPr/>
            </p:nvSpPr>
            <p:spPr bwMode="auto">
              <a:xfrm>
                <a:off x="3955330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AutoShape 325"/>
              <p:cNvSpPr>
                <a:spLocks noChangeArrowheads="1"/>
              </p:cNvSpPr>
              <p:nvPr/>
            </p:nvSpPr>
            <p:spPr bwMode="auto">
              <a:xfrm>
                <a:off x="3343763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AutoShape 328"/>
              <p:cNvSpPr>
                <a:spLocks noChangeArrowheads="1"/>
              </p:cNvSpPr>
              <p:nvPr/>
            </p:nvSpPr>
            <p:spPr bwMode="auto">
              <a:xfrm>
                <a:off x="4566896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6" name="Oval 491"/>
            <p:cNvSpPr>
              <a:spLocks noChangeArrowheads="1"/>
            </p:cNvSpPr>
            <p:nvPr/>
          </p:nvSpPr>
          <p:spPr bwMode="auto">
            <a:xfrm>
              <a:off x="794936" y="2205111"/>
              <a:ext cx="3429000" cy="3394711"/>
            </a:xfrm>
            <a:prstGeom prst="ellipse">
              <a:avLst/>
            </a:prstGeom>
            <a:noFill/>
            <a:ln w="85725">
              <a:pattFill prst="divot">
                <a:fgClr>
                  <a:srgbClr val="993300"/>
                </a:fgClr>
                <a:bgClr>
                  <a:srgbClr val="FF6650"/>
                </a:bgClr>
              </a:patt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1028888" y="2722423"/>
              <a:ext cx="2951659" cy="2462199"/>
              <a:chOff x="2630268" y="4050652"/>
              <a:chExt cx="2951659" cy="2462199"/>
            </a:xfrm>
            <a:solidFill>
              <a:schemeClr val="bg2">
                <a:lumMod val="90000"/>
              </a:schemeClr>
            </a:solidFill>
          </p:grpSpPr>
          <p:sp>
            <p:nvSpPr>
              <p:cNvPr id="108" name="AutoShape 192"/>
              <p:cNvSpPr>
                <a:spLocks noChangeArrowheads="1"/>
              </p:cNvSpPr>
              <p:nvPr/>
            </p:nvSpPr>
            <p:spPr bwMode="auto">
              <a:xfrm>
                <a:off x="29360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AutoShape 195"/>
              <p:cNvSpPr>
                <a:spLocks noChangeArrowheads="1"/>
              </p:cNvSpPr>
              <p:nvPr/>
            </p:nvSpPr>
            <p:spPr bwMode="auto">
              <a:xfrm>
                <a:off x="3547618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AutoShape 198"/>
              <p:cNvSpPr>
                <a:spLocks noChangeArrowheads="1"/>
              </p:cNvSpPr>
              <p:nvPr/>
            </p:nvSpPr>
            <p:spPr bwMode="auto">
              <a:xfrm>
                <a:off x="4159184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AutoShape 201"/>
              <p:cNvSpPr>
                <a:spLocks noChangeArrowheads="1"/>
              </p:cNvSpPr>
              <p:nvPr/>
            </p:nvSpPr>
            <p:spPr bwMode="auto">
              <a:xfrm>
                <a:off x="47707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AutoShape 205"/>
              <p:cNvSpPr>
                <a:spLocks noChangeArrowheads="1"/>
              </p:cNvSpPr>
              <p:nvPr/>
            </p:nvSpPr>
            <p:spPr bwMode="auto">
              <a:xfrm>
                <a:off x="324183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AutoShape 208"/>
              <p:cNvSpPr>
                <a:spLocks noChangeArrowheads="1"/>
              </p:cNvSpPr>
              <p:nvPr/>
            </p:nvSpPr>
            <p:spPr bwMode="auto">
              <a:xfrm>
                <a:off x="3851278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AutoShape 211"/>
              <p:cNvSpPr>
                <a:spLocks noChangeArrowheads="1"/>
              </p:cNvSpPr>
              <p:nvPr/>
            </p:nvSpPr>
            <p:spPr bwMode="auto">
              <a:xfrm>
                <a:off x="446284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AutoShape 25"/>
              <p:cNvSpPr>
                <a:spLocks noChangeArrowheads="1"/>
              </p:cNvSpPr>
              <p:nvPr/>
            </p:nvSpPr>
            <p:spPr bwMode="auto">
              <a:xfrm>
                <a:off x="324183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AutoShape 28"/>
              <p:cNvSpPr>
                <a:spLocks noChangeArrowheads="1"/>
              </p:cNvSpPr>
              <p:nvPr/>
            </p:nvSpPr>
            <p:spPr bwMode="auto">
              <a:xfrm>
                <a:off x="385127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AutoShape 31"/>
              <p:cNvSpPr>
                <a:spLocks noChangeArrowheads="1"/>
              </p:cNvSpPr>
              <p:nvPr/>
            </p:nvSpPr>
            <p:spPr bwMode="auto">
              <a:xfrm>
                <a:off x="446284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AutoShape 34"/>
              <p:cNvSpPr>
                <a:spLocks noChangeArrowheads="1"/>
              </p:cNvSpPr>
              <p:nvPr/>
            </p:nvSpPr>
            <p:spPr bwMode="auto">
              <a:xfrm>
                <a:off x="507228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AutoShape 217"/>
              <p:cNvSpPr>
                <a:spLocks noChangeArrowheads="1"/>
              </p:cNvSpPr>
              <p:nvPr/>
            </p:nvSpPr>
            <p:spPr bwMode="auto">
              <a:xfrm>
                <a:off x="263026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AutoShape 225"/>
              <p:cNvSpPr>
                <a:spLocks noChangeArrowheads="1"/>
              </p:cNvSpPr>
              <p:nvPr/>
            </p:nvSpPr>
            <p:spPr bwMode="auto">
              <a:xfrm>
                <a:off x="3547618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AutoShape 228"/>
              <p:cNvSpPr>
                <a:spLocks noChangeArrowheads="1"/>
              </p:cNvSpPr>
              <p:nvPr/>
            </p:nvSpPr>
            <p:spPr bwMode="auto">
              <a:xfrm>
                <a:off x="4159184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AutoShape 231"/>
              <p:cNvSpPr>
                <a:spLocks noChangeArrowheads="1"/>
              </p:cNvSpPr>
              <p:nvPr/>
            </p:nvSpPr>
            <p:spPr bwMode="auto">
              <a:xfrm>
                <a:off x="47707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AutoShape 237"/>
              <p:cNvSpPr>
                <a:spLocks noChangeArrowheads="1"/>
              </p:cNvSpPr>
              <p:nvPr/>
            </p:nvSpPr>
            <p:spPr bwMode="auto">
              <a:xfrm>
                <a:off x="29360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AutoShape 316"/>
              <p:cNvSpPr>
                <a:spLocks noChangeArrowheads="1"/>
              </p:cNvSpPr>
              <p:nvPr/>
            </p:nvSpPr>
            <p:spPr bwMode="auto">
              <a:xfrm>
                <a:off x="3955330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AutoShape 325"/>
              <p:cNvSpPr>
                <a:spLocks noChangeArrowheads="1"/>
              </p:cNvSpPr>
              <p:nvPr/>
            </p:nvSpPr>
            <p:spPr bwMode="auto">
              <a:xfrm>
                <a:off x="3343763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AutoShape 328"/>
              <p:cNvSpPr>
                <a:spLocks noChangeArrowheads="1"/>
              </p:cNvSpPr>
              <p:nvPr/>
            </p:nvSpPr>
            <p:spPr bwMode="auto">
              <a:xfrm>
                <a:off x="4566896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1028886" y="2712932"/>
              <a:ext cx="2951659" cy="2462199"/>
              <a:chOff x="2630268" y="4050652"/>
              <a:chExt cx="2951659" cy="2462199"/>
            </a:xfrm>
            <a:solidFill>
              <a:schemeClr val="bg2"/>
            </a:solidFill>
          </p:grpSpPr>
          <p:sp>
            <p:nvSpPr>
              <p:cNvPr id="128" name="AutoShape 192"/>
              <p:cNvSpPr>
                <a:spLocks noChangeArrowheads="1"/>
              </p:cNvSpPr>
              <p:nvPr/>
            </p:nvSpPr>
            <p:spPr bwMode="auto">
              <a:xfrm>
                <a:off x="29360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AutoShape 195"/>
              <p:cNvSpPr>
                <a:spLocks noChangeArrowheads="1"/>
              </p:cNvSpPr>
              <p:nvPr/>
            </p:nvSpPr>
            <p:spPr bwMode="auto">
              <a:xfrm>
                <a:off x="3547618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AutoShape 198"/>
              <p:cNvSpPr>
                <a:spLocks noChangeArrowheads="1"/>
              </p:cNvSpPr>
              <p:nvPr/>
            </p:nvSpPr>
            <p:spPr bwMode="auto">
              <a:xfrm>
                <a:off x="4159184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AutoShape 201"/>
              <p:cNvSpPr>
                <a:spLocks noChangeArrowheads="1"/>
              </p:cNvSpPr>
              <p:nvPr/>
            </p:nvSpPr>
            <p:spPr bwMode="auto">
              <a:xfrm>
                <a:off x="47707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AutoShape 205"/>
              <p:cNvSpPr>
                <a:spLocks noChangeArrowheads="1"/>
              </p:cNvSpPr>
              <p:nvPr/>
            </p:nvSpPr>
            <p:spPr bwMode="auto">
              <a:xfrm>
                <a:off x="324183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AutoShape 208"/>
              <p:cNvSpPr>
                <a:spLocks noChangeArrowheads="1"/>
              </p:cNvSpPr>
              <p:nvPr/>
            </p:nvSpPr>
            <p:spPr bwMode="auto">
              <a:xfrm>
                <a:off x="3851278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AutoShape 211"/>
              <p:cNvSpPr>
                <a:spLocks noChangeArrowheads="1"/>
              </p:cNvSpPr>
              <p:nvPr/>
            </p:nvSpPr>
            <p:spPr bwMode="auto">
              <a:xfrm>
                <a:off x="446284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AutoShape 25"/>
              <p:cNvSpPr>
                <a:spLocks noChangeArrowheads="1"/>
              </p:cNvSpPr>
              <p:nvPr/>
            </p:nvSpPr>
            <p:spPr bwMode="auto">
              <a:xfrm>
                <a:off x="324183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AutoShape 28"/>
              <p:cNvSpPr>
                <a:spLocks noChangeArrowheads="1"/>
              </p:cNvSpPr>
              <p:nvPr/>
            </p:nvSpPr>
            <p:spPr bwMode="auto">
              <a:xfrm>
                <a:off x="385127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AutoShape 31"/>
              <p:cNvSpPr>
                <a:spLocks noChangeArrowheads="1"/>
              </p:cNvSpPr>
              <p:nvPr/>
            </p:nvSpPr>
            <p:spPr bwMode="auto">
              <a:xfrm>
                <a:off x="446284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AutoShape 34"/>
              <p:cNvSpPr>
                <a:spLocks noChangeArrowheads="1"/>
              </p:cNvSpPr>
              <p:nvPr/>
            </p:nvSpPr>
            <p:spPr bwMode="auto">
              <a:xfrm>
                <a:off x="507228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AutoShape 217"/>
              <p:cNvSpPr>
                <a:spLocks noChangeArrowheads="1"/>
              </p:cNvSpPr>
              <p:nvPr/>
            </p:nvSpPr>
            <p:spPr bwMode="auto">
              <a:xfrm>
                <a:off x="263026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AutoShape 225"/>
              <p:cNvSpPr>
                <a:spLocks noChangeArrowheads="1"/>
              </p:cNvSpPr>
              <p:nvPr/>
            </p:nvSpPr>
            <p:spPr bwMode="auto">
              <a:xfrm>
                <a:off x="3547618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AutoShape 228"/>
              <p:cNvSpPr>
                <a:spLocks noChangeArrowheads="1"/>
              </p:cNvSpPr>
              <p:nvPr/>
            </p:nvSpPr>
            <p:spPr bwMode="auto">
              <a:xfrm>
                <a:off x="4159184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AutoShape 231"/>
              <p:cNvSpPr>
                <a:spLocks noChangeArrowheads="1"/>
              </p:cNvSpPr>
              <p:nvPr/>
            </p:nvSpPr>
            <p:spPr bwMode="auto">
              <a:xfrm>
                <a:off x="47707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AutoShape 237"/>
              <p:cNvSpPr>
                <a:spLocks noChangeArrowheads="1"/>
              </p:cNvSpPr>
              <p:nvPr/>
            </p:nvSpPr>
            <p:spPr bwMode="auto">
              <a:xfrm>
                <a:off x="29360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AutoShape 316"/>
              <p:cNvSpPr>
                <a:spLocks noChangeArrowheads="1"/>
              </p:cNvSpPr>
              <p:nvPr/>
            </p:nvSpPr>
            <p:spPr bwMode="auto">
              <a:xfrm>
                <a:off x="3955330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AutoShape 325"/>
              <p:cNvSpPr>
                <a:spLocks noChangeArrowheads="1"/>
              </p:cNvSpPr>
              <p:nvPr/>
            </p:nvSpPr>
            <p:spPr bwMode="auto">
              <a:xfrm>
                <a:off x="3343763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AutoShape 328"/>
              <p:cNvSpPr>
                <a:spLocks noChangeArrowheads="1"/>
              </p:cNvSpPr>
              <p:nvPr/>
            </p:nvSpPr>
            <p:spPr bwMode="auto">
              <a:xfrm>
                <a:off x="4566896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237463" y="2824616"/>
              <a:ext cx="2645876" cy="2257808"/>
              <a:chOff x="2834124" y="4152848"/>
              <a:chExt cx="2645876" cy="2257808"/>
            </a:xfrm>
            <a:solidFill>
              <a:schemeClr val="bg2">
                <a:lumMod val="90000"/>
              </a:schemeClr>
            </a:solidFill>
          </p:grpSpPr>
          <p:sp>
            <p:nvSpPr>
              <p:cNvPr id="148" name="AutoShape 193"/>
              <p:cNvSpPr>
                <a:spLocks noChangeArrowheads="1"/>
              </p:cNvSpPr>
              <p:nvPr/>
            </p:nvSpPr>
            <p:spPr bwMode="auto">
              <a:xfrm>
                <a:off x="31399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AutoShape 196"/>
              <p:cNvSpPr>
                <a:spLocks noChangeArrowheads="1"/>
              </p:cNvSpPr>
              <p:nvPr/>
            </p:nvSpPr>
            <p:spPr bwMode="auto">
              <a:xfrm>
                <a:off x="3751474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AutoShape 199"/>
              <p:cNvSpPr>
                <a:spLocks noChangeArrowheads="1"/>
              </p:cNvSpPr>
              <p:nvPr/>
            </p:nvSpPr>
            <p:spPr bwMode="auto">
              <a:xfrm>
                <a:off x="4363040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AutoShape 202"/>
              <p:cNvSpPr>
                <a:spLocks noChangeArrowheads="1"/>
              </p:cNvSpPr>
              <p:nvPr/>
            </p:nvSpPr>
            <p:spPr bwMode="auto">
              <a:xfrm>
                <a:off x="49746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AutoShape 206"/>
              <p:cNvSpPr>
                <a:spLocks noChangeArrowheads="1"/>
              </p:cNvSpPr>
              <p:nvPr/>
            </p:nvSpPr>
            <p:spPr bwMode="auto">
              <a:xfrm>
                <a:off x="344569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AutoShape 209"/>
              <p:cNvSpPr>
                <a:spLocks noChangeArrowheads="1"/>
              </p:cNvSpPr>
              <p:nvPr/>
            </p:nvSpPr>
            <p:spPr bwMode="auto">
              <a:xfrm>
                <a:off x="4055134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AutoShape 212"/>
              <p:cNvSpPr>
                <a:spLocks noChangeArrowheads="1"/>
              </p:cNvSpPr>
              <p:nvPr/>
            </p:nvSpPr>
            <p:spPr bwMode="auto">
              <a:xfrm>
                <a:off x="466670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AutoShape 26"/>
              <p:cNvSpPr>
                <a:spLocks noChangeArrowheads="1"/>
              </p:cNvSpPr>
              <p:nvPr/>
            </p:nvSpPr>
            <p:spPr bwMode="auto">
              <a:xfrm>
                <a:off x="344569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AutoShape 29"/>
              <p:cNvSpPr>
                <a:spLocks noChangeArrowheads="1"/>
              </p:cNvSpPr>
              <p:nvPr/>
            </p:nvSpPr>
            <p:spPr bwMode="auto">
              <a:xfrm>
                <a:off x="405513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AutoShape 32"/>
              <p:cNvSpPr>
                <a:spLocks noChangeArrowheads="1"/>
              </p:cNvSpPr>
              <p:nvPr/>
            </p:nvSpPr>
            <p:spPr bwMode="auto">
              <a:xfrm>
                <a:off x="466670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AutoShape 35"/>
              <p:cNvSpPr>
                <a:spLocks noChangeArrowheads="1"/>
              </p:cNvSpPr>
              <p:nvPr/>
            </p:nvSpPr>
            <p:spPr bwMode="auto">
              <a:xfrm>
                <a:off x="527614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AutoShape 218"/>
              <p:cNvSpPr>
                <a:spLocks noChangeArrowheads="1"/>
              </p:cNvSpPr>
              <p:nvPr/>
            </p:nvSpPr>
            <p:spPr bwMode="auto">
              <a:xfrm>
                <a:off x="283412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AutoShape 226"/>
              <p:cNvSpPr>
                <a:spLocks noChangeArrowheads="1"/>
              </p:cNvSpPr>
              <p:nvPr/>
            </p:nvSpPr>
            <p:spPr bwMode="auto">
              <a:xfrm>
                <a:off x="3751474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AutoShape 229"/>
              <p:cNvSpPr>
                <a:spLocks noChangeArrowheads="1"/>
              </p:cNvSpPr>
              <p:nvPr/>
            </p:nvSpPr>
            <p:spPr bwMode="auto">
              <a:xfrm>
                <a:off x="4363040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AutoShape 232"/>
              <p:cNvSpPr>
                <a:spLocks noChangeArrowheads="1"/>
              </p:cNvSpPr>
              <p:nvPr/>
            </p:nvSpPr>
            <p:spPr bwMode="auto">
              <a:xfrm>
                <a:off x="49746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AutoShape 238"/>
              <p:cNvSpPr>
                <a:spLocks noChangeArrowheads="1"/>
              </p:cNvSpPr>
              <p:nvPr/>
            </p:nvSpPr>
            <p:spPr bwMode="auto">
              <a:xfrm>
                <a:off x="31399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AutoShape 317"/>
              <p:cNvSpPr>
                <a:spLocks noChangeArrowheads="1"/>
              </p:cNvSpPr>
              <p:nvPr/>
            </p:nvSpPr>
            <p:spPr bwMode="auto">
              <a:xfrm>
                <a:off x="4159186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AutoShape 326"/>
              <p:cNvSpPr>
                <a:spLocks noChangeArrowheads="1"/>
              </p:cNvSpPr>
              <p:nvPr/>
            </p:nvSpPr>
            <p:spPr bwMode="auto">
              <a:xfrm>
                <a:off x="3547619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AutoShape 329"/>
              <p:cNvSpPr>
                <a:spLocks noChangeArrowheads="1"/>
              </p:cNvSpPr>
              <p:nvPr/>
            </p:nvSpPr>
            <p:spPr bwMode="auto">
              <a:xfrm>
                <a:off x="4770752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1239587" y="2815126"/>
              <a:ext cx="2645876" cy="2257808"/>
              <a:chOff x="2834124" y="4152848"/>
              <a:chExt cx="2645876" cy="2257808"/>
            </a:xfrm>
            <a:solidFill>
              <a:schemeClr val="bg2"/>
            </a:solidFill>
          </p:grpSpPr>
          <p:sp>
            <p:nvSpPr>
              <p:cNvPr id="168" name="AutoShape 193"/>
              <p:cNvSpPr>
                <a:spLocks noChangeArrowheads="1"/>
              </p:cNvSpPr>
              <p:nvPr/>
            </p:nvSpPr>
            <p:spPr bwMode="auto">
              <a:xfrm>
                <a:off x="31399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AutoShape 196"/>
              <p:cNvSpPr>
                <a:spLocks noChangeArrowheads="1"/>
              </p:cNvSpPr>
              <p:nvPr/>
            </p:nvSpPr>
            <p:spPr bwMode="auto">
              <a:xfrm>
                <a:off x="3751474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AutoShape 199"/>
              <p:cNvSpPr>
                <a:spLocks noChangeArrowheads="1"/>
              </p:cNvSpPr>
              <p:nvPr/>
            </p:nvSpPr>
            <p:spPr bwMode="auto">
              <a:xfrm>
                <a:off x="4363040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AutoShape 202"/>
              <p:cNvSpPr>
                <a:spLocks noChangeArrowheads="1"/>
              </p:cNvSpPr>
              <p:nvPr/>
            </p:nvSpPr>
            <p:spPr bwMode="auto">
              <a:xfrm>
                <a:off x="49746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AutoShape 206"/>
              <p:cNvSpPr>
                <a:spLocks noChangeArrowheads="1"/>
              </p:cNvSpPr>
              <p:nvPr/>
            </p:nvSpPr>
            <p:spPr bwMode="auto">
              <a:xfrm>
                <a:off x="344569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AutoShape 209"/>
              <p:cNvSpPr>
                <a:spLocks noChangeArrowheads="1"/>
              </p:cNvSpPr>
              <p:nvPr/>
            </p:nvSpPr>
            <p:spPr bwMode="auto">
              <a:xfrm>
                <a:off x="4055134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AutoShape 212"/>
              <p:cNvSpPr>
                <a:spLocks noChangeArrowheads="1"/>
              </p:cNvSpPr>
              <p:nvPr/>
            </p:nvSpPr>
            <p:spPr bwMode="auto">
              <a:xfrm>
                <a:off x="466670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AutoShape 26"/>
              <p:cNvSpPr>
                <a:spLocks noChangeArrowheads="1"/>
              </p:cNvSpPr>
              <p:nvPr/>
            </p:nvSpPr>
            <p:spPr bwMode="auto">
              <a:xfrm>
                <a:off x="344569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AutoShape 29"/>
              <p:cNvSpPr>
                <a:spLocks noChangeArrowheads="1"/>
              </p:cNvSpPr>
              <p:nvPr/>
            </p:nvSpPr>
            <p:spPr bwMode="auto">
              <a:xfrm>
                <a:off x="405513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AutoShape 32"/>
              <p:cNvSpPr>
                <a:spLocks noChangeArrowheads="1"/>
              </p:cNvSpPr>
              <p:nvPr/>
            </p:nvSpPr>
            <p:spPr bwMode="auto">
              <a:xfrm>
                <a:off x="466670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AutoShape 35"/>
              <p:cNvSpPr>
                <a:spLocks noChangeArrowheads="1"/>
              </p:cNvSpPr>
              <p:nvPr/>
            </p:nvSpPr>
            <p:spPr bwMode="auto">
              <a:xfrm>
                <a:off x="527614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AutoShape 218"/>
              <p:cNvSpPr>
                <a:spLocks noChangeArrowheads="1"/>
              </p:cNvSpPr>
              <p:nvPr/>
            </p:nvSpPr>
            <p:spPr bwMode="auto">
              <a:xfrm>
                <a:off x="283412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AutoShape 226"/>
              <p:cNvSpPr>
                <a:spLocks noChangeArrowheads="1"/>
              </p:cNvSpPr>
              <p:nvPr/>
            </p:nvSpPr>
            <p:spPr bwMode="auto">
              <a:xfrm>
                <a:off x="3751474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AutoShape 229"/>
              <p:cNvSpPr>
                <a:spLocks noChangeArrowheads="1"/>
              </p:cNvSpPr>
              <p:nvPr/>
            </p:nvSpPr>
            <p:spPr bwMode="auto">
              <a:xfrm>
                <a:off x="4363040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AutoShape 232"/>
              <p:cNvSpPr>
                <a:spLocks noChangeArrowheads="1"/>
              </p:cNvSpPr>
              <p:nvPr/>
            </p:nvSpPr>
            <p:spPr bwMode="auto">
              <a:xfrm>
                <a:off x="49746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AutoShape 238"/>
              <p:cNvSpPr>
                <a:spLocks noChangeArrowheads="1"/>
              </p:cNvSpPr>
              <p:nvPr/>
            </p:nvSpPr>
            <p:spPr bwMode="auto">
              <a:xfrm>
                <a:off x="31399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AutoShape 317"/>
              <p:cNvSpPr>
                <a:spLocks noChangeArrowheads="1"/>
              </p:cNvSpPr>
              <p:nvPr/>
            </p:nvSpPr>
            <p:spPr bwMode="auto">
              <a:xfrm>
                <a:off x="4159186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AutoShape 326"/>
              <p:cNvSpPr>
                <a:spLocks noChangeArrowheads="1"/>
              </p:cNvSpPr>
              <p:nvPr/>
            </p:nvSpPr>
            <p:spPr bwMode="auto">
              <a:xfrm>
                <a:off x="3547619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AutoShape 329"/>
              <p:cNvSpPr>
                <a:spLocks noChangeArrowheads="1"/>
              </p:cNvSpPr>
              <p:nvPr/>
            </p:nvSpPr>
            <p:spPr bwMode="auto">
              <a:xfrm>
                <a:off x="4770752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7" name="Rectangle 186"/>
            <p:cNvSpPr/>
            <p:nvPr/>
          </p:nvSpPr>
          <p:spPr>
            <a:xfrm>
              <a:off x="4723183" y="1836786"/>
              <a:ext cx="122437" cy="41498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8" name="Text Box 498"/>
            <p:cNvSpPr txBox="1">
              <a:spLocks noChangeArrowheads="1"/>
            </p:cNvSpPr>
            <p:nvPr/>
          </p:nvSpPr>
          <p:spPr bwMode="auto">
            <a:xfrm>
              <a:off x="276949" y="5476522"/>
              <a:ext cx="1972947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1" i="1" dirty="0">
                  <a:solidFill>
                    <a:prstClr val="black"/>
                  </a:solidFill>
                  <a:latin typeface="+mn-lt"/>
                  <a:cs typeface="Arial" charset="0"/>
                </a:rPr>
                <a:t>.42 mL RF Water Vapor Injection</a:t>
              </a:r>
            </a:p>
          </p:txBody>
        </p:sp>
        <p:cxnSp>
          <p:nvCxnSpPr>
            <p:cNvPr id="189" name="Elbow Connector 392"/>
            <p:cNvCxnSpPr>
              <a:endCxn id="106" idx="2"/>
            </p:cNvCxnSpPr>
            <p:nvPr/>
          </p:nvCxnSpPr>
          <p:spPr>
            <a:xfrm rot="5400000" flipH="1" flipV="1">
              <a:off x="-108750" y="4537944"/>
              <a:ext cx="1539167" cy="268208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 Box 498"/>
            <p:cNvSpPr txBox="1">
              <a:spLocks noChangeArrowheads="1"/>
            </p:cNvSpPr>
            <p:nvPr/>
          </p:nvSpPr>
          <p:spPr bwMode="auto">
            <a:xfrm>
              <a:off x="4907104" y="1845808"/>
              <a:ext cx="1066800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1" i="1" dirty="0">
                  <a:solidFill>
                    <a:prstClr val="black"/>
                  </a:solidFill>
                  <a:latin typeface="+mn-lt"/>
                  <a:cs typeface="Arial" charset="0"/>
                </a:rPr>
                <a:t>Heat Source</a:t>
              </a:r>
            </a:p>
          </p:txBody>
        </p:sp>
        <p:sp>
          <p:nvSpPr>
            <p:cNvPr id="191" name="Line 501"/>
            <p:cNvSpPr>
              <a:spLocks noChangeShapeType="1"/>
            </p:cNvSpPr>
            <p:nvPr/>
          </p:nvSpPr>
          <p:spPr bwMode="auto">
            <a:xfrm flipH="1">
              <a:off x="4907104" y="2360308"/>
              <a:ext cx="364192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2" name="Oval 491"/>
            <p:cNvSpPr>
              <a:spLocks noChangeArrowheads="1"/>
            </p:cNvSpPr>
            <p:nvPr/>
          </p:nvSpPr>
          <p:spPr bwMode="auto">
            <a:xfrm>
              <a:off x="5180381" y="2201466"/>
              <a:ext cx="3429000" cy="3394711"/>
            </a:xfrm>
            <a:prstGeom prst="ellipse">
              <a:avLst/>
            </a:prstGeom>
            <a:noFill/>
            <a:ln w="25400">
              <a:pattFill prst="divot">
                <a:fgClr>
                  <a:srgbClr val="993300"/>
                </a:fgClr>
                <a:bgClr>
                  <a:srgbClr val="FF6650"/>
                </a:bgClr>
              </a:patt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5400312" y="2718439"/>
              <a:ext cx="2951659" cy="2462199"/>
              <a:chOff x="5348633" y="2267028"/>
              <a:chExt cx="2951659" cy="2462199"/>
            </a:xfrm>
          </p:grpSpPr>
          <p:grpSp>
            <p:nvGrpSpPr>
              <p:cNvPr id="194" name="Group 398"/>
              <p:cNvGrpSpPr/>
              <p:nvPr/>
            </p:nvGrpSpPr>
            <p:grpSpPr>
              <a:xfrm>
                <a:off x="6569643" y="2267028"/>
                <a:ext cx="1121206" cy="2462199"/>
                <a:chOff x="6569643" y="2069767"/>
                <a:chExt cx="1121206" cy="2462199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223" name="AutoShape 198"/>
                <p:cNvSpPr>
                  <a:spLocks noChangeArrowheads="1"/>
                </p:cNvSpPr>
                <p:nvPr/>
              </p:nvSpPr>
              <p:spPr bwMode="auto">
                <a:xfrm>
                  <a:off x="6877549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4" name="AutoShape 208"/>
                <p:cNvSpPr>
                  <a:spLocks noChangeArrowheads="1"/>
                </p:cNvSpPr>
                <p:nvPr/>
              </p:nvSpPr>
              <p:spPr bwMode="auto">
                <a:xfrm>
                  <a:off x="6569643" y="4123184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" name="AutoShape 28"/>
                <p:cNvSpPr>
                  <a:spLocks noChangeArrowheads="1"/>
                </p:cNvSpPr>
                <p:nvPr/>
              </p:nvSpPr>
              <p:spPr bwMode="auto">
                <a:xfrm>
                  <a:off x="6569643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6" name="AutoShape 31"/>
                <p:cNvSpPr>
                  <a:spLocks noChangeArrowheads="1"/>
                </p:cNvSpPr>
                <p:nvPr/>
              </p:nvSpPr>
              <p:spPr bwMode="auto">
                <a:xfrm>
                  <a:off x="7181210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7" name="AutoShape 228"/>
                <p:cNvSpPr>
                  <a:spLocks noChangeArrowheads="1"/>
                </p:cNvSpPr>
                <p:nvPr/>
              </p:nvSpPr>
              <p:spPr bwMode="auto">
                <a:xfrm>
                  <a:off x="6877549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AutoShape 316"/>
                <p:cNvSpPr>
                  <a:spLocks noChangeArrowheads="1"/>
                </p:cNvSpPr>
                <p:nvPr/>
              </p:nvSpPr>
              <p:spPr bwMode="auto">
                <a:xfrm>
                  <a:off x="6673695" y="2069767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9" name="AutoShape 199"/>
                <p:cNvSpPr>
                  <a:spLocks noChangeArrowheads="1"/>
                </p:cNvSpPr>
                <p:nvPr/>
              </p:nvSpPr>
              <p:spPr bwMode="auto">
                <a:xfrm>
                  <a:off x="7081405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0" name="AutoShape 209"/>
                <p:cNvSpPr>
                  <a:spLocks noChangeArrowheads="1"/>
                </p:cNvSpPr>
                <p:nvPr/>
              </p:nvSpPr>
              <p:spPr bwMode="auto">
                <a:xfrm>
                  <a:off x="6773499" y="4225380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AutoShape 29"/>
                <p:cNvSpPr>
                  <a:spLocks noChangeArrowheads="1"/>
                </p:cNvSpPr>
                <p:nvPr/>
              </p:nvSpPr>
              <p:spPr bwMode="auto">
                <a:xfrm>
                  <a:off x="6773499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2" name="AutoShape 32"/>
                <p:cNvSpPr>
                  <a:spLocks noChangeArrowheads="1"/>
                </p:cNvSpPr>
                <p:nvPr/>
              </p:nvSpPr>
              <p:spPr bwMode="auto">
                <a:xfrm>
                  <a:off x="7385066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3" name="AutoShape 229"/>
                <p:cNvSpPr>
                  <a:spLocks noChangeArrowheads="1"/>
                </p:cNvSpPr>
                <p:nvPr/>
              </p:nvSpPr>
              <p:spPr bwMode="auto">
                <a:xfrm>
                  <a:off x="7081405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4" name="AutoShape 317"/>
                <p:cNvSpPr>
                  <a:spLocks noChangeArrowheads="1"/>
                </p:cNvSpPr>
                <p:nvPr/>
              </p:nvSpPr>
              <p:spPr bwMode="auto">
                <a:xfrm>
                  <a:off x="6877551" y="2171963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95" name="Group 399"/>
              <p:cNvGrpSpPr/>
              <p:nvPr/>
            </p:nvGrpSpPr>
            <p:grpSpPr>
              <a:xfrm>
                <a:off x="5348633" y="2267028"/>
                <a:ext cx="1426989" cy="2462199"/>
                <a:chOff x="5348633" y="2069767"/>
                <a:chExt cx="1426989" cy="2462199"/>
              </a:xfrm>
              <a:pattFill prst="wave">
                <a:fgClr>
                  <a:schemeClr val="tx1"/>
                </a:fgClr>
                <a:bgClr>
                  <a:schemeClr val="bg2">
                    <a:lumMod val="75000"/>
                  </a:schemeClr>
                </a:bgClr>
              </a:pattFill>
            </p:grpSpPr>
            <p:sp>
              <p:nvSpPr>
                <p:cNvPr id="207" name="AutoShape 192"/>
                <p:cNvSpPr>
                  <a:spLocks noChangeArrowheads="1"/>
                </p:cNvSpPr>
                <p:nvPr/>
              </p:nvSpPr>
              <p:spPr bwMode="auto">
                <a:xfrm>
                  <a:off x="5654416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8" name="AutoShape 195"/>
                <p:cNvSpPr>
                  <a:spLocks noChangeArrowheads="1"/>
                </p:cNvSpPr>
                <p:nvPr/>
              </p:nvSpPr>
              <p:spPr bwMode="auto">
                <a:xfrm>
                  <a:off x="6265983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9" name="AutoShape 205"/>
                <p:cNvSpPr>
                  <a:spLocks noChangeArrowheads="1"/>
                </p:cNvSpPr>
                <p:nvPr/>
              </p:nvSpPr>
              <p:spPr bwMode="auto">
                <a:xfrm>
                  <a:off x="5960200" y="4123184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0" name="AutoShape 25"/>
                <p:cNvSpPr>
                  <a:spLocks noChangeArrowheads="1"/>
                </p:cNvSpPr>
                <p:nvPr/>
              </p:nvSpPr>
              <p:spPr bwMode="auto">
                <a:xfrm>
                  <a:off x="5960200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1" name="AutoShape 217"/>
                <p:cNvSpPr>
                  <a:spLocks noChangeArrowheads="1"/>
                </p:cNvSpPr>
                <p:nvPr/>
              </p:nvSpPr>
              <p:spPr bwMode="auto">
                <a:xfrm>
                  <a:off x="5348633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2" name="AutoShape 225"/>
                <p:cNvSpPr>
                  <a:spLocks noChangeArrowheads="1"/>
                </p:cNvSpPr>
                <p:nvPr/>
              </p:nvSpPr>
              <p:spPr bwMode="auto">
                <a:xfrm>
                  <a:off x="6265983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AutoShape 237"/>
                <p:cNvSpPr>
                  <a:spLocks noChangeArrowheads="1"/>
                </p:cNvSpPr>
                <p:nvPr/>
              </p:nvSpPr>
              <p:spPr bwMode="auto">
                <a:xfrm>
                  <a:off x="5654416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4" name="AutoShape 325"/>
                <p:cNvSpPr>
                  <a:spLocks noChangeArrowheads="1"/>
                </p:cNvSpPr>
                <p:nvPr/>
              </p:nvSpPr>
              <p:spPr bwMode="auto">
                <a:xfrm>
                  <a:off x="6062128" y="2069767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5" name="AutoShape 193"/>
                <p:cNvSpPr>
                  <a:spLocks noChangeArrowheads="1"/>
                </p:cNvSpPr>
                <p:nvPr/>
              </p:nvSpPr>
              <p:spPr bwMode="auto">
                <a:xfrm>
                  <a:off x="5858272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6" name="AutoShape 196"/>
                <p:cNvSpPr>
                  <a:spLocks noChangeArrowheads="1"/>
                </p:cNvSpPr>
                <p:nvPr/>
              </p:nvSpPr>
              <p:spPr bwMode="auto">
                <a:xfrm>
                  <a:off x="6469839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AutoShape 206"/>
                <p:cNvSpPr>
                  <a:spLocks noChangeArrowheads="1"/>
                </p:cNvSpPr>
                <p:nvPr/>
              </p:nvSpPr>
              <p:spPr bwMode="auto">
                <a:xfrm>
                  <a:off x="6164056" y="4225380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8" name="AutoShape 26"/>
                <p:cNvSpPr>
                  <a:spLocks noChangeArrowheads="1"/>
                </p:cNvSpPr>
                <p:nvPr/>
              </p:nvSpPr>
              <p:spPr bwMode="auto">
                <a:xfrm>
                  <a:off x="6164056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AutoShape 218"/>
                <p:cNvSpPr>
                  <a:spLocks noChangeArrowheads="1"/>
                </p:cNvSpPr>
                <p:nvPr/>
              </p:nvSpPr>
              <p:spPr bwMode="auto">
                <a:xfrm>
                  <a:off x="5552489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0" name="AutoShape 226"/>
                <p:cNvSpPr>
                  <a:spLocks noChangeArrowheads="1"/>
                </p:cNvSpPr>
                <p:nvPr/>
              </p:nvSpPr>
              <p:spPr bwMode="auto">
                <a:xfrm>
                  <a:off x="6469839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1" name="AutoShape 238"/>
                <p:cNvSpPr>
                  <a:spLocks noChangeArrowheads="1"/>
                </p:cNvSpPr>
                <p:nvPr/>
              </p:nvSpPr>
              <p:spPr bwMode="auto">
                <a:xfrm>
                  <a:off x="5858272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AutoShape 326"/>
                <p:cNvSpPr>
                  <a:spLocks noChangeArrowheads="1"/>
                </p:cNvSpPr>
                <p:nvPr/>
              </p:nvSpPr>
              <p:spPr bwMode="auto">
                <a:xfrm>
                  <a:off x="6265984" y="2171963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96" name="Group 400"/>
              <p:cNvGrpSpPr/>
              <p:nvPr/>
            </p:nvGrpSpPr>
            <p:grpSpPr>
              <a:xfrm>
                <a:off x="7181210" y="2267028"/>
                <a:ext cx="1119082" cy="2462199"/>
                <a:chOff x="7181210" y="2069767"/>
                <a:chExt cx="1119082" cy="2462199"/>
              </a:xfrm>
              <a:solidFill>
                <a:schemeClr val="bg2"/>
              </a:solidFill>
            </p:grpSpPr>
            <p:sp>
              <p:nvSpPr>
                <p:cNvPr id="197" name="AutoShape 201"/>
                <p:cNvSpPr>
                  <a:spLocks noChangeArrowheads="1"/>
                </p:cNvSpPr>
                <p:nvPr/>
              </p:nvSpPr>
              <p:spPr bwMode="auto">
                <a:xfrm>
                  <a:off x="7489116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8" name="AutoShape 211"/>
                <p:cNvSpPr>
                  <a:spLocks noChangeArrowheads="1"/>
                </p:cNvSpPr>
                <p:nvPr/>
              </p:nvSpPr>
              <p:spPr bwMode="auto">
                <a:xfrm>
                  <a:off x="7181210" y="4123184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9" name="AutoShape 34"/>
                <p:cNvSpPr>
                  <a:spLocks noChangeArrowheads="1"/>
                </p:cNvSpPr>
                <p:nvPr/>
              </p:nvSpPr>
              <p:spPr bwMode="auto">
                <a:xfrm>
                  <a:off x="7790653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0" name="AutoShape 231"/>
                <p:cNvSpPr>
                  <a:spLocks noChangeArrowheads="1"/>
                </p:cNvSpPr>
                <p:nvPr/>
              </p:nvSpPr>
              <p:spPr bwMode="auto">
                <a:xfrm>
                  <a:off x="7489116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1" name="AutoShape 328"/>
                <p:cNvSpPr>
                  <a:spLocks noChangeArrowheads="1"/>
                </p:cNvSpPr>
                <p:nvPr/>
              </p:nvSpPr>
              <p:spPr bwMode="auto">
                <a:xfrm>
                  <a:off x="7285261" y="2069767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2" name="AutoShape 202"/>
                <p:cNvSpPr>
                  <a:spLocks noChangeArrowheads="1"/>
                </p:cNvSpPr>
                <p:nvPr/>
              </p:nvSpPr>
              <p:spPr bwMode="auto">
                <a:xfrm>
                  <a:off x="7692972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3" name="AutoShape 212"/>
                <p:cNvSpPr>
                  <a:spLocks noChangeArrowheads="1"/>
                </p:cNvSpPr>
                <p:nvPr/>
              </p:nvSpPr>
              <p:spPr bwMode="auto">
                <a:xfrm>
                  <a:off x="7385066" y="4225380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4" name="AutoShape 35"/>
                <p:cNvSpPr>
                  <a:spLocks noChangeArrowheads="1"/>
                </p:cNvSpPr>
                <p:nvPr/>
              </p:nvSpPr>
              <p:spPr bwMode="auto">
                <a:xfrm>
                  <a:off x="7994509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5" name="AutoShape 232"/>
                <p:cNvSpPr>
                  <a:spLocks noChangeArrowheads="1"/>
                </p:cNvSpPr>
                <p:nvPr/>
              </p:nvSpPr>
              <p:spPr bwMode="auto">
                <a:xfrm>
                  <a:off x="7692972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6" name="AutoShape 329"/>
                <p:cNvSpPr>
                  <a:spLocks noChangeArrowheads="1"/>
                </p:cNvSpPr>
                <p:nvPr/>
              </p:nvSpPr>
              <p:spPr bwMode="auto">
                <a:xfrm>
                  <a:off x="7489117" y="2171963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35" name="TextBox 234"/>
            <p:cNvSpPr txBox="1"/>
            <p:nvPr/>
          </p:nvSpPr>
          <p:spPr>
            <a:xfrm>
              <a:off x="381000" y="1371600"/>
              <a:ext cx="4166476" cy="400110"/>
            </a:xfrm>
            <a:prstGeom prst="rect">
              <a:avLst/>
            </a:prstGeom>
            <a:solidFill>
              <a:srgbClr val="386A9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Convective RF Thermal Energy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4723179" y="1380928"/>
              <a:ext cx="4191001" cy="400110"/>
            </a:xfrm>
            <a:prstGeom prst="rect">
              <a:avLst/>
            </a:prstGeom>
            <a:solidFill>
              <a:srgbClr val="386A9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Conductive RF Thermal Energy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grpSp>
        <p:nvGrpSpPr>
          <p:cNvPr id="2" name="Group 236"/>
          <p:cNvGrpSpPr/>
          <p:nvPr/>
        </p:nvGrpSpPr>
        <p:grpSpPr>
          <a:xfrm>
            <a:off x="876910" y="1447800"/>
            <a:ext cx="7390181" cy="4114800"/>
            <a:chOff x="276949" y="1371600"/>
            <a:chExt cx="8637232" cy="4640453"/>
          </a:xfrm>
        </p:grpSpPr>
        <p:sp>
          <p:nvSpPr>
            <p:cNvPr id="31" name="Rectangle 30"/>
            <p:cNvSpPr/>
            <p:nvPr/>
          </p:nvSpPr>
          <p:spPr>
            <a:xfrm>
              <a:off x="4723181" y="1836318"/>
              <a:ext cx="4191000" cy="41503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23181" y="1836318"/>
              <a:ext cx="4191000" cy="4150337"/>
            </a:xfrm>
            <a:prstGeom prst="rect">
              <a:avLst/>
            </a:prstGeom>
            <a:gradFill>
              <a:gsLst>
                <a:gs pos="0">
                  <a:srgbClr val="FFFF00">
                    <a:alpha val="75000"/>
                  </a:srgbClr>
                </a:gs>
                <a:gs pos="20000">
                  <a:srgbClr val="FFC000">
                    <a:alpha val="75000"/>
                  </a:srgbClr>
                </a:gs>
                <a:gs pos="86000">
                  <a:srgbClr val="C000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491"/>
            <p:cNvSpPr>
              <a:spLocks noChangeArrowheads="1"/>
            </p:cNvSpPr>
            <p:nvPr/>
          </p:nvSpPr>
          <p:spPr bwMode="auto">
            <a:xfrm>
              <a:off x="5161640" y="2205111"/>
              <a:ext cx="3429000" cy="3394711"/>
            </a:xfrm>
            <a:prstGeom prst="ellipse">
              <a:avLst/>
            </a:prstGeom>
            <a:noFill/>
            <a:ln w="85725">
              <a:pattFill prst="divot">
                <a:fgClr>
                  <a:srgbClr val="993300"/>
                </a:fgClr>
                <a:bgClr>
                  <a:srgbClr val="FF6650"/>
                </a:bgClr>
              </a:patt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3" name="Group 33"/>
            <p:cNvGrpSpPr/>
            <p:nvPr/>
          </p:nvGrpSpPr>
          <p:grpSpPr>
            <a:xfrm>
              <a:off x="5400312" y="2722423"/>
              <a:ext cx="2951659" cy="2462199"/>
              <a:chOff x="5348633" y="2069767"/>
              <a:chExt cx="2951659" cy="2462199"/>
            </a:xfrm>
          </p:grpSpPr>
          <p:grpSp>
            <p:nvGrpSpPr>
              <p:cNvPr id="5" name="Group 218"/>
              <p:cNvGrpSpPr/>
              <p:nvPr/>
            </p:nvGrpSpPr>
            <p:grpSpPr>
              <a:xfrm>
                <a:off x="5348633" y="2069767"/>
                <a:ext cx="2951659" cy="2462199"/>
                <a:chOff x="2630268" y="4050652"/>
                <a:chExt cx="2951659" cy="2462199"/>
              </a:xfrm>
              <a:noFill/>
            </p:grpSpPr>
            <p:sp>
              <p:nvSpPr>
                <p:cNvPr id="56" name="AutoShape 192"/>
                <p:cNvSpPr>
                  <a:spLocks noChangeArrowheads="1"/>
                </p:cNvSpPr>
                <p:nvPr/>
              </p:nvSpPr>
              <p:spPr bwMode="auto">
                <a:xfrm>
                  <a:off x="2936051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AutoShape 195"/>
                <p:cNvSpPr>
                  <a:spLocks noChangeArrowheads="1"/>
                </p:cNvSpPr>
                <p:nvPr/>
              </p:nvSpPr>
              <p:spPr bwMode="auto">
                <a:xfrm>
                  <a:off x="3547618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AutoShape 198"/>
                <p:cNvSpPr>
                  <a:spLocks noChangeArrowheads="1"/>
                </p:cNvSpPr>
                <p:nvPr/>
              </p:nvSpPr>
              <p:spPr bwMode="auto">
                <a:xfrm>
                  <a:off x="4159184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AutoShape 201"/>
                <p:cNvSpPr>
                  <a:spLocks noChangeArrowheads="1"/>
                </p:cNvSpPr>
                <p:nvPr/>
              </p:nvSpPr>
              <p:spPr bwMode="auto">
                <a:xfrm>
                  <a:off x="4770751" y="4554500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AutoShape 205"/>
                <p:cNvSpPr>
                  <a:spLocks noChangeArrowheads="1"/>
                </p:cNvSpPr>
                <p:nvPr/>
              </p:nvSpPr>
              <p:spPr bwMode="auto">
                <a:xfrm>
                  <a:off x="3241835" y="6104069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AutoShape 208"/>
                <p:cNvSpPr>
                  <a:spLocks noChangeArrowheads="1"/>
                </p:cNvSpPr>
                <p:nvPr/>
              </p:nvSpPr>
              <p:spPr bwMode="auto">
                <a:xfrm>
                  <a:off x="3851278" y="6104069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AutoShape 211"/>
                <p:cNvSpPr>
                  <a:spLocks noChangeArrowheads="1"/>
                </p:cNvSpPr>
                <p:nvPr/>
              </p:nvSpPr>
              <p:spPr bwMode="auto">
                <a:xfrm>
                  <a:off x="4462845" y="6104069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AutoShape 25"/>
                <p:cNvSpPr>
                  <a:spLocks noChangeArrowheads="1"/>
                </p:cNvSpPr>
                <p:nvPr/>
              </p:nvSpPr>
              <p:spPr bwMode="auto">
                <a:xfrm>
                  <a:off x="3241835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AutoShape 28"/>
                <p:cNvSpPr>
                  <a:spLocks noChangeArrowheads="1"/>
                </p:cNvSpPr>
                <p:nvPr/>
              </p:nvSpPr>
              <p:spPr bwMode="auto">
                <a:xfrm>
                  <a:off x="3851278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AutoShape 31"/>
                <p:cNvSpPr>
                  <a:spLocks noChangeArrowheads="1"/>
                </p:cNvSpPr>
                <p:nvPr/>
              </p:nvSpPr>
              <p:spPr bwMode="auto">
                <a:xfrm>
                  <a:off x="4462845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AutoShape 34"/>
                <p:cNvSpPr>
                  <a:spLocks noChangeArrowheads="1"/>
                </p:cNvSpPr>
                <p:nvPr/>
              </p:nvSpPr>
              <p:spPr bwMode="auto">
                <a:xfrm>
                  <a:off x="5072288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AutoShape 217"/>
                <p:cNvSpPr>
                  <a:spLocks noChangeArrowheads="1"/>
                </p:cNvSpPr>
                <p:nvPr/>
              </p:nvSpPr>
              <p:spPr bwMode="auto">
                <a:xfrm>
                  <a:off x="2630268" y="507023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AutoShape 225"/>
                <p:cNvSpPr>
                  <a:spLocks noChangeArrowheads="1"/>
                </p:cNvSpPr>
                <p:nvPr/>
              </p:nvSpPr>
              <p:spPr bwMode="auto">
                <a:xfrm>
                  <a:off x="3547618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AutoShape 228"/>
                <p:cNvSpPr>
                  <a:spLocks noChangeArrowheads="1"/>
                </p:cNvSpPr>
                <p:nvPr/>
              </p:nvSpPr>
              <p:spPr bwMode="auto">
                <a:xfrm>
                  <a:off x="4159184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AutoShape 231"/>
                <p:cNvSpPr>
                  <a:spLocks noChangeArrowheads="1"/>
                </p:cNvSpPr>
                <p:nvPr/>
              </p:nvSpPr>
              <p:spPr bwMode="auto">
                <a:xfrm>
                  <a:off x="4770751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AutoShape 237"/>
                <p:cNvSpPr>
                  <a:spLocks noChangeArrowheads="1"/>
                </p:cNvSpPr>
                <p:nvPr/>
              </p:nvSpPr>
              <p:spPr bwMode="auto">
                <a:xfrm>
                  <a:off x="2936051" y="5585961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AutoShape 316"/>
                <p:cNvSpPr>
                  <a:spLocks noChangeArrowheads="1"/>
                </p:cNvSpPr>
                <p:nvPr/>
              </p:nvSpPr>
              <p:spPr bwMode="auto">
                <a:xfrm>
                  <a:off x="3955330" y="4050652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AutoShape 325"/>
                <p:cNvSpPr>
                  <a:spLocks noChangeArrowheads="1"/>
                </p:cNvSpPr>
                <p:nvPr/>
              </p:nvSpPr>
              <p:spPr bwMode="auto">
                <a:xfrm>
                  <a:off x="3343763" y="4050652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AutoShape 328"/>
                <p:cNvSpPr>
                  <a:spLocks noChangeArrowheads="1"/>
                </p:cNvSpPr>
                <p:nvPr/>
              </p:nvSpPr>
              <p:spPr bwMode="auto">
                <a:xfrm>
                  <a:off x="4566896" y="4050652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" name="Group 219"/>
              <p:cNvGrpSpPr/>
              <p:nvPr/>
            </p:nvGrpSpPr>
            <p:grpSpPr>
              <a:xfrm>
                <a:off x="5552489" y="2171963"/>
                <a:ext cx="2645876" cy="2257808"/>
                <a:chOff x="2834124" y="4152848"/>
                <a:chExt cx="2645876" cy="2257808"/>
              </a:xfrm>
              <a:noFill/>
            </p:grpSpPr>
            <p:sp>
              <p:nvSpPr>
                <p:cNvPr id="37" name="AutoShape 193"/>
                <p:cNvSpPr>
                  <a:spLocks noChangeArrowheads="1"/>
                </p:cNvSpPr>
                <p:nvPr/>
              </p:nvSpPr>
              <p:spPr bwMode="auto">
                <a:xfrm>
                  <a:off x="3139907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AutoShape 196"/>
                <p:cNvSpPr>
                  <a:spLocks noChangeArrowheads="1"/>
                </p:cNvSpPr>
                <p:nvPr/>
              </p:nvSpPr>
              <p:spPr bwMode="auto">
                <a:xfrm>
                  <a:off x="3751474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AutoShape 199"/>
                <p:cNvSpPr>
                  <a:spLocks noChangeArrowheads="1"/>
                </p:cNvSpPr>
                <p:nvPr/>
              </p:nvSpPr>
              <p:spPr bwMode="auto">
                <a:xfrm>
                  <a:off x="4363040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AutoShape 202"/>
                <p:cNvSpPr>
                  <a:spLocks noChangeArrowheads="1"/>
                </p:cNvSpPr>
                <p:nvPr/>
              </p:nvSpPr>
              <p:spPr bwMode="auto">
                <a:xfrm>
                  <a:off x="4974607" y="4656696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AutoShape 206"/>
                <p:cNvSpPr>
                  <a:spLocks noChangeArrowheads="1"/>
                </p:cNvSpPr>
                <p:nvPr/>
              </p:nvSpPr>
              <p:spPr bwMode="auto">
                <a:xfrm>
                  <a:off x="3445691" y="6206265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AutoShape 209"/>
                <p:cNvSpPr>
                  <a:spLocks noChangeArrowheads="1"/>
                </p:cNvSpPr>
                <p:nvPr/>
              </p:nvSpPr>
              <p:spPr bwMode="auto">
                <a:xfrm>
                  <a:off x="4055134" y="6206265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AutoShape 212"/>
                <p:cNvSpPr>
                  <a:spLocks noChangeArrowheads="1"/>
                </p:cNvSpPr>
                <p:nvPr/>
              </p:nvSpPr>
              <p:spPr bwMode="auto">
                <a:xfrm>
                  <a:off x="4666701" y="6206265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AutoShape 26"/>
                <p:cNvSpPr>
                  <a:spLocks noChangeArrowheads="1"/>
                </p:cNvSpPr>
                <p:nvPr/>
              </p:nvSpPr>
              <p:spPr bwMode="auto">
                <a:xfrm>
                  <a:off x="3445691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AutoShape 29"/>
                <p:cNvSpPr>
                  <a:spLocks noChangeArrowheads="1"/>
                </p:cNvSpPr>
                <p:nvPr/>
              </p:nvSpPr>
              <p:spPr bwMode="auto">
                <a:xfrm>
                  <a:off x="4055134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AutoShape 32"/>
                <p:cNvSpPr>
                  <a:spLocks noChangeArrowheads="1"/>
                </p:cNvSpPr>
                <p:nvPr/>
              </p:nvSpPr>
              <p:spPr bwMode="auto">
                <a:xfrm>
                  <a:off x="4666701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7" name="AutoShape 35"/>
                <p:cNvSpPr>
                  <a:spLocks noChangeArrowheads="1"/>
                </p:cNvSpPr>
                <p:nvPr/>
              </p:nvSpPr>
              <p:spPr bwMode="auto">
                <a:xfrm>
                  <a:off x="5276144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AutoShape 218"/>
                <p:cNvSpPr>
                  <a:spLocks noChangeArrowheads="1"/>
                </p:cNvSpPr>
                <p:nvPr/>
              </p:nvSpPr>
              <p:spPr bwMode="auto">
                <a:xfrm>
                  <a:off x="2834124" y="517242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" name="AutoShape 226"/>
                <p:cNvSpPr>
                  <a:spLocks noChangeArrowheads="1"/>
                </p:cNvSpPr>
                <p:nvPr/>
              </p:nvSpPr>
              <p:spPr bwMode="auto">
                <a:xfrm>
                  <a:off x="3751474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AutoShape 229"/>
                <p:cNvSpPr>
                  <a:spLocks noChangeArrowheads="1"/>
                </p:cNvSpPr>
                <p:nvPr/>
              </p:nvSpPr>
              <p:spPr bwMode="auto">
                <a:xfrm>
                  <a:off x="4363040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AutoShape 232"/>
                <p:cNvSpPr>
                  <a:spLocks noChangeArrowheads="1"/>
                </p:cNvSpPr>
                <p:nvPr/>
              </p:nvSpPr>
              <p:spPr bwMode="auto">
                <a:xfrm>
                  <a:off x="4974607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AutoShape 238"/>
                <p:cNvSpPr>
                  <a:spLocks noChangeArrowheads="1"/>
                </p:cNvSpPr>
                <p:nvPr/>
              </p:nvSpPr>
              <p:spPr bwMode="auto">
                <a:xfrm>
                  <a:off x="3139907" y="5688157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AutoShape 317"/>
                <p:cNvSpPr>
                  <a:spLocks noChangeArrowheads="1"/>
                </p:cNvSpPr>
                <p:nvPr/>
              </p:nvSpPr>
              <p:spPr bwMode="auto">
                <a:xfrm>
                  <a:off x="4159186" y="4152848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AutoShape 326"/>
                <p:cNvSpPr>
                  <a:spLocks noChangeArrowheads="1"/>
                </p:cNvSpPr>
                <p:nvPr/>
              </p:nvSpPr>
              <p:spPr bwMode="auto">
                <a:xfrm>
                  <a:off x="3547619" y="4152848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AutoShape 329"/>
                <p:cNvSpPr>
                  <a:spLocks noChangeArrowheads="1"/>
                </p:cNvSpPr>
                <p:nvPr/>
              </p:nvSpPr>
              <p:spPr bwMode="auto">
                <a:xfrm>
                  <a:off x="4770752" y="4152848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5" name="Rectangle 74"/>
            <p:cNvSpPr/>
            <p:nvPr/>
          </p:nvSpPr>
          <p:spPr>
            <a:xfrm>
              <a:off x="356477" y="1836318"/>
              <a:ext cx="4191000" cy="41503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6" name="Text Box 498"/>
            <p:cNvSpPr txBox="1">
              <a:spLocks noChangeArrowheads="1"/>
            </p:cNvSpPr>
            <p:nvPr/>
          </p:nvSpPr>
          <p:spPr bwMode="auto">
            <a:xfrm>
              <a:off x="365268" y="1827297"/>
              <a:ext cx="1862495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1" i="1" dirty="0">
                  <a:solidFill>
                    <a:prstClr val="black"/>
                  </a:solidFill>
                  <a:latin typeface="+mn-lt"/>
                  <a:cs typeface="Arial" charset="0"/>
                </a:rPr>
                <a:t>Transition Zone Boundary</a:t>
              </a:r>
            </a:p>
          </p:txBody>
        </p:sp>
        <p:sp>
          <p:nvSpPr>
            <p:cNvPr id="77" name="Line 501"/>
            <p:cNvSpPr>
              <a:spLocks noChangeShapeType="1"/>
            </p:cNvSpPr>
            <p:nvPr/>
          </p:nvSpPr>
          <p:spPr bwMode="auto">
            <a:xfrm>
              <a:off x="843106" y="2362828"/>
              <a:ext cx="3810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Cloud 77"/>
            <p:cNvSpPr/>
            <p:nvPr/>
          </p:nvSpPr>
          <p:spPr>
            <a:xfrm>
              <a:off x="843106" y="3216780"/>
              <a:ext cx="3323372" cy="1559059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9" name="Cloud 78"/>
            <p:cNvSpPr/>
            <p:nvPr/>
          </p:nvSpPr>
          <p:spPr>
            <a:xfrm rot="449408">
              <a:off x="847750" y="3517724"/>
              <a:ext cx="3323372" cy="1559059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0" name="Cloud 79"/>
            <p:cNvSpPr/>
            <p:nvPr/>
          </p:nvSpPr>
          <p:spPr>
            <a:xfrm rot="1503195">
              <a:off x="711438" y="3570906"/>
              <a:ext cx="3090603" cy="1559059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Cloud 80"/>
            <p:cNvSpPr/>
            <p:nvPr/>
          </p:nvSpPr>
          <p:spPr>
            <a:xfrm rot="2476106">
              <a:off x="899026" y="3401614"/>
              <a:ext cx="2725735" cy="2124025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2" name="Cloud 81"/>
            <p:cNvSpPr/>
            <p:nvPr/>
          </p:nvSpPr>
          <p:spPr>
            <a:xfrm rot="20272931">
              <a:off x="775383" y="2561674"/>
              <a:ext cx="2725735" cy="1264447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3" name="Cloud 82"/>
            <p:cNvSpPr/>
            <p:nvPr/>
          </p:nvSpPr>
          <p:spPr>
            <a:xfrm rot="21001917">
              <a:off x="881491" y="2802326"/>
              <a:ext cx="3031927" cy="1264447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8524648">
              <a:off x="579918" y="2690628"/>
              <a:ext cx="2406563" cy="1264447"/>
            </a:xfrm>
            <a:prstGeom prst="cloud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43972" y="2218875"/>
              <a:ext cx="3429000" cy="3385220"/>
            </a:xfrm>
            <a:prstGeom prst="ellipse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85"/>
            <p:cNvGrpSpPr/>
            <p:nvPr/>
          </p:nvGrpSpPr>
          <p:grpSpPr>
            <a:xfrm>
              <a:off x="1033608" y="2722423"/>
              <a:ext cx="2951659" cy="2462199"/>
              <a:chOff x="2630268" y="4050652"/>
              <a:chExt cx="2951659" cy="2462199"/>
            </a:xfrm>
            <a:solidFill>
              <a:schemeClr val="bg2">
                <a:lumMod val="90000"/>
              </a:schemeClr>
            </a:solidFill>
          </p:grpSpPr>
          <p:sp>
            <p:nvSpPr>
              <p:cNvPr id="87" name="AutoShape 192"/>
              <p:cNvSpPr>
                <a:spLocks noChangeArrowheads="1"/>
              </p:cNvSpPr>
              <p:nvPr/>
            </p:nvSpPr>
            <p:spPr bwMode="auto">
              <a:xfrm>
                <a:off x="29360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AutoShape 195"/>
              <p:cNvSpPr>
                <a:spLocks noChangeArrowheads="1"/>
              </p:cNvSpPr>
              <p:nvPr/>
            </p:nvSpPr>
            <p:spPr bwMode="auto">
              <a:xfrm>
                <a:off x="3547618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AutoShape 198"/>
              <p:cNvSpPr>
                <a:spLocks noChangeArrowheads="1"/>
              </p:cNvSpPr>
              <p:nvPr/>
            </p:nvSpPr>
            <p:spPr bwMode="auto">
              <a:xfrm>
                <a:off x="4159184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AutoShape 201"/>
              <p:cNvSpPr>
                <a:spLocks noChangeArrowheads="1"/>
              </p:cNvSpPr>
              <p:nvPr/>
            </p:nvSpPr>
            <p:spPr bwMode="auto">
              <a:xfrm>
                <a:off x="47707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AutoShape 205"/>
              <p:cNvSpPr>
                <a:spLocks noChangeArrowheads="1"/>
              </p:cNvSpPr>
              <p:nvPr/>
            </p:nvSpPr>
            <p:spPr bwMode="auto">
              <a:xfrm>
                <a:off x="324183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AutoShape 208"/>
              <p:cNvSpPr>
                <a:spLocks noChangeArrowheads="1"/>
              </p:cNvSpPr>
              <p:nvPr/>
            </p:nvSpPr>
            <p:spPr bwMode="auto">
              <a:xfrm>
                <a:off x="3851278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AutoShape 211"/>
              <p:cNvSpPr>
                <a:spLocks noChangeArrowheads="1"/>
              </p:cNvSpPr>
              <p:nvPr/>
            </p:nvSpPr>
            <p:spPr bwMode="auto">
              <a:xfrm>
                <a:off x="446284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AutoShape 25"/>
              <p:cNvSpPr>
                <a:spLocks noChangeArrowheads="1"/>
              </p:cNvSpPr>
              <p:nvPr/>
            </p:nvSpPr>
            <p:spPr bwMode="auto">
              <a:xfrm>
                <a:off x="324183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AutoShape 28"/>
              <p:cNvSpPr>
                <a:spLocks noChangeArrowheads="1"/>
              </p:cNvSpPr>
              <p:nvPr/>
            </p:nvSpPr>
            <p:spPr bwMode="auto">
              <a:xfrm>
                <a:off x="385127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AutoShape 31"/>
              <p:cNvSpPr>
                <a:spLocks noChangeArrowheads="1"/>
              </p:cNvSpPr>
              <p:nvPr/>
            </p:nvSpPr>
            <p:spPr bwMode="auto">
              <a:xfrm>
                <a:off x="446284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AutoShape 34"/>
              <p:cNvSpPr>
                <a:spLocks noChangeArrowheads="1"/>
              </p:cNvSpPr>
              <p:nvPr/>
            </p:nvSpPr>
            <p:spPr bwMode="auto">
              <a:xfrm>
                <a:off x="507228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AutoShape 217"/>
              <p:cNvSpPr>
                <a:spLocks noChangeArrowheads="1"/>
              </p:cNvSpPr>
              <p:nvPr/>
            </p:nvSpPr>
            <p:spPr bwMode="auto">
              <a:xfrm>
                <a:off x="263026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AutoShape 225"/>
              <p:cNvSpPr>
                <a:spLocks noChangeArrowheads="1"/>
              </p:cNvSpPr>
              <p:nvPr/>
            </p:nvSpPr>
            <p:spPr bwMode="auto">
              <a:xfrm>
                <a:off x="3547618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AutoShape 228"/>
              <p:cNvSpPr>
                <a:spLocks noChangeArrowheads="1"/>
              </p:cNvSpPr>
              <p:nvPr/>
            </p:nvSpPr>
            <p:spPr bwMode="auto">
              <a:xfrm>
                <a:off x="4159184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AutoShape 231"/>
              <p:cNvSpPr>
                <a:spLocks noChangeArrowheads="1"/>
              </p:cNvSpPr>
              <p:nvPr/>
            </p:nvSpPr>
            <p:spPr bwMode="auto">
              <a:xfrm>
                <a:off x="47707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AutoShape 237"/>
              <p:cNvSpPr>
                <a:spLocks noChangeArrowheads="1"/>
              </p:cNvSpPr>
              <p:nvPr/>
            </p:nvSpPr>
            <p:spPr bwMode="auto">
              <a:xfrm>
                <a:off x="29360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AutoShape 316"/>
              <p:cNvSpPr>
                <a:spLocks noChangeArrowheads="1"/>
              </p:cNvSpPr>
              <p:nvPr/>
            </p:nvSpPr>
            <p:spPr bwMode="auto">
              <a:xfrm>
                <a:off x="3955330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AutoShape 325"/>
              <p:cNvSpPr>
                <a:spLocks noChangeArrowheads="1"/>
              </p:cNvSpPr>
              <p:nvPr/>
            </p:nvSpPr>
            <p:spPr bwMode="auto">
              <a:xfrm>
                <a:off x="3343763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AutoShape 328"/>
              <p:cNvSpPr>
                <a:spLocks noChangeArrowheads="1"/>
              </p:cNvSpPr>
              <p:nvPr/>
            </p:nvSpPr>
            <p:spPr bwMode="auto">
              <a:xfrm>
                <a:off x="4566896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6" name="Oval 491"/>
            <p:cNvSpPr>
              <a:spLocks noChangeArrowheads="1"/>
            </p:cNvSpPr>
            <p:nvPr/>
          </p:nvSpPr>
          <p:spPr bwMode="auto">
            <a:xfrm>
              <a:off x="794936" y="2205111"/>
              <a:ext cx="3429000" cy="3394711"/>
            </a:xfrm>
            <a:prstGeom prst="ellipse">
              <a:avLst/>
            </a:prstGeom>
            <a:noFill/>
            <a:ln w="85725">
              <a:pattFill prst="divot">
                <a:fgClr>
                  <a:srgbClr val="993300"/>
                </a:fgClr>
                <a:bgClr>
                  <a:srgbClr val="FF6650"/>
                </a:bgClr>
              </a:patt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106"/>
            <p:cNvGrpSpPr/>
            <p:nvPr/>
          </p:nvGrpSpPr>
          <p:grpSpPr>
            <a:xfrm>
              <a:off x="1028888" y="2722423"/>
              <a:ext cx="2951659" cy="2462199"/>
              <a:chOff x="2630268" y="4050652"/>
              <a:chExt cx="2951659" cy="2462199"/>
            </a:xfrm>
            <a:solidFill>
              <a:schemeClr val="bg2">
                <a:lumMod val="90000"/>
              </a:schemeClr>
            </a:solidFill>
          </p:grpSpPr>
          <p:sp>
            <p:nvSpPr>
              <p:cNvPr id="108" name="AutoShape 192"/>
              <p:cNvSpPr>
                <a:spLocks noChangeArrowheads="1"/>
              </p:cNvSpPr>
              <p:nvPr/>
            </p:nvSpPr>
            <p:spPr bwMode="auto">
              <a:xfrm>
                <a:off x="29360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AutoShape 195"/>
              <p:cNvSpPr>
                <a:spLocks noChangeArrowheads="1"/>
              </p:cNvSpPr>
              <p:nvPr/>
            </p:nvSpPr>
            <p:spPr bwMode="auto">
              <a:xfrm>
                <a:off x="3547618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AutoShape 198"/>
              <p:cNvSpPr>
                <a:spLocks noChangeArrowheads="1"/>
              </p:cNvSpPr>
              <p:nvPr/>
            </p:nvSpPr>
            <p:spPr bwMode="auto">
              <a:xfrm>
                <a:off x="4159184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AutoShape 201"/>
              <p:cNvSpPr>
                <a:spLocks noChangeArrowheads="1"/>
              </p:cNvSpPr>
              <p:nvPr/>
            </p:nvSpPr>
            <p:spPr bwMode="auto">
              <a:xfrm>
                <a:off x="47707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AutoShape 205"/>
              <p:cNvSpPr>
                <a:spLocks noChangeArrowheads="1"/>
              </p:cNvSpPr>
              <p:nvPr/>
            </p:nvSpPr>
            <p:spPr bwMode="auto">
              <a:xfrm>
                <a:off x="324183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AutoShape 208"/>
              <p:cNvSpPr>
                <a:spLocks noChangeArrowheads="1"/>
              </p:cNvSpPr>
              <p:nvPr/>
            </p:nvSpPr>
            <p:spPr bwMode="auto">
              <a:xfrm>
                <a:off x="3851278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AutoShape 211"/>
              <p:cNvSpPr>
                <a:spLocks noChangeArrowheads="1"/>
              </p:cNvSpPr>
              <p:nvPr/>
            </p:nvSpPr>
            <p:spPr bwMode="auto">
              <a:xfrm>
                <a:off x="446284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AutoShape 25"/>
              <p:cNvSpPr>
                <a:spLocks noChangeArrowheads="1"/>
              </p:cNvSpPr>
              <p:nvPr/>
            </p:nvSpPr>
            <p:spPr bwMode="auto">
              <a:xfrm>
                <a:off x="324183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AutoShape 28"/>
              <p:cNvSpPr>
                <a:spLocks noChangeArrowheads="1"/>
              </p:cNvSpPr>
              <p:nvPr/>
            </p:nvSpPr>
            <p:spPr bwMode="auto">
              <a:xfrm>
                <a:off x="385127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AutoShape 31"/>
              <p:cNvSpPr>
                <a:spLocks noChangeArrowheads="1"/>
              </p:cNvSpPr>
              <p:nvPr/>
            </p:nvSpPr>
            <p:spPr bwMode="auto">
              <a:xfrm>
                <a:off x="446284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AutoShape 34"/>
              <p:cNvSpPr>
                <a:spLocks noChangeArrowheads="1"/>
              </p:cNvSpPr>
              <p:nvPr/>
            </p:nvSpPr>
            <p:spPr bwMode="auto">
              <a:xfrm>
                <a:off x="507228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AutoShape 217"/>
              <p:cNvSpPr>
                <a:spLocks noChangeArrowheads="1"/>
              </p:cNvSpPr>
              <p:nvPr/>
            </p:nvSpPr>
            <p:spPr bwMode="auto">
              <a:xfrm>
                <a:off x="263026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AutoShape 225"/>
              <p:cNvSpPr>
                <a:spLocks noChangeArrowheads="1"/>
              </p:cNvSpPr>
              <p:nvPr/>
            </p:nvSpPr>
            <p:spPr bwMode="auto">
              <a:xfrm>
                <a:off x="3547618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AutoShape 228"/>
              <p:cNvSpPr>
                <a:spLocks noChangeArrowheads="1"/>
              </p:cNvSpPr>
              <p:nvPr/>
            </p:nvSpPr>
            <p:spPr bwMode="auto">
              <a:xfrm>
                <a:off x="4159184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AutoShape 231"/>
              <p:cNvSpPr>
                <a:spLocks noChangeArrowheads="1"/>
              </p:cNvSpPr>
              <p:nvPr/>
            </p:nvSpPr>
            <p:spPr bwMode="auto">
              <a:xfrm>
                <a:off x="47707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AutoShape 237"/>
              <p:cNvSpPr>
                <a:spLocks noChangeArrowheads="1"/>
              </p:cNvSpPr>
              <p:nvPr/>
            </p:nvSpPr>
            <p:spPr bwMode="auto">
              <a:xfrm>
                <a:off x="29360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AutoShape 316"/>
              <p:cNvSpPr>
                <a:spLocks noChangeArrowheads="1"/>
              </p:cNvSpPr>
              <p:nvPr/>
            </p:nvSpPr>
            <p:spPr bwMode="auto">
              <a:xfrm>
                <a:off x="3955330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AutoShape 325"/>
              <p:cNvSpPr>
                <a:spLocks noChangeArrowheads="1"/>
              </p:cNvSpPr>
              <p:nvPr/>
            </p:nvSpPr>
            <p:spPr bwMode="auto">
              <a:xfrm>
                <a:off x="3343763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AutoShape 328"/>
              <p:cNvSpPr>
                <a:spLocks noChangeArrowheads="1"/>
              </p:cNvSpPr>
              <p:nvPr/>
            </p:nvSpPr>
            <p:spPr bwMode="auto">
              <a:xfrm>
                <a:off x="4566896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126"/>
            <p:cNvGrpSpPr/>
            <p:nvPr/>
          </p:nvGrpSpPr>
          <p:grpSpPr>
            <a:xfrm>
              <a:off x="1028886" y="2712932"/>
              <a:ext cx="2951659" cy="2462199"/>
              <a:chOff x="2630268" y="4050652"/>
              <a:chExt cx="2951659" cy="2462199"/>
            </a:xfrm>
            <a:solidFill>
              <a:schemeClr val="bg2"/>
            </a:solidFill>
          </p:grpSpPr>
          <p:sp>
            <p:nvSpPr>
              <p:cNvPr id="128" name="AutoShape 192"/>
              <p:cNvSpPr>
                <a:spLocks noChangeArrowheads="1"/>
              </p:cNvSpPr>
              <p:nvPr/>
            </p:nvSpPr>
            <p:spPr bwMode="auto">
              <a:xfrm>
                <a:off x="29360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AutoShape 195"/>
              <p:cNvSpPr>
                <a:spLocks noChangeArrowheads="1"/>
              </p:cNvSpPr>
              <p:nvPr/>
            </p:nvSpPr>
            <p:spPr bwMode="auto">
              <a:xfrm>
                <a:off x="3547618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AutoShape 198"/>
              <p:cNvSpPr>
                <a:spLocks noChangeArrowheads="1"/>
              </p:cNvSpPr>
              <p:nvPr/>
            </p:nvSpPr>
            <p:spPr bwMode="auto">
              <a:xfrm>
                <a:off x="4159184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AutoShape 201"/>
              <p:cNvSpPr>
                <a:spLocks noChangeArrowheads="1"/>
              </p:cNvSpPr>
              <p:nvPr/>
            </p:nvSpPr>
            <p:spPr bwMode="auto">
              <a:xfrm>
                <a:off x="4770751" y="4554500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AutoShape 205"/>
              <p:cNvSpPr>
                <a:spLocks noChangeArrowheads="1"/>
              </p:cNvSpPr>
              <p:nvPr/>
            </p:nvSpPr>
            <p:spPr bwMode="auto">
              <a:xfrm>
                <a:off x="324183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AutoShape 208"/>
              <p:cNvSpPr>
                <a:spLocks noChangeArrowheads="1"/>
              </p:cNvSpPr>
              <p:nvPr/>
            </p:nvSpPr>
            <p:spPr bwMode="auto">
              <a:xfrm>
                <a:off x="3851278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AutoShape 211"/>
              <p:cNvSpPr>
                <a:spLocks noChangeArrowheads="1"/>
              </p:cNvSpPr>
              <p:nvPr/>
            </p:nvSpPr>
            <p:spPr bwMode="auto">
              <a:xfrm>
                <a:off x="4462845" y="6104069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AutoShape 25"/>
              <p:cNvSpPr>
                <a:spLocks noChangeArrowheads="1"/>
              </p:cNvSpPr>
              <p:nvPr/>
            </p:nvSpPr>
            <p:spPr bwMode="auto">
              <a:xfrm>
                <a:off x="324183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AutoShape 28"/>
              <p:cNvSpPr>
                <a:spLocks noChangeArrowheads="1"/>
              </p:cNvSpPr>
              <p:nvPr/>
            </p:nvSpPr>
            <p:spPr bwMode="auto">
              <a:xfrm>
                <a:off x="385127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AutoShape 31"/>
              <p:cNvSpPr>
                <a:spLocks noChangeArrowheads="1"/>
              </p:cNvSpPr>
              <p:nvPr/>
            </p:nvSpPr>
            <p:spPr bwMode="auto">
              <a:xfrm>
                <a:off x="4462845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AutoShape 34"/>
              <p:cNvSpPr>
                <a:spLocks noChangeArrowheads="1"/>
              </p:cNvSpPr>
              <p:nvPr/>
            </p:nvSpPr>
            <p:spPr bwMode="auto">
              <a:xfrm>
                <a:off x="507228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AutoShape 217"/>
              <p:cNvSpPr>
                <a:spLocks noChangeArrowheads="1"/>
              </p:cNvSpPr>
              <p:nvPr/>
            </p:nvSpPr>
            <p:spPr bwMode="auto">
              <a:xfrm>
                <a:off x="2630268" y="507023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AutoShape 225"/>
              <p:cNvSpPr>
                <a:spLocks noChangeArrowheads="1"/>
              </p:cNvSpPr>
              <p:nvPr/>
            </p:nvSpPr>
            <p:spPr bwMode="auto">
              <a:xfrm>
                <a:off x="3547618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AutoShape 228"/>
              <p:cNvSpPr>
                <a:spLocks noChangeArrowheads="1"/>
              </p:cNvSpPr>
              <p:nvPr/>
            </p:nvSpPr>
            <p:spPr bwMode="auto">
              <a:xfrm>
                <a:off x="4159184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AutoShape 231"/>
              <p:cNvSpPr>
                <a:spLocks noChangeArrowheads="1"/>
              </p:cNvSpPr>
              <p:nvPr/>
            </p:nvSpPr>
            <p:spPr bwMode="auto">
              <a:xfrm>
                <a:off x="47707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AutoShape 237"/>
              <p:cNvSpPr>
                <a:spLocks noChangeArrowheads="1"/>
              </p:cNvSpPr>
              <p:nvPr/>
            </p:nvSpPr>
            <p:spPr bwMode="auto">
              <a:xfrm>
                <a:off x="2936051" y="5585961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AutoShape 316"/>
              <p:cNvSpPr>
                <a:spLocks noChangeArrowheads="1"/>
              </p:cNvSpPr>
              <p:nvPr/>
            </p:nvSpPr>
            <p:spPr bwMode="auto">
              <a:xfrm>
                <a:off x="3955330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AutoShape 325"/>
              <p:cNvSpPr>
                <a:spLocks noChangeArrowheads="1"/>
              </p:cNvSpPr>
              <p:nvPr/>
            </p:nvSpPr>
            <p:spPr bwMode="auto">
              <a:xfrm>
                <a:off x="3343763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AutoShape 328"/>
              <p:cNvSpPr>
                <a:spLocks noChangeArrowheads="1"/>
              </p:cNvSpPr>
              <p:nvPr/>
            </p:nvSpPr>
            <p:spPr bwMode="auto">
              <a:xfrm>
                <a:off x="4566896" y="4050652"/>
                <a:ext cx="509639" cy="408782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146"/>
            <p:cNvGrpSpPr/>
            <p:nvPr/>
          </p:nvGrpSpPr>
          <p:grpSpPr>
            <a:xfrm>
              <a:off x="1237463" y="2824616"/>
              <a:ext cx="2645876" cy="2257808"/>
              <a:chOff x="2834124" y="4152848"/>
              <a:chExt cx="2645876" cy="2257808"/>
            </a:xfrm>
            <a:solidFill>
              <a:schemeClr val="bg2">
                <a:lumMod val="90000"/>
              </a:schemeClr>
            </a:solidFill>
          </p:grpSpPr>
          <p:sp>
            <p:nvSpPr>
              <p:cNvPr id="148" name="AutoShape 193"/>
              <p:cNvSpPr>
                <a:spLocks noChangeArrowheads="1"/>
              </p:cNvSpPr>
              <p:nvPr/>
            </p:nvSpPr>
            <p:spPr bwMode="auto">
              <a:xfrm>
                <a:off x="31399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AutoShape 196"/>
              <p:cNvSpPr>
                <a:spLocks noChangeArrowheads="1"/>
              </p:cNvSpPr>
              <p:nvPr/>
            </p:nvSpPr>
            <p:spPr bwMode="auto">
              <a:xfrm>
                <a:off x="3751474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AutoShape 199"/>
              <p:cNvSpPr>
                <a:spLocks noChangeArrowheads="1"/>
              </p:cNvSpPr>
              <p:nvPr/>
            </p:nvSpPr>
            <p:spPr bwMode="auto">
              <a:xfrm>
                <a:off x="4363040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AutoShape 202"/>
              <p:cNvSpPr>
                <a:spLocks noChangeArrowheads="1"/>
              </p:cNvSpPr>
              <p:nvPr/>
            </p:nvSpPr>
            <p:spPr bwMode="auto">
              <a:xfrm>
                <a:off x="49746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AutoShape 206"/>
              <p:cNvSpPr>
                <a:spLocks noChangeArrowheads="1"/>
              </p:cNvSpPr>
              <p:nvPr/>
            </p:nvSpPr>
            <p:spPr bwMode="auto">
              <a:xfrm>
                <a:off x="344569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AutoShape 209"/>
              <p:cNvSpPr>
                <a:spLocks noChangeArrowheads="1"/>
              </p:cNvSpPr>
              <p:nvPr/>
            </p:nvSpPr>
            <p:spPr bwMode="auto">
              <a:xfrm>
                <a:off x="4055134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AutoShape 212"/>
              <p:cNvSpPr>
                <a:spLocks noChangeArrowheads="1"/>
              </p:cNvSpPr>
              <p:nvPr/>
            </p:nvSpPr>
            <p:spPr bwMode="auto">
              <a:xfrm>
                <a:off x="466670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AutoShape 26"/>
              <p:cNvSpPr>
                <a:spLocks noChangeArrowheads="1"/>
              </p:cNvSpPr>
              <p:nvPr/>
            </p:nvSpPr>
            <p:spPr bwMode="auto">
              <a:xfrm>
                <a:off x="344569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AutoShape 29"/>
              <p:cNvSpPr>
                <a:spLocks noChangeArrowheads="1"/>
              </p:cNvSpPr>
              <p:nvPr/>
            </p:nvSpPr>
            <p:spPr bwMode="auto">
              <a:xfrm>
                <a:off x="405513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AutoShape 32"/>
              <p:cNvSpPr>
                <a:spLocks noChangeArrowheads="1"/>
              </p:cNvSpPr>
              <p:nvPr/>
            </p:nvSpPr>
            <p:spPr bwMode="auto">
              <a:xfrm>
                <a:off x="466670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AutoShape 35"/>
              <p:cNvSpPr>
                <a:spLocks noChangeArrowheads="1"/>
              </p:cNvSpPr>
              <p:nvPr/>
            </p:nvSpPr>
            <p:spPr bwMode="auto">
              <a:xfrm>
                <a:off x="527614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AutoShape 218"/>
              <p:cNvSpPr>
                <a:spLocks noChangeArrowheads="1"/>
              </p:cNvSpPr>
              <p:nvPr/>
            </p:nvSpPr>
            <p:spPr bwMode="auto">
              <a:xfrm>
                <a:off x="283412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AutoShape 226"/>
              <p:cNvSpPr>
                <a:spLocks noChangeArrowheads="1"/>
              </p:cNvSpPr>
              <p:nvPr/>
            </p:nvSpPr>
            <p:spPr bwMode="auto">
              <a:xfrm>
                <a:off x="3751474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AutoShape 229"/>
              <p:cNvSpPr>
                <a:spLocks noChangeArrowheads="1"/>
              </p:cNvSpPr>
              <p:nvPr/>
            </p:nvSpPr>
            <p:spPr bwMode="auto">
              <a:xfrm>
                <a:off x="4363040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AutoShape 232"/>
              <p:cNvSpPr>
                <a:spLocks noChangeArrowheads="1"/>
              </p:cNvSpPr>
              <p:nvPr/>
            </p:nvSpPr>
            <p:spPr bwMode="auto">
              <a:xfrm>
                <a:off x="49746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AutoShape 238"/>
              <p:cNvSpPr>
                <a:spLocks noChangeArrowheads="1"/>
              </p:cNvSpPr>
              <p:nvPr/>
            </p:nvSpPr>
            <p:spPr bwMode="auto">
              <a:xfrm>
                <a:off x="31399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AutoShape 317"/>
              <p:cNvSpPr>
                <a:spLocks noChangeArrowheads="1"/>
              </p:cNvSpPr>
              <p:nvPr/>
            </p:nvSpPr>
            <p:spPr bwMode="auto">
              <a:xfrm>
                <a:off x="4159186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AutoShape 326"/>
              <p:cNvSpPr>
                <a:spLocks noChangeArrowheads="1"/>
              </p:cNvSpPr>
              <p:nvPr/>
            </p:nvSpPr>
            <p:spPr bwMode="auto">
              <a:xfrm>
                <a:off x="3547619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AutoShape 329"/>
              <p:cNvSpPr>
                <a:spLocks noChangeArrowheads="1"/>
              </p:cNvSpPr>
              <p:nvPr/>
            </p:nvSpPr>
            <p:spPr bwMode="auto">
              <a:xfrm>
                <a:off x="4770752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66"/>
            <p:cNvGrpSpPr/>
            <p:nvPr/>
          </p:nvGrpSpPr>
          <p:grpSpPr>
            <a:xfrm>
              <a:off x="1239587" y="2815126"/>
              <a:ext cx="2645876" cy="2257808"/>
              <a:chOff x="2834124" y="4152848"/>
              <a:chExt cx="2645876" cy="2257808"/>
            </a:xfrm>
            <a:solidFill>
              <a:schemeClr val="bg2"/>
            </a:solidFill>
          </p:grpSpPr>
          <p:sp>
            <p:nvSpPr>
              <p:cNvPr id="168" name="AutoShape 193"/>
              <p:cNvSpPr>
                <a:spLocks noChangeArrowheads="1"/>
              </p:cNvSpPr>
              <p:nvPr/>
            </p:nvSpPr>
            <p:spPr bwMode="auto">
              <a:xfrm>
                <a:off x="31399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AutoShape 196"/>
              <p:cNvSpPr>
                <a:spLocks noChangeArrowheads="1"/>
              </p:cNvSpPr>
              <p:nvPr/>
            </p:nvSpPr>
            <p:spPr bwMode="auto">
              <a:xfrm>
                <a:off x="3751474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AutoShape 199"/>
              <p:cNvSpPr>
                <a:spLocks noChangeArrowheads="1"/>
              </p:cNvSpPr>
              <p:nvPr/>
            </p:nvSpPr>
            <p:spPr bwMode="auto">
              <a:xfrm>
                <a:off x="4363040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AutoShape 202"/>
              <p:cNvSpPr>
                <a:spLocks noChangeArrowheads="1"/>
              </p:cNvSpPr>
              <p:nvPr/>
            </p:nvSpPr>
            <p:spPr bwMode="auto">
              <a:xfrm>
                <a:off x="4974607" y="4656696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AutoShape 206"/>
              <p:cNvSpPr>
                <a:spLocks noChangeArrowheads="1"/>
              </p:cNvSpPr>
              <p:nvPr/>
            </p:nvSpPr>
            <p:spPr bwMode="auto">
              <a:xfrm>
                <a:off x="344569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AutoShape 209"/>
              <p:cNvSpPr>
                <a:spLocks noChangeArrowheads="1"/>
              </p:cNvSpPr>
              <p:nvPr/>
            </p:nvSpPr>
            <p:spPr bwMode="auto">
              <a:xfrm>
                <a:off x="4055134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AutoShape 212"/>
              <p:cNvSpPr>
                <a:spLocks noChangeArrowheads="1"/>
              </p:cNvSpPr>
              <p:nvPr/>
            </p:nvSpPr>
            <p:spPr bwMode="auto">
              <a:xfrm>
                <a:off x="4666701" y="6206265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AutoShape 26"/>
              <p:cNvSpPr>
                <a:spLocks noChangeArrowheads="1"/>
              </p:cNvSpPr>
              <p:nvPr/>
            </p:nvSpPr>
            <p:spPr bwMode="auto">
              <a:xfrm>
                <a:off x="344569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AutoShape 29"/>
              <p:cNvSpPr>
                <a:spLocks noChangeArrowheads="1"/>
              </p:cNvSpPr>
              <p:nvPr/>
            </p:nvSpPr>
            <p:spPr bwMode="auto">
              <a:xfrm>
                <a:off x="405513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AutoShape 32"/>
              <p:cNvSpPr>
                <a:spLocks noChangeArrowheads="1"/>
              </p:cNvSpPr>
              <p:nvPr/>
            </p:nvSpPr>
            <p:spPr bwMode="auto">
              <a:xfrm>
                <a:off x="4666701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AutoShape 35"/>
              <p:cNvSpPr>
                <a:spLocks noChangeArrowheads="1"/>
              </p:cNvSpPr>
              <p:nvPr/>
            </p:nvSpPr>
            <p:spPr bwMode="auto">
              <a:xfrm>
                <a:off x="527614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AutoShape 218"/>
              <p:cNvSpPr>
                <a:spLocks noChangeArrowheads="1"/>
              </p:cNvSpPr>
              <p:nvPr/>
            </p:nvSpPr>
            <p:spPr bwMode="auto">
              <a:xfrm>
                <a:off x="2834124" y="517242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AutoShape 226"/>
              <p:cNvSpPr>
                <a:spLocks noChangeArrowheads="1"/>
              </p:cNvSpPr>
              <p:nvPr/>
            </p:nvSpPr>
            <p:spPr bwMode="auto">
              <a:xfrm>
                <a:off x="3751474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AutoShape 229"/>
              <p:cNvSpPr>
                <a:spLocks noChangeArrowheads="1"/>
              </p:cNvSpPr>
              <p:nvPr/>
            </p:nvSpPr>
            <p:spPr bwMode="auto">
              <a:xfrm>
                <a:off x="4363040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AutoShape 232"/>
              <p:cNvSpPr>
                <a:spLocks noChangeArrowheads="1"/>
              </p:cNvSpPr>
              <p:nvPr/>
            </p:nvSpPr>
            <p:spPr bwMode="auto">
              <a:xfrm>
                <a:off x="49746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AutoShape 238"/>
              <p:cNvSpPr>
                <a:spLocks noChangeArrowheads="1"/>
              </p:cNvSpPr>
              <p:nvPr/>
            </p:nvSpPr>
            <p:spPr bwMode="auto">
              <a:xfrm>
                <a:off x="3139907" y="5688157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AutoShape 317"/>
              <p:cNvSpPr>
                <a:spLocks noChangeArrowheads="1"/>
              </p:cNvSpPr>
              <p:nvPr/>
            </p:nvSpPr>
            <p:spPr bwMode="auto">
              <a:xfrm>
                <a:off x="4159186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AutoShape 326"/>
              <p:cNvSpPr>
                <a:spLocks noChangeArrowheads="1"/>
              </p:cNvSpPr>
              <p:nvPr/>
            </p:nvSpPr>
            <p:spPr bwMode="auto">
              <a:xfrm>
                <a:off x="3547619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AutoShape 329"/>
              <p:cNvSpPr>
                <a:spLocks noChangeArrowheads="1"/>
              </p:cNvSpPr>
              <p:nvPr/>
            </p:nvSpPr>
            <p:spPr bwMode="auto">
              <a:xfrm>
                <a:off x="4770752" y="4152848"/>
                <a:ext cx="203856" cy="204391"/>
              </a:xfrm>
              <a:prstGeom prst="octagon">
                <a:avLst>
                  <a:gd name="adj" fmla="val 29287"/>
                </a:avLst>
              </a:prstGeom>
              <a:grp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7" name="Rectangle 186"/>
            <p:cNvSpPr/>
            <p:nvPr/>
          </p:nvSpPr>
          <p:spPr>
            <a:xfrm>
              <a:off x="4723183" y="1836786"/>
              <a:ext cx="122437" cy="41498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8" name="Text Box 498"/>
            <p:cNvSpPr txBox="1">
              <a:spLocks noChangeArrowheads="1"/>
            </p:cNvSpPr>
            <p:nvPr/>
          </p:nvSpPr>
          <p:spPr bwMode="auto">
            <a:xfrm>
              <a:off x="276949" y="5476522"/>
              <a:ext cx="1972947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1" i="1" dirty="0">
                  <a:solidFill>
                    <a:prstClr val="black"/>
                  </a:solidFill>
                  <a:latin typeface="+mn-lt"/>
                  <a:cs typeface="Arial" charset="0"/>
                </a:rPr>
                <a:t>.42 mL RF Water Vapor Injection</a:t>
              </a:r>
            </a:p>
          </p:txBody>
        </p:sp>
        <p:cxnSp>
          <p:nvCxnSpPr>
            <p:cNvPr id="189" name="Elbow Connector 392"/>
            <p:cNvCxnSpPr>
              <a:endCxn id="106" idx="2"/>
            </p:cNvCxnSpPr>
            <p:nvPr/>
          </p:nvCxnSpPr>
          <p:spPr>
            <a:xfrm rot="5400000" flipH="1" flipV="1">
              <a:off x="-108750" y="4537944"/>
              <a:ext cx="1539167" cy="268208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 Box 498"/>
            <p:cNvSpPr txBox="1">
              <a:spLocks noChangeArrowheads="1"/>
            </p:cNvSpPr>
            <p:nvPr/>
          </p:nvSpPr>
          <p:spPr bwMode="auto">
            <a:xfrm>
              <a:off x="4907104" y="1845808"/>
              <a:ext cx="1066800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1" i="1" dirty="0">
                  <a:solidFill>
                    <a:prstClr val="black"/>
                  </a:solidFill>
                  <a:latin typeface="+mn-lt"/>
                  <a:cs typeface="Arial" charset="0"/>
                </a:rPr>
                <a:t>Heat Source</a:t>
              </a:r>
            </a:p>
          </p:txBody>
        </p:sp>
        <p:sp>
          <p:nvSpPr>
            <p:cNvPr id="191" name="Line 501"/>
            <p:cNvSpPr>
              <a:spLocks noChangeShapeType="1"/>
            </p:cNvSpPr>
            <p:nvPr/>
          </p:nvSpPr>
          <p:spPr bwMode="auto">
            <a:xfrm flipH="1">
              <a:off x="4907104" y="2360308"/>
              <a:ext cx="364192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2" name="Oval 491"/>
            <p:cNvSpPr>
              <a:spLocks noChangeArrowheads="1"/>
            </p:cNvSpPr>
            <p:nvPr/>
          </p:nvSpPr>
          <p:spPr bwMode="auto">
            <a:xfrm>
              <a:off x="5180381" y="2201466"/>
              <a:ext cx="3429000" cy="3394711"/>
            </a:xfrm>
            <a:prstGeom prst="ellipse">
              <a:avLst/>
            </a:prstGeom>
            <a:noFill/>
            <a:ln w="25400">
              <a:pattFill prst="divot">
                <a:fgClr>
                  <a:srgbClr val="993300"/>
                </a:fgClr>
                <a:bgClr>
                  <a:srgbClr val="FF6650"/>
                </a:bgClr>
              </a:patt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3" name="Group 192"/>
            <p:cNvGrpSpPr/>
            <p:nvPr/>
          </p:nvGrpSpPr>
          <p:grpSpPr>
            <a:xfrm>
              <a:off x="5400312" y="2718439"/>
              <a:ext cx="2951659" cy="2462199"/>
              <a:chOff x="5348633" y="2267028"/>
              <a:chExt cx="2951659" cy="2462199"/>
            </a:xfrm>
          </p:grpSpPr>
          <p:grpSp>
            <p:nvGrpSpPr>
              <p:cNvPr id="14" name="Group 398"/>
              <p:cNvGrpSpPr/>
              <p:nvPr/>
            </p:nvGrpSpPr>
            <p:grpSpPr>
              <a:xfrm>
                <a:off x="6569643" y="2267028"/>
                <a:ext cx="1121206" cy="2462199"/>
                <a:chOff x="6569643" y="2069767"/>
                <a:chExt cx="1121206" cy="2462199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223" name="AutoShape 198"/>
                <p:cNvSpPr>
                  <a:spLocks noChangeArrowheads="1"/>
                </p:cNvSpPr>
                <p:nvPr/>
              </p:nvSpPr>
              <p:spPr bwMode="auto">
                <a:xfrm>
                  <a:off x="6877549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4" name="AutoShape 208"/>
                <p:cNvSpPr>
                  <a:spLocks noChangeArrowheads="1"/>
                </p:cNvSpPr>
                <p:nvPr/>
              </p:nvSpPr>
              <p:spPr bwMode="auto">
                <a:xfrm>
                  <a:off x="6569643" y="4123184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" name="AutoShape 28"/>
                <p:cNvSpPr>
                  <a:spLocks noChangeArrowheads="1"/>
                </p:cNvSpPr>
                <p:nvPr/>
              </p:nvSpPr>
              <p:spPr bwMode="auto">
                <a:xfrm>
                  <a:off x="6569643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6" name="AutoShape 31"/>
                <p:cNvSpPr>
                  <a:spLocks noChangeArrowheads="1"/>
                </p:cNvSpPr>
                <p:nvPr/>
              </p:nvSpPr>
              <p:spPr bwMode="auto">
                <a:xfrm>
                  <a:off x="7181210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7" name="AutoShape 228"/>
                <p:cNvSpPr>
                  <a:spLocks noChangeArrowheads="1"/>
                </p:cNvSpPr>
                <p:nvPr/>
              </p:nvSpPr>
              <p:spPr bwMode="auto">
                <a:xfrm>
                  <a:off x="6877549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AutoShape 316"/>
                <p:cNvSpPr>
                  <a:spLocks noChangeArrowheads="1"/>
                </p:cNvSpPr>
                <p:nvPr/>
              </p:nvSpPr>
              <p:spPr bwMode="auto">
                <a:xfrm>
                  <a:off x="6673695" y="2069767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9" name="AutoShape 199"/>
                <p:cNvSpPr>
                  <a:spLocks noChangeArrowheads="1"/>
                </p:cNvSpPr>
                <p:nvPr/>
              </p:nvSpPr>
              <p:spPr bwMode="auto">
                <a:xfrm>
                  <a:off x="7081405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0" name="AutoShape 209"/>
                <p:cNvSpPr>
                  <a:spLocks noChangeArrowheads="1"/>
                </p:cNvSpPr>
                <p:nvPr/>
              </p:nvSpPr>
              <p:spPr bwMode="auto">
                <a:xfrm>
                  <a:off x="6773499" y="4225380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AutoShape 29"/>
                <p:cNvSpPr>
                  <a:spLocks noChangeArrowheads="1"/>
                </p:cNvSpPr>
                <p:nvPr/>
              </p:nvSpPr>
              <p:spPr bwMode="auto">
                <a:xfrm>
                  <a:off x="6773499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2" name="AutoShape 32"/>
                <p:cNvSpPr>
                  <a:spLocks noChangeArrowheads="1"/>
                </p:cNvSpPr>
                <p:nvPr/>
              </p:nvSpPr>
              <p:spPr bwMode="auto">
                <a:xfrm>
                  <a:off x="7385066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3" name="AutoShape 229"/>
                <p:cNvSpPr>
                  <a:spLocks noChangeArrowheads="1"/>
                </p:cNvSpPr>
                <p:nvPr/>
              </p:nvSpPr>
              <p:spPr bwMode="auto">
                <a:xfrm>
                  <a:off x="7081405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4" name="AutoShape 317"/>
                <p:cNvSpPr>
                  <a:spLocks noChangeArrowheads="1"/>
                </p:cNvSpPr>
                <p:nvPr/>
              </p:nvSpPr>
              <p:spPr bwMode="auto">
                <a:xfrm>
                  <a:off x="6877551" y="2171963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158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" name="Group 399"/>
              <p:cNvGrpSpPr/>
              <p:nvPr/>
            </p:nvGrpSpPr>
            <p:grpSpPr>
              <a:xfrm>
                <a:off x="5348633" y="2267028"/>
                <a:ext cx="1426989" cy="2462199"/>
                <a:chOff x="5348633" y="2069767"/>
                <a:chExt cx="1426989" cy="2462199"/>
              </a:xfrm>
              <a:pattFill prst="wave">
                <a:fgClr>
                  <a:schemeClr val="tx1"/>
                </a:fgClr>
                <a:bgClr>
                  <a:schemeClr val="bg2">
                    <a:lumMod val="75000"/>
                  </a:schemeClr>
                </a:bgClr>
              </a:pattFill>
            </p:grpSpPr>
            <p:sp>
              <p:nvSpPr>
                <p:cNvPr id="207" name="AutoShape 192"/>
                <p:cNvSpPr>
                  <a:spLocks noChangeArrowheads="1"/>
                </p:cNvSpPr>
                <p:nvPr/>
              </p:nvSpPr>
              <p:spPr bwMode="auto">
                <a:xfrm>
                  <a:off x="5654416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8" name="AutoShape 195"/>
                <p:cNvSpPr>
                  <a:spLocks noChangeArrowheads="1"/>
                </p:cNvSpPr>
                <p:nvPr/>
              </p:nvSpPr>
              <p:spPr bwMode="auto">
                <a:xfrm>
                  <a:off x="6265983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9" name="AutoShape 205"/>
                <p:cNvSpPr>
                  <a:spLocks noChangeArrowheads="1"/>
                </p:cNvSpPr>
                <p:nvPr/>
              </p:nvSpPr>
              <p:spPr bwMode="auto">
                <a:xfrm>
                  <a:off x="5960200" y="4123184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0" name="AutoShape 25"/>
                <p:cNvSpPr>
                  <a:spLocks noChangeArrowheads="1"/>
                </p:cNvSpPr>
                <p:nvPr/>
              </p:nvSpPr>
              <p:spPr bwMode="auto">
                <a:xfrm>
                  <a:off x="5960200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1" name="AutoShape 217"/>
                <p:cNvSpPr>
                  <a:spLocks noChangeArrowheads="1"/>
                </p:cNvSpPr>
                <p:nvPr/>
              </p:nvSpPr>
              <p:spPr bwMode="auto">
                <a:xfrm>
                  <a:off x="5348633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2" name="AutoShape 225"/>
                <p:cNvSpPr>
                  <a:spLocks noChangeArrowheads="1"/>
                </p:cNvSpPr>
                <p:nvPr/>
              </p:nvSpPr>
              <p:spPr bwMode="auto">
                <a:xfrm>
                  <a:off x="6265983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AutoShape 237"/>
                <p:cNvSpPr>
                  <a:spLocks noChangeArrowheads="1"/>
                </p:cNvSpPr>
                <p:nvPr/>
              </p:nvSpPr>
              <p:spPr bwMode="auto">
                <a:xfrm>
                  <a:off x="5654416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4" name="AutoShape 325"/>
                <p:cNvSpPr>
                  <a:spLocks noChangeArrowheads="1"/>
                </p:cNvSpPr>
                <p:nvPr/>
              </p:nvSpPr>
              <p:spPr bwMode="auto">
                <a:xfrm>
                  <a:off x="6062128" y="2069767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5" name="AutoShape 193"/>
                <p:cNvSpPr>
                  <a:spLocks noChangeArrowheads="1"/>
                </p:cNvSpPr>
                <p:nvPr/>
              </p:nvSpPr>
              <p:spPr bwMode="auto">
                <a:xfrm>
                  <a:off x="5858272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6" name="AutoShape 196"/>
                <p:cNvSpPr>
                  <a:spLocks noChangeArrowheads="1"/>
                </p:cNvSpPr>
                <p:nvPr/>
              </p:nvSpPr>
              <p:spPr bwMode="auto">
                <a:xfrm>
                  <a:off x="6469839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AutoShape 206"/>
                <p:cNvSpPr>
                  <a:spLocks noChangeArrowheads="1"/>
                </p:cNvSpPr>
                <p:nvPr/>
              </p:nvSpPr>
              <p:spPr bwMode="auto">
                <a:xfrm>
                  <a:off x="6164056" y="4225380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8" name="AutoShape 26"/>
                <p:cNvSpPr>
                  <a:spLocks noChangeArrowheads="1"/>
                </p:cNvSpPr>
                <p:nvPr/>
              </p:nvSpPr>
              <p:spPr bwMode="auto">
                <a:xfrm>
                  <a:off x="6164056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AutoShape 218"/>
                <p:cNvSpPr>
                  <a:spLocks noChangeArrowheads="1"/>
                </p:cNvSpPr>
                <p:nvPr/>
              </p:nvSpPr>
              <p:spPr bwMode="auto">
                <a:xfrm>
                  <a:off x="5552489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0" name="AutoShape 226"/>
                <p:cNvSpPr>
                  <a:spLocks noChangeArrowheads="1"/>
                </p:cNvSpPr>
                <p:nvPr/>
              </p:nvSpPr>
              <p:spPr bwMode="auto">
                <a:xfrm>
                  <a:off x="6469839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1" name="AutoShape 238"/>
                <p:cNvSpPr>
                  <a:spLocks noChangeArrowheads="1"/>
                </p:cNvSpPr>
                <p:nvPr/>
              </p:nvSpPr>
              <p:spPr bwMode="auto">
                <a:xfrm>
                  <a:off x="5858272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AutoShape 326"/>
                <p:cNvSpPr>
                  <a:spLocks noChangeArrowheads="1"/>
                </p:cNvSpPr>
                <p:nvPr/>
              </p:nvSpPr>
              <p:spPr bwMode="auto">
                <a:xfrm>
                  <a:off x="6265984" y="2171963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254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6" name="Group 400"/>
              <p:cNvGrpSpPr/>
              <p:nvPr/>
            </p:nvGrpSpPr>
            <p:grpSpPr>
              <a:xfrm>
                <a:off x="7181210" y="2267028"/>
                <a:ext cx="1119082" cy="2462199"/>
                <a:chOff x="7181210" y="2069767"/>
                <a:chExt cx="1119082" cy="2462199"/>
              </a:xfrm>
              <a:solidFill>
                <a:schemeClr val="bg2"/>
              </a:solidFill>
            </p:grpSpPr>
            <p:sp>
              <p:nvSpPr>
                <p:cNvPr id="197" name="AutoShape 201"/>
                <p:cNvSpPr>
                  <a:spLocks noChangeArrowheads="1"/>
                </p:cNvSpPr>
                <p:nvPr/>
              </p:nvSpPr>
              <p:spPr bwMode="auto">
                <a:xfrm>
                  <a:off x="7489116" y="2573615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8" name="AutoShape 211"/>
                <p:cNvSpPr>
                  <a:spLocks noChangeArrowheads="1"/>
                </p:cNvSpPr>
                <p:nvPr/>
              </p:nvSpPr>
              <p:spPr bwMode="auto">
                <a:xfrm>
                  <a:off x="7181210" y="4123184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9" name="AutoShape 34"/>
                <p:cNvSpPr>
                  <a:spLocks noChangeArrowheads="1"/>
                </p:cNvSpPr>
                <p:nvPr/>
              </p:nvSpPr>
              <p:spPr bwMode="auto">
                <a:xfrm>
                  <a:off x="7790653" y="308934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0" name="AutoShape 231"/>
                <p:cNvSpPr>
                  <a:spLocks noChangeArrowheads="1"/>
                </p:cNvSpPr>
                <p:nvPr/>
              </p:nvSpPr>
              <p:spPr bwMode="auto">
                <a:xfrm>
                  <a:off x="7489116" y="3605076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1" name="AutoShape 328"/>
                <p:cNvSpPr>
                  <a:spLocks noChangeArrowheads="1"/>
                </p:cNvSpPr>
                <p:nvPr/>
              </p:nvSpPr>
              <p:spPr bwMode="auto">
                <a:xfrm>
                  <a:off x="7285261" y="2069767"/>
                  <a:ext cx="509639" cy="408782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2" name="AutoShape 202"/>
                <p:cNvSpPr>
                  <a:spLocks noChangeArrowheads="1"/>
                </p:cNvSpPr>
                <p:nvPr/>
              </p:nvSpPr>
              <p:spPr bwMode="auto">
                <a:xfrm>
                  <a:off x="7692972" y="2675811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3" name="AutoShape 212"/>
                <p:cNvSpPr>
                  <a:spLocks noChangeArrowheads="1"/>
                </p:cNvSpPr>
                <p:nvPr/>
              </p:nvSpPr>
              <p:spPr bwMode="auto">
                <a:xfrm>
                  <a:off x="7385066" y="4225380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4" name="AutoShape 35"/>
                <p:cNvSpPr>
                  <a:spLocks noChangeArrowheads="1"/>
                </p:cNvSpPr>
                <p:nvPr/>
              </p:nvSpPr>
              <p:spPr bwMode="auto">
                <a:xfrm>
                  <a:off x="7994509" y="319154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5" name="AutoShape 232"/>
                <p:cNvSpPr>
                  <a:spLocks noChangeArrowheads="1"/>
                </p:cNvSpPr>
                <p:nvPr/>
              </p:nvSpPr>
              <p:spPr bwMode="auto">
                <a:xfrm>
                  <a:off x="7692972" y="3707272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6" name="AutoShape 329"/>
                <p:cNvSpPr>
                  <a:spLocks noChangeArrowheads="1"/>
                </p:cNvSpPr>
                <p:nvPr/>
              </p:nvSpPr>
              <p:spPr bwMode="auto">
                <a:xfrm>
                  <a:off x="7489117" y="2171963"/>
                  <a:ext cx="203856" cy="204391"/>
                </a:xfrm>
                <a:prstGeom prst="octagon">
                  <a:avLst>
                    <a:gd name="adj" fmla="val 29287"/>
                  </a:avLst>
                </a:prstGeom>
                <a:grp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35" name="TextBox 234"/>
            <p:cNvSpPr txBox="1"/>
            <p:nvPr/>
          </p:nvSpPr>
          <p:spPr>
            <a:xfrm>
              <a:off x="381000" y="1371600"/>
              <a:ext cx="4166476" cy="400110"/>
            </a:xfrm>
            <a:prstGeom prst="rect">
              <a:avLst/>
            </a:prstGeom>
            <a:solidFill>
              <a:srgbClr val="386A9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Convective RF Thermal Energy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4723179" y="1380928"/>
              <a:ext cx="4191001" cy="400110"/>
            </a:xfrm>
            <a:prstGeom prst="rect">
              <a:avLst/>
            </a:prstGeom>
            <a:solidFill>
              <a:srgbClr val="386A9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Conductive RF Thermal Energy</a:t>
              </a:r>
            </a:p>
          </p:txBody>
        </p:sp>
      </p:grpSp>
      <p:sp>
        <p:nvSpPr>
          <p:cNvPr id="239" name="Rectangle 238"/>
          <p:cNvSpPr/>
          <p:nvPr/>
        </p:nvSpPr>
        <p:spPr>
          <a:xfrm>
            <a:off x="914400" y="1371600"/>
            <a:ext cx="7391400" cy="419100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0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81000" y="2590800"/>
          <a:ext cx="8229600" cy="149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Technology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Calories per av</a:t>
                      </a:r>
                      <a:r>
                        <a:rPr lang="en-US" sz="1600" baseline="0" dirty="0"/>
                        <a:t>erage </a:t>
                      </a:r>
                      <a:r>
                        <a:rPr lang="en-US" sz="1600" dirty="0"/>
                        <a:t>procedure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Joules per average procedure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r>
                        <a:rPr lang="en-US" sz="1600" dirty="0"/>
                        <a:t>Water Vapor Energy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940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3,900</a:t>
                      </a:r>
                      <a:r>
                        <a:rPr lang="en-US" sz="1600" baseline="0" dirty="0"/>
                        <a:t> </a:t>
                      </a:r>
                      <a:endParaRPr lang="en-US" sz="1600" dirty="0">
                        <a:latin typeface="HelveticaNeueLT Pro 45 Lt" pitchFamily="34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r>
                        <a:rPr lang="en-US" sz="1600" dirty="0"/>
                        <a:t>TUNA</a:t>
                      </a:r>
                      <a:r>
                        <a:rPr lang="en-US" sz="1600" baseline="0" dirty="0"/>
                        <a:t>- RF</a:t>
                      </a:r>
                      <a:endParaRPr lang="en-US" sz="1600" dirty="0">
                        <a:latin typeface="HelveticaNeueLT Pro 45 Lt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5,000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20,000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r>
                        <a:rPr lang="en-US" sz="1600" dirty="0"/>
                        <a:t>TUMT- Microwave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20,000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85,000</a:t>
                      </a:r>
                      <a:endParaRPr lang="en-US" sz="1600" dirty="0">
                        <a:latin typeface="HelveticaNeueLT Pro 45 Lt" panose="020B0403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Rezum animation_2 treatments per lob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68375" y="1600200"/>
            <a:ext cx="7207250" cy="4054434"/>
          </a:xfrm>
        </p:spPr>
      </p:pic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pic>
        <p:nvPicPr>
          <p:cNvPr id="8" name="Case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59719" y="1447801"/>
            <a:ext cx="6024562" cy="4191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682237" cy="3686365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/>
          </p:cNvGraphicFramePr>
          <p:nvPr>
            <p:extLst/>
          </p:nvPr>
        </p:nvGraphicFramePr>
        <p:xfrm>
          <a:off x="4419600" y="1524000"/>
          <a:ext cx="4343402" cy="381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57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NeueLT Pro 55 Roman" pitchFamily="34" charset="0"/>
                        </a:rPr>
                        <a:t>Time</a:t>
                      </a:r>
                    </a:p>
                  </a:txBody>
                  <a:tcPr marL="91468" marR="914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NeueLT Pro 55 Roman" pitchFamily="34" charset="0"/>
                        </a:rPr>
                        <a:t>N</a:t>
                      </a:r>
                    </a:p>
                  </a:txBody>
                  <a:tcPr marL="91468" marR="914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NeueLT Pro 55 Roman" pitchFamily="34" charset="0"/>
                        </a:rPr>
                        <a:t>Mean (cm</a:t>
                      </a:r>
                      <a:r>
                        <a:rPr lang="en-US" sz="1100" baseline="30000" dirty="0">
                          <a:latin typeface="HelveticaNeueLT Pro 55 Roman" pitchFamily="34" charset="0"/>
                        </a:rPr>
                        <a:t>3</a:t>
                      </a:r>
                      <a:r>
                        <a:rPr lang="en-US" sz="1100" dirty="0">
                          <a:latin typeface="HelveticaNeueLT Pro 55 Roman" pitchFamily="34" charset="0"/>
                        </a:rPr>
                        <a:t>)</a:t>
                      </a:r>
                    </a:p>
                  </a:txBody>
                  <a:tcPr marL="91468" marR="914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NeueLT Pro 55 Roman" pitchFamily="34" charset="0"/>
                        </a:rPr>
                        <a:t>Mean ∆ (cm</a:t>
                      </a:r>
                      <a:r>
                        <a:rPr lang="en-US" sz="1100" baseline="30000" dirty="0">
                          <a:latin typeface="HelveticaNeueLT Pro 55 Roman" pitchFamily="34" charset="0"/>
                        </a:rPr>
                        <a:t>3</a:t>
                      </a:r>
                      <a:r>
                        <a:rPr lang="en-US" sz="1100" dirty="0">
                          <a:latin typeface="HelveticaNeueLT Pro 55 Roman" pitchFamily="34" charset="0"/>
                        </a:rPr>
                        <a:t>)</a:t>
                      </a:r>
                    </a:p>
                  </a:txBody>
                  <a:tcPr marL="91468" marR="914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NeueLT Pro 55 Roman" pitchFamily="34" charset="0"/>
                        </a:rPr>
                        <a:t>Mean % ∆</a:t>
                      </a:r>
                    </a:p>
                  </a:txBody>
                  <a:tcPr marL="91468" marR="9146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85">
                <a:tc rowSpan="4">
                  <a:txBody>
                    <a:bodyPr/>
                    <a:lstStyle/>
                    <a:p>
                      <a:r>
                        <a:rPr lang="en-US" sz="1100" dirty="0">
                          <a:latin typeface="HelveticaNeueLT Pro 55 Roman"/>
                        </a:rPr>
                        <a:t>Transition</a:t>
                      </a:r>
                      <a:r>
                        <a:rPr lang="en-US" sz="1100" baseline="0" dirty="0">
                          <a:latin typeface="HelveticaNeueLT Pro 55 Roman"/>
                        </a:rPr>
                        <a:t> Zone Volume</a:t>
                      </a:r>
                      <a:endParaRPr lang="en-US" sz="1100" dirty="0">
                        <a:latin typeface="HelveticaNeueLT Pro 55 Roman"/>
                      </a:endParaRPr>
                    </a:p>
                  </a:txBody>
                  <a:tcPr marL="91468" marR="914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1 Week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59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40.1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2">
                            <a:lumMod val="25000"/>
                          </a:schemeClr>
                        </a:solidFill>
                        <a:latin typeface="HelveticaNeueLT Pro 55 Roman" pitchFamily="34" charset="0"/>
                      </a:endParaRP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2">
                            <a:lumMod val="25000"/>
                          </a:schemeClr>
                        </a:solidFill>
                        <a:latin typeface="HelveticaNeueLT Pro 55 Roman" pitchFamily="34" charset="0"/>
                      </a:endParaRP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1 Month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57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33.1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-7.0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-17.5%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5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3 Months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28.0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-12.1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-30.2%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5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6 Months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54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24.8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-15.3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-38.2%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285">
                <a:tc rowSpan="4">
                  <a:txBody>
                    <a:bodyPr/>
                    <a:lstStyle/>
                    <a:p>
                      <a:r>
                        <a:rPr lang="en-US" sz="1100" dirty="0">
                          <a:latin typeface="HelveticaNeueLT Pro 55 Roman"/>
                        </a:rPr>
                        <a:t>Prostate Volume</a:t>
                      </a:r>
                    </a:p>
                  </a:txBody>
                  <a:tcPr marL="91468" marR="914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1 Week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59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67.8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2">
                            <a:lumMod val="25000"/>
                          </a:schemeClr>
                        </a:solidFill>
                        <a:latin typeface="HelveticaNeueLT Pro 55 Roman" pitchFamily="34" charset="0"/>
                      </a:endParaRP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2">
                            <a:lumMod val="25000"/>
                          </a:schemeClr>
                        </a:solidFill>
                        <a:latin typeface="HelveticaNeueLT Pro 55 Roman" pitchFamily="34" charset="0"/>
                      </a:endParaRP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5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1 Month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57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58.5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-9.3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-13.7%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5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3 Months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51.7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-16.1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-23.7%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5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6 Months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54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47.2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-20.6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HelveticaNeueLT Pro 55 Roman" pitchFamily="34" charset="0"/>
                        </a:rPr>
                        <a:t>-30.4%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5334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 – Urinary Symptoms</a:t>
            </a:r>
          </a:p>
        </p:txBody>
      </p:sp>
      <p:graphicFrame>
        <p:nvGraphicFramePr>
          <p:cNvPr id="5" name="Content Placeholder 9"/>
          <p:cNvGraphicFramePr>
            <a:graphicFrameLocks/>
          </p:cNvGraphicFramePr>
          <p:nvPr>
            <p:extLst/>
          </p:nvPr>
        </p:nvGraphicFramePr>
        <p:xfrm>
          <a:off x="228600" y="1447800"/>
          <a:ext cx="6102991" cy="384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533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 – Sexual Function</a:t>
            </a: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A4707A24-22D1-47AF-A007-801E20D46C0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295400"/>
          <a:ext cx="6777564" cy="469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93A3E93-12A9-480D-AC6B-E4021E49F092}"/>
              </a:ext>
            </a:extLst>
          </p:cNvPr>
          <p:cNvGrpSpPr/>
          <p:nvPr/>
        </p:nvGrpSpPr>
        <p:grpSpPr>
          <a:xfrm>
            <a:off x="6929964" y="1565597"/>
            <a:ext cx="1246512" cy="3789715"/>
            <a:chOff x="9901268" y="138589"/>
            <a:chExt cx="1071532" cy="40064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5D7260-8CF6-4C95-8B79-8C951EE14A69}"/>
                </a:ext>
              </a:extLst>
            </p:cNvPr>
            <p:cNvSpPr/>
            <p:nvPr/>
          </p:nvSpPr>
          <p:spPr>
            <a:xfrm>
              <a:off x="9901268" y="2789705"/>
              <a:ext cx="1071532" cy="135528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prstClr val="white"/>
                </a:solidFill>
                <a:latin typeface="Helvetica Neue Ligh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D07142-07E8-404E-9675-5EE4496C117E}"/>
                </a:ext>
              </a:extLst>
            </p:cNvPr>
            <p:cNvSpPr/>
            <p:nvPr/>
          </p:nvSpPr>
          <p:spPr>
            <a:xfrm>
              <a:off x="9901268" y="2014529"/>
              <a:ext cx="1071532" cy="783110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prstClr val="white"/>
                </a:solidFill>
                <a:latin typeface="Helvetica Neue Ligh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C82098-C0F4-4171-9E23-8FF9B898D4AC}"/>
                </a:ext>
              </a:extLst>
            </p:cNvPr>
            <p:cNvSpPr/>
            <p:nvPr/>
          </p:nvSpPr>
          <p:spPr>
            <a:xfrm>
              <a:off x="9901268" y="1354650"/>
              <a:ext cx="1071532" cy="66354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prstClr val="white"/>
                </a:solidFill>
                <a:latin typeface="Helvetica Neue Ligh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7443AD-1D72-42B2-9F84-5FB2F1C87D05}"/>
                </a:ext>
              </a:extLst>
            </p:cNvPr>
            <p:cNvSpPr/>
            <p:nvPr/>
          </p:nvSpPr>
          <p:spPr>
            <a:xfrm>
              <a:off x="9901268" y="817321"/>
              <a:ext cx="1071532" cy="569275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prstClr val="white"/>
                </a:solidFill>
                <a:latin typeface="Helvetica Neue Ligh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616E97-322D-4176-9FC0-C74AEE4343C7}"/>
                </a:ext>
              </a:extLst>
            </p:cNvPr>
            <p:cNvSpPr/>
            <p:nvPr/>
          </p:nvSpPr>
          <p:spPr>
            <a:xfrm>
              <a:off x="9901268" y="138589"/>
              <a:ext cx="1071532" cy="6598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prstClr val="white"/>
                </a:solidFill>
                <a:latin typeface="Helvetica Neue Light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CA0E391B-D9F2-4A9C-ADEE-56D5691CF047}"/>
                </a:ext>
              </a:extLst>
            </p:cNvPr>
            <p:cNvSpPr txBox="1"/>
            <p:nvPr/>
          </p:nvSpPr>
          <p:spPr>
            <a:xfrm>
              <a:off x="9967256" y="157984"/>
              <a:ext cx="1005544" cy="480767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Helvetica Neue Light"/>
                </a:rPr>
                <a:t>No Dysfunction</a:t>
              </a:r>
            </a:p>
          </p:txBody>
        </p: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529F4238-BBC2-4C92-B6F5-EEDBFC8BE30A}"/>
                </a:ext>
              </a:extLst>
            </p:cNvPr>
            <p:cNvSpPr txBox="1"/>
            <p:nvPr/>
          </p:nvSpPr>
          <p:spPr>
            <a:xfrm>
              <a:off x="9967256" y="818024"/>
              <a:ext cx="1005544" cy="480767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200" b="1" dirty="0">
                  <a:solidFill>
                    <a:prstClr val="white"/>
                  </a:solidFill>
                  <a:latin typeface="Helvetica Neue Light"/>
                </a:rPr>
                <a:t>Mild Dysfunction</a:t>
              </a: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84FE10E9-7836-4FD0-B563-A83ECDECEBD4}"/>
                </a:ext>
              </a:extLst>
            </p:cNvPr>
            <p:cNvSpPr txBox="1"/>
            <p:nvPr/>
          </p:nvSpPr>
          <p:spPr>
            <a:xfrm>
              <a:off x="9967256" y="1361720"/>
              <a:ext cx="1005544" cy="480768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1200" b="1" dirty="0">
                  <a:solidFill>
                    <a:prstClr val="black"/>
                  </a:solidFill>
                  <a:latin typeface="Helvetica Neue Light"/>
                </a:rPr>
                <a:t>Mild to Moderate Dysfunction</a:t>
              </a:r>
            </a:p>
          </p:txBody>
        </p:sp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C7D7A424-C2AE-4D0B-9EEB-C2313672B1C2}"/>
                </a:ext>
              </a:extLst>
            </p:cNvPr>
            <p:cNvSpPr txBox="1"/>
            <p:nvPr/>
          </p:nvSpPr>
          <p:spPr>
            <a:xfrm>
              <a:off x="9967256" y="2098593"/>
              <a:ext cx="1005544" cy="480767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Helvetica Neue Light"/>
                </a:rPr>
                <a:t>Moderate Dysfunction</a:t>
              </a: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6C4CD18B-6A51-4B3A-9377-C8923F5C2151}"/>
                </a:ext>
              </a:extLst>
            </p:cNvPr>
            <p:cNvSpPr txBox="1"/>
            <p:nvPr/>
          </p:nvSpPr>
          <p:spPr>
            <a:xfrm>
              <a:off x="9967256" y="3041819"/>
              <a:ext cx="1005544" cy="480767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Helvetica Neue Light"/>
                </a:rPr>
                <a:t>Severe Erectile Dysfunction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Image result for prostat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752600"/>
            <a:ext cx="4210050" cy="3743325"/>
          </a:xfrm>
          <a:prstGeom prst="rect">
            <a:avLst/>
          </a:prstGeom>
          <a:noFill/>
        </p:spPr>
      </p:pic>
      <p:pic>
        <p:nvPicPr>
          <p:cNvPr id="6" name="Picture 6" descr="Image result for prostat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49784" b="10086"/>
          <a:stretch>
            <a:fillRect/>
          </a:stretch>
        </p:blipFill>
        <p:spPr bwMode="auto">
          <a:xfrm>
            <a:off x="609600" y="1600200"/>
            <a:ext cx="3200400" cy="43039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3900" y="3048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THE PROSTATE</a:t>
            </a:r>
          </a:p>
        </p:txBody>
      </p:sp>
      <p:sp>
        <p:nvSpPr>
          <p:cNvPr id="8" name="Oval 7"/>
          <p:cNvSpPr/>
          <p:nvPr/>
        </p:nvSpPr>
        <p:spPr>
          <a:xfrm>
            <a:off x="1447800" y="3962400"/>
            <a:ext cx="1600200" cy="16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/>
          </p:nvPr>
        </p:nvGraphicFramePr>
        <p:xfrm>
          <a:off x="483680" y="1371600"/>
          <a:ext cx="8072532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953000"/>
            <a:ext cx="8735093" cy="219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800" kern="0" baseline="30000" dirty="0">
                <a:solidFill>
                  <a:prstClr val="black"/>
                </a:solidFill>
              </a:rPr>
              <a:t>1 </a:t>
            </a:r>
            <a:r>
              <a:rPr lang="en-US" sz="800" kern="0" dirty="0">
                <a:solidFill>
                  <a:prstClr val="black"/>
                </a:solidFill>
              </a:rPr>
              <a:t>McVary KT, Roehrborn CG. Three-Year Outcomes of the Prospective, Randomized Controlled Rezūm System Study:  Convective Radiofrequency Thermal Therapy for Treatment of Lower Urinary Tract Symptoms due to Benign Prostatic Hyperplasia. </a:t>
            </a:r>
            <a:r>
              <a:rPr lang="en-US" sz="800" i="1" kern="0" dirty="0">
                <a:solidFill>
                  <a:prstClr val="black"/>
                </a:solidFill>
              </a:rPr>
              <a:t>In Press. </a:t>
            </a:r>
            <a:r>
              <a:rPr lang="en-US" sz="800" kern="0" dirty="0">
                <a:solidFill>
                  <a:prstClr val="black"/>
                </a:solidFill>
              </a:rPr>
              <a:t>UROLOGY. </a:t>
            </a:r>
          </a:p>
          <a:p>
            <a:pPr defTabSz="914354">
              <a:defRPr/>
            </a:pPr>
            <a:r>
              <a:rPr lang="en-US" sz="800" kern="0" baseline="30000" dirty="0">
                <a:solidFill>
                  <a:prstClr val="black"/>
                </a:solidFill>
              </a:rPr>
              <a:t>2 </a:t>
            </a:r>
            <a:r>
              <a:rPr lang="en-US" sz="800" kern="0" dirty="0" err="1">
                <a:solidFill>
                  <a:prstClr val="black"/>
                </a:solidFill>
              </a:rPr>
              <a:t>Bouza</a:t>
            </a:r>
            <a:r>
              <a:rPr lang="en-US" sz="800" kern="0" dirty="0">
                <a:solidFill>
                  <a:prstClr val="black"/>
                </a:solidFill>
              </a:rPr>
              <a:t> C, </a:t>
            </a:r>
            <a:r>
              <a:rPr lang="en-US" sz="800" kern="0" dirty="0" err="1">
                <a:solidFill>
                  <a:prstClr val="black"/>
                </a:solidFill>
              </a:rPr>
              <a:t>López</a:t>
            </a:r>
            <a:r>
              <a:rPr lang="en-US" sz="800" kern="0" dirty="0">
                <a:solidFill>
                  <a:prstClr val="black"/>
                </a:solidFill>
              </a:rPr>
              <a:t> T, </a:t>
            </a:r>
            <a:r>
              <a:rPr lang="en-US" sz="800" kern="0" dirty="0" err="1">
                <a:solidFill>
                  <a:prstClr val="black"/>
                </a:solidFill>
              </a:rPr>
              <a:t>Magro</a:t>
            </a:r>
            <a:r>
              <a:rPr lang="en-US" sz="800" kern="0" dirty="0">
                <a:solidFill>
                  <a:prstClr val="black"/>
                </a:solidFill>
              </a:rPr>
              <a:t> A, </a:t>
            </a:r>
            <a:r>
              <a:rPr lang="en-US" sz="800" kern="0" dirty="0" err="1">
                <a:solidFill>
                  <a:prstClr val="black"/>
                </a:solidFill>
              </a:rPr>
              <a:t>Navalpotro</a:t>
            </a:r>
            <a:r>
              <a:rPr lang="en-US" sz="800" kern="0" dirty="0">
                <a:solidFill>
                  <a:prstClr val="black"/>
                </a:solidFill>
              </a:rPr>
              <a:t> L, </a:t>
            </a:r>
            <a:r>
              <a:rPr lang="en-US" sz="800" kern="0" dirty="0" err="1">
                <a:solidFill>
                  <a:prstClr val="black"/>
                </a:solidFill>
              </a:rPr>
              <a:t>Amate</a:t>
            </a:r>
            <a:r>
              <a:rPr lang="en-US" sz="800" kern="0" dirty="0">
                <a:solidFill>
                  <a:prstClr val="black"/>
                </a:solidFill>
              </a:rPr>
              <a:t> JM. Systematic review and meta-analysis of transurethral needle ablation in symptomatic benign prostatic hyperplasia. BMC Urol. 2006; 6:14.</a:t>
            </a:r>
            <a:endParaRPr lang="en-US" sz="800" kern="0" baseline="30000" dirty="0">
              <a:solidFill>
                <a:prstClr val="black"/>
              </a:solidFill>
            </a:endParaRPr>
          </a:p>
          <a:p>
            <a:pPr defTabSz="914354">
              <a:defRPr/>
            </a:pPr>
            <a:r>
              <a:rPr lang="en-US" sz="800" kern="0" baseline="30000" dirty="0">
                <a:solidFill>
                  <a:prstClr val="black"/>
                </a:solidFill>
              </a:rPr>
              <a:t>3 </a:t>
            </a:r>
            <a:r>
              <a:rPr lang="en-US" sz="800" kern="0" dirty="0" err="1">
                <a:solidFill>
                  <a:prstClr val="black"/>
                </a:solidFill>
              </a:rPr>
              <a:t>Mynderse</a:t>
            </a:r>
            <a:r>
              <a:rPr lang="en-US" sz="800" kern="0" dirty="0">
                <a:solidFill>
                  <a:prstClr val="black"/>
                </a:solidFill>
              </a:rPr>
              <a:t> LA, Roehrborn CH, </a:t>
            </a:r>
            <a:r>
              <a:rPr lang="en-US" sz="800" kern="0" dirty="0" err="1">
                <a:solidFill>
                  <a:prstClr val="black"/>
                </a:solidFill>
              </a:rPr>
              <a:t>Partin</a:t>
            </a:r>
            <a:r>
              <a:rPr lang="en-US" sz="800" kern="0" dirty="0">
                <a:solidFill>
                  <a:prstClr val="black"/>
                </a:solidFill>
              </a:rPr>
              <a:t> AW, Preminger GM, </a:t>
            </a:r>
            <a:r>
              <a:rPr lang="en-US" sz="800" kern="0" dirty="0" err="1">
                <a:solidFill>
                  <a:prstClr val="black"/>
                </a:solidFill>
              </a:rPr>
              <a:t>Coté</a:t>
            </a:r>
            <a:r>
              <a:rPr lang="en-US" sz="800" kern="0" dirty="0">
                <a:solidFill>
                  <a:prstClr val="black"/>
                </a:solidFill>
              </a:rPr>
              <a:t> EP. Results of a 5-Year Multicenter Trial of a New Generation Cooled High Energy Transurethral Microwave Thermal Therapy Catheter for Benign Prostatic Hyperplasia. J </a:t>
            </a:r>
            <a:r>
              <a:rPr lang="en-US" sz="800" kern="0" dirty="0" err="1">
                <a:solidFill>
                  <a:prstClr val="black"/>
                </a:solidFill>
              </a:rPr>
              <a:t>Urol</a:t>
            </a:r>
            <a:r>
              <a:rPr lang="en-US" sz="800" kern="0" dirty="0">
                <a:solidFill>
                  <a:prstClr val="black"/>
                </a:solidFill>
              </a:rPr>
              <a:t> 2011,185:1804-1810.</a:t>
            </a:r>
          </a:p>
          <a:p>
            <a:pPr defTabSz="914354">
              <a:defRPr/>
            </a:pPr>
            <a:r>
              <a:rPr lang="en-US" sz="800" kern="0" baseline="30000" dirty="0">
                <a:solidFill>
                  <a:prstClr val="black"/>
                </a:solidFill>
              </a:rPr>
              <a:t>4 </a:t>
            </a:r>
            <a:r>
              <a:rPr lang="en-US" sz="800" kern="0" dirty="0">
                <a:solidFill>
                  <a:prstClr val="black"/>
                </a:solidFill>
              </a:rPr>
              <a:t>Roehrborn et al. Three year results of the prostatic urethral L.I.F.T. study. Can J Urol. 2015;22:7772-7782.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366" y="4495800"/>
            <a:ext cx="8207160" cy="152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54" indent="-137154" defTabSz="914354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i="1" kern="0" dirty="0">
                <a:solidFill>
                  <a:srgbClr val="FF0000"/>
                </a:solidFill>
              </a:rPr>
              <a:t>These comparisons are not drawn from head-to-head studies with these competitive products – this data merely recites the data drawn from published literature involving these products.  The reader should draw their own conclusions from this data.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REZŪM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Image result for prostat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49784" b="10086"/>
          <a:stretch>
            <a:fillRect/>
          </a:stretch>
        </p:blipFill>
        <p:spPr bwMode="auto">
          <a:xfrm>
            <a:off x="3886200" y="1600200"/>
            <a:ext cx="1434123" cy="1928648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2317261" y="3528848"/>
            <a:ext cx="2286001" cy="890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4603261" y="3528848"/>
            <a:ext cx="1" cy="890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</p:cNvCxnSpPr>
          <p:nvPr/>
        </p:nvCxnSpPr>
        <p:spPr>
          <a:xfrm>
            <a:off x="4603262" y="3528848"/>
            <a:ext cx="2285999" cy="890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81400" y="4495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Enlargement</a:t>
            </a:r>
          </a:p>
          <a:p>
            <a:pPr algn="ctr"/>
            <a:r>
              <a:rPr lang="en-US" sz="2800" b="1" dirty="0"/>
              <a:t>(BPH)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4495800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Cancer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4495800"/>
            <a:ext cx="1508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Infection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PAIN IN THE ….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Image result for BPH Rezum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47800"/>
            <a:ext cx="7194847" cy="4191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304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BPH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304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BPH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5838" y="2223536"/>
            <a:ext cx="8132324" cy="2740832"/>
            <a:chOff x="609599" y="2223536"/>
            <a:chExt cx="8132324" cy="27408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3" r="8571"/>
            <a:stretch/>
          </p:blipFill>
          <p:spPr>
            <a:xfrm>
              <a:off x="609599" y="2223536"/>
              <a:ext cx="2941323" cy="27408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159" y="2223536"/>
              <a:ext cx="2526764" cy="26532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465" y="2223536"/>
              <a:ext cx="2475152" cy="26796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BPH: Symptoms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OBSTRUCTIVE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Slow Stream </a:t>
            </a:r>
          </a:p>
          <a:p>
            <a:r>
              <a:rPr lang="en-US" sz="3200" dirty="0"/>
              <a:t>Hesitancy</a:t>
            </a:r>
          </a:p>
          <a:p>
            <a:r>
              <a:rPr lang="en-US" sz="3200" dirty="0"/>
              <a:t>Starting and stopping</a:t>
            </a:r>
          </a:p>
          <a:p>
            <a:r>
              <a:rPr lang="en-US" sz="3200" dirty="0"/>
              <a:t>Incomplete Emptying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IRRITATIVE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/>
              <a:t>Frequency</a:t>
            </a:r>
          </a:p>
          <a:p>
            <a:r>
              <a:rPr lang="en-US" sz="3200" dirty="0"/>
              <a:t>Urgency</a:t>
            </a:r>
          </a:p>
          <a:p>
            <a:r>
              <a:rPr lang="en-US" sz="3200" dirty="0" err="1"/>
              <a:t>Nocturia</a:t>
            </a:r>
            <a:endParaRPr lang="en-US" sz="3200" dirty="0"/>
          </a:p>
          <a:p>
            <a:r>
              <a:rPr lang="en-US" sz="3200" dirty="0"/>
              <a:t>Incontinence</a:t>
            </a:r>
          </a:p>
          <a:p>
            <a:pPr lvl="1"/>
            <a:r>
              <a:rPr lang="en-US" sz="2800" dirty="0"/>
              <a:t>(Urgency)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BPH: Treatment: Medication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Relax (</a:t>
            </a:r>
            <a:r>
              <a:rPr lang="el-GR" sz="3600" dirty="0"/>
              <a:t>α</a:t>
            </a:r>
            <a:r>
              <a:rPr lang="en-US" sz="3600" dirty="0"/>
              <a:t> – blockers)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 err="1"/>
              <a:t>Flomax</a:t>
            </a:r>
            <a:endParaRPr lang="en-US" sz="3600" dirty="0"/>
          </a:p>
          <a:p>
            <a:r>
              <a:rPr lang="en-US" sz="3600" dirty="0" err="1"/>
              <a:t>Rapaflo</a:t>
            </a:r>
            <a:endParaRPr lang="en-US" sz="3600" dirty="0"/>
          </a:p>
          <a:p>
            <a:r>
              <a:rPr lang="en-US" sz="3600" dirty="0" err="1"/>
              <a:t>Alfuzosin</a:t>
            </a:r>
            <a:endParaRPr lang="en-US" sz="3600" dirty="0"/>
          </a:p>
          <a:p>
            <a:r>
              <a:rPr lang="en-US" sz="3600" dirty="0" err="1"/>
              <a:t>Terazosin</a:t>
            </a:r>
            <a:endParaRPr lang="en-US" sz="36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Shrink (5-ARIs)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4"/>
          </p:nvPr>
        </p:nvSpPr>
        <p:spPr>
          <a:ln>
            <a:noFill/>
          </a:ln>
        </p:spPr>
        <p:txBody>
          <a:bodyPr/>
          <a:lstStyle/>
          <a:p>
            <a:r>
              <a:rPr lang="en-US" sz="3600" dirty="0" err="1"/>
              <a:t>Proscar</a:t>
            </a:r>
            <a:endParaRPr lang="en-US" sz="3600" dirty="0"/>
          </a:p>
          <a:p>
            <a:pPr lvl="1"/>
            <a:r>
              <a:rPr lang="en-US" sz="3200" dirty="0" err="1"/>
              <a:t>Finasteride</a:t>
            </a:r>
            <a:endParaRPr lang="en-US" sz="3200" dirty="0"/>
          </a:p>
          <a:p>
            <a:r>
              <a:rPr lang="en-US" sz="3600" dirty="0" err="1"/>
              <a:t>Avodart</a:t>
            </a:r>
            <a:endParaRPr lang="en-US" sz="3600" dirty="0"/>
          </a:p>
          <a:p>
            <a:pPr lvl="1"/>
            <a:r>
              <a:rPr lang="en-US" sz="3200" dirty="0" err="1"/>
              <a:t>Dutasteride</a:t>
            </a:r>
            <a:endParaRPr lang="en-US" sz="3200" dirty="0"/>
          </a:p>
        </p:txBody>
      </p:sp>
      <p:sp>
        <p:nvSpPr>
          <p:cNvPr id="31746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AutoShape 4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AutoShape 6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2" name="AutoShape 8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4" name="Picture 10" descr="Image result for Pill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812475"/>
            <a:ext cx="4038600" cy="2045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TURP</a:t>
            </a:r>
          </a:p>
        </p:txBody>
      </p:sp>
      <p:pic>
        <p:nvPicPr>
          <p:cNvPr id="41986" name="Picture 2" descr="Image result for TUR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371600"/>
            <a:ext cx="3833262" cy="2364675"/>
          </a:xfrm>
          <a:prstGeom prst="rect">
            <a:avLst/>
          </a:prstGeom>
          <a:noFill/>
        </p:spPr>
      </p:pic>
      <p:pic>
        <p:nvPicPr>
          <p:cNvPr id="41988" name="Picture 4" descr="Image result for TURP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733800"/>
            <a:ext cx="3581400" cy="2654302"/>
          </a:xfrm>
          <a:prstGeom prst="rect">
            <a:avLst/>
          </a:prstGeom>
          <a:noFill/>
        </p:spPr>
      </p:pic>
      <p:pic>
        <p:nvPicPr>
          <p:cNvPr id="41990" name="Picture 6" descr="https://www.mountnittany.org/assets/images/krames/22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1371600"/>
            <a:ext cx="3069082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AutoShape 2" descr="Image result for Pill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MINIMALLY INVASIVE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647406" y="17526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TUNA (RF)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149464" y="1752600"/>
            <a:ext cx="434340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Microwave</a:t>
            </a:r>
          </a:p>
        </p:txBody>
      </p:sp>
      <p:pic>
        <p:nvPicPr>
          <p:cNvPr id="1026" name="Picture 2" descr="Image result for TUN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199894"/>
            <a:ext cx="4038600" cy="1525013"/>
          </a:xfrm>
          <a:prstGeom prst="rect">
            <a:avLst/>
          </a:prstGeom>
          <a:noFill/>
        </p:spPr>
      </p:pic>
      <p:pic>
        <p:nvPicPr>
          <p:cNvPr id="1028" name="Picture 4" descr="Image result for microwav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2667000"/>
            <a:ext cx="3273903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464</Words>
  <Application>Microsoft Office PowerPoint</Application>
  <PresentationFormat>On-screen Show (4:3)</PresentationFormat>
  <Paragraphs>138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 Neue Light</vt:lpstr>
      <vt:lpstr>HelveticaNeueLT Pro 45 Lt</vt:lpstr>
      <vt:lpstr>HelveticaNeueLT Pro 55 Roman</vt:lpstr>
      <vt:lpstr>Office Theme</vt:lpstr>
      <vt:lpstr>PowerPoint Presentation</vt:lpstr>
      <vt:lpstr>PowerPoint Presentation</vt:lpstr>
      <vt:lpstr>PAIN IN THE ….</vt:lpstr>
      <vt:lpstr>PowerPoint Presentation</vt:lpstr>
      <vt:lpstr>PowerPoint Presentation</vt:lpstr>
      <vt:lpstr>BPH: Symptoms</vt:lpstr>
      <vt:lpstr>BPH: Treatment: Medication</vt:lpstr>
      <vt:lpstr>TURP</vt:lpstr>
      <vt:lpstr>MINIMALLY INVASIVE</vt:lpstr>
      <vt:lpstr>MINIMALLY INVASIVE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Ogden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bstevenson</dc:creator>
  <cp:lastModifiedBy>Teresa Puskedra</cp:lastModifiedBy>
  <cp:revision>2</cp:revision>
  <dcterms:created xsi:type="dcterms:W3CDTF">2018-04-24T16:12:45Z</dcterms:created>
  <dcterms:modified xsi:type="dcterms:W3CDTF">2018-05-15T00:08:21Z</dcterms:modified>
</cp:coreProperties>
</file>