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55"/>
  </p:notesMasterIdLst>
  <p:handoutMasterIdLst>
    <p:handoutMasterId r:id="rId56"/>
  </p:handoutMasterIdLst>
  <p:sldIdLst>
    <p:sldId id="256" r:id="rId2"/>
    <p:sldId id="338" r:id="rId3"/>
    <p:sldId id="326" r:id="rId4"/>
    <p:sldId id="336" r:id="rId5"/>
    <p:sldId id="257" r:id="rId6"/>
    <p:sldId id="330" r:id="rId7"/>
    <p:sldId id="259" r:id="rId8"/>
    <p:sldId id="367" r:id="rId9"/>
    <p:sldId id="368" r:id="rId10"/>
    <p:sldId id="270" r:id="rId11"/>
    <p:sldId id="258" r:id="rId12"/>
    <p:sldId id="414" r:id="rId13"/>
    <p:sldId id="421" r:id="rId14"/>
    <p:sldId id="411" r:id="rId15"/>
    <p:sldId id="311" r:id="rId16"/>
    <p:sldId id="273" r:id="rId17"/>
    <p:sldId id="313" r:id="rId18"/>
    <p:sldId id="314" r:id="rId19"/>
    <p:sldId id="350" r:id="rId20"/>
    <p:sldId id="397" r:id="rId21"/>
    <p:sldId id="312" r:id="rId22"/>
    <p:sldId id="318" r:id="rId23"/>
    <p:sldId id="295" r:id="rId24"/>
    <p:sldId id="299" r:id="rId25"/>
    <p:sldId id="274" r:id="rId26"/>
    <p:sldId id="319" r:id="rId27"/>
    <p:sldId id="384" r:id="rId28"/>
    <p:sldId id="420" r:id="rId29"/>
    <p:sldId id="425" r:id="rId30"/>
    <p:sldId id="422" r:id="rId31"/>
    <p:sldId id="423" r:id="rId32"/>
    <p:sldId id="424" r:id="rId33"/>
    <p:sldId id="416" r:id="rId34"/>
    <p:sldId id="419" r:id="rId35"/>
    <p:sldId id="415" r:id="rId36"/>
    <p:sldId id="386" r:id="rId37"/>
    <p:sldId id="327" r:id="rId38"/>
    <p:sldId id="356" r:id="rId39"/>
    <p:sldId id="396" r:id="rId40"/>
    <p:sldId id="412" r:id="rId41"/>
    <p:sldId id="305" r:id="rId42"/>
    <p:sldId id="291" r:id="rId43"/>
    <p:sldId id="290" r:id="rId44"/>
    <p:sldId id="284" r:id="rId45"/>
    <p:sldId id="373" r:id="rId46"/>
    <p:sldId id="320" r:id="rId47"/>
    <p:sldId id="286" r:id="rId48"/>
    <p:sldId id="395" r:id="rId49"/>
    <p:sldId id="294" r:id="rId50"/>
    <p:sldId id="376" r:id="rId51"/>
    <p:sldId id="375" r:id="rId52"/>
    <p:sldId id="289" r:id="rId53"/>
    <p:sldId id="325" r:id="rId54"/>
  </p:sldIdLst>
  <p:sldSz cx="9144000" cy="6858000" type="screen4x3"/>
  <p:notesSz cx="9455150" cy="71691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Woolsey" initials="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4" autoAdjust="0"/>
  </p:normalViewPr>
  <p:slideViewPr>
    <p:cSldViewPr>
      <p:cViewPr varScale="1">
        <p:scale>
          <a:sx n="63" d="100"/>
          <a:sy n="63" d="100"/>
        </p:scale>
        <p:origin x="930" y="60"/>
      </p:cViewPr>
      <p:guideLst>
        <p:guide orient="horz" pos="2160"/>
        <p:guide pos="2880"/>
      </p:guideLst>
    </p:cSldViewPr>
  </p:slideViewPr>
  <p:outlineViewPr>
    <p:cViewPr>
      <p:scale>
        <a:sx n="33" d="100"/>
        <a:sy n="33" d="100"/>
      </p:scale>
      <p:origin x="0" y="-11184"/>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AC9CE9-D64E-431F-AFD1-8423BEC5AF0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C0F3D4C-FB95-4B88-B654-0346065ADFC7}">
      <dgm:prSet phldrT="[Text]"/>
      <dgm:spPr>
        <a:solidFill>
          <a:schemeClr val="accent3">
            <a:lumMod val="60000"/>
            <a:lumOff val="40000"/>
          </a:schemeClr>
        </a:solidFill>
      </dgm:spPr>
      <dgm:t>
        <a:bodyPr/>
        <a:lstStyle/>
        <a:p>
          <a:r>
            <a:rPr lang="en-US" dirty="0">
              <a:solidFill>
                <a:schemeClr val="tx1"/>
              </a:solidFill>
            </a:rPr>
            <a:t>Send referral - fax or online</a:t>
          </a:r>
        </a:p>
      </dgm:t>
    </dgm:pt>
    <dgm:pt modelId="{983D846C-2DC3-4249-9E9C-6F92B8CF23A5}" type="parTrans" cxnId="{EA80D96C-5445-4322-830C-283EBD30D4F3}">
      <dgm:prSet/>
      <dgm:spPr/>
      <dgm:t>
        <a:bodyPr/>
        <a:lstStyle/>
        <a:p>
          <a:endParaRPr lang="en-US"/>
        </a:p>
      </dgm:t>
    </dgm:pt>
    <dgm:pt modelId="{E72E944D-316C-4896-B946-C866E59FAA42}" type="sibTrans" cxnId="{EA80D96C-5445-4322-830C-283EBD30D4F3}">
      <dgm:prSet/>
      <dgm:spPr/>
      <dgm:t>
        <a:bodyPr/>
        <a:lstStyle/>
        <a:p>
          <a:endParaRPr lang="en-US" dirty="0"/>
        </a:p>
      </dgm:t>
    </dgm:pt>
    <dgm:pt modelId="{9F6D338B-12ED-47BD-A7DE-80905A3CAFB3}">
      <dgm:prSet phldrT="[Text]"/>
      <dgm:spPr>
        <a:solidFill>
          <a:schemeClr val="accent3">
            <a:lumMod val="60000"/>
            <a:lumOff val="40000"/>
          </a:schemeClr>
        </a:solidFill>
      </dgm:spPr>
      <dgm:t>
        <a:bodyPr/>
        <a:lstStyle/>
        <a:p>
          <a:r>
            <a:rPr lang="en-US" dirty="0">
              <a:solidFill>
                <a:schemeClr val="tx1"/>
              </a:solidFill>
            </a:rPr>
            <a:t>Quit Line calls client</a:t>
          </a:r>
        </a:p>
      </dgm:t>
    </dgm:pt>
    <dgm:pt modelId="{ED0AFFA4-C401-42AF-BD67-A7BFA012CFCC}" type="parTrans" cxnId="{54968968-7748-4F6E-96AD-7C47E91E547E}">
      <dgm:prSet/>
      <dgm:spPr/>
      <dgm:t>
        <a:bodyPr/>
        <a:lstStyle/>
        <a:p>
          <a:endParaRPr lang="en-US"/>
        </a:p>
      </dgm:t>
    </dgm:pt>
    <dgm:pt modelId="{9E42971A-EFA7-4191-A496-68509A2F0A54}" type="sibTrans" cxnId="{54968968-7748-4F6E-96AD-7C47E91E547E}">
      <dgm:prSet/>
      <dgm:spPr/>
      <dgm:t>
        <a:bodyPr/>
        <a:lstStyle/>
        <a:p>
          <a:endParaRPr lang="en-US" dirty="0"/>
        </a:p>
      </dgm:t>
    </dgm:pt>
    <dgm:pt modelId="{86A42B9C-B301-4B84-AA36-D60AD4A4781A}">
      <dgm:prSet phldrT="[Text]"/>
      <dgm:spPr>
        <a:solidFill>
          <a:schemeClr val="accent3">
            <a:lumMod val="60000"/>
            <a:lumOff val="40000"/>
          </a:schemeClr>
        </a:solidFill>
      </dgm:spPr>
      <dgm:t>
        <a:bodyPr/>
        <a:lstStyle/>
        <a:p>
          <a:r>
            <a:rPr lang="en-US" dirty="0">
              <a:solidFill>
                <a:schemeClr val="tx1"/>
              </a:solidFill>
            </a:rPr>
            <a:t>Client enrolls, receives materials, NRT</a:t>
          </a:r>
        </a:p>
      </dgm:t>
    </dgm:pt>
    <dgm:pt modelId="{22C9405B-E6E7-45A3-9209-E4D8EF275608}" type="parTrans" cxnId="{FB56D3AA-AD1F-402F-AA0F-3442E75D41B1}">
      <dgm:prSet/>
      <dgm:spPr/>
      <dgm:t>
        <a:bodyPr/>
        <a:lstStyle/>
        <a:p>
          <a:endParaRPr lang="en-US"/>
        </a:p>
      </dgm:t>
    </dgm:pt>
    <dgm:pt modelId="{3F403D4D-1C4C-491F-8F72-7C8A316975DD}" type="sibTrans" cxnId="{FB56D3AA-AD1F-402F-AA0F-3442E75D41B1}">
      <dgm:prSet/>
      <dgm:spPr/>
      <dgm:t>
        <a:bodyPr/>
        <a:lstStyle/>
        <a:p>
          <a:endParaRPr lang="en-US" dirty="0"/>
        </a:p>
      </dgm:t>
    </dgm:pt>
    <dgm:pt modelId="{590B5CA3-16FD-4FBC-95F7-63590E3161F1}">
      <dgm:prSet phldrT="[Text]"/>
      <dgm:spPr>
        <a:solidFill>
          <a:schemeClr val="accent3">
            <a:lumMod val="60000"/>
            <a:lumOff val="40000"/>
          </a:schemeClr>
        </a:solidFill>
      </dgm:spPr>
      <dgm:t>
        <a:bodyPr/>
        <a:lstStyle/>
        <a:p>
          <a:r>
            <a:rPr lang="en-US" dirty="0">
              <a:solidFill>
                <a:schemeClr val="tx1"/>
              </a:solidFill>
            </a:rPr>
            <a:t>Client receives quit coaching</a:t>
          </a:r>
        </a:p>
      </dgm:t>
    </dgm:pt>
    <dgm:pt modelId="{83923D9F-4D4D-4120-9B09-E2BB00E779BA}" type="parTrans" cxnId="{2E58ACD1-D8FD-4F3C-A2AA-6D14FA9E3247}">
      <dgm:prSet/>
      <dgm:spPr/>
      <dgm:t>
        <a:bodyPr/>
        <a:lstStyle/>
        <a:p>
          <a:endParaRPr lang="en-US"/>
        </a:p>
      </dgm:t>
    </dgm:pt>
    <dgm:pt modelId="{27AB318C-EF94-4CAF-9BAC-08EB24578BA6}" type="sibTrans" cxnId="{2E58ACD1-D8FD-4F3C-A2AA-6D14FA9E3247}">
      <dgm:prSet/>
      <dgm:spPr/>
      <dgm:t>
        <a:bodyPr/>
        <a:lstStyle/>
        <a:p>
          <a:endParaRPr lang="en-US" dirty="0"/>
        </a:p>
      </dgm:t>
    </dgm:pt>
    <dgm:pt modelId="{185709E9-AE70-4BDD-9633-64F592CF4CCE}">
      <dgm:prSet phldrT="[Text]"/>
      <dgm:spPr>
        <a:solidFill>
          <a:schemeClr val="accent3">
            <a:lumMod val="60000"/>
            <a:lumOff val="40000"/>
          </a:schemeClr>
        </a:solidFill>
      </dgm:spPr>
      <dgm:t>
        <a:bodyPr/>
        <a:lstStyle/>
        <a:p>
          <a:r>
            <a:rPr lang="en-US" dirty="0">
              <a:solidFill>
                <a:schemeClr val="tx1"/>
              </a:solidFill>
            </a:rPr>
            <a:t>Outcomes report sent to HIPAA-covered entities</a:t>
          </a:r>
        </a:p>
      </dgm:t>
    </dgm:pt>
    <dgm:pt modelId="{4CAD8BA1-A310-4F79-8D79-461DC8FC3339}" type="parTrans" cxnId="{6F3EE366-BDE0-465C-B41A-BDE53528D280}">
      <dgm:prSet/>
      <dgm:spPr/>
      <dgm:t>
        <a:bodyPr/>
        <a:lstStyle/>
        <a:p>
          <a:endParaRPr lang="en-US"/>
        </a:p>
      </dgm:t>
    </dgm:pt>
    <dgm:pt modelId="{D85CFE4B-B143-4136-BDA1-8621749B3F68}" type="sibTrans" cxnId="{6F3EE366-BDE0-465C-B41A-BDE53528D280}">
      <dgm:prSet/>
      <dgm:spPr/>
      <dgm:t>
        <a:bodyPr/>
        <a:lstStyle/>
        <a:p>
          <a:endParaRPr lang="en-US"/>
        </a:p>
      </dgm:t>
    </dgm:pt>
    <dgm:pt modelId="{4FDBEFCD-5DFB-4EBC-A6E1-E07E4CC1F3A7}" type="pres">
      <dgm:prSet presAssocID="{F8AC9CE9-D64E-431F-AFD1-8423BEC5AF03}" presName="outerComposite" presStyleCnt="0">
        <dgm:presLayoutVars>
          <dgm:chMax val="5"/>
          <dgm:dir/>
          <dgm:resizeHandles val="exact"/>
        </dgm:presLayoutVars>
      </dgm:prSet>
      <dgm:spPr/>
    </dgm:pt>
    <dgm:pt modelId="{916F7608-F794-4292-8AE7-CB20C607E078}" type="pres">
      <dgm:prSet presAssocID="{F8AC9CE9-D64E-431F-AFD1-8423BEC5AF03}" presName="dummyMaxCanvas" presStyleCnt="0">
        <dgm:presLayoutVars/>
      </dgm:prSet>
      <dgm:spPr/>
    </dgm:pt>
    <dgm:pt modelId="{BCA113AF-9C79-4565-A571-93AE99BED740}" type="pres">
      <dgm:prSet presAssocID="{F8AC9CE9-D64E-431F-AFD1-8423BEC5AF03}" presName="FiveNodes_1" presStyleLbl="node1" presStyleIdx="0" presStyleCnt="5" custLinFactNeighborX="2405" custLinFactNeighborY="8681">
        <dgm:presLayoutVars>
          <dgm:bulletEnabled val="1"/>
        </dgm:presLayoutVars>
      </dgm:prSet>
      <dgm:spPr/>
    </dgm:pt>
    <dgm:pt modelId="{C8EF71A3-4119-4A33-91C9-F0D9445DAA45}" type="pres">
      <dgm:prSet presAssocID="{F8AC9CE9-D64E-431F-AFD1-8423BEC5AF03}" presName="FiveNodes_2" presStyleLbl="node1" presStyleIdx="1" presStyleCnt="5" custLinFactNeighborX="-253" custLinFactNeighborY="7639">
        <dgm:presLayoutVars>
          <dgm:bulletEnabled val="1"/>
        </dgm:presLayoutVars>
      </dgm:prSet>
      <dgm:spPr/>
    </dgm:pt>
    <dgm:pt modelId="{9657DDED-A8AA-4EE6-9931-4B960792370C}" type="pres">
      <dgm:prSet presAssocID="{F8AC9CE9-D64E-431F-AFD1-8423BEC5AF03}" presName="FiveNodes_3" presStyleLbl="node1" presStyleIdx="2" presStyleCnt="5">
        <dgm:presLayoutVars>
          <dgm:bulletEnabled val="1"/>
        </dgm:presLayoutVars>
      </dgm:prSet>
      <dgm:spPr/>
    </dgm:pt>
    <dgm:pt modelId="{8EBF9B74-C96D-42C6-9542-873C7A35B3E1}" type="pres">
      <dgm:prSet presAssocID="{F8AC9CE9-D64E-431F-AFD1-8423BEC5AF03}" presName="FiveNodes_4" presStyleLbl="node1" presStyleIdx="3" presStyleCnt="5">
        <dgm:presLayoutVars>
          <dgm:bulletEnabled val="1"/>
        </dgm:presLayoutVars>
      </dgm:prSet>
      <dgm:spPr/>
    </dgm:pt>
    <dgm:pt modelId="{34D49EAD-191D-4635-814B-6EBF4226619C}" type="pres">
      <dgm:prSet presAssocID="{F8AC9CE9-D64E-431F-AFD1-8423BEC5AF03}" presName="FiveNodes_5" presStyleLbl="node1" presStyleIdx="4" presStyleCnt="5" custLinFactNeighborY="0">
        <dgm:presLayoutVars>
          <dgm:bulletEnabled val="1"/>
        </dgm:presLayoutVars>
      </dgm:prSet>
      <dgm:spPr/>
    </dgm:pt>
    <dgm:pt modelId="{67B2B346-4D56-409C-9B49-467B8B8E2C17}" type="pres">
      <dgm:prSet presAssocID="{F8AC9CE9-D64E-431F-AFD1-8423BEC5AF03}" presName="FiveConn_1-2" presStyleLbl="fgAccFollowNode1" presStyleIdx="0" presStyleCnt="4">
        <dgm:presLayoutVars>
          <dgm:bulletEnabled val="1"/>
        </dgm:presLayoutVars>
      </dgm:prSet>
      <dgm:spPr/>
    </dgm:pt>
    <dgm:pt modelId="{A98E778D-DD59-48A1-8023-E4FC87D26E32}" type="pres">
      <dgm:prSet presAssocID="{F8AC9CE9-D64E-431F-AFD1-8423BEC5AF03}" presName="FiveConn_2-3" presStyleLbl="fgAccFollowNode1" presStyleIdx="1" presStyleCnt="4">
        <dgm:presLayoutVars>
          <dgm:bulletEnabled val="1"/>
        </dgm:presLayoutVars>
      </dgm:prSet>
      <dgm:spPr/>
    </dgm:pt>
    <dgm:pt modelId="{7D2E9300-6802-4224-AF78-D1921D7E886A}" type="pres">
      <dgm:prSet presAssocID="{F8AC9CE9-D64E-431F-AFD1-8423BEC5AF03}" presName="FiveConn_3-4" presStyleLbl="fgAccFollowNode1" presStyleIdx="2" presStyleCnt="4">
        <dgm:presLayoutVars>
          <dgm:bulletEnabled val="1"/>
        </dgm:presLayoutVars>
      </dgm:prSet>
      <dgm:spPr/>
    </dgm:pt>
    <dgm:pt modelId="{A629F2CE-4816-4F63-AD7E-AA043E262F7B}" type="pres">
      <dgm:prSet presAssocID="{F8AC9CE9-D64E-431F-AFD1-8423BEC5AF03}" presName="FiveConn_4-5" presStyleLbl="fgAccFollowNode1" presStyleIdx="3" presStyleCnt="4">
        <dgm:presLayoutVars>
          <dgm:bulletEnabled val="1"/>
        </dgm:presLayoutVars>
      </dgm:prSet>
      <dgm:spPr/>
    </dgm:pt>
    <dgm:pt modelId="{9C45B0CB-C4B9-409E-9141-25FA4C182529}" type="pres">
      <dgm:prSet presAssocID="{F8AC9CE9-D64E-431F-AFD1-8423BEC5AF03}" presName="FiveNodes_1_text" presStyleLbl="node1" presStyleIdx="4" presStyleCnt="5">
        <dgm:presLayoutVars>
          <dgm:bulletEnabled val="1"/>
        </dgm:presLayoutVars>
      </dgm:prSet>
      <dgm:spPr/>
    </dgm:pt>
    <dgm:pt modelId="{33CF190E-755E-485E-BDE4-254717D0B633}" type="pres">
      <dgm:prSet presAssocID="{F8AC9CE9-D64E-431F-AFD1-8423BEC5AF03}" presName="FiveNodes_2_text" presStyleLbl="node1" presStyleIdx="4" presStyleCnt="5">
        <dgm:presLayoutVars>
          <dgm:bulletEnabled val="1"/>
        </dgm:presLayoutVars>
      </dgm:prSet>
      <dgm:spPr/>
    </dgm:pt>
    <dgm:pt modelId="{30A021BE-B015-48E2-A329-9F2530A2C6AC}" type="pres">
      <dgm:prSet presAssocID="{F8AC9CE9-D64E-431F-AFD1-8423BEC5AF03}" presName="FiveNodes_3_text" presStyleLbl="node1" presStyleIdx="4" presStyleCnt="5">
        <dgm:presLayoutVars>
          <dgm:bulletEnabled val="1"/>
        </dgm:presLayoutVars>
      </dgm:prSet>
      <dgm:spPr/>
    </dgm:pt>
    <dgm:pt modelId="{4140EC18-311D-4632-8A3C-0885AEEE9DEF}" type="pres">
      <dgm:prSet presAssocID="{F8AC9CE9-D64E-431F-AFD1-8423BEC5AF03}" presName="FiveNodes_4_text" presStyleLbl="node1" presStyleIdx="4" presStyleCnt="5">
        <dgm:presLayoutVars>
          <dgm:bulletEnabled val="1"/>
        </dgm:presLayoutVars>
      </dgm:prSet>
      <dgm:spPr/>
    </dgm:pt>
    <dgm:pt modelId="{82F9CB55-A10E-4EF0-A18E-03B09E8FBB94}" type="pres">
      <dgm:prSet presAssocID="{F8AC9CE9-D64E-431F-AFD1-8423BEC5AF03}" presName="FiveNodes_5_text" presStyleLbl="node1" presStyleIdx="4" presStyleCnt="5">
        <dgm:presLayoutVars>
          <dgm:bulletEnabled val="1"/>
        </dgm:presLayoutVars>
      </dgm:prSet>
      <dgm:spPr/>
    </dgm:pt>
  </dgm:ptLst>
  <dgm:cxnLst>
    <dgm:cxn modelId="{556AEE2F-6C6C-4BB9-86BA-BF63BC5DD4AE}" type="presOf" srcId="{3F403D4D-1C4C-491F-8F72-7C8A316975DD}" destId="{7D2E9300-6802-4224-AF78-D1921D7E886A}" srcOrd="0" destOrd="0" presId="urn:microsoft.com/office/officeart/2005/8/layout/vProcess5"/>
    <dgm:cxn modelId="{C9112935-27E3-49CE-BE00-854EECC282BE}" type="presOf" srcId="{590B5CA3-16FD-4FBC-95F7-63590E3161F1}" destId="{4140EC18-311D-4632-8A3C-0885AEEE9DEF}" srcOrd="1" destOrd="0" presId="urn:microsoft.com/office/officeart/2005/8/layout/vProcess5"/>
    <dgm:cxn modelId="{821FDA39-B07D-4843-A140-DCC1BE95ED4A}" type="presOf" srcId="{185709E9-AE70-4BDD-9633-64F592CF4CCE}" destId="{34D49EAD-191D-4635-814B-6EBF4226619C}" srcOrd="0" destOrd="0" presId="urn:microsoft.com/office/officeart/2005/8/layout/vProcess5"/>
    <dgm:cxn modelId="{6F3EE366-BDE0-465C-B41A-BDE53528D280}" srcId="{F8AC9CE9-D64E-431F-AFD1-8423BEC5AF03}" destId="{185709E9-AE70-4BDD-9633-64F592CF4CCE}" srcOrd="4" destOrd="0" parTransId="{4CAD8BA1-A310-4F79-8D79-461DC8FC3339}" sibTransId="{D85CFE4B-B143-4136-BDA1-8621749B3F68}"/>
    <dgm:cxn modelId="{54968968-7748-4F6E-96AD-7C47E91E547E}" srcId="{F8AC9CE9-D64E-431F-AFD1-8423BEC5AF03}" destId="{9F6D338B-12ED-47BD-A7DE-80905A3CAFB3}" srcOrd="1" destOrd="0" parTransId="{ED0AFFA4-C401-42AF-BD67-A7BFA012CFCC}" sibTransId="{9E42971A-EFA7-4191-A496-68509A2F0A54}"/>
    <dgm:cxn modelId="{814C1A6C-880B-4CC6-B74E-4936C0A6CAAF}" type="presOf" srcId="{DC0F3D4C-FB95-4B88-B654-0346065ADFC7}" destId="{BCA113AF-9C79-4565-A571-93AE99BED740}" srcOrd="0" destOrd="0" presId="urn:microsoft.com/office/officeart/2005/8/layout/vProcess5"/>
    <dgm:cxn modelId="{EA80D96C-5445-4322-830C-283EBD30D4F3}" srcId="{F8AC9CE9-D64E-431F-AFD1-8423BEC5AF03}" destId="{DC0F3D4C-FB95-4B88-B654-0346065ADFC7}" srcOrd="0" destOrd="0" parTransId="{983D846C-2DC3-4249-9E9C-6F92B8CF23A5}" sibTransId="{E72E944D-316C-4896-B946-C866E59FAA42}"/>
    <dgm:cxn modelId="{1F810555-BCDB-4534-A3F7-4D17B2536BD3}" type="presOf" srcId="{9F6D338B-12ED-47BD-A7DE-80905A3CAFB3}" destId="{33CF190E-755E-485E-BDE4-254717D0B633}" srcOrd="1" destOrd="0" presId="urn:microsoft.com/office/officeart/2005/8/layout/vProcess5"/>
    <dgm:cxn modelId="{A3438776-DC85-4A33-BDE3-D755CF98DE7D}" type="presOf" srcId="{9F6D338B-12ED-47BD-A7DE-80905A3CAFB3}" destId="{C8EF71A3-4119-4A33-91C9-F0D9445DAA45}" srcOrd="0" destOrd="0" presId="urn:microsoft.com/office/officeart/2005/8/layout/vProcess5"/>
    <dgm:cxn modelId="{D8738382-2829-4C49-8E6E-DC0917655DE3}" type="presOf" srcId="{185709E9-AE70-4BDD-9633-64F592CF4CCE}" destId="{82F9CB55-A10E-4EF0-A18E-03B09E8FBB94}" srcOrd="1" destOrd="0" presId="urn:microsoft.com/office/officeart/2005/8/layout/vProcess5"/>
    <dgm:cxn modelId="{EB876F93-13FD-48CD-A2B1-71516C7F9B06}" type="presOf" srcId="{27AB318C-EF94-4CAF-9BAC-08EB24578BA6}" destId="{A629F2CE-4816-4F63-AD7E-AA043E262F7B}" srcOrd="0" destOrd="0" presId="urn:microsoft.com/office/officeart/2005/8/layout/vProcess5"/>
    <dgm:cxn modelId="{ECEE05A2-8EA4-4044-85BD-1635DB2D2F17}" type="presOf" srcId="{E72E944D-316C-4896-B946-C866E59FAA42}" destId="{67B2B346-4D56-409C-9B49-467B8B8E2C17}" srcOrd="0" destOrd="0" presId="urn:microsoft.com/office/officeart/2005/8/layout/vProcess5"/>
    <dgm:cxn modelId="{5E7A53A5-FB5E-4FD6-BDA4-F9D3B8026F17}" type="presOf" srcId="{86A42B9C-B301-4B84-AA36-D60AD4A4781A}" destId="{9657DDED-A8AA-4EE6-9931-4B960792370C}" srcOrd="0" destOrd="0" presId="urn:microsoft.com/office/officeart/2005/8/layout/vProcess5"/>
    <dgm:cxn modelId="{FB56D3AA-AD1F-402F-AA0F-3442E75D41B1}" srcId="{F8AC9CE9-D64E-431F-AFD1-8423BEC5AF03}" destId="{86A42B9C-B301-4B84-AA36-D60AD4A4781A}" srcOrd="2" destOrd="0" parTransId="{22C9405B-E6E7-45A3-9209-E4D8EF275608}" sibTransId="{3F403D4D-1C4C-491F-8F72-7C8A316975DD}"/>
    <dgm:cxn modelId="{BB179EB1-B9A8-4263-94BD-BC4F446EC528}" type="presOf" srcId="{86A42B9C-B301-4B84-AA36-D60AD4A4781A}" destId="{30A021BE-B015-48E2-A329-9F2530A2C6AC}" srcOrd="1" destOrd="0" presId="urn:microsoft.com/office/officeart/2005/8/layout/vProcess5"/>
    <dgm:cxn modelId="{86F69AB4-5CCF-4110-8087-4E83E1EF9E00}" type="presOf" srcId="{9E42971A-EFA7-4191-A496-68509A2F0A54}" destId="{A98E778D-DD59-48A1-8023-E4FC87D26E32}" srcOrd="0" destOrd="0" presId="urn:microsoft.com/office/officeart/2005/8/layout/vProcess5"/>
    <dgm:cxn modelId="{C421A7CD-9B6C-416C-88DB-BE7BD0774DCE}" type="presOf" srcId="{F8AC9CE9-D64E-431F-AFD1-8423BEC5AF03}" destId="{4FDBEFCD-5DFB-4EBC-A6E1-E07E4CC1F3A7}" srcOrd="0" destOrd="0" presId="urn:microsoft.com/office/officeart/2005/8/layout/vProcess5"/>
    <dgm:cxn modelId="{2E58ACD1-D8FD-4F3C-A2AA-6D14FA9E3247}" srcId="{F8AC9CE9-D64E-431F-AFD1-8423BEC5AF03}" destId="{590B5CA3-16FD-4FBC-95F7-63590E3161F1}" srcOrd="3" destOrd="0" parTransId="{83923D9F-4D4D-4120-9B09-E2BB00E779BA}" sibTransId="{27AB318C-EF94-4CAF-9BAC-08EB24578BA6}"/>
    <dgm:cxn modelId="{BF4B5DE6-5D88-491E-A903-6B023F2033B8}" type="presOf" srcId="{590B5CA3-16FD-4FBC-95F7-63590E3161F1}" destId="{8EBF9B74-C96D-42C6-9542-873C7A35B3E1}" srcOrd="0" destOrd="0" presId="urn:microsoft.com/office/officeart/2005/8/layout/vProcess5"/>
    <dgm:cxn modelId="{C9B986E8-F99A-4CAC-B376-8F9EA8A0A28E}" type="presOf" srcId="{DC0F3D4C-FB95-4B88-B654-0346065ADFC7}" destId="{9C45B0CB-C4B9-409E-9141-25FA4C182529}" srcOrd="1" destOrd="0" presId="urn:microsoft.com/office/officeart/2005/8/layout/vProcess5"/>
    <dgm:cxn modelId="{5D4F6980-041A-4961-9A47-06654C878C0A}" type="presParOf" srcId="{4FDBEFCD-5DFB-4EBC-A6E1-E07E4CC1F3A7}" destId="{916F7608-F794-4292-8AE7-CB20C607E078}" srcOrd="0" destOrd="0" presId="urn:microsoft.com/office/officeart/2005/8/layout/vProcess5"/>
    <dgm:cxn modelId="{B909EE10-27BD-4176-8339-CF41C161CDD6}" type="presParOf" srcId="{4FDBEFCD-5DFB-4EBC-A6E1-E07E4CC1F3A7}" destId="{BCA113AF-9C79-4565-A571-93AE99BED740}" srcOrd="1" destOrd="0" presId="urn:microsoft.com/office/officeart/2005/8/layout/vProcess5"/>
    <dgm:cxn modelId="{2161CCB8-D87D-42F1-9AE5-F95557DBAA79}" type="presParOf" srcId="{4FDBEFCD-5DFB-4EBC-A6E1-E07E4CC1F3A7}" destId="{C8EF71A3-4119-4A33-91C9-F0D9445DAA45}" srcOrd="2" destOrd="0" presId="urn:microsoft.com/office/officeart/2005/8/layout/vProcess5"/>
    <dgm:cxn modelId="{3FC54718-1D5C-41CF-A032-F3C017511598}" type="presParOf" srcId="{4FDBEFCD-5DFB-4EBC-A6E1-E07E4CC1F3A7}" destId="{9657DDED-A8AA-4EE6-9931-4B960792370C}" srcOrd="3" destOrd="0" presId="urn:microsoft.com/office/officeart/2005/8/layout/vProcess5"/>
    <dgm:cxn modelId="{4B26A669-9C2F-4767-BE86-8463F2CF36BA}" type="presParOf" srcId="{4FDBEFCD-5DFB-4EBC-A6E1-E07E4CC1F3A7}" destId="{8EBF9B74-C96D-42C6-9542-873C7A35B3E1}" srcOrd="4" destOrd="0" presId="urn:microsoft.com/office/officeart/2005/8/layout/vProcess5"/>
    <dgm:cxn modelId="{F8817891-99A7-4512-89F6-6046908B65CB}" type="presParOf" srcId="{4FDBEFCD-5DFB-4EBC-A6E1-E07E4CC1F3A7}" destId="{34D49EAD-191D-4635-814B-6EBF4226619C}" srcOrd="5" destOrd="0" presId="urn:microsoft.com/office/officeart/2005/8/layout/vProcess5"/>
    <dgm:cxn modelId="{727B71D5-22C5-4E8B-9FBA-3714503BD7BD}" type="presParOf" srcId="{4FDBEFCD-5DFB-4EBC-A6E1-E07E4CC1F3A7}" destId="{67B2B346-4D56-409C-9B49-467B8B8E2C17}" srcOrd="6" destOrd="0" presId="urn:microsoft.com/office/officeart/2005/8/layout/vProcess5"/>
    <dgm:cxn modelId="{DE6C99B1-64A8-409C-A9DA-BCE6F2127DB0}" type="presParOf" srcId="{4FDBEFCD-5DFB-4EBC-A6E1-E07E4CC1F3A7}" destId="{A98E778D-DD59-48A1-8023-E4FC87D26E32}" srcOrd="7" destOrd="0" presId="urn:microsoft.com/office/officeart/2005/8/layout/vProcess5"/>
    <dgm:cxn modelId="{A878BF99-0B23-4DC7-AA45-587ED7181238}" type="presParOf" srcId="{4FDBEFCD-5DFB-4EBC-A6E1-E07E4CC1F3A7}" destId="{7D2E9300-6802-4224-AF78-D1921D7E886A}" srcOrd="8" destOrd="0" presId="urn:microsoft.com/office/officeart/2005/8/layout/vProcess5"/>
    <dgm:cxn modelId="{C8AB12CE-D1EA-4416-9C4D-BA02CAC51065}" type="presParOf" srcId="{4FDBEFCD-5DFB-4EBC-A6E1-E07E4CC1F3A7}" destId="{A629F2CE-4816-4F63-AD7E-AA043E262F7B}" srcOrd="9" destOrd="0" presId="urn:microsoft.com/office/officeart/2005/8/layout/vProcess5"/>
    <dgm:cxn modelId="{9E2F9D7F-A25F-435C-824C-3F653DBD660D}" type="presParOf" srcId="{4FDBEFCD-5DFB-4EBC-A6E1-E07E4CC1F3A7}" destId="{9C45B0CB-C4B9-409E-9141-25FA4C182529}" srcOrd="10" destOrd="0" presId="urn:microsoft.com/office/officeart/2005/8/layout/vProcess5"/>
    <dgm:cxn modelId="{D0825785-D68F-40BD-9F34-2D78956C47A6}" type="presParOf" srcId="{4FDBEFCD-5DFB-4EBC-A6E1-E07E4CC1F3A7}" destId="{33CF190E-755E-485E-BDE4-254717D0B633}" srcOrd="11" destOrd="0" presId="urn:microsoft.com/office/officeart/2005/8/layout/vProcess5"/>
    <dgm:cxn modelId="{CAE2A944-328A-4E13-81C8-FFFF2A10676C}" type="presParOf" srcId="{4FDBEFCD-5DFB-4EBC-A6E1-E07E4CC1F3A7}" destId="{30A021BE-B015-48E2-A329-9F2530A2C6AC}" srcOrd="12" destOrd="0" presId="urn:microsoft.com/office/officeart/2005/8/layout/vProcess5"/>
    <dgm:cxn modelId="{ABA93996-E413-47D6-B7C2-4FC8E8C813B7}" type="presParOf" srcId="{4FDBEFCD-5DFB-4EBC-A6E1-E07E4CC1F3A7}" destId="{4140EC18-311D-4632-8A3C-0885AEEE9DEF}" srcOrd="13" destOrd="0" presId="urn:microsoft.com/office/officeart/2005/8/layout/vProcess5"/>
    <dgm:cxn modelId="{47D6109B-7488-40F7-9CCF-F1A5E90FA956}" type="presParOf" srcId="{4FDBEFCD-5DFB-4EBC-A6E1-E07E4CC1F3A7}" destId="{82F9CB55-A10E-4EF0-A18E-03B09E8FBB94}"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113AF-9C79-4565-A571-93AE99BED740}">
      <dsp:nvSpPr>
        <dsp:cNvPr id="0" name=""/>
        <dsp:cNvSpPr/>
      </dsp:nvSpPr>
      <dsp:spPr>
        <a:xfrm>
          <a:off x="155222" y="76203"/>
          <a:ext cx="6454140" cy="877824"/>
        </a:xfrm>
        <a:prstGeom prst="roundRect">
          <a:avLst>
            <a:gd name="adj" fmla="val 10000"/>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Send referral - fax or online</a:t>
          </a:r>
        </a:p>
      </dsp:txBody>
      <dsp:txXfrm>
        <a:off x="180933" y="101914"/>
        <a:ext cx="5404193" cy="826402"/>
      </dsp:txXfrm>
    </dsp:sp>
    <dsp:sp modelId="{C8EF71A3-4119-4A33-91C9-F0D9445DAA45}">
      <dsp:nvSpPr>
        <dsp:cNvPr id="0" name=""/>
        <dsp:cNvSpPr/>
      </dsp:nvSpPr>
      <dsp:spPr>
        <a:xfrm>
          <a:off x="465636" y="1066800"/>
          <a:ext cx="6454140" cy="877824"/>
        </a:xfrm>
        <a:prstGeom prst="roundRect">
          <a:avLst>
            <a:gd name="adj" fmla="val 10000"/>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Quit Line calls client</a:t>
          </a:r>
        </a:p>
      </dsp:txBody>
      <dsp:txXfrm>
        <a:off x="491347" y="1092511"/>
        <a:ext cx="5350167" cy="826402"/>
      </dsp:txXfrm>
    </dsp:sp>
    <dsp:sp modelId="{9657DDED-A8AA-4EE6-9931-4B960792370C}">
      <dsp:nvSpPr>
        <dsp:cNvPr id="0" name=""/>
        <dsp:cNvSpPr/>
      </dsp:nvSpPr>
      <dsp:spPr>
        <a:xfrm>
          <a:off x="963930" y="1999488"/>
          <a:ext cx="6454140" cy="877824"/>
        </a:xfrm>
        <a:prstGeom prst="roundRect">
          <a:avLst>
            <a:gd name="adj" fmla="val 10000"/>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Client enrolls, receives materials, NRT</a:t>
          </a:r>
        </a:p>
      </dsp:txBody>
      <dsp:txXfrm>
        <a:off x="989641" y="2025199"/>
        <a:ext cx="5350167" cy="826402"/>
      </dsp:txXfrm>
    </dsp:sp>
    <dsp:sp modelId="{8EBF9B74-C96D-42C6-9542-873C7A35B3E1}">
      <dsp:nvSpPr>
        <dsp:cNvPr id="0" name=""/>
        <dsp:cNvSpPr/>
      </dsp:nvSpPr>
      <dsp:spPr>
        <a:xfrm>
          <a:off x="1445895" y="2999232"/>
          <a:ext cx="6454140" cy="877824"/>
        </a:xfrm>
        <a:prstGeom prst="roundRect">
          <a:avLst>
            <a:gd name="adj" fmla="val 10000"/>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Client receives quit coaching</a:t>
          </a:r>
        </a:p>
      </dsp:txBody>
      <dsp:txXfrm>
        <a:off x="1471606" y="3024943"/>
        <a:ext cx="5350167" cy="826402"/>
      </dsp:txXfrm>
    </dsp:sp>
    <dsp:sp modelId="{34D49EAD-191D-4635-814B-6EBF4226619C}">
      <dsp:nvSpPr>
        <dsp:cNvPr id="0" name=""/>
        <dsp:cNvSpPr/>
      </dsp:nvSpPr>
      <dsp:spPr>
        <a:xfrm>
          <a:off x="1927860" y="3998976"/>
          <a:ext cx="6454140" cy="877824"/>
        </a:xfrm>
        <a:prstGeom prst="roundRect">
          <a:avLst>
            <a:gd name="adj" fmla="val 10000"/>
          </a:avLst>
        </a:prstGeom>
        <a:solidFill>
          <a:schemeClr val="accent3">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solidFill>
                <a:schemeClr val="tx1"/>
              </a:solidFill>
            </a:rPr>
            <a:t>Outcomes report sent to HIPAA-covered entities</a:t>
          </a:r>
        </a:p>
      </dsp:txBody>
      <dsp:txXfrm>
        <a:off x="1953571" y="4024687"/>
        <a:ext cx="5350167" cy="826402"/>
      </dsp:txXfrm>
    </dsp:sp>
    <dsp:sp modelId="{67B2B346-4D56-409C-9B49-467B8B8E2C17}">
      <dsp:nvSpPr>
        <dsp:cNvPr id="0" name=""/>
        <dsp:cNvSpPr/>
      </dsp:nvSpPr>
      <dsp:spPr>
        <a:xfrm>
          <a:off x="5883554" y="641299"/>
          <a:ext cx="570585" cy="570585"/>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6011936" y="641299"/>
        <a:ext cx="313821" cy="429365"/>
      </dsp:txXfrm>
    </dsp:sp>
    <dsp:sp modelId="{A98E778D-DD59-48A1-8023-E4FC87D26E32}">
      <dsp:nvSpPr>
        <dsp:cNvPr id="0" name=""/>
        <dsp:cNvSpPr/>
      </dsp:nvSpPr>
      <dsp:spPr>
        <a:xfrm>
          <a:off x="6365519" y="1641043"/>
          <a:ext cx="570585" cy="570585"/>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6493901" y="1641043"/>
        <a:ext cx="313821" cy="429365"/>
      </dsp:txXfrm>
    </dsp:sp>
    <dsp:sp modelId="{7D2E9300-6802-4224-AF78-D1921D7E886A}">
      <dsp:nvSpPr>
        <dsp:cNvPr id="0" name=""/>
        <dsp:cNvSpPr/>
      </dsp:nvSpPr>
      <dsp:spPr>
        <a:xfrm>
          <a:off x="6847484" y="2626156"/>
          <a:ext cx="570585" cy="570585"/>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6975866" y="2626156"/>
        <a:ext cx="313821" cy="429365"/>
      </dsp:txXfrm>
    </dsp:sp>
    <dsp:sp modelId="{A629F2CE-4816-4F63-AD7E-AA043E262F7B}">
      <dsp:nvSpPr>
        <dsp:cNvPr id="0" name=""/>
        <dsp:cNvSpPr/>
      </dsp:nvSpPr>
      <dsp:spPr>
        <a:xfrm>
          <a:off x="7329449" y="3635654"/>
          <a:ext cx="570585" cy="570585"/>
        </a:xfrm>
        <a:prstGeom prst="downArrow">
          <a:avLst>
            <a:gd name="adj1" fmla="val 55000"/>
            <a:gd name="adj2" fmla="val 45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7457831" y="3635654"/>
        <a:ext cx="313821" cy="42936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97232" cy="358458"/>
          </a:xfrm>
          <a:prstGeom prst="rect">
            <a:avLst/>
          </a:prstGeom>
        </p:spPr>
        <p:txBody>
          <a:bodyPr vert="horz" lIns="94985" tIns="47493" rIns="94985" bIns="47493" rtlCol="0"/>
          <a:lstStyle>
            <a:lvl1pPr algn="l">
              <a:defRPr sz="1200"/>
            </a:lvl1pPr>
          </a:lstStyle>
          <a:p>
            <a:endParaRPr lang="en-US" dirty="0"/>
          </a:p>
        </p:txBody>
      </p:sp>
      <p:sp>
        <p:nvSpPr>
          <p:cNvPr id="3" name="Date Placeholder 2"/>
          <p:cNvSpPr>
            <a:spLocks noGrp="1"/>
          </p:cNvSpPr>
          <p:nvPr>
            <p:ph type="dt" sz="quarter" idx="1"/>
          </p:nvPr>
        </p:nvSpPr>
        <p:spPr>
          <a:xfrm>
            <a:off x="5355730" y="0"/>
            <a:ext cx="4097232" cy="358458"/>
          </a:xfrm>
          <a:prstGeom prst="rect">
            <a:avLst/>
          </a:prstGeom>
        </p:spPr>
        <p:txBody>
          <a:bodyPr vert="horz" lIns="94985" tIns="47493" rIns="94985" bIns="47493" rtlCol="0"/>
          <a:lstStyle>
            <a:lvl1pPr algn="r">
              <a:defRPr sz="1200"/>
            </a:lvl1pPr>
          </a:lstStyle>
          <a:p>
            <a:fld id="{33EB0EA9-56BD-49DE-9435-993775BFCA96}" type="datetimeFigureOut">
              <a:rPr lang="en-US" smtClean="0"/>
              <a:t>5/15/2018</a:t>
            </a:fld>
            <a:endParaRPr lang="en-US" dirty="0"/>
          </a:p>
        </p:txBody>
      </p:sp>
      <p:sp>
        <p:nvSpPr>
          <p:cNvPr id="4" name="Footer Placeholder 3"/>
          <p:cNvSpPr>
            <a:spLocks noGrp="1"/>
          </p:cNvSpPr>
          <p:nvPr>
            <p:ph type="ftr" sz="quarter" idx="2"/>
          </p:nvPr>
        </p:nvSpPr>
        <p:spPr>
          <a:xfrm>
            <a:off x="0" y="6809449"/>
            <a:ext cx="4097232" cy="358458"/>
          </a:xfrm>
          <a:prstGeom prst="rect">
            <a:avLst/>
          </a:prstGeom>
        </p:spPr>
        <p:txBody>
          <a:bodyPr vert="horz" lIns="94985" tIns="47493" rIns="94985" bIns="47493"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55730" y="6809449"/>
            <a:ext cx="4097232" cy="358458"/>
          </a:xfrm>
          <a:prstGeom prst="rect">
            <a:avLst/>
          </a:prstGeom>
        </p:spPr>
        <p:txBody>
          <a:bodyPr vert="horz" lIns="94985" tIns="47493" rIns="94985" bIns="47493" rtlCol="0" anchor="b"/>
          <a:lstStyle>
            <a:lvl1pPr algn="r">
              <a:defRPr sz="1200"/>
            </a:lvl1pPr>
          </a:lstStyle>
          <a:p>
            <a:fld id="{D74C7F05-CABA-46D6-829B-C1F54551FCD1}" type="slidenum">
              <a:rPr lang="en-US" smtClean="0"/>
              <a:t>‹#›</a:t>
            </a:fld>
            <a:endParaRPr lang="en-US" dirty="0"/>
          </a:p>
        </p:txBody>
      </p:sp>
    </p:spTree>
    <p:extLst>
      <p:ext uri="{BB962C8B-B14F-4D97-AF65-F5344CB8AC3E}">
        <p14:creationId xmlns:p14="http://schemas.microsoft.com/office/powerpoint/2010/main" val="690740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97232" cy="358458"/>
          </a:xfrm>
          <a:prstGeom prst="rect">
            <a:avLst/>
          </a:prstGeom>
        </p:spPr>
        <p:txBody>
          <a:bodyPr vert="horz" lIns="94985" tIns="47493" rIns="94985" bIns="47493" rtlCol="0"/>
          <a:lstStyle>
            <a:lvl1pPr algn="l">
              <a:defRPr sz="1200"/>
            </a:lvl1pPr>
          </a:lstStyle>
          <a:p>
            <a:endParaRPr lang="en-US" dirty="0"/>
          </a:p>
        </p:txBody>
      </p:sp>
      <p:sp>
        <p:nvSpPr>
          <p:cNvPr id="3" name="Date Placeholder 2"/>
          <p:cNvSpPr>
            <a:spLocks noGrp="1"/>
          </p:cNvSpPr>
          <p:nvPr>
            <p:ph type="dt" idx="1"/>
          </p:nvPr>
        </p:nvSpPr>
        <p:spPr>
          <a:xfrm>
            <a:off x="5355730" y="0"/>
            <a:ext cx="4097232" cy="358458"/>
          </a:xfrm>
          <a:prstGeom prst="rect">
            <a:avLst/>
          </a:prstGeom>
        </p:spPr>
        <p:txBody>
          <a:bodyPr vert="horz" lIns="94985" tIns="47493" rIns="94985" bIns="47493" rtlCol="0"/>
          <a:lstStyle>
            <a:lvl1pPr algn="r">
              <a:defRPr sz="1200"/>
            </a:lvl1pPr>
          </a:lstStyle>
          <a:p>
            <a:fld id="{0765D128-0CD3-4D7A-AA30-3B0ADEDCE621}" type="datetimeFigureOut">
              <a:rPr lang="en-US" smtClean="0"/>
              <a:pPr/>
              <a:t>5/15/2018</a:t>
            </a:fld>
            <a:endParaRPr lang="en-US" dirty="0"/>
          </a:p>
        </p:txBody>
      </p:sp>
      <p:sp>
        <p:nvSpPr>
          <p:cNvPr id="4" name="Slide Image Placeholder 3"/>
          <p:cNvSpPr>
            <a:spLocks noGrp="1" noRot="1" noChangeAspect="1"/>
          </p:cNvSpPr>
          <p:nvPr>
            <p:ph type="sldImg" idx="2"/>
          </p:nvPr>
        </p:nvSpPr>
        <p:spPr>
          <a:xfrm>
            <a:off x="2935288" y="536575"/>
            <a:ext cx="3584575" cy="2689225"/>
          </a:xfrm>
          <a:prstGeom prst="rect">
            <a:avLst/>
          </a:prstGeom>
          <a:noFill/>
          <a:ln w="12700">
            <a:solidFill>
              <a:prstClr val="black"/>
            </a:solidFill>
          </a:ln>
        </p:spPr>
        <p:txBody>
          <a:bodyPr vert="horz" lIns="94985" tIns="47493" rIns="94985" bIns="47493" rtlCol="0" anchor="ctr"/>
          <a:lstStyle/>
          <a:p>
            <a:endParaRPr lang="en-US" dirty="0"/>
          </a:p>
        </p:txBody>
      </p:sp>
      <p:sp>
        <p:nvSpPr>
          <p:cNvPr id="5" name="Notes Placeholder 4"/>
          <p:cNvSpPr>
            <a:spLocks noGrp="1"/>
          </p:cNvSpPr>
          <p:nvPr>
            <p:ph type="body" sz="quarter" idx="3"/>
          </p:nvPr>
        </p:nvSpPr>
        <p:spPr>
          <a:xfrm>
            <a:off x="945515" y="3405346"/>
            <a:ext cx="7564120" cy="3226118"/>
          </a:xfrm>
          <a:prstGeom prst="rect">
            <a:avLst/>
          </a:prstGeom>
        </p:spPr>
        <p:txBody>
          <a:bodyPr vert="horz" lIns="94985" tIns="47493" rIns="94985" bIns="474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809449"/>
            <a:ext cx="4097232" cy="358458"/>
          </a:xfrm>
          <a:prstGeom prst="rect">
            <a:avLst/>
          </a:prstGeom>
        </p:spPr>
        <p:txBody>
          <a:bodyPr vert="horz" lIns="94985" tIns="47493" rIns="94985" bIns="4749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55730" y="6809449"/>
            <a:ext cx="4097232" cy="358458"/>
          </a:xfrm>
          <a:prstGeom prst="rect">
            <a:avLst/>
          </a:prstGeom>
        </p:spPr>
        <p:txBody>
          <a:bodyPr vert="horz" lIns="94985" tIns="47493" rIns="94985" bIns="47493" rtlCol="0" anchor="b"/>
          <a:lstStyle>
            <a:lvl1pPr algn="r">
              <a:defRPr sz="1200"/>
            </a:lvl1pPr>
          </a:lstStyle>
          <a:p>
            <a:fld id="{3693E40C-2E37-4205-8603-6CDBAAC58499}" type="slidenum">
              <a:rPr lang="en-US" smtClean="0"/>
              <a:pPr/>
              <a:t>‹#›</a:t>
            </a:fld>
            <a:endParaRPr lang="en-US" dirty="0"/>
          </a:p>
        </p:txBody>
      </p:sp>
    </p:spTree>
    <p:extLst>
      <p:ext uri="{BB962C8B-B14F-4D97-AF65-F5344CB8AC3E}">
        <p14:creationId xmlns:p14="http://schemas.microsoft.com/office/powerpoint/2010/main" val="409088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3E40C-2E37-4205-8603-6CDBAAC58499}" type="slidenum">
              <a:rPr lang="en-US" smtClean="0"/>
              <a:pPr/>
              <a:t>1</a:t>
            </a:fld>
            <a:endParaRPr lang="en-US" dirty="0"/>
          </a:p>
        </p:txBody>
      </p:sp>
    </p:spTree>
    <p:extLst>
      <p:ext uri="{BB962C8B-B14F-4D97-AF65-F5344CB8AC3E}">
        <p14:creationId xmlns:p14="http://schemas.microsoft.com/office/powerpoint/2010/main" val="2229149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10</a:t>
            </a:fld>
            <a:endParaRPr lang="en-US" dirty="0"/>
          </a:p>
        </p:txBody>
      </p:sp>
    </p:spTree>
    <p:extLst>
      <p:ext uri="{BB962C8B-B14F-4D97-AF65-F5344CB8AC3E}">
        <p14:creationId xmlns:p14="http://schemas.microsoft.com/office/powerpoint/2010/main" val="2910329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2.9%</a:t>
            </a:r>
            <a:r>
              <a:rPr lang="en-US" baseline="0" dirty="0"/>
              <a:t> is the lowest recorded level of cig use in youth</a:t>
            </a:r>
          </a:p>
          <a:p>
            <a:r>
              <a:rPr lang="en-US" baseline="0" dirty="0"/>
              <a:t>Yet vapor use increases </a:t>
            </a:r>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11</a:t>
            </a:fld>
            <a:endParaRPr lang="en-US" dirty="0"/>
          </a:p>
        </p:txBody>
      </p:sp>
    </p:spTree>
    <p:extLst>
      <p:ext uri="{BB962C8B-B14F-4D97-AF65-F5344CB8AC3E}">
        <p14:creationId xmlns:p14="http://schemas.microsoft.com/office/powerpoint/2010/main" val="3344835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a:t>
            </a:r>
            <a:r>
              <a:rPr lang="en-US" baseline="0" dirty="0"/>
              <a:t> ENDS STAND FOR?</a:t>
            </a:r>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15</a:t>
            </a:fld>
            <a:endParaRPr lang="en-US" dirty="0"/>
          </a:p>
        </p:txBody>
      </p:sp>
    </p:spTree>
    <p:extLst>
      <p:ext uri="{BB962C8B-B14F-4D97-AF65-F5344CB8AC3E}">
        <p14:creationId xmlns:p14="http://schemas.microsoft.com/office/powerpoint/2010/main" val="171996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3E40C-2E37-4205-8603-6CDBAAC58499}" type="slidenum">
              <a:rPr lang="en-US" smtClean="0"/>
              <a:pPr/>
              <a:t>16</a:t>
            </a:fld>
            <a:endParaRPr lang="en-US" dirty="0"/>
          </a:p>
        </p:txBody>
      </p:sp>
    </p:spTree>
    <p:extLst>
      <p:ext uri="{BB962C8B-B14F-4D97-AF65-F5344CB8AC3E}">
        <p14:creationId xmlns:p14="http://schemas.microsoft.com/office/powerpoint/2010/main" val="413079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3E40C-2E37-4205-8603-6CDBAAC58499}" type="slidenum">
              <a:rPr lang="en-US" smtClean="0"/>
              <a:pPr/>
              <a:t>17</a:t>
            </a:fld>
            <a:endParaRPr lang="en-US" dirty="0"/>
          </a:p>
        </p:txBody>
      </p:sp>
    </p:spTree>
    <p:extLst>
      <p:ext uri="{BB962C8B-B14F-4D97-AF65-F5344CB8AC3E}">
        <p14:creationId xmlns:p14="http://schemas.microsoft.com/office/powerpoint/2010/main" val="409079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3693E40C-2E37-4205-8603-6CDBAAC58499}" type="slidenum">
              <a:rPr lang="en-US" smtClean="0"/>
              <a:pPr/>
              <a:t>18</a:t>
            </a:fld>
            <a:endParaRPr lang="en-US" dirty="0"/>
          </a:p>
        </p:txBody>
      </p:sp>
    </p:spTree>
    <p:extLst>
      <p:ext uri="{BB962C8B-B14F-4D97-AF65-F5344CB8AC3E}">
        <p14:creationId xmlns:p14="http://schemas.microsoft.com/office/powerpoint/2010/main" val="3342803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More mods.</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544" eaLnBrk="0" hangingPunct="0">
              <a:spcBef>
                <a:spcPct val="30000"/>
              </a:spcBef>
              <a:defRPr sz="1200">
                <a:solidFill>
                  <a:schemeClr val="tx1"/>
                </a:solidFill>
                <a:latin typeface="Calibri" panose="020F0502020204030204" pitchFamily="34" charset="0"/>
              </a:defRPr>
            </a:lvl1pPr>
            <a:lvl2pPr marL="757363" indent="-291294" defTabSz="985544" eaLnBrk="0" hangingPunct="0">
              <a:spcBef>
                <a:spcPct val="30000"/>
              </a:spcBef>
              <a:defRPr sz="1200">
                <a:solidFill>
                  <a:schemeClr val="tx1"/>
                </a:solidFill>
                <a:latin typeface="Calibri" panose="020F0502020204030204" pitchFamily="34" charset="0"/>
              </a:defRPr>
            </a:lvl2pPr>
            <a:lvl3pPr marL="1165174" indent="-233035" defTabSz="985544" eaLnBrk="0" hangingPunct="0">
              <a:spcBef>
                <a:spcPct val="30000"/>
              </a:spcBef>
              <a:defRPr sz="1200">
                <a:solidFill>
                  <a:schemeClr val="tx1"/>
                </a:solidFill>
                <a:latin typeface="Calibri" panose="020F0502020204030204" pitchFamily="34" charset="0"/>
              </a:defRPr>
            </a:lvl3pPr>
            <a:lvl4pPr marL="1631244" indent="-233035" defTabSz="985544" eaLnBrk="0" hangingPunct="0">
              <a:spcBef>
                <a:spcPct val="30000"/>
              </a:spcBef>
              <a:defRPr sz="1200">
                <a:solidFill>
                  <a:schemeClr val="tx1"/>
                </a:solidFill>
                <a:latin typeface="Calibri" panose="020F0502020204030204" pitchFamily="34" charset="0"/>
              </a:defRPr>
            </a:lvl4pPr>
            <a:lvl5pPr marL="2097314" indent="-233035" defTabSz="985544" eaLnBrk="0" hangingPunct="0">
              <a:spcBef>
                <a:spcPct val="30000"/>
              </a:spcBef>
              <a:defRPr sz="1200">
                <a:solidFill>
                  <a:schemeClr val="tx1"/>
                </a:solidFill>
                <a:latin typeface="Calibri" panose="020F0502020204030204" pitchFamily="34" charset="0"/>
              </a:defRPr>
            </a:lvl5pPr>
            <a:lvl6pPr marL="2563383" indent="-233035" defTabSz="985544" eaLnBrk="0" fontAlgn="base" hangingPunct="0">
              <a:spcBef>
                <a:spcPct val="30000"/>
              </a:spcBef>
              <a:spcAft>
                <a:spcPct val="0"/>
              </a:spcAft>
              <a:defRPr sz="1200">
                <a:solidFill>
                  <a:schemeClr val="tx1"/>
                </a:solidFill>
                <a:latin typeface="Calibri" panose="020F0502020204030204" pitchFamily="34" charset="0"/>
              </a:defRPr>
            </a:lvl6pPr>
            <a:lvl7pPr marL="3029453" indent="-233035" defTabSz="985544" eaLnBrk="0" fontAlgn="base" hangingPunct="0">
              <a:spcBef>
                <a:spcPct val="30000"/>
              </a:spcBef>
              <a:spcAft>
                <a:spcPct val="0"/>
              </a:spcAft>
              <a:defRPr sz="1200">
                <a:solidFill>
                  <a:schemeClr val="tx1"/>
                </a:solidFill>
                <a:latin typeface="Calibri" panose="020F0502020204030204" pitchFamily="34" charset="0"/>
              </a:defRPr>
            </a:lvl7pPr>
            <a:lvl8pPr marL="3495523" indent="-233035" defTabSz="985544" eaLnBrk="0" fontAlgn="base" hangingPunct="0">
              <a:spcBef>
                <a:spcPct val="30000"/>
              </a:spcBef>
              <a:spcAft>
                <a:spcPct val="0"/>
              </a:spcAft>
              <a:defRPr sz="1200">
                <a:solidFill>
                  <a:schemeClr val="tx1"/>
                </a:solidFill>
                <a:latin typeface="Calibri" panose="020F0502020204030204" pitchFamily="34" charset="0"/>
              </a:defRPr>
            </a:lvl8pPr>
            <a:lvl9pPr marL="3961592" indent="-233035" defTabSz="985544"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B254FA4-F622-4986-86CF-D772589CF75C}" type="slidenum">
              <a:rPr lang="en-US" altLang="en-US" sz="1300">
                <a:solidFill>
                  <a:srgbClr val="000000"/>
                </a:solidFill>
                <a:latin typeface="Arial" panose="020B0604020202020204" pitchFamily="34" charset="0"/>
              </a:rPr>
              <a:pPr eaLnBrk="1" hangingPunct="1">
                <a:spcBef>
                  <a:spcPct val="0"/>
                </a:spcBef>
              </a:pPr>
              <a:t>19</a:t>
            </a:fld>
            <a:endParaRPr lang="en-US" altLang="en-US" sz="13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968621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3E40C-2E37-4205-8603-6CDBAAC58499}" type="slidenum">
              <a:rPr lang="en-US" smtClean="0"/>
              <a:pPr/>
              <a:t>20</a:t>
            </a:fld>
            <a:endParaRPr lang="en-US" dirty="0"/>
          </a:p>
        </p:txBody>
      </p:sp>
    </p:spTree>
    <p:extLst>
      <p:ext uri="{BB962C8B-B14F-4D97-AF65-F5344CB8AC3E}">
        <p14:creationId xmlns:p14="http://schemas.microsoft.com/office/powerpoint/2010/main" val="2137167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3E40C-2E37-4205-8603-6CDBAAC58499}" type="slidenum">
              <a:rPr lang="en-US" smtClean="0"/>
              <a:pPr/>
              <a:t>21</a:t>
            </a:fld>
            <a:endParaRPr lang="en-US" dirty="0"/>
          </a:p>
        </p:txBody>
      </p:sp>
    </p:spTree>
    <p:extLst>
      <p:ext uri="{BB962C8B-B14F-4D97-AF65-F5344CB8AC3E}">
        <p14:creationId xmlns:p14="http://schemas.microsoft.com/office/powerpoint/2010/main" val="2291315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3E40C-2E37-4205-8603-6CDBAAC58499}" type="slidenum">
              <a:rPr lang="en-US" smtClean="0"/>
              <a:pPr/>
              <a:t>22</a:t>
            </a:fld>
            <a:endParaRPr lang="en-US" dirty="0"/>
          </a:p>
        </p:txBody>
      </p:sp>
    </p:spTree>
    <p:extLst>
      <p:ext uri="{BB962C8B-B14F-4D97-AF65-F5344CB8AC3E}">
        <p14:creationId xmlns:p14="http://schemas.microsoft.com/office/powerpoint/2010/main" val="3780637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3E40C-2E37-4205-8603-6CDBAAC58499}" type="slidenum">
              <a:rPr lang="en-US" smtClean="0"/>
              <a:pPr/>
              <a:t>2</a:t>
            </a:fld>
            <a:endParaRPr lang="en-US" dirty="0"/>
          </a:p>
        </p:txBody>
      </p:sp>
    </p:spTree>
    <p:extLst>
      <p:ext uri="{BB962C8B-B14F-4D97-AF65-F5344CB8AC3E}">
        <p14:creationId xmlns:p14="http://schemas.microsoft.com/office/powerpoint/2010/main" val="3693672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3E40C-2E37-4205-8603-6CDBAAC58499}" type="slidenum">
              <a:rPr lang="en-US" smtClean="0"/>
              <a:pPr/>
              <a:t>23</a:t>
            </a:fld>
            <a:endParaRPr lang="en-US" dirty="0"/>
          </a:p>
        </p:txBody>
      </p:sp>
    </p:spTree>
    <p:extLst>
      <p:ext uri="{BB962C8B-B14F-4D97-AF65-F5344CB8AC3E}">
        <p14:creationId xmlns:p14="http://schemas.microsoft.com/office/powerpoint/2010/main" val="667443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24</a:t>
            </a:fld>
            <a:endParaRPr lang="en-US" dirty="0"/>
          </a:p>
        </p:txBody>
      </p:sp>
    </p:spTree>
    <p:extLst>
      <p:ext uri="{BB962C8B-B14F-4D97-AF65-F5344CB8AC3E}">
        <p14:creationId xmlns:p14="http://schemas.microsoft.com/office/powerpoint/2010/main" val="35051993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February 2015 http://www.tobaccofreeutah.org/pdfs/e-cig%20summary%202015.pdf</a:t>
            </a:r>
          </a:p>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25</a:t>
            </a:fld>
            <a:endParaRPr lang="en-US" dirty="0"/>
          </a:p>
        </p:txBody>
      </p:sp>
    </p:spTree>
    <p:extLst>
      <p:ext uri="{BB962C8B-B14F-4D97-AF65-F5344CB8AC3E}">
        <p14:creationId xmlns:p14="http://schemas.microsoft.com/office/powerpoint/2010/main" val="2955019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3E40C-2E37-4205-8603-6CDBAAC58499}" type="slidenum">
              <a:rPr lang="en-US" smtClean="0"/>
              <a:pPr/>
              <a:t>26</a:t>
            </a:fld>
            <a:endParaRPr lang="en-US" dirty="0"/>
          </a:p>
        </p:txBody>
      </p:sp>
    </p:spTree>
    <p:extLst>
      <p:ext uri="{BB962C8B-B14F-4D97-AF65-F5344CB8AC3E}">
        <p14:creationId xmlns:p14="http://schemas.microsoft.com/office/powerpoint/2010/main" val="1879654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27</a:t>
            </a:fld>
            <a:endParaRPr lang="en-US" dirty="0"/>
          </a:p>
        </p:txBody>
      </p:sp>
    </p:spTree>
    <p:extLst>
      <p:ext uri="{BB962C8B-B14F-4D97-AF65-F5344CB8AC3E}">
        <p14:creationId xmlns:p14="http://schemas.microsoft.com/office/powerpoint/2010/main" val="1745786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29</a:t>
            </a:fld>
            <a:endParaRPr lang="en-US" dirty="0"/>
          </a:p>
        </p:txBody>
      </p:sp>
    </p:spTree>
    <p:extLst>
      <p:ext uri="{BB962C8B-B14F-4D97-AF65-F5344CB8AC3E}">
        <p14:creationId xmlns:p14="http://schemas.microsoft.com/office/powerpoint/2010/main" val="2698570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31</a:t>
            </a:fld>
            <a:endParaRPr lang="en-US" dirty="0"/>
          </a:p>
        </p:txBody>
      </p:sp>
    </p:spTree>
    <p:extLst>
      <p:ext uri="{BB962C8B-B14F-4D97-AF65-F5344CB8AC3E}">
        <p14:creationId xmlns:p14="http://schemas.microsoft.com/office/powerpoint/2010/main" val="1246525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32</a:t>
            </a:fld>
            <a:endParaRPr lang="en-US" dirty="0"/>
          </a:p>
        </p:txBody>
      </p:sp>
    </p:spTree>
    <p:extLst>
      <p:ext uri="{BB962C8B-B14F-4D97-AF65-F5344CB8AC3E}">
        <p14:creationId xmlns:p14="http://schemas.microsoft.com/office/powerpoint/2010/main" val="2409030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altLang="en-US" sz="2400" dirty="0"/>
              <a:t>Child ingestions since 2011</a:t>
            </a:r>
          </a:p>
          <a:p>
            <a:pPr lvl="1">
              <a:lnSpc>
                <a:spcPct val="80000"/>
              </a:lnSpc>
              <a:spcBef>
                <a:spcPts val="1600"/>
              </a:spcBef>
            </a:pPr>
            <a:r>
              <a:rPr lang="en-US" altLang="en-US" sz="2000" dirty="0"/>
              <a:t>Utah - increased 19-fold</a:t>
            </a:r>
            <a:r>
              <a:rPr lang="en-US" altLang="en-US" sz="2000" baseline="30000" dirty="0"/>
              <a:t>1</a:t>
            </a:r>
          </a:p>
          <a:p>
            <a:pPr lvl="1">
              <a:lnSpc>
                <a:spcPct val="80000"/>
              </a:lnSpc>
              <a:spcBef>
                <a:spcPts val="1600"/>
              </a:spcBef>
            </a:pPr>
            <a:r>
              <a:rPr lang="en-US" altLang="en-US" sz="2000" dirty="0"/>
              <a:t>U.S. increased 14-fold</a:t>
            </a:r>
            <a:r>
              <a:rPr lang="en-US" altLang="en-US" sz="2000" baseline="30000" dirty="0"/>
              <a:t>2</a:t>
            </a:r>
          </a:p>
          <a:p>
            <a:pPr>
              <a:lnSpc>
                <a:spcPct val="80000"/>
              </a:lnSpc>
              <a:spcBef>
                <a:spcPts val="3000"/>
              </a:spcBef>
            </a:pPr>
            <a:r>
              <a:rPr lang="en-US" altLang="en-US" sz="2400" dirty="0"/>
              <a:t>One child death</a:t>
            </a:r>
            <a:r>
              <a:rPr lang="en-US" altLang="en-US" sz="2400" baseline="30000" dirty="0"/>
              <a:t>3</a:t>
            </a:r>
            <a:r>
              <a:rPr lang="en-US" altLang="en-US" sz="2400" dirty="0"/>
              <a:t> </a:t>
            </a:r>
          </a:p>
          <a:p>
            <a:pPr>
              <a:lnSpc>
                <a:spcPct val="80000"/>
              </a:lnSpc>
              <a:spcBef>
                <a:spcPts val="3000"/>
              </a:spcBef>
            </a:pPr>
            <a:r>
              <a:rPr lang="en-US" altLang="en-US" sz="2400" dirty="0"/>
              <a:t>Children</a:t>
            </a:r>
            <a:r>
              <a:rPr lang="en-US" altLang="en-US" sz="2400" baseline="0" dirty="0"/>
              <a:t> less than 2 are at most risk and </a:t>
            </a:r>
            <a:endParaRPr lang="en-US" altLang="en-US" sz="2400" dirty="0"/>
          </a:p>
          <a:p>
            <a:pPr marL="45720" indent="0">
              <a:lnSpc>
                <a:spcPct val="80000"/>
              </a:lnSpc>
              <a:spcBef>
                <a:spcPts val="3000"/>
              </a:spcBef>
              <a:buNone/>
            </a:pPr>
            <a:r>
              <a:rPr lang="en-US" altLang="en-US" sz="2400" baseline="30000" dirty="0"/>
              <a:t> </a:t>
            </a:r>
          </a:p>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33</a:t>
            </a:fld>
            <a:endParaRPr lang="en-US" dirty="0"/>
          </a:p>
        </p:txBody>
      </p:sp>
    </p:spTree>
    <p:extLst>
      <p:ext uri="{BB962C8B-B14F-4D97-AF65-F5344CB8AC3E}">
        <p14:creationId xmlns:p14="http://schemas.microsoft.com/office/powerpoint/2010/main" val="2523623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35</a:t>
            </a:fld>
            <a:endParaRPr lang="en-US" dirty="0"/>
          </a:p>
        </p:txBody>
      </p:sp>
    </p:spTree>
    <p:extLst>
      <p:ext uri="{BB962C8B-B14F-4D97-AF65-F5344CB8AC3E}">
        <p14:creationId xmlns:p14="http://schemas.microsoft.com/office/powerpoint/2010/main" val="949835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3E40C-2E37-4205-8603-6CDBAAC58499}" type="slidenum">
              <a:rPr lang="en-US" smtClean="0"/>
              <a:pPr/>
              <a:t>3</a:t>
            </a:fld>
            <a:endParaRPr lang="en-US" dirty="0"/>
          </a:p>
        </p:txBody>
      </p:sp>
    </p:spTree>
    <p:extLst>
      <p:ext uri="{BB962C8B-B14F-4D97-AF65-F5344CB8AC3E}">
        <p14:creationId xmlns:p14="http://schemas.microsoft.com/office/powerpoint/2010/main" val="1518940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found 1 study of Ecig vs Nicorette</a:t>
            </a:r>
            <a:r>
              <a:rPr lang="en-US" baseline="0" dirty="0"/>
              <a:t> gum that showed equivalent quit rates and no adverse effects, but it was industry sponsored</a:t>
            </a:r>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36</a:t>
            </a:fld>
            <a:endParaRPr lang="en-US" dirty="0"/>
          </a:p>
        </p:txBody>
      </p:sp>
    </p:spTree>
    <p:extLst>
      <p:ext uri="{BB962C8B-B14F-4D97-AF65-F5344CB8AC3E}">
        <p14:creationId xmlns:p14="http://schemas.microsoft.com/office/powerpoint/2010/main" val="2789811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2014 data shows that</a:t>
            </a:r>
            <a:r>
              <a:rPr lang="en-US" baseline="0" dirty="0"/>
              <a:t> </a:t>
            </a:r>
            <a:r>
              <a:rPr lang="en-US" dirty="0"/>
              <a:t>current e cig use has a higher odds of ever smoking cigarettes and ever users of traditional</a:t>
            </a:r>
            <a:r>
              <a:rPr lang="en-US" baseline="0" dirty="0"/>
              <a:t> </a:t>
            </a:r>
            <a:r>
              <a:rPr lang="en-US" dirty="0"/>
              <a:t>cigs, if they experiment with e cigs, have a lower rate of abstinence</a:t>
            </a:r>
            <a:r>
              <a:rPr lang="en-US" baseline="0" dirty="0"/>
              <a:t> at 1 mo. and 12 mo. from traditional cigs</a:t>
            </a:r>
          </a:p>
          <a:p>
            <a:endParaRPr lang="en-US" baseline="0" dirty="0"/>
          </a:p>
          <a:p>
            <a:r>
              <a:rPr lang="en-US" baseline="0" dirty="0"/>
              <a:t>New study out of Hawaii in 2016 shows the same information, odds ratios 2.8-4 in never smokers who used Ecigs starting to smoke (Wills et al, Tobacco Control Jan 2016 epub ahead of print)</a:t>
            </a:r>
          </a:p>
          <a:p>
            <a:endParaRPr lang="en-US" baseline="0" dirty="0"/>
          </a:p>
          <a:p>
            <a:r>
              <a:rPr lang="en-US" baseline="0" dirty="0"/>
              <a:t>ASSOCIATION NOT CAUSATION!</a:t>
            </a:r>
          </a:p>
          <a:p>
            <a:endParaRPr lang="en-US" baseline="0"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37</a:t>
            </a:fld>
            <a:endParaRPr lang="en-US" dirty="0"/>
          </a:p>
        </p:txBody>
      </p:sp>
    </p:spTree>
    <p:extLst>
      <p:ext uri="{BB962C8B-B14F-4D97-AF65-F5344CB8AC3E}">
        <p14:creationId xmlns:p14="http://schemas.microsoft.com/office/powerpoint/2010/main" val="803318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38</a:t>
            </a:fld>
            <a:endParaRPr lang="en-US" dirty="0"/>
          </a:p>
        </p:txBody>
      </p:sp>
    </p:spTree>
    <p:extLst>
      <p:ext uri="{BB962C8B-B14F-4D97-AF65-F5344CB8AC3E}">
        <p14:creationId xmlns:p14="http://schemas.microsoft.com/office/powerpoint/2010/main" val="2212513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HB 415- rules allows to set standards for </a:t>
            </a:r>
            <a:r>
              <a:rPr lang="en-US" baseline="0" dirty="0"/>
              <a:t> e cig nicotine labels, packaging and product quality</a:t>
            </a:r>
          </a:p>
          <a:p>
            <a:r>
              <a:rPr lang="en-US" dirty="0"/>
              <a:t>July 1, 2016</a:t>
            </a:r>
          </a:p>
          <a:p>
            <a:r>
              <a:rPr lang="en-US" dirty="0"/>
              <a:t>Poisoning related piece of legislation-2013-14 130 calls/year from</a:t>
            </a:r>
            <a:r>
              <a:rPr lang="en-US" baseline="0" dirty="0"/>
              <a:t> e liq. Children 75% of the calls.</a:t>
            </a:r>
          </a:p>
          <a:p>
            <a:endParaRPr lang="en-US" dirty="0"/>
          </a:p>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39</a:t>
            </a:fld>
            <a:endParaRPr lang="en-US" dirty="0"/>
          </a:p>
        </p:txBody>
      </p:sp>
    </p:spTree>
    <p:extLst>
      <p:ext uri="{BB962C8B-B14F-4D97-AF65-F5344CB8AC3E}">
        <p14:creationId xmlns:p14="http://schemas.microsoft.com/office/powerpoint/2010/main" val="3578129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3E40C-2E37-4205-8603-6CDBAAC58499}" type="slidenum">
              <a:rPr lang="en-US" smtClean="0"/>
              <a:pPr/>
              <a:t>41</a:t>
            </a:fld>
            <a:endParaRPr lang="en-US" dirty="0"/>
          </a:p>
        </p:txBody>
      </p:sp>
    </p:spTree>
    <p:extLst>
      <p:ext uri="{BB962C8B-B14F-4D97-AF65-F5344CB8AC3E}">
        <p14:creationId xmlns:p14="http://schemas.microsoft.com/office/powerpoint/2010/main" val="1120965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50C476-C992-445A-B635-1754EF897B08}" type="slidenum">
              <a:rPr lang="en-US" smtClean="0">
                <a:latin typeface="Arial" charset="0"/>
              </a:rPr>
              <a:pPr fontAlgn="base">
                <a:spcBef>
                  <a:spcPct val="0"/>
                </a:spcBef>
                <a:spcAft>
                  <a:spcPct val="0"/>
                </a:spcAft>
              </a:pPr>
              <a:t>42</a:t>
            </a:fld>
            <a:endParaRPr lang="en-US" dirty="0">
              <a:latin typeface="Arial" charset="0"/>
            </a:endParaRPr>
          </a:p>
        </p:txBody>
      </p:sp>
      <p:sp>
        <p:nvSpPr>
          <p:cNvPr id="44034" name="Rectangle 2"/>
          <p:cNvSpPr>
            <a:spLocks noGrp="1" noRot="1" noChangeAspect="1" noChangeArrowheads="1" noTextEdit="1"/>
          </p:cNvSpPr>
          <p:nvPr>
            <p:ph type="sldImg"/>
          </p:nvPr>
        </p:nvSpPr>
        <p:spPr bwMode="auto">
          <a:xfrm>
            <a:off x="3403600" y="534988"/>
            <a:ext cx="2654300" cy="1992312"/>
          </a:xfrm>
          <a:noFill/>
          <a:ln>
            <a:solidFill>
              <a:srgbClr val="000000"/>
            </a:solidFill>
            <a:miter lim="800000"/>
            <a:headEnd/>
            <a:tailEnd/>
          </a:ln>
        </p:spPr>
      </p:sp>
      <p:sp>
        <p:nvSpPr>
          <p:cNvPr id="44035" name="Rectangle 3"/>
          <p:cNvSpPr>
            <a:spLocks noGrp="1" noChangeArrowheads="1"/>
          </p:cNvSpPr>
          <p:nvPr>
            <p:ph type="body" idx="1"/>
          </p:nvPr>
        </p:nvSpPr>
        <p:spPr bwMode="auto">
          <a:xfrm>
            <a:off x="770420" y="2643624"/>
            <a:ext cx="7916500" cy="3989085"/>
          </a:xfrm>
          <a:noFill/>
        </p:spPr>
        <p:txBody>
          <a:bodyPr wrap="square" lIns="95836" tIns="47919" rIns="95836" bIns="47919" numCol="1" anchor="t" anchorCtr="0" compatLnSpc="1">
            <a:prstTxWarp prst="textNoShape">
              <a:avLst/>
            </a:prstTxWarp>
          </a:bodyPr>
          <a:lstStyle/>
          <a:p>
            <a:pPr eaLnBrk="1" hangingPunct="1">
              <a:spcBef>
                <a:spcPct val="0"/>
              </a:spcBef>
            </a:pPr>
            <a:r>
              <a:rPr lang="en-US" dirty="0"/>
              <a:t>Tobacco dependence is a chronic brain disease and is a condition that requires a two-prong approach for maximal treatment effectiveness.</a:t>
            </a:r>
          </a:p>
          <a:p>
            <a:pPr eaLnBrk="1" hangingPunct="1">
              <a:spcBef>
                <a:spcPct val="0"/>
              </a:spcBef>
            </a:pPr>
            <a:endParaRPr lang="en-US" dirty="0"/>
          </a:p>
          <a:p>
            <a:pPr eaLnBrk="1" hangingPunct="1">
              <a:spcBef>
                <a:spcPct val="0"/>
              </a:spcBef>
            </a:pPr>
            <a:r>
              <a:rPr lang="en-US" dirty="0"/>
              <a:t>Prolonged tobacco use of tobacco results in tobacco dependence, which is characterized as a physiological dependence (addiction to nicotine) and behavioral habit of using tobacco. Addiction can be treated with FDA-approved medications for smoking cessation, and the behavioral habit can be treated through behavior change programs, such as individualized counseling and group or online cessation programs. </a:t>
            </a:r>
          </a:p>
          <a:p>
            <a:pPr eaLnBrk="1" hangingPunct="1">
              <a:spcBef>
                <a:spcPct val="0"/>
              </a:spcBef>
            </a:pPr>
            <a:endParaRPr lang="en-US" dirty="0"/>
          </a:p>
          <a:p>
            <a:pPr eaLnBrk="1" hangingPunct="1">
              <a:spcBef>
                <a:spcPct val="0"/>
              </a:spcBef>
            </a:pPr>
            <a:r>
              <a:rPr lang="en-US" dirty="0"/>
              <a:t>The Clinical Practice Guideline for treating tobacco use and dependence (Fiore et al., 2000), which summarizes more than 6,000 published articles, advocates the combination of behavioral counseling with pharmacotherapy in treating patients who smoke. </a:t>
            </a:r>
          </a:p>
          <a:p>
            <a:pPr eaLnBrk="1" hangingPunct="1">
              <a:spcBef>
                <a:spcPct val="0"/>
              </a:spcBef>
            </a:pPr>
            <a:endParaRPr lang="en-US" dirty="0"/>
          </a:p>
          <a:p>
            <a:pPr eaLnBrk="1" hangingPunct="1">
              <a:spcBef>
                <a:spcPct val="0"/>
              </a:spcBef>
              <a:spcAft>
                <a:spcPct val="30000"/>
              </a:spcAft>
            </a:pPr>
            <a:endParaRPr lang="en-US" dirty="0"/>
          </a:p>
          <a:p>
            <a:pPr eaLnBrk="1" hangingPunct="1">
              <a:spcBef>
                <a:spcPct val="0"/>
              </a:spcBef>
              <a:spcAft>
                <a:spcPct val="30000"/>
              </a:spcAft>
            </a:pP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dirty="0"/>
          </a:p>
          <a:p>
            <a:pPr eaLnBrk="1" hangingPunct="1">
              <a:spcBef>
                <a:spcPct val="0"/>
              </a:spcBef>
            </a:pPr>
            <a:endParaRPr lang="en-US" sz="800" dirty="0"/>
          </a:p>
          <a:p>
            <a:pPr eaLnBrk="1" hangingPunct="1">
              <a:spcBef>
                <a:spcPct val="0"/>
              </a:spcBef>
            </a:pPr>
            <a:endParaRPr lang="en-US" sz="800" dirty="0"/>
          </a:p>
          <a:p>
            <a:pPr eaLnBrk="1" hangingPunct="1">
              <a:spcBef>
                <a:spcPct val="0"/>
              </a:spcBef>
              <a:buClr>
                <a:schemeClr val="tx1"/>
              </a:buClr>
              <a:buSzPct val="60000"/>
              <a:buFont typeface="Wingdings" pitchFamily="2" charset="2"/>
              <a:buNone/>
            </a:pPr>
            <a:r>
              <a:rPr lang="en-US" altLang="en-US" sz="800" dirty="0"/>
              <a:t>Fiore MC, Bailey WC, Cohen SJ, et al. (2000). </a:t>
            </a:r>
            <a:r>
              <a:rPr lang="en-US" altLang="en-US" sz="800" i="1" dirty="0"/>
              <a:t>Treating Tobacco Use and Dependence. Clinical Practice Guideline</a:t>
            </a:r>
            <a:r>
              <a:rPr lang="en-US" altLang="en-US" sz="800" dirty="0"/>
              <a:t>. Rockville, MD: U.S. Department of Health and Human Services, Public Health Service.</a:t>
            </a:r>
            <a:endParaRPr lang="en-US" sz="800" dirty="0"/>
          </a:p>
        </p:txBody>
      </p:sp>
    </p:spTree>
    <p:extLst>
      <p:ext uri="{BB962C8B-B14F-4D97-AF65-F5344CB8AC3E}">
        <p14:creationId xmlns:p14="http://schemas.microsoft.com/office/powerpoint/2010/main" val="3299226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3A8AE7-F08D-444C-81A3-444CA4130EA1}" type="slidenum">
              <a:rPr lang="en-US" smtClean="0">
                <a:latin typeface="Arial" charset="0"/>
              </a:rPr>
              <a:pPr fontAlgn="base">
                <a:spcBef>
                  <a:spcPct val="0"/>
                </a:spcBef>
                <a:spcAft>
                  <a:spcPct val="0"/>
                </a:spcAft>
              </a:pPr>
              <a:t>43</a:t>
            </a:fld>
            <a:endParaRPr lang="en-US" dirty="0">
              <a:latin typeface="Arial" charset="0"/>
            </a:endParaRPr>
          </a:p>
        </p:txBody>
      </p:sp>
      <p:sp>
        <p:nvSpPr>
          <p:cNvPr id="46082" name="Rectangle 2"/>
          <p:cNvSpPr>
            <a:spLocks noGrp="1" noRot="1" noChangeAspect="1" noChangeArrowheads="1" noTextEdit="1"/>
          </p:cNvSpPr>
          <p:nvPr>
            <p:ph type="sldImg"/>
          </p:nvPr>
        </p:nvSpPr>
        <p:spPr bwMode="auto">
          <a:xfrm>
            <a:off x="3597275" y="531813"/>
            <a:ext cx="2652713" cy="1990725"/>
          </a:xfrm>
          <a:noFill/>
          <a:ln>
            <a:solidFill>
              <a:srgbClr val="000000"/>
            </a:solidFill>
            <a:miter lim="800000"/>
            <a:headEnd/>
            <a:tailEnd/>
          </a:ln>
        </p:spPr>
      </p:sp>
      <p:sp>
        <p:nvSpPr>
          <p:cNvPr id="46083" name="Rectangle 3"/>
          <p:cNvSpPr>
            <a:spLocks noGrp="1" noChangeArrowheads="1"/>
          </p:cNvSpPr>
          <p:nvPr>
            <p:ph type="body" idx="1"/>
          </p:nvPr>
        </p:nvSpPr>
        <p:spPr bwMode="auto">
          <a:xfrm>
            <a:off x="770420" y="2643624"/>
            <a:ext cx="7916500" cy="3989085"/>
          </a:xfrm>
          <a:noFill/>
        </p:spPr>
        <p:txBody>
          <a:bodyPr wrap="square" lIns="93905" tIns="46953" rIns="93905" bIns="46953" numCol="1" anchor="t" anchorCtr="0" compatLnSpc="1">
            <a:prstTxWarp prst="textNoShape">
              <a:avLst/>
            </a:prstTxWarp>
          </a:bodyPr>
          <a:lstStyle/>
          <a:p>
            <a:pPr eaLnBrk="1" hangingPunct="1">
              <a:spcBef>
                <a:spcPct val="0"/>
              </a:spcBef>
            </a:pPr>
            <a:r>
              <a:rPr lang="en-US" altLang="en-US" dirty="0"/>
              <a:t>Currently five formulations of nicotine replacement therapy and two non-nicotine agents have FDA approvals as aids for smoking cessation (Fiore et al., 2008). </a:t>
            </a:r>
          </a:p>
          <a:p>
            <a:pPr eaLnBrk="1" hangingPunct="1">
              <a:spcBef>
                <a:spcPct val="0"/>
              </a:spcBef>
            </a:pPr>
            <a:endParaRPr lang="en-US" altLang="en-US" dirty="0"/>
          </a:p>
          <a:p>
            <a:pPr eaLnBrk="1" hangingPunct="1">
              <a:spcBef>
                <a:spcPct val="0"/>
              </a:spcBef>
            </a:pPr>
            <a:r>
              <a:rPr lang="en-US" altLang="en-US" dirty="0"/>
              <a:t>Medications that are available without a prescription include the nicotine gum, nicotine lozenge, and nicotine transdermal patch. Medications available only with a prescription are the nicotine nasal spray, nicotine inhaler, sustained-release bupropion, and varenicline. One formation of the generic transdermal patch also is available with a prescription.</a:t>
            </a:r>
          </a:p>
          <a:p>
            <a:pPr eaLnBrk="1" hangingPunct="1">
              <a:spcBef>
                <a:spcPct val="0"/>
              </a:spcBef>
            </a:pPr>
            <a:endParaRPr lang="en-US" altLang="en-US" dirty="0"/>
          </a:p>
          <a:p>
            <a:pPr eaLnBrk="1" hangingPunct="1">
              <a:spcBef>
                <a:spcPct val="0"/>
              </a:spcBef>
            </a:pPr>
            <a:r>
              <a:rPr lang="en-US" sz="900" dirty="0"/>
              <a:t>Fiore MC, Jaén CR, Baker TB, et al. (2008). </a:t>
            </a:r>
            <a:r>
              <a:rPr lang="en-US" sz="900" i="1" dirty="0"/>
              <a:t>Treating Tobacco Use and Dependence: 2008 Update. Clinical Practice Guideline.</a:t>
            </a:r>
            <a:r>
              <a:rPr lang="en-US" sz="900" dirty="0"/>
              <a:t> Rockville, MD: U.S. Department of Health and Human Services. Public Health Service.</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10686428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ASK= 3 times </a:t>
            </a:r>
          </a:p>
          <a:p>
            <a:r>
              <a:rPr lang="en-US" altLang="en-US" dirty="0"/>
              <a:t>ADVISE-more times more likely to quit </a:t>
            </a:r>
          </a:p>
          <a:p>
            <a:r>
              <a:rPr lang="en-US" altLang="en-US" dirty="0"/>
              <a:t>Number of types of people</a:t>
            </a:r>
            <a:r>
              <a:rPr lang="en-US" altLang="en-US" baseline="0" dirty="0"/>
              <a:t> that ask---MORE QUITTERS </a:t>
            </a:r>
            <a:endParaRPr lang="en-US" alt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44</a:t>
            </a:fld>
            <a:endParaRPr lang="en-US" dirty="0"/>
          </a:p>
        </p:txBody>
      </p:sp>
    </p:spTree>
    <p:extLst>
      <p:ext uri="{BB962C8B-B14F-4D97-AF65-F5344CB8AC3E}">
        <p14:creationId xmlns:p14="http://schemas.microsoft.com/office/powerpoint/2010/main" val="24840299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3E40C-2E37-4205-8603-6CDBAAC58499}" type="slidenum">
              <a:rPr lang="en-US" smtClean="0"/>
              <a:pPr/>
              <a:t>45</a:t>
            </a:fld>
            <a:endParaRPr lang="en-US" dirty="0"/>
          </a:p>
        </p:txBody>
      </p:sp>
    </p:spTree>
    <p:extLst>
      <p:ext uri="{BB962C8B-B14F-4D97-AF65-F5344CB8AC3E}">
        <p14:creationId xmlns:p14="http://schemas.microsoft.com/office/powerpoint/2010/main" val="2773310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3E40C-2E37-4205-8603-6CDBAAC58499}" type="slidenum">
              <a:rPr lang="en-US" smtClean="0"/>
              <a:pPr/>
              <a:t>46</a:t>
            </a:fld>
            <a:endParaRPr lang="en-US" dirty="0"/>
          </a:p>
        </p:txBody>
      </p:sp>
    </p:spTree>
    <p:extLst>
      <p:ext uri="{BB962C8B-B14F-4D97-AF65-F5344CB8AC3E}">
        <p14:creationId xmlns:p14="http://schemas.microsoft.com/office/powerpoint/2010/main" val="7649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3E40C-2E37-4205-8603-6CDBAAC58499}" type="slidenum">
              <a:rPr lang="en-US" smtClean="0"/>
              <a:pPr/>
              <a:t>4</a:t>
            </a:fld>
            <a:endParaRPr lang="en-US" dirty="0"/>
          </a:p>
        </p:txBody>
      </p:sp>
    </p:spTree>
    <p:extLst>
      <p:ext uri="{BB962C8B-B14F-4D97-AF65-F5344CB8AC3E}">
        <p14:creationId xmlns:p14="http://schemas.microsoft.com/office/powerpoint/2010/main" val="31362264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47</a:t>
            </a:fld>
            <a:endParaRPr lang="en-US" dirty="0"/>
          </a:p>
        </p:txBody>
      </p:sp>
    </p:spTree>
    <p:extLst>
      <p:ext uri="{BB962C8B-B14F-4D97-AF65-F5344CB8AC3E}">
        <p14:creationId xmlns:p14="http://schemas.microsoft.com/office/powerpoint/2010/main" val="2321481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48</a:t>
            </a:fld>
            <a:endParaRPr lang="en-US" dirty="0"/>
          </a:p>
        </p:txBody>
      </p:sp>
    </p:spTree>
    <p:extLst>
      <p:ext uri="{BB962C8B-B14F-4D97-AF65-F5344CB8AC3E}">
        <p14:creationId xmlns:p14="http://schemas.microsoft.com/office/powerpoint/2010/main" val="23214816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Detailed information on the quit line and online coaching services</a:t>
            </a:r>
          </a:p>
          <a:p>
            <a:pPr marL="45720" indent="0">
              <a:buNone/>
            </a:pPr>
            <a:endParaRPr lang="en-US" sz="1200" dirty="0"/>
          </a:p>
          <a:p>
            <a:r>
              <a:rPr lang="en-US" sz="1200" dirty="0"/>
              <a:t>Cost Calculator for Quitters</a:t>
            </a:r>
          </a:p>
          <a:p>
            <a:pPr marL="45720" indent="0">
              <a:buNone/>
            </a:pPr>
            <a:endParaRPr lang="en-US" sz="1200" dirty="0"/>
          </a:p>
          <a:p>
            <a:r>
              <a:rPr lang="en-US" sz="1200" dirty="0"/>
              <a:t>Health information about the effects of smoking</a:t>
            </a:r>
          </a:p>
          <a:p>
            <a:pPr marL="45720" indent="0">
              <a:buNone/>
            </a:pPr>
            <a:endParaRPr lang="en-US" sz="1200" dirty="0"/>
          </a:p>
          <a:p>
            <a:r>
              <a:rPr lang="en-US" sz="1200" dirty="0"/>
              <a:t>Active Facebook channel where patients can connect with others who have quit, or are trying to quit for some casual support</a:t>
            </a:r>
          </a:p>
        </p:txBody>
      </p:sp>
      <p:sp>
        <p:nvSpPr>
          <p:cNvPr id="4" name="Slide Number Placeholder 3"/>
          <p:cNvSpPr>
            <a:spLocks noGrp="1"/>
          </p:cNvSpPr>
          <p:nvPr>
            <p:ph type="sldNum" sz="quarter" idx="10"/>
          </p:nvPr>
        </p:nvSpPr>
        <p:spPr/>
        <p:txBody>
          <a:bodyPr/>
          <a:lstStyle/>
          <a:p>
            <a:pPr>
              <a:defRPr/>
            </a:pPr>
            <a:fld id="{D8BCA354-9E74-46DB-9CD5-37CCEF9364F9}" type="slidenum">
              <a:rPr lang="en-US" smtClean="0"/>
              <a:pPr>
                <a:defRPr/>
              </a:pPr>
              <a:t>49</a:t>
            </a:fld>
            <a:endParaRPr lang="en-US" dirty="0"/>
          </a:p>
        </p:txBody>
      </p:sp>
    </p:spTree>
    <p:extLst>
      <p:ext uri="{BB962C8B-B14F-4D97-AF65-F5344CB8AC3E}">
        <p14:creationId xmlns:p14="http://schemas.microsoft.com/office/powerpoint/2010/main" val="3569322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BCA354-9E74-46DB-9CD5-37CCEF9364F9}" type="slidenum">
              <a:rPr lang="en-US" smtClean="0"/>
              <a:pPr>
                <a:defRPr/>
              </a:pPr>
              <a:t>50</a:t>
            </a:fld>
            <a:endParaRPr lang="en-US" dirty="0"/>
          </a:p>
        </p:txBody>
      </p:sp>
    </p:spTree>
    <p:extLst>
      <p:ext uri="{BB962C8B-B14F-4D97-AF65-F5344CB8AC3E}">
        <p14:creationId xmlns:p14="http://schemas.microsoft.com/office/powerpoint/2010/main" val="3569322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8BCA354-9E74-46DB-9CD5-37CCEF9364F9}" type="slidenum">
              <a:rPr lang="en-US" smtClean="0"/>
              <a:pPr>
                <a:defRPr/>
              </a:pPr>
              <a:t>51</a:t>
            </a:fld>
            <a:endParaRPr lang="en-US" dirty="0"/>
          </a:p>
        </p:txBody>
      </p:sp>
    </p:spTree>
    <p:extLst>
      <p:ext uri="{BB962C8B-B14F-4D97-AF65-F5344CB8AC3E}">
        <p14:creationId xmlns:p14="http://schemas.microsoft.com/office/powerpoint/2010/main" val="35693226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 Step 1 - The provider determines that the patient/tobacco user should be referred to the Quit Line and discusses the fax referral form and process with him/her.</a:t>
            </a:r>
          </a:p>
          <a:p>
            <a:pPr>
              <a:defRPr/>
            </a:pPr>
            <a:r>
              <a:rPr lang="en-US" dirty="0"/>
              <a:t>Step 2 - The provider and the tobacco user completely fill out the fax referral form. </a:t>
            </a:r>
          </a:p>
          <a:p>
            <a:pPr>
              <a:defRPr/>
            </a:pPr>
            <a:r>
              <a:rPr lang="en-US" dirty="0"/>
              <a:t>Step 3 - The clinic faxes the form to the Quit Line at: # 1-800-483-3076. </a:t>
            </a:r>
          </a:p>
          <a:p>
            <a:pPr>
              <a:defRPr/>
            </a:pPr>
            <a:r>
              <a:rPr lang="en-US" dirty="0"/>
              <a:t>Step 4 - The Quit Line enters the referral into their database within 24 hours of receipt and attempts are made to reach the participant, at their indicated best times, within 48 hours.   </a:t>
            </a:r>
          </a:p>
          <a:p>
            <a:pPr>
              <a:defRPr/>
            </a:pPr>
            <a:r>
              <a:rPr lang="en-US" dirty="0"/>
              <a:t>Step 5 - The Quit Line makes at least three attempts over the next five days to reach the tobacco user.  For privacy reasons, no message will be left for the participant unless the participant indicated on the fax referral form that it's okay to leave a message. </a:t>
            </a:r>
          </a:p>
          <a:p>
            <a:pPr>
              <a:defRPr/>
            </a:pPr>
            <a:r>
              <a:rPr lang="en-US" dirty="0"/>
              <a:t>If a Spanish fax referral form is received, a Spanish Quit Coach will make outbound calls.</a:t>
            </a:r>
          </a:p>
          <a:p>
            <a:pPr>
              <a:defRPr/>
            </a:pPr>
            <a:r>
              <a:rPr lang="en-US" dirty="0"/>
              <a:t>If the birth date on the form indicates that the caller is under 19 years of age, a youth Quit Coach will make outbound calls instead of an adult Quit Coach.</a:t>
            </a:r>
          </a:p>
          <a:p>
            <a:pPr>
              <a:defRPr/>
            </a:pPr>
            <a:r>
              <a:rPr lang="en-US" dirty="0"/>
              <a:t>Step 6 - After three attempts, the Quit Line will fax the clinic an outcome report (to be filed in the patient’s chart at the clinic), detailing one of three outcomes from the outreach:</a:t>
            </a:r>
          </a:p>
          <a:p>
            <a:pPr>
              <a:defRPr/>
            </a:pPr>
            <a:r>
              <a:rPr lang="en-US" dirty="0"/>
              <a:t>Tobacco user reached – service accepted (will detail service user will receive).</a:t>
            </a:r>
          </a:p>
          <a:p>
            <a:pPr>
              <a:defRPr/>
            </a:pPr>
            <a:r>
              <a:rPr lang="en-US" dirty="0"/>
              <a:t>Tobacco user reached – declined services</a:t>
            </a:r>
          </a:p>
          <a:p>
            <a:pPr>
              <a:defRPr/>
            </a:pPr>
            <a:r>
              <a:rPr lang="en-US" dirty="0"/>
              <a:t>Tobacco user not reached.</a:t>
            </a:r>
          </a:p>
          <a:p>
            <a:pPr>
              <a:defRPr/>
            </a:pPr>
            <a:r>
              <a:rPr lang="en-US" b="1" dirty="0"/>
              <a:t>NOTE</a:t>
            </a:r>
            <a:r>
              <a:rPr lang="en-US" dirty="0"/>
              <a:t>: - Due to HIPAA (privacy legislation protecting personal health information), outcome reports can only be sent to HIPAA-covered agencies.</a:t>
            </a:r>
          </a:p>
          <a:p>
            <a:pPr>
              <a:defRPr/>
            </a:pPr>
            <a:r>
              <a:rPr lang="en-US" dirty="0"/>
              <a:t>Step 7 - The provider continues to follow up periodically with the tobacco user. The Quit Line does not send any additional outcome reports.</a:t>
            </a:r>
          </a:p>
          <a:p>
            <a:pPr>
              <a:defRPr/>
            </a:pPr>
            <a:r>
              <a:rPr lang="en-US" dirty="0"/>
              <a:t> </a:t>
            </a:r>
          </a:p>
          <a:p>
            <a:pPr>
              <a:defRPr/>
            </a:pPr>
            <a:r>
              <a:rPr lang="en-US" b="1" dirty="0"/>
              <a:t>Benefits of the Fax Referral Program:</a:t>
            </a:r>
            <a:endParaRPr lang="en-US" dirty="0"/>
          </a:p>
          <a:p>
            <a:pPr>
              <a:defRPr/>
            </a:pPr>
            <a:r>
              <a:rPr lang="en-US" dirty="0"/>
              <a:t>Eliminates barrier of the tobacco user having to initiate the first call to the Quit Line.</a:t>
            </a:r>
          </a:p>
          <a:p>
            <a:pPr>
              <a:defRPr/>
            </a:pPr>
            <a:r>
              <a:rPr lang="en-US" dirty="0"/>
              <a:t>Allows the provider / clinic to ensure a proactive follow-up step.</a:t>
            </a:r>
          </a:p>
          <a:p>
            <a:pPr>
              <a:defRPr/>
            </a:pPr>
            <a:r>
              <a:rPr lang="en-US" dirty="0"/>
              <a:t>Allows the provider to receive a report on the services the tobacco user will receive.</a:t>
            </a:r>
          </a:p>
          <a:p>
            <a:pPr>
              <a:defRPr/>
            </a:pPr>
            <a:r>
              <a:rPr lang="en-US" dirty="0"/>
              <a:t>Opportunity for the provider to take action with the tobacco user at the time of the visit. </a:t>
            </a:r>
          </a:p>
          <a:p>
            <a:pPr>
              <a:defRPr/>
            </a:pPr>
            <a:r>
              <a:rPr lang="en-US" dirty="0"/>
              <a:t>Allows for follow-up in clinics or areas where follow-up might not otherwise be possible (like ER, etc.).</a:t>
            </a:r>
          </a:p>
          <a:p>
            <a:endParaRPr lang="en-US" dirty="0"/>
          </a:p>
        </p:txBody>
      </p:sp>
      <p:sp>
        <p:nvSpPr>
          <p:cNvPr id="4" name="Slide Number Placeholder 3"/>
          <p:cNvSpPr>
            <a:spLocks noGrp="1"/>
          </p:cNvSpPr>
          <p:nvPr>
            <p:ph type="sldNum" sz="quarter" idx="10"/>
          </p:nvPr>
        </p:nvSpPr>
        <p:spPr/>
        <p:txBody>
          <a:bodyPr/>
          <a:lstStyle/>
          <a:p>
            <a:pPr>
              <a:defRPr/>
            </a:pPr>
            <a:fld id="{8265F627-2085-40B8-BA01-D76DB508664D}" type="slidenum">
              <a:rPr lang="en-US" smtClean="0"/>
              <a:pPr>
                <a:defRPr/>
              </a:pPr>
              <a:t>52</a:t>
            </a:fld>
            <a:endParaRPr lang="en-US" dirty="0"/>
          </a:p>
        </p:txBody>
      </p:sp>
    </p:spTree>
    <p:extLst>
      <p:ext uri="{BB962C8B-B14F-4D97-AF65-F5344CB8AC3E}">
        <p14:creationId xmlns:p14="http://schemas.microsoft.com/office/powerpoint/2010/main" val="25346750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93E40C-2E37-4205-8603-6CDBAAC58499}" type="slidenum">
              <a:rPr lang="en-US" smtClean="0"/>
              <a:pPr/>
              <a:t>53</a:t>
            </a:fld>
            <a:endParaRPr lang="en-US" dirty="0"/>
          </a:p>
        </p:txBody>
      </p:sp>
    </p:spTree>
    <p:extLst>
      <p:ext uri="{BB962C8B-B14F-4D97-AF65-F5344CB8AC3E}">
        <p14:creationId xmlns:p14="http://schemas.microsoft.com/office/powerpoint/2010/main" val="2310188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 Nicotine in 2018: The State of use in Utah</a:t>
            </a:r>
          </a:p>
          <a:p>
            <a:r>
              <a:rPr lang="en-US" dirty="0"/>
              <a:t>Objectives:</a:t>
            </a:r>
          </a:p>
          <a:p>
            <a:r>
              <a:rPr lang="en-US" dirty="0"/>
              <a:t> </a:t>
            </a:r>
          </a:p>
          <a:p>
            <a:r>
              <a:rPr lang="en-US" dirty="0"/>
              <a:t>¡  Understand  current tobacco and electronic cigarette usage rates in Utah</a:t>
            </a:r>
          </a:p>
          <a:p>
            <a:r>
              <a:rPr lang="en-US" dirty="0"/>
              <a:t>¡  Utilize evidence-based techniques for smoking cessation interventions with patients and families</a:t>
            </a:r>
          </a:p>
          <a:p>
            <a:r>
              <a:rPr lang="en-US" dirty="0"/>
              <a:t>¡  Understand how to integrate the Utah Department of Health’s proven and free cessation services into your clinical setting </a:t>
            </a:r>
          </a:p>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5</a:t>
            </a:fld>
            <a:endParaRPr lang="en-US" dirty="0"/>
          </a:p>
        </p:txBody>
      </p:sp>
    </p:spTree>
    <p:extLst>
      <p:ext uri="{BB962C8B-B14F-4D97-AF65-F5344CB8AC3E}">
        <p14:creationId xmlns:p14="http://schemas.microsoft.com/office/powerpoint/2010/main" val="195969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FOR a STAT</a:t>
            </a:r>
            <a:r>
              <a:rPr lang="en-US" baseline="0" dirty="0"/>
              <a:t> that means something to you….and I have prizes for volunteers to share </a:t>
            </a:r>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6</a:t>
            </a:fld>
            <a:endParaRPr lang="en-US" dirty="0"/>
          </a:p>
        </p:txBody>
      </p:sp>
    </p:spTree>
    <p:extLst>
      <p:ext uri="{BB962C8B-B14F-4D97-AF65-F5344CB8AC3E}">
        <p14:creationId xmlns:p14="http://schemas.microsoft.com/office/powerpoint/2010/main" val="298078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7</a:t>
            </a:fld>
            <a:endParaRPr lang="en-US" dirty="0"/>
          </a:p>
        </p:txBody>
      </p:sp>
    </p:spTree>
    <p:extLst>
      <p:ext uri="{BB962C8B-B14F-4D97-AF65-F5344CB8AC3E}">
        <p14:creationId xmlns:p14="http://schemas.microsoft.com/office/powerpoint/2010/main" val="84718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8</a:t>
            </a:fld>
            <a:endParaRPr lang="en-US" dirty="0"/>
          </a:p>
        </p:txBody>
      </p:sp>
    </p:spTree>
    <p:extLst>
      <p:ext uri="{BB962C8B-B14F-4D97-AF65-F5344CB8AC3E}">
        <p14:creationId xmlns:p14="http://schemas.microsoft.com/office/powerpoint/2010/main" val="3625992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693E40C-2E37-4205-8603-6CDBAAC58499}" type="slidenum">
              <a:rPr lang="en-US" smtClean="0"/>
              <a:pPr/>
              <a:t>9</a:t>
            </a:fld>
            <a:endParaRPr lang="en-US" dirty="0"/>
          </a:p>
        </p:txBody>
      </p:sp>
    </p:spTree>
    <p:extLst>
      <p:ext uri="{BB962C8B-B14F-4D97-AF65-F5344CB8AC3E}">
        <p14:creationId xmlns:p14="http://schemas.microsoft.com/office/powerpoint/2010/main" val="1950477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FC37B452-07B7-455C-91B0-A4E0D04D5C4B}" type="datetimeFigureOut">
              <a:rPr lang="en-US" smtClean="0"/>
              <a:pPr/>
              <a:t>5/15/2018</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3C1FE6F6-7FBB-4CCA-991E-75986F3DED3F}" type="slidenum">
              <a:rPr lang="en-US" smtClean="0"/>
              <a:pP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37B452-07B7-455C-91B0-A4E0D04D5C4B}"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1FE6F6-7FBB-4CCA-991E-75986F3DED3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162800" y="274638"/>
            <a:ext cx="1676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37B452-07B7-455C-91B0-A4E0D04D5C4B}"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C1FE6F6-7FBB-4CCA-991E-75986F3DED3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617538"/>
            <a:ext cx="7267575" cy="1143000"/>
          </a:xfrm>
        </p:spPr>
        <p:txBody>
          <a:bodyPr/>
          <a:lstStyle/>
          <a:p>
            <a:r>
              <a:rPr lang="en-US"/>
              <a:t>Click to edit Master title style</a:t>
            </a:r>
          </a:p>
        </p:txBody>
      </p:sp>
      <p:sp>
        <p:nvSpPr>
          <p:cNvPr id="3" name="Chart Placeholder 2"/>
          <p:cNvSpPr>
            <a:spLocks noGrp="1"/>
          </p:cNvSpPr>
          <p:nvPr>
            <p:ph type="chart" idx="1"/>
          </p:nvPr>
        </p:nvSpPr>
        <p:spPr>
          <a:xfrm>
            <a:off x="838200" y="2133600"/>
            <a:ext cx="7924800" cy="3998913"/>
          </a:xfrm>
        </p:spPr>
        <p:txBody>
          <a:bodyPr>
            <a:normAutofit/>
          </a:bodyPr>
          <a:lstStyle/>
          <a:p>
            <a:pPr lvl="0"/>
            <a:endParaRPr lang="en-US" noProof="0" dirty="0"/>
          </a:p>
        </p:txBody>
      </p:sp>
      <p:sp>
        <p:nvSpPr>
          <p:cNvPr id="4" name="Date Placeholder 3"/>
          <p:cNvSpPr>
            <a:spLocks noGrp="1"/>
          </p:cNvSpPr>
          <p:nvPr>
            <p:ph type="dt" sz="half" idx="10"/>
          </p:nvPr>
        </p:nvSpPr>
        <p:spPr>
          <a:xfrm>
            <a:off x="914400" y="6324600"/>
            <a:ext cx="1905000" cy="457200"/>
          </a:xfr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352800" y="6324600"/>
            <a:ext cx="2895600" cy="457200"/>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781800" y="6324600"/>
            <a:ext cx="1905000" cy="457200"/>
          </a:xfrm>
        </p:spPr>
        <p:txBody>
          <a:bodyPr/>
          <a:lstStyle>
            <a:lvl1pPr>
              <a:defRPr/>
            </a:lvl1pPr>
          </a:lstStyle>
          <a:p>
            <a:pPr>
              <a:defRPr/>
            </a:pPr>
            <a:fld id="{9609D3CE-40D1-4669-A24C-B68D5AA696A0}" type="slidenum">
              <a:rPr lang="en-US"/>
              <a:pPr>
                <a:defRPr/>
              </a:pPr>
              <a:t>‹#›</a:t>
            </a:fld>
            <a:endParaRPr lang="en-US" dirty="0"/>
          </a:p>
        </p:txBody>
      </p:sp>
    </p:spTree>
    <p:extLst>
      <p:ext uri="{BB962C8B-B14F-4D97-AF65-F5344CB8AC3E}">
        <p14:creationId xmlns:p14="http://schemas.microsoft.com/office/powerpoint/2010/main" val="399074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37B452-07B7-455C-91B0-A4E0D04D5C4B}" type="datetimeFigureOut">
              <a:rPr lang="en-US" smtClean="0"/>
              <a:pPr/>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1FE6F6-7FBB-4CCA-991E-75986F3DED3F}"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FC37B452-07B7-455C-91B0-A4E0D04D5C4B}" type="datetimeFigureOut">
              <a:rPr lang="en-US" smtClean="0"/>
              <a:pPr/>
              <a:t>5/15/2018</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C1FE6F6-7FBB-4CCA-991E-75986F3DED3F}" type="slidenum">
              <a:rPr lang="en-US" smtClean="0"/>
              <a:pP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37B452-07B7-455C-91B0-A4E0D04D5C4B}" type="datetimeFigureOut">
              <a:rPr lang="en-US" smtClean="0"/>
              <a:pPr/>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1FE6F6-7FBB-4CCA-991E-75986F3DED3F}"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37B452-07B7-455C-91B0-A4E0D04D5C4B}" type="datetimeFigureOut">
              <a:rPr lang="en-US" smtClean="0"/>
              <a:pPr/>
              <a:t>5/15/2018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1FE6F6-7FBB-4CCA-991E-75986F3DED3F}"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C37B452-07B7-455C-91B0-A4E0D04D5C4B}" type="datetimeFigureOut">
              <a:rPr lang="en-US" smtClean="0"/>
              <a:pPr/>
              <a:t>5/15/2018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1FE6F6-7FBB-4CCA-991E-75986F3DED3F}"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FC37B452-07B7-455C-91B0-A4E0D04D5C4B}" type="datetimeFigureOut">
              <a:rPr lang="en-US" smtClean="0"/>
              <a:pPr/>
              <a:t>5/15/2018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1FE6F6-7FBB-4CCA-991E-75986F3DED3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37B452-07B7-455C-91B0-A4E0D04D5C4B}" type="datetimeFigureOut">
              <a:rPr lang="en-US" smtClean="0"/>
              <a:pPr/>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3C1FE6F6-7FBB-4CCA-991E-75986F3DED3F}"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37B452-07B7-455C-91B0-A4E0D04D5C4B}" type="datetimeFigureOut">
              <a:rPr lang="en-US" smtClean="0"/>
              <a:pPr/>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1FE6F6-7FBB-4CCA-991E-75986F3DED3F}" type="slidenum">
              <a:rPr lang="en-US" smtClean="0"/>
              <a:pPr/>
              <a:t>‹#›</a:t>
            </a:fld>
            <a:endParaRPr lang="en-US" dirty="0"/>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FC37B452-07B7-455C-91B0-A4E0D04D5C4B}" type="datetimeFigureOut">
              <a:rPr lang="en-US" smtClean="0"/>
              <a:pPr/>
              <a:t>5/15/2018</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C1FE6F6-7FBB-4CCA-991E-75986F3DED3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tobaccofreeutah.org/pdfs/TPCPFY%20Current%20report.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tobaccofreeutah.org/pdfs/e-cig%20summary%202015.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tobaccofreeutah.org/pdfs/TPCPFY%20Current%20report.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hyperlink" Target="http://www.tobaccofreeutah.org/pdfs/e-cig%20summary%202015.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ncbi.nlm.nih.gov/pubmed/23440173"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tobaccofreeutah.org/pdfs/tpcpfy15report.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tobaccofreeutah.org/pdfs/TPCPFY%20Current%20report.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tobaccofreeutah.org/pdfs/TPCPFY%20Current%20report.pdf"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www.tobaccofreeutah.org/pdfs/TPCPFY%20Current%20repor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4724400"/>
            <a:ext cx="1981200" cy="1981200"/>
          </a:xfrm>
        </p:spPr>
        <p:txBody>
          <a:bodyPr>
            <a:normAutofit/>
          </a:bodyPr>
          <a:lstStyle/>
          <a:p>
            <a:r>
              <a:rPr lang="en-US" sz="1700" i="1" dirty="0"/>
              <a:t>Sarah Woolsey, MD, MPH, FAAFP</a:t>
            </a:r>
          </a:p>
          <a:p>
            <a:endParaRPr lang="en-US" sz="1700" i="1" dirty="0"/>
          </a:p>
          <a:p>
            <a:endParaRPr lang="en-US" sz="1700" i="1" dirty="0"/>
          </a:p>
        </p:txBody>
      </p:sp>
      <p:sp>
        <p:nvSpPr>
          <p:cNvPr id="2" name="Title 1"/>
          <p:cNvSpPr>
            <a:spLocks noGrp="1"/>
          </p:cNvSpPr>
          <p:nvPr>
            <p:ph type="title"/>
          </p:nvPr>
        </p:nvSpPr>
        <p:spPr>
          <a:xfrm>
            <a:off x="304800" y="2743200"/>
            <a:ext cx="6324600" cy="2438400"/>
          </a:xfrm>
        </p:spPr>
        <p:txBody>
          <a:bodyPr/>
          <a:lstStyle/>
          <a:p>
            <a:pPr algn="l"/>
            <a:r>
              <a:rPr lang="en-US" dirty="0"/>
              <a:t>Nicotine in 2018:</a:t>
            </a:r>
            <a:br>
              <a:rPr lang="en-US" dirty="0"/>
            </a:br>
            <a:r>
              <a:rPr lang="en-US" sz="3200" dirty="0"/>
              <a:t>The State of use in Utah</a:t>
            </a:r>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5105400"/>
            <a:ext cx="1381125" cy="1266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hv3341\AppData\Local\Microsoft\Windows\Temporary Internet Files\Content.Outlook\Z0JNI1PT\UDOH Logo_RGB_Hor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266373"/>
            <a:ext cx="3200400" cy="944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922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lstStyle/>
          <a:p>
            <a:r>
              <a:rPr lang="en-US" dirty="0"/>
              <a:t>In 1981, a Philip Morris report had the following to say about tobacco &amp; teenagers:</a:t>
            </a:r>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r>
              <a:rPr lang="en-US" dirty="0"/>
              <a:t>Nicotine addiction is a pediatric epidemic: nearly 90% of adult smokers started before the age of 18</a:t>
            </a:r>
          </a:p>
          <a:p>
            <a:pPr marL="45720"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a:t>Nicotine addiction &amp; Youth</a:t>
            </a:r>
          </a:p>
        </p:txBody>
      </p:sp>
      <p:sp>
        <p:nvSpPr>
          <p:cNvPr id="4" name="Content Placeholder 1"/>
          <p:cNvSpPr txBox="1">
            <a:spLocks/>
          </p:cNvSpPr>
          <p:nvPr/>
        </p:nvSpPr>
        <p:spPr>
          <a:xfrm>
            <a:off x="381000" y="2895600"/>
            <a:ext cx="8407893" cy="1676400"/>
          </a:xfrm>
          <a:prstGeom prst="rect">
            <a:avLst/>
          </a:prstGeom>
          <a:solidFill>
            <a:schemeClr val="bg2">
              <a:lumMod val="60000"/>
              <a:lumOff val="40000"/>
            </a:schemeClr>
          </a:solidFill>
          <a:ln w="25400" cmpd="sng">
            <a:solidFill>
              <a:schemeClr val="bg2">
                <a:lumMod val="50000"/>
              </a:schemeClr>
            </a:solidFill>
          </a:ln>
        </p:spPr>
        <p:txBody>
          <a:bodyPr vert="horz" lIns="91440" tIns="45720" rIns="91440" bIns="45720" rtlCol="0" anchor="ctr" anchorCtr="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lgn="ctr">
              <a:buNone/>
            </a:pPr>
            <a:r>
              <a:rPr lang="en-US" dirty="0"/>
              <a:t>“Today’s teenager is tomorrow’s potential regular customer.  The smoking patterns of today’s teenager are particularly important to Philip Morris.”</a:t>
            </a:r>
          </a:p>
          <a:p>
            <a:pPr marL="45720" indent="0" algn="r">
              <a:buNone/>
            </a:pPr>
            <a:r>
              <a:rPr lang="en-US" i="1" dirty="0"/>
              <a:t>-PM Industry Document, 1981</a:t>
            </a:r>
          </a:p>
        </p:txBody>
      </p:sp>
      <p:sp>
        <p:nvSpPr>
          <p:cNvPr id="5" name="Rectangle 4"/>
          <p:cNvSpPr/>
          <p:nvPr/>
        </p:nvSpPr>
        <p:spPr>
          <a:xfrm>
            <a:off x="368300" y="6019800"/>
            <a:ext cx="8153400" cy="623248"/>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a:defRPr/>
            </a:pPr>
            <a:r>
              <a:rPr lang="en-US" sz="1200" dirty="0">
                <a:latin typeface="+mn-lt"/>
              </a:rPr>
              <a:t>AAP. </a:t>
            </a:r>
            <a:r>
              <a:rPr lang="en-US" sz="1200" i="1" dirty="0">
                <a:latin typeface="+mn-lt"/>
              </a:rPr>
              <a:t>Bright futures: Guidelines for health supervision of infants, children, and adolescents</a:t>
            </a:r>
            <a:r>
              <a:rPr lang="en-US" sz="1200" dirty="0">
                <a:latin typeface="+mn-lt"/>
              </a:rPr>
              <a:t>. 3rd ed. AAP; 2008.</a:t>
            </a:r>
            <a:endParaRPr lang="en-US" sz="1200" baseline="30000" dirty="0">
              <a:latin typeface="+mn-lt"/>
            </a:endParaRPr>
          </a:p>
          <a:p>
            <a:pPr>
              <a:defRPr/>
            </a:pPr>
            <a:r>
              <a:rPr lang="en-US" sz="1200" dirty="0">
                <a:latin typeface="+mn-lt"/>
              </a:rPr>
              <a:t>Benowitz NL, Goniewicz ML. </a:t>
            </a:r>
            <a:r>
              <a:rPr lang="en-US" sz="1200" i="1" dirty="0">
                <a:latin typeface="+mn-lt"/>
              </a:rPr>
              <a:t>JAMA.</a:t>
            </a:r>
            <a:r>
              <a:rPr lang="en-US" sz="1200" dirty="0">
                <a:latin typeface="+mn-lt"/>
              </a:rPr>
              <a:t> 2013;310:685-686. </a:t>
            </a:r>
            <a:r>
              <a:rPr lang="en-US" sz="1200" baseline="30000" dirty="0">
                <a:latin typeface="+mn-lt"/>
              </a:rPr>
              <a:t>3</a:t>
            </a:r>
            <a:r>
              <a:rPr lang="en-US" sz="1200" dirty="0">
                <a:latin typeface="+mn-lt"/>
              </a:rPr>
              <a:t>Grana R, et al. </a:t>
            </a:r>
            <a:r>
              <a:rPr lang="en-US" sz="1200" i="1" dirty="0">
                <a:latin typeface="+mn-lt"/>
              </a:rPr>
              <a:t>Circulation. </a:t>
            </a:r>
            <a:r>
              <a:rPr lang="en-US" sz="1200" dirty="0">
                <a:latin typeface="+mn-lt"/>
              </a:rPr>
              <a:t>2014;129:1972-1986</a:t>
            </a:r>
            <a:r>
              <a:rPr lang="en-US" sz="1050" dirty="0"/>
              <a:t>.</a:t>
            </a:r>
          </a:p>
          <a:p>
            <a:pPr>
              <a:defRPr/>
            </a:pPr>
            <a:r>
              <a:rPr lang="en-US" sz="1050" dirty="0"/>
              <a:t> </a:t>
            </a:r>
          </a:p>
        </p:txBody>
      </p:sp>
    </p:spTree>
    <p:extLst>
      <p:ext uri="{BB962C8B-B14F-4D97-AF65-F5344CB8AC3E}">
        <p14:creationId xmlns:p14="http://schemas.microsoft.com/office/powerpoint/2010/main" val="3724251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pPr marL="45720" indent="0">
              <a:buNone/>
            </a:pPr>
            <a:endParaRPr lang="en-US" b="1" dirty="0"/>
          </a:p>
          <a:p>
            <a:pPr marL="45720"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a:t>Nicotine addiction and Youth: by the numbers</a:t>
            </a:r>
          </a:p>
        </p:txBody>
      </p:sp>
      <p:pic>
        <p:nvPicPr>
          <p:cNvPr id="6" name="Picture 5"/>
          <p:cNvPicPr>
            <a:picLocks noChangeAspect="1"/>
          </p:cNvPicPr>
          <p:nvPr/>
        </p:nvPicPr>
        <p:blipFill>
          <a:blip r:embed="rId3"/>
          <a:stretch>
            <a:fillRect/>
          </a:stretch>
        </p:blipFill>
        <p:spPr>
          <a:xfrm>
            <a:off x="392722" y="2057400"/>
            <a:ext cx="8460466" cy="3813282"/>
          </a:xfrm>
          <a:prstGeom prst="rect">
            <a:avLst/>
          </a:prstGeom>
        </p:spPr>
      </p:pic>
      <p:sp>
        <p:nvSpPr>
          <p:cNvPr id="7" name="TextBox 6"/>
          <p:cNvSpPr txBox="1"/>
          <p:nvPr/>
        </p:nvSpPr>
        <p:spPr>
          <a:xfrm>
            <a:off x="355845" y="6063869"/>
            <a:ext cx="8458199" cy="461665"/>
          </a:xfrm>
          <a:prstGeom prst="rect">
            <a:avLst/>
          </a:prstGeom>
          <a:noFill/>
        </p:spPr>
        <p:txBody>
          <a:bodyPr wrap="square" rtlCol="0">
            <a:spAutoFit/>
          </a:bodyPr>
          <a:lstStyle/>
          <a:p>
            <a:r>
              <a:rPr lang="en-US" sz="1200" dirty="0"/>
              <a:t>TOBACCO PREVENTION AND CONTROL IN UTAH SEVENTEENTH ANNUAL REPORT, DECEMBER 2017 </a:t>
            </a:r>
          </a:p>
          <a:p>
            <a:r>
              <a:rPr lang="en-US" sz="1200" dirty="0">
                <a:hlinkClick r:id="rId4"/>
              </a:rPr>
              <a:t>http://www.tobaccofreeutah.org/pdfs/TPCPFY%20Current%20report.pdf</a:t>
            </a:r>
            <a:endParaRPr lang="en-US" sz="1200" dirty="0"/>
          </a:p>
        </p:txBody>
      </p:sp>
    </p:spTree>
    <p:extLst>
      <p:ext uri="{BB962C8B-B14F-4D97-AF65-F5344CB8AC3E}">
        <p14:creationId xmlns:p14="http://schemas.microsoft.com/office/powerpoint/2010/main" val="1594275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7E1C14-A782-4ACD-B106-D7A92DECC9B6}"/>
              </a:ext>
            </a:extLst>
          </p:cNvPr>
          <p:cNvPicPr>
            <a:picLocks noChangeAspect="1"/>
          </p:cNvPicPr>
          <p:nvPr/>
        </p:nvPicPr>
        <p:blipFill>
          <a:blip r:embed="rId2"/>
          <a:stretch>
            <a:fillRect/>
          </a:stretch>
        </p:blipFill>
        <p:spPr>
          <a:xfrm>
            <a:off x="607092" y="1640302"/>
            <a:ext cx="7929076" cy="5182529"/>
          </a:xfrm>
          <a:prstGeom prst="rect">
            <a:avLst/>
          </a:prstGeom>
        </p:spPr>
      </p:pic>
      <p:sp>
        <p:nvSpPr>
          <p:cNvPr id="3" name="Title 2"/>
          <p:cNvSpPr>
            <a:spLocks noGrp="1"/>
          </p:cNvSpPr>
          <p:nvPr>
            <p:ph type="title"/>
          </p:nvPr>
        </p:nvSpPr>
        <p:spPr/>
        <p:txBody>
          <a:bodyPr/>
          <a:lstStyle/>
          <a:p>
            <a:r>
              <a:rPr lang="en-US" dirty="0"/>
              <a:t>Priority Substance , SL County </a:t>
            </a:r>
          </a:p>
        </p:txBody>
      </p:sp>
    </p:spTree>
    <p:extLst>
      <p:ext uri="{BB962C8B-B14F-4D97-AF65-F5344CB8AC3E}">
        <p14:creationId xmlns:p14="http://schemas.microsoft.com/office/powerpoint/2010/main" val="288198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FF0000"/>
                </a:solidFill>
              </a:rPr>
              <a:t>39 percent of those who'd tried e-cigarettes said that use by a "friend or family member" was the reason</a:t>
            </a:r>
          </a:p>
          <a:p>
            <a:r>
              <a:rPr lang="en-US" dirty="0">
                <a:solidFill>
                  <a:srgbClr val="FF0000"/>
                </a:solidFill>
              </a:rPr>
              <a:t>Almost one-third said that enticing "flavors such as mint, candy, fruit or chocolate" led them to </a:t>
            </a:r>
            <a:r>
              <a:rPr lang="en-US">
                <a:solidFill>
                  <a:srgbClr val="FF0000"/>
                </a:solidFill>
              </a:rPr>
              <a:t>try vaping</a:t>
            </a:r>
            <a:endParaRPr lang="en-US" dirty="0">
              <a:solidFill>
                <a:srgbClr val="FF0000"/>
              </a:solidFill>
            </a:endParaRPr>
          </a:p>
          <a:p>
            <a:r>
              <a:rPr lang="en-US" dirty="0">
                <a:solidFill>
                  <a:srgbClr val="FF0000"/>
                </a:solidFill>
              </a:rPr>
              <a:t>17 percent  thought e-cigarettes would be safer than other forms of tobacco</a:t>
            </a:r>
            <a:endParaRPr lang="en-US" dirty="0"/>
          </a:p>
        </p:txBody>
      </p:sp>
      <p:sp>
        <p:nvSpPr>
          <p:cNvPr id="3" name="Title 2"/>
          <p:cNvSpPr>
            <a:spLocks noGrp="1"/>
          </p:cNvSpPr>
          <p:nvPr>
            <p:ph type="title"/>
          </p:nvPr>
        </p:nvSpPr>
        <p:spPr/>
        <p:txBody>
          <a:bodyPr/>
          <a:lstStyle/>
          <a:p>
            <a:r>
              <a:rPr lang="en-US" dirty="0"/>
              <a:t>CDC Drilldown on National Youth Tobacco Survey 2016</a:t>
            </a:r>
          </a:p>
        </p:txBody>
      </p:sp>
      <p:sp>
        <p:nvSpPr>
          <p:cNvPr id="4" name="TextBox 3"/>
          <p:cNvSpPr txBox="1"/>
          <p:nvPr/>
        </p:nvSpPr>
        <p:spPr>
          <a:xfrm>
            <a:off x="762000" y="5987979"/>
            <a:ext cx="5334000" cy="276999"/>
          </a:xfrm>
          <a:prstGeom prst="rect">
            <a:avLst/>
          </a:prstGeom>
          <a:noFill/>
        </p:spPr>
        <p:txBody>
          <a:bodyPr wrap="square" rtlCol="0">
            <a:spAutoFit/>
          </a:bodyPr>
          <a:lstStyle/>
          <a:p>
            <a:r>
              <a:rPr lang="en-US" sz="1200" dirty="0"/>
              <a:t>https://stacks.cdc.gov/view/cdc/51693</a:t>
            </a:r>
          </a:p>
        </p:txBody>
      </p:sp>
    </p:spTree>
    <p:extLst>
      <p:ext uri="{BB962C8B-B14F-4D97-AF65-F5344CB8AC3E}">
        <p14:creationId xmlns:p14="http://schemas.microsoft.com/office/powerpoint/2010/main" val="1879117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200400"/>
            <a:ext cx="8382000" cy="1054100"/>
          </a:xfrm>
        </p:spPr>
        <p:txBody>
          <a:bodyPr/>
          <a:lstStyle/>
          <a:p>
            <a:r>
              <a:rPr lang="en-US" b="1" dirty="0">
                <a:solidFill>
                  <a:srgbClr val="FF0000"/>
                </a:solidFill>
              </a:rPr>
              <a:t>What has surprised you so far?</a:t>
            </a:r>
          </a:p>
        </p:txBody>
      </p:sp>
    </p:spTree>
    <p:extLst>
      <p:ext uri="{BB962C8B-B14F-4D97-AF65-F5344CB8AC3E}">
        <p14:creationId xmlns:p14="http://schemas.microsoft.com/office/powerpoint/2010/main" val="8060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ENDS</a:t>
            </a:r>
          </a:p>
        </p:txBody>
      </p:sp>
    </p:spTree>
    <p:extLst>
      <p:ext uri="{BB962C8B-B14F-4D97-AF65-F5344CB8AC3E}">
        <p14:creationId xmlns:p14="http://schemas.microsoft.com/office/powerpoint/2010/main" val="2993479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8407893" cy="4407408"/>
          </a:xfrm>
        </p:spPr>
        <p:txBody>
          <a:bodyPr>
            <a:normAutofit/>
          </a:bodyPr>
          <a:lstStyle/>
          <a:p>
            <a:r>
              <a:rPr lang="en-US" altLang="en-US" sz="2800" dirty="0"/>
              <a:t>Electronic cigarette – e-cigarette, hookah stick</a:t>
            </a:r>
          </a:p>
          <a:p>
            <a:r>
              <a:rPr lang="en-US" altLang="en-US" sz="2800" dirty="0"/>
              <a:t>Electronic nicotine delivery device</a:t>
            </a:r>
          </a:p>
          <a:p>
            <a:r>
              <a:rPr lang="en-US" altLang="en-US" sz="2800" dirty="0"/>
              <a:t>Nicotine liquid – “Juice”</a:t>
            </a:r>
          </a:p>
          <a:p>
            <a:r>
              <a:rPr lang="en-US" altLang="en-US" sz="2800" dirty="0"/>
              <a:t>“Vaping”</a:t>
            </a:r>
          </a:p>
          <a:p>
            <a:r>
              <a:rPr lang="en-US" altLang="en-US" sz="2800" dirty="0"/>
              <a:t>Can deliver more nicotine than regular cigarette</a:t>
            </a:r>
          </a:p>
        </p:txBody>
      </p:sp>
      <p:sp>
        <p:nvSpPr>
          <p:cNvPr id="3" name="Title 2"/>
          <p:cNvSpPr>
            <a:spLocks noGrp="1"/>
          </p:cNvSpPr>
          <p:nvPr>
            <p:ph type="title"/>
          </p:nvPr>
        </p:nvSpPr>
        <p:spPr>
          <a:xfrm>
            <a:off x="228600" y="355847"/>
            <a:ext cx="8686800" cy="1054394"/>
          </a:xfrm>
        </p:spPr>
        <p:txBody>
          <a:bodyPr/>
          <a:lstStyle/>
          <a:p>
            <a:r>
              <a:rPr lang="en-US" dirty="0"/>
              <a:t>Electronic nicotine delivery systems</a:t>
            </a:r>
          </a:p>
        </p:txBody>
      </p:sp>
    </p:spTree>
    <p:extLst>
      <p:ext uri="{BB962C8B-B14F-4D97-AF65-F5344CB8AC3E}">
        <p14:creationId xmlns:p14="http://schemas.microsoft.com/office/powerpoint/2010/main" val="3493638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ictures of va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6" name="Picture 4" descr="http://i3.mirror.co.uk/incoming/article4035006.ece/ALTERNATES/s615/E-cigarette-graphic.jpg"/>
          <p:cNvPicPr>
            <a:picLocks noChangeAspect="1" noChangeArrowheads="1"/>
          </p:cNvPicPr>
          <p:nvPr/>
        </p:nvPicPr>
        <p:blipFill rotWithShape="1">
          <a:blip r:embed="rId3">
            <a:extLst>
              <a:ext uri="{28A0092B-C50C-407E-A947-70E740481C1C}">
                <a14:useLocalDpi xmlns:a14="http://schemas.microsoft.com/office/drawing/2010/main" val="0"/>
              </a:ext>
            </a:extLst>
          </a:blip>
          <a:srcRect l="1033" t="29713" r="740" b="30608"/>
          <a:stretch/>
        </p:blipFill>
        <p:spPr bwMode="auto">
          <a:xfrm>
            <a:off x="260506" y="2133600"/>
            <a:ext cx="8622988" cy="231648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62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ootleg “Hello Kitty” vape pens, customized to look like the popular children’s character and sold on sites like eBay, are just one example of the ways vaping is marketed, officially and unofficially, to kids."/>
          <p:cNvPicPr>
            <a:picLocks noChangeAspect="1" noChangeArrowheads="1"/>
          </p:cNvPicPr>
          <p:nvPr/>
        </p:nvPicPr>
        <p:blipFill rotWithShape="1">
          <a:blip r:embed="rId3">
            <a:extLst>
              <a:ext uri="{28A0092B-C50C-407E-A947-70E740481C1C}">
                <a14:useLocalDpi xmlns:a14="http://schemas.microsoft.com/office/drawing/2010/main" val="0"/>
              </a:ext>
            </a:extLst>
          </a:blip>
          <a:srcRect t="19481" b="10389"/>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567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28600" y="304800"/>
            <a:ext cx="8784431" cy="5856287"/>
          </a:xfrm>
        </p:spPr>
      </p:pic>
    </p:spTree>
    <p:extLst>
      <p:ext uri="{BB962C8B-B14F-4D97-AF65-F5344CB8AC3E}">
        <p14:creationId xmlns:p14="http://schemas.microsoft.com/office/powerpoint/2010/main" val="3911775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Kevin Nelson, MD, PhD, FAAP</a:t>
            </a:r>
          </a:p>
          <a:p>
            <a:r>
              <a:rPr lang="en-US" dirty="0"/>
              <a:t>Nell Hodo, MD</a:t>
            </a:r>
          </a:p>
          <a:p>
            <a:r>
              <a:rPr lang="en-US" dirty="0"/>
              <a:t>Steve Hanson, MPH</a:t>
            </a:r>
          </a:p>
          <a:p>
            <a:r>
              <a:rPr lang="en-US" dirty="0"/>
              <a:t>Utah Tobacco Free Alliance</a:t>
            </a:r>
          </a:p>
          <a:p>
            <a:endParaRPr lang="en-US" dirty="0"/>
          </a:p>
        </p:txBody>
      </p:sp>
      <p:sp>
        <p:nvSpPr>
          <p:cNvPr id="3" name="Title 2"/>
          <p:cNvSpPr>
            <a:spLocks noGrp="1"/>
          </p:cNvSpPr>
          <p:nvPr>
            <p:ph type="title"/>
          </p:nvPr>
        </p:nvSpPr>
        <p:spPr/>
        <p:txBody>
          <a:bodyPr/>
          <a:lstStyle/>
          <a:p>
            <a:r>
              <a:rPr lang="en-US" dirty="0"/>
              <a:t>Thanks To</a:t>
            </a:r>
          </a:p>
        </p:txBody>
      </p:sp>
    </p:spTree>
    <p:extLst>
      <p:ext uri="{BB962C8B-B14F-4D97-AF65-F5344CB8AC3E}">
        <p14:creationId xmlns:p14="http://schemas.microsoft.com/office/powerpoint/2010/main" val="3147686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instructables.com/F0Z/RJXD/HINNZCRG/F0ZRJXDHINNZCRG.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74413"/>
            <a:ext cx="5791200" cy="590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29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lh5.ggpht.com/fxx-JVEC_FrVnvYWipAh9A0C-mcSVlJb4JVH7eMO8k1FnCf9JHprcQ8pwx_v89mlaCxQ1wS4arTezjGbFIGK9IupBc7R3JmOyUzzP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2" y="495300"/>
            <a:ext cx="7864156"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965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04633"/>
            <a:ext cx="8305800" cy="4257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34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t>Since 2011, Utah youth use rates increased fivefold despite the law prohibiting sales to minors under the age of 19</a:t>
            </a:r>
          </a:p>
          <a:p>
            <a:pPr marL="45720" indent="0">
              <a:buNone/>
            </a:pPr>
            <a:endParaRPr lang="en-US" sz="2400" dirty="0"/>
          </a:p>
          <a:p>
            <a:r>
              <a:rPr lang="en-US" sz="2400" dirty="0"/>
              <a:t> Nearly one-third of teens who used e-cigarettes in the past 30 days have never tried a cigarette</a:t>
            </a:r>
          </a:p>
          <a:p>
            <a:pPr marL="45720" indent="0">
              <a:buNone/>
            </a:pPr>
            <a:endParaRPr lang="en-US" sz="2400" dirty="0"/>
          </a:p>
          <a:p>
            <a:r>
              <a:rPr lang="en-US" sz="2400" dirty="0"/>
              <a:t>A recent Utah study showed that vape and tobacco specialty stores are most likely to sell to teens</a:t>
            </a:r>
          </a:p>
          <a:p>
            <a:pPr marL="45720" indent="0">
              <a:buNone/>
            </a:pPr>
            <a:endParaRPr lang="en-US" sz="2400" dirty="0"/>
          </a:p>
        </p:txBody>
      </p:sp>
      <p:sp>
        <p:nvSpPr>
          <p:cNvPr id="3" name="Title 2"/>
          <p:cNvSpPr>
            <a:spLocks noGrp="1"/>
          </p:cNvSpPr>
          <p:nvPr>
            <p:ph type="title"/>
          </p:nvPr>
        </p:nvSpPr>
        <p:spPr/>
        <p:txBody>
          <a:bodyPr/>
          <a:lstStyle/>
          <a:p>
            <a:r>
              <a:rPr lang="en-US" dirty="0"/>
              <a:t>Electronic Cigarettes - the New Pathway to Nicotine Addiction</a:t>
            </a:r>
          </a:p>
        </p:txBody>
      </p:sp>
      <p:sp>
        <p:nvSpPr>
          <p:cNvPr id="4" name="TextBox 3"/>
          <p:cNvSpPr txBox="1"/>
          <p:nvPr/>
        </p:nvSpPr>
        <p:spPr>
          <a:xfrm>
            <a:off x="152400" y="6172200"/>
            <a:ext cx="8763000" cy="600164"/>
          </a:xfrm>
          <a:prstGeom prst="rect">
            <a:avLst/>
          </a:prstGeom>
          <a:noFill/>
        </p:spPr>
        <p:txBody>
          <a:bodyPr wrap="square" rtlCol="0">
            <a:spAutoFit/>
          </a:bodyPr>
          <a:lstStyle/>
          <a:p>
            <a:r>
              <a:rPr lang="en-US" sz="1050" dirty="0"/>
              <a:t>Electronic Cigarettes in Utah </a:t>
            </a:r>
            <a:r>
              <a:rPr lang="en-US" sz="1050" dirty="0">
                <a:hlinkClick r:id="rId3"/>
              </a:rPr>
              <a:t>http://www.tobaccofreeutah.org/pdfs/e-cig%20summary%202015.pdf</a:t>
            </a:r>
            <a:endParaRPr lang="en-US" sz="1050" dirty="0"/>
          </a:p>
          <a:p>
            <a:r>
              <a:rPr lang="en-US" sz="1050" dirty="0"/>
              <a:t>Leventhal et al, JAMA 2015 Aug 18;314(7):700-7.</a:t>
            </a:r>
          </a:p>
          <a:p>
            <a:endParaRPr lang="en-US" sz="1200" dirty="0"/>
          </a:p>
        </p:txBody>
      </p:sp>
    </p:spTree>
    <p:extLst>
      <p:ext uri="{BB962C8B-B14F-4D97-AF65-F5344CB8AC3E}">
        <p14:creationId xmlns:p14="http://schemas.microsoft.com/office/powerpoint/2010/main" val="461645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a:t>Nicotine addiction and Youth: by the numbers (cont’d)</a:t>
            </a:r>
          </a:p>
        </p:txBody>
      </p:sp>
      <p:sp>
        <p:nvSpPr>
          <p:cNvPr id="5" name="TextBox 4"/>
          <p:cNvSpPr txBox="1"/>
          <p:nvPr/>
        </p:nvSpPr>
        <p:spPr>
          <a:xfrm>
            <a:off x="304061" y="6248400"/>
            <a:ext cx="8458199" cy="461665"/>
          </a:xfrm>
          <a:prstGeom prst="rect">
            <a:avLst/>
          </a:prstGeom>
          <a:noFill/>
        </p:spPr>
        <p:txBody>
          <a:bodyPr wrap="square" rtlCol="0">
            <a:spAutoFit/>
          </a:bodyPr>
          <a:lstStyle/>
          <a:p>
            <a:r>
              <a:rPr lang="en-US" sz="1200" dirty="0"/>
              <a:t>TOBACCO PREVENTION AND CONTROL IN UTAH SEVENTEENTH ANNUAL REPORT, DECEMBER 2017 </a:t>
            </a:r>
          </a:p>
          <a:p>
            <a:r>
              <a:rPr lang="en-US" sz="1200" dirty="0">
                <a:hlinkClick r:id="rId3"/>
              </a:rPr>
              <a:t>http://www.tobaccofreeutah.org/pdfs/TPCPFY%20Current%20report.pdf</a:t>
            </a:r>
            <a:endParaRPr lang="en-US" sz="1200" dirty="0"/>
          </a:p>
        </p:txBody>
      </p:sp>
      <p:pic>
        <p:nvPicPr>
          <p:cNvPr id="6" name="Picture 5"/>
          <p:cNvPicPr>
            <a:picLocks noChangeAspect="1"/>
          </p:cNvPicPr>
          <p:nvPr/>
        </p:nvPicPr>
        <p:blipFill>
          <a:blip r:embed="rId4"/>
          <a:stretch>
            <a:fillRect/>
          </a:stretch>
        </p:blipFill>
        <p:spPr>
          <a:xfrm>
            <a:off x="2523481" y="1736656"/>
            <a:ext cx="4019357" cy="4483417"/>
          </a:xfrm>
          <a:prstGeom prst="rect">
            <a:avLst/>
          </a:prstGeom>
        </p:spPr>
      </p:pic>
      <p:sp>
        <p:nvSpPr>
          <p:cNvPr id="7" name="Right Arrow 6"/>
          <p:cNvSpPr/>
          <p:nvPr/>
        </p:nvSpPr>
        <p:spPr>
          <a:xfrm rot="10800000">
            <a:off x="6805245" y="2534340"/>
            <a:ext cx="1287635" cy="5140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6805245" y="3114519"/>
            <a:ext cx="1287635" cy="51407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32432" y="2664421"/>
            <a:ext cx="456460" cy="253916"/>
          </a:xfrm>
          <a:prstGeom prst="rect">
            <a:avLst/>
          </a:prstGeom>
          <a:noFill/>
        </p:spPr>
        <p:txBody>
          <a:bodyPr wrap="square" rtlCol="0">
            <a:spAutoFit/>
          </a:bodyPr>
          <a:lstStyle/>
          <a:p>
            <a:r>
              <a:rPr lang="en-US" sz="1050" dirty="0"/>
              <a:t>12.1</a:t>
            </a:r>
          </a:p>
        </p:txBody>
      </p:sp>
      <p:sp>
        <p:nvSpPr>
          <p:cNvPr id="10" name="TextBox 9"/>
          <p:cNvSpPr txBox="1"/>
          <p:nvPr/>
        </p:nvSpPr>
        <p:spPr>
          <a:xfrm>
            <a:off x="8355287" y="3227167"/>
            <a:ext cx="456460" cy="253916"/>
          </a:xfrm>
          <a:prstGeom prst="rect">
            <a:avLst/>
          </a:prstGeom>
          <a:noFill/>
        </p:spPr>
        <p:txBody>
          <a:bodyPr wrap="square" rtlCol="0">
            <a:spAutoFit/>
          </a:bodyPr>
          <a:lstStyle/>
          <a:p>
            <a:r>
              <a:rPr lang="en-US" sz="1050" dirty="0"/>
              <a:t>12.4</a:t>
            </a:r>
          </a:p>
        </p:txBody>
      </p:sp>
      <p:sp>
        <p:nvSpPr>
          <p:cNvPr id="11" name="Action Button: Help 10">
            <a:hlinkClick r:id="" action="ppaction://noaction" highlightClick="1"/>
          </p:cNvPr>
          <p:cNvSpPr/>
          <p:nvPr/>
        </p:nvSpPr>
        <p:spPr>
          <a:xfrm>
            <a:off x="7233819" y="4553685"/>
            <a:ext cx="864092" cy="1082286"/>
          </a:xfrm>
          <a:prstGeom prst="actionButtonHelp">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8928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40992"/>
            <a:ext cx="8407893" cy="4407408"/>
          </a:xfrm>
        </p:spPr>
        <p:txBody>
          <a:bodyPr>
            <a:noAutofit/>
          </a:bodyPr>
          <a:lstStyle/>
          <a:p>
            <a:r>
              <a:rPr lang="en-US" dirty="0"/>
              <a:t>Many Utah E-cigarette users continue to smoke conventional cigarettes (“dual use”)</a:t>
            </a:r>
          </a:p>
          <a:p>
            <a:pPr lvl="1"/>
            <a:r>
              <a:rPr lang="en-US" dirty="0"/>
              <a:t>Nearly 60% of current e-cigarette users also smoke cigarettes</a:t>
            </a:r>
          </a:p>
          <a:p>
            <a:pPr marL="365760" lvl="1" indent="0">
              <a:buNone/>
            </a:pPr>
            <a:endParaRPr lang="en-US" dirty="0"/>
          </a:p>
          <a:p>
            <a:r>
              <a:rPr lang="en-US" dirty="0"/>
              <a:t>Some former smokers are initiating e-cigarettes</a:t>
            </a:r>
          </a:p>
          <a:p>
            <a:pPr marL="45720" indent="0">
              <a:buNone/>
            </a:pPr>
            <a:endParaRPr lang="en-US" dirty="0"/>
          </a:p>
          <a:p>
            <a:r>
              <a:rPr lang="en-US" dirty="0"/>
              <a:t>Nearly 15% of current e-cigarette users have never smoked a conventional cigarette</a:t>
            </a:r>
          </a:p>
          <a:p>
            <a:pPr lvl="1"/>
            <a:r>
              <a:rPr lang="en-US" dirty="0"/>
              <a:t>National stats are 10%</a:t>
            </a:r>
          </a:p>
          <a:p>
            <a:pPr marL="45720" indent="0">
              <a:buNone/>
            </a:pPr>
            <a:endParaRPr lang="en-US" dirty="0"/>
          </a:p>
        </p:txBody>
      </p:sp>
      <p:sp>
        <p:nvSpPr>
          <p:cNvPr id="3" name="Title 2"/>
          <p:cNvSpPr>
            <a:spLocks noGrp="1"/>
          </p:cNvSpPr>
          <p:nvPr>
            <p:ph type="title"/>
          </p:nvPr>
        </p:nvSpPr>
        <p:spPr/>
        <p:txBody>
          <a:bodyPr/>
          <a:lstStyle/>
          <a:p>
            <a:r>
              <a:rPr lang="en-US" dirty="0"/>
              <a:t>what adults are using </a:t>
            </a:r>
            <a:br>
              <a:rPr lang="en-US" dirty="0"/>
            </a:br>
            <a:r>
              <a:rPr lang="en-US" dirty="0"/>
              <a:t>e-cigarettes?</a:t>
            </a:r>
          </a:p>
        </p:txBody>
      </p:sp>
      <p:sp>
        <p:nvSpPr>
          <p:cNvPr id="5" name="TextBox 4"/>
          <p:cNvSpPr txBox="1"/>
          <p:nvPr/>
        </p:nvSpPr>
        <p:spPr>
          <a:xfrm>
            <a:off x="228600" y="6019800"/>
            <a:ext cx="8077200" cy="646331"/>
          </a:xfrm>
          <a:prstGeom prst="rect">
            <a:avLst/>
          </a:prstGeom>
          <a:noFill/>
        </p:spPr>
        <p:txBody>
          <a:bodyPr wrap="square" rtlCol="0">
            <a:spAutoFit/>
          </a:bodyPr>
          <a:lstStyle/>
          <a:p>
            <a:r>
              <a:rPr lang="en-US" sz="1200" dirty="0"/>
              <a:t>Electronic Cigarettes in Utah </a:t>
            </a:r>
            <a:r>
              <a:rPr lang="en-US" sz="1200" dirty="0">
                <a:hlinkClick r:id="rId3"/>
              </a:rPr>
              <a:t>http://www.tobaccofreeutah.org/pdfs/e-cig%20summary%202015.pdf</a:t>
            </a:r>
            <a:endParaRPr lang="en-US" sz="1200" dirty="0"/>
          </a:p>
          <a:p>
            <a:r>
              <a:rPr lang="en-US" sz="1200" dirty="0"/>
              <a:t>Weaver SR, Majeed BA, Pechacek TF. Use of electronic nicotine delivery systems and other tobacco products among USA adults, 2014. Int J Public Health 2015 Nov 12, epub ahead of print.</a:t>
            </a:r>
          </a:p>
        </p:txBody>
      </p:sp>
    </p:spTree>
    <p:extLst>
      <p:ext uri="{BB962C8B-B14F-4D97-AF65-F5344CB8AC3E}">
        <p14:creationId xmlns:p14="http://schemas.microsoft.com/office/powerpoint/2010/main" val="2754822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b="7846"/>
          <a:stretch/>
        </p:blipFill>
        <p:spPr bwMode="auto">
          <a:xfrm>
            <a:off x="2362200" y="386693"/>
            <a:ext cx="4419600" cy="608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815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do we </a:t>
            </a:r>
            <a:r>
              <a:rPr lang="en-US" i="1" dirty="0"/>
              <a:t>KNOW about E-Cigarettes</a:t>
            </a:r>
            <a:r>
              <a:rPr lang="en-US" dirty="0"/>
              <a:t>?</a:t>
            </a:r>
          </a:p>
        </p:txBody>
      </p:sp>
    </p:spTree>
    <p:extLst>
      <p:ext uri="{BB962C8B-B14F-4D97-AF65-F5344CB8AC3E}">
        <p14:creationId xmlns:p14="http://schemas.microsoft.com/office/powerpoint/2010/main" val="32171767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 Out 2018</a:t>
            </a:r>
          </a:p>
        </p:txBody>
      </p:sp>
      <p:pic>
        <p:nvPicPr>
          <p:cNvPr id="3" name="Picture 2"/>
          <p:cNvPicPr>
            <a:picLocks noChangeAspect="1"/>
          </p:cNvPicPr>
          <p:nvPr/>
        </p:nvPicPr>
        <p:blipFill>
          <a:blip r:embed="rId2"/>
          <a:stretch>
            <a:fillRect/>
          </a:stretch>
        </p:blipFill>
        <p:spPr>
          <a:xfrm>
            <a:off x="533029" y="1676400"/>
            <a:ext cx="8077200" cy="3708283"/>
          </a:xfrm>
          <a:prstGeom prst="rect">
            <a:avLst/>
          </a:prstGeom>
        </p:spPr>
      </p:pic>
      <p:pic>
        <p:nvPicPr>
          <p:cNvPr id="4" name="Picture 3"/>
          <p:cNvPicPr>
            <a:picLocks noChangeAspect="1"/>
          </p:cNvPicPr>
          <p:nvPr/>
        </p:nvPicPr>
        <p:blipFill>
          <a:blip r:embed="rId3"/>
          <a:stretch>
            <a:fillRect/>
          </a:stretch>
        </p:blipFill>
        <p:spPr>
          <a:xfrm>
            <a:off x="2298540" y="5486400"/>
            <a:ext cx="4546177" cy="1165469"/>
          </a:xfrm>
          <a:prstGeom prst="rect">
            <a:avLst/>
          </a:prstGeom>
        </p:spPr>
      </p:pic>
      <p:sp>
        <p:nvSpPr>
          <p:cNvPr id="5" name="TextBox 4"/>
          <p:cNvSpPr txBox="1"/>
          <p:nvPr/>
        </p:nvSpPr>
        <p:spPr>
          <a:xfrm>
            <a:off x="228600" y="6428601"/>
            <a:ext cx="1676771" cy="276999"/>
          </a:xfrm>
          <a:prstGeom prst="rect">
            <a:avLst/>
          </a:prstGeom>
          <a:noFill/>
        </p:spPr>
        <p:txBody>
          <a:bodyPr wrap="square" rtlCol="0">
            <a:spAutoFit/>
          </a:bodyPr>
          <a:lstStyle/>
          <a:p>
            <a:r>
              <a:rPr lang="en-US" sz="1200" dirty="0"/>
              <a:t>http://nap.edu/24952</a:t>
            </a:r>
          </a:p>
        </p:txBody>
      </p:sp>
    </p:spTree>
    <p:extLst>
      <p:ext uri="{BB962C8B-B14F-4D97-AF65-F5344CB8AC3E}">
        <p14:creationId xmlns:p14="http://schemas.microsoft.com/office/powerpoint/2010/main" val="3111332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is conclusive evidence that completely substituting e-cigarettes for conventional cigarettes reduces users’ exposure to many toxicants and carcinogens present in conventional cigarettes</a:t>
            </a:r>
          </a:p>
          <a:p>
            <a:r>
              <a:rPr lang="en-US" dirty="0"/>
              <a:t>There is substantial evidence that completely switching from regular use of conventional cigarettes to e-cigarettes results in reduced short-term adverse health outcomes in several organ systems</a:t>
            </a:r>
          </a:p>
        </p:txBody>
      </p:sp>
      <p:sp>
        <p:nvSpPr>
          <p:cNvPr id="3" name="Title 2"/>
          <p:cNvSpPr>
            <a:spLocks noGrp="1"/>
          </p:cNvSpPr>
          <p:nvPr>
            <p:ph type="title"/>
          </p:nvPr>
        </p:nvSpPr>
        <p:spPr/>
        <p:txBody>
          <a:bodyPr/>
          <a:lstStyle/>
          <a:p>
            <a:r>
              <a:rPr lang="en-US" dirty="0"/>
              <a:t>Harm reduction </a:t>
            </a:r>
          </a:p>
        </p:txBody>
      </p:sp>
      <p:sp>
        <p:nvSpPr>
          <p:cNvPr id="4" name="TextBox 3"/>
          <p:cNvSpPr txBox="1"/>
          <p:nvPr/>
        </p:nvSpPr>
        <p:spPr>
          <a:xfrm>
            <a:off x="152400" y="6428601"/>
            <a:ext cx="1676771" cy="276999"/>
          </a:xfrm>
          <a:prstGeom prst="rect">
            <a:avLst/>
          </a:prstGeom>
          <a:noFill/>
        </p:spPr>
        <p:txBody>
          <a:bodyPr wrap="square" rtlCol="0">
            <a:spAutoFit/>
          </a:bodyPr>
          <a:lstStyle/>
          <a:p>
            <a:r>
              <a:rPr lang="en-US" sz="1200" dirty="0"/>
              <a:t>http://nap.edu/24952</a:t>
            </a:r>
          </a:p>
        </p:txBody>
      </p:sp>
    </p:spTree>
    <p:extLst>
      <p:ext uri="{BB962C8B-B14F-4D97-AF65-F5344CB8AC3E}">
        <p14:creationId xmlns:p14="http://schemas.microsoft.com/office/powerpoint/2010/main" val="405901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381000" y="2781300"/>
            <a:ext cx="8458200" cy="1295400"/>
          </a:xfrm>
          <a:prstGeom prst="rect">
            <a:avLst/>
          </a:prstGeom>
          <a:noFill/>
          <a:ln w="25400" cmpd="sng">
            <a:noFill/>
          </a:ln>
          <a:effectLst>
            <a:outerShdw blurRad="50800" dist="38100" dir="2700000" algn="tl" rotWithShape="0">
              <a:prstClr val="black">
                <a:alpha val="40000"/>
              </a:prstClr>
            </a:outerShdw>
          </a:effectLst>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rgbClr val="FFFFFF"/>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pPr eaLnBrk="0" fontAlgn="base" hangingPunct="0">
              <a:spcAft>
                <a:spcPct val="0"/>
              </a:spcAft>
              <a:defRPr/>
            </a:pPr>
            <a:r>
              <a:rPr lang="en-US" sz="2800" kern="0" dirty="0"/>
              <a:t>“A cigarette is the only consumer product which when used as directed kills its consumer.”</a:t>
            </a:r>
          </a:p>
          <a:p>
            <a:pPr eaLnBrk="0" fontAlgn="base" hangingPunct="0">
              <a:spcAft>
                <a:spcPct val="0"/>
              </a:spcAft>
              <a:defRPr/>
            </a:pPr>
            <a:r>
              <a:rPr lang="en-US" sz="2400" kern="0" dirty="0"/>
              <a:t>				- </a:t>
            </a:r>
            <a:r>
              <a:rPr lang="en-US" sz="2400" i="1" kern="0" dirty="0"/>
              <a:t>Dr. Gro Harlem Brundtland</a:t>
            </a:r>
          </a:p>
          <a:p>
            <a:pPr eaLnBrk="0" fontAlgn="base" hangingPunct="0">
              <a:spcAft>
                <a:spcPct val="0"/>
              </a:spcAft>
              <a:defRPr/>
            </a:pPr>
            <a:r>
              <a:rPr lang="en-US" sz="2400" i="1" kern="0" dirty="0"/>
              <a:t>			  	 Former WHO Director General</a:t>
            </a:r>
          </a:p>
          <a:p>
            <a:pPr marL="45720"/>
            <a:endParaRPr lang="en-US" sz="2800" dirty="0"/>
          </a:p>
        </p:txBody>
      </p:sp>
    </p:spTree>
    <p:extLst>
      <p:ext uri="{BB962C8B-B14F-4D97-AF65-F5344CB8AC3E}">
        <p14:creationId xmlns:p14="http://schemas.microsoft.com/office/powerpoint/2010/main" val="4280376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is conclusive evidence that exposure to nicotine from e-cigarettes is highly variable and depends on the characteristics of the device and the e-liquid, as well as on how the device is operated</a:t>
            </a:r>
          </a:p>
          <a:p>
            <a:endParaRPr lang="en-US" dirty="0"/>
          </a:p>
          <a:p>
            <a:r>
              <a:rPr lang="en-US" dirty="0"/>
              <a:t>There is substantial evidence that nicotine intake from e-cigarettes among experienced adult e-cigarette users can be comparable to that from conventional cigarettes</a:t>
            </a:r>
          </a:p>
        </p:txBody>
      </p:sp>
      <p:sp>
        <p:nvSpPr>
          <p:cNvPr id="3" name="Title 2"/>
          <p:cNvSpPr>
            <a:spLocks noGrp="1"/>
          </p:cNvSpPr>
          <p:nvPr>
            <p:ph type="title"/>
          </p:nvPr>
        </p:nvSpPr>
        <p:spPr/>
        <p:txBody>
          <a:bodyPr/>
          <a:lstStyle/>
          <a:p>
            <a:r>
              <a:rPr lang="en-US" dirty="0"/>
              <a:t>Exposure to nicotine</a:t>
            </a:r>
            <a:br>
              <a:rPr lang="en-US" dirty="0"/>
            </a:br>
            <a:endParaRPr lang="en-US" dirty="0"/>
          </a:p>
        </p:txBody>
      </p:sp>
      <p:sp>
        <p:nvSpPr>
          <p:cNvPr id="4" name="TextBox 3"/>
          <p:cNvSpPr txBox="1"/>
          <p:nvPr/>
        </p:nvSpPr>
        <p:spPr>
          <a:xfrm>
            <a:off x="228600" y="6428601"/>
            <a:ext cx="1676771" cy="276999"/>
          </a:xfrm>
          <a:prstGeom prst="rect">
            <a:avLst/>
          </a:prstGeom>
          <a:noFill/>
        </p:spPr>
        <p:txBody>
          <a:bodyPr wrap="square" rtlCol="0">
            <a:spAutoFit/>
          </a:bodyPr>
          <a:lstStyle/>
          <a:p>
            <a:r>
              <a:rPr lang="en-US" sz="1200" dirty="0"/>
              <a:t>http://nap.edu/24952</a:t>
            </a:r>
          </a:p>
        </p:txBody>
      </p:sp>
    </p:spTree>
    <p:extLst>
      <p:ext uri="{BB962C8B-B14F-4D97-AF65-F5344CB8AC3E}">
        <p14:creationId xmlns:p14="http://schemas.microsoft.com/office/powerpoint/2010/main" val="4128499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is substantial evidence that e-cigarette use results in symptoms of dependence on e-cigarettes</a:t>
            </a:r>
          </a:p>
          <a:p>
            <a:r>
              <a:rPr lang="en-US" dirty="0"/>
              <a:t>There is moderate evidence that risk and severity of dependence is lower for e-cigarettes than for conventional cigarettes</a:t>
            </a:r>
          </a:p>
          <a:p>
            <a:r>
              <a:rPr lang="en-US" dirty="0"/>
              <a:t>There is moderate evidence that variability in the characteristics of e-cigarette products (nicotine concentration, flavoring, device type, and brand) is an important determinant of the risk and severity of dependence on e-cigarettes</a:t>
            </a:r>
          </a:p>
          <a:p>
            <a:endParaRPr lang="en-US" dirty="0"/>
          </a:p>
          <a:p>
            <a:endParaRPr lang="en-US" dirty="0"/>
          </a:p>
        </p:txBody>
      </p:sp>
      <p:sp>
        <p:nvSpPr>
          <p:cNvPr id="3" name="Title 2"/>
          <p:cNvSpPr>
            <a:spLocks noGrp="1"/>
          </p:cNvSpPr>
          <p:nvPr>
            <p:ph type="title"/>
          </p:nvPr>
        </p:nvSpPr>
        <p:spPr/>
        <p:txBody>
          <a:bodyPr/>
          <a:lstStyle/>
          <a:p>
            <a:r>
              <a:rPr lang="en-US" dirty="0"/>
              <a:t>Dependence and abuse liability </a:t>
            </a:r>
          </a:p>
        </p:txBody>
      </p:sp>
      <p:sp>
        <p:nvSpPr>
          <p:cNvPr id="4" name="TextBox 3"/>
          <p:cNvSpPr txBox="1"/>
          <p:nvPr/>
        </p:nvSpPr>
        <p:spPr>
          <a:xfrm>
            <a:off x="228600" y="6374870"/>
            <a:ext cx="1676771" cy="276999"/>
          </a:xfrm>
          <a:prstGeom prst="rect">
            <a:avLst/>
          </a:prstGeom>
          <a:noFill/>
        </p:spPr>
        <p:txBody>
          <a:bodyPr wrap="square" rtlCol="0">
            <a:spAutoFit/>
          </a:bodyPr>
          <a:lstStyle/>
          <a:p>
            <a:r>
              <a:rPr lang="en-US" sz="1200" dirty="0"/>
              <a:t>http://nap.edu/24952</a:t>
            </a:r>
          </a:p>
        </p:txBody>
      </p:sp>
    </p:spTree>
    <p:extLst>
      <p:ext uri="{BB962C8B-B14F-4D97-AF65-F5344CB8AC3E}">
        <p14:creationId xmlns:p14="http://schemas.microsoft.com/office/powerpoint/2010/main" val="42394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There is conclusive evidence that in addition to nicotine, most e-cigarettes contain and emit numerous potentially toxic substances</a:t>
            </a:r>
          </a:p>
          <a:p>
            <a:r>
              <a:rPr lang="en-US" dirty="0"/>
              <a:t>There is substantial evidence that except for nicotine, exposure to potentially toxic substances from e-cigarettes (under typical conditions of use) is significantly lower compared with conventional cigarettes</a:t>
            </a:r>
          </a:p>
          <a:p>
            <a:endParaRPr lang="en-US" dirty="0"/>
          </a:p>
        </p:txBody>
      </p:sp>
      <p:sp>
        <p:nvSpPr>
          <p:cNvPr id="3" name="Title 2"/>
          <p:cNvSpPr>
            <a:spLocks noGrp="1"/>
          </p:cNvSpPr>
          <p:nvPr>
            <p:ph type="title"/>
          </p:nvPr>
        </p:nvSpPr>
        <p:spPr/>
        <p:txBody>
          <a:bodyPr/>
          <a:lstStyle/>
          <a:p>
            <a:r>
              <a:rPr lang="en-US" dirty="0"/>
              <a:t>Exposure to toxic substances </a:t>
            </a:r>
          </a:p>
        </p:txBody>
      </p:sp>
      <p:sp>
        <p:nvSpPr>
          <p:cNvPr id="4" name="TextBox 3"/>
          <p:cNvSpPr txBox="1"/>
          <p:nvPr/>
        </p:nvSpPr>
        <p:spPr>
          <a:xfrm>
            <a:off x="228600" y="6374870"/>
            <a:ext cx="1676771" cy="276999"/>
          </a:xfrm>
          <a:prstGeom prst="rect">
            <a:avLst/>
          </a:prstGeom>
          <a:noFill/>
        </p:spPr>
        <p:txBody>
          <a:bodyPr wrap="square" rtlCol="0">
            <a:spAutoFit/>
          </a:bodyPr>
          <a:lstStyle/>
          <a:p>
            <a:r>
              <a:rPr lang="en-US" sz="1200" dirty="0"/>
              <a:t>http://nap.edu/24952</a:t>
            </a:r>
          </a:p>
        </p:txBody>
      </p:sp>
    </p:spTree>
    <p:extLst>
      <p:ext uri="{BB962C8B-B14F-4D97-AF65-F5344CB8AC3E}">
        <p14:creationId xmlns:p14="http://schemas.microsoft.com/office/powerpoint/2010/main" val="1977772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1357" y="1752600"/>
            <a:ext cx="8407893" cy="4407408"/>
          </a:xfrm>
        </p:spPr>
        <p:txBody>
          <a:bodyPr>
            <a:normAutofit/>
          </a:bodyPr>
          <a:lstStyle/>
          <a:p>
            <a:r>
              <a:rPr lang="en-US" dirty="0">
                <a:solidFill>
                  <a:srgbClr val="FF0000"/>
                </a:solidFill>
              </a:rPr>
              <a:t>Causes injuries and poisonings</a:t>
            </a:r>
          </a:p>
          <a:p>
            <a:r>
              <a:rPr lang="en-US" dirty="0">
                <a:solidFill>
                  <a:srgbClr val="FF0000"/>
                </a:solidFill>
              </a:rPr>
              <a:t>E-cigarette use by youth and young adults increases their risk of ever using conventional cigarettes</a:t>
            </a:r>
          </a:p>
          <a:p>
            <a:pPr marL="45720" indent="0">
              <a:buNone/>
            </a:pPr>
            <a:endParaRPr lang="en-US" dirty="0"/>
          </a:p>
        </p:txBody>
      </p:sp>
      <p:sp>
        <p:nvSpPr>
          <p:cNvPr id="3" name="Title 2"/>
          <p:cNvSpPr>
            <a:spLocks noGrp="1"/>
          </p:cNvSpPr>
          <p:nvPr>
            <p:ph type="title"/>
          </p:nvPr>
        </p:nvSpPr>
        <p:spPr/>
        <p:txBody>
          <a:bodyPr/>
          <a:lstStyle/>
          <a:p>
            <a:r>
              <a:rPr lang="en-US" dirty="0"/>
              <a:t>substantial Evidence</a:t>
            </a:r>
          </a:p>
        </p:txBody>
      </p:sp>
      <p:sp>
        <p:nvSpPr>
          <p:cNvPr id="4" name="TextBox 3"/>
          <p:cNvSpPr txBox="1"/>
          <p:nvPr/>
        </p:nvSpPr>
        <p:spPr>
          <a:xfrm>
            <a:off x="228600" y="6374870"/>
            <a:ext cx="1676771" cy="276999"/>
          </a:xfrm>
          <a:prstGeom prst="rect">
            <a:avLst/>
          </a:prstGeom>
          <a:noFill/>
        </p:spPr>
        <p:txBody>
          <a:bodyPr wrap="square" rtlCol="0">
            <a:spAutoFit/>
          </a:bodyPr>
          <a:lstStyle/>
          <a:p>
            <a:r>
              <a:rPr lang="en-US" sz="1200" dirty="0"/>
              <a:t>http://nap.edu/24952</a:t>
            </a:r>
          </a:p>
        </p:txBody>
      </p:sp>
    </p:spTree>
    <p:extLst>
      <p:ext uri="{BB962C8B-B14F-4D97-AF65-F5344CB8AC3E}">
        <p14:creationId xmlns:p14="http://schemas.microsoft.com/office/powerpoint/2010/main" val="3231300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FF0000"/>
                </a:solidFill>
              </a:rPr>
              <a:t>Carcinogenicity</a:t>
            </a:r>
          </a:p>
          <a:p>
            <a:r>
              <a:rPr lang="en-US" dirty="0">
                <a:solidFill>
                  <a:srgbClr val="FF0000"/>
                </a:solidFill>
              </a:rPr>
              <a:t>Respiratory effects</a:t>
            </a:r>
          </a:p>
          <a:p>
            <a:r>
              <a:rPr lang="en-US" dirty="0">
                <a:solidFill>
                  <a:srgbClr val="FF0000"/>
                </a:solidFill>
              </a:rPr>
              <a:t>Reproductive and developmental effects </a:t>
            </a:r>
          </a:p>
          <a:p>
            <a:endParaRPr lang="en-US" dirty="0"/>
          </a:p>
        </p:txBody>
      </p:sp>
      <p:sp>
        <p:nvSpPr>
          <p:cNvPr id="3" name="Title 2"/>
          <p:cNvSpPr>
            <a:spLocks noGrp="1"/>
          </p:cNvSpPr>
          <p:nvPr>
            <p:ph type="title"/>
          </p:nvPr>
        </p:nvSpPr>
        <p:spPr/>
        <p:txBody>
          <a:bodyPr/>
          <a:lstStyle/>
          <a:p>
            <a:r>
              <a:rPr lang="en-US" dirty="0"/>
              <a:t>Limited or No Available Evidence</a:t>
            </a:r>
          </a:p>
        </p:txBody>
      </p:sp>
      <p:sp>
        <p:nvSpPr>
          <p:cNvPr id="4" name="TextBox 3"/>
          <p:cNvSpPr txBox="1"/>
          <p:nvPr/>
        </p:nvSpPr>
        <p:spPr>
          <a:xfrm>
            <a:off x="228600" y="6374870"/>
            <a:ext cx="1676771" cy="276999"/>
          </a:xfrm>
          <a:prstGeom prst="rect">
            <a:avLst/>
          </a:prstGeom>
          <a:noFill/>
        </p:spPr>
        <p:txBody>
          <a:bodyPr wrap="square" rtlCol="0">
            <a:spAutoFit/>
          </a:bodyPr>
          <a:lstStyle/>
          <a:p>
            <a:r>
              <a:rPr lang="en-US" sz="1200" dirty="0"/>
              <a:t>http://nap.edu/24952</a:t>
            </a:r>
          </a:p>
        </p:txBody>
      </p:sp>
    </p:spTree>
    <p:extLst>
      <p:ext uri="{BB962C8B-B14F-4D97-AF65-F5344CB8AC3E}">
        <p14:creationId xmlns:p14="http://schemas.microsoft.com/office/powerpoint/2010/main" val="4209890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FDA to delay regulation of electronic cigarettes until 2022 looking at potential role for harm reduction</a:t>
            </a:r>
          </a:p>
          <a:p>
            <a:r>
              <a:rPr lang="en-US" dirty="0"/>
              <a:t>Keep kids away from this</a:t>
            </a:r>
          </a:p>
          <a:p>
            <a:r>
              <a:rPr lang="en-US" dirty="0"/>
              <a:t>Nicotine is addictive in all forms</a:t>
            </a:r>
          </a:p>
          <a:p>
            <a:r>
              <a:rPr lang="en-US" dirty="0"/>
              <a:t>There is a lot we do not know yet……</a:t>
            </a:r>
          </a:p>
        </p:txBody>
      </p:sp>
      <p:sp>
        <p:nvSpPr>
          <p:cNvPr id="3" name="Title 2"/>
          <p:cNvSpPr>
            <a:spLocks noGrp="1"/>
          </p:cNvSpPr>
          <p:nvPr>
            <p:ph type="title"/>
          </p:nvPr>
        </p:nvSpPr>
        <p:spPr/>
        <p:txBody>
          <a:bodyPr/>
          <a:lstStyle/>
          <a:p>
            <a:r>
              <a:rPr lang="en-US" dirty="0"/>
              <a:t>Implications</a:t>
            </a:r>
          </a:p>
        </p:txBody>
      </p:sp>
    </p:spTree>
    <p:extLst>
      <p:ext uri="{BB962C8B-B14F-4D97-AF65-F5344CB8AC3E}">
        <p14:creationId xmlns:p14="http://schemas.microsoft.com/office/powerpoint/2010/main" val="3708973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Systematic review (38 studies ) and meta-analysis (20 of the 38 studies)</a:t>
            </a:r>
          </a:p>
          <a:p>
            <a:pPr marL="45720" indent="0">
              <a:buNone/>
            </a:pPr>
            <a:endParaRPr lang="en-US" dirty="0"/>
          </a:p>
          <a:p>
            <a:r>
              <a:rPr lang="en-US" dirty="0"/>
              <a:t>Odds of quitting cigarettes were 28% LOWER in smokers using E-cigs</a:t>
            </a:r>
          </a:p>
          <a:p>
            <a:r>
              <a:rPr lang="en-US" dirty="0"/>
              <a:t>Smokers who identified as motivated to quit had either decreased quit rate or no change in quit rates using E-cigs</a:t>
            </a:r>
          </a:p>
          <a:p>
            <a:pPr marL="45720" indent="0">
              <a:buNone/>
            </a:pPr>
            <a:endParaRPr lang="en-US" dirty="0"/>
          </a:p>
          <a:p>
            <a:pPr lvl="1"/>
            <a:r>
              <a:rPr lang="en-US" dirty="0"/>
              <a:t>Must recognize STILL only 2 RCT, most studies observational</a:t>
            </a:r>
          </a:p>
          <a:p>
            <a:pPr lvl="1"/>
            <a:r>
              <a:rPr lang="en-US" dirty="0"/>
              <a:t>No unbiased comparison study has been done of E cigs vs standard NRT for cessation</a:t>
            </a:r>
          </a:p>
          <a:p>
            <a:pPr lvl="1"/>
            <a:r>
              <a:rPr lang="en-US" dirty="0"/>
              <a:t>Many studies are funded by tobacco companies</a:t>
            </a:r>
          </a:p>
          <a:p>
            <a:pPr lvl="1"/>
            <a:r>
              <a:rPr lang="en-US" dirty="0"/>
              <a:t>Various definitions of “quit” and “cessation”</a:t>
            </a:r>
          </a:p>
          <a:p>
            <a:pPr lvl="1"/>
            <a:endParaRPr lang="en-US" dirty="0"/>
          </a:p>
        </p:txBody>
      </p:sp>
      <p:sp>
        <p:nvSpPr>
          <p:cNvPr id="3" name="Title 2"/>
          <p:cNvSpPr>
            <a:spLocks noGrp="1"/>
          </p:cNvSpPr>
          <p:nvPr>
            <p:ph type="title"/>
          </p:nvPr>
        </p:nvSpPr>
        <p:spPr/>
        <p:txBody>
          <a:bodyPr/>
          <a:lstStyle/>
          <a:p>
            <a:r>
              <a:rPr lang="en-US" dirty="0"/>
              <a:t>Are they a cessation aid?</a:t>
            </a:r>
          </a:p>
        </p:txBody>
      </p:sp>
      <p:sp>
        <p:nvSpPr>
          <p:cNvPr id="4" name="Footer Placeholder 3"/>
          <p:cNvSpPr>
            <a:spLocks noGrp="1"/>
          </p:cNvSpPr>
          <p:nvPr>
            <p:ph type="ftr" sz="quarter" idx="11"/>
          </p:nvPr>
        </p:nvSpPr>
        <p:spPr>
          <a:xfrm>
            <a:off x="228600" y="6126478"/>
            <a:ext cx="8686800" cy="504191"/>
          </a:xfrm>
        </p:spPr>
        <p:txBody>
          <a:bodyPr/>
          <a:lstStyle/>
          <a:p>
            <a:pPr algn="l"/>
            <a:r>
              <a:rPr lang="en-US" dirty="0">
                <a:solidFill>
                  <a:schemeClr val="tx1"/>
                </a:solidFill>
              </a:rPr>
              <a:t>Kalkhoran S, Glantz SA. E-cigarettes and smoking cessation in real-world and clinical settings: a systematic review and meta-analysis. Lancet Respir Med 2016; 4(2):116-28.</a:t>
            </a:r>
          </a:p>
        </p:txBody>
      </p:sp>
    </p:spTree>
    <p:extLst>
      <p:ext uri="{BB962C8B-B14F-4D97-AF65-F5344CB8AC3E}">
        <p14:creationId xmlns:p14="http://schemas.microsoft.com/office/powerpoint/2010/main" val="783744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42900" lvl="1" indent="-342900">
              <a:lnSpc>
                <a:spcPct val="80000"/>
              </a:lnSpc>
              <a:spcBef>
                <a:spcPts val="2400"/>
              </a:spcBef>
              <a:buFontTx/>
              <a:buChar char="•"/>
              <a:defRPr/>
            </a:pPr>
            <a:r>
              <a:rPr lang="en-US" altLang="en-US" sz="2400" kern="0" dirty="0"/>
              <a:t>Association between current e-cigarette use and conventional cigarette use among adolescents </a:t>
            </a:r>
          </a:p>
          <a:p>
            <a:pPr marL="365760" lvl="1" indent="0">
              <a:buNone/>
            </a:pPr>
            <a:endParaRPr lang="en-US" dirty="0"/>
          </a:p>
          <a:p>
            <a:endParaRPr lang="en-US" dirty="0"/>
          </a:p>
          <a:p>
            <a:endParaRPr lang="en-US" dirty="0"/>
          </a:p>
          <a:p>
            <a:endParaRPr lang="en-US" dirty="0"/>
          </a:p>
          <a:p>
            <a:pPr lvl="1"/>
            <a:r>
              <a:rPr lang="en-US" dirty="0"/>
              <a:t>SO, Ecig use in adolescents is associated with </a:t>
            </a:r>
            <a:r>
              <a:rPr lang="en-US" i="1" dirty="0"/>
              <a:t>higher</a:t>
            </a:r>
            <a:r>
              <a:rPr lang="en-US" dirty="0"/>
              <a:t> odds of using traditional cigarettes and </a:t>
            </a:r>
            <a:r>
              <a:rPr lang="en-US" i="1" dirty="0"/>
              <a:t>lower</a:t>
            </a:r>
            <a:r>
              <a:rPr lang="en-US" dirty="0"/>
              <a:t> abstinence rates from traditional cigarettes</a:t>
            </a:r>
          </a:p>
          <a:p>
            <a:pPr lvl="1"/>
            <a:r>
              <a:rPr lang="en-US" dirty="0"/>
              <a:t>Even kids who state no intention to smoke regular cigarettes have higher % adoption if they use E-cigs</a:t>
            </a:r>
          </a:p>
        </p:txBody>
      </p:sp>
      <p:sp>
        <p:nvSpPr>
          <p:cNvPr id="3" name="Title 2"/>
          <p:cNvSpPr>
            <a:spLocks noGrp="1"/>
          </p:cNvSpPr>
          <p:nvPr>
            <p:ph type="title"/>
          </p:nvPr>
        </p:nvSpPr>
        <p:spPr/>
        <p:txBody>
          <a:bodyPr/>
          <a:lstStyle/>
          <a:p>
            <a:r>
              <a:rPr lang="en-US" dirty="0"/>
              <a:t>Pediatric Concerns</a:t>
            </a:r>
          </a:p>
        </p:txBody>
      </p:sp>
      <p:pic>
        <p:nvPicPr>
          <p:cNvPr id="5" name="table"/>
          <p:cNvPicPr>
            <a:picLocks noChangeAspect="1"/>
          </p:cNvPicPr>
          <p:nvPr/>
        </p:nvPicPr>
        <p:blipFill>
          <a:blip r:embed="rId3">
            <a:biLevel thresh="75000"/>
            <a:extLst>
              <a:ext uri="{BEBA8EAE-BF5A-486C-A8C5-ECC9F3942E4B}">
                <a14:imgProps xmlns:a14="http://schemas.microsoft.com/office/drawing/2010/main">
                  <a14:imgLayer r:embed="rId4">
                    <a14:imgEffect>
                      <a14:colorTemperature colorTemp="9300"/>
                    </a14:imgEffect>
                    <a14:imgEffect>
                      <a14:saturation sat="312000"/>
                    </a14:imgEffect>
                    <a14:imgEffect>
                      <a14:brightnessContrast bright="-40000" contrast="-40000"/>
                    </a14:imgEffect>
                  </a14:imgLayer>
                </a14:imgProps>
              </a:ext>
            </a:extLst>
          </a:blip>
          <a:stretch>
            <a:fillRect/>
          </a:stretch>
        </p:blipFill>
        <p:spPr>
          <a:xfrm>
            <a:off x="1066429" y="2438400"/>
            <a:ext cx="7010401" cy="1122364"/>
          </a:xfrm>
          <a:prstGeom prst="rect">
            <a:avLst/>
          </a:prstGeom>
          <a:noFill/>
          <a:ln>
            <a:noFill/>
          </a:ln>
        </p:spPr>
      </p:pic>
      <p:sp>
        <p:nvSpPr>
          <p:cNvPr id="4" name="Footer Placeholder 3"/>
          <p:cNvSpPr>
            <a:spLocks noGrp="1"/>
          </p:cNvSpPr>
          <p:nvPr>
            <p:ph type="ftr" sz="quarter" idx="11"/>
          </p:nvPr>
        </p:nvSpPr>
        <p:spPr>
          <a:xfrm>
            <a:off x="190129" y="6225124"/>
            <a:ext cx="8763000" cy="504191"/>
          </a:xfrm>
        </p:spPr>
        <p:txBody>
          <a:bodyPr/>
          <a:lstStyle/>
          <a:p>
            <a:pPr algn="l">
              <a:defRPr/>
            </a:pPr>
            <a:r>
              <a:rPr lang="en-US" sz="1050" dirty="0">
                <a:solidFill>
                  <a:schemeClr val="tx1"/>
                </a:solidFill>
              </a:rPr>
              <a:t>Dutra LM, Glantz SA. </a:t>
            </a:r>
            <a:r>
              <a:rPr lang="en-US" sz="1050" i="1" dirty="0">
                <a:solidFill>
                  <a:schemeClr val="tx1"/>
                </a:solidFill>
              </a:rPr>
              <a:t>JAMA Pediatrics</a:t>
            </a:r>
            <a:r>
              <a:rPr lang="en-US" sz="1050" dirty="0">
                <a:solidFill>
                  <a:schemeClr val="tx1"/>
                </a:solidFill>
              </a:rPr>
              <a:t>. 2014;168:610-17. </a:t>
            </a:r>
          </a:p>
          <a:p>
            <a:pPr algn="l">
              <a:defRPr/>
            </a:pPr>
            <a:r>
              <a:rPr lang="en-US" sz="1050" dirty="0">
                <a:solidFill>
                  <a:schemeClr val="tx1"/>
                </a:solidFill>
              </a:rPr>
              <a:t>Primack BA, Soneji S, Stoolmiller M et al. Progression to Traditional Cigarette Smoking after Electronic Cigarette Use Among US Adolescents and Young Adults. </a:t>
            </a:r>
            <a:r>
              <a:rPr lang="en-US" sz="1050" i="1" dirty="0">
                <a:solidFill>
                  <a:schemeClr val="tx1"/>
                </a:solidFill>
              </a:rPr>
              <a:t>JAMA Pediatrics </a:t>
            </a:r>
            <a:r>
              <a:rPr lang="en-US" sz="1050" dirty="0">
                <a:solidFill>
                  <a:schemeClr val="tx1"/>
                </a:solidFill>
              </a:rPr>
              <a:t>2015; 169(11): 1018-23.</a:t>
            </a:r>
          </a:p>
          <a:p>
            <a:pPr algn="l"/>
            <a:r>
              <a:rPr lang="en-US" sz="1050" dirty="0">
                <a:solidFill>
                  <a:schemeClr val="tx1"/>
                </a:solidFill>
              </a:rPr>
              <a:t>TOBACCO PREVENTION AND CONTROL IN UTAH Fifteenth Annual Report, August 2015. http://www.tobaccofreeutah.org/pdfs/tpcpfy15report.pdf</a:t>
            </a:r>
          </a:p>
          <a:p>
            <a:pPr algn="l"/>
            <a:endParaRPr lang="en-US" dirty="0">
              <a:solidFill>
                <a:schemeClr val="tx1"/>
              </a:solidFill>
            </a:endParaRPr>
          </a:p>
          <a:p>
            <a:pPr algn="l"/>
            <a:endParaRPr lang="en-US" dirty="0"/>
          </a:p>
        </p:txBody>
      </p:sp>
    </p:spTree>
    <p:extLst>
      <p:ext uri="{BB962C8B-B14F-4D97-AF65-F5344CB8AC3E}">
        <p14:creationId xmlns:p14="http://schemas.microsoft.com/office/powerpoint/2010/main" val="278860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While e-cigarettes have been manufactured as a nicotine delivery system, that hasn’t stopped many users from getting creative with them.</a:t>
            </a:r>
          </a:p>
          <a:p>
            <a:r>
              <a:rPr lang="en-US" dirty="0"/>
              <a:t>Alcohol, meth, heroin, cocaine, bath salts, and more</a:t>
            </a:r>
          </a:p>
          <a:p>
            <a:r>
              <a:rPr lang="en-US" dirty="0"/>
              <a:t>Marijuana: May use oil, wax infused with THC, or dried leaves</a:t>
            </a:r>
          </a:p>
          <a:p>
            <a:pPr lvl="1"/>
            <a:r>
              <a:rPr lang="en-US" dirty="0"/>
              <a:t>Can be deodorized</a:t>
            </a:r>
          </a:p>
          <a:p>
            <a:pPr lvl="1"/>
            <a:r>
              <a:rPr lang="en-US" dirty="0"/>
              <a:t>Sold on internet!</a:t>
            </a:r>
          </a:p>
          <a:p>
            <a:r>
              <a:rPr lang="en-US" dirty="0"/>
              <a:t>In 1 study of high school students</a:t>
            </a:r>
          </a:p>
          <a:p>
            <a:pPr lvl="1"/>
            <a:r>
              <a:rPr lang="en-US" dirty="0"/>
              <a:t>18% ecig users used THC in the ecig</a:t>
            </a:r>
          </a:p>
          <a:p>
            <a:pPr lvl="1"/>
            <a:r>
              <a:rPr lang="en-US" dirty="0"/>
              <a:t>27% if had history of THC use</a:t>
            </a:r>
          </a:p>
          <a:p>
            <a:pPr marL="45720" indent="0">
              <a:buNone/>
            </a:pPr>
            <a:endParaRPr lang="en-US" dirty="0"/>
          </a:p>
        </p:txBody>
      </p:sp>
      <p:sp>
        <p:nvSpPr>
          <p:cNvPr id="3" name="Title 2"/>
          <p:cNvSpPr>
            <a:spLocks noGrp="1"/>
          </p:cNvSpPr>
          <p:nvPr>
            <p:ph type="title"/>
          </p:nvPr>
        </p:nvSpPr>
        <p:spPr/>
        <p:txBody>
          <a:bodyPr/>
          <a:lstStyle/>
          <a:p>
            <a:r>
              <a:rPr lang="en-US" dirty="0"/>
              <a:t>Additional concerns</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288971"/>
            <a:ext cx="1676401" cy="1690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5"/>
          <p:cNvSpPr>
            <a:spLocks noGrp="1"/>
          </p:cNvSpPr>
          <p:nvPr>
            <p:ph type="ftr" sz="quarter" idx="11"/>
          </p:nvPr>
        </p:nvSpPr>
        <p:spPr>
          <a:xfrm>
            <a:off x="385353" y="6149992"/>
            <a:ext cx="8407893" cy="349250"/>
          </a:xfrm>
        </p:spPr>
        <p:txBody>
          <a:bodyPr/>
          <a:lstStyle/>
          <a:p>
            <a:pPr algn="l"/>
            <a:r>
              <a:rPr lang="en-US" sz="1050" dirty="0">
                <a:solidFill>
                  <a:schemeClr val="tx1"/>
                </a:solidFill>
              </a:rPr>
              <a:t>Morean ME, Kong G, Camenga DR, et al. High School Students' Use of E-cigarettes to Vaporize Cannabis. </a:t>
            </a:r>
            <a:r>
              <a:rPr lang="en-US" sz="1050" i="1" dirty="0">
                <a:solidFill>
                  <a:schemeClr val="tx1"/>
                </a:solidFill>
              </a:rPr>
              <a:t>Pediatrics</a:t>
            </a:r>
            <a:r>
              <a:rPr lang="en-US" sz="1050" dirty="0">
                <a:solidFill>
                  <a:schemeClr val="tx1"/>
                </a:solidFill>
              </a:rPr>
              <a:t> 2015; 136(4): 611-6.</a:t>
            </a:r>
          </a:p>
          <a:p>
            <a:pPr algn="l"/>
            <a:r>
              <a:rPr lang="en-US" sz="1050" dirty="0">
                <a:solidFill>
                  <a:schemeClr val="tx1"/>
                </a:solidFill>
              </a:rPr>
              <a:t>Giroud C. deCesare M, Berthet A, et al. E-cigarettes:  A Review of New Trends in Cannabis Use. </a:t>
            </a:r>
            <a:r>
              <a:rPr lang="en-US" sz="1050" i="1" dirty="0">
                <a:solidFill>
                  <a:schemeClr val="tx1"/>
                </a:solidFill>
              </a:rPr>
              <a:t>International Journal of Environmental Research and Public Health</a:t>
            </a:r>
            <a:r>
              <a:rPr lang="en-US" sz="1050" dirty="0">
                <a:solidFill>
                  <a:schemeClr val="tx1"/>
                </a:solidFill>
              </a:rPr>
              <a:t> 2015; 12(8): 9988-10008</a:t>
            </a:r>
            <a:r>
              <a:rPr lang="en-US" dirty="0">
                <a:solidFill>
                  <a:schemeClr val="tx1"/>
                </a:solidFill>
              </a:rPr>
              <a:t>.</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8761" y="3498343"/>
            <a:ext cx="1729371" cy="1537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74712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76400"/>
            <a:ext cx="8407893" cy="4407408"/>
          </a:xfrm>
        </p:spPr>
        <p:txBody>
          <a:bodyPr>
            <a:normAutofit/>
          </a:bodyPr>
          <a:lstStyle/>
          <a:p>
            <a:pPr>
              <a:lnSpc>
                <a:spcPct val="80000"/>
              </a:lnSpc>
              <a:spcBef>
                <a:spcPts val="2400"/>
              </a:spcBef>
              <a:defRPr/>
            </a:pPr>
            <a:r>
              <a:rPr lang="en-US" dirty="0"/>
              <a:t>Ask about “vaping” as you screen</a:t>
            </a:r>
          </a:p>
          <a:p>
            <a:pPr>
              <a:lnSpc>
                <a:spcPct val="80000"/>
              </a:lnSpc>
              <a:spcBef>
                <a:spcPts val="2400"/>
              </a:spcBef>
              <a:defRPr/>
            </a:pPr>
            <a:r>
              <a:rPr lang="en-US" dirty="0"/>
              <a:t>Use evidence-based smoking cessation methods</a:t>
            </a:r>
          </a:p>
          <a:p>
            <a:pPr marL="548640" lvl="2" indent="-228600">
              <a:lnSpc>
                <a:spcPct val="80000"/>
              </a:lnSpc>
              <a:spcBef>
                <a:spcPts val="2400"/>
              </a:spcBef>
              <a:buClr>
                <a:schemeClr val="accent1"/>
              </a:buClr>
              <a:buFont typeface="Wingdings 2" pitchFamily="18" charset="2"/>
              <a:buChar char=""/>
              <a:defRPr/>
            </a:pPr>
            <a:r>
              <a:rPr lang="en-US" dirty="0"/>
              <a:t>“Smoking Cessation Guidelines do not recommend vaping or e cigs”</a:t>
            </a:r>
          </a:p>
          <a:p>
            <a:pPr>
              <a:lnSpc>
                <a:spcPct val="80000"/>
              </a:lnSpc>
              <a:spcBef>
                <a:spcPts val="2400"/>
              </a:spcBef>
              <a:defRPr/>
            </a:pPr>
            <a:r>
              <a:rPr lang="en-US" dirty="0"/>
              <a:t>Recommend avoidance of smoked tobacco and ENDS</a:t>
            </a:r>
          </a:p>
          <a:p>
            <a:pPr lvl="1">
              <a:lnSpc>
                <a:spcPct val="80000"/>
              </a:lnSpc>
              <a:spcBef>
                <a:spcPts val="2400"/>
              </a:spcBef>
              <a:defRPr/>
            </a:pPr>
            <a:r>
              <a:rPr lang="en-US" dirty="0"/>
              <a:t>“E-cigs and vaping reinforce the automatic habits of smoking and may hinder quitting”</a:t>
            </a:r>
          </a:p>
          <a:p>
            <a:endParaRPr lang="en-US" dirty="0"/>
          </a:p>
          <a:p>
            <a:r>
              <a:rPr lang="en-US" dirty="0"/>
              <a:t>Discuss safe storage of e-juice and E-cigs</a:t>
            </a:r>
          </a:p>
          <a:p>
            <a:pPr marL="45720" indent="0" algn="ctr">
              <a:lnSpc>
                <a:spcPct val="80000"/>
              </a:lnSpc>
              <a:spcBef>
                <a:spcPts val="2400"/>
              </a:spcBef>
              <a:buNone/>
              <a:defRPr/>
            </a:pPr>
            <a:r>
              <a:rPr lang="en-US" b="1" i="1" dirty="0">
                <a:solidFill>
                  <a:schemeClr val="tx1"/>
                </a:solidFill>
              </a:rPr>
              <a:t>Follow results of e-cigarette clinical trials</a:t>
            </a:r>
          </a:p>
          <a:p>
            <a:pPr>
              <a:lnSpc>
                <a:spcPct val="80000"/>
              </a:lnSpc>
              <a:spcBef>
                <a:spcPts val="2400"/>
              </a:spcBef>
              <a:defRPr/>
            </a:pPr>
            <a:endParaRPr lang="en-US" dirty="0">
              <a:solidFill>
                <a:schemeClr val="tx1"/>
              </a:solidFill>
            </a:endParaRPr>
          </a:p>
          <a:p>
            <a:endParaRPr lang="en-US" dirty="0"/>
          </a:p>
        </p:txBody>
      </p:sp>
      <p:sp>
        <p:nvSpPr>
          <p:cNvPr id="3" name="Title 2"/>
          <p:cNvSpPr>
            <a:spLocks noGrp="1"/>
          </p:cNvSpPr>
          <p:nvPr>
            <p:ph type="title"/>
          </p:nvPr>
        </p:nvSpPr>
        <p:spPr/>
        <p:txBody>
          <a:bodyPr/>
          <a:lstStyle/>
          <a:p>
            <a:r>
              <a:rPr lang="en-US" dirty="0"/>
              <a:t>What should I be saying to my patients about these things?</a:t>
            </a:r>
          </a:p>
        </p:txBody>
      </p:sp>
      <p:sp>
        <p:nvSpPr>
          <p:cNvPr id="4" name="TextBox 3"/>
          <p:cNvSpPr txBox="1"/>
          <p:nvPr/>
        </p:nvSpPr>
        <p:spPr>
          <a:xfrm>
            <a:off x="228600" y="5943600"/>
            <a:ext cx="6324600" cy="954107"/>
          </a:xfrm>
          <a:prstGeom prst="rect">
            <a:avLst/>
          </a:prstGeom>
          <a:noFill/>
        </p:spPr>
        <p:txBody>
          <a:bodyPr wrap="square" rtlCol="0">
            <a:spAutoFit/>
          </a:bodyPr>
          <a:lstStyle/>
          <a:p>
            <a:r>
              <a:rPr lang="en-US" sz="1100" dirty="0"/>
              <a:t>Schepers JS. Electronic cigarettes: do they have a role in smoking cessation? </a:t>
            </a:r>
            <a:r>
              <a:rPr lang="en-US" sz="1100" i="1" dirty="0"/>
              <a:t>J Pharm Pract</a:t>
            </a:r>
            <a:r>
              <a:rPr lang="en-US" sz="1100" dirty="0"/>
              <a:t>. 2012;25(6):611–614. Knorst et al. </a:t>
            </a:r>
            <a:r>
              <a:rPr lang="en-US" sz="1100" i="1" dirty="0"/>
              <a:t>J Bras Pneumol</a:t>
            </a:r>
            <a:r>
              <a:rPr lang="en-US" sz="1100" dirty="0"/>
              <a:t>. 2014 Sep-Oct; 40(5): 564–572. </a:t>
            </a:r>
          </a:p>
          <a:p>
            <a:r>
              <a:rPr lang="en-US" sz="1100" dirty="0"/>
              <a:t>Section on Tobacco Control. Clinical Practice Policy to Protect Children from Tobacco, Nicotine, and Tobacco Smoke. Pediatrics 2015; 136(5): 1008-1017.</a:t>
            </a:r>
          </a:p>
          <a:p>
            <a:endParaRPr lang="en-US" sz="1200" dirty="0"/>
          </a:p>
        </p:txBody>
      </p:sp>
    </p:spTree>
    <p:extLst>
      <p:ext uri="{BB962C8B-B14F-4D97-AF65-F5344CB8AC3E}">
        <p14:creationId xmlns:p14="http://schemas.microsoft.com/office/powerpoint/2010/main" val="85585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 conflicts of interest </a:t>
            </a:r>
          </a:p>
        </p:txBody>
      </p:sp>
      <p:sp>
        <p:nvSpPr>
          <p:cNvPr id="3" name="Title 2"/>
          <p:cNvSpPr>
            <a:spLocks noGrp="1"/>
          </p:cNvSpPr>
          <p:nvPr>
            <p:ph type="title"/>
          </p:nvPr>
        </p:nvSpPr>
        <p:spPr/>
        <p:txBody>
          <a:bodyPr/>
          <a:lstStyle/>
          <a:p>
            <a:r>
              <a:rPr lang="en-US" dirty="0"/>
              <a:t>Disclosure</a:t>
            </a:r>
          </a:p>
        </p:txBody>
      </p:sp>
    </p:spTree>
    <p:extLst>
      <p:ext uri="{BB962C8B-B14F-4D97-AF65-F5344CB8AC3E}">
        <p14:creationId xmlns:p14="http://schemas.microsoft.com/office/powerpoint/2010/main" val="8953741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3200400"/>
            <a:ext cx="8382000" cy="1054100"/>
          </a:xfrm>
        </p:spPr>
        <p:txBody>
          <a:bodyPr/>
          <a:lstStyle/>
          <a:p>
            <a:r>
              <a:rPr lang="en-US" b="1" dirty="0">
                <a:solidFill>
                  <a:srgbClr val="FF0000"/>
                </a:solidFill>
              </a:rPr>
              <a:t>What ABOUT ENDS SURPRISES YOU?</a:t>
            </a:r>
          </a:p>
        </p:txBody>
      </p:sp>
    </p:spTree>
    <p:extLst>
      <p:ext uri="{BB962C8B-B14F-4D97-AF65-F5344CB8AC3E}">
        <p14:creationId xmlns:p14="http://schemas.microsoft.com/office/powerpoint/2010/main" val="2614588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Helping People Quit</a:t>
            </a:r>
          </a:p>
        </p:txBody>
      </p:sp>
      <p:sp>
        <p:nvSpPr>
          <p:cNvPr id="2" name="Rectangle 1"/>
          <p:cNvSpPr/>
          <p:nvPr/>
        </p:nvSpPr>
        <p:spPr>
          <a:xfrm>
            <a:off x="7162800" y="3059668"/>
            <a:ext cx="1981200" cy="1569660"/>
          </a:xfrm>
          <a:prstGeom prst="rect">
            <a:avLst/>
          </a:prstGeom>
        </p:spPr>
        <p:txBody>
          <a:bodyPr wrap="square">
            <a:spAutoFit/>
          </a:bodyPr>
          <a:lstStyle/>
          <a:p>
            <a:r>
              <a:rPr lang="en-US" sz="3200" dirty="0"/>
              <a:t>Ask, Advise, Connect</a:t>
            </a:r>
          </a:p>
        </p:txBody>
      </p:sp>
    </p:spTree>
    <p:extLst>
      <p:ext uri="{BB962C8B-B14F-4D97-AF65-F5344CB8AC3E}">
        <p14:creationId xmlns:p14="http://schemas.microsoft.com/office/powerpoint/2010/main" val="1623248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338"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t>Tobacco Dependence:</a:t>
            </a:r>
            <a:br>
              <a:rPr lang="en-US" dirty="0"/>
            </a:br>
            <a:r>
              <a:rPr lang="en-US" dirty="0"/>
              <a:t>a  two Part Problem</a:t>
            </a:r>
          </a:p>
        </p:txBody>
      </p:sp>
      <p:sp>
        <p:nvSpPr>
          <p:cNvPr id="2062339" name="Text Box 3"/>
          <p:cNvSpPr txBox="1">
            <a:spLocks noChangeArrowheads="1"/>
          </p:cNvSpPr>
          <p:nvPr/>
        </p:nvSpPr>
        <p:spPr bwMode="auto">
          <a:xfrm>
            <a:off x="441325" y="2057400"/>
            <a:ext cx="8156575" cy="457200"/>
          </a:xfrm>
          <a:prstGeom prst="rect">
            <a:avLst/>
          </a:prstGeom>
          <a:solidFill>
            <a:schemeClr val="tx1">
              <a:lumMod val="75000"/>
              <a:lumOff val="25000"/>
            </a:schemeClr>
          </a:solidFill>
          <a:ln w="6350">
            <a:noFill/>
            <a:miter lim="800000"/>
            <a:headEnd/>
            <a:tailEnd/>
          </a:ln>
          <a:effectLst/>
        </p:spPr>
        <p:txBody>
          <a:bodyPr>
            <a:spAutoFit/>
          </a:bodyPr>
          <a:lstStyle/>
          <a:p>
            <a:pPr algn="ctr" fontAlgn="auto">
              <a:spcBef>
                <a:spcPct val="100000"/>
              </a:spcBef>
              <a:spcAft>
                <a:spcPct val="20000"/>
              </a:spcAft>
              <a:buClr>
                <a:schemeClr val="tx1"/>
              </a:buClr>
              <a:buSzPct val="60000"/>
              <a:buFont typeface="Wingdings" pitchFamily="2" charset="2"/>
              <a:buNone/>
              <a:defRPr/>
            </a:pPr>
            <a:r>
              <a:rPr lang="en-US" sz="2400" b="1" dirty="0">
                <a:solidFill>
                  <a:schemeClr val="bg1"/>
                </a:solidFill>
                <a:effectLst>
                  <a:outerShdw blurRad="38100" dist="38100" dir="2700000" algn="tl">
                    <a:srgbClr val="1C1C1C"/>
                  </a:outerShdw>
                </a:effectLst>
              </a:rPr>
              <a:t>Tobacco Dependence</a:t>
            </a:r>
          </a:p>
        </p:txBody>
      </p:sp>
      <p:sp>
        <p:nvSpPr>
          <p:cNvPr id="2062340" name="Text Box 4"/>
          <p:cNvSpPr txBox="1">
            <a:spLocks noChangeArrowheads="1"/>
          </p:cNvSpPr>
          <p:nvPr/>
        </p:nvSpPr>
        <p:spPr bwMode="auto">
          <a:xfrm>
            <a:off x="1427163" y="5638800"/>
            <a:ext cx="6151562" cy="830262"/>
          </a:xfrm>
          <a:prstGeom prst="rect">
            <a:avLst/>
          </a:prstGeom>
          <a:solidFill>
            <a:schemeClr val="tx1">
              <a:lumMod val="75000"/>
              <a:lumOff val="25000"/>
            </a:schemeClr>
          </a:solidFill>
          <a:ln w="9525">
            <a:noFill/>
            <a:miter lim="800000"/>
            <a:headEnd/>
            <a:tailEnd/>
          </a:ln>
        </p:spPr>
        <p:txBody>
          <a:bodyPr>
            <a:spAutoFit/>
          </a:bodyPr>
          <a:lstStyle/>
          <a:p>
            <a:pPr algn="ctr">
              <a:spcBef>
                <a:spcPct val="100000"/>
              </a:spcBef>
              <a:spcAft>
                <a:spcPct val="20000"/>
              </a:spcAft>
              <a:buClr>
                <a:schemeClr val="tx1"/>
              </a:buClr>
              <a:buSzPct val="60000"/>
              <a:buFont typeface="Wingdings" pitchFamily="2" charset="2"/>
              <a:buNone/>
            </a:pPr>
            <a:r>
              <a:rPr lang="en-US" sz="2400" dirty="0">
                <a:solidFill>
                  <a:schemeClr val="bg1"/>
                </a:solidFill>
                <a:latin typeface="+mj-lt"/>
              </a:rPr>
              <a:t>Treatment should address the physiological </a:t>
            </a:r>
            <a:r>
              <a:rPr lang="en-US" sz="2400" u="sng" dirty="0">
                <a:solidFill>
                  <a:schemeClr val="bg1"/>
                </a:solidFill>
                <a:latin typeface="+mj-lt"/>
              </a:rPr>
              <a:t>and</a:t>
            </a:r>
            <a:r>
              <a:rPr lang="en-US" sz="2400" dirty="0">
                <a:solidFill>
                  <a:schemeClr val="bg1"/>
                </a:solidFill>
                <a:latin typeface="+mj-lt"/>
              </a:rPr>
              <a:t> the behavioral aspects of dependence.</a:t>
            </a:r>
          </a:p>
        </p:txBody>
      </p:sp>
      <p:sp>
        <p:nvSpPr>
          <p:cNvPr id="2062341" name="Text Box 5"/>
          <p:cNvSpPr txBox="1">
            <a:spLocks noChangeArrowheads="1"/>
          </p:cNvSpPr>
          <p:nvPr/>
        </p:nvSpPr>
        <p:spPr bwMode="auto">
          <a:xfrm>
            <a:off x="531813" y="2819400"/>
            <a:ext cx="3529012" cy="457200"/>
          </a:xfrm>
          <a:prstGeom prst="rect">
            <a:avLst/>
          </a:prstGeom>
          <a:solidFill>
            <a:schemeClr val="folHlink"/>
          </a:solidFill>
          <a:ln w="6350">
            <a:noFill/>
            <a:miter lim="800000"/>
            <a:headEnd/>
            <a:tailEnd/>
          </a:ln>
          <a:effectLst/>
        </p:spPr>
        <p:txBody>
          <a:bodyPr>
            <a:spAutoFit/>
          </a:bodyPr>
          <a:lstStyle/>
          <a:p>
            <a:pPr algn="ctr" fontAlgn="auto">
              <a:spcBef>
                <a:spcPct val="100000"/>
              </a:spcBef>
              <a:spcAft>
                <a:spcPct val="20000"/>
              </a:spcAft>
              <a:buClr>
                <a:schemeClr val="tx1"/>
              </a:buClr>
              <a:buSzPct val="60000"/>
              <a:buFont typeface="Wingdings" pitchFamily="2" charset="2"/>
              <a:buNone/>
              <a:defRPr/>
            </a:pPr>
            <a:r>
              <a:rPr lang="en-US" sz="2400" b="1" dirty="0">
                <a:solidFill>
                  <a:schemeClr val="bg1"/>
                </a:solidFill>
                <a:effectLst>
                  <a:outerShdw blurRad="38100" dist="38100" dir="2700000" algn="tl">
                    <a:srgbClr val="000000">
                      <a:alpha val="43137"/>
                    </a:srgbClr>
                  </a:outerShdw>
                </a:effectLst>
                <a:latin typeface="+mj-lt"/>
              </a:rPr>
              <a:t>Physiological</a:t>
            </a:r>
          </a:p>
        </p:txBody>
      </p:sp>
      <p:sp>
        <p:nvSpPr>
          <p:cNvPr id="2062342" name="Text Box 6"/>
          <p:cNvSpPr txBox="1">
            <a:spLocks noChangeArrowheads="1"/>
          </p:cNvSpPr>
          <p:nvPr/>
        </p:nvSpPr>
        <p:spPr bwMode="auto">
          <a:xfrm>
            <a:off x="4943475" y="2819400"/>
            <a:ext cx="3529013" cy="457200"/>
          </a:xfrm>
          <a:prstGeom prst="rect">
            <a:avLst/>
          </a:prstGeom>
          <a:solidFill>
            <a:schemeClr val="folHlink"/>
          </a:solidFill>
          <a:ln w="6350">
            <a:noFill/>
            <a:miter lim="800000"/>
            <a:headEnd/>
            <a:tailEnd/>
          </a:ln>
          <a:effectLst/>
        </p:spPr>
        <p:txBody>
          <a:bodyPr>
            <a:spAutoFit/>
          </a:bodyPr>
          <a:lstStyle/>
          <a:p>
            <a:pPr algn="ctr" fontAlgn="auto">
              <a:spcBef>
                <a:spcPct val="100000"/>
              </a:spcBef>
              <a:spcAft>
                <a:spcPct val="20000"/>
              </a:spcAft>
              <a:buClr>
                <a:schemeClr val="tx1"/>
              </a:buClr>
              <a:buSzPct val="60000"/>
              <a:buFont typeface="Wingdings" pitchFamily="2" charset="2"/>
              <a:buNone/>
              <a:defRPr/>
            </a:pPr>
            <a:r>
              <a:rPr lang="en-US" sz="2400" b="1" dirty="0">
                <a:solidFill>
                  <a:schemeClr val="bg1"/>
                </a:solidFill>
                <a:effectLst>
                  <a:outerShdw blurRad="38100" dist="38100" dir="2700000" algn="tl">
                    <a:srgbClr val="000000"/>
                  </a:outerShdw>
                </a:effectLst>
                <a:latin typeface="+mj-lt"/>
              </a:rPr>
              <a:t>Behavioral</a:t>
            </a:r>
          </a:p>
        </p:txBody>
      </p:sp>
      <p:grpSp>
        <p:nvGrpSpPr>
          <p:cNvPr id="2" name="Group 7"/>
          <p:cNvGrpSpPr>
            <a:grpSpLocks/>
          </p:cNvGrpSpPr>
          <p:nvPr/>
        </p:nvGrpSpPr>
        <p:grpSpPr bwMode="auto">
          <a:xfrm>
            <a:off x="531813" y="3429000"/>
            <a:ext cx="7945437" cy="2009775"/>
            <a:chOff x="335" y="2198"/>
            <a:chExt cx="5005" cy="1266"/>
          </a:xfrm>
          <a:solidFill>
            <a:schemeClr val="accent3">
              <a:lumMod val="60000"/>
              <a:lumOff val="40000"/>
            </a:schemeClr>
          </a:solidFill>
        </p:grpSpPr>
        <p:sp>
          <p:nvSpPr>
            <p:cNvPr id="43016" name="Rectangle 8"/>
            <p:cNvSpPr>
              <a:spLocks noChangeArrowheads="1"/>
            </p:cNvSpPr>
            <p:nvPr/>
          </p:nvSpPr>
          <p:spPr bwMode="auto">
            <a:xfrm>
              <a:off x="335" y="2198"/>
              <a:ext cx="2226" cy="1266"/>
            </a:xfrm>
            <a:prstGeom prst="rect">
              <a:avLst/>
            </a:prstGeom>
            <a:grpFill/>
            <a:ln w="9525" algn="ctr">
              <a:solidFill>
                <a:srgbClr val="000000"/>
              </a:solidFill>
              <a:miter lim="800000"/>
              <a:headEnd/>
              <a:tailEnd/>
            </a:ln>
          </p:spPr>
          <p:txBody>
            <a:bodyPr wrap="none" lIns="91430" tIns="45714" rIns="91430" bIns="45714" anchor="ctr"/>
            <a:lstStyle/>
            <a:p>
              <a:pPr algn="ctr"/>
              <a:endParaRPr lang="en-US" dirty="0">
                <a:latin typeface="Constantia" pitchFamily="18" charset="0"/>
              </a:endParaRPr>
            </a:p>
          </p:txBody>
        </p:sp>
        <p:sp>
          <p:nvSpPr>
            <p:cNvPr id="43017" name="Line 9"/>
            <p:cNvSpPr>
              <a:spLocks noChangeShapeType="1"/>
            </p:cNvSpPr>
            <p:nvPr/>
          </p:nvSpPr>
          <p:spPr bwMode="auto">
            <a:xfrm>
              <a:off x="1448" y="2602"/>
              <a:ext cx="0" cy="466"/>
            </a:xfrm>
            <a:prstGeom prst="line">
              <a:avLst/>
            </a:prstGeom>
            <a:grpFill/>
            <a:ln w="76200">
              <a:solidFill>
                <a:srgbClr val="000000"/>
              </a:solidFill>
              <a:round/>
              <a:headEnd/>
              <a:tailEnd type="triangle" w="med" len="med"/>
            </a:ln>
          </p:spPr>
          <p:txBody>
            <a:bodyPr lIns="91430" tIns="45714" rIns="91430" bIns="45714"/>
            <a:lstStyle/>
            <a:p>
              <a:endParaRPr lang="en-US" dirty="0"/>
            </a:p>
          </p:txBody>
        </p:sp>
        <p:sp>
          <p:nvSpPr>
            <p:cNvPr id="43018" name="Text Box 10"/>
            <p:cNvSpPr txBox="1">
              <a:spLocks noChangeArrowheads="1"/>
            </p:cNvSpPr>
            <p:nvPr/>
          </p:nvSpPr>
          <p:spPr bwMode="auto">
            <a:xfrm>
              <a:off x="1474" y="2683"/>
              <a:ext cx="656" cy="165"/>
            </a:xfrm>
            <a:prstGeom prst="rect">
              <a:avLst/>
            </a:prstGeom>
            <a:grpFill/>
            <a:ln w="9525">
              <a:noFill/>
              <a:miter lim="800000"/>
              <a:headEnd/>
              <a:tailEnd/>
            </a:ln>
          </p:spPr>
          <p:txBody>
            <a:bodyPr wrap="none" lIns="91430" tIns="45714" rIns="91430" bIns="45714">
              <a:spAutoFit/>
            </a:bodyPr>
            <a:lstStyle/>
            <a:p>
              <a:r>
                <a:rPr lang="en-US" sz="1400" b="1" dirty="0"/>
                <a:t>Treatment</a:t>
              </a:r>
            </a:p>
          </p:txBody>
        </p:sp>
        <p:sp>
          <p:nvSpPr>
            <p:cNvPr id="43019" name="Rectangle 11"/>
            <p:cNvSpPr>
              <a:spLocks noChangeArrowheads="1"/>
            </p:cNvSpPr>
            <p:nvPr/>
          </p:nvSpPr>
          <p:spPr bwMode="auto">
            <a:xfrm>
              <a:off x="3114" y="2198"/>
              <a:ext cx="2226" cy="1266"/>
            </a:xfrm>
            <a:prstGeom prst="rect">
              <a:avLst/>
            </a:prstGeom>
            <a:grpFill/>
            <a:ln w="9525" algn="ctr">
              <a:solidFill>
                <a:srgbClr val="000000"/>
              </a:solidFill>
              <a:miter lim="800000"/>
              <a:headEnd/>
              <a:tailEnd/>
            </a:ln>
          </p:spPr>
          <p:txBody>
            <a:bodyPr wrap="none" lIns="91430" tIns="45714" rIns="91430" bIns="45714" anchor="ctr"/>
            <a:lstStyle/>
            <a:p>
              <a:endParaRPr lang="en-US" dirty="0">
                <a:latin typeface="Constantia" pitchFamily="18" charset="0"/>
              </a:endParaRPr>
            </a:p>
          </p:txBody>
        </p:sp>
        <p:sp>
          <p:nvSpPr>
            <p:cNvPr id="43020" name="Line 12"/>
            <p:cNvSpPr>
              <a:spLocks noChangeShapeType="1"/>
            </p:cNvSpPr>
            <p:nvPr/>
          </p:nvSpPr>
          <p:spPr bwMode="auto">
            <a:xfrm>
              <a:off x="4227" y="2602"/>
              <a:ext cx="0" cy="466"/>
            </a:xfrm>
            <a:prstGeom prst="line">
              <a:avLst/>
            </a:prstGeom>
            <a:grpFill/>
            <a:ln w="76200">
              <a:solidFill>
                <a:srgbClr val="000000"/>
              </a:solidFill>
              <a:round/>
              <a:headEnd/>
              <a:tailEnd type="triangle" w="med" len="med"/>
            </a:ln>
          </p:spPr>
          <p:txBody>
            <a:bodyPr lIns="91430" tIns="45714" rIns="91430" bIns="45714"/>
            <a:lstStyle/>
            <a:p>
              <a:endParaRPr lang="en-US" dirty="0"/>
            </a:p>
          </p:txBody>
        </p:sp>
        <p:sp>
          <p:nvSpPr>
            <p:cNvPr id="43021" name="Text Box 13"/>
            <p:cNvSpPr txBox="1">
              <a:spLocks noChangeArrowheads="1"/>
            </p:cNvSpPr>
            <p:nvPr/>
          </p:nvSpPr>
          <p:spPr bwMode="auto">
            <a:xfrm>
              <a:off x="4288" y="2683"/>
              <a:ext cx="656" cy="165"/>
            </a:xfrm>
            <a:prstGeom prst="rect">
              <a:avLst/>
            </a:prstGeom>
            <a:grpFill/>
            <a:ln w="9525">
              <a:noFill/>
              <a:miter lim="800000"/>
              <a:headEnd/>
              <a:tailEnd/>
            </a:ln>
          </p:spPr>
          <p:txBody>
            <a:bodyPr wrap="none" lIns="91430" tIns="45714" rIns="91430" bIns="45714">
              <a:spAutoFit/>
            </a:bodyPr>
            <a:lstStyle/>
            <a:p>
              <a:r>
                <a:rPr lang="en-US" sz="1400" b="1" dirty="0"/>
                <a:t>Treatment</a:t>
              </a:r>
            </a:p>
          </p:txBody>
        </p:sp>
        <p:sp>
          <p:nvSpPr>
            <p:cNvPr id="43022" name="Text Box 14"/>
            <p:cNvSpPr txBox="1">
              <a:spLocks noChangeArrowheads="1"/>
            </p:cNvSpPr>
            <p:nvPr/>
          </p:nvSpPr>
          <p:spPr bwMode="auto">
            <a:xfrm>
              <a:off x="435" y="2327"/>
              <a:ext cx="2026" cy="227"/>
            </a:xfrm>
            <a:prstGeom prst="rect">
              <a:avLst/>
            </a:prstGeom>
            <a:grpFill/>
            <a:ln w="9525">
              <a:noFill/>
              <a:miter lim="800000"/>
              <a:headEnd/>
              <a:tailEnd/>
            </a:ln>
          </p:spPr>
          <p:txBody>
            <a:bodyPr wrap="none" lIns="91430" tIns="45714" rIns="91430" bIns="45714">
              <a:spAutoFit/>
            </a:bodyPr>
            <a:lstStyle/>
            <a:p>
              <a:r>
                <a:rPr lang="en-US" sz="2200" dirty="0"/>
                <a:t>The addiction to nicotine</a:t>
              </a:r>
            </a:p>
          </p:txBody>
        </p:sp>
        <p:sp>
          <p:nvSpPr>
            <p:cNvPr id="43023" name="Text Box 15"/>
            <p:cNvSpPr txBox="1">
              <a:spLocks noChangeArrowheads="1"/>
            </p:cNvSpPr>
            <p:nvPr/>
          </p:nvSpPr>
          <p:spPr bwMode="auto">
            <a:xfrm>
              <a:off x="396" y="3166"/>
              <a:ext cx="2104" cy="227"/>
            </a:xfrm>
            <a:prstGeom prst="rect">
              <a:avLst/>
            </a:prstGeom>
            <a:grpFill/>
            <a:ln w="9525">
              <a:noFill/>
              <a:miter lim="800000"/>
              <a:headEnd/>
              <a:tailEnd/>
            </a:ln>
          </p:spPr>
          <p:txBody>
            <a:bodyPr wrap="none" lIns="91430" tIns="45714" rIns="91430" bIns="45714">
              <a:spAutoFit/>
            </a:bodyPr>
            <a:lstStyle/>
            <a:p>
              <a:r>
                <a:rPr lang="en-US" sz="2200" dirty="0"/>
                <a:t>Medications for cessation</a:t>
              </a:r>
            </a:p>
          </p:txBody>
        </p:sp>
        <p:sp>
          <p:nvSpPr>
            <p:cNvPr id="43024" name="Text Box 16"/>
            <p:cNvSpPr txBox="1">
              <a:spLocks noChangeArrowheads="1"/>
            </p:cNvSpPr>
            <p:nvPr/>
          </p:nvSpPr>
          <p:spPr bwMode="auto">
            <a:xfrm>
              <a:off x="3136" y="2327"/>
              <a:ext cx="2183" cy="227"/>
            </a:xfrm>
            <a:prstGeom prst="rect">
              <a:avLst/>
            </a:prstGeom>
            <a:grpFill/>
            <a:ln w="9525">
              <a:noFill/>
              <a:miter lim="800000"/>
              <a:headEnd/>
              <a:tailEnd/>
            </a:ln>
          </p:spPr>
          <p:txBody>
            <a:bodyPr wrap="none" lIns="91430" tIns="45714" rIns="91430" bIns="45714">
              <a:spAutoFit/>
            </a:bodyPr>
            <a:lstStyle/>
            <a:p>
              <a:r>
                <a:rPr lang="en-US" sz="2200" dirty="0"/>
                <a:t>The habit of using tobacco</a:t>
              </a:r>
            </a:p>
          </p:txBody>
        </p:sp>
        <p:sp>
          <p:nvSpPr>
            <p:cNvPr id="43025" name="Text Box 17"/>
            <p:cNvSpPr txBox="1">
              <a:spLocks noChangeArrowheads="1"/>
            </p:cNvSpPr>
            <p:nvPr/>
          </p:nvSpPr>
          <p:spPr bwMode="auto">
            <a:xfrm>
              <a:off x="3155" y="3166"/>
              <a:ext cx="2144" cy="227"/>
            </a:xfrm>
            <a:prstGeom prst="rect">
              <a:avLst/>
            </a:prstGeom>
            <a:grpFill/>
            <a:ln w="9525">
              <a:noFill/>
              <a:miter lim="800000"/>
              <a:headEnd/>
              <a:tailEnd/>
            </a:ln>
          </p:spPr>
          <p:txBody>
            <a:bodyPr wrap="none" lIns="91430" tIns="45714" rIns="91430" bIns="45714">
              <a:spAutoFit/>
            </a:bodyPr>
            <a:lstStyle/>
            <a:p>
              <a:r>
                <a:rPr lang="en-US" sz="2200" dirty="0"/>
                <a:t>Behavior change program</a:t>
              </a:r>
            </a:p>
          </p:txBody>
        </p:sp>
      </p:grpSp>
      <p:sp>
        <p:nvSpPr>
          <p:cNvPr id="43015" name="Line 18"/>
          <p:cNvSpPr>
            <a:spLocks noChangeShapeType="1"/>
          </p:cNvSpPr>
          <p:nvPr/>
        </p:nvSpPr>
        <p:spPr bwMode="auto">
          <a:xfrm>
            <a:off x="4100513" y="3048000"/>
            <a:ext cx="773112" cy="0"/>
          </a:xfrm>
          <a:prstGeom prst="line">
            <a:avLst/>
          </a:prstGeom>
          <a:noFill/>
          <a:ln w="76200">
            <a:solidFill>
              <a:srgbClr val="000000"/>
            </a:solidFill>
            <a:round/>
            <a:headEnd type="triangle" w="med" len="med"/>
            <a:tailEnd type="triangle" w="med" len="med"/>
          </a:ln>
        </p:spPr>
        <p:txBody>
          <a:bodyPr lIns="91430" tIns="45714" rIns="91430" bIns="45714"/>
          <a:lstStyle/>
          <a:p>
            <a:endParaRPr lang="en-US" dirty="0"/>
          </a:p>
        </p:txBody>
      </p:sp>
    </p:spTree>
    <p:extLst>
      <p:ext uri="{BB962C8B-B14F-4D97-AF65-F5344CB8AC3E}">
        <p14:creationId xmlns:p14="http://schemas.microsoft.com/office/powerpoint/2010/main" val="2474866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062340"/>
                                        </p:tgtEl>
                                        <p:attrNameLst>
                                          <p:attrName>style.visibility</p:attrName>
                                        </p:attrNameLst>
                                      </p:cBhvr>
                                      <p:to>
                                        <p:strVal val="visible"/>
                                      </p:to>
                                    </p:set>
                                    <p:animEffect transition="in" filter="dissolve">
                                      <p:cBhvr>
                                        <p:cTn id="11" dur="500"/>
                                        <p:tgtEl>
                                          <p:spTgt spid="2062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34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5"/>
          <p:cNvSpPr>
            <a:spLocks noChangeArrowheads="1"/>
          </p:cNvSpPr>
          <p:nvPr/>
        </p:nvSpPr>
        <p:spPr bwMode="auto">
          <a:xfrm>
            <a:off x="401638" y="1600200"/>
            <a:ext cx="4924425" cy="4419600"/>
          </a:xfrm>
          <a:prstGeom prst="rect">
            <a:avLst/>
          </a:prstGeom>
          <a:noFill/>
          <a:ln w="9525">
            <a:noFill/>
            <a:miter lim="800000"/>
            <a:headEnd/>
            <a:tailEnd/>
          </a:ln>
        </p:spPr>
        <p:txBody>
          <a:bodyPr/>
          <a:lstStyle/>
          <a:p>
            <a:pPr marL="342900" indent="-342900">
              <a:buClr>
                <a:schemeClr val="tx1"/>
              </a:buClr>
              <a:buSzPct val="60000"/>
              <a:buFont typeface="Wingdings" pitchFamily="2" charset="2"/>
              <a:buNone/>
            </a:pPr>
            <a:r>
              <a:rPr lang="en-US" altLang="en-US" sz="2200" b="1" dirty="0">
                <a:solidFill>
                  <a:srgbClr val="FF0000"/>
                </a:solidFill>
                <a:latin typeface="+mn-lt"/>
                <a:cs typeface="Times New Roman" pitchFamily="18" charset="0"/>
              </a:rPr>
              <a:t>Nicotine polacrilex gum</a:t>
            </a:r>
          </a:p>
          <a:p>
            <a:pPr marL="742950" lvl="1" indent="-285750">
              <a:spcBef>
                <a:spcPct val="20000"/>
              </a:spcBef>
              <a:buClr>
                <a:schemeClr val="hlink"/>
              </a:buClr>
              <a:buSzPct val="55000"/>
              <a:buFont typeface="Wingdings" pitchFamily="2" charset="2"/>
              <a:buChar char="n"/>
            </a:pPr>
            <a:r>
              <a:rPr lang="en-US" altLang="en-US" sz="2000" dirty="0">
                <a:solidFill>
                  <a:srgbClr val="FF0000"/>
                </a:solidFill>
                <a:latin typeface="+mn-lt"/>
                <a:cs typeface="Times New Roman" pitchFamily="18" charset="0"/>
              </a:rPr>
              <a:t>Nicorette (</a:t>
            </a:r>
            <a:r>
              <a:rPr lang="en-US" altLang="en-US" dirty="0">
                <a:solidFill>
                  <a:srgbClr val="FF0000"/>
                </a:solidFill>
                <a:latin typeface="+mn-lt"/>
                <a:cs typeface="Times New Roman" pitchFamily="18" charset="0"/>
              </a:rPr>
              <a:t>OTC)</a:t>
            </a:r>
          </a:p>
          <a:p>
            <a:pPr marL="742950" lvl="1" indent="-285750">
              <a:spcBef>
                <a:spcPct val="20000"/>
              </a:spcBef>
              <a:buClr>
                <a:schemeClr val="hlink"/>
              </a:buClr>
              <a:buSzPct val="55000"/>
              <a:buFont typeface="Wingdings" pitchFamily="2" charset="2"/>
              <a:buChar char="n"/>
            </a:pPr>
            <a:r>
              <a:rPr lang="en-US" altLang="en-US" sz="2000" dirty="0">
                <a:solidFill>
                  <a:srgbClr val="FF0000"/>
                </a:solidFill>
                <a:latin typeface="+mn-lt"/>
                <a:cs typeface="Times New Roman" pitchFamily="18" charset="0"/>
              </a:rPr>
              <a:t>Generic nicotine gum (OTC)</a:t>
            </a:r>
          </a:p>
          <a:p>
            <a:pPr marL="342900" indent="-342900">
              <a:spcBef>
                <a:spcPct val="100000"/>
              </a:spcBef>
              <a:buClr>
                <a:schemeClr val="tx1"/>
              </a:buClr>
              <a:buSzPct val="60000"/>
              <a:buFont typeface="Wingdings" pitchFamily="2" charset="2"/>
              <a:buNone/>
            </a:pPr>
            <a:r>
              <a:rPr lang="en-US" altLang="en-US" sz="2200" b="1" dirty="0">
                <a:solidFill>
                  <a:srgbClr val="FF0000"/>
                </a:solidFill>
                <a:latin typeface="+mn-lt"/>
                <a:cs typeface="Times New Roman" pitchFamily="18" charset="0"/>
              </a:rPr>
              <a:t>Nicotine lozenge</a:t>
            </a:r>
          </a:p>
          <a:p>
            <a:pPr marL="742950" lvl="1" indent="-285750">
              <a:spcBef>
                <a:spcPct val="20000"/>
              </a:spcBef>
              <a:buClr>
                <a:schemeClr val="hlink"/>
              </a:buClr>
              <a:buSzPct val="55000"/>
              <a:buFont typeface="Wingdings" pitchFamily="2" charset="2"/>
              <a:buChar char="n"/>
            </a:pPr>
            <a:r>
              <a:rPr lang="en-US" altLang="en-US" sz="2000" dirty="0">
                <a:solidFill>
                  <a:srgbClr val="FF0000"/>
                </a:solidFill>
                <a:latin typeface="+mn-lt"/>
                <a:cs typeface="Times New Roman" pitchFamily="18" charset="0"/>
              </a:rPr>
              <a:t>Commit (OTC)</a:t>
            </a:r>
          </a:p>
          <a:p>
            <a:pPr marL="742950" lvl="1" indent="-285750">
              <a:spcBef>
                <a:spcPct val="20000"/>
              </a:spcBef>
              <a:buClr>
                <a:schemeClr val="hlink"/>
              </a:buClr>
              <a:buSzPct val="55000"/>
              <a:buFont typeface="Wingdings" pitchFamily="2" charset="2"/>
              <a:buChar char="n"/>
            </a:pPr>
            <a:r>
              <a:rPr lang="en-US" altLang="en-US" sz="2000" dirty="0">
                <a:solidFill>
                  <a:srgbClr val="FF0000"/>
                </a:solidFill>
                <a:latin typeface="+mn-lt"/>
                <a:cs typeface="Times New Roman" pitchFamily="18" charset="0"/>
              </a:rPr>
              <a:t>Generic nicotine lozenge (OTC)</a:t>
            </a:r>
          </a:p>
          <a:p>
            <a:pPr marL="342900" indent="-342900">
              <a:spcBef>
                <a:spcPct val="100000"/>
              </a:spcBef>
              <a:buClr>
                <a:schemeClr val="tx1"/>
              </a:buClr>
              <a:buSzPct val="60000"/>
              <a:buFont typeface="Wingdings" pitchFamily="2" charset="2"/>
              <a:buNone/>
            </a:pPr>
            <a:r>
              <a:rPr lang="en-US" altLang="en-US" sz="2200" b="1" dirty="0">
                <a:solidFill>
                  <a:srgbClr val="FF0000"/>
                </a:solidFill>
                <a:latin typeface="+mn-lt"/>
                <a:cs typeface="Times New Roman" pitchFamily="18" charset="0"/>
              </a:rPr>
              <a:t>Nicotine transdermal patch</a:t>
            </a:r>
          </a:p>
          <a:p>
            <a:pPr marL="742950" lvl="1" indent="-285750">
              <a:spcBef>
                <a:spcPct val="20000"/>
              </a:spcBef>
              <a:buClr>
                <a:schemeClr val="hlink"/>
              </a:buClr>
              <a:buSzPct val="55000"/>
              <a:buFont typeface="Wingdings" pitchFamily="2" charset="2"/>
              <a:buChar char="n"/>
            </a:pPr>
            <a:r>
              <a:rPr lang="en-US" altLang="en-US" sz="2000" dirty="0">
                <a:solidFill>
                  <a:srgbClr val="FF0000"/>
                </a:solidFill>
                <a:latin typeface="+mn-lt"/>
                <a:cs typeface="Times New Roman" pitchFamily="18" charset="0"/>
              </a:rPr>
              <a:t>Nicoderm CQ</a:t>
            </a:r>
            <a:r>
              <a:rPr lang="en-US" altLang="en-US" sz="2400" dirty="0">
                <a:solidFill>
                  <a:srgbClr val="FF0000"/>
                </a:solidFill>
                <a:latin typeface="+mn-lt"/>
                <a:cs typeface="Times New Roman" pitchFamily="18" charset="0"/>
              </a:rPr>
              <a:t> </a:t>
            </a:r>
            <a:r>
              <a:rPr lang="en-US" altLang="en-US" dirty="0">
                <a:solidFill>
                  <a:srgbClr val="FF0000"/>
                </a:solidFill>
                <a:latin typeface="+mn-lt"/>
                <a:cs typeface="Times New Roman" pitchFamily="18" charset="0"/>
              </a:rPr>
              <a:t>(OTC)</a:t>
            </a:r>
            <a:endParaRPr lang="en-US" altLang="en-US" sz="2400" dirty="0">
              <a:solidFill>
                <a:srgbClr val="FF0000"/>
              </a:solidFill>
              <a:latin typeface="+mn-lt"/>
              <a:cs typeface="Times New Roman" pitchFamily="18" charset="0"/>
            </a:endParaRPr>
          </a:p>
          <a:p>
            <a:pPr marL="742950" lvl="1" indent="-285750">
              <a:spcBef>
                <a:spcPct val="20000"/>
              </a:spcBef>
              <a:buClr>
                <a:schemeClr val="hlink"/>
              </a:buClr>
              <a:buSzPct val="55000"/>
              <a:buFont typeface="Wingdings" pitchFamily="2" charset="2"/>
              <a:buChar char="n"/>
            </a:pPr>
            <a:r>
              <a:rPr lang="en-US" altLang="en-US" sz="2000" dirty="0">
                <a:solidFill>
                  <a:srgbClr val="FF0000"/>
                </a:solidFill>
                <a:latin typeface="+mn-lt"/>
                <a:cs typeface="Times New Roman" pitchFamily="18" charset="0"/>
              </a:rPr>
              <a:t>Nicotrol </a:t>
            </a:r>
            <a:r>
              <a:rPr lang="en-US" altLang="en-US" dirty="0">
                <a:solidFill>
                  <a:srgbClr val="FF0000"/>
                </a:solidFill>
                <a:latin typeface="+mn-lt"/>
                <a:cs typeface="Times New Roman" pitchFamily="18" charset="0"/>
              </a:rPr>
              <a:t>(OTC)</a:t>
            </a:r>
            <a:endParaRPr lang="en-US" altLang="en-US" sz="2400" dirty="0">
              <a:solidFill>
                <a:srgbClr val="FF0000"/>
              </a:solidFill>
              <a:latin typeface="+mn-lt"/>
              <a:cs typeface="Times New Roman" pitchFamily="18" charset="0"/>
            </a:endParaRPr>
          </a:p>
          <a:p>
            <a:pPr marL="742950" lvl="1" indent="-285750">
              <a:spcBef>
                <a:spcPct val="20000"/>
              </a:spcBef>
              <a:buClr>
                <a:schemeClr val="hlink"/>
              </a:buClr>
              <a:buSzPct val="55000"/>
              <a:buFont typeface="Wingdings" pitchFamily="2" charset="2"/>
              <a:buChar char="n"/>
            </a:pPr>
            <a:r>
              <a:rPr lang="en-US" altLang="en-US" sz="2000" dirty="0">
                <a:solidFill>
                  <a:srgbClr val="FF0000"/>
                </a:solidFill>
                <a:latin typeface="+mn-lt"/>
                <a:cs typeface="Times New Roman" pitchFamily="18" charset="0"/>
              </a:rPr>
              <a:t>Generic nicotine patches </a:t>
            </a:r>
            <a:r>
              <a:rPr lang="en-US" altLang="en-US" dirty="0">
                <a:solidFill>
                  <a:srgbClr val="FF0000"/>
                </a:solidFill>
                <a:latin typeface="+mn-lt"/>
                <a:cs typeface="Times New Roman" pitchFamily="18" charset="0"/>
              </a:rPr>
              <a:t>(OTC, Rx)</a:t>
            </a:r>
          </a:p>
          <a:p>
            <a:pPr marL="742950" lvl="1" indent="-285750">
              <a:spcBef>
                <a:spcPct val="20000"/>
              </a:spcBef>
              <a:buClr>
                <a:schemeClr val="hlink"/>
              </a:buClr>
              <a:buSzPct val="55000"/>
              <a:buFont typeface="Wingdings" pitchFamily="2" charset="2"/>
              <a:buNone/>
            </a:pPr>
            <a:endParaRPr lang="en-US" altLang="en-US" sz="2200" b="1" dirty="0">
              <a:latin typeface="Tahoma" pitchFamily="34" charset="0"/>
            </a:endParaRPr>
          </a:p>
        </p:txBody>
      </p:sp>
      <p:sp>
        <p:nvSpPr>
          <p:cNvPr id="45058" name="Rectangle 6"/>
          <p:cNvSpPr>
            <a:spLocks noChangeArrowheads="1"/>
          </p:cNvSpPr>
          <p:nvPr/>
        </p:nvSpPr>
        <p:spPr bwMode="auto">
          <a:xfrm>
            <a:off x="5241925" y="1676400"/>
            <a:ext cx="3892550" cy="4227513"/>
          </a:xfrm>
          <a:prstGeom prst="rect">
            <a:avLst/>
          </a:prstGeom>
          <a:noFill/>
          <a:ln w="9525">
            <a:noFill/>
            <a:miter lim="800000"/>
            <a:headEnd/>
            <a:tailEnd/>
          </a:ln>
        </p:spPr>
        <p:txBody>
          <a:bodyPr/>
          <a:lstStyle/>
          <a:p>
            <a:pPr marL="342900" indent="-342900">
              <a:buClr>
                <a:schemeClr val="hlink"/>
              </a:buClr>
              <a:buSzPct val="55000"/>
              <a:buFont typeface="Wingdings" pitchFamily="2" charset="2"/>
              <a:buNone/>
            </a:pPr>
            <a:r>
              <a:rPr lang="en-US" altLang="en-US" sz="2200" b="1" dirty="0">
                <a:solidFill>
                  <a:srgbClr val="FF0000"/>
                </a:solidFill>
                <a:latin typeface="+mn-lt"/>
                <a:cs typeface="Times New Roman" pitchFamily="18" charset="0"/>
              </a:rPr>
              <a:t>Nicotine nasal spray</a:t>
            </a:r>
          </a:p>
          <a:p>
            <a:pPr marL="742950" lvl="1" indent="-285750">
              <a:spcBef>
                <a:spcPct val="20000"/>
              </a:spcBef>
              <a:buClr>
                <a:schemeClr val="hlink"/>
              </a:buClr>
              <a:buSzPct val="55000"/>
              <a:buFont typeface="Wingdings" pitchFamily="2" charset="2"/>
              <a:buChar char="n"/>
            </a:pPr>
            <a:r>
              <a:rPr lang="en-US" altLang="en-US" sz="2000" dirty="0">
                <a:solidFill>
                  <a:srgbClr val="FF0000"/>
                </a:solidFill>
                <a:latin typeface="+mn-lt"/>
                <a:cs typeface="Times New Roman" pitchFamily="18" charset="0"/>
              </a:rPr>
              <a:t>Nicotrol NS (Rx)</a:t>
            </a:r>
          </a:p>
          <a:p>
            <a:pPr marL="342900" indent="-342900">
              <a:spcBef>
                <a:spcPct val="100000"/>
              </a:spcBef>
              <a:buClr>
                <a:schemeClr val="hlink"/>
              </a:buClr>
              <a:buSzPct val="55000"/>
              <a:buFont typeface="Wingdings" pitchFamily="2" charset="2"/>
              <a:buNone/>
            </a:pPr>
            <a:r>
              <a:rPr lang="en-US" altLang="en-US" sz="2200" b="1" dirty="0">
                <a:solidFill>
                  <a:srgbClr val="FF0000"/>
                </a:solidFill>
                <a:latin typeface="+mn-lt"/>
                <a:cs typeface="Times New Roman" pitchFamily="18" charset="0"/>
              </a:rPr>
              <a:t>Nicotine inhaler</a:t>
            </a:r>
          </a:p>
          <a:p>
            <a:pPr marL="742950" lvl="1" indent="-285750">
              <a:spcBef>
                <a:spcPct val="20000"/>
              </a:spcBef>
              <a:buClr>
                <a:schemeClr val="hlink"/>
              </a:buClr>
              <a:buSzPct val="55000"/>
              <a:buFont typeface="Wingdings" pitchFamily="2" charset="2"/>
              <a:buChar char="n"/>
            </a:pPr>
            <a:r>
              <a:rPr lang="en-US" altLang="en-US" sz="2000" dirty="0">
                <a:solidFill>
                  <a:srgbClr val="FF0000"/>
                </a:solidFill>
                <a:latin typeface="+mn-lt"/>
                <a:cs typeface="Times New Roman" pitchFamily="18" charset="0"/>
              </a:rPr>
              <a:t>Nicotrol (Rx)</a:t>
            </a:r>
          </a:p>
          <a:p>
            <a:pPr marL="342900" indent="-342900">
              <a:spcBef>
                <a:spcPct val="100000"/>
              </a:spcBef>
              <a:buClr>
                <a:schemeClr val="hlink"/>
              </a:buClr>
              <a:buSzPct val="55000"/>
              <a:buFont typeface="Wingdings" pitchFamily="2" charset="2"/>
              <a:buNone/>
            </a:pPr>
            <a:r>
              <a:rPr lang="en-US" altLang="en-US" sz="2200" b="1" dirty="0">
                <a:solidFill>
                  <a:srgbClr val="FF0000"/>
                </a:solidFill>
                <a:latin typeface="+mn-lt"/>
                <a:cs typeface="Times New Roman" pitchFamily="18" charset="0"/>
              </a:rPr>
              <a:t>Bupropion SR </a:t>
            </a:r>
            <a:r>
              <a:rPr lang="en-US" altLang="en-US" sz="2200" dirty="0">
                <a:solidFill>
                  <a:srgbClr val="FF0000"/>
                </a:solidFill>
                <a:latin typeface="+mn-lt"/>
                <a:cs typeface="Times New Roman" pitchFamily="18" charset="0"/>
              </a:rPr>
              <a:t>(Zyban)</a:t>
            </a:r>
          </a:p>
          <a:p>
            <a:pPr marL="342900" indent="-342900">
              <a:spcBef>
                <a:spcPct val="100000"/>
              </a:spcBef>
              <a:buClr>
                <a:schemeClr val="hlink"/>
              </a:buClr>
              <a:buSzPct val="55000"/>
              <a:buFont typeface="Wingdings" pitchFamily="2" charset="2"/>
              <a:buNone/>
            </a:pPr>
            <a:r>
              <a:rPr lang="en-US" altLang="en-US" sz="2200" b="1" dirty="0">
                <a:solidFill>
                  <a:srgbClr val="FF0000"/>
                </a:solidFill>
                <a:latin typeface="+mn-lt"/>
                <a:cs typeface="Times New Roman" pitchFamily="18" charset="0"/>
              </a:rPr>
              <a:t>Varenicline </a:t>
            </a:r>
            <a:r>
              <a:rPr lang="en-US" altLang="en-US" sz="2200" dirty="0">
                <a:solidFill>
                  <a:srgbClr val="FF0000"/>
                </a:solidFill>
                <a:latin typeface="+mn-lt"/>
                <a:cs typeface="Times New Roman" pitchFamily="18" charset="0"/>
              </a:rPr>
              <a:t>(Chantix</a:t>
            </a:r>
            <a:r>
              <a:rPr lang="en-US" altLang="en-US" sz="2200" dirty="0">
                <a:latin typeface="+mn-lt"/>
                <a:cs typeface="Times New Roman" pitchFamily="18" charset="0"/>
              </a:rPr>
              <a:t>)</a:t>
            </a:r>
          </a:p>
        </p:txBody>
      </p:sp>
      <p:sp>
        <p:nvSpPr>
          <p:cNvPr id="1857543" name="Text Box 7"/>
          <p:cNvSpPr txBox="1">
            <a:spLocks noChangeArrowheads="1"/>
          </p:cNvSpPr>
          <p:nvPr/>
        </p:nvSpPr>
        <p:spPr bwMode="auto">
          <a:xfrm>
            <a:off x="0" y="6172200"/>
            <a:ext cx="9144000" cy="701675"/>
          </a:xfrm>
          <a:prstGeom prst="rect">
            <a:avLst/>
          </a:prstGeom>
          <a:solidFill>
            <a:schemeClr val="tx1">
              <a:lumMod val="75000"/>
              <a:lumOff val="25000"/>
            </a:schemeClr>
          </a:solidFill>
          <a:ln w="6350">
            <a:noFill/>
            <a:miter lim="800000"/>
            <a:headEnd/>
            <a:tailEnd/>
          </a:ln>
          <a:effectLst/>
        </p:spPr>
        <p:txBody>
          <a:bodyPr>
            <a:spAutoFit/>
          </a:bodyPr>
          <a:lstStyle/>
          <a:p>
            <a:pPr algn="ctr" fontAlgn="auto">
              <a:spcBef>
                <a:spcPts val="0"/>
              </a:spcBef>
              <a:spcAft>
                <a:spcPts val="0"/>
              </a:spcAft>
              <a:buClr>
                <a:schemeClr val="tx1"/>
              </a:buClr>
              <a:buSzPct val="60000"/>
              <a:buFont typeface="Wingdings" pitchFamily="2" charset="2"/>
              <a:buNone/>
              <a:defRPr/>
            </a:pPr>
            <a:r>
              <a:rPr lang="en-US" sz="2000" dirty="0">
                <a:solidFill>
                  <a:schemeClr val="bg1"/>
                </a:solidFill>
                <a:effectLst>
                  <a:outerShdw blurRad="38100" dist="38100" dir="2700000" algn="tl">
                    <a:srgbClr val="1C1C1C"/>
                  </a:outerShdw>
                </a:effectLst>
                <a:latin typeface="+mj-lt"/>
              </a:rPr>
              <a:t>These are the only medications that are </a:t>
            </a:r>
          </a:p>
          <a:p>
            <a:pPr algn="ctr" fontAlgn="auto">
              <a:spcBef>
                <a:spcPts val="0"/>
              </a:spcBef>
              <a:spcAft>
                <a:spcPts val="0"/>
              </a:spcAft>
              <a:buClr>
                <a:schemeClr val="tx1"/>
              </a:buClr>
              <a:buSzPct val="60000"/>
              <a:buFont typeface="Wingdings" pitchFamily="2" charset="2"/>
              <a:buNone/>
              <a:defRPr/>
            </a:pPr>
            <a:r>
              <a:rPr lang="en-US" sz="2000" dirty="0">
                <a:solidFill>
                  <a:schemeClr val="bg1"/>
                </a:solidFill>
                <a:effectLst>
                  <a:outerShdw blurRad="38100" dist="38100" dir="2700000" algn="tl">
                    <a:srgbClr val="1C1C1C"/>
                  </a:outerShdw>
                </a:effectLst>
                <a:latin typeface="+mj-lt"/>
              </a:rPr>
              <a:t>FDA-approved for smoking cessation.</a:t>
            </a:r>
          </a:p>
        </p:txBody>
      </p:sp>
      <p:sp>
        <p:nvSpPr>
          <p:cNvPr id="1857548" name="Rectangle 12"/>
          <p:cNvSpPr>
            <a:spLocks noGrp="1" noChangeArrowheads="1"/>
          </p:cNvSpPr>
          <p:nvPr>
            <p:ph type="title"/>
          </p:nvPr>
        </p:nvSpPr>
        <p:spPr/>
        <p:txBody>
          <a:bodyPr>
            <a:normAutofit/>
          </a:bodyPr>
          <a:lstStyle/>
          <a:p>
            <a:pPr eaLnBrk="1" fontAlgn="auto" hangingPunct="1">
              <a:spcAft>
                <a:spcPts val="0"/>
              </a:spcAft>
              <a:defRPr/>
            </a:pPr>
            <a:r>
              <a:rPr lang="en-US" sz="3600" b="1" dirty="0"/>
              <a:t>Smoking Cessation Medications</a:t>
            </a:r>
            <a:r>
              <a:rPr lang="en-US" dirty="0"/>
              <a:t> </a:t>
            </a:r>
          </a:p>
        </p:txBody>
      </p:sp>
    </p:spTree>
    <p:extLst>
      <p:ext uri="{BB962C8B-B14F-4D97-AF65-F5344CB8AC3E}">
        <p14:creationId xmlns:p14="http://schemas.microsoft.com/office/powerpoint/2010/main" val="4161110400"/>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57543"/>
                                        </p:tgtEl>
                                        <p:attrNameLst>
                                          <p:attrName>style.visibility</p:attrName>
                                        </p:attrNameLst>
                                      </p:cBhvr>
                                      <p:to>
                                        <p:strVal val="visible"/>
                                      </p:to>
                                    </p:set>
                                    <p:animEffect transition="in" filter="dissolve">
                                      <p:cBhvr>
                                        <p:cTn id="7" dur="500"/>
                                        <p:tgtEl>
                                          <p:spTgt spid="18575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754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062729"/>
          </a:xfrm>
        </p:spPr>
        <p:txBody>
          <a:bodyPr>
            <a:normAutofit fontScale="85000" lnSpcReduction="20000"/>
          </a:bodyPr>
          <a:lstStyle/>
          <a:p>
            <a:pPr marL="434340" indent="-342900"/>
            <a:r>
              <a:rPr lang="en-US" dirty="0"/>
              <a:t>Ask (every visit)</a:t>
            </a:r>
          </a:p>
          <a:p>
            <a:pPr marL="708660" lvl="1" indent="-342900"/>
            <a:r>
              <a:rPr lang="en-US" dirty="0"/>
              <a:t>This can be done by your assistant or office staff</a:t>
            </a:r>
          </a:p>
          <a:p>
            <a:pPr marL="982980" lvl="2" indent="-342900"/>
            <a:r>
              <a:rPr lang="en-US" dirty="0"/>
              <a:t>If they smoke </a:t>
            </a:r>
            <a:r>
              <a:rPr lang="en-US" i="1" dirty="0"/>
              <a:t>“Are you willing to quit at this time?”</a:t>
            </a:r>
          </a:p>
          <a:p>
            <a:pPr marL="708660" lvl="1" indent="-342900"/>
            <a:r>
              <a:rPr lang="en-US" dirty="0"/>
              <a:t>Gauge how much the person smokes, for how long they have smoked, and if they have any interest in quitting</a:t>
            </a:r>
          </a:p>
          <a:p>
            <a:pPr marL="708660" lvl="1" indent="-342900"/>
            <a:r>
              <a:rPr lang="en-US" dirty="0"/>
              <a:t>Prompt by Meaningful Use in EHRs (script it)</a:t>
            </a:r>
          </a:p>
          <a:p>
            <a:pPr marL="45720" indent="0">
              <a:buNone/>
            </a:pPr>
            <a:endParaRPr lang="en-US" dirty="0"/>
          </a:p>
          <a:p>
            <a:pPr marL="434340" indent="-342900"/>
            <a:r>
              <a:rPr lang="en-US" dirty="0"/>
              <a:t>Advise</a:t>
            </a:r>
          </a:p>
          <a:p>
            <a:pPr lvl="1"/>
            <a:r>
              <a:rPr lang="en-US" dirty="0"/>
              <a:t>Encourage cessation and ask that all household members quit smoking</a:t>
            </a:r>
          </a:p>
          <a:p>
            <a:pPr lvl="1"/>
            <a:r>
              <a:rPr lang="en-US" dirty="0"/>
              <a:t>Simple, clear, personal </a:t>
            </a:r>
          </a:p>
          <a:p>
            <a:pPr marL="365760" lvl="1" indent="0">
              <a:buNone/>
            </a:pPr>
            <a:r>
              <a:rPr lang="en-US" i="1" dirty="0"/>
              <a:t>“This is the single best thing we can do to improve your health and the health of your child”</a:t>
            </a:r>
          </a:p>
          <a:p>
            <a:pPr marL="365760" lvl="1" indent="0">
              <a:buNone/>
            </a:pPr>
            <a:endParaRPr lang="en-US" i="1" dirty="0"/>
          </a:p>
          <a:p>
            <a:pPr marL="434340" indent="-342900"/>
            <a:r>
              <a:rPr lang="en-US" dirty="0"/>
              <a:t>Connect	</a:t>
            </a:r>
          </a:p>
          <a:p>
            <a:pPr lvl="1"/>
            <a:r>
              <a:rPr lang="en-US" dirty="0"/>
              <a:t>Use a Proactive referral</a:t>
            </a:r>
          </a:p>
          <a:p>
            <a:pPr lvl="2"/>
            <a:r>
              <a:rPr lang="en-US" dirty="0"/>
              <a:t>Fax their contact information to the QuitLine, right there</a:t>
            </a:r>
          </a:p>
          <a:p>
            <a:pPr lvl="2"/>
            <a:r>
              <a:rPr lang="en-US" dirty="0"/>
              <a:t>Have them call the QuitLine from your office/the hospital room, right there</a:t>
            </a:r>
          </a:p>
          <a:p>
            <a:pPr lvl="2"/>
            <a:r>
              <a:rPr lang="en-US" dirty="0"/>
              <a:t>Document in EHR so you can follow-up</a:t>
            </a:r>
          </a:p>
          <a:p>
            <a:pPr marL="640080" lvl="2" indent="0">
              <a:buNone/>
            </a:pPr>
            <a:endParaRPr lang="en-US" dirty="0"/>
          </a:p>
          <a:p>
            <a:pPr lvl="1"/>
            <a:r>
              <a:rPr lang="en-US" dirty="0"/>
              <a:t>Use Reactive referral</a:t>
            </a:r>
          </a:p>
          <a:p>
            <a:pPr lvl="2"/>
            <a:r>
              <a:rPr lang="en-US" dirty="0"/>
              <a:t>Provide client with contact information for cessation 	</a:t>
            </a:r>
          </a:p>
          <a:p>
            <a:pPr lvl="1"/>
            <a:endParaRPr lang="en-US" dirty="0"/>
          </a:p>
        </p:txBody>
      </p:sp>
      <p:sp>
        <p:nvSpPr>
          <p:cNvPr id="3" name="Title 2"/>
          <p:cNvSpPr>
            <a:spLocks noGrp="1"/>
          </p:cNvSpPr>
          <p:nvPr>
            <p:ph type="title"/>
          </p:nvPr>
        </p:nvSpPr>
        <p:spPr/>
        <p:txBody>
          <a:bodyPr/>
          <a:lstStyle/>
          <a:p>
            <a:r>
              <a:rPr lang="en-US" dirty="0"/>
              <a:t>Ask, ADVISE, CONNECT</a:t>
            </a:r>
          </a:p>
        </p:txBody>
      </p:sp>
      <p:sp>
        <p:nvSpPr>
          <p:cNvPr id="4" name="TextBox 3"/>
          <p:cNvSpPr txBox="1"/>
          <p:nvPr/>
        </p:nvSpPr>
        <p:spPr>
          <a:xfrm>
            <a:off x="177507" y="6375400"/>
            <a:ext cx="6070893" cy="261610"/>
          </a:xfrm>
          <a:prstGeom prst="rect">
            <a:avLst/>
          </a:prstGeom>
          <a:noFill/>
        </p:spPr>
        <p:txBody>
          <a:bodyPr wrap="none" rtlCol="0">
            <a:spAutoFit/>
          </a:bodyPr>
          <a:lstStyle/>
          <a:p>
            <a:r>
              <a:rPr lang="en-US" sz="1100" dirty="0"/>
              <a:t>Vidrine JAMA Intern Med. 2013 Mar 25;173(6):458-64. doi: 10.1001/jamainternmed.2013.3751</a:t>
            </a:r>
          </a:p>
        </p:txBody>
      </p:sp>
    </p:spTree>
    <p:extLst>
      <p:ext uri="{BB962C8B-B14F-4D97-AF65-F5344CB8AC3E}">
        <p14:creationId xmlns:p14="http://schemas.microsoft.com/office/powerpoint/2010/main" val="2822645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Smokers are 13 times more likely to enroll in treatment when they are directly connected to the Quit Line, as opposed to being encouraged to call on their own</a:t>
            </a:r>
          </a:p>
          <a:p>
            <a:pPr lvl="0"/>
            <a:endParaRPr lang="en-US" dirty="0"/>
          </a:p>
        </p:txBody>
      </p:sp>
      <p:sp>
        <p:nvSpPr>
          <p:cNvPr id="3" name="Title 2"/>
          <p:cNvSpPr>
            <a:spLocks noGrp="1"/>
          </p:cNvSpPr>
          <p:nvPr>
            <p:ph type="title"/>
          </p:nvPr>
        </p:nvSpPr>
        <p:spPr/>
        <p:txBody>
          <a:bodyPr/>
          <a:lstStyle/>
          <a:p>
            <a:r>
              <a:rPr lang="en-US" dirty="0"/>
              <a:t>Refer vs. connect</a:t>
            </a:r>
          </a:p>
        </p:txBody>
      </p:sp>
      <p:sp>
        <p:nvSpPr>
          <p:cNvPr id="4" name="Rectangle 3"/>
          <p:cNvSpPr/>
          <p:nvPr/>
        </p:nvSpPr>
        <p:spPr>
          <a:xfrm>
            <a:off x="380999" y="5714999"/>
            <a:ext cx="8407893" cy="577081"/>
          </a:xfrm>
          <a:prstGeom prst="rect">
            <a:avLst/>
          </a:prstGeom>
        </p:spPr>
        <p:txBody>
          <a:bodyPr wrap="square">
            <a:spAutoFit/>
          </a:bodyPr>
          <a:lstStyle/>
          <a:p>
            <a:r>
              <a:rPr lang="en-US" sz="1050" dirty="0"/>
              <a:t>Vidrine J, Shete S, Cao Y, et al. Ask-Advise-Connect: A New Approach to Smoking Treatment Delivery in Health Care Settings.</a:t>
            </a:r>
            <a:r>
              <a:rPr lang="en-US" sz="1050" i="1" dirty="0"/>
              <a:t>JAMA Intern Med. </a:t>
            </a:r>
            <a:r>
              <a:rPr lang="en-US" sz="1050" dirty="0"/>
              <a:t>2013;173(6):458-464.</a:t>
            </a:r>
          </a:p>
          <a:p>
            <a:r>
              <a:rPr lang="en-US" sz="1050" dirty="0">
                <a:hlinkClick r:id="rId3"/>
              </a:rPr>
              <a:t>http://www.ncbi.nlm.nih.gov/pubmed/23440173</a:t>
            </a:r>
            <a:r>
              <a:rPr lang="en-US" sz="1050" dirty="0"/>
              <a:t> </a:t>
            </a:r>
          </a:p>
        </p:txBody>
      </p:sp>
    </p:spTree>
    <p:extLst>
      <p:ext uri="{BB962C8B-B14F-4D97-AF65-F5344CB8AC3E}">
        <p14:creationId xmlns:p14="http://schemas.microsoft.com/office/powerpoint/2010/main" val="978495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405380"/>
            <a:ext cx="6324600" cy="1645920"/>
          </a:xfrm>
        </p:spPr>
        <p:txBody>
          <a:bodyPr/>
          <a:lstStyle/>
          <a:p>
            <a:r>
              <a:rPr lang="en-US" dirty="0"/>
              <a:t>Utah Resources</a:t>
            </a:r>
          </a:p>
        </p:txBody>
      </p:sp>
      <p:pic>
        <p:nvPicPr>
          <p:cNvPr id="5" name="Picture 2" descr="C:\Users\hv3341\AppData\Local\Microsoft\Windows\Temporary Internet Files\Content.Outlook\Z0JNI1PT\A5811339-F89E-47D5-9873-8942CB4CBEE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809999"/>
            <a:ext cx="4269545" cy="177897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689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fontScale="85000" lnSpcReduction="20000"/>
          </a:bodyPr>
          <a:lstStyle/>
          <a:p>
            <a:pPr marL="45720" indent="0" algn="ctr">
              <a:buNone/>
            </a:pPr>
            <a:r>
              <a:rPr lang="en-US" sz="2800" b="1" dirty="0">
                <a:solidFill>
                  <a:schemeClr val="tx1"/>
                </a:solidFill>
              </a:rPr>
              <a:t>1.800.QUIT.NOW</a:t>
            </a:r>
          </a:p>
          <a:p>
            <a:pPr marL="45720" indent="0">
              <a:buNone/>
            </a:pPr>
            <a:endParaRPr lang="en-US" dirty="0"/>
          </a:p>
          <a:p>
            <a:r>
              <a:rPr lang="en-US" sz="2200" dirty="0"/>
              <a:t>Also available in Spanish at: 1.877.629.1585.</a:t>
            </a:r>
          </a:p>
          <a:p>
            <a:endParaRPr lang="en-US" sz="2200" dirty="0"/>
          </a:p>
          <a:p>
            <a:r>
              <a:rPr lang="en-US" sz="2200" dirty="0"/>
              <a:t>5 phone call visits to support quitting</a:t>
            </a:r>
          </a:p>
          <a:p>
            <a:pPr lvl="1"/>
            <a:r>
              <a:rPr lang="en-US" dirty="0"/>
              <a:t> 10 if the caller is pregnant</a:t>
            </a:r>
          </a:p>
          <a:p>
            <a:pPr marL="45720" indent="0">
              <a:buNone/>
            </a:pPr>
            <a:endParaRPr lang="en-US" sz="2200" dirty="0"/>
          </a:p>
          <a:p>
            <a:r>
              <a:rPr lang="en-US" sz="2200" dirty="0"/>
              <a:t>Multilingual: Depending on the time of day, staff is on hand that speaks a wide variety of languages</a:t>
            </a:r>
          </a:p>
          <a:p>
            <a:endParaRPr lang="en-US" sz="2200" dirty="0"/>
          </a:p>
          <a:p>
            <a:r>
              <a:rPr lang="en-US" sz="2200" dirty="0"/>
              <a:t>Quitline has NO cost for patient</a:t>
            </a:r>
          </a:p>
          <a:p>
            <a:pPr lvl="1"/>
            <a:r>
              <a:rPr lang="en-US" dirty="0"/>
              <a:t>Supported by insurers and Tobacco Settlement monies</a:t>
            </a:r>
          </a:p>
          <a:p>
            <a:pPr lvl="1"/>
            <a:endParaRPr lang="en-US" dirty="0"/>
          </a:p>
          <a:p>
            <a:r>
              <a:rPr lang="en-US" sz="2200" dirty="0"/>
              <a:t>Free Nicotine Replacement Support</a:t>
            </a:r>
          </a:p>
          <a:p>
            <a:pPr lvl="1"/>
            <a:r>
              <a:rPr lang="en-US" dirty="0"/>
              <a:t>ACA requires coverage of at least 1 pharmacological and 1 behavioral treatment</a:t>
            </a:r>
          </a:p>
          <a:p>
            <a:pPr marL="45720" indent="0">
              <a:buNone/>
            </a:pPr>
            <a:endParaRPr lang="en-US" sz="2200" dirty="0"/>
          </a:p>
          <a:p>
            <a:pPr marL="45720" indent="0" algn="ctr">
              <a:buNone/>
            </a:pPr>
            <a:r>
              <a:rPr lang="en-US" sz="2200" dirty="0">
                <a:solidFill>
                  <a:schemeClr val="tx1"/>
                </a:solidFill>
              </a:rPr>
              <a:t>waytoquit.org/refer-patients</a:t>
            </a:r>
          </a:p>
          <a:p>
            <a:pPr marL="45720" indent="0">
              <a:buNone/>
            </a:pPr>
            <a:endParaRPr lang="en-US" dirty="0"/>
          </a:p>
        </p:txBody>
      </p:sp>
      <p:sp>
        <p:nvSpPr>
          <p:cNvPr id="3" name="Title 2"/>
          <p:cNvSpPr>
            <a:spLocks noGrp="1"/>
          </p:cNvSpPr>
          <p:nvPr>
            <p:ph type="title"/>
          </p:nvPr>
        </p:nvSpPr>
        <p:spPr/>
        <p:txBody>
          <a:bodyPr/>
          <a:lstStyle/>
          <a:p>
            <a:pPr marL="45720" indent="0"/>
            <a:r>
              <a:rPr lang="en-US" b="1" dirty="0"/>
              <a:t>The Utah Tobacco Quit Line</a:t>
            </a:r>
          </a:p>
        </p:txBody>
      </p:sp>
    </p:spTree>
    <p:extLst>
      <p:ext uri="{BB962C8B-B14F-4D97-AF65-F5344CB8AC3E}">
        <p14:creationId xmlns:p14="http://schemas.microsoft.com/office/powerpoint/2010/main" val="1951640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r>
              <a:rPr lang="en-US" b="1" dirty="0"/>
              <a:t>Free NRT:</a:t>
            </a:r>
          </a:p>
          <a:p>
            <a:pPr lvl="1"/>
            <a:r>
              <a:rPr lang="en-US" dirty="0"/>
              <a:t>Up to 8 weeks of patch and/or gum if no contraindications. </a:t>
            </a:r>
          </a:p>
          <a:p>
            <a:pPr lvl="2"/>
            <a:r>
              <a:rPr lang="en-US" dirty="0"/>
              <a:t>Combination therapy may be available, which would consist of 2 weeks of gum and up to 8 weeks of patch. </a:t>
            </a:r>
          </a:p>
          <a:p>
            <a:pPr lvl="1"/>
            <a:r>
              <a:rPr lang="en-US" dirty="0"/>
              <a:t>A 4-week supply is shipped directly to the participants address after the first coaching session and again after the 3</a:t>
            </a:r>
            <a:r>
              <a:rPr lang="en-US" baseline="30000" dirty="0"/>
              <a:t>rd</a:t>
            </a:r>
            <a:r>
              <a:rPr lang="en-US" dirty="0"/>
              <a:t> coaching session if the participant continues coaching calls.</a:t>
            </a:r>
          </a:p>
          <a:p>
            <a:pPr marL="365760" lvl="1" indent="0">
              <a:buNone/>
            </a:pPr>
            <a:endParaRPr lang="en-US" dirty="0"/>
          </a:p>
          <a:p>
            <a:r>
              <a:rPr lang="en-US" b="1" dirty="0"/>
              <a:t>Eligibility:</a:t>
            </a:r>
          </a:p>
          <a:p>
            <a:pPr lvl="1"/>
            <a:r>
              <a:rPr lang="en-US" dirty="0"/>
              <a:t>18 and older </a:t>
            </a:r>
          </a:p>
          <a:p>
            <a:pPr lvl="1"/>
            <a:r>
              <a:rPr lang="en-US" dirty="0"/>
              <a:t>Ready to quit within the next 30 days</a:t>
            </a:r>
          </a:p>
          <a:p>
            <a:pPr lvl="1"/>
            <a:r>
              <a:rPr lang="en-US" dirty="0"/>
              <a:t>Enroll in phone coaching </a:t>
            </a:r>
          </a:p>
          <a:p>
            <a:pPr lvl="1"/>
            <a:endParaRPr lang="en-US" dirty="0">
              <a:solidFill>
                <a:schemeClr val="tx1"/>
              </a:solidFill>
            </a:endParaRPr>
          </a:p>
          <a:p>
            <a:pPr marL="45720" indent="0">
              <a:buNone/>
            </a:pPr>
            <a:endParaRPr lang="en-US" dirty="0"/>
          </a:p>
        </p:txBody>
      </p:sp>
      <p:sp>
        <p:nvSpPr>
          <p:cNvPr id="3" name="Title 2"/>
          <p:cNvSpPr>
            <a:spLocks noGrp="1"/>
          </p:cNvSpPr>
          <p:nvPr>
            <p:ph type="title"/>
          </p:nvPr>
        </p:nvSpPr>
        <p:spPr/>
        <p:txBody>
          <a:bodyPr/>
          <a:lstStyle/>
          <a:p>
            <a:pPr marL="45720" indent="0"/>
            <a:r>
              <a:rPr lang="en-US" b="1" dirty="0"/>
              <a:t>Quit Line Medication Support </a:t>
            </a:r>
          </a:p>
        </p:txBody>
      </p:sp>
    </p:spTree>
    <p:extLst>
      <p:ext uri="{BB962C8B-B14F-4D97-AF65-F5344CB8AC3E}">
        <p14:creationId xmlns:p14="http://schemas.microsoft.com/office/powerpoint/2010/main" val="36351724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228600"/>
            <a:ext cx="8229600" cy="1143000"/>
          </a:xfrm>
        </p:spPr>
        <p:txBody>
          <a:bodyPr/>
          <a:lstStyle/>
          <a:p>
            <a:r>
              <a:rPr lang="en-US" dirty="0"/>
              <a:t>Online Referral Form</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260"/>
          <a:stretch/>
        </p:blipFill>
        <p:spPr bwMode="auto">
          <a:xfrm>
            <a:off x="0" y="6406"/>
            <a:ext cx="9144000" cy="6930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3389376" y="780288"/>
            <a:ext cx="19812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859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a:bodyPr>
          <a:lstStyle/>
          <a:p>
            <a:r>
              <a:rPr lang="en-US" sz="2400" dirty="0"/>
              <a:t>Understand current tobacco and electronic cigarette usage rates in Utah</a:t>
            </a:r>
          </a:p>
          <a:p>
            <a:pPr marL="45720" indent="0">
              <a:buNone/>
            </a:pPr>
            <a:endParaRPr lang="en-US" sz="2400" dirty="0"/>
          </a:p>
          <a:p>
            <a:pPr marL="274320" lvl="1" indent="-228600">
              <a:buClr>
                <a:schemeClr val="accent1"/>
              </a:buClr>
              <a:buFont typeface="Wingdings 2" pitchFamily="18" charset="2"/>
              <a:buChar char=""/>
            </a:pPr>
            <a:r>
              <a:rPr lang="en-US" sz="2400" dirty="0"/>
              <a:t>Utilize e</a:t>
            </a:r>
            <a:r>
              <a:rPr lang="en-US" altLang="en-US" sz="2400" dirty="0"/>
              <a:t>vidence-based techniques for smoking cessation interventions with patients and families</a:t>
            </a:r>
          </a:p>
          <a:p>
            <a:pPr marL="45720" lvl="1" indent="0">
              <a:buClr>
                <a:schemeClr val="accent1"/>
              </a:buClr>
              <a:buNone/>
            </a:pPr>
            <a:endParaRPr lang="en-US" sz="2400" dirty="0"/>
          </a:p>
          <a:p>
            <a:pPr marL="274320" lvl="1" indent="-228600">
              <a:buClr>
                <a:schemeClr val="accent1"/>
              </a:buClr>
              <a:buFont typeface="Wingdings 2" pitchFamily="18" charset="2"/>
              <a:buChar char=""/>
            </a:pPr>
            <a:r>
              <a:rPr lang="en-US" sz="2400" dirty="0"/>
              <a:t>Understand how to integrate the Utah Department of Health’s proven and free cessation services into your clinical setting</a:t>
            </a:r>
          </a:p>
          <a:p>
            <a:endParaRPr lang="en-US" sz="2400" b="1" dirty="0"/>
          </a:p>
          <a:p>
            <a:pPr marL="45720" indent="0">
              <a:buNone/>
            </a:pPr>
            <a:endParaRPr lang="en-US" altLang="en-US" sz="2400" dirty="0"/>
          </a:p>
          <a:p>
            <a:endParaRPr lang="en-US" altLang="en-US" sz="2400" dirty="0"/>
          </a:p>
          <a:p>
            <a:pPr marL="0" lvl="1" indent="0">
              <a:buNone/>
            </a:pPr>
            <a:endParaRPr lang="en-US" sz="2400" dirty="0"/>
          </a:p>
        </p:txBody>
      </p:sp>
      <p:sp>
        <p:nvSpPr>
          <p:cNvPr id="3" name="Title 2"/>
          <p:cNvSpPr>
            <a:spLocks noGrp="1"/>
          </p:cNvSpPr>
          <p:nvPr>
            <p:ph type="title"/>
          </p:nvPr>
        </p:nvSpPr>
        <p:spPr/>
        <p:txBody>
          <a:bodyPr/>
          <a:lstStyle/>
          <a:p>
            <a:r>
              <a:rPr lang="en-US" dirty="0"/>
              <a:t>learning objectives</a:t>
            </a:r>
          </a:p>
        </p:txBody>
      </p:sp>
    </p:spTree>
    <p:extLst>
      <p:ext uri="{BB962C8B-B14F-4D97-AF65-F5344CB8AC3E}">
        <p14:creationId xmlns:p14="http://schemas.microsoft.com/office/powerpoint/2010/main" val="324127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228600"/>
            <a:ext cx="8229600" cy="1143000"/>
          </a:xfrm>
        </p:spPr>
        <p:txBody>
          <a:bodyPr/>
          <a:lstStyle/>
          <a:p>
            <a:r>
              <a:rPr lang="en-US" dirty="0"/>
              <a:t>Online Referral Form</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187"/>
          <a:stretch/>
        </p:blipFill>
        <p:spPr bwMode="auto">
          <a:xfrm>
            <a:off x="0" y="0"/>
            <a:ext cx="9144000" cy="6935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a:off x="1219201" y="2131671"/>
            <a:ext cx="838200" cy="18635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945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361"/>
          <a:stretch/>
        </p:blipFill>
        <p:spPr>
          <a:xfrm>
            <a:off x="2147857" y="1704106"/>
            <a:ext cx="4848286" cy="4925294"/>
          </a:xfrm>
          <a:prstGeom prst="rect">
            <a:avLst/>
          </a:prstGeom>
          <a:ln w="38100">
            <a:solidFill>
              <a:schemeClr val="tx1"/>
            </a:solidFill>
          </a:ln>
        </p:spPr>
      </p:pic>
      <p:sp>
        <p:nvSpPr>
          <p:cNvPr id="26626" name="Title 1"/>
          <p:cNvSpPr>
            <a:spLocks noGrp="1"/>
          </p:cNvSpPr>
          <p:nvPr>
            <p:ph type="title"/>
          </p:nvPr>
        </p:nvSpPr>
        <p:spPr>
          <a:xfrm>
            <a:off x="533400" y="228600"/>
            <a:ext cx="8229600" cy="1143000"/>
          </a:xfrm>
        </p:spPr>
        <p:txBody>
          <a:bodyPr/>
          <a:lstStyle/>
          <a:p>
            <a:r>
              <a:rPr lang="en-US" dirty="0"/>
              <a:t>Online Referral Form</a:t>
            </a:r>
          </a:p>
        </p:txBody>
      </p:sp>
    </p:spTree>
    <p:extLst>
      <p:ext uri="{BB962C8B-B14F-4D97-AF65-F5344CB8AC3E}">
        <p14:creationId xmlns:p14="http://schemas.microsoft.com/office/powerpoint/2010/main" val="31561672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Referral Process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5783940"/>
              </p:ext>
            </p:extLst>
          </p:nvPr>
        </p:nvGraphicFramePr>
        <p:xfrm>
          <a:off x="457200" y="1600200"/>
          <a:ext cx="8382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950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BCA113AF-9C79-4565-A571-93AE99BED740}"/>
                                            </p:graphicEl>
                                          </p:spTgt>
                                        </p:tgtEl>
                                        <p:attrNameLst>
                                          <p:attrName>style.visibility</p:attrName>
                                        </p:attrNameLst>
                                      </p:cBhvr>
                                      <p:to>
                                        <p:strVal val="visible"/>
                                      </p:to>
                                    </p:set>
                                    <p:anim calcmode="lin" valueType="num">
                                      <p:cBhvr additive="base">
                                        <p:cTn id="7" dur="500" fill="hold"/>
                                        <p:tgtEl>
                                          <p:spTgt spid="4">
                                            <p:graphicEl>
                                              <a:dgm id="{BCA113AF-9C79-4565-A571-93AE99BED74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BCA113AF-9C79-4565-A571-93AE99BED74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67B2B346-4D56-409C-9B49-467B8B8E2C17}"/>
                                            </p:graphicEl>
                                          </p:spTgt>
                                        </p:tgtEl>
                                        <p:attrNameLst>
                                          <p:attrName>style.visibility</p:attrName>
                                        </p:attrNameLst>
                                      </p:cBhvr>
                                      <p:to>
                                        <p:strVal val="visible"/>
                                      </p:to>
                                    </p:set>
                                    <p:anim calcmode="lin" valueType="num">
                                      <p:cBhvr additive="base">
                                        <p:cTn id="13" dur="500" fill="hold"/>
                                        <p:tgtEl>
                                          <p:spTgt spid="4">
                                            <p:graphicEl>
                                              <a:dgm id="{67B2B346-4D56-409C-9B49-467B8B8E2C1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67B2B346-4D56-409C-9B49-467B8B8E2C17}"/>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C8EF71A3-4119-4A33-91C9-F0D9445DAA45}"/>
                                            </p:graphicEl>
                                          </p:spTgt>
                                        </p:tgtEl>
                                        <p:attrNameLst>
                                          <p:attrName>style.visibility</p:attrName>
                                        </p:attrNameLst>
                                      </p:cBhvr>
                                      <p:to>
                                        <p:strVal val="visible"/>
                                      </p:to>
                                    </p:set>
                                    <p:anim calcmode="lin" valueType="num">
                                      <p:cBhvr additive="base">
                                        <p:cTn id="17" dur="500" fill="hold"/>
                                        <p:tgtEl>
                                          <p:spTgt spid="4">
                                            <p:graphicEl>
                                              <a:dgm id="{C8EF71A3-4119-4A33-91C9-F0D9445DAA45}"/>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C8EF71A3-4119-4A33-91C9-F0D9445DAA45}"/>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A98E778D-DD59-48A1-8023-E4FC87D26E32}"/>
                                            </p:graphicEl>
                                          </p:spTgt>
                                        </p:tgtEl>
                                        <p:attrNameLst>
                                          <p:attrName>style.visibility</p:attrName>
                                        </p:attrNameLst>
                                      </p:cBhvr>
                                      <p:to>
                                        <p:strVal val="visible"/>
                                      </p:to>
                                    </p:set>
                                    <p:anim calcmode="lin" valueType="num">
                                      <p:cBhvr additive="base">
                                        <p:cTn id="23" dur="500" fill="hold"/>
                                        <p:tgtEl>
                                          <p:spTgt spid="4">
                                            <p:graphicEl>
                                              <a:dgm id="{A98E778D-DD59-48A1-8023-E4FC87D26E32}"/>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A98E778D-DD59-48A1-8023-E4FC87D26E32}"/>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9657DDED-A8AA-4EE6-9931-4B960792370C}"/>
                                            </p:graphicEl>
                                          </p:spTgt>
                                        </p:tgtEl>
                                        <p:attrNameLst>
                                          <p:attrName>style.visibility</p:attrName>
                                        </p:attrNameLst>
                                      </p:cBhvr>
                                      <p:to>
                                        <p:strVal val="visible"/>
                                      </p:to>
                                    </p:set>
                                    <p:anim calcmode="lin" valueType="num">
                                      <p:cBhvr additive="base">
                                        <p:cTn id="27" dur="500" fill="hold"/>
                                        <p:tgtEl>
                                          <p:spTgt spid="4">
                                            <p:graphicEl>
                                              <a:dgm id="{9657DDED-A8AA-4EE6-9931-4B960792370C}"/>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9657DDED-A8AA-4EE6-9931-4B960792370C}"/>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7D2E9300-6802-4224-AF78-D1921D7E886A}"/>
                                            </p:graphicEl>
                                          </p:spTgt>
                                        </p:tgtEl>
                                        <p:attrNameLst>
                                          <p:attrName>style.visibility</p:attrName>
                                        </p:attrNameLst>
                                      </p:cBhvr>
                                      <p:to>
                                        <p:strVal val="visible"/>
                                      </p:to>
                                    </p:set>
                                    <p:anim calcmode="lin" valueType="num">
                                      <p:cBhvr additive="base">
                                        <p:cTn id="33" dur="500" fill="hold"/>
                                        <p:tgtEl>
                                          <p:spTgt spid="4">
                                            <p:graphicEl>
                                              <a:dgm id="{7D2E9300-6802-4224-AF78-D1921D7E886A}"/>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7D2E9300-6802-4224-AF78-D1921D7E886A}"/>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8EBF9B74-C96D-42C6-9542-873C7A35B3E1}"/>
                                            </p:graphicEl>
                                          </p:spTgt>
                                        </p:tgtEl>
                                        <p:attrNameLst>
                                          <p:attrName>style.visibility</p:attrName>
                                        </p:attrNameLst>
                                      </p:cBhvr>
                                      <p:to>
                                        <p:strVal val="visible"/>
                                      </p:to>
                                    </p:set>
                                    <p:anim calcmode="lin" valueType="num">
                                      <p:cBhvr additive="base">
                                        <p:cTn id="37" dur="500" fill="hold"/>
                                        <p:tgtEl>
                                          <p:spTgt spid="4">
                                            <p:graphicEl>
                                              <a:dgm id="{8EBF9B74-C96D-42C6-9542-873C7A35B3E1}"/>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8EBF9B74-C96D-42C6-9542-873C7A35B3E1}"/>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A629F2CE-4816-4F63-AD7E-AA043E262F7B}"/>
                                            </p:graphicEl>
                                          </p:spTgt>
                                        </p:tgtEl>
                                        <p:attrNameLst>
                                          <p:attrName>style.visibility</p:attrName>
                                        </p:attrNameLst>
                                      </p:cBhvr>
                                      <p:to>
                                        <p:strVal val="visible"/>
                                      </p:to>
                                    </p:set>
                                    <p:anim calcmode="lin" valueType="num">
                                      <p:cBhvr additive="base">
                                        <p:cTn id="43" dur="500" fill="hold"/>
                                        <p:tgtEl>
                                          <p:spTgt spid="4">
                                            <p:graphicEl>
                                              <a:dgm id="{A629F2CE-4816-4F63-AD7E-AA043E262F7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A629F2CE-4816-4F63-AD7E-AA043E262F7B}"/>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34D49EAD-191D-4635-814B-6EBF4226619C}"/>
                                            </p:graphicEl>
                                          </p:spTgt>
                                        </p:tgtEl>
                                        <p:attrNameLst>
                                          <p:attrName>style.visibility</p:attrName>
                                        </p:attrNameLst>
                                      </p:cBhvr>
                                      <p:to>
                                        <p:strVal val="visible"/>
                                      </p:to>
                                    </p:set>
                                    <p:anim calcmode="lin" valueType="num">
                                      <p:cBhvr additive="base">
                                        <p:cTn id="47" dur="500" fill="hold"/>
                                        <p:tgtEl>
                                          <p:spTgt spid="4">
                                            <p:graphicEl>
                                              <a:dgm id="{34D49EAD-191D-4635-814B-6EBF4226619C}"/>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34D49EAD-191D-4635-814B-6EBF4226619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a:p>
          <a:p>
            <a:pPr marL="45720" indent="0">
              <a:buNone/>
            </a:pPr>
            <a:r>
              <a:rPr lang="en-US" dirty="0"/>
              <a:t>Sarah Woolsey, MD, FAAFP</a:t>
            </a:r>
          </a:p>
          <a:p>
            <a:pPr marL="45720" indent="0">
              <a:buNone/>
            </a:pPr>
            <a:r>
              <a:rPr lang="en-US" dirty="0"/>
              <a:t>Medical Director</a:t>
            </a:r>
          </a:p>
          <a:p>
            <a:pPr marL="45720" indent="0">
              <a:buNone/>
            </a:pPr>
            <a:r>
              <a:rPr lang="en-US" dirty="0"/>
              <a:t>HealthInsight Utah</a:t>
            </a:r>
          </a:p>
          <a:p>
            <a:pPr marL="45720" indent="0">
              <a:buNone/>
            </a:pPr>
            <a:r>
              <a:rPr lang="en-US" dirty="0"/>
              <a:t>swoolsey@healthinsight.org</a:t>
            </a:r>
          </a:p>
          <a:p>
            <a:pPr marL="45720" indent="0">
              <a:buNone/>
            </a:pPr>
            <a:endParaRPr lang="en-US" dirty="0"/>
          </a:p>
          <a:p>
            <a:pPr marL="45720" indent="0">
              <a:buNone/>
            </a:pPr>
            <a:endParaRPr lang="en-US" dirty="0"/>
          </a:p>
          <a:p>
            <a:pPr marL="45720" indent="0">
              <a:buNone/>
            </a:pPr>
            <a:endParaRPr lang="en-US" dirty="0"/>
          </a:p>
        </p:txBody>
      </p:sp>
      <p:sp>
        <p:nvSpPr>
          <p:cNvPr id="3" name="Title 2"/>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30865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By the Numbers</a:t>
            </a:r>
          </a:p>
        </p:txBody>
      </p:sp>
    </p:spTree>
    <p:extLst>
      <p:ext uri="{BB962C8B-B14F-4D97-AF65-F5344CB8AC3E}">
        <p14:creationId xmlns:p14="http://schemas.microsoft.com/office/powerpoint/2010/main" val="764511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nicotine addiction: by the numbers</a:t>
            </a:r>
          </a:p>
        </p:txBody>
      </p:sp>
      <p:sp>
        <p:nvSpPr>
          <p:cNvPr id="4" name="Content Placeholder 1"/>
          <p:cNvSpPr txBox="1">
            <a:spLocks/>
          </p:cNvSpPr>
          <p:nvPr/>
        </p:nvSpPr>
        <p:spPr>
          <a:xfrm>
            <a:off x="380999" y="1719071"/>
            <a:ext cx="8407893" cy="346253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a:t>More than 1,200 Utahns die each year from tobacco use</a:t>
            </a:r>
          </a:p>
          <a:p>
            <a:pPr marL="45720" indent="0">
              <a:buNone/>
            </a:pPr>
            <a:endParaRPr lang="en-US" dirty="0"/>
          </a:p>
          <a:p>
            <a:r>
              <a:rPr lang="en-US" dirty="0"/>
              <a:t>In 2017, 180,000 individuals over the age of 18 in Utah reported that they currently smoke cigarettes (8.7%)</a:t>
            </a:r>
          </a:p>
          <a:p>
            <a:pPr marL="45720" indent="0">
              <a:buNone/>
            </a:pPr>
            <a:endParaRPr lang="en-US" dirty="0"/>
          </a:p>
          <a:p>
            <a:r>
              <a:rPr lang="en-US" dirty="0"/>
              <a:t>70% of current smokers report that they plan to quit in the next year</a:t>
            </a:r>
          </a:p>
          <a:p>
            <a:endParaRPr lang="en-US" dirty="0"/>
          </a:p>
          <a:p>
            <a:pPr marL="45720" indent="0">
              <a:buNone/>
            </a:pPr>
            <a:endParaRPr lang="en-US" dirty="0"/>
          </a:p>
          <a:p>
            <a:endParaRPr lang="en-US" dirty="0"/>
          </a:p>
          <a:p>
            <a:endParaRPr lang="en-US" dirty="0"/>
          </a:p>
        </p:txBody>
      </p:sp>
      <p:sp>
        <p:nvSpPr>
          <p:cNvPr id="5" name="TextBox 4"/>
          <p:cNvSpPr txBox="1"/>
          <p:nvPr/>
        </p:nvSpPr>
        <p:spPr>
          <a:xfrm>
            <a:off x="152400" y="5750004"/>
            <a:ext cx="8762999" cy="1015663"/>
          </a:xfrm>
          <a:prstGeom prst="rect">
            <a:avLst/>
          </a:prstGeom>
          <a:noFill/>
        </p:spPr>
        <p:txBody>
          <a:bodyPr wrap="square" rtlCol="0">
            <a:spAutoFit/>
          </a:bodyPr>
          <a:lstStyle/>
          <a:p>
            <a:r>
              <a:rPr lang="en-US" sz="1200" dirty="0"/>
              <a:t>TOBACCO PREVENTION AND CONTROL IN UTAH Fifteenth Annual Report,  August 2015</a:t>
            </a:r>
          </a:p>
          <a:p>
            <a:r>
              <a:rPr lang="en-US" sz="1200" dirty="0">
                <a:hlinkClick r:id="rId3"/>
              </a:rPr>
              <a:t>http://www.tobaccofreeutah.org/pdfs/tpcpfy15report.pdf</a:t>
            </a:r>
            <a:endParaRPr lang="en-US" sz="1200" dirty="0"/>
          </a:p>
          <a:p>
            <a:r>
              <a:rPr lang="en-US" sz="1200" dirty="0"/>
              <a:t>TOBACCO PREVENTION AND CONTROL IN UTAH SEVENTEENTH ANNUAL REPORT, DECEMBER 2017 </a:t>
            </a:r>
          </a:p>
          <a:p>
            <a:r>
              <a:rPr lang="en-US" sz="1200" dirty="0">
                <a:hlinkClick r:id="rId4"/>
              </a:rPr>
              <a:t>http://www.tobaccofreeutah.org/pdfs/TPCPFY%20Current%20report.pdf</a:t>
            </a:r>
            <a:endParaRPr lang="en-US" sz="1200" dirty="0"/>
          </a:p>
          <a:p>
            <a:endParaRPr lang="en-US" sz="1200" dirty="0"/>
          </a:p>
        </p:txBody>
      </p:sp>
    </p:spTree>
    <p:extLst>
      <p:ext uri="{BB962C8B-B14F-4D97-AF65-F5344CB8AC3E}">
        <p14:creationId xmlns:p14="http://schemas.microsoft.com/office/powerpoint/2010/main" val="399454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Percent of Utah Adults (18+) Who Currently Smoke Cigarettes by Year, 2010-2016</a:t>
            </a:r>
          </a:p>
        </p:txBody>
      </p:sp>
      <p:sp>
        <p:nvSpPr>
          <p:cNvPr id="6" name="TextBox 5"/>
          <p:cNvSpPr txBox="1"/>
          <p:nvPr/>
        </p:nvSpPr>
        <p:spPr>
          <a:xfrm>
            <a:off x="342901" y="6167735"/>
            <a:ext cx="8458199" cy="461665"/>
          </a:xfrm>
          <a:prstGeom prst="rect">
            <a:avLst/>
          </a:prstGeom>
          <a:noFill/>
        </p:spPr>
        <p:txBody>
          <a:bodyPr wrap="square" rtlCol="0">
            <a:spAutoFit/>
          </a:bodyPr>
          <a:lstStyle/>
          <a:p>
            <a:r>
              <a:rPr lang="en-US" sz="1200" dirty="0"/>
              <a:t>TOBACCO PREVENTION AND CONTROL IN UTAH SEVENTEENTH ANNUAL REPORT, DECEMBER 2017 </a:t>
            </a:r>
          </a:p>
          <a:p>
            <a:r>
              <a:rPr lang="en-US" sz="1200" dirty="0">
                <a:hlinkClick r:id="rId3"/>
              </a:rPr>
              <a:t>http://www.tobaccofreeutah.org/pdfs/TPCPFY%20Current%20report.pdf</a:t>
            </a:r>
            <a:endParaRPr lang="en-US" sz="1200" dirty="0"/>
          </a:p>
        </p:txBody>
      </p:sp>
      <p:pic>
        <p:nvPicPr>
          <p:cNvPr id="3" name="Picture 2"/>
          <p:cNvPicPr>
            <a:picLocks noChangeAspect="1"/>
          </p:cNvPicPr>
          <p:nvPr/>
        </p:nvPicPr>
        <p:blipFill>
          <a:blip r:embed="rId4"/>
          <a:stretch>
            <a:fillRect/>
          </a:stretch>
        </p:blipFill>
        <p:spPr>
          <a:xfrm>
            <a:off x="325316" y="1833037"/>
            <a:ext cx="8323607" cy="3888456"/>
          </a:xfrm>
          <a:prstGeom prst="rect">
            <a:avLst/>
          </a:prstGeom>
        </p:spPr>
      </p:pic>
    </p:spTree>
    <p:extLst>
      <p:ext uri="{BB962C8B-B14F-4D97-AF65-F5344CB8AC3E}">
        <p14:creationId xmlns:p14="http://schemas.microsoft.com/office/powerpoint/2010/main" val="1731574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206" y="381000"/>
            <a:ext cx="8381260" cy="1054394"/>
          </a:xfrm>
        </p:spPr>
        <p:txBody>
          <a:bodyPr/>
          <a:lstStyle/>
          <a:p>
            <a:r>
              <a:rPr lang="en-US" sz="2800" dirty="0"/>
              <a:t>Disparities amongst Utah Adults Who Smoke Cigarettes, 2014-16</a:t>
            </a:r>
          </a:p>
        </p:txBody>
      </p:sp>
      <p:pic>
        <p:nvPicPr>
          <p:cNvPr id="7" name="Picture 6"/>
          <p:cNvPicPr>
            <a:picLocks noChangeAspect="1"/>
          </p:cNvPicPr>
          <p:nvPr/>
        </p:nvPicPr>
        <p:blipFill>
          <a:blip r:embed="rId3"/>
          <a:stretch>
            <a:fillRect/>
          </a:stretch>
        </p:blipFill>
        <p:spPr>
          <a:xfrm>
            <a:off x="493136" y="1981200"/>
            <a:ext cx="8153400" cy="3616120"/>
          </a:xfrm>
          <a:prstGeom prst="rect">
            <a:avLst/>
          </a:prstGeom>
        </p:spPr>
      </p:pic>
      <p:sp>
        <p:nvSpPr>
          <p:cNvPr id="8" name="TextBox 7"/>
          <p:cNvSpPr txBox="1"/>
          <p:nvPr/>
        </p:nvSpPr>
        <p:spPr>
          <a:xfrm>
            <a:off x="385068" y="5912293"/>
            <a:ext cx="8458199" cy="461665"/>
          </a:xfrm>
          <a:prstGeom prst="rect">
            <a:avLst/>
          </a:prstGeom>
          <a:noFill/>
        </p:spPr>
        <p:txBody>
          <a:bodyPr wrap="square" rtlCol="0">
            <a:spAutoFit/>
          </a:bodyPr>
          <a:lstStyle/>
          <a:p>
            <a:r>
              <a:rPr lang="en-US" sz="1200" dirty="0"/>
              <a:t>TOBACCO PREVENTION AND CONTROL IN UTAH SEVENTEENTH ANNUAL REPORT, DECEMBER 2017 </a:t>
            </a:r>
          </a:p>
          <a:p>
            <a:r>
              <a:rPr lang="en-US" sz="1200" dirty="0">
                <a:hlinkClick r:id="rId4"/>
              </a:rPr>
              <a:t>http://www.tobaccofreeutah.org/pdfs/TPCPFY%20Current%20report.pdf</a:t>
            </a:r>
            <a:endParaRPr lang="en-US" sz="1200" dirty="0"/>
          </a:p>
        </p:txBody>
      </p:sp>
    </p:spTree>
    <p:extLst>
      <p:ext uri="{BB962C8B-B14F-4D97-AF65-F5344CB8AC3E}">
        <p14:creationId xmlns:p14="http://schemas.microsoft.com/office/powerpoint/2010/main" val="13535320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19125</TotalTime>
  <Words>3242</Words>
  <Application>Microsoft Office PowerPoint</Application>
  <PresentationFormat>On-screen Show (4:3)</PresentationFormat>
  <Paragraphs>406</Paragraphs>
  <Slides>53</Slides>
  <Notes>46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Calibri</vt:lpstr>
      <vt:lpstr>Constantia</vt:lpstr>
      <vt:lpstr>Franklin Gothic Medium</vt:lpstr>
      <vt:lpstr>Tahoma</vt:lpstr>
      <vt:lpstr>Times New Roman</vt:lpstr>
      <vt:lpstr>Wingdings</vt:lpstr>
      <vt:lpstr>Wingdings 2</vt:lpstr>
      <vt:lpstr>Grid</vt:lpstr>
      <vt:lpstr>Nicotine in 2018: The State of use in Utah</vt:lpstr>
      <vt:lpstr>Thanks To</vt:lpstr>
      <vt:lpstr>PowerPoint Presentation</vt:lpstr>
      <vt:lpstr>Disclosure</vt:lpstr>
      <vt:lpstr>learning objectives</vt:lpstr>
      <vt:lpstr>By the Numbers</vt:lpstr>
      <vt:lpstr>nicotine addiction: by the numbers</vt:lpstr>
      <vt:lpstr>Percent of Utah Adults (18+) Who Currently Smoke Cigarettes by Year, 2010-2016</vt:lpstr>
      <vt:lpstr>Disparities amongst Utah Adults Who Smoke Cigarettes, 2014-16</vt:lpstr>
      <vt:lpstr>Nicotine addiction &amp; Youth</vt:lpstr>
      <vt:lpstr>Nicotine addiction and Youth: by the numbers</vt:lpstr>
      <vt:lpstr>Priority Substance , SL County </vt:lpstr>
      <vt:lpstr>CDC Drilldown on National Youth Tobacco Survey 2016</vt:lpstr>
      <vt:lpstr>What has surprised you so far?</vt:lpstr>
      <vt:lpstr>ENDS</vt:lpstr>
      <vt:lpstr>Electronic nicotine delivery systems</vt:lpstr>
      <vt:lpstr>PowerPoint Presentation</vt:lpstr>
      <vt:lpstr>PowerPoint Presentation</vt:lpstr>
      <vt:lpstr>PowerPoint Presentation</vt:lpstr>
      <vt:lpstr>PowerPoint Presentation</vt:lpstr>
      <vt:lpstr>PowerPoint Presentation</vt:lpstr>
      <vt:lpstr>PowerPoint Presentation</vt:lpstr>
      <vt:lpstr>Electronic Cigarettes - the New Pathway to Nicotine Addiction</vt:lpstr>
      <vt:lpstr>Nicotine addiction and Youth: by the numbers (cont’d)</vt:lpstr>
      <vt:lpstr>what adults are using  e-cigarettes?</vt:lpstr>
      <vt:lpstr>PowerPoint Presentation</vt:lpstr>
      <vt:lpstr>What do we KNOW about E-Cigarettes?</vt:lpstr>
      <vt:lpstr>Just Out 2018</vt:lpstr>
      <vt:lpstr>Harm reduction </vt:lpstr>
      <vt:lpstr>Exposure to nicotine </vt:lpstr>
      <vt:lpstr>Dependence and abuse liability </vt:lpstr>
      <vt:lpstr>Exposure to toxic substances </vt:lpstr>
      <vt:lpstr>substantial Evidence</vt:lpstr>
      <vt:lpstr>Limited or No Available Evidence</vt:lpstr>
      <vt:lpstr>Implications</vt:lpstr>
      <vt:lpstr>Are they a cessation aid?</vt:lpstr>
      <vt:lpstr>Pediatric Concerns</vt:lpstr>
      <vt:lpstr>Additional concerns</vt:lpstr>
      <vt:lpstr>What should I be saying to my patients about these things?</vt:lpstr>
      <vt:lpstr>What ABOUT ENDS SURPRISES YOU?</vt:lpstr>
      <vt:lpstr>Helping People Quit</vt:lpstr>
      <vt:lpstr>Tobacco Dependence: a  two Part Problem</vt:lpstr>
      <vt:lpstr>Smoking Cessation Medications </vt:lpstr>
      <vt:lpstr>Ask, ADVISE, CONNECT</vt:lpstr>
      <vt:lpstr>Refer vs. connect</vt:lpstr>
      <vt:lpstr>Utah Resources</vt:lpstr>
      <vt:lpstr>The Utah Tobacco Quit Line</vt:lpstr>
      <vt:lpstr>Quit Line Medication Support </vt:lpstr>
      <vt:lpstr>Online Referral Form</vt:lpstr>
      <vt:lpstr>Online Referral Form</vt:lpstr>
      <vt:lpstr>Online Referral Form</vt:lpstr>
      <vt:lpstr>Referral Process </vt:lpstr>
      <vt:lpstr>Questions</vt:lpstr>
    </vt:vector>
  </TitlesOfParts>
  <Company>State of Utah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nicotine addiction in the state of utah</dc:title>
  <dc:creator>Adam Bramwell</dc:creator>
  <cp:lastModifiedBy>Teresa Puskedra</cp:lastModifiedBy>
  <cp:revision>432</cp:revision>
  <cp:lastPrinted>2018-03-07T22:47:40Z</cp:lastPrinted>
  <dcterms:created xsi:type="dcterms:W3CDTF">2015-04-24T17:11:48Z</dcterms:created>
  <dcterms:modified xsi:type="dcterms:W3CDTF">2018-05-15T18:55:02Z</dcterms:modified>
</cp:coreProperties>
</file>