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1" r:id="rId4"/>
    <p:sldId id="264" r:id="rId5"/>
    <p:sldId id="266" r:id="rId6"/>
    <p:sldId id="267" r:id="rId7"/>
    <p:sldId id="260" r:id="rId8"/>
    <p:sldId id="262" r:id="rId9"/>
    <p:sldId id="259" r:id="rId10"/>
    <p:sldId id="263" r:id="rId11"/>
    <p:sldId id="265" r:id="rId12"/>
    <p:sldId id="268" r:id="rId13"/>
    <p:sldId id="269" r:id="rId14"/>
    <p:sldId id="270" r:id="rId15"/>
    <p:sldId id="271" r:id="rId16"/>
    <p:sldId id="272" r:id="rId17"/>
    <p:sldId id="257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04T12:50:11.912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C0B2A-57E6-4466-A631-F700AD159987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E23C5-15D4-467E-A661-138EB70D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5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E23C5-15D4-467E-A661-138EB70D95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8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62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9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27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01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2057400"/>
            <a:ext cx="3733800" cy="312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733800" cy="312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35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8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9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0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3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0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4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7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5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A928-FE58-4389-A664-012809ACF9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54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5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22056-68F9-482A-90CF-878F950B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21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89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What’s New in Bariatric Surgery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Steven C. Simper, MD FACS</a:t>
            </a:r>
          </a:p>
          <a:p>
            <a:r>
              <a:rPr lang="en-US" dirty="0"/>
              <a:t>Rocky Mountain Associated Physicians</a:t>
            </a:r>
          </a:p>
        </p:txBody>
      </p:sp>
    </p:spTree>
    <p:extLst>
      <p:ext uri="{BB962C8B-B14F-4D97-AF65-F5344CB8AC3E}">
        <p14:creationId xmlns:p14="http://schemas.microsoft.com/office/powerpoint/2010/main" val="341156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Technologies?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Gastric Balloon</a:t>
            </a:r>
          </a:p>
          <a:p>
            <a:r>
              <a:rPr lang="en-US" dirty="0" err="1"/>
              <a:t>AspireAssist</a:t>
            </a:r>
            <a:r>
              <a:rPr lang="en-US" dirty="0"/>
              <a:t> (gastrostomy tube)</a:t>
            </a:r>
          </a:p>
          <a:p>
            <a:r>
              <a:rPr lang="en-US" dirty="0" err="1"/>
              <a:t>Endostitch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82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Emperor’s New Cloths</a:t>
            </a:r>
          </a:p>
        </p:txBody>
      </p:sp>
      <p:pic>
        <p:nvPicPr>
          <p:cNvPr id="3074" name="Picture 2" descr="C:\Users\Steven Simper\Downloads\emperor new cloths 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832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things that always tell the truth</a:t>
            </a:r>
          </a:p>
        </p:txBody>
      </p:sp>
    </p:spTree>
    <p:extLst>
      <p:ext uri="{BB962C8B-B14F-4D97-AF65-F5344CB8AC3E}">
        <p14:creationId xmlns:p14="http://schemas.microsoft.com/office/powerpoint/2010/main" val="3737972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</a:t>
            </a:r>
          </a:p>
        </p:txBody>
      </p:sp>
      <p:pic>
        <p:nvPicPr>
          <p:cNvPr id="4098" name="Picture 2" descr="C:\Users\Steven Simper\Downloads\funny-hilarious-kid-child-pics-2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3135" y="1600200"/>
            <a:ext cx="333773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798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Drunks</a:t>
            </a:r>
          </a:p>
        </p:txBody>
      </p:sp>
      <p:pic>
        <p:nvPicPr>
          <p:cNvPr id="5122" name="Picture 2" descr="C:\Users\Steven Simper\Downloads\Drunk-Americans-Vintage-Photo-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07963" y="1600200"/>
            <a:ext cx="252807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111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Yoga Pants</a:t>
            </a:r>
          </a:p>
        </p:txBody>
      </p:sp>
      <p:pic>
        <p:nvPicPr>
          <p:cNvPr id="6146" name="Picture 2" descr="C:\Users\Steven Simper\Downloads\man in yoga pant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0750" y="2362994"/>
            <a:ext cx="47625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437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 there is a 4th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Ted Adams, PhD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Lead author and organizer of the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“Utah Bariatric Study Group”</a:t>
            </a:r>
          </a:p>
        </p:txBody>
      </p:sp>
      <p:pic>
        <p:nvPicPr>
          <p:cNvPr id="7170" name="Picture 2" descr="C:\Users\Steven Simper\Desktop\Ted adams pictur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6350" y="2190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737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052" name="Picture 4" descr="salt lake skyline photo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35802" y="2076774"/>
            <a:ext cx="4568178" cy="30531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336253" y="243068"/>
            <a:ext cx="6499722" cy="128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65000"/>
              <a:defRPr sz="3200" b="1">
                <a:solidFill>
                  <a:srgbClr val="719EC7"/>
                </a:solidFill>
                <a:latin typeface="+mj-lt"/>
                <a:ea typeface="Adobe Gothic Std B" panose="020B0800000000000000" pitchFamily="34" charset="-128"/>
                <a:cs typeface="Adobe Gothic Std B" panose="020B0800000000000000" pitchFamily="34" charset="-128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65000"/>
              <a:defRPr sz="3200">
                <a:solidFill>
                  <a:srgbClr val="FFFFFF"/>
                </a:solidFill>
                <a:latin typeface="Verdana" pitchFamily="-77" charset="0"/>
                <a:ea typeface="ヒラギノ角ゴ Pro W3" pitchFamily="-77" charset="-128"/>
                <a:cs typeface="ヒラギノ角ゴ Pro W3" pitchFamily="-77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65000"/>
              <a:defRPr sz="3200">
                <a:solidFill>
                  <a:srgbClr val="FFFFFF"/>
                </a:solidFill>
                <a:latin typeface="Verdana" pitchFamily="-77" charset="0"/>
                <a:ea typeface="ヒラギノ角ゴ Pro W3" pitchFamily="-77" charset="-128"/>
                <a:cs typeface="ヒラギノ角ゴ Pro W3" pitchFamily="-77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65000"/>
              <a:defRPr sz="3200">
                <a:solidFill>
                  <a:srgbClr val="FFFFFF"/>
                </a:solidFill>
                <a:latin typeface="Verdana" pitchFamily="-77" charset="0"/>
                <a:ea typeface="ヒラギノ角ゴ Pro W3" pitchFamily="-77" charset="-128"/>
                <a:cs typeface="ヒラギノ角ゴ Pro W3" pitchFamily="-77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65000"/>
              <a:defRPr sz="3200">
                <a:solidFill>
                  <a:srgbClr val="FFFFFF"/>
                </a:solidFill>
                <a:latin typeface="Verdana" pitchFamily="-77" charset="0"/>
                <a:ea typeface="ヒラギノ角ゴ Pro W3" pitchFamily="-77" charset="-128"/>
                <a:cs typeface="ヒラギノ角ゴ Pro W3" pitchFamily="-77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65000"/>
              <a:defRPr sz="3200">
                <a:solidFill>
                  <a:schemeClr val="tx2"/>
                </a:solidFill>
                <a:latin typeface="Verdana" pitchFamily="-77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65000"/>
              <a:defRPr sz="3200">
                <a:solidFill>
                  <a:schemeClr val="tx2"/>
                </a:solidFill>
                <a:latin typeface="Verdana" pitchFamily="-77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65000"/>
              <a:defRPr sz="3200">
                <a:solidFill>
                  <a:schemeClr val="tx2"/>
                </a:solidFill>
                <a:latin typeface="Verdana" pitchFamily="-77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65000"/>
              <a:defRPr sz="3200">
                <a:solidFill>
                  <a:schemeClr val="tx2"/>
                </a:solidFill>
                <a:latin typeface="Verdana" pitchFamily="-77" charset="0"/>
              </a:defRPr>
            </a:lvl9pPr>
          </a:lstStyle>
          <a:p>
            <a:pPr>
              <a:defRPr/>
            </a:pPr>
            <a:r>
              <a:rPr lang="en-US" sz="2800" dirty="0"/>
              <a:t>12-Year Weight Loss and Diabetes Remission after Roux-</a:t>
            </a:r>
            <a:r>
              <a:rPr lang="en-US" sz="2800" dirty="0" err="1"/>
              <a:t>en</a:t>
            </a:r>
            <a:r>
              <a:rPr lang="en-US" sz="2800" dirty="0"/>
              <a:t>-Y Gastric Bypass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</a:rPr>
              <a:t>Utah Obesity Study – 12-year Data</a:t>
            </a:r>
            <a:br>
              <a:rPr lang="en-US" sz="2800" kern="0" dirty="0"/>
            </a:br>
            <a:endParaRPr lang="en-US" sz="2800" b="0" kern="0" dirty="0">
              <a:solidFill>
                <a:srgbClr val="FFFF99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599990" y="5286050"/>
            <a:ext cx="5945981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85000"/>
              <a:buFont typeface="Times" pitchFamily="1" charset="0"/>
              <a:defRPr sz="2400" i="0">
                <a:solidFill>
                  <a:srgbClr val="FFFFFF"/>
                </a:solidFill>
                <a:latin typeface="+mn-lt"/>
                <a:ea typeface="Adobe Gothic Std B" panose="020B0800000000000000" pitchFamily="34" charset="-128"/>
                <a:cs typeface="Adobe Gothic Std B" panose="020B0800000000000000" pitchFamily="34" charset="-128"/>
              </a:defRPr>
            </a:lvl1pPr>
            <a:lvl2pPr marL="914400" indent="-4572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Clr>
                <a:srgbClr val="719EC7"/>
              </a:buClr>
              <a:buSzPct val="100000"/>
              <a:buFont typeface="Times" pitchFamily="1" charset="0"/>
              <a:buChar char="•"/>
              <a:defRPr sz="2000">
                <a:solidFill>
                  <a:srgbClr val="FFFFFF"/>
                </a:solidFill>
                <a:latin typeface="+mn-lt"/>
                <a:ea typeface="Adobe Gothic Std B" panose="020B0800000000000000" pitchFamily="34" charset="-128"/>
              </a:defRPr>
            </a:lvl2pPr>
            <a:lvl3pPr marL="1371600" indent="-4572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Clr>
                <a:srgbClr val="719EC7"/>
              </a:buClr>
              <a:buSzPct val="100000"/>
              <a:buFont typeface="Times" pitchFamily="1" charset="0"/>
              <a:buChar char="•"/>
              <a:defRPr sz="2000">
                <a:solidFill>
                  <a:srgbClr val="FFFFFF"/>
                </a:solidFill>
                <a:latin typeface="+mn-lt"/>
                <a:ea typeface="Adobe Gothic Std B" panose="020B0800000000000000" pitchFamily="34" charset="-128"/>
              </a:defRPr>
            </a:lvl3pPr>
            <a:lvl4pPr marL="1828800" indent="-4572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Clr>
                <a:srgbClr val="719EC7"/>
              </a:buClr>
              <a:buSzPct val="100000"/>
              <a:buFont typeface="Times" pitchFamily="1" charset="0"/>
              <a:buChar char="•"/>
              <a:defRPr sz="2000">
                <a:solidFill>
                  <a:srgbClr val="FFFFFF"/>
                </a:solidFill>
                <a:latin typeface="+mn-lt"/>
                <a:ea typeface="Adobe Gothic Std B" panose="020B0800000000000000" pitchFamily="34" charset="-128"/>
              </a:defRPr>
            </a:lvl4pPr>
            <a:lvl5pPr marL="2286000" indent="-4572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Clr>
                <a:srgbClr val="719EC7"/>
              </a:buClr>
              <a:buSzPct val="100000"/>
              <a:buFont typeface="Times" pitchFamily="1" charset="0"/>
              <a:buChar char="•"/>
              <a:defRPr sz="2000">
                <a:solidFill>
                  <a:srgbClr val="FFFFFF"/>
                </a:solidFill>
                <a:latin typeface="+mn-lt"/>
                <a:ea typeface="Adobe Gothic Std B" panose="020B0800000000000000" pitchFamily="34" charset="-128"/>
              </a:defRPr>
            </a:lvl5pPr>
            <a:lvl6pPr marL="2743200" indent="-4572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Times" pitchFamily="-77" charset="0"/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77" charset="-128"/>
              </a:defRPr>
            </a:lvl6pPr>
            <a:lvl7pPr marL="3200400" indent="-4572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Times" pitchFamily="-77" charset="0"/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77" charset="-128"/>
              </a:defRPr>
            </a:lvl7pPr>
            <a:lvl8pPr marL="3657600" indent="-4572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Times" pitchFamily="-77" charset="0"/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77" charset="-128"/>
              </a:defRPr>
            </a:lvl8pPr>
            <a:lvl9pPr marL="4114800" indent="-457200" algn="l" rtl="0" eaLnBrk="1" fontAlgn="base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5000"/>
              <a:buFont typeface="Times" pitchFamily="-77" charset="0"/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77" charset="-128"/>
              </a:defRPr>
            </a:lvl9pPr>
          </a:lstStyle>
          <a:p>
            <a:pPr algn="ctr">
              <a:lnSpc>
                <a:spcPct val="100000"/>
              </a:lnSpc>
              <a:buClr>
                <a:srgbClr val="005DAA"/>
              </a:buClr>
              <a:buFont typeface="Monotype Sorts" pitchFamily="2" charset="2"/>
              <a:buNone/>
              <a:defRPr/>
            </a:pPr>
            <a:r>
              <a:rPr lang="en-US" sz="1800" b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Steven C. Simper, MD FACS</a:t>
            </a:r>
          </a:p>
          <a:p>
            <a:pPr algn="ctr">
              <a:lnSpc>
                <a:spcPct val="100000"/>
              </a:lnSpc>
              <a:buClr>
                <a:srgbClr val="005DAA"/>
              </a:buClr>
              <a:buFont typeface="Monotype Sorts" pitchFamily="2" charset="2"/>
              <a:buNone/>
              <a:defRPr/>
            </a:pPr>
            <a:r>
              <a:rPr lang="en-US" sz="1800" b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Rocky Mountain Associated Physicians</a:t>
            </a:r>
          </a:p>
          <a:p>
            <a:pPr algn="ctr">
              <a:lnSpc>
                <a:spcPct val="100000"/>
              </a:lnSpc>
              <a:buClr>
                <a:srgbClr val="005DAA"/>
              </a:buClr>
              <a:buFont typeface="Monotype Sorts" pitchFamily="2" charset="2"/>
              <a:buNone/>
              <a:defRPr/>
            </a:pPr>
            <a:r>
              <a:rPr lang="en-US" sz="1800" b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Salt Lake City, Utah</a:t>
            </a:r>
          </a:p>
          <a:p>
            <a:pPr algn="ctr">
              <a:lnSpc>
                <a:spcPct val="100000"/>
              </a:lnSpc>
              <a:buClr>
                <a:srgbClr val="005DAA"/>
              </a:buClr>
              <a:buFont typeface="Monotype Sorts" pitchFamily="2" charset="2"/>
              <a:buNone/>
              <a:defRPr/>
            </a:pPr>
            <a:endParaRPr lang="en-US" sz="1800" b="1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59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360" y="974347"/>
            <a:ext cx="4234578" cy="665829"/>
          </a:xfrm>
        </p:spPr>
        <p:txBody>
          <a:bodyPr/>
          <a:lstStyle/>
          <a:p>
            <a:r>
              <a:rPr lang="en-US" altLang="en-US" sz="3000" dirty="0">
                <a:solidFill>
                  <a:srgbClr val="FFFF00"/>
                </a:solidFill>
              </a:rPr>
              <a:t>Disclosure Statement</a:t>
            </a:r>
            <a:endParaRPr lang="en-US" altLang="en-US" sz="3000" dirty="0">
              <a:solidFill>
                <a:srgbClr val="FFFF00"/>
              </a:solidFill>
              <a:effectLst/>
            </a:endParaRPr>
          </a:p>
        </p:txBody>
      </p:sp>
      <p:sp>
        <p:nvSpPr>
          <p:cNvPr id="459779" name="Rectangle 3"/>
          <p:cNvSpPr>
            <a:spLocks noGrp="1" noChangeArrowheads="1"/>
          </p:cNvSpPr>
          <p:nvPr>
            <p:ph idx="1"/>
          </p:nvPr>
        </p:nvSpPr>
        <p:spPr>
          <a:xfrm>
            <a:off x="1189687" y="2318192"/>
            <a:ext cx="6257925" cy="2014818"/>
          </a:xfrm>
          <a:solidFill>
            <a:schemeClr val="tx1">
              <a:lumMod val="50000"/>
              <a:alpha val="5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Receive research funding from NIH-NIDDK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Receive research funding from Ethicon Endo-Surgery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lnSpc>
                <a:spcPct val="150000"/>
              </a:lnSpc>
              <a:buFont typeface="Monotype Sorts" pitchFamily="2" charset="2"/>
              <a:buNone/>
            </a:pP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806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Ethicon Speaker Bureau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732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dirty="0"/>
              <a:t>THE PROBLEM!</a:t>
            </a:r>
            <a:br>
              <a:rPr lang="en-US" dirty="0"/>
            </a:br>
            <a:r>
              <a:rPr lang="en-US" dirty="0"/>
              <a:t>(CDC Data)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343400"/>
          </a:xfrm>
        </p:spPr>
        <p:txBody>
          <a:bodyPr/>
          <a:lstStyle/>
          <a:p>
            <a:r>
              <a:rPr lang="en-US" dirty="0"/>
              <a:t>35% population is obese</a:t>
            </a:r>
          </a:p>
          <a:p>
            <a:r>
              <a:rPr lang="en-US" dirty="0"/>
              <a:t>12% extremely obese ( BMI &gt; 40)</a:t>
            </a:r>
          </a:p>
          <a:p>
            <a:r>
              <a:rPr lang="en-US" dirty="0"/>
              <a:t>Over $200 billion/yr. in Health care expenditures</a:t>
            </a:r>
          </a:p>
          <a:p>
            <a:r>
              <a:rPr lang="en-US" dirty="0"/>
              <a:t> Almost 200,000 death/yr.</a:t>
            </a:r>
          </a:p>
          <a:p>
            <a:r>
              <a:rPr lang="en-US" dirty="0"/>
              <a:t>1% of eligible patients get bariatric surgery</a:t>
            </a:r>
          </a:p>
        </p:txBody>
      </p:sp>
    </p:spTree>
    <p:extLst>
      <p:ext uri="{BB962C8B-B14F-4D97-AF65-F5344CB8AC3E}">
        <p14:creationId xmlns:p14="http://schemas.microsoft.com/office/powerpoint/2010/main" val="49839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Medical vs Surgical Rx</a:t>
            </a:r>
            <a:br>
              <a:rPr lang="en-US" dirty="0"/>
            </a:br>
            <a:r>
              <a:rPr lang="en-US" dirty="0"/>
              <a:t>(Swedish Obesity Study)</a:t>
            </a:r>
          </a:p>
        </p:txBody>
      </p:sp>
      <p:pic>
        <p:nvPicPr>
          <p:cNvPr id="2050" name="Picture 2" descr="C:\Users\Steven Simper\Downloads\swedish-obesity-studychristofer-kahuho-10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7841" y="1600200"/>
            <a:ext cx="602831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07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Bupropion/Naltrexone (</a:t>
            </a:r>
            <a:r>
              <a:rPr lang="en-US" dirty="0" err="1"/>
              <a:t>Contrave</a:t>
            </a:r>
            <a:r>
              <a:rPr lang="en-US" dirty="0"/>
              <a:t>)</a:t>
            </a:r>
          </a:p>
          <a:p>
            <a:r>
              <a:rPr lang="en-US" dirty="0" err="1"/>
              <a:t>Liraglutide</a:t>
            </a:r>
            <a:r>
              <a:rPr lang="en-US" dirty="0"/>
              <a:t> (</a:t>
            </a:r>
            <a:r>
              <a:rPr lang="en-US" dirty="0" err="1"/>
              <a:t>Saxenda</a:t>
            </a:r>
            <a:r>
              <a:rPr lang="en-US" dirty="0"/>
              <a:t>)- GLP-1 analog</a:t>
            </a:r>
          </a:p>
          <a:p>
            <a:r>
              <a:rPr lang="en-US" dirty="0" err="1"/>
              <a:t>Lorcaserin</a:t>
            </a:r>
            <a:r>
              <a:rPr lang="en-US" dirty="0"/>
              <a:t> (</a:t>
            </a:r>
            <a:r>
              <a:rPr lang="en-US" dirty="0" err="1"/>
              <a:t>Belviq</a:t>
            </a:r>
            <a:r>
              <a:rPr lang="en-US" dirty="0"/>
              <a:t>)</a:t>
            </a:r>
          </a:p>
          <a:p>
            <a:r>
              <a:rPr lang="en-US" dirty="0"/>
              <a:t>Orlistat (</a:t>
            </a:r>
            <a:r>
              <a:rPr lang="en-US" dirty="0" err="1"/>
              <a:t>Xanical</a:t>
            </a:r>
            <a:r>
              <a:rPr lang="en-US" dirty="0"/>
              <a:t>)- binds fat</a:t>
            </a:r>
          </a:p>
          <a:p>
            <a:r>
              <a:rPr lang="en-US" dirty="0"/>
              <a:t>Orlistat (</a:t>
            </a:r>
            <a:r>
              <a:rPr lang="en-US" dirty="0" err="1"/>
              <a:t>Alli</a:t>
            </a:r>
            <a:r>
              <a:rPr lang="en-US" dirty="0"/>
              <a:t>) – over the counter</a:t>
            </a:r>
          </a:p>
          <a:p>
            <a:r>
              <a:rPr lang="en-US" dirty="0" err="1"/>
              <a:t>Phenteramine</a:t>
            </a:r>
            <a:r>
              <a:rPr lang="en-US" dirty="0"/>
              <a:t>/</a:t>
            </a:r>
            <a:r>
              <a:rPr lang="en-US" dirty="0" err="1"/>
              <a:t>Topirmate</a:t>
            </a:r>
            <a:r>
              <a:rPr lang="en-US" dirty="0"/>
              <a:t> (</a:t>
            </a:r>
            <a:r>
              <a:rPr lang="en-US" dirty="0" err="1"/>
              <a:t>Qsymia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443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Medical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  <a:p>
            <a:r>
              <a:rPr lang="en-US" dirty="0"/>
              <a:t>Side affects</a:t>
            </a:r>
          </a:p>
          <a:p>
            <a:r>
              <a:rPr lang="en-US" dirty="0"/>
              <a:t>Must be continued life long</a:t>
            </a:r>
          </a:p>
          <a:p>
            <a:r>
              <a:rPr lang="en-US" dirty="0"/>
              <a:t>Must try multiple combinations</a:t>
            </a:r>
          </a:p>
          <a:p>
            <a:r>
              <a:rPr lang="en-US" dirty="0"/>
              <a:t> Developed resistance to therapy</a:t>
            </a:r>
          </a:p>
        </p:txBody>
      </p:sp>
    </p:spTree>
    <p:extLst>
      <p:ext uri="{BB962C8B-B14F-4D97-AF65-F5344CB8AC3E}">
        <p14:creationId xmlns:p14="http://schemas.microsoft.com/office/powerpoint/2010/main" val="356252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Barry Sears, PhD (biochemist)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“There are three things humans hold visceral (meaning they come from internal beliefs):</a:t>
            </a:r>
          </a:p>
          <a:p>
            <a:r>
              <a:rPr lang="en-US" dirty="0"/>
              <a:t>Religion</a:t>
            </a:r>
          </a:p>
          <a:p>
            <a:r>
              <a:rPr lang="en-US" dirty="0"/>
              <a:t>Politics</a:t>
            </a:r>
          </a:p>
          <a:p>
            <a:r>
              <a:rPr lang="en-US" dirty="0"/>
              <a:t>“Nutrition” (Obesity)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Author of the “zone”</a:t>
            </a:r>
          </a:p>
        </p:txBody>
      </p:sp>
      <p:pic>
        <p:nvPicPr>
          <p:cNvPr id="1026" name="Picture 2" descr="Dr. Barry Se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12954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302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543800" cy="2593975"/>
          </a:xfrm>
        </p:spPr>
        <p:txBody>
          <a:bodyPr>
            <a:normAutofit fontScale="90000"/>
          </a:bodyPr>
          <a:lstStyle/>
          <a:p>
            <a:r>
              <a:rPr lang="en-US" dirty="0"/>
              <a:t>Evidence based medicine is only pertinent if the evidence supports your own point of 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6461760" cy="2133600"/>
          </a:xfrm>
        </p:spPr>
        <p:txBody>
          <a:bodyPr/>
          <a:lstStyle/>
          <a:p>
            <a:r>
              <a:rPr lang="en-US" dirty="0"/>
              <a:t>Author unknown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715000"/>
            <a:ext cx="172212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7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further you look back, the clearer you look forward</a:t>
            </a:r>
            <a:br>
              <a:rPr lang="en-US" dirty="0"/>
            </a:br>
            <a:r>
              <a:rPr lang="en-US" dirty="0"/>
              <a:t>(Winston Churchill)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C:\Users\Steven Simper\Downloads\250px-Sir_Winston_Churchill_-_1908623694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2514600"/>
            <a:ext cx="3175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45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284</Words>
  <Application>Microsoft Office PowerPoint</Application>
  <PresentationFormat>On-screen Show (4:3)</PresentationFormat>
  <Paragraphs>61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Adobe Gothic Std B</vt:lpstr>
      <vt:lpstr>Arial</vt:lpstr>
      <vt:lpstr>Calibri</vt:lpstr>
      <vt:lpstr>Monotype Sorts</vt:lpstr>
      <vt:lpstr>Office Theme</vt:lpstr>
      <vt:lpstr>What’s New in Bariatric Surgery</vt:lpstr>
      <vt:lpstr>Disclaimers</vt:lpstr>
      <vt:lpstr>THE PROBLEM! (CDC Data)</vt:lpstr>
      <vt:lpstr>Medical vs Surgical Rx (Swedish Obesity Study)</vt:lpstr>
      <vt:lpstr>Medications</vt:lpstr>
      <vt:lpstr>Problem with Medical therapy</vt:lpstr>
      <vt:lpstr>Barry Sears, PhD (biochemist)</vt:lpstr>
      <vt:lpstr>Evidence based medicine is only pertinent if the evidence supports your own point of view</vt:lpstr>
      <vt:lpstr>The further you look back, the clearer you look forward (Winston Churchill) </vt:lpstr>
      <vt:lpstr>New Technologies?</vt:lpstr>
      <vt:lpstr>Emperor’s New Cloths</vt:lpstr>
      <vt:lpstr>Three things that always tell the truth</vt:lpstr>
      <vt:lpstr>Children</vt:lpstr>
      <vt:lpstr>Drunks</vt:lpstr>
      <vt:lpstr>Yoga Pants</vt:lpstr>
      <vt:lpstr>Maybe there is a 4th</vt:lpstr>
      <vt:lpstr>PowerPoint Presentation</vt:lpstr>
      <vt:lpstr>Disclosure 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in Bariatric Surgery</dc:title>
  <dc:creator>Windows User</dc:creator>
  <cp:lastModifiedBy>Teresa Puskedra</cp:lastModifiedBy>
  <cp:revision>20</cp:revision>
  <dcterms:created xsi:type="dcterms:W3CDTF">2018-04-27T16:57:00Z</dcterms:created>
  <dcterms:modified xsi:type="dcterms:W3CDTF">2018-05-15T00:00:50Z</dcterms:modified>
</cp:coreProperties>
</file>