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40"/>
  </p:notesMasterIdLst>
  <p:sldIdLst>
    <p:sldId id="256" r:id="rId2"/>
    <p:sldId id="302" r:id="rId3"/>
    <p:sldId id="299" r:id="rId4"/>
    <p:sldId id="298" r:id="rId5"/>
    <p:sldId id="303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00" r:id="rId14"/>
    <p:sldId id="331" r:id="rId15"/>
    <p:sldId id="332" r:id="rId16"/>
    <p:sldId id="304" r:id="rId17"/>
    <p:sldId id="301" r:id="rId18"/>
    <p:sldId id="336" r:id="rId19"/>
    <p:sldId id="305" r:id="rId20"/>
    <p:sldId id="330" r:id="rId21"/>
    <p:sldId id="312" r:id="rId22"/>
    <p:sldId id="313" r:id="rId23"/>
    <p:sldId id="341" r:id="rId24"/>
    <p:sldId id="316" r:id="rId25"/>
    <p:sldId id="315" r:id="rId26"/>
    <p:sldId id="318" r:id="rId27"/>
    <p:sldId id="319" r:id="rId28"/>
    <p:sldId id="306" r:id="rId29"/>
    <p:sldId id="333" r:id="rId30"/>
    <p:sldId id="335" r:id="rId31"/>
    <p:sldId id="317" r:id="rId32"/>
    <p:sldId id="338" r:id="rId33"/>
    <p:sldId id="339" r:id="rId34"/>
    <p:sldId id="343" r:id="rId35"/>
    <p:sldId id="344" r:id="rId36"/>
    <p:sldId id="337" r:id="rId37"/>
    <p:sldId id="293" r:id="rId38"/>
    <p:sldId id="342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48"/>
    <p:restoredTop sz="94671"/>
  </p:normalViewPr>
  <p:slideViewPr>
    <p:cSldViewPr showGuides="1">
      <p:cViewPr varScale="1">
        <p:scale>
          <a:sx n="64" d="100"/>
          <a:sy n="64" d="100"/>
        </p:scale>
        <p:origin x="8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120C5-F765-6C44-817D-7F8B2E5B5ABB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95BBB-3376-5649-A74B-25D20714E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530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7436-9F73-3B4B-B1B6-F349A76C8876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FE87A-0D38-7B4F-9781-8D4037F15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3E76BC-7A15-1149-A8B1-F4355CCAA20B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66BD28-F85D-864F-A381-54608194B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2F736B-2C27-D44A-A938-1A3E2D3DAE4E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B3D797-4B43-B444-991E-1FAA95454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B8705A-CD2B-CB41-9B39-DF84578FEEB7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AFCFA7-CCCB-BF42-9552-CCA05014A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72D87-F201-9A4E-BB47-EB4A6F9D1F5E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D34642-A605-1949-A8BB-07202935F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3BBA8C-564A-4A42-8D9B-9F344DF29D88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B39EBE-AF96-7A43-B985-9A7C964C1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4B792D-CB96-CE43-B698-15AECCDF5A76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88F08-60A1-554C-865D-BD30CF435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C933E8-6545-3C4D-BF7D-297C3B3C9AC9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E3914-C479-2349-AF74-591D606D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98500-EAF2-E24A-AA37-83EB00EAE81B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BA290C-77F4-AF4E-91AB-5402FF33D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D507AD-AE1F-0347-B8B5-F86C7DE56E2A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8A6750-C204-234A-B867-1255CF4C9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7B4788-97B7-AC47-A3D6-DBC8010F9358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EE26E1-EB93-D348-A71D-EBBE646B8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427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7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7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7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7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8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28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B3F6DD4-446D-AC44-A640-0BAD885FA2AB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42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FC19E9EB-3DDA-1542-BEF0-CAC032428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jacksonlever@gmail.com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555750"/>
          </a:xfrm>
        </p:spPr>
        <p:txBody>
          <a:bodyPr lIns="92075" tIns="46038" rIns="92075" bIns="46038" anchor="b" anchorCtr="0"/>
          <a:lstStyle/>
          <a:p>
            <a:pPr eaLnBrk="1" hangingPunct="1"/>
            <a:r>
              <a:rPr lang="en-US" dirty="0">
                <a:effectLst/>
              </a:rPr>
              <a:t>Thyroid Related Eye Disease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en-US" b="1" i="1" dirty="0"/>
              <a:t>Jackson Lever, MD</a:t>
            </a:r>
          </a:p>
          <a:p>
            <a:pPr eaLnBrk="1" hangingPunct="1">
              <a:defRPr/>
            </a:pPr>
            <a:r>
              <a:rPr lang="en-US" b="1" i="1" dirty="0"/>
              <a:t>Country Hills Eye Center</a:t>
            </a:r>
          </a:p>
          <a:p>
            <a:pPr eaLnBrk="1" hangingPunct="1">
              <a:defRPr/>
            </a:pPr>
            <a:r>
              <a:rPr lang="en-US" b="1" i="1" dirty="0"/>
              <a:t>May 17,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5" y="2339974"/>
            <a:ext cx="4651925" cy="19272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of thyroid</a:t>
            </a:r>
          </a:p>
          <a:p>
            <a:pPr lvl="1"/>
            <a:r>
              <a:rPr lang="en-US" dirty="0"/>
              <a:t>Hyperthyroidism</a:t>
            </a:r>
          </a:p>
          <a:p>
            <a:pPr lvl="1"/>
            <a:r>
              <a:rPr lang="en-US" b="1" dirty="0"/>
              <a:t>Hypothyroidism</a:t>
            </a:r>
          </a:p>
          <a:p>
            <a:pPr lvl="1"/>
            <a:r>
              <a:rPr lang="en-US" dirty="0" err="1"/>
              <a:t>Euthyroidism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Hashimoto’s</a:t>
            </a:r>
          </a:p>
        </p:txBody>
      </p:sp>
    </p:spTree>
    <p:extLst>
      <p:ext uri="{BB962C8B-B14F-4D97-AF65-F5344CB8AC3E}">
        <p14:creationId xmlns:p14="http://schemas.microsoft.com/office/powerpoint/2010/main" val="94575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of thyroid</a:t>
            </a:r>
          </a:p>
          <a:p>
            <a:pPr lvl="1"/>
            <a:r>
              <a:rPr lang="en-US" dirty="0"/>
              <a:t>Hyperthyroidism</a:t>
            </a:r>
          </a:p>
          <a:p>
            <a:pPr lvl="1"/>
            <a:r>
              <a:rPr lang="en-US" dirty="0"/>
              <a:t>Hypothyroidism</a:t>
            </a:r>
          </a:p>
          <a:p>
            <a:pPr lvl="1"/>
            <a:r>
              <a:rPr lang="en-US" b="1" dirty="0" err="1"/>
              <a:t>Euthyroidism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Risks for developing </a:t>
            </a:r>
            <a:r>
              <a:rPr lang="en-US" dirty="0" err="1"/>
              <a:t>Orbitopathy</a:t>
            </a:r>
            <a:endParaRPr lang="en-US" dirty="0"/>
          </a:p>
          <a:p>
            <a:pPr lvl="1"/>
            <a:r>
              <a:rPr lang="en-US" dirty="0"/>
              <a:t>Smoking</a:t>
            </a:r>
          </a:p>
          <a:p>
            <a:pPr lvl="1"/>
            <a:r>
              <a:rPr lang="en-US" dirty="0" err="1"/>
              <a:t>Dysthyroid</a:t>
            </a:r>
            <a:r>
              <a:rPr lang="en-US" dirty="0"/>
              <a:t> state</a:t>
            </a:r>
          </a:p>
          <a:p>
            <a:pPr lvl="1"/>
            <a:r>
              <a:rPr lang="en-US" dirty="0"/>
              <a:t>Radioactive Iodine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5257800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Stein, JD et al. Risk factors for developing thyroid associated </a:t>
            </a:r>
            <a:r>
              <a:rPr lang="en-US" dirty="0" err="1"/>
              <a:t>Ophthalmopathy</a:t>
            </a:r>
            <a:r>
              <a:rPr lang="en-US" dirty="0"/>
              <a:t> among individuals with Graves’ Disease. </a:t>
            </a:r>
            <a:r>
              <a:rPr lang="en-US" i="1" dirty="0"/>
              <a:t>JAMA </a:t>
            </a:r>
            <a:r>
              <a:rPr lang="en-US" i="1" dirty="0" err="1"/>
              <a:t>Ophthalmol</a:t>
            </a:r>
            <a:r>
              <a:rPr lang="en-US" dirty="0"/>
              <a:t>. 2015 March ; 133(3): 290–296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Pathophysiology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1475"/>
            <a:ext cx="8229600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41475"/>
            <a:ext cx="6341605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" y="1600200"/>
            <a:ext cx="7249160" cy="4530725"/>
          </a:xfrm>
        </p:spPr>
      </p:pic>
    </p:spTree>
    <p:extLst>
      <p:ext uri="{BB962C8B-B14F-4D97-AF65-F5344CB8AC3E}">
        <p14:creationId xmlns:p14="http://schemas.microsoft.com/office/powerpoint/2010/main" val="210845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27" y="1600200"/>
            <a:ext cx="5661546" cy="4530725"/>
          </a:xfrm>
        </p:spPr>
      </p:pic>
    </p:spTree>
    <p:extLst>
      <p:ext uri="{BB962C8B-B14F-4D97-AF65-F5344CB8AC3E}">
        <p14:creationId xmlns:p14="http://schemas.microsoft.com/office/powerpoint/2010/main" val="125078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7" y="1600200"/>
            <a:ext cx="7450525" cy="4530725"/>
          </a:xfrm>
        </p:spPr>
      </p:pic>
    </p:spTree>
    <p:extLst>
      <p:ext uri="{BB962C8B-B14F-4D97-AF65-F5344CB8AC3E}">
        <p14:creationId xmlns:p14="http://schemas.microsoft.com/office/powerpoint/2010/main" val="41325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974"/>
            <a:ext cx="8229600" cy="1139825"/>
          </a:xfrm>
        </p:spPr>
        <p:txBody>
          <a:bodyPr/>
          <a:lstStyle/>
          <a:p>
            <a:r>
              <a:rPr lang="en-US" dirty="0">
                <a:effectLst/>
              </a:rPr>
              <a:t>Natural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Rundel’s</a:t>
            </a:r>
            <a:r>
              <a:rPr lang="en-US" dirty="0"/>
              <a:t> Curve</a:t>
            </a:r>
          </a:p>
          <a:p>
            <a:pPr lvl="1"/>
            <a:r>
              <a:rPr lang="en-US" dirty="0"/>
              <a:t>Active Phase</a:t>
            </a:r>
          </a:p>
          <a:p>
            <a:pPr lvl="1"/>
            <a:r>
              <a:rPr lang="en-US" dirty="0"/>
              <a:t>Latent Phase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2057400" y="3352799"/>
            <a:ext cx="6665742" cy="27781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67000" y="3657600"/>
            <a:ext cx="0" cy="1981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667000" y="5638800"/>
            <a:ext cx="5486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79034" y="570019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606034" y="4806434"/>
            <a:ext cx="1752600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ACTIVITY</a:t>
            </a:r>
          </a:p>
        </p:txBody>
      </p:sp>
      <p:sp>
        <p:nvSpPr>
          <p:cNvPr id="14" name="Freeform 13"/>
          <p:cNvSpPr/>
          <p:nvPr/>
        </p:nvSpPr>
        <p:spPr bwMode="auto">
          <a:xfrm>
            <a:off x="2916621" y="3863266"/>
            <a:ext cx="4572000" cy="1481244"/>
          </a:xfrm>
          <a:custGeom>
            <a:avLst/>
            <a:gdLst>
              <a:gd name="connsiteX0" fmla="*/ 0 w 4572000"/>
              <a:gd name="connsiteY0" fmla="*/ 1481244 h 1481244"/>
              <a:gd name="connsiteX1" fmla="*/ 677917 w 4572000"/>
              <a:gd name="connsiteY1" fmla="*/ 15051 h 1481244"/>
              <a:gd name="connsiteX2" fmla="*/ 1324303 w 4572000"/>
              <a:gd name="connsiteY2" fmla="*/ 724500 h 1481244"/>
              <a:gd name="connsiteX3" fmla="*/ 4572000 w 4572000"/>
              <a:gd name="connsiteY3" fmla="*/ 803327 h 1481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481244">
                <a:moveTo>
                  <a:pt x="0" y="1481244"/>
                </a:moveTo>
                <a:cubicBezTo>
                  <a:pt x="228600" y="811209"/>
                  <a:pt x="457200" y="141175"/>
                  <a:pt x="677917" y="15051"/>
                </a:cubicBezTo>
                <a:cubicBezTo>
                  <a:pt x="898634" y="-111073"/>
                  <a:pt x="675289" y="593121"/>
                  <a:pt x="1324303" y="724500"/>
                </a:cubicBezTo>
                <a:cubicBezTo>
                  <a:pt x="1973317" y="855879"/>
                  <a:pt x="3909848" y="821720"/>
                  <a:pt x="4572000" y="803327"/>
                </a:cubicBezTo>
              </a:path>
            </a:pathLst>
          </a:cu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7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58358"/>
            <a:ext cx="4648200" cy="6529246"/>
          </a:xfrm>
        </p:spPr>
      </p:pic>
    </p:spTree>
    <p:extLst>
      <p:ext uri="{BB962C8B-B14F-4D97-AF65-F5344CB8AC3E}">
        <p14:creationId xmlns:p14="http://schemas.microsoft.com/office/powerpoint/2010/main" val="101143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Clinical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Physical Exam</a:t>
            </a:r>
          </a:p>
          <a:p>
            <a:pPr lvl="1"/>
            <a:r>
              <a:rPr lang="en-US" dirty="0"/>
              <a:t>Vision</a:t>
            </a:r>
          </a:p>
          <a:p>
            <a:pPr lvl="1"/>
            <a:r>
              <a:rPr lang="en-US" dirty="0"/>
              <a:t>APD</a:t>
            </a:r>
          </a:p>
          <a:p>
            <a:pPr lvl="1"/>
            <a:r>
              <a:rPr lang="en-US" dirty="0"/>
              <a:t>Color Plates</a:t>
            </a:r>
          </a:p>
          <a:p>
            <a:pPr lvl="1"/>
            <a:r>
              <a:rPr lang="en-US" dirty="0" err="1"/>
              <a:t>Hertel’s</a:t>
            </a:r>
            <a:r>
              <a:rPr lang="en-US" dirty="0"/>
              <a:t> </a:t>
            </a:r>
            <a:r>
              <a:rPr lang="en-US" dirty="0" err="1"/>
              <a:t>Exophthalmometer</a:t>
            </a:r>
            <a:endParaRPr lang="en-US" dirty="0"/>
          </a:p>
          <a:p>
            <a:pPr lvl="1"/>
            <a:r>
              <a:rPr lang="en-US" dirty="0"/>
              <a:t>Extraocular motion</a:t>
            </a:r>
          </a:p>
          <a:p>
            <a:pPr lvl="1"/>
            <a:r>
              <a:rPr lang="en-US" dirty="0"/>
              <a:t>IOP</a:t>
            </a:r>
          </a:p>
          <a:p>
            <a:pPr lvl="1"/>
            <a:r>
              <a:rPr lang="en-US" dirty="0"/>
              <a:t>Anterior and Posterior Exam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Clinical Activity Score (CAS)</a:t>
            </a:r>
          </a:p>
        </p:txBody>
      </p:sp>
    </p:spTree>
    <p:extLst>
      <p:ext uri="{BB962C8B-B14F-4D97-AF65-F5344CB8AC3E}">
        <p14:creationId xmlns:p14="http://schemas.microsoft.com/office/powerpoint/2010/main" val="173688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effectLst/>
        </p:spPr>
        <p:txBody>
          <a:bodyPr/>
          <a:lstStyle/>
          <a:p>
            <a:r>
              <a:rPr lang="en-US" b="0" dirty="0">
                <a:effectLst/>
              </a:rPr>
              <a:t>Marty Feldman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1934-1982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88" y="609600"/>
            <a:ext cx="4151312" cy="41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0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Clinical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Activity Score (CAS)</a:t>
            </a:r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173922"/>
          <a:ext cx="8229600" cy="338328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inherit" charset="0"/>
                        </a:rPr>
                        <a:t>Initial Visit (1 point each)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US" dirty="0">
                          <a:effectLst/>
                        </a:rPr>
                        <a:t>spontaneous orbital pain in last 4 weeks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US" dirty="0">
                          <a:effectLst/>
                        </a:rPr>
                        <a:t>Gaze-evoked orbital pain in last 4 weeks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US" dirty="0">
                          <a:effectLst/>
                        </a:rPr>
                        <a:t>Eyelid swelling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US" dirty="0">
                          <a:effectLst/>
                        </a:rPr>
                        <a:t>Eyelid erythema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US" dirty="0">
                          <a:effectLst/>
                        </a:rPr>
                        <a:t>Conjunctival injection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US" dirty="0" err="1">
                          <a:effectLst/>
                        </a:rPr>
                        <a:t>Chemosis</a:t>
                      </a:r>
                      <a:endParaRPr lang="en-US" dirty="0"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US" dirty="0">
                          <a:effectLst/>
                        </a:rPr>
                        <a:t>Inflammation of caruncle or plica </a:t>
                      </a:r>
                      <a:r>
                        <a:rPr lang="en-US" dirty="0" err="1">
                          <a:effectLst/>
                        </a:rPr>
                        <a:t>semilunaris</a:t>
                      </a:r>
                      <a:endParaRPr lang="en-US" dirty="0">
                        <a:effectLst/>
                      </a:endParaRPr>
                    </a:p>
                    <a:p>
                      <a:r>
                        <a:rPr lang="en-US" dirty="0">
                          <a:effectLst/>
                        </a:rPr>
                        <a:t>CAS ≥ 3 → "Active"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inherit" charset="0"/>
                        </a:rPr>
                        <a:t>Follow-up Visit (1 point each)</a:t>
                      </a:r>
                    </a:p>
                    <a:p>
                      <a:r>
                        <a:rPr lang="en-US" dirty="0">
                          <a:effectLst/>
                        </a:rPr>
                        <a:t>- Criteria 1-7</a:t>
                      </a:r>
                    </a:p>
                    <a:p>
                      <a:pPr>
                        <a:buFont typeface="+mj-lt"/>
                        <a:buAutoNum type="arabicPeriod" startAt="8"/>
                      </a:pPr>
                      <a:r>
                        <a:rPr lang="en-US" dirty="0">
                          <a:effectLst/>
                        </a:rPr>
                        <a:t>Increase ≥ 2mm proptosis</a:t>
                      </a:r>
                    </a:p>
                    <a:p>
                      <a:pPr>
                        <a:buFont typeface="+mj-lt"/>
                        <a:buAutoNum type="arabicPeriod" startAt="8"/>
                      </a:pPr>
                      <a:r>
                        <a:rPr lang="en-US" dirty="0">
                          <a:effectLst/>
                        </a:rPr>
                        <a:t>Decrease in </a:t>
                      </a:r>
                      <a:r>
                        <a:rPr lang="en-US" dirty="0" err="1">
                          <a:effectLst/>
                        </a:rPr>
                        <a:t>uniocular</a:t>
                      </a:r>
                      <a:r>
                        <a:rPr lang="en-US" dirty="0">
                          <a:effectLst/>
                        </a:rPr>
                        <a:t> motility in any one direction of ≥ 8°</a:t>
                      </a:r>
                    </a:p>
                    <a:p>
                      <a:pPr>
                        <a:buFont typeface="+mj-lt"/>
                        <a:buAutoNum type="arabicPeriod" startAt="8"/>
                      </a:pPr>
                      <a:r>
                        <a:rPr lang="en-US" dirty="0">
                          <a:effectLst/>
                        </a:rPr>
                        <a:t>Decrease in visual acuity equivalent to 1 Snellen line</a:t>
                      </a:r>
                    </a:p>
                    <a:p>
                      <a:r>
                        <a:rPr lang="en-US" dirty="0">
                          <a:effectLst/>
                        </a:rPr>
                        <a:t>CAS ≥ 4 → "Active"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29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Clinical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752600"/>
            <a:ext cx="4038600" cy="4530725"/>
          </a:xfrm>
        </p:spPr>
        <p:txBody>
          <a:bodyPr/>
          <a:lstStyle/>
          <a:p>
            <a:r>
              <a:rPr lang="en-US" dirty="0"/>
              <a:t>Orbital Imaging</a:t>
            </a:r>
          </a:p>
          <a:p>
            <a:pPr lvl="1"/>
            <a:r>
              <a:rPr lang="en-US" dirty="0"/>
              <a:t>CT Orbit WITHOUT Contrast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38600" cy="4530725"/>
          </a:xfrm>
        </p:spPr>
        <p:txBody>
          <a:bodyPr/>
          <a:lstStyle/>
          <a:p>
            <a:r>
              <a:rPr lang="en-US" dirty="0"/>
              <a:t>Lab Work Up</a:t>
            </a:r>
          </a:p>
          <a:p>
            <a:pPr lvl="1"/>
            <a:r>
              <a:rPr lang="en-US" dirty="0"/>
              <a:t>TSH</a:t>
            </a:r>
          </a:p>
          <a:p>
            <a:pPr lvl="1"/>
            <a:r>
              <a:rPr lang="en-US" dirty="0"/>
              <a:t>T3</a:t>
            </a:r>
          </a:p>
          <a:p>
            <a:pPr lvl="1"/>
            <a:r>
              <a:rPr lang="en-US" dirty="0"/>
              <a:t>Free T4</a:t>
            </a:r>
          </a:p>
          <a:p>
            <a:pPr lvl="1"/>
            <a:r>
              <a:rPr lang="en-US" dirty="0"/>
              <a:t>Antibodies</a:t>
            </a:r>
          </a:p>
          <a:p>
            <a:pPr lvl="2"/>
            <a:r>
              <a:rPr lang="en-US" dirty="0"/>
              <a:t>Thyrotropin Receptor </a:t>
            </a:r>
          </a:p>
          <a:p>
            <a:pPr lvl="2"/>
            <a:r>
              <a:rPr lang="en-US" dirty="0"/>
              <a:t>Thyroid Peroxidase</a:t>
            </a:r>
          </a:p>
          <a:p>
            <a:pPr lvl="2"/>
            <a:r>
              <a:rPr lang="en-US" dirty="0"/>
              <a:t>Thyroglobulin</a:t>
            </a:r>
          </a:p>
        </p:txBody>
      </p:sp>
    </p:spTree>
    <p:extLst>
      <p:ext uri="{BB962C8B-B14F-4D97-AF65-F5344CB8AC3E}">
        <p14:creationId xmlns:p14="http://schemas.microsoft.com/office/powerpoint/2010/main" val="1168412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4234" y="1597903"/>
            <a:ext cx="8229600" cy="4530725"/>
          </a:xfrm>
        </p:spPr>
        <p:txBody>
          <a:bodyPr/>
          <a:lstStyle/>
          <a:p>
            <a:r>
              <a:rPr lang="en-US" dirty="0"/>
              <a:t>Based on clinical activity and symptoms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990600" y="2597150"/>
            <a:ext cx="6665742" cy="27781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664732" y="2998272"/>
            <a:ext cx="0" cy="1981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664732" y="4979472"/>
            <a:ext cx="5486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576766" y="50408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603766" y="4147106"/>
            <a:ext cx="1752600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ACTIVITY</a:t>
            </a:r>
          </a:p>
        </p:txBody>
      </p:sp>
      <p:sp>
        <p:nvSpPr>
          <p:cNvPr id="10" name="Freeform 9"/>
          <p:cNvSpPr/>
          <p:nvPr/>
        </p:nvSpPr>
        <p:spPr bwMode="auto">
          <a:xfrm>
            <a:off x="1914353" y="3203938"/>
            <a:ext cx="4572000" cy="1481244"/>
          </a:xfrm>
          <a:custGeom>
            <a:avLst/>
            <a:gdLst>
              <a:gd name="connsiteX0" fmla="*/ 0 w 4572000"/>
              <a:gd name="connsiteY0" fmla="*/ 1481244 h 1481244"/>
              <a:gd name="connsiteX1" fmla="*/ 677917 w 4572000"/>
              <a:gd name="connsiteY1" fmla="*/ 15051 h 1481244"/>
              <a:gd name="connsiteX2" fmla="*/ 1324303 w 4572000"/>
              <a:gd name="connsiteY2" fmla="*/ 724500 h 1481244"/>
              <a:gd name="connsiteX3" fmla="*/ 4572000 w 4572000"/>
              <a:gd name="connsiteY3" fmla="*/ 803327 h 1481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481244">
                <a:moveTo>
                  <a:pt x="0" y="1481244"/>
                </a:moveTo>
                <a:cubicBezTo>
                  <a:pt x="228600" y="811209"/>
                  <a:pt x="457200" y="141175"/>
                  <a:pt x="677917" y="15051"/>
                </a:cubicBezTo>
                <a:cubicBezTo>
                  <a:pt x="898634" y="-111073"/>
                  <a:pt x="675289" y="593121"/>
                  <a:pt x="1324303" y="724500"/>
                </a:cubicBezTo>
                <a:cubicBezTo>
                  <a:pt x="1973317" y="855879"/>
                  <a:pt x="3909848" y="821720"/>
                  <a:pt x="4572000" y="803327"/>
                </a:cubicBezTo>
              </a:path>
            </a:pathLst>
          </a:cu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83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clinical activity and symptoms</a:t>
            </a:r>
          </a:p>
          <a:p>
            <a:endParaRPr lang="en-US" dirty="0"/>
          </a:p>
          <a:p>
            <a:r>
              <a:rPr lang="en-US" dirty="0"/>
              <a:t>Smoking cessation</a:t>
            </a:r>
          </a:p>
          <a:p>
            <a:r>
              <a:rPr lang="en-US" dirty="0"/>
              <a:t>Obtain </a:t>
            </a:r>
            <a:r>
              <a:rPr lang="en-US" dirty="0" err="1"/>
              <a:t>Euthyroid</a:t>
            </a:r>
            <a:r>
              <a:rPr lang="en-US" dirty="0"/>
              <a:t> state</a:t>
            </a:r>
          </a:p>
          <a:p>
            <a:pPr lvl="1"/>
            <a:r>
              <a:rPr lang="en-US" dirty="0" err="1"/>
              <a:t>Methimazole</a:t>
            </a:r>
            <a:endParaRPr lang="en-US" dirty="0"/>
          </a:p>
          <a:p>
            <a:pPr lvl="1"/>
            <a:r>
              <a:rPr lang="en-US" dirty="0"/>
              <a:t>Radioactive Iodine</a:t>
            </a:r>
          </a:p>
          <a:p>
            <a:pPr lvl="1"/>
            <a:r>
              <a:rPr lang="en-US" dirty="0"/>
              <a:t>Thyroidectomy</a:t>
            </a:r>
          </a:p>
        </p:txBody>
      </p:sp>
    </p:spTree>
    <p:extLst>
      <p:ext uri="{BB962C8B-B14F-4D97-AF65-F5344CB8AC3E}">
        <p14:creationId xmlns:p14="http://schemas.microsoft.com/office/powerpoint/2010/main" val="19908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clinical activity and symptoms</a:t>
            </a:r>
          </a:p>
          <a:p>
            <a:endParaRPr lang="en-US" dirty="0"/>
          </a:p>
          <a:p>
            <a:r>
              <a:rPr lang="en-US" dirty="0"/>
              <a:t>Exposure Keratopathy</a:t>
            </a:r>
          </a:p>
          <a:p>
            <a:r>
              <a:rPr lang="en-US" dirty="0"/>
              <a:t>Orbital Congestion &amp; Inflammation</a:t>
            </a:r>
          </a:p>
          <a:p>
            <a:r>
              <a:rPr lang="en-US" dirty="0" err="1">
                <a:sym typeface="Wingdings"/>
              </a:rPr>
              <a:t>Diploplia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Compressive Optic Neuropathy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1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Exposure Keratopathy</a:t>
            </a:r>
          </a:p>
          <a:p>
            <a:pPr lvl="1"/>
            <a:r>
              <a:rPr lang="en-US"/>
              <a:t>Lubricants</a:t>
            </a:r>
          </a:p>
          <a:p>
            <a:pPr lvl="2"/>
            <a:r>
              <a:rPr lang="en-US"/>
              <a:t>Artificial Tears</a:t>
            </a:r>
          </a:p>
          <a:p>
            <a:pPr lvl="2"/>
            <a:r>
              <a:rPr lang="en-US"/>
              <a:t>Ointments</a:t>
            </a:r>
          </a:p>
          <a:p>
            <a:pPr lvl="2"/>
            <a:r>
              <a:rPr lang="en-US"/>
              <a:t>Punctal Plugs</a:t>
            </a:r>
          </a:p>
          <a:p>
            <a:pPr lvl="1"/>
            <a:r>
              <a:rPr lang="en-US"/>
              <a:t>Moisture Chambers</a:t>
            </a:r>
          </a:p>
          <a:p>
            <a:pPr lvl="1"/>
            <a:r>
              <a:rPr lang="en-US"/>
              <a:t>Ocular Occlusion</a:t>
            </a:r>
          </a:p>
          <a:p>
            <a:pPr lvl="1"/>
            <a:r>
              <a:rPr lang="en-US"/>
              <a:t>Topical Steroids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362200"/>
            <a:ext cx="461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86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Orbital Congestion &amp; Inflammation</a:t>
            </a:r>
          </a:p>
          <a:p>
            <a:pPr lvl="1"/>
            <a:r>
              <a:rPr lang="en-US" dirty="0"/>
              <a:t>Oral Steroids</a:t>
            </a:r>
          </a:p>
          <a:p>
            <a:pPr lvl="1"/>
            <a:r>
              <a:rPr lang="en-US" dirty="0"/>
              <a:t>Pulse IV Steroids</a:t>
            </a:r>
          </a:p>
          <a:p>
            <a:pPr lvl="1"/>
            <a:r>
              <a:rPr lang="en-US" dirty="0"/>
              <a:t>Radiation</a:t>
            </a:r>
          </a:p>
          <a:p>
            <a:pPr lvl="1"/>
            <a:r>
              <a:rPr lang="en-US" dirty="0" err="1"/>
              <a:t>Teprotumumab</a:t>
            </a:r>
            <a:endParaRPr lang="en-US" dirty="0"/>
          </a:p>
          <a:p>
            <a:pPr lvl="2"/>
            <a:r>
              <a:rPr lang="en-US" dirty="0"/>
              <a:t>Human monoclonal </a:t>
            </a:r>
            <a:r>
              <a:rPr lang="en-US" dirty="0" err="1"/>
              <a:t>immunoglobin</a:t>
            </a:r>
            <a:r>
              <a:rPr lang="en-US" dirty="0"/>
              <a:t> IGF-IR  inhibitor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5-Point Star 4"/>
          <p:cNvSpPr/>
          <p:nvPr/>
        </p:nvSpPr>
        <p:spPr bwMode="auto">
          <a:xfrm>
            <a:off x="76200" y="3886200"/>
            <a:ext cx="1219200" cy="9144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0" y="2286000"/>
            <a:ext cx="46101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/>
              <a:t>Teprotumumab</a:t>
            </a:r>
            <a:endParaRPr lang="en-US" dirty="0"/>
          </a:p>
          <a:p>
            <a:pPr lvl="2"/>
            <a:r>
              <a:rPr lang="en-US" dirty="0"/>
              <a:t>Human monoclonal </a:t>
            </a:r>
            <a:r>
              <a:rPr lang="en-US" dirty="0" err="1"/>
              <a:t>immunoglobin</a:t>
            </a:r>
            <a:r>
              <a:rPr lang="en-US" dirty="0"/>
              <a:t> IGF-IR  inhibitor</a:t>
            </a:r>
          </a:p>
          <a:p>
            <a:pPr lvl="2"/>
            <a:r>
              <a:rPr lang="en-US" dirty="0"/>
              <a:t>Received FDA “Breakthrough Designation”</a:t>
            </a:r>
          </a:p>
          <a:p>
            <a:pPr lvl="2"/>
            <a:r>
              <a:rPr lang="en-US" dirty="0"/>
              <a:t>Double blinded, placebo control, randomized control trial sponsored by River Pharmaceutical</a:t>
            </a:r>
          </a:p>
          <a:p>
            <a:pPr lvl="2"/>
            <a:r>
              <a:rPr lang="en-US" dirty="0"/>
              <a:t>Group 1- 8 Placebo infusions every 3 weeks</a:t>
            </a:r>
          </a:p>
          <a:p>
            <a:pPr lvl="2"/>
            <a:r>
              <a:rPr lang="en-US" dirty="0"/>
              <a:t>Group 2-  8 </a:t>
            </a:r>
            <a:r>
              <a:rPr lang="en-US" dirty="0" err="1"/>
              <a:t>Teprotumumab</a:t>
            </a:r>
            <a:r>
              <a:rPr lang="en-US" dirty="0"/>
              <a:t> infusions every 3 weeks</a:t>
            </a:r>
          </a:p>
          <a:p>
            <a:pPr lvl="3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infusion 10mg/kg</a:t>
            </a:r>
          </a:p>
          <a:p>
            <a:pPr lvl="3"/>
            <a:r>
              <a:rPr lang="en-US" dirty="0"/>
              <a:t>2-8</a:t>
            </a:r>
            <a:r>
              <a:rPr lang="en-US" baseline="30000" dirty="0"/>
              <a:t>th</a:t>
            </a:r>
            <a:r>
              <a:rPr lang="en-US" dirty="0"/>
              <a:t> infusions 20mg/kg</a:t>
            </a:r>
          </a:p>
        </p:txBody>
      </p:sp>
      <p:sp>
        <p:nvSpPr>
          <p:cNvPr id="3" name="5-Point Star 2"/>
          <p:cNvSpPr/>
          <p:nvPr/>
        </p:nvSpPr>
        <p:spPr bwMode="auto">
          <a:xfrm>
            <a:off x="990600" y="381000"/>
            <a:ext cx="1219200" cy="9144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5966201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Smith, Terry et al., </a:t>
            </a:r>
            <a:r>
              <a:rPr lang="en-US" b="1" dirty="0" err="1"/>
              <a:t>Teprotumumab</a:t>
            </a:r>
            <a:r>
              <a:rPr lang="en-US" b="1" dirty="0"/>
              <a:t> for Thyroid-Associated </a:t>
            </a:r>
            <a:r>
              <a:rPr lang="en-US" b="1" dirty="0" err="1"/>
              <a:t>Ophthalmopathy</a:t>
            </a:r>
            <a:r>
              <a:rPr lang="en-US" b="1" dirty="0"/>
              <a:t> ,</a:t>
            </a:r>
            <a:r>
              <a:rPr lang="en-US" dirty="0"/>
              <a:t> N </a:t>
            </a:r>
            <a:r>
              <a:rPr lang="en-US" dirty="0" err="1"/>
              <a:t>Engl</a:t>
            </a:r>
            <a:r>
              <a:rPr lang="en-US" dirty="0"/>
              <a:t> J Med. 2017 May 04; 376(18): 1748–1761.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35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08780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61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8570934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5966201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Smith, Terry et al., </a:t>
            </a:r>
            <a:r>
              <a:rPr lang="en-US" b="1" dirty="0" err="1"/>
              <a:t>Teprotumumab</a:t>
            </a:r>
            <a:r>
              <a:rPr lang="en-US" b="1" dirty="0"/>
              <a:t> for Thyroid-Associated </a:t>
            </a:r>
            <a:r>
              <a:rPr lang="en-US" b="1" dirty="0" err="1"/>
              <a:t>Ophthalmopathy</a:t>
            </a:r>
            <a:r>
              <a:rPr lang="en-US" b="1" dirty="0"/>
              <a:t> ,</a:t>
            </a:r>
            <a:r>
              <a:rPr lang="en-US" dirty="0"/>
              <a:t> N </a:t>
            </a:r>
            <a:r>
              <a:rPr lang="en-US" dirty="0" err="1"/>
              <a:t>Engl</a:t>
            </a:r>
            <a:r>
              <a:rPr lang="en-US" dirty="0"/>
              <a:t> J Med. 2017 May 04; 376(18): 1748–1761.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3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7"/>
          <p:cNvSpPr>
            <a:spLocks noGrp="1"/>
          </p:cNvSpPr>
          <p:nvPr>
            <p:ph type="ctrTitle" sz="quarter"/>
          </p:nvPr>
        </p:nvSpPr>
        <p:spPr>
          <a:xfrm>
            <a:off x="685800" y="914400"/>
            <a:ext cx="7772400" cy="1555750"/>
          </a:xfrm>
        </p:spPr>
        <p:txBody>
          <a:bodyPr/>
          <a:lstStyle/>
          <a:p>
            <a:pPr algn="l" eaLnBrk="1" hangingPunct="1"/>
            <a:r>
              <a:rPr lang="en-US" dirty="0">
                <a:effectLst/>
              </a:rPr>
              <a:t>Disclosures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sz="quarter" idx="1"/>
          </p:nvPr>
        </p:nvSpPr>
        <p:spPr>
          <a:xfrm>
            <a:off x="1371600" y="2590800"/>
            <a:ext cx="6400800" cy="1752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/>
              <a:t>No financial disclosures</a:t>
            </a:r>
          </a:p>
        </p:txBody>
      </p:sp>
    </p:spTree>
    <p:extLst>
      <p:ext uri="{BB962C8B-B14F-4D97-AF65-F5344CB8AC3E}">
        <p14:creationId xmlns:p14="http://schemas.microsoft.com/office/powerpoint/2010/main" val="761071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966201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Smith, Terry et al., </a:t>
            </a:r>
            <a:r>
              <a:rPr lang="en-US" b="1" dirty="0" err="1"/>
              <a:t>Teprotumumab</a:t>
            </a:r>
            <a:r>
              <a:rPr lang="en-US" b="1" dirty="0"/>
              <a:t> for Thyroid-Associated </a:t>
            </a:r>
            <a:r>
              <a:rPr lang="en-US" b="1" dirty="0" err="1"/>
              <a:t>Ophthalmopathy</a:t>
            </a:r>
            <a:r>
              <a:rPr lang="en-US" b="1" dirty="0"/>
              <a:t> ,</a:t>
            </a:r>
            <a:r>
              <a:rPr lang="en-US" dirty="0"/>
              <a:t> N </a:t>
            </a:r>
            <a:r>
              <a:rPr lang="en-US" dirty="0" err="1"/>
              <a:t>Engl</a:t>
            </a:r>
            <a:r>
              <a:rPr lang="en-US" dirty="0"/>
              <a:t> J Med. 2017 May 04; 376(18): 1748–1761.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9673"/>
            <a:ext cx="8534400" cy="59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4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Surgical Approach</a:t>
            </a:r>
          </a:p>
          <a:p>
            <a:endParaRPr lang="en-US" dirty="0"/>
          </a:p>
          <a:p>
            <a:pPr lvl="1"/>
            <a:r>
              <a:rPr lang="en-US" dirty="0"/>
              <a:t>Orbital decompression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Strabismus surgery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Eyelid retraction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2286000" y="30480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2286000" y="39624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49592"/>
            <a:ext cx="4038600" cy="3231941"/>
          </a:xfrm>
        </p:spPr>
      </p:pic>
      <p:cxnSp>
        <p:nvCxnSpPr>
          <p:cNvPr id="13" name="Curved Connector 12"/>
          <p:cNvCxnSpPr/>
          <p:nvPr/>
        </p:nvCxnSpPr>
        <p:spPr bwMode="auto">
          <a:xfrm rot="5400000">
            <a:off x="4533900" y="3238500"/>
            <a:ext cx="457200" cy="762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Freeform 14"/>
          <p:cNvSpPr/>
          <p:nvPr/>
        </p:nvSpPr>
        <p:spPr bwMode="auto">
          <a:xfrm>
            <a:off x="4736592" y="3127248"/>
            <a:ext cx="329184" cy="1298448"/>
          </a:xfrm>
          <a:custGeom>
            <a:avLst/>
            <a:gdLst>
              <a:gd name="connsiteX0" fmla="*/ 146304 w 329184"/>
              <a:gd name="connsiteY0" fmla="*/ 0 h 1298448"/>
              <a:gd name="connsiteX1" fmla="*/ 36576 w 329184"/>
              <a:gd name="connsiteY1" fmla="*/ 164592 h 1298448"/>
              <a:gd name="connsiteX2" fmla="*/ 18288 w 329184"/>
              <a:gd name="connsiteY2" fmla="*/ 219456 h 1298448"/>
              <a:gd name="connsiteX3" fmla="*/ 0 w 329184"/>
              <a:gd name="connsiteY3" fmla="*/ 274320 h 1298448"/>
              <a:gd name="connsiteX4" fmla="*/ 36576 w 329184"/>
              <a:gd name="connsiteY4" fmla="*/ 384048 h 1298448"/>
              <a:gd name="connsiteX5" fmla="*/ 54864 w 329184"/>
              <a:gd name="connsiteY5" fmla="*/ 438912 h 1298448"/>
              <a:gd name="connsiteX6" fmla="*/ 73152 w 329184"/>
              <a:gd name="connsiteY6" fmla="*/ 640080 h 1298448"/>
              <a:gd name="connsiteX7" fmla="*/ 91440 w 329184"/>
              <a:gd name="connsiteY7" fmla="*/ 694944 h 1298448"/>
              <a:gd name="connsiteX8" fmla="*/ 109728 w 329184"/>
              <a:gd name="connsiteY8" fmla="*/ 950976 h 1298448"/>
              <a:gd name="connsiteX9" fmla="*/ 146304 w 329184"/>
              <a:gd name="connsiteY9" fmla="*/ 1005840 h 1298448"/>
              <a:gd name="connsiteX10" fmla="*/ 237744 w 329184"/>
              <a:gd name="connsiteY10" fmla="*/ 1152144 h 1298448"/>
              <a:gd name="connsiteX11" fmla="*/ 329184 w 329184"/>
              <a:gd name="connsiteY11" fmla="*/ 1298448 h 129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" h="1298448">
                <a:moveTo>
                  <a:pt x="146304" y="0"/>
                </a:moveTo>
                <a:cubicBezTo>
                  <a:pt x="42308" y="77997"/>
                  <a:pt x="82791" y="25948"/>
                  <a:pt x="36576" y="164592"/>
                </a:cubicBezTo>
                <a:lnTo>
                  <a:pt x="18288" y="219456"/>
                </a:lnTo>
                <a:lnTo>
                  <a:pt x="0" y="274320"/>
                </a:lnTo>
                <a:lnTo>
                  <a:pt x="36576" y="384048"/>
                </a:lnTo>
                <a:lnTo>
                  <a:pt x="54864" y="438912"/>
                </a:lnTo>
                <a:cubicBezTo>
                  <a:pt x="60960" y="505968"/>
                  <a:pt x="63630" y="573424"/>
                  <a:pt x="73152" y="640080"/>
                </a:cubicBezTo>
                <a:cubicBezTo>
                  <a:pt x="75878" y="659163"/>
                  <a:pt x="89188" y="675799"/>
                  <a:pt x="91440" y="694944"/>
                </a:cubicBezTo>
                <a:cubicBezTo>
                  <a:pt x="101437" y="779919"/>
                  <a:pt x="94859" y="866717"/>
                  <a:pt x="109728" y="950976"/>
                </a:cubicBezTo>
                <a:cubicBezTo>
                  <a:pt x="113548" y="972621"/>
                  <a:pt x="137377" y="985755"/>
                  <a:pt x="146304" y="1005840"/>
                </a:cubicBezTo>
                <a:cubicBezTo>
                  <a:pt x="210448" y="1150165"/>
                  <a:pt x="139047" y="1086346"/>
                  <a:pt x="237744" y="1152144"/>
                </a:cubicBezTo>
                <a:cubicBezTo>
                  <a:pt x="318457" y="1273214"/>
                  <a:pt x="291237" y="1222554"/>
                  <a:pt x="329184" y="1298448"/>
                </a:cubicBezTo>
              </a:path>
            </a:pathLst>
          </a:cu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8211312" y="3438144"/>
            <a:ext cx="335544" cy="1060704"/>
          </a:xfrm>
          <a:custGeom>
            <a:avLst/>
            <a:gdLst>
              <a:gd name="connsiteX0" fmla="*/ 274320 w 335544"/>
              <a:gd name="connsiteY0" fmla="*/ 0 h 1060704"/>
              <a:gd name="connsiteX1" fmla="*/ 310896 w 335544"/>
              <a:gd name="connsiteY1" fmla="*/ 73152 h 1060704"/>
              <a:gd name="connsiteX2" fmla="*/ 310896 w 335544"/>
              <a:gd name="connsiteY2" fmla="*/ 347472 h 1060704"/>
              <a:gd name="connsiteX3" fmla="*/ 274320 w 335544"/>
              <a:gd name="connsiteY3" fmla="*/ 402336 h 1060704"/>
              <a:gd name="connsiteX4" fmla="*/ 256032 w 335544"/>
              <a:gd name="connsiteY4" fmla="*/ 566928 h 1060704"/>
              <a:gd name="connsiteX5" fmla="*/ 219456 w 335544"/>
              <a:gd name="connsiteY5" fmla="*/ 676656 h 1060704"/>
              <a:gd name="connsiteX6" fmla="*/ 201168 w 335544"/>
              <a:gd name="connsiteY6" fmla="*/ 768096 h 1060704"/>
              <a:gd name="connsiteX7" fmla="*/ 164592 w 335544"/>
              <a:gd name="connsiteY7" fmla="*/ 822960 h 1060704"/>
              <a:gd name="connsiteX8" fmla="*/ 128016 w 335544"/>
              <a:gd name="connsiteY8" fmla="*/ 932688 h 1060704"/>
              <a:gd name="connsiteX9" fmla="*/ 109728 w 335544"/>
              <a:gd name="connsiteY9" fmla="*/ 987552 h 1060704"/>
              <a:gd name="connsiteX10" fmla="*/ 0 w 335544"/>
              <a:gd name="connsiteY10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5544" h="1060704">
                <a:moveTo>
                  <a:pt x="274320" y="0"/>
                </a:moveTo>
                <a:cubicBezTo>
                  <a:pt x="286512" y="24384"/>
                  <a:pt x="300157" y="48094"/>
                  <a:pt x="310896" y="73152"/>
                </a:cubicBezTo>
                <a:cubicBezTo>
                  <a:pt x="351184" y="167157"/>
                  <a:pt x="335403" y="224935"/>
                  <a:pt x="310896" y="347472"/>
                </a:cubicBezTo>
                <a:cubicBezTo>
                  <a:pt x="306585" y="369025"/>
                  <a:pt x="286512" y="384048"/>
                  <a:pt x="274320" y="402336"/>
                </a:cubicBezTo>
                <a:cubicBezTo>
                  <a:pt x="268224" y="457200"/>
                  <a:pt x="266858" y="512798"/>
                  <a:pt x="256032" y="566928"/>
                </a:cubicBezTo>
                <a:cubicBezTo>
                  <a:pt x="248471" y="604734"/>
                  <a:pt x="227017" y="638850"/>
                  <a:pt x="219456" y="676656"/>
                </a:cubicBezTo>
                <a:cubicBezTo>
                  <a:pt x="213360" y="707136"/>
                  <a:pt x="212082" y="738991"/>
                  <a:pt x="201168" y="768096"/>
                </a:cubicBezTo>
                <a:cubicBezTo>
                  <a:pt x="193451" y="788676"/>
                  <a:pt x="173519" y="802875"/>
                  <a:pt x="164592" y="822960"/>
                </a:cubicBezTo>
                <a:cubicBezTo>
                  <a:pt x="148934" y="858192"/>
                  <a:pt x="140208" y="896112"/>
                  <a:pt x="128016" y="932688"/>
                </a:cubicBezTo>
                <a:cubicBezTo>
                  <a:pt x="121920" y="950976"/>
                  <a:pt x="125768" y="976859"/>
                  <a:pt x="109728" y="987552"/>
                </a:cubicBezTo>
                <a:lnTo>
                  <a:pt x="0" y="1060704"/>
                </a:lnTo>
              </a:path>
            </a:pathLst>
          </a:cu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5340096" y="4169282"/>
            <a:ext cx="457200" cy="311278"/>
          </a:xfrm>
          <a:custGeom>
            <a:avLst/>
            <a:gdLst>
              <a:gd name="connsiteX0" fmla="*/ 0 w 457200"/>
              <a:gd name="connsiteY0" fmla="*/ 311278 h 311278"/>
              <a:gd name="connsiteX1" fmla="*/ 109728 w 457200"/>
              <a:gd name="connsiteY1" fmla="*/ 274702 h 311278"/>
              <a:gd name="connsiteX2" fmla="*/ 182880 w 457200"/>
              <a:gd name="connsiteY2" fmla="*/ 164974 h 311278"/>
              <a:gd name="connsiteX3" fmla="*/ 201168 w 457200"/>
              <a:gd name="connsiteY3" fmla="*/ 110110 h 311278"/>
              <a:gd name="connsiteX4" fmla="*/ 256032 w 457200"/>
              <a:gd name="connsiteY4" fmla="*/ 91822 h 311278"/>
              <a:gd name="connsiteX5" fmla="*/ 310896 w 457200"/>
              <a:gd name="connsiteY5" fmla="*/ 55246 h 311278"/>
              <a:gd name="connsiteX6" fmla="*/ 365760 w 457200"/>
              <a:gd name="connsiteY6" fmla="*/ 36958 h 311278"/>
              <a:gd name="connsiteX7" fmla="*/ 457200 w 457200"/>
              <a:gd name="connsiteY7" fmla="*/ 382 h 31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" h="311278">
                <a:moveTo>
                  <a:pt x="0" y="311278"/>
                </a:moveTo>
                <a:cubicBezTo>
                  <a:pt x="36576" y="299086"/>
                  <a:pt x="79622" y="298787"/>
                  <a:pt x="109728" y="274702"/>
                </a:cubicBezTo>
                <a:cubicBezTo>
                  <a:pt x="144054" y="247241"/>
                  <a:pt x="168979" y="206677"/>
                  <a:pt x="182880" y="164974"/>
                </a:cubicBezTo>
                <a:cubicBezTo>
                  <a:pt x="188976" y="146686"/>
                  <a:pt x="187537" y="123741"/>
                  <a:pt x="201168" y="110110"/>
                </a:cubicBezTo>
                <a:cubicBezTo>
                  <a:pt x="214799" y="96479"/>
                  <a:pt x="238790" y="100443"/>
                  <a:pt x="256032" y="91822"/>
                </a:cubicBezTo>
                <a:cubicBezTo>
                  <a:pt x="275691" y="81992"/>
                  <a:pt x="291237" y="65076"/>
                  <a:pt x="310896" y="55246"/>
                </a:cubicBezTo>
                <a:cubicBezTo>
                  <a:pt x="328138" y="46625"/>
                  <a:pt x="348518" y="45579"/>
                  <a:pt x="365760" y="36958"/>
                </a:cubicBezTo>
                <a:cubicBezTo>
                  <a:pt x="452438" y="-6381"/>
                  <a:pt x="386625" y="382"/>
                  <a:pt x="457200" y="382"/>
                </a:cubicBez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7552944" y="4279392"/>
            <a:ext cx="475488" cy="329184"/>
          </a:xfrm>
          <a:custGeom>
            <a:avLst/>
            <a:gdLst>
              <a:gd name="connsiteX0" fmla="*/ 0 w 475488"/>
              <a:gd name="connsiteY0" fmla="*/ 0 h 329184"/>
              <a:gd name="connsiteX1" fmla="*/ 73152 w 475488"/>
              <a:gd name="connsiteY1" fmla="*/ 54864 h 329184"/>
              <a:gd name="connsiteX2" fmla="*/ 274320 w 475488"/>
              <a:gd name="connsiteY2" fmla="*/ 182880 h 329184"/>
              <a:gd name="connsiteX3" fmla="*/ 329184 w 475488"/>
              <a:gd name="connsiteY3" fmla="*/ 237744 h 329184"/>
              <a:gd name="connsiteX4" fmla="*/ 475488 w 475488"/>
              <a:gd name="connsiteY4" fmla="*/ 329184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" h="329184">
                <a:moveTo>
                  <a:pt x="0" y="0"/>
                </a:moveTo>
                <a:cubicBezTo>
                  <a:pt x="24384" y="18288"/>
                  <a:pt x="47791" y="37957"/>
                  <a:pt x="73152" y="54864"/>
                </a:cubicBezTo>
                <a:cubicBezTo>
                  <a:pt x="139285" y="98953"/>
                  <a:pt x="218118" y="126678"/>
                  <a:pt x="274320" y="182880"/>
                </a:cubicBezTo>
                <a:cubicBezTo>
                  <a:pt x="292608" y="201168"/>
                  <a:pt x="308769" y="221866"/>
                  <a:pt x="329184" y="237744"/>
                </a:cubicBezTo>
                <a:cubicBezTo>
                  <a:pt x="401826" y="294243"/>
                  <a:pt x="414611" y="298745"/>
                  <a:pt x="475488" y="329184"/>
                </a:cubicBez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5998464" y="3474720"/>
            <a:ext cx="75275" cy="475488"/>
          </a:xfrm>
          <a:custGeom>
            <a:avLst/>
            <a:gdLst>
              <a:gd name="connsiteX0" fmla="*/ 0 w 75275"/>
              <a:gd name="connsiteY0" fmla="*/ 475488 h 475488"/>
              <a:gd name="connsiteX1" fmla="*/ 18288 w 75275"/>
              <a:gd name="connsiteY1" fmla="*/ 384048 h 475488"/>
              <a:gd name="connsiteX2" fmla="*/ 36576 w 75275"/>
              <a:gd name="connsiteY2" fmla="*/ 329184 h 475488"/>
              <a:gd name="connsiteX3" fmla="*/ 54864 w 75275"/>
              <a:gd name="connsiteY3" fmla="*/ 256032 h 475488"/>
              <a:gd name="connsiteX4" fmla="*/ 73152 w 75275"/>
              <a:gd name="connsiteY4" fmla="*/ 201168 h 475488"/>
              <a:gd name="connsiteX5" fmla="*/ 73152 w 75275"/>
              <a:gd name="connsiteY5" fmla="*/ 0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5" h="475488">
                <a:moveTo>
                  <a:pt x="0" y="475488"/>
                </a:moveTo>
                <a:cubicBezTo>
                  <a:pt x="6096" y="445008"/>
                  <a:pt x="10749" y="414204"/>
                  <a:pt x="18288" y="384048"/>
                </a:cubicBezTo>
                <a:cubicBezTo>
                  <a:pt x="22963" y="365346"/>
                  <a:pt x="31280" y="347720"/>
                  <a:pt x="36576" y="329184"/>
                </a:cubicBezTo>
                <a:cubicBezTo>
                  <a:pt x="43481" y="305017"/>
                  <a:pt x="47959" y="280199"/>
                  <a:pt x="54864" y="256032"/>
                </a:cubicBezTo>
                <a:cubicBezTo>
                  <a:pt x="60160" y="237496"/>
                  <a:pt x="71779" y="220396"/>
                  <a:pt x="73152" y="201168"/>
                </a:cubicBezTo>
                <a:cubicBezTo>
                  <a:pt x="77930" y="134282"/>
                  <a:pt x="73152" y="67056"/>
                  <a:pt x="73152" y="0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7348711" y="3438144"/>
            <a:ext cx="112793" cy="587132"/>
          </a:xfrm>
          <a:custGeom>
            <a:avLst/>
            <a:gdLst>
              <a:gd name="connsiteX0" fmla="*/ 21353 w 112793"/>
              <a:gd name="connsiteY0" fmla="*/ 0 h 587132"/>
              <a:gd name="connsiteX1" fmla="*/ 21353 w 112793"/>
              <a:gd name="connsiteY1" fmla="*/ 420624 h 587132"/>
              <a:gd name="connsiteX2" fmla="*/ 94505 w 112793"/>
              <a:gd name="connsiteY2" fmla="*/ 585216 h 587132"/>
              <a:gd name="connsiteX3" fmla="*/ 112793 w 112793"/>
              <a:gd name="connsiteY3" fmla="*/ 585216 h 58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93" h="587132">
                <a:moveTo>
                  <a:pt x="21353" y="0"/>
                </a:moveTo>
                <a:cubicBezTo>
                  <a:pt x="-2136" y="187912"/>
                  <a:pt x="-11701" y="189243"/>
                  <a:pt x="21353" y="420624"/>
                </a:cubicBezTo>
                <a:cubicBezTo>
                  <a:pt x="27389" y="462877"/>
                  <a:pt x="57916" y="548627"/>
                  <a:pt x="94505" y="585216"/>
                </a:cubicBezTo>
                <a:cubicBezTo>
                  <a:pt x="98816" y="589527"/>
                  <a:pt x="106697" y="585216"/>
                  <a:pt x="112793" y="585216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Orbital Decompression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87512"/>
            <a:ext cx="6350000" cy="4356100"/>
          </a:xfrm>
        </p:spPr>
      </p:pic>
      <p:sp>
        <p:nvSpPr>
          <p:cNvPr id="5" name="TextBox 4"/>
          <p:cNvSpPr txBox="1"/>
          <p:nvPr/>
        </p:nvSpPr>
        <p:spPr>
          <a:xfrm>
            <a:off x="3048000" y="6211669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thyroidnosurgery.com</a:t>
            </a:r>
            <a:r>
              <a:rPr lang="en-US" dirty="0"/>
              <a:t>/hyperthyroidism/gravesdiseasethyroid-eye-disease-and-hyperthyroid-images-101/</a:t>
            </a:r>
          </a:p>
        </p:txBody>
      </p:sp>
    </p:spTree>
    <p:extLst>
      <p:ext uri="{BB962C8B-B14F-4D97-AF65-F5344CB8AC3E}">
        <p14:creationId xmlns:p14="http://schemas.microsoft.com/office/powerpoint/2010/main" val="1823351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</a:rPr>
              <a:t>Orbital Decompression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29" y="1600200"/>
            <a:ext cx="6046341" cy="4530725"/>
          </a:xfrm>
        </p:spPr>
      </p:pic>
      <p:sp>
        <p:nvSpPr>
          <p:cNvPr id="6" name="TextBox 5"/>
          <p:cNvSpPr txBox="1"/>
          <p:nvPr/>
        </p:nvSpPr>
        <p:spPr>
          <a:xfrm>
            <a:off x="3657600" y="6324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www.wcosmeticsurgery.com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14430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Surgical Approach</a:t>
            </a:r>
          </a:p>
          <a:p>
            <a:endParaRPr lang="en-US" dirty="0"/>
          </a:p>
          <a:p>
            <a:pPr lvl="1"/>
            <a:r>
              <a:rPr lang="en-US" dirty="0"/>
              <a:t>Orbital decompression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Strabismus surgery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Eyelid retraction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2286000" y="30480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2286000" y="39624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/>
          <a:stretch>
            <a:fillRect/>
          </a:stretch>
        </p:blipFill>
        <p:spPr bwMode="auto">
          <a:xfrm>
            <a:off x="4648200" y="2223270"/>
            <a:ext cx="4038600" cy="328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73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Surgical Approach</a:t>
            </a:r>
          </a:p>
          <a:p>
            <a:endParaRPr lang="en-US" dirty="0"/>
          </a:p>
          <a:p>
            <a:pPr lvl="1"/>
            <a:r>
              <a:rPr lang="en-US" dirty="0"/>
              <a:t>Orbital decompression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Strabismus surgery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Eyelid retraction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2286000" y="30480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2286000" y="39624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66324"/>
            <a:ext cx="4038600" cy="3398476"/>
          </a:xfrm>
        </p:spPr>
      </p:pic>
    </p:spTree>
    <p:extLst>
      <p:ext uri="{BB962C8B-B14F-4D97-AF65-F5344CB8AC3E}">
        <p14:creationId xmlns:p14="http://schemas.microsoft.com/office/powerpoint/2010/main" val="2074489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Smith, T et al., </a:t>
            </a:r>
            <a:r>
              <a:rPr lang="en-US" sz="2000" dirty="0" err="1"/>
              <a:t>Teprotumumab</a:t>
            </a:r>
            <a:r>
              <a:rPr lang="en-US" sz="2000" dirty="0"/>
              <a:t> for thyroid-associated </a:t>
            </a:r>
            <a:r>
              <a:rPr lang="en-US" sz="2000" dirty="0" err="1"/>
              <a:t>ophthalmopathy</a:t>
            </a:r>
            <a:r>
              <a:rPr lang="en-US" sz="2000" dirty="0"/>
              <a:t> , N </a:t>
            </a:r>
            <a:r>
              <a:rPr lang="en-US" sz="2000" dirty="0" err="1"/>
              <a:t>Engl</a:t>
            </a:r>
            <a:r>
              <a:rPr lang="en-US" sz="2000" dirty="0"/>
              <a:t> J Med. 2017 May 04; 376(18): 1748–1761.</a:t>
            </a:r>
          </a:p>
          <a:p>
            <a:r>
              <a:rPr lang="en-US" sz="2000" dirty="0" err="1"/>
              <a:t>Marocci</a:t>
            </a:r>
            <a:r>
              <a:rPr lang="en-US" sz="2000" dirty="0"/>
              <a:t>, C et al. </a:t>
            </a:r>
            <a:r>
              <a:rPr lang="en-US" sz="2000" dirty="0" err="1"/>
              <a:t>Selium</a:t>
            </a:r>
            <a:r>
              <a:rPr lang="en-US" sz="2000" dirty="0"/>
              <a:t> and the course of mild Graves’ </a:t>
            </a:r>
            <a:r>
              <a:rPr lang="en-US" sz="2000" dirty="0" err="1"/>
              <a:t>orbitopathy</a:t>
            </a:r>
            <a:r>
              <a:rPr lang="en-US" sz="2000" dirty="0"/>
              <a:t>. N </a:t>
            </a:r>
            <a:r>
              <a:rPr lang="en-US" sz="2000" dirty="0" err="1"/>
              <a:t>Engl</a:t>
            </a:r>
            <a:r>
              <a:rPr lang="en-US" sz="2000" dirty="0"/>
              <a:t> J Med 2011;363:1920-31.</a:t>
            </a:r>
          </a:p>
          <a:p>
            <a:r>
              <a:rPr lang="en-US" sz="2000" dirty="0"/>
              <a:t>Stein, JD et al. Risk factors for developing thyroid associated </a:t>
            </a:r>
            <a:r>
              <a:rPr lang="en-US" sz="2000" dirty="0" err="1"/>
              <a:t>Ophthalmopathy</a:t>
            </a:r>
            <a:r>
              <a:rPr lang="en-US" sz="2000" dirty="0"/>
              <a:t> among individuals with Graves’ Disease. </a:t>
            </a:r>
            <a:r>
              <a:rPr lang="en-US" sz="2000" i="1" dirty="0">
                <a:effectLst/>
              </a:rPr>
              <a:t>JAMA </a:t>
            </a:r>
            <a:r>
              <a:rPr lang="en-US" sz="2000" i="1" dirty="0" err="1">
                <a:effectLst/>
              </a:rPr>
              <a:t>Ophthalmol</a:t>
            </a:r>
            <a:r>
              <a:rPr lang="en-US" sz="2000" dirty="0">
                <a:effectLst/>
              </a:rPr>
              <a:t>. 2015 March ; 133(3): 290–296 </a:t>
            </a:r>
            <a:endParaRPr lang="en-US" sz="2000" dirty="0"/>
          </a:p>
          <a:p>
            <a:r>
              <a:rPr lang="en-US" sz="2000" dirty="0"/>
              <a:t>Burch, HB et al. Management of Graves disease: A review. </a:t>
            </a:r>
            <a:r>
              <a:rPr lang="is-IS" sz="2000" i="1" dirty="0">
                <a:effectLst/>
              </a:rPr>
              <a:t>JAMA. </a:t>
            </a:r>
            <a:r>
              <a:rPr lang="is-IS" sz="2000" dirty="0">
                <a:effectLst/>
              </a:rPr>
              <a:t>2015;314(23):2544-2554. </a:t>
            </a:r>
            <a:endParaRPr lang="is-IS" sz="2000" dirty="0"/>
          </a:p>
          <a:p>
            <a:r>
              <a:rPr lang="en-US" sz="2000" dirty="0"/>
              <a:t>https://</a:t>
            </a:r>
            <a:r>
              <a:rPr lang="en-US" sz="2000" dirty="0" err="1"/>
              <a:t>webeye.ophth.uiowa.edu</a:t>
            </a:r>
            <a:r>
              <a:rPr lang="en-US" sz="2000" dirty="0"/>
              <a:t>/</a:t>
            </a:r>
            <a:r>
              <a:rPr lang="en-US" sz="2000" dirty="0" err="1"/>
              <a:t>eyeforum</a:t>
            </a:r>
            <a:r>
              <a:rPr lang="en-US" sz="2000" dirty="0"/>
              <a:t>/patients/thyroid-eye-</a:t>
            </a:r>
            <a:r>
              <a:rPr lang="en-US" sz="2000" dirty="0" err="1"/>
              <a:t>disease.htm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6349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>
                <a:effectLst/>
              </a:rPr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36562" y="228600"/>
            <a:ext cx="3221038" cy="1752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748216" y="228600"/>
            <a:ext cx="4629150" cy="2057400"/>
          </a:xfrm>
        </p:spPr>
        <p:txBody>
          <a:bodyPr/>
          <a:lstStyle/>
          <a:p>
            <a:r>
              <a:rPr lang="en-US" sz="4800"/>
              <a:t>Jackson Lever</a:t>
            </a:r>
            <a:endParaRPr lang="en-US" sz="2000" dirty="0">
              <a:hlinkClick r:id="rId2"/>
            </a:endParaRPr>
          </a:p>
          <a:p>
            <a:r>
              <a:rPr lang="en-US" sz="2400" dirty="0" err="1"/>
              <a:t>jlever@checdocs.org</a:t>
            </a:r>
            <a:endParaRPr lang="en-US" sz="2400" dirty="0"/>
          </a:p>
          <a:p>
            <a:r>
              <a:rPr lang="en-US" sz="2000" dirty="0"/>
              <a:t>801-430-8394 Cell</a:t>
            </a:r>
          </a:p>
          <a:p>
            <a:r>
              <a:rPr lang="en-US" sz="2000" dirty="0"/>
              <a:t>801-399-1194 Office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475735"/>
            <a:ext cx="2895600" cy="1377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2278407"/>
            <a:ext cx="4356100" cy="435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2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7"/>
          <p:cNvSpPr>
            <a:spLocks noGrp="1"/>
          </p:cNvSpPr>
          <p:nvPr>
            <p:ph type="ctrTitle" sz="quarter"/>
          </p:nvPr>
        </p:nvSpPr>
        <p:spPr>
          <a:xfrm>
            <a:off x="685800" y="914400"/>
            <a:ext cx="7772400" cy="1555750"/>
          </a:xfrm>
        </p:spPr>
        <p:txBody>
          <a:bodyPr/>
          <a:lstStyle/>
          <a:p>
            <a:pPr eaLnBrk="1" hangingPunct="1"/>
            <a:r>
              <a:rPr lang="en-US" dirty="0">
                <a:effectLst/>
              </a:rPr>
              <a:t>Lecture Outline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sz="quarter" idx="1"/>
          </p:nvPr>
        </p:nvSpPr>
        <p:spPr>
          <a:xfrm>
            <a:off x="1371600" y="25908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Background</a:t>
            </a:r>
          </a:p>
          <a:p>
            <a:pPr eaLnBrk="1" hangingPunct="1">
              <a:defRPr/>
            </a:pPr>
            <a:r>
              <a:rPr lang="en-US" dirty="0"/>
              <a:t>Pathophysiology</a:t>
            </a:r>
          </a:p>
          <a:p>
            <a:pPr eaLnBrk="1" hangingPunct="1">
              <a:defRPr/>
            </a:pPr>
            <a:r>
              <a:rPr lang="en-US" dirty="0"/>
              <a:t>Evaluation</a:t>
            </a:r>
          </a:p>
          <a:p>
            <a:pPr eaLnBrk="1" hangingPunct="1">
              <a:defRPr/>
            </a:pPr>
            <a:r>
              <a:rPr lang="en-US" dirty="0"/>
              <a:t>Treatment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of thyroid</a:t>
            </a:r>
          </a:p>
          <a:p>
            <a:pPr lvl="1"/>
            <a:r>
              <a:rPr lang="en-US" dirty="0"/>
              <a:t>Hyperthyroidism</a:t>
            </a:r>
          </a:p>
          <a:p>
            <a:pPr lvl="1"/>
            <a:r>
              <a:rPr lang="en-US" dirty="0"/>
              <a:t>Hypothyroidism</a:t>
            </a:r>
          </a:p>
          <a:p>
            <a:pPr lvl="1"/>
            <a:r>
              <a:rPr lang="en-US" dirty="0" err="1"/>
              <a:t>Euthyroidism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5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of thyroid</a:t>
            </a:r>
          </a:p>
          <a:p>
            <a:pPr lvl="1"/>
            <a:r>
              <a:rPr lang="en-US" b="1" dirty="0"/>
              <a:t>Hyperthyroidism</a:t>
            </a:r>
          </a:p>
          <a:p>
            <a:pPr lvl="1"/>
            <a:r>
              <a:rPr lang="en-US" dirty="0"/>
              <a:t>Hypothyroidism</a:t>
            </a:r>
          </a:p>
          <a:p>
            <a:pPr lvl="1"/>
            <a:r>
              <a:rPr lang="en-US" dirty="0" err="1"/>
              <a:t>Euthyroidism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6400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www.thyroidtoxicoisis.org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99028"/>
            <a:ext cx="4781550" cy="359364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of thyroid</a:t>
            </a:r>
          </a:p>
          <a:p>
            <a:pPr lvl="1"/>
            <a:r>
              <a:rPr lang="en-US" b="1" dirty="0"/>
              <a:t>Hyperthyroidism</a:t>
            </a:r>
          </a:p>
          <a:p>
            <a:pPr lvl="1"/>
            <a:r>
              <a:rPr lang="en-US" dirty="0"/>
              <a:t>Hypothyroidism</a:t>
            </a:r>
          </a:p>
          <a:p>
            <a:pPr lvl="1"/>
            <a:r>
              <a:rPr lang="en-US" dirty="0" err="1"/>
              <a:t>Euthyroidism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Graves Disease</a:t>
            </a:r>
          </a:p>
          <a:p>
            <a:pPr lvl="1"/>
            <a:r>
              <a:rPr lang="en-US" dirty="0"/>
              <a:t>Prevalence</a:t>
            </a:r>
          </a:p>
          <a:p>
            <a:pPr lvl="2"/>
            <a:r>
              <a:rPr lang="en-US" dirty="0"/>
              <a:t>30/100,000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082213"/>
            <a:ext cx="4876800" cy="34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2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of thyroid</a:t>
            </a:r>
          </a:p>
          <a:p>
            <a:pPr lvl="1"/>
            <a:r>
              <a:rPr lang="en-US" dirty="0"/>
              <a:t>Hyperthyroidism</a:t>
            </a:r>
          </a:p>
          <a:p>
            <a:pPr lvl="1"/>
            <a:r>
              <a:rPr lang="en-US" b="1" dirty="0"/>
              <a:t>Hypothyroidism</a:t>
            </a:r>
          </a:p>
          <a:p>
            <a:pPr lvl="1"/>
            <a:r>
              <a:rPr lang="en-US" dirty="0" err="1"/>
              <a:t>Euthyroidism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effectLst/>
              </a:rPr>
              <a:t>Thyroid Related Eye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of thyroid</a:t>
            </a:r>
          </a:p>
          <a:p>
            <a:pPr lvl="1"/>
            <a:r>
              <a:rPr lang="en-US" dirty="0"/>
              <a:t>Hyperthyroidism</a:t>
            </a:r>
          </a:p>
          <a:p>
            <a:pPr lvl="1"/>
            <a:r>
              <a:rPr lang="en-US" b="1" dirty="0"/>
              <a:t>Hypothyroidism</a:t>
            </a:r>
          </a:p>
          <a:p>
            <a:pPr lvl="1"/>
            <a:r>
              <a:rPr lang="en-US" dirty="0" err="1"/>
              <a:t>Euthyroidism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0671"/>
            <a:ext cx="4038600" cy="4389782"/>
          </a:xfrm>
        </p:spPr>
      </p:pic>
    </p:spTree>
    <p:extLst>
      <p:ext uri="{BB962C8B-B14F-4D97-AF65-F5344CB8AC3E}">
        <p14:creationId xmlns:p14="http://schemas.microsoft.com/office/powerpoint/2010/main" val="384199386"/>
      </p:ext>
    </p:extLst>
  </p:cSld>
  <p:clrMapOvr>
    <a:masterClrMapping/>
  </p:clrMapOvr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16297</TotalTime>
  <Words>670</Words>
  <Application>Microsoft Office PowerPoint</Application>
  <PresentationFormat>On-screen Show (4:3)</PresentationFormat>
  <Paragraphs>190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inherit</vt:lpstr>
      <vt:lpstr>Wingdings</vt:lpstr>
      <vt:lpstr>Orbit</vt:lpstr>
      <vt:lpstr>Thyroid Related Eye Disease</vt:lpstr>
      <vt:lpstr>Marty Feldman</vt:lpstr>
      <vt:lpstr>Disclosures</vt:lpstr>
      <vt:lpstr>Lecture Outline</vt:lpstr>
      <vt:lpstr>Thyroid Related Eye Disease</vt:lpstr>
      <vt:lpstr>Thyroid Related Eye Disease</vt:lpstr>
      <vt:lpstr>Thyroid Related Eye Disease</vt:lpstr>
      <vt:lpstr>Thyroid Related Eye Disease</vt:lpstr>
      <vt:lpstr>Thyroid Related Eye Disease</vt:lpstr>
      <vt:lpstr>Thyroid Related Eye Disease</vt:lpstr>
      <vt:lpstr>Thyroid Related Eye Disease</vt:lpstr>
      <vt:lpstr>Thyroid Related Eye Disease</vt:lpstr>
      <vt:lpstr>Pathophysiology</vt:lpstr>
      <vt:lpstr>PowerPoint Presentation</vt:lpstr>
      <vt:lpstr>PowerPoint Presentation</vt:lpstr>
      <vt:lpstr>PowerPoint Presentation</vt:lpstr>
      <vt:lpstr>Natural History</vt:lpstr>
      <vt:lpstr>PowerPoint Presentation</vt:lpstr>
      <vt:lpstr>Clinical Evaluation</vt:lpstr>
      <vt:lpstr>Clinical Evaluation</vt:lpstr>
      <vt:lpstr>Clinical Evaluation</vt:lpstr>
      <vt:lpstr>Treatment</vt:lpstr>
      <vt:lpstr>Treatment</vt:lpstr>
      <vt:lpstr>Treatment</vt:lpstr>
      <vt:lpstr>Treatment</vt:lpstr>
      <vt:lpstr>Treatment</vt:lpstr>
      <vt:lpstr>Treatment</vt:lpstr>
      <vt:lpstr>PowerPoint Presentation</vt:lpstr>
      <vt:lpstr>PowerPoint Presentation</vt:lpstr>
      <vt:lpstr>PowerPoint Presentation</vt:lpstr>
      <vt:lpstr>Treatment</vt:lpstr>
      <vt:lpstr>Orbital Decompression</vt:lpstr>
      <vt:lpstr>Orbital Decompression</vt:lpstr>
      <vt:lpstr>Treatment</vt:lpstr>
      <vt:lpstr>Treatment</vt:lpstr>
      <vt:lpstr>References</vt:lpstr>
      <vt:lpstr>Questions?</vt:lpstr>
      <vt:lpstr>PowerPoint Presentation</vt:lpstr>
    </vt:vector>
  </TitlesOfParts>
  <Company>cops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Eyelid Reconstruction</dc:title>
  <dc:creator>gg</dc:creator>
  <cp:lastModifiedBy>Teresa Puskedra</cp:lastModifiedBy>
  <cp:revision>133</cp:revision>
  <cp:lastPrinted>1601-01-01T00:00:00Z</cp:lastPrinted>
  <dcterms:created xsi:type="dcterms:W3CDTF">2018-01-25T04:17:42Z</dcterms:created>
  <dcterms:modified xsi:type="dcterms:W3CDTF">2018-05-17T14:14:02Z</dcterms:modified>
</cp:coreProperties>
</file>