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361" r:id="rId3"/>
    <p:sldId id="415" r:id="rId4"/>
    <p:sldId id="298" r:id="rId5"/>
    <p:sldId id="430" r:id="rId6"/>
    <p:sldId id="423" r:id="rId7"/>
    <p:sldId id="300" r:id="rId8"/>
    <p:sldId id="365" r:id="rId9"/>
    <p:sldId id="366" r:id="rId10"/>
    <p:sldId id="367" r:id="rId11"/>
    <p:sldId id="368" r:id="rId12"/>
    <p:sldId id="382" r:id="rId13"/>
    <p:sldId id="384" r:id="rId14"/>
    <p:sldId id="405" r:id="rId15"/>
    <p:sldId id="406" r:id="rId16"/>
    <p:sldId id="431" r:id="rId17"/>
    <p:sldId id="400" r:id="rId18"/>
    <p:sldId id="402" r:id="rId19"/>
    <p:sldId id="401" r:id="rId20"/>
    <p:sldId id="403" r:id="rId21"/>
    <p:sldId id="404" r:id="rId22"/>
    <p:sldId id="432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85" r:id="rId32"/>
    <p:sldId id="378" r:id="rId33"/>
    <p:sldId id="377" r:id="rId34"/>
    <p:sldId id="426" r:id="rId35"/>
    <p:sldId id="380" r:id="rId36"/>
    <p:sldId id="381" r:id="rId37"/>
    <p:sldId id="379" r:id="rId38"/>
    <p:sldId id="383" r:id="rId39"/>
    <p:sldId id="433" r:id="rId40"/>
    <p:sldId id="386" r:id="rId41"/>
    <p:sldId id="387" r:id="rId42"/>
    <p:sldId id="427" r:id="rId43"/>
    <p:sldId id="428" r:id="rId44"/>
    <p:sldId id="388" r:id="rId45"/>
    <p:sldId id="393" r:id="rId46"/>
    <p:sldId id="392" r:id="rId47"/>
    <p:sldId id="434" r:id="rId48"/>
    <p:sldId id="390" r:id="rId49"/>
    <p:sldId id="389" r:id="rId50"/>
    <p:sldId id="429" r:id="rId51"/>
    <p:sldId id="435" r:id="rId52"/>
    <p:sldId id="362" r:id="rId53"/>
    <p:sldId id="364" r:id="rId54"/>
    <p:sldId id="363" r:id="rId55"/>
    <p:sldId id="436" r:id="rId56"/>
    <p:sldId id="394" r:id="rId57"/>
    <p:sldId id="395" r:id="rId58"/>
    <p:sldId id="396" r:id="rId59"/>
    <p:sldId id="398" r:id="rId60"/>
    <p:sldId id="399" r:id="rId61"/>
    <p:sldId id="437" r:id="rId62"/>
    <p:sldId id="407" r:id="rId63"/>
    <p:sldId id="408" r:id="rId64"/>
    <p:sldId id="409" r:id="rId65"/>
    <p:sldId id="410" r:id="rId66"/>
    <p:sldId id="411" r:id="rId67"/>
    <p:sldId id="412" r:id="rId68"/>
    <p:sldId id="414" r:id="rId69"/>
    <p:sldId id="438" r:id="rId70"/>
    <p:sldId id="425" r:id="rId71"/>
    <p:sldId id="439" r:id="rId72"/>
    <p:sldId id="413" r:id="rId73"/>
    <p:sldId id="416" r:id="rId74"/>
    <p:sldId id="417" r:id="rId75"/>
    <p:sldId id="418" r:id="rId76"/>
    <p:sldId id="419" r:id="rId77"/>
    <p:sldId id="440" r:id="rId78"/>
    <p:sldId id="420" r:id="rId79"/>
    <p:sldId id="421" r:id="rId80"/>
    <p:sldId id="422" r:id="rId81"/>
    <p:sldId id="441" r:id="rId82"/>
    <p:sldId id="284" r:id="rId83"/>
    <p:sldId id="360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414" autoAdjust="0"/>
  </p:normalViewPr>
  <p:slideViewPr>
    <p:cSldViewPr snapToGrid="0">
      <p:cViewPr varScale="1">
        <p:scale>
          <a:sx n="49" d="100"/>
          <a:sy n="49" d="100"/>
        </p:scale>
        <p:origin x="13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ED5E-6830-4B52-B075-30E701A4836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07D9-ED44-4384-A89B-83074CC7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FatlindTomini&amp;action=edit&amp;redlink=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us/covid-case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Arne_mueseler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7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3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84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6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8B6825B-25A0-4874-898B-573B1617C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Centers for Disease Control and Prevention. CDC Healthy Schools. https://www.cdc.gov/healthyschools/index.htm</a:t>
            </a:r>
          </a:p>
        </p:txBody>
      </p:sp>
    </p:spTree>
    <p:extLst>
      <p:ext uri="{BB962C8B-B14F-4D97-AF65-F5344CB8AC3E}">
        <p14:creationId xmlns:p14="http://schemas.microsoft.com/office/powerpoint/2010/main" val="343969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8B6825B-25A0-4874-898B-573B1617C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Centers for Disease Control and Prevention. CDC Healthy Schools. https://www.cdc.gov/healthyschools/index.htm</a:t>
            </a:r>
          </a:p>
        </p:txBody>
      </p:sp>
    </p:spTree>
    <p:extLst>
      <p:ext uri="{BB962C8B-B14F-4D97-AF65-F5344CB8AC3E}">
        <p14:creationId xmlns:p14="http://schemas.microsoft.com/office/powerpoint/2010/main" val="1847550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957D49F-7AC7-4DCC-92F9-D3F7F080F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Wallace M, Woodworth KR, Gargano JW, et al. The Advisory Committee on Immunization Practices’ Interim Recommendation for Use of Pfizer-BioNTech COVID-19 Vaccine in Adolescents Aged 12–15 Years — United States, May 2021. MMWR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2021;70:749–752.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6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957D49F-7AC7-4DCC-92F9-D3F7F080F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Chu VT, et al. </a:t>
            </a:r>
            <a:r>
              <a:rPr lang="en-US" b="0" i="0" dirty="0">
                <a:solidFill>
                  <a:srgbClr val="1A1A1A"/>
                </a:solidFill>
                <a:effectLst/>
                <a:latin typeface="+mn-lt"/>
              </a:rPr>
              <a:t>Household Transmission of SARS-CoV-2 from Children and Adolescents. </a:t>
            </a:r>
            <a:r>
              <a:rPr lang="en-US" b="0" i="0" dirty="0">
                <a:solidFill>
                  <a:srgbClr val="666666"/>
                </a:solidFill>
                <a:effectLst/>
                <a:latin typeface="+mn-lt"/>
              </a:rPr>
              <a:t>N Engl J Med 2021; 385:954-956</a:t>
            </a: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US" dirty="0"/>
          </a:p>
          <a:p>
            <a:r>
              <a:rPr lang="en-US" dirty="0"/>
              <a:t>Image from Wikimedia foundation. </a:t>
            </a:r>
            <a:r>
              <a:rPr lang="en-US" b="0" i="0" u="sng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" tooltip="User:FatlindTomini (page does not exist)"/>
              </a:rPr>
              <a:t>FatlindTomini</a:t>
            </a:r>
            <a:r>
              <a:rPr lang="en-US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- Own 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2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957D49F-7AC7-4DCC-92F9-D3F7F080F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Lopez AS, Hill M,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Antezano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J, et al. Transmission Dynamics of COVID-19 Outbreaks Associated with Child Care Facilities — Salt Lake City, Utah, April–July 2020. MMWR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2020;69:1319–1323.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6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26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Guidance for COVID-19 Prevention in K-12 Schools. https://www.cdc.gov/coronavirus/2019-ncov/community/schools-childcare/k-12-guidance.html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Guidance for COVID-19 Prevention in K-12 Schools. https://www.cdc.gov/coronavirus/2019-ncov/community/schools-childcare/k-12-guidance.html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5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Guidance for COVID-19 Prevention in K-12 Schools. https://www.cdc.gov/coronavirus/2019-ncov/community/schools-childcare/k-12-guidance.html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1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Guidance for COVID-19 Prevention in K-12 Schools. https://www.cdc.gov/coronavirus/2019-ncov/community/schools-childcare/k-12-guidance.html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89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Guidance for COVID-19 Prevention in K-12 Schools. https://www.cdc.gov/coronavirus/2019-ncov/community/schools-childcare/k-12-guidance.html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1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Guidance for COVID-19 Prevention in K-12 Schools. https://www.cdc.gov/coronavirus/2019-ncov/community/schools-childcare/k-12-guidance.html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06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Guidance for COVID-19 Prevention in K-12 Schools. https://www.cdc.gov/coronavirus/2019-ncov/community/schools-childcare/k-12-guidance.html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64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Russell FM, Ryan K, Snow K, et al. COVID-19 in Victorian Schools: An analysis of child-care and school outbreak data and evidence-based recommendations for opening schools and keeping them open. 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Report from Murdoch Children’s Research Institute and the University of Melbourne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2020; Published 2020 September 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8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7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Kim C, McGee S,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Khuntia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S, et al. Characteristics of COVID-19 Cases and Outbreaks at Child Care Facilities – District of Columbia, July-December 2020. 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MMWR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2021;70(20):744-748. doi:10.15585/mmwr.mm7020a3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4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Russell FM, Ryan K, Snow K, et al. COVID-19 in Victorian Schools: An analysis of child-care and school outbreak data and evidence-based recommendations for opening schools and keeping them open. 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Report from Murdoch Children’s Research Institute and the University of Melbourne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2020; Published 2020 September 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5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222222"/>
              </a:solidFill>
              <a:effectLst/>
              <a:latin typeface="Hardin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65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Hershow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RB, Wu K, Lewis NM, et al. Low SARS-CoV-2 Transmission in Elementary Schools – Salt Lake County, Utah, December 3, 2020-January 31, 2021. 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MMWR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b="0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2021;70(12):442-448. doi:10.15585/mmwr.mm7012e3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1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C6E7B72-5609-428D-842E-8D7883A79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https://www.niaid.nih.gov/research/vaccines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5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Intermountain Primary Children’s Hospital. https://intermountainhealthcare.org/primary-childrens/your-visit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5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A0A4684-0747-4FE0-9D37-D3C2F2924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0" strike="noStrike" dirty="0">
                <a:solidFill>
                  <a:schemeClr val="bg1"/>
                </a:solidFill>
                <a:effectLst/>
              </a:rPr>
              <a:t>Agha R, Avner JR. </a:t>
            </a:r>
            <a:r>
              <a:rPr lang="en-US" sz="1200" dirty="0">
                <a:solidFill>
                  <a:srgbClr val="131313"/>
                </a:solidFill>
                <a:effectLst/>
              </a:rPr>
              <a:t>Delayed Seasonal RSV Surge Observed During the COVID-19 Pandemic</a:t>
            </a:r>
            <a:r>
              <a:rPr lang="en-US" sz="140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  <a:r>
              <a:rPr lang="en-US" sz="110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Pediatrics September 2021, 148 (3) e2021052089</a:t>
            </a:r>
            <a:endParaRPr lang="en-US" sz="1200" dirty="0">
              <a:solidFill>
                <a:srgbClr val="131313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6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Covid in the U.S.: Latest Map and Case Count - The New York Times (nytimes.com)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3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A0A4684-0747-4FE0-9D37-D3C2F2924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Courtesy Intermountain </a:t>
            </a:r>
            <a:r>
              <a:rPr lang="en-US" dirty="0" err="1"/>
              <a:t>Germwatch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991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A0A4684-0747-4FE0-9D37-D3C2F2924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Courtesy Intermountain </a:t>
            </a:r>
            <a:r>
              <a:rPr lang="en-US" dirty="0" err="1"/>
              <a:t>Germwatch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750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American Academy of Pediatrics Committee on Infectious Diseases, American Academy of Pediatrics Bronchiolitis Guidelines Committee. </a:t>
            </a:r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Updated guidance for palivizumab prophylaxis among infants and young children at increased risk of hospitalization for respiratory syncytial virus infection. </a:t>
            </a:r>
            <a:r>
              <a:rPr lang="pt-BR" b="0" i="0" dirty="0">
                <a:solidFill>
                  <a:srgbClr val="5B616B"/>
                </a:solidFill>
                <a:effectLst/>
                <a:latin typeface="BlinkMacSystemFont"/>
              </a:rPr>
              <a:t>Pediatrics</a:t>
            </a:r>
            <a:r>
              <a:rPr lang="pt-BR" b="0" i="0" dirty="0">
                <a:solidFill>
                  <a:srgbClr val="0071BC"/>
                </a:solidFill>
                <a:effectLst/>
                <a:latin typeface="BlinkMacSystemFont"/>
              </a:rPr>
              <a:t>. </a:t>
            </a:r>
            <a:r>
              <a:rPr lang="pt-BR" b="0" i="0" dirty="0">
                <a:solidFill>
                  <a:srgbClr val="5B616B"/>
                </a:solidFill>
                <a:effectLst/>
                <a:latin typeface="BlinkMacSystemFont"/>
              </a:rPr>
              <a:t>2014 Aug;134(2):e620-38.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0" i="0" dirty="0"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https://www.cdc.gov/rsv/high-risk/infants-young-children.html</a:t>
            </a:r>
          </a:p>
          <a:p>
            <a:pPr algn="l"/>
            <a:endParaRPr lang="en-US" b="0" i="0" dirty="0">
              <a:solidFill>
                <a:srgbClr val="212121"/>
              </a:solidFill>
              <a:effectLst/>
              <a:latin typeface="Merriweather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463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From: American Academy of </a:t>
            </a:r>
            <a:r>
              <a:rPr lang="en-US" b="0" dirty="0">
                <a:latin typeface="+mn-lt"/>
              </a:rPr>
              <a:t>Pediatrics. </a:t>
            </a:r>
            <a:r>
              <a:rPr lang="en-US" b="0" i="0" dirty="0">
                <a:solidFill>
                  <a:srgbClr val="FFFFFF"/>
                </a:solidFill>
                <a:effectLst/>
                <a:latin typeface="+mn-lt"/>
              </a:rPr>
              <a:t>Interim Guidance for Use of Palivizumab Prophylaxis to Prevent Hospitalization From Severe Respiratory Syncytial Virus Infection During the Current Atypical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+mn-lt"/>
              </a:rPr>
              <a:t>Interseasonal</a:t>
            </a:r>
            <a:r>
              <a:rPr lang="en-US" b="0" i="0" dirty="0">
                <a:solidFill>
                  <a:srgbClr val="FFFFFF"/>
                </a:solidFill>
                <a:effectLst/>
                <a:latin typeface="+mn-lt"/>
              </a:rPr>
              <a:t> RSV Spread. https://www.aap.org/en/pages/2019-novel-coronavirus-covid-19-infections/clinical-guidance/interim-guidance-for-use-of-palivizumab-prophylaxis-to-prevent-hospitalization/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63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Intermountain </a:t>
            </a:r>
            <a:r>
              <a:rPr lang="en-US" dirty="0" err="1"/>
              <a:t>GermWatch</a:t>
            </a:r>
            <a:r>
              <a:rPr lang="en-US" dirty="0"/>
              <a:t>. https://intermountainhealthcare.org/health-information/germwatch/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000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7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" panose="020B0604020202020204" pitchFamily="2" charset="0"/>
              </a:rPr>
              <a:t>Weekly U.S. Influenza Surveillance Report. https://www.cdc.gov/flu/weekly/index.htm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675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Courtesy Intermountain </a:t>
            </a:r>
            <a:r>
              <a:rPr lang="en-US" dirty="0" err="1"/>
              <a:t>Germwatch</a:t>
            </a:r>
            <a:endParaRPr lang="en-US" b="0" i="0" dirty="0">
              <a:solidFill>
                <a:srgbClr val="000000"/>
              </a:solidFill>
              <a:effectLst/>
              <a:latin typeface="Merriweather" panose="020B06040202020202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69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Courtesy Intermountain </a:t>
            </a:r>
            <a:r>
              <a:rPr lang="en-US" dirty="0" err="1"/>
              <a:t>Germwatch</a:t>
            </a:r>
            <a:endParaRPr lang="en-US" b="0" i="0" dirty="0">
              <a:solidFill>
                <a:srgbClr val="000000"/>
              </a:solidFill>
              <a:effectLst/>
              <a:latin typeface="Merriweather" panose="020B0604020202020204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139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32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242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85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131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943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Centers for Disease Control and Prevention. Different COVID-19 Vaccines. https://www.cdc.gov/coronavirus/2019-ncov/vaccines/different-vaccines.html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074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Centers for Disease Control and Prevention. Different COVID-19 Vaccines. https://www.cdc.gov/coronavirus/2019-ncov/vaccines/different-vaccines.html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83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Wallace M, Woodworth KR, Gargano JW, et al. The Advisory Committee on Immunization Practices’ Interim Recommendation for Use of Pfizer-BioNTech COVID-19 Vaccine in Adolescents Aged 12–15 Years — United States, May 2021. MMWR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2021;70:749–752.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 Food and Drug Administration. </a:t>
            </a:r>
            <a:r>
              <a:rPr lang="en-US" b="0" i="0" dirty="0">
                <a:solidFill>
                  <a:srgbClr val="333333"/>
                </a:solidFill>
                <a:effectLst/>
                <a:latin typeface="Roboto Condensed" panose="020B0604020202020204" pitchFamily="2" charset="0"/>
              </a:rPr>
              <a:t>FDA Approves First COVID-19 Vaccine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https://www.fda.gov/news-events/press-announcements/fda-approves-first-covid-19-vaccine.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dirty="0">
                <a:solidFill>
                  <a:schemeClr val="bg1"/>
                </a:solidFill>
                <a:effectLst/>
                <a:latin typeface="+mn-lt"/>
              </a:rPr>
              <a:t>Picture from Wikimedia Commons. User </a:t>
            </a:r>
            <a:r>
              <a:rPr lang="en-US" b="0" i="0" u="none" strike="noStrike" dirty="0">
                <a:solidFill>
                  <a:schemeClr val="bg1"/>
                </a:solidFill>
                <a:effectLst/>
                <a:latin typeface="+mn-lt"/>
                <a:hlinkClick r:id="rId3" tooltip="User:Arne muesel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Arne Müseler</a:t>
            </a:r>
            <a:r>
              <a:rPr lang="en-US" b="0" i="0" u="none" dirty="0">
                <a:solidFill>
                  <a:schemeClr val="bg1"/>
                </a:solidFill>
                <a:effectLst/>
                <a:latin typeface="+mn-lt"/>
              </a:rPr>
              <a:t> / www.arne-mueseler.com.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5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Wallace M, Woodworth KR, Gargano JW, et al. The Advisory Committee on Immunization Practices’ Interim Recommendation for Use of Pfizer-BioNTech COVID-19 Vaccine in Adolescents Aged 12–15 Years — United States, May 2021. MMWR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2021;70:749–752.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Image from: National Institutes of Health. </a:t>
            </a:r>
            <a:r>
              <a:rPr lang="en-US" b="0" i="0" dirty="0">
                <a:solidFill>
                  <a:srgbClr val="FFFFFF"/>
                </a:solidFill>
                <a:effectLst/>
                <a:latin typeface="+mn-lt"/>
              </a:rPr>
              <a:t>COVID-19 Vaccines. https://covid19.nih.gov/treatments-and-vaccines/covid-19-vaccines</a:t>
            </a: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7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Wallace M, Woodworth KR, Gargano JW, et al. The Advisory Committee on Immunization Practices’ Interim Recommendation for Use of Pfizer-BioNTech COVID-19 Vaccine in Adolescents Aged 12–15 Years — United States, May 2021. MMWR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2021;70:749–752.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81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40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Centers for Disease Control and Prevention. Local Reactions, Systemic Reactions, Adverse Events, and Serious Adverse Events: Pfizer-BioNTech COVID-19 Vaccine</a:t>
            </a:r>
            <a:r>
              <a:rPr lang="en-US" sz="1200" dirty="0">
                <a:solidFill>
                  <a:srgbClr val="000000"/>
                </a:solidFill>
              </a:rPr>
              <a:t>. https://www.cdc.gov/vaccines/covid-19/info-by-product/pfizer/reactogenicity.html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Image from: National Institutes of Health. </a:t>
            </a:r>
            <a:r>
              <a:rPr lang="en-US" b="0" i="0" dirty="0">
                <a:solidFill>
                  <a:srgbClr val="FFFFFF"/>
                </a:solidFill>
                <a:effectLst/>
                <a:latin typeface="+mn-lt"/>
              </a:rPr>
              <a:t>COVID-19 Vaccines. https://covid19.nih.gov/treatments-and-vaccines/covid-19-vaccines</a:t>
            </a: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strike="noStrike" dirty="0">
                <a:solidFill>
                  <a:schemeClr val="bg1"/>
                </a:solidFill>
                <a:effectLst/>
              </a:rPr>
              <a:t>American Academy of Pediatrics. Children and COVID-19: State Level Data Report. https://www.aap.org/en/pages/2019-novel-coronavirus-covid-19-infections/children-and-covid-19-state-level-data-report/</a:t>
            </a:r>
            <a:endParaRPr lang="en-US" sz="1200" i="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305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Centers for Disease Control and Prevention. Local Reactions, Systemic Reactions, Adverse Events, and Serious Adverse Events: Pfizer-BioNTech COVID-19 Vaccine</a:t>
            </a:r>
            <a:r>
              <a:rPr lang="en-US" sz="1200" dirty="0">
                <a:solidFill>
                  <a:srgbClr val="000000"/>
                </a:solidFill>
              </a:rPr>
              <a:t>. https://www.cdc.gov/vaccines/covid-19/info-by-product/pfizer/reactogenicity.html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Image from: National Institutes of Health. </a:t>
            </a:r>
            <a:r>
              <a:rPr lang="en-US" b="0" i="0" dirty="0">
                <a:solidFill>
                  <a:srgbClr val="FFFFFF"/>
                </a:solidFill>
                <a:effectLst/>
                <a:latin typeface="+mn-lt"/>
              </a:rPr>
              <a:t>COVID-19 Vaccines. https://covid19.nih.gov/treatments-and-vaccines/covid-19-vaccines</a:t>
            </a: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79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Centers for Disease Control and Prevention. Local Reactions, Systemic Reactions, Adverse Events, and Serious Adverse Events: Pfizer-BioNTech COVID-19 Vaccine</a:t>
            </a:r>
            <a:r>
              <a:rPr lang="en-US" sz="1200" dirty="0">
                <a:solidFill>
                  <a:srgbClr val="000000"/>
                </a:solidFill>
              </a:rPr>
              <a:t>. https://www.cdc.gov/vaccines/covid-19/info-by-product/pfizer/reactogenicity.html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000000"/>
                </a:solidFill>
                <a:effectLst/>
              </a:rPr>
              <a:t>Image from Wikimedia Commons. </a:t>
            </a:r>
            <a:r>
              <a:rPr lang="en-US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Hudson, Bernard - Hudson, Bernard</a:t>
            </a:r>
            <a:endParaRPr lang="en-US" sz="1200" b="0" i="0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970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Marshall M, et al. S</a:t>
            </a:r>
            <a:r>
              <a:rPr lang="en-US" b="0" dirty="0">
                <a:solidFill>
                  <a:srgbClr val="131313"/>
                </a:solidFill>
                <a:effectLst/>
                <a:latin typeface="+mn-lt"/>
              </a:rPr>
              <a:t>ymptomatic Acute Myocarditis in 7 Adolescents After Pfizer-BioNTech COVID-19 Vaccination. 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Pediatrics September 2021, 148 (3) e2021052478</a:t>
            </a:r>
            <a:endParaRPr lang="en-US" b="0" dirty="0">
              <a:solidFill>
                <a:srgbClr val="131313"/>
              </a:solidFill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031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solidFill>
                  <a:schemeClr val="bg1"/>
                </a:solidFill>
              </a:rPr>
              <a:t>Hippisley</a:t>
            </a:r>
            <a:r>
              <a:rPr lang="en-US" sz="1200" b="0" i="0" dirty="0">
                <a:solidFill>
                  <a:schemeClr val="bg1"/>
                </a:solidFill>
              </a:rPr>
              <a:t>-Cox J, et al. 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Risk of thrombocytopenia and thromboembolism after covid-19 vaccination and SARS-CoV-2 positive testing: self-controlled case series study. BMJ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2021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;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374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12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solidFill>
                  <a:schemeClr val="bg1"/>
                </a:solidFill>
              </a:rPr>
              <a:t>Hippisley</a:t>
            </a:r>
            <a:r>
              <a:rPr lang="en-US" sz="1200" b="0" i="0" dirty="0">
                <a:solidFill>
                  <a:schemeClr val="bg1"/>
                </a:solidFill>
              </a:rPr>
              <a:t>-Cox J, et al. 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Risk of thrombocytopenia and thromboembolism after covid-19 vaccination and SARS-CoV-2 positive testing: self-controlled case series study. BMJ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2021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;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374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8619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 err="1">
                <a:solidFill>
                  <a:schemeClr val="bg1"/>
                </a:solidFill>
              </a:rPr>
              <a:t>Hippisley</a:t>
            </a:r>
            <a:r>
              <a:rPr lang="en-US" sz="1200" b="0" i="0" dirty="0">
                <a:solidFill>
                  <a:schemeClr val="bg1"/>
                </a:solidFill>
              </a:rPr>
              <a:t>-Cox J, et al. 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Risk of thrombocytopenia and thromboembolism after covid-19 vaccination and SARS-CoV-2 positive testing: self-controlled case series study. BMJ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2021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; </a:t>
            </a:r>
            <a:r>
              <a:rPr lang="en-US" b="0" i="0" dirty="0">
                <a:solidFill>
                  <a:srgbClr val="555555"/>
                </a:solidFill>
                <a:effectLst/>
                <a:latin typeface="interfaceregular"/>
              </a:rPr>
              <a:t>374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88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878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Pfizer. </a:t>
            </a:r>
            <a:r>
              <a:rPr lang="en-US" b="0" i="0" cap="all" dirty="0">
                <a:solidFill>
                  <a:srgbClr val="0093D0"/>
                </a:solidFill>
                <a:effectLst/>
                <a:latin typeface="open-sans"/>
              </a:rPr>
              <a:t>PFIZER AND BIONTECH ANNOUNCE POSITIVE TOPLINE RESULTS FROM PIVOTAL TRIAL OF COVID-19 VACCINE IN CHILDREN 5 TO 11 YEARS. Https://www.pfizer.com/news/press-release/press-release-detail/pfizer-and-biontech-announce-positive-topline-results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 Food and Drug Administration. </a:t>
            </a:r>
            <a:r>
              <a:rPr lang="en-US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FDA to Hold Advisory Committee Meetings to Discuss Emergency Use Authorization for Booster Doses and COVID-19 Vaccines for Younger Children.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https://www.fda.gov/news-events/press-announcements/fda-hold-advisory-committee-meetings-discuss-emergency-use-authorization-booster-doses-and-covid-19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117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53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Centers for Disease Control and Prevention. Child in later stages of measles rash (probably has had rash for 4 or 5 days). From immunize.org. http://www.immunize.org/photos/measles-photos.asp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strike="noStrike" dirty="0">
                <a:solidFill>
                  <a:schemeClr val="bg1"/>
                </a:solidFill>
                <a:effectLst/>
              </a:rPr>
              <a:t>American Academy of Pediatrics. Children and COVID-19: State Level Data Report. https://www.aap.org/en/pages/2019-novel-coronavirus-covid-19-infections/children-and-covid-19-state-level-data-report/</a:t>
            </a:r>
            <a:endParaRPr lang="en-US" sz="1200" i="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131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Patel B, Murthy , Zell E, et al. Impact of the COVID-19 Pandemic on Administration of Selected Routine Childhood and Adolescent Vaccinations — 10 U.S. Jurisdictions, March–September 2020. MMWR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2021;70:840–845.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“Although vaccine administration rebounded during June–September 2020, approaching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prepandemic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levels in most jurisdictions, this increase was not sufficient to achieve the catch-up vaccination needed to address the many months when children missed routine vaccination.”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234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O’Leary, ST, et al. 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US Primary Care Providers’ Experiences and Practices Related to Routine Pediatric Vaccination During the COVID-19 Pandemic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Centers for Disease Control and Prevention. https://www.cdc.gov/vaccines/hcp/pediatric-practices-during-COVID-19.html</a:t>
            </a:r>
            <a:endParaRPr lang="en-US" b="0" i="0" dirty="0">
              <a:solidFill>
                <a:srgbClr val="000000"/>
              </a:solidFill>
              <a:effectLst/>
              <a:latin typeface="Merriweather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94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O’Leary, ST, et al. 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US Primary Care Providers’ Experiences and Practices Related to Routine Pediatric Vaccination During the COVID-19 Pandemic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Centers for Disease Control and Prevention. https://www.cdc.gov/vaccines/hcp/pediatric-practices-during-COVID-19.html</a:t>
            </a:r>
            <a:endParaRPr lang="en-US" b="0" i="0" dirty="0">
              <a:solidFill>
                <a:srgbClr val="000000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55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American Academy of Pediatrics. Georgetown University Health Policy Institute. Center for Children and Families. </a:t>
            </a:r>
            <a:r>
              <a:rPr lang="en-US" dirty="0"/>
              <a:t>Urgent Action Needed to Catch Up on Routine Childhood Vaccinations. https://ccf.georgetown.edu/wp-content/uploads/2021/07/Kids-and-Vaccines-v4.pdf 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057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67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I Get It!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Media resources. https://www.cdc.gov/flu/resource-center/i-get-it.htm</a:t>
            </a:r>
            <a:endParaRPr lang="en-US" b="0" i="0" dirty="0">
              <a:solidFill>
                <a:srgbClr val="000000"/>
              </a:solidFill>
              <a:effectLst/>
              <a:latin typeface="Merriweather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835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chemeClr val="bg1"/>
                </a:solidFill>
              </a:rPr>
              <a:t>Centers for Disease Control and Prevention. </a:t>
            </a:r>
            <a:r>
              <a:rPr lang="en-US" sz="1200" b="0" i="0" dirty="0">
                <a:solidFill>
                  <a:srgbClr val="000000"/>
                </a:solidFill>
                <a:effectLst/>
              </a:rPr>
              <a:t>Frequently Asked Influenza (Flu) Questions: 2021-2022 Season. https://www.cdc.gov/flu/season/faq-flu-season-2021-2022.htm#what-virus</a:t>
            </a:r>
            <a:endParaRPr lang="en-US" sz="1200" b="0" i="0" dirty="0"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219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Image from: Centers for Disease Control and Prevention. </a:t>
            </a:r>
            <a:r>
              <a:rPr lang="en-US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I Get It!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Media resources. https://www.cdc.gov/flu/resource-center/i-get-it.htm</a:t>
            </a:r>
            <a:endParaRPr lang="en-US" b="0" i="0" dirty="0">
              <a:solidFill>
                <a:srgbClr val="000000"/>
              </a:solidFill>
              <a:effectLst/>
              <a:latin typeface="Merriweather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215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33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44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strike="noStrike" dirty="0">
                <a:solidFill>
                  <a:schemeClr val="bg1"/>
                </a:solidFill>
                <a:effectLst/>
              </a:rPr>
              <a:t>American Academy of Pediatrics. Children and COVID-19: State Level Data Report. https://www.aap.org/en/pages/2019-novel-coronavirus-covid-19-infections/children-and-covid-19-state-level-data-report/</a:t>
            </a:r>
            <a:endParaRPr lang="en-US" sz="1200" i="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307D9-ED44-4384-A89B-83074CC72D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8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6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4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958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8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8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0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6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1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D5528A6-6889-4744-8CE2-E570A7F2F960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9AD0E4-6592-4EB6-B38F-CC5EBB6F2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0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2396-26A8-467B-8C7B-4D37C71E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70480" cy="30642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What’s new in infectious disease pediatrics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Update on pediatric immunizations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F714B-719F-4621-AE11-8E1780665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4628958"/>
            <a:ext cx="6400800" cy="19473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Trahern W. (“TW”) Jones, MD</a:t>
            </a:r>
          </a:p>
          <a:p>
            <a:r>
              <a:rPr lang="en-US" dirty="0">
                <a:solidFill>
                  <a:schemeClr val="bg1"/>
                </a:solidFill>
              </a:rPr>
              <a:t>Assistant Professor, Division of Infectious Diseases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Utah Pediatrics</a:t>
            </a:r>
          </a:p>
          <a:p>
            <a:r>
              <a:rPr lang="en-US" dirty="0">
                <a:solidFill>
                  <a:schemeClr val="bg1"/>
                </a:solidFill>
              </a:rPr>
              <a:t>Tw.jones@hsc.Utah.edu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1072010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US Change in cases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173,469 child COVID-19 cases in the past week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26.7% of all cases in the past week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American Academy of Pediatrics. Children and COVID-19: State Level Data Report. https://www.aap.org/en/pages/2019-novel-coronavirus-covid-19-infections/children-and-covid-19-state-level-data-report/</a:t>
            </a:r>
            <a:endParaRPr lang="en-US" sz="11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36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ACCA3E-31FF-4E38-8070-68DF32B8B193}"/>
              </a:ext>
            </a:extLst>
          </p:cNvPr>
          <p:cNvSpPr txBox="1">
            <a:spLocks/>
          </p:cNvSpPr>
          <p:nvPr/>
        </p:nvSpPr>
        <p:spPr>
          <a:xfrm>
            <a:off x="503382" y="63222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0B33E-8296-42EA-8CD6-7078BCF57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251"/>
            <a:ext cx="12192000" cy="60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ACCA3E-31FF-4E38-8070-68DF32B8B193}"/>
              </a:ext>
            </a:extLst>
          </p:cNvPr>
          <p:cNvSpPr txBox="1">
            <a:spLocks/>
          </p:cNvSpPr>
          <p:nvPr/>
        </p:nvSpPr>
        <p:spPr>
          <a:xfrm>
            <a:off x="503382" y="63222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A0462-89DD-4BF1-B913-57E7CB28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322"/>
            <a:ext cx="12192000" cy="63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6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632565"/>
            <a:ext cx="4398429" cy="4537325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Bimodal age distribution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Ages 0-4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Ages 12-17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Delahoy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MJ, Ujamaa D, Whitaker M, et al. Hospitalizations Associated with COVID-19 Among Children and Adolescents — COVID-NET, 14 States, March 1, 2020–August 14, 2021. MMWR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2021;70:1255–1260. </a:t>
            </a:r>
            <a:endParaRPr lang="en-US" sz="800" dirty="0"/>
          </a:p>
        </p:txBody>
      </p:sp>
      <p:pic>
        <p:nvPicPr>
          <p:cNvPr id="4098" name="Picture 2" descr="The figure shows increasing COVID-19 hospitalizations in children and adolescents since the Delta variant.">
            <a:extLst>
              <a:ext uri="{FF2B5EF4-FFF2-40B4-BE49-F238E27FC236}">
                <a16:creationId xmlns:a16="http://schemas.microsoft.com/office/drawing/2014/main" id="{AD1AFE39-0FC3-4A02-8DF2-C81633DE7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99" y="1866807"/>
            <a:ext cx="6695113" cy="31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6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2101195"/>
            <a:ext cx="9464039" cy="672713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Total US pediatric deaths from COVID-19 (known):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strike="noStrike" dirty="0">
                <a:solidFill>
                  <a:schemeClr val="bg1"/>
                </a:solidFill>
                <a:effectLst/>
              </a:rPr>
              <a:t>American Academy of Pediatrics. Children and COVID-19: State Level Data Report. https://www.aap.org/en/pages/2019-novel-coronavirus-covid-19-infections/children-and-covid-19-state-level-data-report/</a:t>
            </a:r>
            <a:endParaRPr lang="en-US" sz="8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155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420" y="2101195"/>
            <a:ext cx="9464039" cy="672713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Total US pediatric deaths from COVID-19 (known):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strike="noStrike" dirty="0">
                <a:solidFill>
                  <a:schemeClr val="bg1"/>
                </a:solidFill>
                <a:effectLst/>
              </a:rPr>
              <a:t>American Academy of Pediatrics. Children and COVID-19: State Level Data Report. https://www.aap.org/en/pages/2019-novel-coronavirus-covid-19-infections/children-and-covid-19-state-level-data-report/</a:t>
            </a:r>
            <a:endParaRPr lang="en-US" sz="80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E9D9D7-ED91-4625-8249-528CB18FA94B}"/>
              </a:ext>
            </a:extLst>
          </p:cNvPr>
          <p:cNvSpPr txBox="1">
            <a:spLocks/>
          </p:cNvSpPr>
          <p:nvPr/>
        </p:nvSpPr>
        <p:spPr>
          <a:xfrm>
            <a:off x="5120641" y="3092643"/>
            <a:ext cx="1360170" cy="672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497</a:t>
            </a:r>
          </a:p>
        </p:txBody>
      </p:sp>
    </p:spTree>
    <p:extLst>
      <p:ext uri="{BB962C8B-B14F-4D97-AF65-F5344CB8AC3E}">
        <p14:creationId xmlns:p14="http://schemas.microsoft.com/office/powerpoint/2010/main" val="439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are the harms of SARS-CoV-2 in children?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3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632565"/>
            <a:ext cx="4619310" cy="4537325"/>
          </a:xfrm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“COVID-19 isn’t that bad for children, right?”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AB63629-5E63-455B-9E5E-92E467C1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30" y="1394460"/>
            <a:ext cx="637794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75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632565"/>
            <a:ext cx="4653600" cy="4537325"/>
          </a:xfrm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“COVID-19 isn’t that bad for children, right?”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No; COVID-19 is both directly and indirectly harmful to children and their families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AB63629-5E63-455B-9E5E-92E467C1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30" y="1394460"/>
            <a:ext cx="6377940" cy="425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7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632565"/>
            <a:ext cx="10894380" cy="4537325"/>
          </a:xfrm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Hospitalization rate: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Cumulative hospitalization rate among 12-17 year </a:t>
            </a:r>
            <a:r>
              <a:rPr lang="en-US" sz="2600" dirty="0" err="1">
                <a:solidFill>
                  <a:schemeClr val="bg1"/>
                </a:solidFill>
              </a:rPr>
              <a:t>olds</a:t>
            </a:r>
            <a:r>
              <a:rPr lang="en-US" sz="2600" dirty="0">
                <a:solidFill>
                  <a:schemeClr val="bg1"/>
                </a:solidFill>
              </a:rPr>
              <a:t> for COVID-19: </a:t>
            </a:r>
            <a:r>
              <a:rPr lang="en-US" sz="2600" b="1" dirty="0">
                <a:solidFill>
                  <a:schemeClr val="bg1"/>
                </a:solidFill>
              </a:rPr>
              <a:t>51.3 per 100,000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H1N1 Pandemic: </a:t>
            </a:r>
            <a:r>
              <a:rPr lang="en-US" sz="2600" b="1" dirty="0">
                <a:solidFill>
                  <a:schemeClr val="bg1"/>
                </a:solidFill>
              </a:rPr>
              <a:t>23.9 per 100,000</a:t>
            </a:r>
          </a:p>
          <a:p>
            <a:r>
              <a:rPr lang="en-US" sz="2600" dirty="0">
                <a:solidFill>
                  <a:schemeClr val="bg1"/>
                </a:solidFill>
              </a:rPr>
              <a:t>Approximately </a:t>
            </a:r>
            <a:r>
              <a:rPr lang="en-US" sz="2600" b="1" dirty="0">
                <a:solidFill>
                  <a:schemeClr val="bg1"/>
                </a:solidFill>
              </a:rPr>
              <a:t>1 in 4 children </a:t>
            </a:r>
            <a:r>
              <a:rPr lang="en-US" sz="2600" dirty="0">
                <a:solidFill>
                  <a:schemeClr val="bg1"/>
                </a:solidFill>
              </a:rPr>
              <a:t>hospitalized with COVID-19 require intensive care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5989319"/>
            <a:ext cx="11757891" cy="8532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Delahoy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MJ, Ujamaa D, Whitaker M, et al. Hospitalizations Associated with COVID-19 Among Children and Adolescents — COVID-NET, 14 States, March 1, 2020–August 14, 2021. MMWR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2021;70:1255–1260.</a:t>
            </a:r>
          </a:p>
          <a:p>
            <a:pPr marL="0" indent="0">
              <a:buNone/>
            </a:pP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Wallace M, Woodworth KR, Gargano JW, et al. The Advisory Committee on Immunization Practices’ Interim Recommendation for Use of Pfizer-BioNTech COVID-19 Vaccine in Adolescents Aged 12–15 Years — United States, May 2021. MMWR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2021;70:749–752. </a:t>
            </a:r>
          </a:p>
          <a:p>
            <a:pPr marL="0" indent="0">
              <a:buNone/>
            </a:pP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1254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2396-26A8-467B-8C7B-4D37C71E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760" y="1034473"/>
            <a:ext cx="10870480" cy="375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What’s new in infectious disease pediatrics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4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632565"/>
            <a:ext cx="6573840" cy="4537325"/>
          </a:xfrm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Study of children involved in a summer camp outbreak who developed symptoms on returning home: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Upon sick campers returning home, households experienced a </a:t>
            </a:r>
            <a:r>
              <a:rPr lang="en-US" sz="2600" b="1" dirty="0">
                <a:solidFill>
                  <a:schemeClr val="bg1"/>
                </a:solidFill>
              </a:rPr>
              <a:t>45% secondary attack rate</a:t>
            </a:r>
          </a:p>
          <a:p>
            <a:pPr lvl="1"/>
            <a:r>
              <a:rPr lang="en-US" sz="2600" b="1" dirty="0">
                <a:solidFill>
                  <a:schemeClr val="bg1"/>
                </a:solidFill>
              </a:rPr>
              <a:t>10% of infected household </a:t>
            </a:r>
            <a:r>
              <a:rPr lang="en-US" sz="2600" dirty="0">
                <a:solidFill>
                  <a:schemeClr val="bg1"/>
                </a:solidFill>
              </a:rPr>
              <a:t>contacts were subsequently </a:t>
            </a:r>
            <a:r>
              <a:rPr lang="en-US" sz="2600" b="1" dirty="0">
                <a:solidFill>
                  <a:schemeClr val="bg1"/>
                </a:solidFill>
              </a:rPr>
              <a:t>hospitalized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503670"/>
            <a:ext cx="11757891" cy="338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</a:rPr>
              <a:t>Chu VT, et al. Household Transmission of SARS-CoV-2 from Children and Adolescents. N Engl J Med 2021; 385:954-956</a:t>
            </a:r>
          </a:p>
          <a:p>
            <a:pPr marL="0" indent="0">
              <a:buNone/>
            </a:pP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800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8373DC08-7327-473C-AD0A-F368CF5CC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00" b="-432"/>
          <a:stretch/>
        </p:blipFill>
        <p:spPr bwMode="auto">
          <a:xfrm>
            <a:off x="7372350" y="1524502"/>
            <a:ext cx="4516135" cy="45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harms</a:t>
            </a:r>
          </a:p>
        </p:txBody>
      </p:sp>
      <p:pic>
        <p:nvPicPr>
          <p:cNvPr id="12290" name="Picture 2" descr="The figure shows text describing that children who likely got COVID-19 at two Utah child care centers spread it to household members.  ">
            <a:extLst>
              <a:ext uri="{FF2B5EF4-FFF2-40B4-BE49-F238E27FC236}">
                <a16:creationId xmlns:a16="http://schemas.microsoft.com/office/drawing/2014/main" id="{C3CD23A6-57FA-41D4-84F2-137680FE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91" y="1628246"/>
            <a:ext cx="8826817" cy="49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11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Will my child be safe in in-person school?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00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1072010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my child’s school safe?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Centers for Disease Control and Prevention.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Science Brief: Transmission of SARS-CoV-2 in K-12 Schools and Early Care and Education Programs – Updated</a:t>
            </a:r>
            <a:r>
              <a:rPr lang="en-US" sz="1100" b="0" dirty="0">
                <a:solidFill>
                  <a:schemeClr val="bg1"/>
                </a:solidFill>
                <a:latin typeface="Open Sans" panose="020B0606030504020204" pitchFamily="34" charset="0"/>
              </a:rPr>
              <a:t>. https://www.cdc.gov/coronavirus/2019-ncov/science/science-briefs/transmission_k_12_schools.html</a:t>
            </a:r>
            <a:endParaRPr lang="en-US" sz="105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8" name="Picture 4" descr="To get kids back in-person safely, schools should monitor...">
            <a:extLst>
              <a:ext uri="{FF2B5EF4-FFF2-40B4-BE49-F238E27FC236}">
                <a16:creationId xmlns:a16="http://schemas.microsoft.com/office/drawing/2014/main" id="{A8B5DDEF-E779-4ABE-9D73-900DCF73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3334" r="22188" b="57348"/>
          <a:stretch/>
        </p:blipFill>
        <p:spPr bwMode="auto">
          <a:xfrm>
            <a:off x="6770670" y="1846780"/>
            <a:ext cx="4448710" cy="29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10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6086461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Is my child’s school safe?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It depends…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Centers for Disease Control and Prevention.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Science Brief: Transmission of SARS-CoV-2 in K-12 Schools and Early Care and Education Programs – Updated</a:t>
            </a:r>
            <a:r>
              <a:rPr lang="en-US" sz="1100" b="0" dirty="0">
                <a:solidFill>
                  <a:schemeClr val="bg1"/>
                </a:solidFill>
                <a:latin typeface="Open Sans" panose="020B0606030504020204" pitchFamily="34" charset="0"/>
              </a:rPr>
              <a:t>. https://www.cdc.gov/coronavirus/2019-ncov/science/science-briefs/transmission_k_12_schools.html</a:t>
            </a:r>
            <a:endParaRPr lang="en-US" sz="105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8" name="Picture 4" descr="To get kids back in-person safely, schools should monitor...">
            <a:extLst>
              <a:ext uri="{FF2B5EF4-FFF2-40B4-BE49-F238E27FC236}">
                <a16:creationId xmlns:a16="http://schemas.microsoft.com/office/drawing/2014/main" id="{A8B5DDEF-E779-4ABE-9D73-900DCF73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3334" r="22188" b="57348"/>
          <a:stretch/>
        </p:blipFill>
        <p:spPr bwMode="auto">
          <a:xfrm>
            <a:off x="6770670" y="1846780"/>
            <a:ext cx="4448710" cy="29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91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597344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Transmission within schools and daycare settings depends on multiple factors: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Centers for Disease Control and Prevention.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Science Brief: Transmission of SARS-CoV-2 in K-12 Schools and Early Care and Education Programs – Updated</a:t>
            </a:r>
            <a:r>
              <a:rPr lang="en-US" sz="1100" b="0" dirty="0">
                <a:solidFill>
                  <a:schemeClr val="bg1"/>
                </a:solidFill>
                <a:latin typeface="Open Sans" panose="020B0606030504020204" pitchFamily="34" charset="0"/>
              </a:rPr>
              <a:t>. https://www.cdc.gov/coronavirus/2019-ncov/science/science-briefs/transmission_k_12_schools.html</a:t>
            </a:r>
            <a:endParaRPr lang="en-US" sz="105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8" name="Picture 4" descr="To get kids back in-person safely, schools should monitor...">
            <a:extLst>
              <a:ext uri="{FF2B5EF4-FFF2-40B4-BE49-F238E27FC236}">
                <a16:creationId xmlns:a16="http://schemas.microsoft.com/office/drawing/2014/main" id="{A8B5DDEF-E779-4ABE-9D73-900DCF73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3334" r="22188" b="57348"/>
          <a:stretch/>
        </p:blipFill>
        <p:spPr bwMode="auto">
          <a:xfrm>
            <a:off x="6770670" y="1846780"/>
            <a:ext cx="4448710" cy="29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0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597344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Transmission within schools and daycare settings depends on multiple factors: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Community Transmission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Centers for Disease Control and Prevention.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Science Brief: Transmission of SARS-CoV-2 in K-12 Schools and Early Care and Education Programs – Updated</a:t>
            </a:r>
            <a:r>
              <a:rPr lang="en-US" sz="1100" b="0" dirty="0">
                <a:solidFill>
                  <a:schemeClr val="bg1"/>
                </a:solidFill>
                <a:latin typeface="Open Sans" panose="020B0606030504020204" pitchFamily="34" charset="0"/>
              </a:rPr>
              <a:t>. https://www.cdc.gov/coronavirus/2019-ncov/science/science-briefs/transmission_k_12_schools.html</a:t>
            </a:r>
            <a:endParaRPr lang="en-US" sz="105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8" name="Picture 4" descr="To get kids back in-person safely, schools should monitor...">
            <a:extLst>
              <a:ext uri="{FF2B5EF4-FFF2-40B4-BE49-F238E27FC236}">
                <a16:creationId xmlns:a16="http://schemas.microsoft.com/office/drawing/2014/main" id="{A8B5DDEF-E779-4ABE-9D73-900DCF73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3334" r="22188" b="57348"/>
          <a:stretch/>
        </p:blipFill>
        <p:spPr bwMode="auto">
          <a:xfrm>
            <a:off x="6770670" y="1846780"/>
            <a:ext cx="4448710" cy="29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96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597344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Transmission within schools and daycare settings depends on multiple factors: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Community Transmission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Types of Variants Circulating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Centers for Disease Control and Prevention.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Science Brief: Transmission of SARS-CoV-2 in K-12 Schools and Early Care and Education Programs – Updated</a:t>
            </a:r>
            <a:r>
              <a:rPr lang="en-US" sz="1100" b="0" dirty="0">
                <a:solidFill>
                  <a:schemeClr val="bg1"/>
                </a:solidFill>
                <a:latin typeface="Open Sans" panose="020B0606030504020204" pitchFamily="34" charset="0"/>
              </a:rPr>
              <a:t>. https://www.cdc.gov/coronavirus/2019-ncov/science/science-briefs/transmission_k_12_schools.html</a:t>
            </a:r>
            <a:endParaRPr lang="en-US" sz="105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8" name="Picture 4" descr="To get kids back in-person safely, schools should monitor...">
            <a:extLst>
              <a:ext uri="{FF2B5EF4-FFF2-40B4-BE49-F238E27FC236}">
                <a16:creationId xmlns:a16="http://schemas.microsoft.com/office/drawing/2014/main" id="{A8B5DDEF-E779-4ABE-9D73-900DCF73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3334" r="22188" b="57348"/>
          <a:stretch/>
        </p:blipFill>
        <p:spPr bwMode="auto">
          <a:xfrm>
            <a:off x="6770670" y="1846780"/>
            <a:ext cx="4448710" cy="29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43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597344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Transmission within schools and daycare settings depends on multiple factors: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Community Transmission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Types of Variants Circulating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Staff and Student Vaccination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Centers for Disease Control and Prevention.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Science Brief: Transmission of SARS-CoV-2 in K-12 Schools and Early Care and Education Programs – Updated</a:t>
            </a:r>
            <a:r>
              <a:rPr lang="en-US" sz="1100" b="0" dirty="0">
                <a:solidFill>
                  <a:schemeClr val="bg1"/>
                </a:solidFill>
                <a:latin typeface="Open Sans" panose="020B0606030504020204" pitchFamily="34" charset="0"/>
              </a:rPr>
              <a:t>. https://www.cdc.gov/coronavirus/2019-ncov/science/science-briefs/transmission_k_12_schools.html</a:t>
            </a:r>
            <a:endParaRPr lang="en-US" sz="105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8" name="Picture 4" descr="To get kids back in-person safely, schools should monitor...">
            <a:extLst>
              <a:ext uri="{FF2B5EF4-FFF2-40B4-BE49-F238E27FC236}">
                <a16:creationId xmlns:a16="http://schemas.microsoft.com/office/drawing/2014/main" id="{A8B5DDEF-E779-4ABE-9D73-900DCF73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3334" r="22188" b="57348"/>
          <a:stretch/>
        </p:blipFill>
        <p:spPr bwMode="auto">
          <a:xfrm>
            <a:off x="6770670" y="1846780"/>
            <a:ext cx="4448710" cy="29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15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597344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Transmission within schools and daycare settings depends on multiple factors: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Community Transmission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Types of Variants Circulating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Staff and Student Vaccination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Mitigation Measures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Centers for Disease Control and Prevention. 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Science Brief: Transmission of SARS-CoV-2 in K-12 Schools and Early Care and Education Programs – Updated</a:t>
            </a:r>
            <a:r>
              <a:rPr lang="en-US" sz="1100" b="0" dirty="0">
                <a:solidFill>
                  <a:schemeClr val="bg1"/>
                </a:solidFill>
                <a:latin typeface="Open Sans" panose="020B0606030504020204" pitchFamily="34" charset="0"/>
              </a:rPr>
              <a:t>. https://www.cdc.gov/coronavirus/2019-ncov/science/science-briefs/transmission_k_12_schools.html</a:t>
            </a:r>
            <a:endParaRPr lang="en-US" sz="105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8" name="Picture 4" descr="To get kids back in-person safely, schools should monitor...">
            <a:extLst>
              <a:ext uri="{FF2B5EF4-FFF2-40B4-BE49-F238E27FC236}">
                <a16:creationId xmlns:a16="http://schemas.microsoft.com/office/drawing/2014/main" id="{A8B5DDEF-E779-4ABE-9D73-900DCF732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3334" r="22188" b="57348"/>
          <a:stretch/>
        </p:blipFill>
        <p:spPr bwMode="auto">
          <a:xfrm>
            <a:off x="6770670" y="1846780"/>
            <a:ext cx="4448710" cy="29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0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9AAC2B-020C-468D-A8A8-F78A638F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1" y="1383183"/>
            <a:ext cx="9873672" cy="4537325"/>
          </a:xfrm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I will discuss vaccines that remain under FDA Emergency Use Authorization for the age groups in question</a:t>
            </a:r>
          </a:p>
          <a:p>
            <a:r>
              <a:rPr lang="en-US" sz="2600" dirty="0">
                <a:solidFill>
                  <a:schemeClr val="bg1"/>
                </a:solidFill>
              </a:rPr>
              <a:t>Brand names are used for identification purposes only and do not serve as an endorsement of the brand in question</a:t>
            </a:r>
          </a:p>
          <a:p>
            <a:r>
              <a:rPr lang="en-US" sz="2600" dirty="0">
                <a:solidFill>
                  <a:schemeClr val="bg1"/>
                </a:solidFill>
              </a:rPr>
              <a:t>I have no relevant personal financial relationships with any drugs, therapies, or vaccines included in this lecture</a:t>
            </a:r>
          </a:p>
        </p:txBody>
      </p:sp>
    </p:spTree>
    <p:extLst>
      <p:ext uri="{BB962C8B-B14F-4D97-AF65-F5344CB8AC3E}">
        <p14:creationId xmlns:p14="http://schemas.microsoft.com/office/powerpoint/2010/main" val="52409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190782"/>
            <a:ext cx="4514514" cy="57637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Community Transmission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D2293-A466-4AD9-BAEB-2E8683C4A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67" y="1767161"/>
            <a:ext cx="9806865" cy="49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97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1865A-452D-4ABF-A90A-D339D9775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271462"/>
            <a:ext cx="101060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53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482D99-DA7B-4D73-8967-7DAFAE67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8" y="0"/>
            <a:ext cx="11210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50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190782"/>
            <a:ext cx="4514514" cy="57637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Variants in Circulation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6F68F-B15F-454C-9092-D70B5D7F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724" y="1767161"/>
            <a:ext cx="5574552" cy="498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6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2" y="1341913"/>
            <a:ext cx="5114307" cy="5305962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Basic Reproduction Number</a:t>
            </a:r>
          </a:p>
          <a:p>
            <a:r>
              <a:rPr lang="en-US" sz="2200" dirty="0">
                <a:solidFill>
                  <a:schemeClr val="bg1"/>
                </a:solidFill>
              </a:rPr>
              <a:t>Number of new cases that may arise from one index case</a:t>
            </a:r>
          </a:p>
          <a:p>
            <a:r>
              <a:rPr lang="en-US" sz="2200" dirty="0">
                <a:solidFill>
                  <a:schemeClr val="bg1"/>
                </a:solidFill>
              </a:rPr>
              <a:t>Examples of R0 by pathogen: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Rhinovirus = 1.2-1.8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Measles = 12-18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Ebola = 1.5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SARS-CoV-2 (original lineages) = 1.8-3.6 (mean 2.8)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SARS-CoV-2 (Delta) = 5-9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0D216-E5C3-4BE5-90CE-A29D1C5F8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4" t="239"/>
          <a:stretch/>
        </p:blipFill>
        <p:spPr>
          <a:xfrm>
            <a:off x="7225229" y="1341913"/>
            <a:ext cx="3908548" cy="4219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9795E9-D526-4C5E-A9EA-3952B9750E74}"/>
              </a:ext>
            </a:extLst>
          </p:cNvPr>
          <p:cNvSpPr txBox="1">
            <a:spLocks/>
          </p:cNvSpPr>
          <p:nvPr/>
        </p:nvSpPr>
        <p:spPr>
          <a:xfrm>
            <a:off x="684211" y="210126"/>
            <a:ext cx="10307062" cy="9805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SARS-CoV-2 in Children: Schools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077767"/>
            <a:ext cx="5829605" cy="57637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Staff and Student Vaccination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This figure shows increased child and adolescent hospitalizations in states with low vaccination levels.">
            <a:extLst>
              <a:ext uri="{FF2B5EF4-FFF2-40B4-BE49-F238E27FC236}">
                <a16:creationId xmlns:a16="http://schemas.microsoft.com/office/drawing/2014/main" id="{644DC268-8862-409C-921E-34731F2AF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41" y="1800039"/>
            <a:ext cx="8267917" cy="46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41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077767"/>
            <a:ext cx="5829605" cy="57637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Staff and Student Vaccination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The figure shows increasing COVID-19 hospitalizations in children and adolescents since the Delta variant.">
            <a:extLst>
              <a:ext uri="{FF2B5EF4-FFF2-40B4-BE49-F238E27FC236}">
                <a16:creationId xmlns:a16="http://schemas.microsoft.com/office/drawing/2014/main" id="{9D0742A6-E397-4FF6-8D2F-C33B814A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12" y="1868397"/>
            <a:ext cx="8079375" cy="42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38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077767"/>
            <a:ext cx="4514514" cy="57637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Mitigation Measures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93396-5E19-4726-91BF-E63E56865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654146"/>
            <a:ext cx="11068050" cy="46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89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597344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In-person school has numerous benefits for children and adolescents of all ages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Vaccination remains the most important public health tool to guarantee student, staff, and family safety with in-person school attendance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 Mitigation measures are important adjuncts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Third participant enrolled in VRC 207 receives a dose of the investigational NIAID/GSK Ebola vaccine">
            <a:extLst>
              <a:ext uri="{FF2B5EF4-FFF2-40B4-BE49-F238E27FC236}">
                <a16:creationId xmlns:a16="http://schemas.microsoft.com/office/drawing/2014/main" id="{174CF17A-D483-4984-8789-FC0798D68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65" y="1632565"/>
            <a:ext cx="5047978" cy="39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73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Why are pediatric inpatient centers full?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394691"/>
            <a:ext cx="10307062" cy="5172364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do we know about the epidemiology of SARS-CoV-2 in children?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 are the harms of SARS-CoV-2 in children?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Will my child be safe in in-person school?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Why are pediatric inpatient centers full?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What’s in store for this winter?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67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Delayed Respiratory virus surge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5236531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Closures and mitigation measures during 2020 inadvertently suppressed transmission of typical respiratory pathogens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A delayed surge has resulted with an unprecedented number of cases in late summer/early fall 2021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CH">
            <a:extLst>
              <a:ext uri="{FF2B5EF4-FFF2-40B4-BE49-F238E27FC236}">
                <a16:creationId xmlns:a16="http://schemas.microsoft.com/office/drawing/2014/main" id="{FB4D9460-E458-4AC1-9EC7-EF4DFB16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0" y="1318260"/>
            <a:ext cx="47053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65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9209AB-EE01-43F8-9962-988E911B8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518" y="0"/>
            <a:ext cx="8996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4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Drill Down">
            <a:extLst>
              <a:ext uri="{FF2B5EF4-FFF2-40B4-BE49-F238E27FC236}">
                <a16:creationId xmlns:a16="http://schemas.microsoft.com/office/drawing/2014/main" id="{CE700185-2B28-427F-A299-9B069529A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9" b="47047"/>
          <a:stretch/>
        </p:blipFill>
        <p:spPr>
          <a:xfrm>
            <a:off x="890451" y="220259"/>
            <a:ext cx="10411097" cy="64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45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2" descr="Bronchiolitis">
            <a:extLst>
              <a:ext uri="{FF2B5EF4-FFF2-40B4-BE49-F238E27FC236}">
                <a16:creationId xmlns:a16="http://schemas.microsoft.com/office/drawing/2014/main" id="{E04E03C5-9BBE-4AE5-A26A-940B3577E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 b="31429"/>
          <a:stretch/>
        </p:blipFill>
        <p:spPr>
          <a:xfrm>
            <a:off x="427011" y="796834"/>
            <a:ext cx="11337978" cy="5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86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Delayed Respiratory virus surge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314450"/>
            <a:ext cx="5145091" cy="521207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Palivizumab Guidance: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Infants younger than 12 months with prematurity before 29 weeks GA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Infants with chronic lung disease (&lt;32 weeks GA)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Hemodynamically significant </a:t>
            </a:r>
            <a:r>
              <a:rPr lang="en-US" sz="2200" dirty="0" err="1">
                <a:solidFill>
                  <a:schemeClr val="bg1"/>
                </a:solidFill>
              </a:rPr>
              <a:t>acyanotic</a:t>
            </a:r>
            <a:r>
              <a:rPr lang="en-US" sz="2200" dirty="0">
                <a:solidFill>
                  <a:schemeClr val="bg1"/>
                </a:solidFill>
              </a:rPr>
              <a:t> heart disease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Moderate to severe </a:t>
            </a:r>
            <a:r>
              <a:rPr lang="en-US" sz="2200" dirty="0" err="1">
                <a:solidFill>
                  <a:schemeClr val="bg1"/>
                </a:solidFill>
              </a:rPr>
              <a:t>pulm</a:t>
            </a:r>
            <a:r>
              <a:rPr lang="en-US" sz="2200" dirty="0">
                <a:solidFill>
                  <a:schemeClr val="bg1"/>
                </a:solidFill>
              </a:rPr>
              <a:t>. HTN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Cystic fibrosis with evidence of lung disease or nutritional compromise</a:t>
            </a:r>
          </a:p>
        </p:txBody>
      </p:sp>
      <p:pic>
        <p:nvPicPr>
          <p:cNvPr id="9" name="Picture 2" descr="infant laying in intensive care">
            <a:extLst>
              <a:ext uri="{FF2B5EF4-FFF2-40B4-BE49-F238E27FC236}">
                <a16:creationId xmlns:a16="http://schemas.microsoft.com/office/drawing/2014/main" id="{383340FB-3391-4832-AD13-8B3154C6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2" y="1632565"/>
            <a:ext cx="523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82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Delayed Respiratory virus surge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5E46D-3BC4-4A3F-B3A5-1AFCF33E9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7782"/>
            <a:ext cx="12192000" cy="1592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3C8F5-94A0-427F-A580-01E42D7F6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" y="3429000"/>
            <a:ext cx="11896725" cy="20288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0E599F-098E-4415-8A6C-D6A80FD772FF}"/>
              </a:ext>
            </a:extLst>
          </p:cNvPr>
          <p:cNvSpPr/>
          <p:nvPr/>
        </p:nvSpPr>
        <p:spPr>
          <a:xfrm>
            <a:off x="274320" y="3429000"/>
            <a:ext cx="8938260" cy="4229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28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Delayed Respiratory virus surge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3956371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“Seasonal” respiratory viruses have led to consumption of health care resources with little margin for additional COVID-19 cases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697BC-BA9C-4FDB-994E-DC457E7F7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05" y="1312322"/>
            <a:ext cx="6811373" cy="517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56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What’s in store for this winter?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23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tional levels of ILI and ARI ">
            <a:extLst>
              <a:ext uri="{FF2B5EF4-FFF2-40B4-BE49-F238E27FC236}">
                <a16:creationId xmlns:a16="http://schemas.microsoft.com/office/drawing/2014/main" id="{DB0EFC12-D152-4EBA-B73F-AC32919D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36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Lab Confirmed Respiratory Viruses">
            <a:extLst>
              <a:ext uri="{FF2B5EF4-FFF2-40B4-BE49-F238E27FC236}">
                <a16:creationId xmlns:a16="http://schemas.microsoft.com/office/drawing/2014/main" id="{F041E7AF-479B-4963-95AF-51975B607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2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do we know about the epidemiology of SARS-CoV-2 in children?</a:t>
            </a:r>
          </a:p>
          <a:p>
            <a:pPr lvl="1"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69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Lab Confirmed Respiratory Viruses">
            <a:extLst>
              <a:ext uri="{FF2B5EF4-FFF2-40B4-BE49-F238E27FC236}">
                <a16:creationId xmlns:a16="http://schemas.microsoft.com/office/drawing/2014/main" id="{F041E7AF-479B-4963-95AF-51975B607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3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F84887-BBEE-4808-BC0E-88786D82AA87}"/>
              </a:ext>
            </a:extLst>
          </p:cNvPr>
          <p:cNvSpPr/>
          <p:nvPr/>
        </p:nvSpPr>
        <p:spPr>
          <a:xfrm>
            <a:off x="3446318" y="646610"/>
            <a:ext cx="5299363" cy="14826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2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394691"/>
            <a:ext cx="10307062" cy="5172364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do we know about the epidemiology of SARS-CoV-2 in children?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 are the harms of SARS-CoV-2 in children?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Will my child be safe in in-person school?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Why are pediatric inpatient centers full?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What’s in store for this winter?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2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2396-26A8-467B-8C7B-4D37C71E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2161309"/>
            <a:ext cx="10870480" cy="126769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Update on pediatric immunizations</a:t>
            </a:r>
          </a:p>
        </p:txBody>
      </p:sp>
    </p:spTree>
    <p:extLst>
      <p:ext uri="{BB962C8B-B14F-4D97-AF65-F5344CB8AC3E}">
        <p14:creationId xmlns:p14="http://schemas.microsoft.com/office/powerpoint/2010/main" val="3337291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9AAC2B-020C-468D-A8A8-F78A638F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1" y="1383183"/>
            <a:ext cx="9873672" cy="4537325"/>
          </a:xfrm>
        </p:spPr>
        <p:txBody>
          <a:bodyPr anchor="t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I will discuss vaccines that remain under FDA Emergency Use Authorization for the age groups in question</a:t>
            </a:r>
          </a:p>
          <a:p>
            <a:r>
              <a:rPr lang="en-US" sz="2600" dirty="0">
                <a:solidFill>
                  <a:schemeClr val="bg1"/>
                </a:solidFill>
              </a:rPr>
              <a:t>Brand names are used for identification purposes only and do not serve as an endorsement of the brand in question</a:t>
            </a:r>
          </a:p>
          <a:p>
            <a:r>
              <a:rPr lang="en-US" sz="2600" dirty="0">
                <a:solidFill>
                  <a:schemeClr val="bg1"/>
                </a:solidFill>
              </a:rPr>
              <a:t>I have no relevant personal financial relationships with any drugs, therapies, or vaccines included in this lecture</a:t>
            </a:r>
          </a:p>
        </p:txBody>
      </p:sp>
    </p:spTree>
    <p:extLst>
      <p:ext uri="{BB962C8B-B14F-4D97-AF65-F5344CB8AC3E}">
        <p14:creationId xmlns:p14="http://schemas.microsoft.com/office/powerpoint/2010/main" val="3894743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394691"/>
            <a:ext cx="10307062" cy="5172364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is the evidence for the efficacy of immunizations for adolescents against SARS-CoV-2?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 are the adverse reactions associated with immunizing adolescents against SARS-CoV-2?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When will younger age groups be approved to receive immunizations against SARS-CoV-2?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 are the current shortfalls in immunizations across the US?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 should I know about influenza vaccination for this winter?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0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is the evidence for the efficacy of immunizations for adolescents against SARS-CoV-2?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41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vaccines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1072010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Only 3 vaccines meet FDA approval or FDA EUA: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C8065-386C-40B3-B22D-F3D07F39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52" y="2326610"/>
            <a:ext cx="8037095" cy="40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93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vaccines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10720105" cy="453732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Only 3 vaccines meet FDA approval or FDA EUA: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3C8065-386C-40B3-B22D-F3D07F39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52" y="2326610"/>
            <a:ext cx="8037095" cy="40761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B84FE-13F4-4300-89D7-F97D52C33C5A}"/>
              </a:ext>
            </a:extLst>
          </p:cNvPr>
          <p:cNvSpPr/>
          <p:nvPr/>
        </p:nvSpPr>
        <p:spPr>
          <a:xfrm>
            <a:off x="2077452" y="3246120"/>
            <a:ext cx="8037095" cy="11772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9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6619561" cy="5015309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May 10, 2021</a:t>
            </a:r>
            <a:r>
              <a:rPr lang="en-US" sz="2400" dirty="0">
                <a:solidFill>
                  <a:schemeClr val="bg1"/>
                </a:solidFill>
              </a:rPr>
              <a:t>: the FDA expands emergency use authorization for the Pfizer-BioNTech COVID-19 vaccine to include adolescents aged 12-15 years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May 12, 2021</a:t>
            </a:r>
            <a:r>
              <a:rPr lang="en-US" sz="2400" dirty="0">
                <a:solidFill>
                  <a:schemeClr val="bg1"/>
                </a:solidFill>
              </a:rPr>
              <a:t>: the Advisory Committee on Immunization Practices made an interim recommendation for the use of the Pfizer-BioNTech COVID-19 vaccine for adolescents 12-15 years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August 23, 2021</a:t>
            </a:r>
            <a:r>
              <a:rPr lang="en-US" sz="2400" dirty="0">
                <a:solidFill>
                  <a:schemeClr val="bg1"/>
                </a:solidFill>
              </a:rPr>
              <a:t>: The FDA approves the Pfizer-BioNTech COVID-19 vaccine for individuals 16 years of age and older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983A9D1-2C76-433A-A672-0D0C4571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0"/>
            <a:ext cx="4446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5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5682301" cy="501530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Methods: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Randomized, double-blind, placebo-controlled Phase II/III trial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Included 2,200 participants aged 12-15 years randomized 1:1 to receive vaccine or placebo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Median 2 months of follow-up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0C8EF-EAA1-4142-BCD1-02B54145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802" y="1632565"/>
            <a:ext cx="4638675" cy="286702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4F91DF-8CF0-4120-93D4-5B691AE1D1E4}"/>
              </a:ext>
            </a:extLst>
          </p:cNvPr>
          <p:cNvSpPr txBox="1">
            <a:spLocks/>
          </p:cNvSpPr>
          <p:nvPr/>
        </p:nvSpPr>
        <p:spPr>
          <a:xfrm>
            <a:off x="350982" y="6286500"/>
            <a:ext cx="11757891" cy="55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Wallace M, Woodworth KR, Gargano JW, et al. The Advisory Committee on Immunization Practices’ Interim Recommendation for Use of Pfizer-BioNTech COVID-19 Vaccine in Adolescents Aged 12–15 Years — United States, May 2021. MMWR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2021;70:749–752. </a:t>
            </a:r>
          </a:p>
        </p:txBody>
      </p:sp>
    </p:spTree>
    <p:extLst>
      <p:ext uri="{BB962C8B-B14F-4D97-AF65-F5344CB8AC3E}">
        <p14:creationId xmlns:p14="http://schemas.microsoft.com/office/powerpoint/2010/main" val="34066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63287-787E-4102-AC3E-CEA58C5AE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8178"/>
            <a:ext cx="12192000" cy="54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71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10307062" cy="501530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Results: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100% efficacy rate in the study population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Statistical noninferiority to patients 16-25 years in terms of neutralizing antibody immunogenicity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286500"/>
            <a:ext cx="11757891" cy="55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Wallace M, Woodworth KR, Gargano JW, et al. The Advisory Committee on Immunization Practices’ Interim Recommendation for Use of Pfizer-BioNTech COVID-19 Vaccine in Adolescents Aged 12–15 Years — United States, May 2021. MMWR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Mortal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Wkly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Rep 2021;70:749–752. </a:t>
            </a:r>
          </a:p>
        </p:txBody>
      </p:sp>
    </p:spTree>
    <p:extLst>
      <p:ext uri="{BB962C8B-B14F-4D97-AF65-F5344CB8AC3E}">
        <p14:creationId xmlns:p14="http://schemas.microsoft.com/office/powerpoint/2010/main" val="3061010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are the adverse reactions associated with immunizing adolescents against SARS-CoV-2?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647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6871021" cy="4265315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Local reactions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Redness: 65% (1st dose), 55% (2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dose)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Swelling: 78%, 54%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Pain at the injection site: 86%, 79%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286500"/>
            <a:ext cx="11757891" cy="55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800" b="0" i="0" dirty="0">
                <a:solidFill>
                  <a:srgbClr val="000000"/>
                </a:solidFill>
                <a:effectLst/>
              </a:rPr>
              <a:t>Centers for Disease Control and Prevention. Local Reactions, Systemic Reactions, Adverse Events, and Serious Adverse Events: Pfizer-BioNTech COVID-19 Vaccine</a:t>
            </a:r>
            <a:r>
              <a:rPr lang="en-US" sz="800" dirty="0">
                <a:solidFill>
                  <a:srgbClr val="000000"/>
                </a:solidFill>
              </a:rPr>
              <a:t>. https://www.cdc.gov/vaccines/covid-19/info-by-product/pfizer/reactogenicity.html</a:t>
            </a: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EFBF7-DDEB-4E8B-AB30-2B2DF7F7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516" y="1415415"/>
            <a:ext cx="37242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97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303021"/>
            <a:ext cx="6871021" cy="459486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Systemic reactions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Fever: 10% (1st dose), 20% (2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dose)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Fatigue: 60%, 66%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Headache: 55%, 65%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Chills: 28%, 42%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Vomiting: 3%, 3%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Diarrhea: 8%, 6%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Muscle pain: 24%, 32%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Joint pain: 10%, 16%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286500"/>
            <a:ext cx="11757891" cy="55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800" b="0" i="0" dirty="0">
                <a:solidFill>
                  <a:srgbClr val="000000"/>
                </a:solidFill>
                <a:effectLst/>
              </a:rPr>
              <a:t>Centers for Disease Control and Prevention. Local Reactions, Systemic Reactions, Adverse Events, and Serious Adverse Events: Pfizer-BioNTech COVID-19 Vaccine</a:t>
            </a:r>
            <a:r>
              <a:rPr lang="en-US" sz="800" dirty="0">
                <a:solidFill>
                  <a:srgbClr val="000000"/>
                </a:solidFill>
              </a:rPr>
              <a:t>. https://www.cdc.gov/vaccines/covid-19/info-by-product/pfizer/reactogenicity.html</a:t>
            </a: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EFBF7-DDEB-4E8B-AB30-2B2DF7F7D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516" y="1415415"/>
            <a:ext cx="37242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999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508759"/>
            <a:ext cx="6871021" cy="43891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Lymphadenopathy in the arm and neck region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2-4 days following vaccination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7 cases in the vaccine group, 1 in the placebo group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Felt to be plausibly related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Typically resolved within 10 days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286500"/>
            <a:ext cx="11757891" cy="55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800" b="0" i="0" dirty="0">
                <a:solidFill>
                  <a:srgbClr val="000000"/>
                </a:solidFill>
                <a:effectLst/>
              </a:rPr>
              <a:t>Centers for Disease Control and Prevention. Local Reactions, Systemic Reactions, Adverse Events, and Serious Adverse Events: Pfizer-BioNTech COVID-19 Vaccine</a:t>
            </a:r>
            <a:r>
              <a:rPr lang="en-US" sz="800" dirty="0">
                <a:solidFill>
                  <a:srgbClr val="000000"/>
                </a:solidFill>
              </a:rPr>
              <a:t>. https://www.cdc.gov/vaccines/covid-19/info-by-product/pfizer/reactogenicity.html</a:t>
            </a: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E1273170-8441-4214-B3B5-CC0932E3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15" y="1396761"/>
            <a:ext cx="2968625" cy="46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166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508759"/>
            <a:ext cx="6185221" cy="43891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Myocarditis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More common in male adolescents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More common after the second dose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Typically within days after the vaccine dose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Generally mild, many cases resolve with NSAID or prednisone therapy alone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215916"/>
            <a:ext cx="11757891" cy="626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800" b="0" i="0" dirty="0">
                <a:solidFill>
                  <a:srgbClr val="000000"/>
                </a:solidFill>
                <a:effectLst/>
              </a:rPr>
              <a:t>Centers for Disease Control and Prevention. 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Myocarditis and Pericarditis After mRNA COVID-19 Vaccination</a:t>
            </a:r>
            <a:r>
              <a:rPr lang="en-US" sz="800" dirty="0">
                <a:solidFill>
                  <a:srgbClr val="000000"/>
                </a:solidFill>
              </a:rPr>
              <a:t>. https://www.cdc.gov/coronavirus/2019-ncov/vaccines/safety/myocarditis.html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Marshall M, et al. S</a:t>
            </a:r>
            <a:r>
              <a:rPr lang="en-US" sz="800" b="0" dirty="0">
                <a:solidFill>
                  <a:srgbClr val="131313"/>
                </a:solidFill>
                <a:effectLst/>
                <a:latin typeface="+mn-lt"/>
              </a:rPr>
              <a:t>ymptomatic Acute Myocarditis in 7 Adolescents After Pfizer-BioNTech COVID-19 Vaccination. 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Pediatrics September 2021, 148 (3) e2021052478</a:t>
            </a:r>
            <a:endParaRPr lang="en-US" sz="800" b="0" dirty="0">
              <a:solidFill>
                <a:srgbClr val="131313"/>
              </a:solidFill>
              <a:effectLst/>
              <a:latin typeface="+mn-lt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7F2E9-B5E9-4EFD-B658-03A1D59F0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430" y="1508759"/>
            <a:ext cx="41148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959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508759"/>
            <a:ext cx="10071421" cy="43891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Thrombosis</a:t>
            </a:r>
          </a:p>
          <a:p>
            <a:pPr lvl="1"/>
            <a:r>
              <a:rPr lang="en-US" sz="2200" dirty="0" err="1">
                <a:solidFill>
                  <a:schemeClr val="bg1"/>
                </a:solidFill>
              </a:rPr>
              <a:t>Hippisley</a:t>
            </a:r>
            <a:r>
              <a:rPr lang="en-US" sz="2200" dirty="0">
                <a:solidFill>
                  <a:schemeClr val="bg1"/>
                </a:solidFill>
              </a:rPr>
              <a:t>-Cox J, et al. BMJ August 2021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Self-controlled case series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Utilized National </a:t>
            </a:r>
            <a:r>
              <a:rPr lang="en-US" sz="2200" dirty="0" err="1">
                <a:solidFill>
                  <a:schemeClr val="bg1"/>
                </a:solidFill>
              </a:rPr>
              <a:t>Immunisation</a:t>
            </a:r>
            <a:r>
              <a:rPr lang="en-US" sz="2200" dirty="0">
                <a:solidFill>
                  <a:schemeClr val="bg1"/>
                </a:solidFill>
              </a:rPr>
              <a:t> Management System in the UK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Included all people who received BNT162b2 mRNA vaccine (Pfizer) or ChAdOx1 nCoV-19 vaccine (Oxford-AstraZeneca)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Included individuals 16 and older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480810"/>
            <a:ext cx="11757891" cy="361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err="1">
                <a:solidFill>
                  <a:schemeClr val="bg1"/>
                </a:solidFill>
              </a:rPr>
              <a:t>Hippisley</a:t>
            </a:r>
            <a:r>
              <a:rPr lang="en-US" sz="800" b="0" i="0" dirty="0">
                <a:solidFill>
                  <a:schemeClr val="bg1"/>
                </a:solidFill>
              </a:rPr>
              <a:t>-Cox J, et al.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interfaceregular"/>
              </a:rPr>
              <a:t>Risk of thrombocytopenia and thromboembolism after covid-19 vaccination and SARS-CoV-2 positive testing: self-controlled case series study. BMJ 2021; 374</a:t>
            </a:r>
            <a:endParaRPr lang="en-US" sz="8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70389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Adverse Events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480810"/>
            <a:ext cx="11757891" cy="361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err="1">
                <a:solidFill>
                  <a:schemeClr val="bg1"/>
                </a:solidFill>
              </a:rPr>
              <a:t>Hippisley</a:t>
            </a:r>
            <a:r>
              <a:rPr lang="en-US" sz="800" b="0" i="0" dirty="0">
                <a:solidFill>
                  <a:schemeClr val="bg1"/>
                </a:solidFill>
              </a:rPr>
              <a:t>-Cox J, et al.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interfaceregular"/>
              </a:rPr>
              <a:t>Risk of thrombocytopenia and thromboembolism after covid-19 vaccination and SARS-CoV-2 positive testing: self-controlled case series study. BMJ 2021; 374</a:t>
            </a:r>
            <a:endParaRPr lang="en-US" sz="8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D2F40-7822-4FAE-9005-1E2042D39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62" y="1621203"/>
            <a:ext cx="96678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83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Adverse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508759"/>
            <a:ext cx="10071421" cy="43891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Risks versus Benefits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Except for a select few, the personal and family risks associated contracting COVID-19 are far worse than immunization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Individuals who have had adverse reactions should see their healthcare providers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Concerns for myocarditis or thrombosis can be discussed with local subspecialists in cardiology, hematology, and infectious disease</a:t>
            </a: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480810"/>
            <a:ext cx="11757891" cy="361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err="1">
                <a:solidFill>
                  <a:schemeClr val="bg1"/>
                </a:solidFill>
              </a:rPr>
              <a:t>Hippisley</a:t>
            </a:r>
            <a:r>
              <a:rPr lang="en-US" sz="800" b="0" i="0" dirty="0">
                <a:solidFill>
                  <a:schemeClr val="bg1"/>
                </a:solidFill>
              </a:rPr>
              <a:t>-Cox J, et al.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interfaceregular"/>
              </a:rPr>
              <a:t>Risk of thrombocytopenia and thromboembolism after covid-19 vaccination and SARS-CoV-2 positive testing: self-controlled case series study. BMJ 2021; 374</a:t>
            </a:r>
            <a:endParaRPr lang="en-US" sz="8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75256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When will younger age groups be approved to receive immunizations against SARS-CoV-2?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in Children: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632565"/>
            <a:ext cx="8812487" cy="4537325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US Cumulative cases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5,899,148 total child COVID-19 cases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16.2% of all cases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Overall rate: 7,838 per 100,000</a:t>
            </a:r>
          </a:p>
          <a:p>
            <a:r>
              <a:rPr lang="en-US" sz="2200" dirty="0">
                <a:solidFill>
                  <a:schemeClr val="bg1"/>
                </a:solidFill>
              </a:rPr>
              <a:t>Utah Cumulative cases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61,596 total child COVID-19 cases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12.2% of all COVID-19 cases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Overall rate: 7,950 per 100,000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0A0CF5-FADB-48F8-AA60-29B71447356E}"/>
              </a:ext>
            </a:extLst>
          </p:cNvPr>
          <p:cNvSpPr txBox="1">
            <a:spLocks/>
          </p:cNvSpPr>
          <p:nvPr/>
        </p:nvSpPr>
        <p:spPr>
          <a:xfrm>
            <a:off x="350982" y="61698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0" strike="noStrike" dirty="0">
                <a:solidFill>
                  <a:schemeClr val="bg1"/>
                </a:solidFill>
                <a:effectLst/>
              </a:rPr>
              <a:t>American Academy of Pediatrics. Children and COVID-19: State Level Data Report. https://www.aap.org/en/pages/2019-novel-coronavirus-covid-19-infections/children-and-covid-19-state-level-data-report/</a:t>
            </a:r>
            <a:endParaRPr lang="en-US" sz="110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28074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Sars-cov-2 immunization: Ages 5-11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508759"/>
            <a:ext cx="9700762" cy="43891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 September 20, Pfizer announced positive efficacy and safety data in the use of the Pfizer-BioNTech vaccine in children ages 5-11 years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FDA plans on holding an advisory committee meeting on October 26 regarding Pfizer’s data on vaccine safety and efficacy in children ages 5-11 years</a:t>
            </a: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53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are the current shortfalls in immunizations across the US?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215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Shortfalls in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508759"/>
            <a:ext cx="5912534" cy="43891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COVID-19 pandemic has disrupted normal immunization practices in most settings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Shortfalls have been noted in the US and globally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Pediatric populations are more vulnerable than before to the next outbreak of measles, mumps, or other infectious diseases</a:t>
            </a:r>
          </a:p>
        </p:txBody>
      </p:sp>
      <p:pic>
        <p:nvPicPr>
          <p:cNvPr id="8" name="Picture 7" descr="A close up of a child&#10;&#10;Description automatically generated with medium confidence">
            <a:extLst>
              <a:ext uri="{FF2B5EF4-FFF2-40B4-BE49-F238E27FC236}">
                <a16:creationId xmlns:a16="http://schemas.microsoft.com/office/drawing/2014/main" id="{9E21EF3C-0D47-4F9F-96C4-BCB9A9182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41" y="1421130"/>
            <a:ext cx="44767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9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8F9B61-6C52-4486-BFB7-44FFB82D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6" y="0"/>
            <a:ext cx="1103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299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45235-4FEF-4CAA-94D4-EE56516A2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76" y="0"/>
            <a:ext cx="10719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003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16A4F-8BA9-4BF5-A17D-4FF056B0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61" y="0"/>
            <a:ext cx="11527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34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Shortfalls in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09" y="1332411"/>
            <a:ext cx="5912534" cy="521208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Providers should reassure families about COVID-19 precautions in clinic</a:t>
            </a:r>
          </a:p>
          <a:p>
            <a:r>
              <a:rPr lang="en-US" sz="2400" dirty="0">
                <a:solidFill>
                  <a:schemeClr val="bg1"/>
                </a:solidFill>
              </a:rPr>
              <a:t>Novel methods for catching up on immunizations can be employed (e.g. “drive through appointments”)</a:t>
            </a:r>
          </a:p>
          <a:p>
            <a:r>
              <a:rPr lang="en-US" sz="2400" dirty="0">
                <a:solidFill>
                  <a:schemeClr val="bg1"/>
                </a:solidFill>
              </a:rPr>
              <a:t>Vaccine hesitancy can be addressed through dialogue, storytelling, visual imagery, and close relationships with primary care providers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0A9A4-2676-419E-97AB-D7180C4D1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143" y="0"/>
            <a:ext cx="4553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75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469" y="2531159"/>
            <a:ext cx="10307062" cy="143994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should I know about influenza vaccination for this winter?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401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Seasonal influenza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508759"/>
            <a:ext cx="4893630" cy="43891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Seasonal influenza cases have appeared in Utah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Reduced population immunity due to lack of influenza virus activity since March 2020 could lead to an early, potentially severe flu season</a:t>
            </a: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480810"/>
            <a:ext cx="11757891" cy="361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800" b="0" i="0" dirty="0">
                <a:solidFill>
                  <a:schemeClr val="bg1"/>
                </a:solidFill>
              </a:rPr>
              <a:t>Centers for Disease Control and Prevention. 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Frequently Asked Influenza (Flu) Questions: 2021-2022 Season. https://www.cdc.gov/flu/season/faq-flu-season-2021-2022.htm#what-virus</a:t>
            </a:r>
            <a:endParaRPr lang="en-US" sz="800" b="0" i="0" dirty="0">
              <a:solidFill>
                <a:schemeClr val="bg1"/>
              </a:solidFill>
              <a:effectLst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B0BF6DAD-5CAD-45E4-A156-749739A3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499"/>
            <a:ext cx="5786846" cy="57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218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Seasonal influenza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508759"/>
            <a:ext cx="4527870" cy="438912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All available flu vaccines in the US will be quadrivalent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Selected to protect against the viruses predicted to spread and cause illness this season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270FE0-5066-4786-B023-946632E39A76}"/>
              </a:ext>
            </a:extLst>
          </p:cNvPr>
          <p:cNvSpPr txBox="1">
            <a:spLocks/>
          </p:cNvSpPr>
          <p:nvPr/>
        </p:nvSpPr>
        <p:spPr>
          <a:xfrm>
            <a:off x="350982" y="6480810"/>
            <a:ext cx="11757891" cy="361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800" b="0" i="0" dirty="0">
                <a:solidFill>
                  <a:schemeClr val="bg1"/>
                </a:solidFill>
              </a:rPr>
              <a:t>Centers for Disease Control and Prevention. </a:t>
            </a:r>
            <a:r>
              <a:rPr lang="en-US" sz="800" b="0" i="0" dirty="0">
                <a:solidFill>
                  <a:srgbClr val="000000"/>
                </a:solidFill>
                <a:effectLst/>
              </a:rPr>
              <a:t>Frequently Asked Influenza (Flu) Questions: 2021-2022 Season. https://www.cdc.gov/flu/season/faq-flu-season-2021-2022.htm#what-virus</a:t>
            </a:r>
            <a:endParaRPr lang="en-US" sz="800" b="0" i="0" dirty="0">
              <a:solidFill>
                <a:schemeClr val="bg1"/>
              </a:solidFill>
              <a:effectLst/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8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7BBE3-F018-49A2-A217-2B00EACC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445" y="1383982"/>
            <a:ext cx="6278430" cy="4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8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ACCA3E-31FF-4E38-8070-68DF32B8B193}"/>
              </a:ext>
            </a:extLst>
          </p:cNvPr>
          <p:cNvSpPr txBox="1">
            <a:spLocks/>
          </p:cNvSpPr>
          <p:nvPr/>
        </p:nvSpPr>
        <p:spPr>
          <a:xfrm>
            <a:off x="503382" y="63222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63BCC-021B-4E28-8C4F-A7548CFD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75" y="0"/>
            <a:ext cx="648221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E8B5BE-473A-4751-B930-274DC3C0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632565"/>
            <a:ext cx="3913916" cy="4537325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US Cumulative child COVID-19 cases by state</a:t>
            </a:r>
          </a:p>
        </p:txBody>
      </p:sp>
    </p:spTree>
    <p:extLst>
      <p:ext uri="{BB962C8B-B14F-4D97-AF65-F5344CB8AC3E}">
        <p14:creationId xmlns:p14="http://schemas.microsoft.com/office/powerpoint/2010/main" val="4520294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E5C76A-274B-44FC-B356-5A111D2FE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01" y="0"/>
            <a:ext cx="10395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080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10126"/>
            <a:ext cx="10307062" cy="980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1B19-0A01-49F1-A4FF-2845B3E4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394691"/>
            <a:ext cx="10307062" cy="5172364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is the evidence for the efficacy of immunizations for adolescents against SARS-CoV-2?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 are the adverse reactions associated with immunizing adolescents against SARS-CoV-2?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When will younger age groups be approved to receive immunizations against SARS-CoV-2?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 are the current shortfalls in immunizations across the US?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What should I know about influenza vaccination for this winter?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332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38" y="2685471"/>
            <a:ext cx="10307062" cy="9805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Comments or questions?</a:t>
            </a:r>
          </a:p>
        </p:txBody>
      </p:sp>
    </p:spTree>
    <p:extLst>
      <p:ext uri="{BB962C8B-B14F-4D97-AF65-F5344CB8AC3E}">
        <p14:creationId xmlns:p14="http://schemas.microsoft.com/office/powerpoint/2010/main" val="12023522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8227-989A-48A3-8CA1-0AFB3F0F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38" y="720436"/>
            <a:ext cx="10307062" cy="294563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ED3DB-A98E-43BD-9D08-954C8E9FD202}"/>
              </a:ext>
            </a:extLst>
          </p:cNvPr>
          <p:cNvSpPr txBox="1">
            <a:spLocks/>
          </p:cNvSpPr>
          <p:nvPr/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Trahern W. (“TW”) Jones, MD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Assistant Professor, Division of Infectious Diseases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University of Utah Pediatrics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Tw.jones@hsc.Utah.edu</a:t>
            </a:r>
          </a:p>
        </p:txBody>
      </p:sp>
    </p:spTree>
    <p:extLst>
      <p:ext uri="{BB962C8B-B14F-4D97-AF65-F5344CB8AC3E}">
        <p14:creationId xmlns:p14="http://schemas.microsoft.com/office/powerpoint/2010/main" val="160961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FACCA3E-31FF-4E38-8070-68DF32B8B193}"/>
              </a:ext>
            </a:extLst>
          </p:cNvPr>
          <p:cNvSpPr txBox="1">
            <a:spLocks/>
          </p:cNvSpPr>
          <p:nvPr/>
        </p:nvSpPr>
        <p:spPr>
          <a:xfrm>
            <a:off x="503382" y="6322291"/>
            <a:ext cx="11757891" cy="672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39CBF-D4B3-4B56-A85A-5971F5765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01" y="0"/>
            <a:ext cx="5979425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E100A-2DE3-4900-90E2-A42A5F0E0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1632565"/>
            <a:ext cx="3913916" cy="4537325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Percent of cumulative cases that were children by state</a:t>
            </a:r>
          </a:p>
        </p:txBody>
      </p:sp>
    </p:spTree>
    <p:extLst>
      <p:ext uri="{BB962C8B-B14F-4D97-AF65-F5344CB8AC3E}">
        <p14:creationId xmlns:p14="http://schemas.microsoft.com/office/powerpoint/2010/main" val="215089748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42267</TotalTime>
  <Words>4929</Words>
  <Application>Microsoft Office PowerPoint</Application>
  <PresentationFormat>Widescreen</PresentationFormat>
  <Paragraphs>403</Paragraphs>
  <Slides>83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6" baseType="lpstr">
      <vt:lpstr>Arial</vt:lpstr>
      <vt:lpstr>BlinkMacSystemFont</vt:lpstr>
      <vt:lpstr>Calibri</vt:lpstr>
      <vt:lpstr>Century Gothic</vt:lpstr>
      <vt:lpstr>Google Sans</vt:lpstr>
      <vt:lpstr>Harding</vt:lpstr>
      <vt:lpstr>interfaceregular</vt:lpstr>
      <vt:lpstr>Merriweather</vt:lpstr>
      <vt:lpstr>Open Sans</vt:lpstr>
      <vt:lpstr>open-sans</vt:lpstr>
      <vt:lpstr>Roboto Condensed</vt:lpstr>
      <vt:lpstr>Wingdings 3</vt:lpstr>
      <vt:lpstr>Slice</vt:lpstr>
      <vt:lpstr>What’s new in infectious disease pediatrics &amp; Update on pediatric immunizations</vt:lpstr>
      <vt:lpstr>What’s new in infectious disease pediatrics </vt:lpstr>
      <vt:lpstr>disclosures</vt:lpstr>
      <vt:lpstr>Objectives</vt:lpstr>
      <vt:lpstr>PowerPoint Presentation</vt:lpstr>
      <vt:lpstr>PowerPoint Presentation</vt:lpstr>
      <vt:lpstr>SARS-CoV-2 in Children: Epidemiology</vt:lpstr>
      <vt:lpstr>PowerPoint Presentation</vt:lpstr>
      <vt:lpstr>PowerPoint Presentation</vt:lpstr>
      <vt:lpstr>SARS-CoV-2 in Children: Epidemiology</vt:lpstr>
      <vt:lpstr>PowerPoint Presentation</vt:lpstr>
      <vt:lpstr>PowerPoint Presentation</vt:lpstr>
      <vt:lpstr>SARS-CoV-2 in Children: Epidemiology</vt:lpstr>
      <vt:lpstr>SARS-CoV-2 in Children: Epidemiology</vt:lpstr>
      <vt:lpstr>SARS-CoV-2 in Children: Epidemiology</vt:lpstr>
      <vt:lpstr>PowerPoint Presentation</vt:lpstr>
      <vt:lpstr>SARS-CoV-2 in Children: harms</vt:lpstr>
      <vt:lpstr>SARS-CoV-2 in Children: harms</vt:lpstr>
      <vt:lpstr>SARS-CoV-2 in Children: harms</vt:lpstr>
      <vt:lpstr>SARS-CoV-2 in Children: harms</vt:lpstr>
      <vt:lpstr>SARS-CoV-2 in Children: harms</vt:lpstr>
      <vt:lpstr>PowerPoint Presentation</vt:lpstr>
      <vt:lpstr>SARS-CoV-2 in Children: Schools</vt:lpstr>
      <vt:lpstr>SARS-CoV-2 in Children: Schools</vt:lpstr>
      <vt:lpstr>SARS-CoV-2 in Children: Schools</vt:lpstr>
      <vt:lpstr>SARS-CoV-2 in Children: Schools</vt:lpstr>
      <vt:lpstr>SARS-CoV-2 in Children: Schools</vt:lpstr>
      <vt:lpstr>SARS-CoV-2 in Children: Schools</vt:lpstr>
      <vt:lpstr>SARS-CoV-2 in Children: Schools</vt:lpstr>
      <vt:lpstr>SARS-CoV-2 in Children: Schools</vt:lpstr>
      <vt:lpstr>PowerPoint Presentation</vt:lpstr>
      <vt:lpstr>PowerPoint Presentation</vt:lpstr>
      <vt:lpstr>SARS-CoV-2 in Children: Schools</vt:lpstr>
      <vt:lpstr>PowerPoint Presentation</vt:lpstr>
      <vt:lpstr>SARS-CoV-2 in Children: Schools</vt:lpstr>
      <vt:lpstr>SARS-CoV-2 in Children: Schools</vt:lpstr>
      <vt:lpstr>SARS-CoV-2 in Children: Schools</vt:lpstr>
      <vt:lpstr>SARS-CoV-2 in Children: Schools</vt:lpstr>
      <vt:lpstr>PowerPoint Presentation</vt:lpstr>
      <vt:lpstr>Delayed Respiratory virus surge</vt:lpstr>
      <vt:lpstr>PowerPoint Presentation</vt:lpstr>
      <vt:lpstr>PowerPoint Presentation</vt:lpstr>
      <vt:lpstr>PowerPoint Presentation</vt:lpstr>
      <vt:lpstr>Delayed Respiratory virus surge</vt:lpstr>
      <vt:lpstr>Delayed Respiratory virus surge</vt:lpstr>
      <vt:lpstr>Delayed Respiratory virus surge</vt:lpstr>
      <vt:lpstr>PowerPoint Presentation</vt:lpstr>
      <vt:lpstr>PowerPoint Presentation</vt:lpstr>
      <vt:lpstr>PowerPoint Presentation</vt:lpstr>
      <vt:lpstr>PowerPoint Presentation</vt:lpstr>
      <vt:lpstr>Objectives</vt:lpstr>
      <vt:lpstr>  Update on pediatric immunizations</vt:lpstr>
      <vt:lpstr>disclosures</vt:lpstr>
      <vt:lpstr>Objectives</vt:lpstr>
      <vt:lpstr>PowerPoint Presentation</vt:lpstr>
      <vt:lpstr>SARS-cov-2 vaccines in the us</vt:lpstr>
      <vt:lpstr>SARS-cov-2 vaccines in the us</vt:lpstr>
      <vt:lpstr>Sars-cov-2 immunization</vt:lpstr>
      <vt:lpstr>Sars-cov-2 immunization: evidence</vt:lpstr>
      <vt:lpstr>Sars-cov-2 immunization: evidence</vt:lpstr>
      <vt:lpstr>PowerPoint Presentation</vt:lpstr>
      <vt:lpstr>Sars-cov-2 immunization: Adverse Events</vt:lpstr>
      <vt:lpstr>Sars-cov-2 immunization: Adverse Events</vt:lpstr>
      <vt:lpstr>Sars-cov-2 immunization: Adverse Events</vt:lpstr>
      <vt:lpstr>Sars-cov-2 immunization: Adverse Events</vt:lpstr>
      <vt:lpstr>Sars-cov-2 immunization: Adverse Events</vt:lpstr>
      <vt:lpstr>Sars-cov-2 immunization: Adverse Events</vt:lpstr>
      <vt:lpstr>Sars-cov-2 immunization: Adverse Events</vt:lpstr>
      <vt:lpstr>PowerPoint Presentation</vt:lpstr>
      <vt:lpstr>Sars-cov-2 immunization: Ages 5-11</vt:lpstr>
      <vt:lpstr>PowerPoint Presentation</vt:lpstr>
      <vt:lpstr>Shortfalls in immunization</vt:lpstr>
      <vt:lpstr>PowerPoint Presentation</vt:lpstr>
      <vt:lpstr>PowerPoint Presentation</vt:lpstr>
      <vt:lpstr>PowerPoint Presentation</vt:lpstr>
      <vt:lpstr>Shortfalls in immunization</vt:lpstr>
      <vt:lpstr>PowerPoint Presentation</vt:lpstr>
      <vt:lpstr>Seasonal influenza</vt:lpstr>
      <vt:lpstr>Seasonal influenza</vt:lpstr>
      <vt:lpstr>PowerPoint Presentation</vt:lpstr>
      <vt:lpstr>Objectives</vt:lpstr>
      <vt:lpstr>Comments or 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cultures and identification</dc:title>
  <dc:creator>Trahern Jones</dc:creator>
  <cp:lastModifiedBy>TW Jones</cp:lastModifiedBy>
  <cp:revision>172</cp:revision>
  <dcterms:created xsi:type="dcterms:W3CDTF">2021-01-20T12:48:45Z</dcterms:created>
  <dcterms:modified xsi:type="dcterms:W3CDTF">2021-10-05T10:24:16Z</dcterms:modified>
</cp:coreProperties>
</file>