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4"/>
  </p:notesMasterIdLst>
  <p:sldIdLst>
    <p:sldId id="1335" r:id="rId5"/>
    <p:sldId id="257" r:id="rId6"/>
    <p:sldId id="1281" r:id="rId7"/>
    <p:sldId id="774" r:id="rId8"/>
    <p:sldId id="1295" r:id="rId9"/>
    <p:sldId id="1306" r:id="rId10"/>
    <p:sldId id="1291" r:id="rId11"/>
    <p:sldId id="1336" r:id="rId12"/>
    <p:sldId id="1339" r:id="rId13"/>
    <p:sldId id="1292" r:id="rId14"/>
    <p:sldId id="373" r:id="rId15"/>
    <p:sldId id="1337" r:id="rId16"/>
    <p:sldId id="1340" r:id="rId17"/>
    <p:sldId id="1275" r:id="rId18"/>
    <p:sldId id="378" r:id="rId19"/>
    <p:sldId id="1259" r:id="rId20"/>
    <p:sldId id="1274" r:id="rId21"/>
    <p:sldId id="1303" r:id="rId22"/>
    <p:sldId id="1304" r:id="rId23"/>
    <p:sldId id="266" r:id="rId24"/>
    <p:sldId id="1305" r:id="rId25"/>
    <p:sldId id="1276" r:id="rId26"/>
    <p:sldId id="1296" r:id="rId27"/>
    <p:sldId id="1299" r:id="rId28"/>
    <p:sldId id="1297" r:id="rId29"/>
    <p:sldId id="1298" r:id="rId30"/>
    <p:sldId id="1308" r:id="rId31"/>
    <p:sldId id="1286" r:id="rId32"/>
    <p:sldId id="1300" r:id="rId33"/>
    <p:sldId id="1301" r:id="rId34"/>
    <p:sldId id="1284" r:id="rId35"/>
    <p:sldId id="1278" r:id="rId36"/>
    <p:sldId id="1277" r:id="rId37"/>
    <p:sldId id="1280" r:id="rId38"/>
    <p:sldId id="1279" r:id="rId39"/>
    <p:sldId id="264" r:id="rId40"/>
    <p:sldId id="267" r:id="rId41"/>
    <p:sldId id="1283" r:id="rId42"/>
    <p:sldId id="301" r:id="rId43"/>
    <p:sldId id="1302" r:id="rId44"/>
    <p:sldId id="1287" r:id="rId45"/>
    <p:sldId id="1285" r:id="rId46"/>
    <p:sldId id="925" r:id="rId47"/>
    <p:sldId id="1288" r:id="rId48"/>
    <p:sldId id="1289" r:id="rId49"/>
    <p:sldId id="915" r:id="rId50"/>
    <p:sldId id="916" r:id="rId51"/>
    <p:sldId id="1282" r:id="rId52"/>
    <p:sldId id="691" r:id="rId53"/>
    <p:sldId id="692" r:id="rId54"/>
    <p:sldId id="1309" r:id="rId55"/>
    <p:sldId id="1317" r:id="rId56"/>
    <p:sldId id="1318" r:id="rId57"/>
    <p:sldId id="1319" r:id="rId58"/>
    <p:sldId id="1320" r:id="rId59"/>
    <p:sldId id="1290" r:id="rId60"/>
    <p:sldId id="772" r:id="rId61"/>
    <p:sldId id="1310" r:id="rId62"/>
    <p:sldId id="1311" r:id="rId63"/>
    <p:sldId id="1312" r:id="rId64"/>
    <p:sldId id="1313" r:id="rId65"/>
    <p:sldId id="1321" r:id="rId66"/>
    <p:sldId id="1322" r:id="rId67"/>
    <p:sldId id="1323" r:id="rId68"/>
    <p:sldId id="1314" r:id="rId69"/>
    <p:sldId id="336" r:id="rId70"/>
    <p:sldId id="365" r:id="rId71"/>
    <p:sldId id="338" r:id="rId72"/>
    <p:sldId id="773" r:id="rId73"/>
    <p:sldId id="1315" r:id="rId74"/>
    <p:sldId id="1256" r:id="rId75"/>
    <p:sldId id="1338" r:id="rId76"/>
    <p:sldId id="337" r:id="rId77"/>
    <p:sldId id="290" r:id="rId78"/>
    <p:sldId id="1307" r:id="rId79"/>
    <p:sldId id="770" r:id="rId80"/>
    <p:sldId id="1324" r:id="rId81"/>
    <p:sldId id="1316" r:id="rId82"/>
    <p:sldId id="1262" r:id="rId83"/>
    <p:sldId id="1325" r:id="rId84"/>
    <p:sldId id="1326" r:id="rId85"/>
    <p:sldId id="1327" r:id="rId86"/>
    <p:sldId id="1328" r:id="rId87"/>
    <p:sldId id="1329" r:id="rId88"/>
    <p:sldId id="1330" r:id="rId89"/>
    <p:sldId id="1331" r:id="rId90"/>
    <p:sldId id="1332" r:id="rId91"/>
    <p:sldId id="1333" r:id="rId92"/>
    <p:sldId id="1334"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8CC4"/>
    <a:srgbClr val="1E344E"/>
    <a:srgbClr val="FF0000"/>
    <a:srgbClr val="005FAD"/>
    <a:srgbClr val="EDE80E"/>
    <a:srgbClr val="95B0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1F67F-DCF2-4ADA-A0A5-C3B67934E2FC}" v="54" dt="2019-12-04T14:07:17.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26" autoAdjust="0"/>
    <p:restoredTop sz="94634"/>
  </p:normalViewPr>
  <p:slideViewPr>
    <p:cSldViewPr snapToGrid="0" snapToObjects="1">
      <p:cViewPr varScale="1">
        <p:scale>
          <a:sx n="55" d="100"/>
          <a:sy n="55" d="100"/>
        </p:scale>
        <p:origin x="1450"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go\Dropbox\Redistricting\2014%20liver%20disease%20death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intermountainhealth-my.sharepoint.com/personal/derek_ginos_imail_org/Documents/Analysis/Median%20MELD%202019%20mts_dsa_distribution_20190924.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intermountainhealth-my.sharepoint.com/personal/derek_ginos_imail_org/Documents/Analysis/Median%20MELD%202019%20mts_dsa_distribution_201909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994203849518812E-2"/>
          <c:y val="6.9178553767735559E-2"/>
          <c:w val="0.95116655730533683"/>
          <c:h val="0.87283160257141768"/>
        </c:manualLayout>
      </c:layout>
      <c:barChart>
        <c:barDir val="col"/>
        <c:grouping val="clustered"/>
        <c:varyColors val="0"/>
        <c:ser>
          <c:idx val="0"/>
          <c:order val="0"/>
          <c:tx>
            <c:strRef>
              <c:f>Sheet1!$C$1</c:f>
              <c:strCache>
                <c:ptCount val="1"/>
                <c:pt idx="0">
                  <c:v>Liver Disease deaths_20-64</c:v>
                </c:pt>
              </c:strCache>
            </c:strRef>
          </c:tx>
          <c:invertIfNegative val="0"/>
          <c:cat>
            <c:strRef>
              <c:f>Sheet1!$B$2:$B$53</c:f>
              <c:strCache>
                <c:ptCount val="51"/>
                <c:pt idx="0">
                  <c:v>NY</c:v>
                </c:pt>
                <c:pt idx="1">
                  <c:v>UT</c:v>
                </c:pt>
                <c:pt idx="2">
                  <c:v>NJ</c:v>
                </c:pt>
                <c:pt idx="3">
                  <c:v>MD</c:v>
                </c:pt>
                <c:pt idx="4">
                  <c:v>DC</c:v>
                </c:pt>
                <c:pt idx="5">
                  <c:v>MA</c:v>
                </c:pt>
                <c:pt idx="6">
                  <c:v>IL</c:v>
                </c:pt>
                <c:pt idx="7">
                  <c:v>GA</c:v>
                </c:pt>
                <c:pt idx="8">
                  <c:v>MN</c:v>
                </c:pt>
                <c:pt idx="9">
                  <c:v>VA</c:v>
                </c:pt>
                <c:pt idx="10">
                  <c:v>PA</c:v>
                </c:pt>
                <c:pt idx="11">
                  <c:v>ND</c:v>
                </c:pt>
                <c:pt idx="12">
                  <c:v>IA</c:v>
                </c:pt>
                <c:pt idx="13">
                  <c:v>HI</c:v>
                </c:pt>
                <c:pt idx="14">
                  <c:v>NE</c:v>
                </c:pt>
                <c:pt idx="15">
                  <c:v>CT</c:v>
                </c:pt>
                <c:pt idx="16">
                  <c:v>RI</c:v>
                </c:pt>
                <c:pt idx="17">
                  <c:v>DE</c:v>
                </c:pt>
                <c:pt idx="18">
                  <c:v>WI</c:v>
                </c:pt>
                <c:pt idx="19">
                  <c:v>MO</c:v>
                </c:pt>
                <c:pt idx="20">
                  <c:v>ME</c:v>
                </c:pt>
                <c:pt idx="21">
                  <c:v>KS</c:v>
                </c:pt>
                <c:pt idx="22">
                  <c:v>IN</c:v>
                </c:pt>
                <c:pt idx="23">
                  <c:v>MI</c:v>
                </c:pt>
                <c:pt idx="24">
                  <c:v>NC</c:v>
                </c:pt>
                <c:pt idx="25">
                  <c:v>OH</c:v>
                </c:pt>
                <c:pt idx="26">
                  <c:v>VT</c:v>
                </c:pt>
                <c:pt idx="27">
                  <c:v>AR</c:v>
                </c:pt>
                <c:pt idx="28">
                  <c:v>NH</c:v>
                </c:pt>
                <c:pt idx="29">
                  <c:v>LA</c:v>
                </c:pt>
                <c:pt idx="30">
                  <c:v>MS</c:v>
                </c:pt>
                <c:pt idx="31">
                  <c:v>CA</c:v>
                </c:pt>
                <c:pt idx="32">
                  <c:v>AL</c:v>
                </c:pt>
                <c:pt idx="33">
                  <c:v>TX</c:v>
                </c:pt>
                <c:pt idx="34">
                  <c:v>CO</c:v>
                </c:pt>
                <c:pt idx="35">
                  <c:v>KY</c:v>
                </c:pt>
                <c:pt idx="36">
                  <c:v>WA</c:v>
                </c:pt>
                <c:pt idx="37">
                  <c:v>SC</c:v>
                </c:pt>
                <c:pt idx="38">
                  <c:v>ID</c:v>
                </c:pt>
                <c:pt idx="39">
                  <c:v>NV</c:v>
                </c:pt>
                <c:pt idx="40">
                  <c:v>MT</c:v>
                </c:pt>
                <c:pt idx="41">
                  <c:v>FL</c:v>
                </c:pt>
                <c:pt idx="42">
                  <c:v>TN</c:v>
                </c:pt>
                <c:pt idx="43">
                  <c:v>AK</c:v>
                </c:pt>
                <c:pt idx="44">
                  <c:v>WV</c:v>
                </c:pt>
                <c:pt idx="45">
                  <c:v>WY</c:v>
                </c:pt>
                <c:pt idx="46">
                  <c:v>SD</c:v>
                </c:pt>
                <c:pt idx="47">
                  <c:v>OR</c:v>
                </c:pt>
                <c:pt idx="48">
                  <c:v>OK</c:v>
                </c:pt>
                <c:pt idx="49">
                  <c:v>AZ</c:v>
                </c:pt>
                <c:pt idx="50">
                  <c:v>NM</c:v>
                </c:pt>
              </c:strCache>
            </c:strRef>
          </c:cat>
          <c:val>
            <c:numRef>
              <c:f>Sheet1!$C$2:$C$53</c:f>
            </c:numRef>
          </c:val>
          <c:extLst>
            <c:ext xmlns:c16="http://schemas.microsoft.com/office/drawing/2014/chart" uri="{C3380CC4-5D6E-409C-BE32-E72D297353CC}">
              <c16:uniqueId val="{00000000-87CC-4825-96AC-7F7180150552}"/>
            </c:ext>
          </c:extLst>
        </c:ser>
        <c:ser>
          <c:idx val="1"/>
          <c:order val="1"/>
          <c:tx>
            <c:strRef>
              <c:f>Sheet1!$D$1</c:f>
              <c:strCache>
                <c:ptCount val="1"/>
                <c:pt idx="0">
                  <c:v>Population_20-64</c:v>
                </c:pt>
              </c:strCache>
            </c:strRef>
          </c:tx>
          <c:invertIfNegative val="0"/>
          <c:cat>
            <c:strRef>
              <c:f>Sheet1!$B$2:$B$53</c:f>
              <c:strCache>
                <c:ptCount val="51"/>
                <c:pt idx="0">
                  <c:v>NY</c:v>
                </c:pt>
                <c:pt idx="1">
                  <c:v>UT</c:v>
                </c:pt>
                <c:pt idx="2">
                  <c:v>NJ</c:v>
                </c:pt>
                <c:pt idx="3">
                  <c:v>MD</c:v>
                </c:pt>
                <c:pt idx="4">
                  <c:v>DC</c:v>
                </c:pt>
                <c:pt idx="5">
                  <c:v>MA</c:v>
                </c:pt>
                <c:pt idx="6">
                  <c:v>IL</c:v>
                </c:pt>
                <c:pt idx="7">
                  <c:v>GA</c:v>
                </c:pt>
                <c:pt idx="8">
                  <c:v>MN</c:v>
                </c:pt>
                <c:pt idx="9">
                  <c:v>VA</c:v>
                </c:pt>
                <c:pt idx="10">
                  <c:v>PA</c:v>
                </c:pt>
                <c:pt idx="11">
                  <c:v>ND</c:v>
                </c:pt>
                <c:pt idx="12">
                  <c:v>IA</c:v>
                </c:pt>
                <c:pt idx="13">
                  <c:v>HI</c:v>
                </c:pt>
                <c:pt idx="14">
                  <c:v>NE</c:v>
                </c:pt>
                <c:pt idx="15">
                  <c:v>CT</c:v>
                </c:pt>
                <c:pt idx="16">
                  <c:v>RI</c:v>
                </c:pt>
                <c:pt idx="17">
                  <c:v>DE</c:v>
                </c:pt>
                <c:pt idx="18">
                  <c:v>WI</c:v>
                </c:pt>
                <c:pt idx="19">
                  <c:v>MO</c:v>
                </c:pt>
                <c:pt idx="20">
                  <c:v>ME</c:v>
                </c:pt>
                <c:pt idx="21">
                  <c:v>KS</c:v>
                </c:pt>
                <c:pt idx="22">
                  <c:v>IN</c:v>
                </c:pt>
                <c:pt idx="23">
                  <c:v>MI</c:v>
                </c:pt>
                <c:pt idx="24">
                  <c:v>NC</c:v>
                </c:pt>
                <c:pt idx="25">
                  <c:v>OH</c:v>
                </c:pt>
                <c:pt idx="26">
                  <c:v>VT</c:v>
                </c:pt>
                <c:pt idx="27">
                  <c:v>AR</c:v>
                </c:pt>
                <c:pt idx="28">
                  <c:v>NH</c:v>
                </c:pt>
                <c:pt idx="29">
                  <c:v>LA</c:v>
                </c:pt>
                <c:pt idx="30">
                  <c:v>MS</c:v>
                </c:pt>
                <c:pt idx="31">
                  <c:v>CA</c:v>
                </c:pt>
                <c:pt idx="32">
                  <c:v>AL</c:v>
                </c:pt>
                <c:pt idx="33">
                  <c:v>TX</c:v>
                </c:pt>
                <c:pt idx="34">
                  <c:v>CO</c:v>
                </c:pt>
                <c:pt idx="35">
                  <c:v>KY</c:v>
                </c:pt>
                <c:pt idx="36">
                  <c:v>WA</c:v>
                </c:pt>
                <c:pt idx="37">
                  <c:v>SC</c:v>
                </c:pt>
                <c:pt idx="38">
                  <c:v>ID</c:v>
                </c:pt>
                <c:pt idx="39">
                  <c:v>NV</c:v>
                </c:pt>
                <c:pt idx="40">
                  <c:v>MT</c:v>
                </c:pt>
                <c:pt idx="41">
                  <c:v>FL</c:v>
                </c:pt>
                <c:pt idx="42">
                  <c:v>TN</c:v>
                </c:pt>
                <c:pt idx="43">
                  <c:v>AK</c:v>
                </c:pt>
                <c:pt idx="44">
                  <c:v>WV</c:v>
                </c:pt>
                <c:pt idx="45">
                  <c:v>WY</c:v>
                </c:pt>
                <c:pt idx="46">
                  <c:v>SD</c:v>
                </c:pt>
                <c:pt idx="47">
                  <c:v>OR</c:v>
                </c:pt>
                <c:pt idx="48">
                  <c:v>OK</c:v>
                </c:pt>
                <c:pt idx="49">
                  <c:v>AZ</c:v>
                </c:pt>
                <c:pt idx="50">
                  <c:v>NM</c:v>
                </c:pt>
              </c:strCache>
            </c:strRef>
          </c:cat>
          <c:val>
            <c:numRef>
              <c:f>Sheet1!$D$2:$D$53</c:f>
            </c:numRef>
          </c:val>
          <c:extLst>
            <c:ext xmlns:c16="http://schemas.microsoft.com/office/drawing/2014/chart" uri="{C3380CC4-5D6E-409C-BE32-E72D297353CC}">
              <c16:uniqueId val="{00000001-87CC-4825-96AC-7F7180150552}"/>
            </c:ext>
          </c:extLst>
        </c:ser>
        <c:ser>
          <c:idx val="2"/>
          <c:order val="2"/>
          <c:tx>
            <c:strRef>
              <c:f>Sheet1!$E$1</c:f>
              <c:strCache>
                <c:ptCount val="1"/>
                <c:pt idx="0">
                  <c:v>Liver disease deaths_20-74</c:v>
                </c:pt>
              </c:strCache>
            </c:strRef>
          </c:tx>
          <c:invertIfNegative val="0"/>
          <c:cat>
            <c:strRef>
              <c:f>Sheet1!$B$2:$B$53</c:f>
              <c:strCache>
                <c:ptCount val="51"/>
                <c:pt idx="0">
                  <c:v>NY</c:v>
                </c:pt>
                <c:pt idx="1">
                  <c:v>UT</c:v>
                </c:pt>
                <c:pt idx="2">
                  <c:v>NJ</c:v>
                </c:pt>
                <c:pt idx="3">
                  <c:v>MD</c:v>
                </c:pt>
                <c:pt idx="4">
                  <c:v>DC</c:v>
                </c:pt>
                <c:pt idx="5">
                  <c:v>MA</c:v>
                </c:pt>
                <c:pt idx="6">
                  <c:v>IL</c:v>
                </c:pt>
                <c:pt idx="7">
                  <c:v>GA</c:v>
                </c:pt>
                <c:pt idx="8">
                  <c:v>MN</c:v>
                </c:pt>
                <c:pt idx="9">
                  <c:v>VA</c:v>
                </c:pt>
                <c:pt idx="10">
                  <c:v>PA</c:v>
                </c:pt>
                <c:pt idx="11">
                  <c:v>ND</c:v>
                </c:pt>
                <c:pt idx="12">
                  <c:v>IA</c:v>
                </c:pt>
                <c:pt idx="13">
                  <c:v>HI</c:v>
                </c:pt>
                <c:pt idx="14">
                  <c:v>NE</c:v>
                </c:pt>
                <c:pt idx="15">
                  <c:v>CT</c:v>
                </c:pt>
                <c:pt idx="16">
                  <c:v>RI</c:v>
                </c:pt>
                <c:pt idx="17">
                  <c:v>DE</c:v>
                </c:pt>
                <c:pt idx="18">
                  <c:v>WI</c:v>
                </c:pt>
                <c:pt idx="19">
                  <c:v>MO</c:v>
                </c:pt>
                <c:pt idx="20">
                  <c:v>ME</c:v>
                </c:pt>
                <c:pt idx="21">
                  <c:v>KS</c:v>
                </c:pt>
                <c:pt idx="22">
                  <c:v>IN</c:v>
                </c:pt>
                <c:pt idx="23">
                  <c:v>MI</c:v>
                </c:pt>
                <c:pt idx="24">
                  <c:v>NC</c:v>
                </c:pt>
                <c:pt idx="25">
                  <c:v>OH</c:v>
                </c:pt>
                <c:pt idx="26">
                  <c:v>VT</c:v>
                </c:pt>
                <c:pt idx="27">
                  <c:v>AR</c:v>
                </c:pt>
                <c:pt idx="28">
                  <c:v>NH</c:v>
                </c:pt>
                <c:pt idx="29">
                  <c:v>LA</c:v>
                </c:pt>
                <c:pt idx="30">
                  <c:v>MS</c:v>
                </c:pt>
                <c:pt idx="31">
                  <c:v>CA</c:v>
                </c:pt>
                <c:pt idx="32">
                  <c:v>AL</c:v>
                </c:pt>
                <c:pt idx="33">
                  <c:v>TX</c:v>
                </c:pt>
                <c:pt idx="34">
                  <c:v>CO</c:v>
                </c:pt>
                <c:pt idx="35">
                  <c:v>KY</c:v>
                </c:pt>
                <c:pt idx="36">
                  <c:v>WA</c:v>
                </c:pt>
                <c:pt idx="37">
                  <c:v>SC</c:v>
                </c:pt>
                <c:pt idx="38">
                  <c:v>ID</c:v>
                </c:pt>
                <c:pt idx="39">
                  <c:v>NV</c:v>
                </c:pt>
                <c:pt idx="40">
                  <c:v>MT</c:v>
                </c:pt>
                <c:pt idx="41">
                  <c:v>FL</c:v>
                </c:pt>
                <c:pt idx="42">
                  <c:v>TN</c:v>
                </c:pt>
                <c:pt idx="43">
                  <c:v>AK</c:v>
                </c:pt>
                <c:pt idx="44">
                  <c:v>WV</c:v>
                </c:pt>
                <c:pt idx="45">
                  <c:v>WY</c:v>
                </c:pt>
                <c:pt idx="46">
                  <c:v>SD</c:v>
                </c:pt>
                <c:pt idx="47">
                  <c:v>OR</c:v>
                </c:pt>
                <c:pt idx="48">
                  <c:v>OK</c:v>
                </c:pt>
                <c:pt idx="49">
                  <c:v>AZ</c:v>
                </c:pt>
                <c:pt idx="50">
                  <c:v>NM</c:v>
                </c:pt>
              </c:strCache>
            </c:strRef>
          </c:cat>
          <c:val>
            <c:numRef>
              <c:f>Sheet1!$E$2:$E$53</c:f>
            </c:numRef>
          </c:val>
          <c:extLst>
            <c:ext xmlns:c16="http://schemas.microsoft.com/office/drawing/2014/chart" uri="{C3380CC4-5D6E-409C-BE32-E72D297353CC}">
              <c16:uniqueId val="{00000002-87CC-4825-96AC-7F7180150552}"/>
            </c:ext>
          </c:extLst>
        </c:ser>
        <c:ser>
          <c:idx val="3"/>
          <c:order val="3"/>
          <c:tx>
            <c:strRef>
              <c:f>Sheet1!$F$1</c:f>
              <c:strCache>
                <c:ptCount val="1"/>
                <c:pt idx="0">
                  <c:v>Crude Death Rate among people ages 20-64</c:v>
                </c:pt>
              </c:strCache>
            </c:strRef>
          </c:tx>
          <c:spPr>
            <a:solidFill>
              <a:srgbClr val="00B050"/>
            </a:solidFill>
          </c:spPr>
          <c:invertIfNegative val="0"/>
          <c:cat>
            <c:strRef>
              <c:f>Sheet1!$B$2:$B$53</c:f>
              <c:strCache>
                <c:ptCount val="51"/>
                <c:pt idx="0">
                  <c:v>NY</c:v>
                </c:pt>
                <c:pt idx="1">
                  <c:v>UT</c:v>
                </c:pt>
                <c:pt idx="2">
                  <c:v>NJ</c:v>
                </c:pt>
                <c:pt idx="3">
                  <c:v>MD</c:v>
                </c:pt>
                <c:pt idx="4">
                  <c:v>DC</c:v>
                </c:pt>
                <c:pt idx="5">
                  <c:v>MA</c:v>
                </c:pt>
                <c:pt idx="6">
                  <c:v>IL</c:v>
                </c:pt>
                <c:pt idx="7">
                  <c:v>GA</c:v>
                </c:pt>
                <c:pt idx="8">
                  <c:v>MN</c:v>
                </c:pt>
                <c:pt idx="9">
                  <c:v>VA</c:v>
                </c:pt>
                <c:pt idx="10">
                  <c:v>PA</c:v>
                </c:pt>
                <c:pt idx="11">
                  <c:v>ND</c:v>
                </c:pt>
                <c:pt idx="12">
                  <c:v>IA</c:v>
                </c:pt>
                <c:pt idx="13">
                  <c:v>HI</c:v>
                </c:pt>
                <c:pt idx="14">
                  <c:v>NE</c:v>
                </c:pt>
                <c:pt idx="15">
                  <c:v>CT</c:v>
                </c:pt>
                <c:pt idx="16">
                  <c:v>RI</c:v>
                </c:pt>
                <c:pt idx="17">
                  <c:v>DE</c:v>
                </c:pt>
                <c:pt idx="18">
                  <c:v>WI</c:v>
                </c:pt>
                <c:pt idx="19">
                  <c:v>MO</c:v>
                </c:pt>
                <c:pt idx="20">
                  <c:v>ME</c:v>
                </c:pt>
                <c:pt idx="21">
                  <c:v>KS</c:v>
                </c:pt>
                <c:pt idx="22">
                  <c:v>IN</c:v>
                </c:pt>
                <c:pt idx="23">
                  <c:v>MI</c:v>
                </c:pt>
                <c:pt idx="24">
                  <c:v>NC</c:v>
                </c:pt>
                <c:pt idx="25">
                  <c:v>OH</c:v>
                </c:pt>
                <c:pt idx="26">
                  <c:v>VT</c:v>
                </c:pt>
                <c:pt idx="27">
                  <c:v>AR</c:v>
                </c:pt>
                <c:pt idx="28">
                  <c:v>NH</c:v>
                </c:pt>
                <c:pt idx="29">
                  <c:v>LA</c:v>
                </c:pt>
                <c:pt idx="30">
                  <c:v>MS</c:v>
                </c:pt>
                <c:pt idx="31">
                  <c:v>CA</c:v>
                </c:pt>
                <c:pt idx="32">
                  <c:v>AL</c:v>
                </c:pt>
                <c:pt idx="33">
                  <c:v>TX</c:v>
                </c:pt>
                <c:pt idx="34">
                  <c:v>CO</c:v>
                </c:pt>
                <c:pt idx="35">
                  <c:v>KY</c:v>
                </c:pt>
                <c:pt idx="36">
                  <c:v>WA</c:v>
                </c:pt>
                <c:pt idx="37">
                  <c:v>SC</c:v>
                </c:pt>
                <c:pt idx="38">
                  <c:v>ID</c:v>
                </c:pt>
                <c:pt idx="39">
                  <c:v>NV</c:v>
                </c:pt>
                <c:pt idx="40">
                  <c:v>MT</c:v>
                </c:pt>
                <c:pt idx="41">
                  <c:v>FL</c:v>
                </c:pt>
                <c:pt idx="42">
                  <c:v>TN</c:v>
                </c:pt>
                <c:pt idx="43">
                  <c:v>AK</c:v>
                </c:pt>
                <c:pt idx="44">
                  <c:v>WV</c:v>
                </c:pt>
                <c:pt idx="45">
                  <c:v>WY</c:v>
                </c:pt>
                <c:pt idx="46">
                  <c:v>SD</c:v>
                </c:pt>
                <c:pt idx="47">
                  <c:v>OR</c:v>
                </c:pt>
                <c:pt idx="48">
                  <c:v>OK</c:v>
                </c:pt>
                <c:pt idx="49">
                  <c:v>AZ</c:v>
                </c:pt>
                <c:pt idx="50">
                  <c:v>NM</c:v>
                </c:pt>
              </c:strCache>
            </c:strRef>
          </c:cat>
          <c:val>
            <c:numRef>
              <c:f>Sheet1!$F$2:$F$53</c:f>
              <c:numCache>
                <c:formatCode>General</c:formatCode>
                <c:ptCount val="51"/>
                <c:pt idx="0">
                  <c:v>10.7</c:v>
                </c:pt>
                <c:pt idx="1">
                  <c:v>11.1</c:v>
                </c:pt>
                <c:pt idx="2">
                  <c:v>11.3</c:v>
                </c:pt>
                <c:pt idx="3">
                  <c:v>11.5</c:v>
                </c:pt>
                <c:pt idx="4">
                  <c:v>12.1</c:v>
                </c:pt>
                <c:pt idx="5">
                  <c:v>12.4</c:v>
                </c:pt>
                <c:pt idx="6">
                  <c:v>12.8</c:v>
                </c:pt>
                <c:pt idx="7">
                  <c:v>12.9</c:v>
                </c:pt>
                <c:pt idx="8">
                  <c:v>13.2</c:v>
                </c:pt>
                <c:pt idx="9">
                  <c:v>13.2</c:v>
                </c:pt>
                <c:pt idx="10">
                  <c:v>13.2</c:v>
                </c:pt>
                <c:pt idx="11">
                  <c:v>13.3</c:v>
                </c:pt>
                <c:pt idx="12">
                  <c:v>13.4</c:v>
                </c:pt>
                <c:pt idx="13">
                  <c:v>13.6</c:v>
                </c:pt>
                <c:pt idx="14">
                  <c:v>13.8</c:v>
                </c:pt>
                <c:pt idx="15">
                  <c:v>13.8</c:v>
                </c:pt>
                <c:pt idx="16">
                  <c:v>14.1</c:v>
                </c:pt>
                <c:pt idx="17">
                  <c:v>14.3</c:v>
                </c:pt>
                <c:pt idx="18">
                  <c:v>14.4</c:v>
                </c:pt>
                <c:pt idx="19">
                  <c:v>14.4</c:v>
                </c:pt>
                <c:pt idx="20">
                  <c:v>14.7</c:v>
                </c:pt>
                <c:pt idx="21">
                  <c:v>15.3</c:v>
                </c:pt>
                <c:pt idx="22">
                  <c:v>15.6</c:v>
                </c:pt>
                <c:pt idx="23">
                  <c:v>16.2</c:v>
                </c:pt>
                <c:pt idx="24">
                  <c:v>16.399999999999999</c:v>
                </c:pt>
                <c:pt idx="25">
                  <c:v>16.399999999999999</c:v>
                </c:pt>
                <c:pt idx="26">
                  <c:v>16.7</c:v>
                </c:pt>
                <c:pt idx="27">
                  <c:v>16.8</c:v>
                </c:pt>
                <c:pt idx="28">
                  <c:v>17.5</c:v>
                </c:pt>
                <c:pt idx="29">
                  <c:v>17.7</c:v>
                </c:pt>
                <c:pt idx="30">
                  <c:v>17.899999999999999</c:v>
                </c:pt>
                <c:pt idx="31">
                  <c:v>18.899999999999999</c:v>
                </c:pt>
                <c:pt idx="32">
                  <c:v>18.899999999999999</c:v>
                </c:pt>
                <c:pt idx="33">
                  <c:v>19</c:v>
                </c:pt>
                <c:pt idx="34">
                  <c:v>19.7</c:v>
                </c:pt>
                <c:pt idx="35">
                  <c:v>19.7</c:v>
                </c:pt>
                <c:pt idx="36">
                  <c:v>19.8</c:v>
                </c:pt>
                <c:pt idx="37">
                  <c:v>20.100000000000001</c:v>
                </c:pt>
                <c:pt idx="38">
                  <c:v>20.3</c:v>
                </c:pt>
                <c:pt idx="39">
                  <c:v>20.399999999999999</c:v>
                </c:pt>
                <c:pt idx="40">
                  <c:v>20.5</c:v>
                </c:pt>
                <c:pt idx="41">
                  <c:v>20.6</c:v>
                </c:pt>
                <c:pt idx="42">
                  <c:v>20.9</c:v>
                </c:pt>
                <c:pt idx="43">
                  <c:v>22.5</c:v>
                </c:pt>
                <c:pt idx="44">
                  <c:v>23.6</c:v>
                </c:pt>
                <c:pt idx="45">
                  <c:v>24</c:v>
                </c:pt>
                <c:pt idx="46">
                  <c:v>24.6</c:v>
                </c:pt>
                <c:pt idx="47">
                  <c:v>25.3</c:v>
                </c:pt>
                <c:pt idx="48">
                  <c:v>25.6</c:v>
                </c:pt>
                <c:pt idx="49">
                  <c:v>25.8</c:v>
                </c:pt>
                <c:pt idx="50">
                  <c:v>37.1</c:v>
                </c:pt>
              </c:numCache>
            </c:numRef>
          </c:val>
          <c:extLst>
            <c:ext xmlns:c16="http://schemas.microsoft.com/office/drawing/2014/chart" uri="{C3380CC4-5D6E-409C-BE32-E72D297353CC}">
              <c16:uniqueId val="{00000003-87CC-4825-96AC-7F7180150552}"/>
            </c:ext>
          </c:extLst>
        </c:ser>
        <c:ser>
          <c:idx val="4"/>
          <c:order val="4"/>
          <c:tx>
            <c:strRef>
              <c:f>Sheet1!$G$1</c:f>
              <c:strCache>
                <c:ptCount val="1"/>
                <c:pt idx="0">
                  <c:v>Population_20-74</c:v>
                </c:pt>
              </c:strCache>
            </c:strRef>
          </c:tx>
          <c:invertIfNegative val="0"/>
          <c:cat>
            <c:strRef>
              <c:f>Sheet1!$B$2:$B$53</c:f>
              <c:strCache>
                <c:ptCount val="51"/>
                <c:pt idx="0">
                  <c:v>NY</c:v>
                </c:pt>
                <c:pt idx="1">
                  <c:v>UT</c:v>
                </c:pt>
                <c:pt idx="2">
                  <c:v>NJ</c:v>
                </c:pt>
                <c:pt idx="3">
                  <c:v>MD</c:v>
                </c:pt>
                <c:pt idx="4">
                  <c:v>DC</c:v>
                </c:pt>
                <c:pt idx="5">
                  <c:v>MA</c:v>
                </c:pt>
                <c:pt idx="6">
                  <c:v>IL</c:v>
                </c:pt>
                <c:pt idx="7">
                  <c:v>GA</c:v>
                </c:pt>
                <c:pt idx="8">
                  <c:v>MN</c:v>
                </c:pt>
                <c:pt idx="9">
                  <c:v>VA</c:v>
                </c:pt>
                <c:pt idx="10">
                  <c:v>PA</c:v>
                </c:pt>
                <c:pt idx="11">
                  <c:v>ND</c:v>
                </c:pt>
                <c:pt idx="12">
                  <c:v>IA</c:v>
                </c:pt>
                <c:pt idx="13">
                  <c:v>HI</c:v>
                </c:pt>
                <c:pt idx="14">
                  <c:v>NE</c:v>
                </c:pt>
                <c:pt idx="15">
                  <c:v>CT</c:v>
                </c:pt>
                <c:pt idx="16">
                  <c:v>RI</c:v>
                </c:pt>
                <c:pt idx="17">
                  <c:v>DE</c:v>
                </c:pt>
                <c:pt idx="18">
                  <c:v>WI</c:v>
                </c:pt>
                <c:pt idx="19">
                  <c:v>MO</c:v>
                </c:pt>
                <c:pt idx="20">
                  <c:v>ME</c:v>
                </c:pt>
                <c:pt idx="21">
                  <c:v>KS</c:v>
                </c:pt>
                <c:pt idx="22">
                  <c:v>IN</c:v>
                </c:pt>
                <c:pt idx="23">
                  <c:v>MI</c:v>
                </c:pt>
                <c:pt idx="24">
                  <c:v>NC</c:v>
                </c:pt>
                <c:pt idx="25">
                  <c:v>OH</c:v>
                </c:pt>
                <c:pt idx="26">
                  <c:v>VT</c:v>
                </c:pt>
                <c:pt idx="27">
                  <c:v>AR</c:v>
                </c:pt>
                <c:pt idx="28">
                  <c:v>NH</c:v>
                </c:pt>
                <c:pt idx="29">
                  <c:v>LA</c:v>
                </c:pt>
                <c:pt idx="30">
                  <c:v>MS</c:v>
                </c:pt>
                <c:pt idx="31">
                  <c:v>CA</c:v>
                </c:pt>
                <c:pt idx="32">
                  <c:v>AL</c:v>
                </c:pt>
                <c:pt idx="33">
                  <c:v>TX</c:v>
                </c:pt>
                <c:pt idx="34">
                  <c:v>CO</c:v>
                </c:pt>
                <c:pt idx="35">
                  <c:v>KY</c:v>
                </c:pt>
                <c:pt idx="36">
                  <c:v>WA</c:v>
                </c:pt>
                <c:pt idx="37">
                  <c:v>SC</c:v>
                </c:pt>
                <c:pt idx="38">
                  <c:v>ID</c:v>
                </c:pt>
                <c:pt idx="39">
                  <c:v>NV</c:v>
                </c:pt>
                <c:pt idx="40">
                  <c:v>MT</c:v>
                </c:pt>
                <c:pt idx="41">
                  <c:v>FL</c:v>
                </c:pt>
                <c:pt idx="42">
                  <c:v>TN</c:v>
                </c:pt>
                <c:pt idx="43">
                  <c:v>AK</c:v>
                </c:pt>
                <c:pt idx="44">
                  <c:v>WV</c:v>
                </c:pt>
                <c:pt idx="45">
                  <c:v>WY</c:v>
                </c:pt>
                <c:pt idx="46">
                  <c:v>SD</c:v>
                </c:pt>
                <c:pt idx="47">
                  <c:v>OR</c:v>
                </c:pt>
                <c:pt idx="48">
                  <c:v>OK</c:v>
                </c:pt>
                <c:pt idx="49">
                  <c:v>AZ</c:v>
                </c:pt>
                <c:pt idx="50">
                  <c:v>NM</c:v>
                </c:pt>
              </c:strCache>
            </c:strRef>
          </c:cat>
          <c:val>
            <c:numRef>
              <c:f>Sheet1!$G$2:$G$53</c:f>
            </c:numRef>
          </c:val>
          <c:extLst>
            <c:ext xmlns:c16="http://schemas.microsoft.com/office/drawing/2014/chart" uri="{C3380CC4-5D6E-409C-BE32-E72D297353CC}">
              <c16:uniqueId val="{00000004-87CC-4825-96AC-7F7180150552}"/>
            </c:ext>
          </c:extLst>
        </c:ser>
        <c:ser>
          <c:idx val="5"/>
          <c:order val="5"/>
          <c:tx>
            <c:strRef>
              <c:f>Sheet1!$H$1</c:f>
              <c:strCache>
                <c:ptCount val="1"/>
                <c:pt idx="0">
                  <c:v>Crude Death Rate among people ages 20-74</c:v>
                </c:pt>
              </c:strCache>
            </c:strRef>
          </c:tx>
          <c:spPr>
            <a:solidFill>
              <a:srgbClr val="002060"/>
            </a:solidFill>
          </c:spPr>
          <c:invertIfNegative val="0"/>
          <c:cat>
            <c:strRef>
              <c:f>Sheet1!$B$2:$B$53</c:f>
              <c:strCache>
                <c:ptCount val="51"/>
                <c:pt idx="0">
                  <c:v>NY</c:v>
                </c:pt>
                <c:pt idx="1">
                  <c:v>UT</c:v>
                </c:pt>
                <c:pt idx="2">
                  <c:v>NJ</c:v>
                </c:pt>
                <c:pt idx="3">
                  <c:v>MD</c:v>
                </c:pt>
                <c:pt idx="4">
                  <c:v>DC</c:v>
                </c:pt>
                <c:pt idx="5">
                  <c:v>MA</c:v>
                </c:pt>
                <c:pt idx="6">
                  <c:v>IL</c:v>
                </c:pt>
                <c:pt idx="7">
                  <c:v>GA</c:v>
                </c:pt>
                <c:pt idx="8">
                  <c:v>MN</c:v>
                </c:pt>
                <c:pt idx="9">
                  <c:v>VA</c:v>
                </c:pt>
                <c:pt idx="10">
                  <c:v>PA</c:v>
                </c:pt>
                <c:pt idx="11">
                  <c:v>ND</c:v>
                </c:pt>
                <c:pt idx="12">
                  <c:v>IA</c:v>
                </c:pt>
                <c:pt idx="13">
                  <c:v>HI</c:v>
                </c:pt>
                <c:pt idx="14">
                  <c:v>NE</c:v>
                </c:pt>
                <c:pt idx="15">
                  <c:v>CT</c:v>
                </c:pt>
                <c:pt idx="16">
                  <c:v>RI</c:v>
                </c:pt>
                <c:pt idx="17">
                  <c:v>DE</c:v>
                </c:pt>
                <c:pt idx="18">
                  <c:v>WI</c:v>
                </c:pt>
                <c:pt idx="19">
                  <c:v>MO</c:v>
                </c:pt>
                <c:pt idx="20">
                  <c:v>ME</c:v>
                </c:pt>
                <c:pt idx="21">
                  <c:v>KS</c:v>
                </c:pt>
                <c:pt idx="22">
                  <c:v>IN</c:v>
                </c:pt>
                <c:pt idx="23">
                  <c:v>MI</c:v>
                </c:pt>
                <c:pt idx="24">
                  <c:v>NC</c:v>
                </c:pt>
                <c:pt idx="25">
                  <c:v>OH</c:v>
                </c:pt>
                <c:pt idx="26">
                  <c:v>VT</c:v>
                </c:pt>
                <c:pt idx="27">
                  <c:v>AR</c:v>
                </c:pt>
                <c:pt idx="28">
                  <c:v>NH</c:v>
                </c:pt>
                <c:pt idx="29">
                  <c:v>LA</c:v>
                </c:pt>
                <c:pt idx="30">
                  <c:v>MS</c:v>
                </c:pt>
                <c:pt idx="31">
                  <c:v>CA</c:v>
                </c:pt>
                <c:pt idx="32">
                  <c:v>AL</c:v>
                </c:pt>
                <c:pt idx="33">
                  <c:v>TX</c:v>
                </c:pt>
                <c:pt idx="34">
                  <c:v>CO</c:v>
                </c:pt>
                <c:pt idx="35">
                  <c:v>KY</c:v>
                </c:pt>
                <c:pt idx="36">
                  <c:v>WA</c:v>
                </c:pt>
                <c:pt idx="37">
                  <c:v>SC</c:v>
                </c:pt>
                <c:pt idx="38">
                  <c:v>ID</c:v>
                </c:pt>
                <c:pt idx="39">
                  <c:v>NV</c:v>
                </c:pt>
                <c:pt idx="40">
                  <c:v>MT</c:v>
                </c:pt>
                <c:pt idx="41">
                  <c:v>FL</c:v>
                </c:pt>
                <c:pt idx="42">
                  <c:v>TN</c:v>
                </c:pt>
                <c:pt idx="43">
                  <c:v>AK</c:v>
                </c:pt>
                <c:pt idx="44">
                  <c:v>WV</c:v>
                </c:pt>
                <c:pt idx="45">
                  <c:v>WY</c:v>
                </c:pt>
                <c:pt idx="46">
                  <c:v>SD</c:v>
                </c:pt>
                <c:pt idx="47">
                  <c:v>OR</c:v>
                </c:pt>
                <c:pt idx="48">
                  <c:v>OK</c:v>
                </c:pt>
                <c:pt idx="49">
                  <c:v>AZ</c:v>
                </c:pt>
                <c:pt idx="50">
                  <c:v>NM</c:v>
                </c:pt>
              </c:strCache>
            </c:strRef>
          </c:cat>
          <c:val>
            <c:numRef>
              <c:f>Sheet1!$H$2:$H$53</c:f>
              <c:numCache>
                <c:formatCode>General</c:formatCode>
                <c:ptCount val="51"/>
                <c:pt idx="0">
                  <c:v>13.1</c:v>
                </c:pt>
                <c:pt idx="1">
                  <c:v>13.4</c:v>
                </c:pt>
                <c:pt idx="2">
                  <c:v>13.4</c:v>
                </c:pt>
                <c:pt idx="3">
                  <c:v>13.3</c:v>
                </c:pt>
                <c:pt idx="4">
                  <c:v>15.5</c:v>
                </c:pt>
                <c:pt idx="5">
                  <c:v>14.9</c:v>
                </c:pt>
                <c:pt idx="6">
                  <c:v>15</c:v>
                </c:pt>
                <c:pt idx="7">
                  <c:v>15.3</c:v>
                </c:pt>
                <c:pt idx="8">
                  <c:v>15</c:v>
                </c:pt>
                <c:pt idx="9">
                  <c:v>15.9</c:v>
                </c:pt>
                <c:pt idx="10">
                  <c:v>15.8</c:v>
                </c:pt>
                <c:pt idx="11">
                  <c:v>13.7</c:v>
                </c:pt>
                <c:pt idx="12">
                  <c:v>16</c:v>
                </c:pt>
                <c:pt idx="13">
                  <c:v>15.7</c:v>
                </c:pt>
                <c:pt idx="14">
                  <c:v>15.3</c:v>
                </c:pt>
                <c:pt idx="15">
                  <c:v>15.8</c:v>
                </c:pt>
                <c:pt idx="16">
                  <c:v>17.399999999999999</c:v>
                </c:pt>
                <c:pt idx="17">
                  <c:v>16.2</c:v>
                </c:pt>
                <c:pt idx="18">
                  <c:v>16.100000000000001</c:v>
                </c:pt>
                <c:pt idx="19">
                  <c:v>16.899999999999999</c:v>
                </c:pt>
                <c:pt idx="20">
                  <c:v>18.2</c:v>
                </c:pt>
                <c:pt idx="21">
                  <c:v>17</c:v>
                </c:pt>
                <c:pt idx="22">
                  <c:v>18.100000000000001</c:v>
                </c:pt>
                <c:pt idx="23">
                  <c:v>18.7</c:v>
                </c:pt>
                <c:pt idx="24">
                  <c:v>18.5</c:v>
                </c:pt>
                <c:pt idx="25">
                  <c:v>19.2</c:v>
                </c:pt>
                <c:pt idx="26">
                  <c:v>19.3</c:v>
                </c:pt>
                <c:pt idx="27">
                  <c:v>19.899999999999999</c:v>
                </c:pt>
                <c:pt idx="28">
                  <c:v>21.5</c:v>
                </c:pt>
                <c:pt idx="29">
                  <c:v>19.2</c:v>
                </c:pt>
                <c:pt idx="30">
                  <c:v>19.600000000000001</c:v>
                </c:pt>
                <c:pt idx="31">
                  <c:v>21.8</c:v>
                </c:pt>
                <c:pt idx="32">
                  <c:v>22.1</c:v>
                </c:pt>
                <c:pt idx="33">
                  <c:v>22</c:v>
                </c:pt>
                <c:pt idx="34">
                  <c:v>22.2</c:v>
                </c:pt>
                <c:pt idx="35">
                  <c:v>22.3</c:v>
                </c:pt>
                <c:pt idx="36">
                  <c:v>22.6</c:v>
                </c:pt>
                <c:pt idx="37">
                  <c:v>23.5</c:v>
                </c:pt>
                <c:pt idx="38">
                  <c:v>21.9</c:v>
                </c:pt>
                <c:pt idx="39">
                  <c:v>23.4</c:v>
                </c:pt>
                <c:pt idx="40">
                  <c:v>23</c:v>
                </c:pt>
                <c:pt idx="41">
                  <c:v>23.5</c:v>
                </c:pt>
                <c:pt idx="42">
                  <c:v>23.5</c:v>
                </c:pt>
                <c:pt idx="43">
                  <c:v>23.6</c:v>
                </c:pt>
                <c:pt idx="44">
                  <c:v>28.4</c:v>
                </c:pt>
                <c:pt idx="45">
                  <c:v>25.4</c:v>
                </c:pt>
                <c:pt idx="46">
                  <c:v>25.8</c:v>
                </c:pt>
                <c:pt idx="47">
                  <c:v>28</c:v>
                </c:pt>
                <c:pt idx="48">
                  <c:v>28.1</c:v>
                </c:pt>
                <c:pt idx="49">
                  <c:v>28.5</c:v>
                </c:pt>
                <c:pt idx="50">
                  <c:v>39.5</c:v>
                </c:pt>
              </c:numCache>
            </c:numRef>
          </c:val>
          <c:extLst>
            <c:ext xmlns:c16="http://schemas.microsoft.com/office/drawing/2014/chart" uri="{C3380CC4-5D6E-409C-BE32-E72D297353CC}">
              <c16:uniqueId val="{00000005-87CC-4825-96AC-7F7180150552}"/>
            </c:ext>
          </c:extLst>
        </c:ser>
        <c:dLbls>
          <c:showLegendKey val="0"/>
          <c:showVal val="0"/>
          <c:showCatName val="0"/>
          <c:showSerName val="0"/>
          <c:showPercent val="0"/>
          <c:showBubbleSize val="0"/>
        </c:dLbls>
        <c:gapWidth val="50"/>
        <c:axId val="477857080"/>
        <c:axId val="481151832"/>
      </c:barChart>
      <c:catAx>
        <c:axId val="477857080"/>
        <c:scaling>
          <c:orientation val="minMax"/>
        </c:scaling>
        <c:delete val="0"/>
        <c:axPos val="b"/>
        <c:numFmt formatCode="General" sourceLinked="0"/>
        <c:majorTickMark val="out"/>
        <c:minorTickMark val="none"/>
        <c:tickLblPos val="nextTo"/>
        <c:txPr>
          <a:bodyPr/>
          <a:lstStyle/>
          <a:p>
            <a:pPr>
              <a:defRPr b="1"/>
            </a:pPr>
            <a:endParaRPr lang="en-US"/>
          </a:p>
        </c:txPr>
        <c:crossAx val="481151832"/>
        <c:crosses val="autoZero"/>
        <c:auto val="1"/>
        <c:lblAlgn val="ctr"/>
        <c:lblOffset val="100"/>
        <c:noMultiLvlLbl val="0"/>
      </c:catAx>
      <c:valAx>
        <c:axId val="481151832"/>
        <c:scaling>
          <c:orientation val="minMax"/>
          <c:max val="40"/>
        </c:scaling>
        <c:delete val="0"/>
        <c:axPos val="l"/>
        <c:majorGridlines/>
        <c:numFmt formatCode="General" sourceLinked="1"/>
        <c:majorTickMark val="out"/>
        <c:minorTickMark val="none"/>
        <c:tickLblPos val="nextTo"/>
        <c:txPr>
          <a:bodyPr/>
          <a:lstStyle/>
          <a:p>
            <a:pPr>
              <a:defRPr sz="1200" b="1"/>
            </a:pPr>
            <a:endParaRPr lang="en-US"/>
          </a:p>
        </c:txPr>
        <c:crossAx val="477857080"/>
        <c:crosses val="autoZero"/>
        <c:crossBetween val="between"/>
      </c:valAx>
    </c:plotArea>
    <c:legend>
      <c:legendPos val="r"/>
      <c:layout>
        <c:manualLayout>
          <c:xMode val="edge"/>
          <c:yMode val="edge"/>
          <c:x val="0.20878444881889763"/>
          <c:y val="0.11066025821539481"/>
          <c:w val="0.45649332895888012"/>
          <c:h val="8.3717191601049873E-2"/>
        </c:manualLayout>
      </c:layout>
      <c:overlay val="0"/>
      <c:txPr>
        <a:bodyPr/>
        <a:lstStyle/>
        <a:p>
          <a:pPr>
            <a:defRPr sz="1600" b="1"/>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Median MELD/PELD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 1'!$E$14</c:f>
              <c:strCache>
                <c:ptCount val="1"/>
                <c:pt idx="0">
                  <c:v>Median</c:v>
                </c:pt>
              </c:strCache>
            </c:strRef>
          </c:tx>
          <c:spPr>
            <a:solidFill>
              <a:schemeClr val="accent1"/>
            </a:solidFill>
            <a:ln>
              <a:noFill/>
            </a:ln>
            <a:effectLst/>
          </c:spPr>
          <c:invertIfNegative val="0"/>
          <c:dLbls>
            <c:dLbl>
              <c:idx val="2"/>
              <c:layout>
                <c:manualLayout>
                  <c:x val="0"/>
                  <c:y val="-0.168277010754466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1B-4C07-8F9B-BD77BFE8AC5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1'!$A$15:$D$161</c:f>
              <c:strCache>
                <c:ptCount val="3"/>
                <c:pt idx="0">
                  <c:v>CALL-TX1</c:v>
                </c:pt>
                <c:pt idx="1">
                  <c:v>CAUC-TX1</c:v>
                </c:pt>
                <c:pt idx="2">
                  <c:v>UTLD-TX1</c:v>
                </c:pt>
              </c:strCache>
              <c:extLst/>
            </c:strRef>
          </c:cat>
          <c:val>
            <c:numRef>
              <c:f>'Table 1'!$E$15:$E$161</c:f>
              <c:numCache>
                <c:formatCode>###0;###0</c:formatCode>
                <c:ptCount val="3"/>
                <c:pt idx="0">
                  <c:v>35</c:v>
                </c:pt>
                <c:pt idx="1">
                  <c:v>35</c:v>
                </c:pt>
                <c:pt idx="2">
                  <c:v>27</c:v>
                </c:pt>
              </c:numCache>
              <c:extLst/>
            </c:numRef>
          </c:val>
          <c:extLst>
            <c:ext xmlns:c16="http://schemas.microsoft.com/office/drawing/2014/chart" uri="{C3380CC4-5D6E-409C-BE32-E72D297353CC}">
              <c16:uniqueId val="{00000000-3A9F-48A6-8847-0230F0137B36}"/>
            </c:ext>
          </c:extLst>
        </c:ser>
        <c:dLbls>
          <c:showLegendKey val="0"/>
          <c:showVal val="0"/>
          <c:showCatName val="0"/>
          <c:showSerName val="0"/>
          <c:showPercent val="0"/>
          <c:showBubbleSize val="0"/>
        </c:dLbls>
        <c:gapWidth val="150"/>
        <c:axId val="1027095784"/>
        <c:axId val="1027097424"/>
      </c:barChart>
      <c:dateAx>
        <c:axId val="102709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7097424"/>
        <c:crosses val="autoZero"/>
        <c:auto val="0"/>
        <c:lblOffset val="100"/>
        <c:baseTimeUnit val="days"/>
        <c:majorUnit val="1"/>
      </c:dateAx>
      <c:valAx>
        <c:axId val="10270974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7095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 1'!$J$13</c:f>
              <c:strCache>
                <c:ptCount val="1"/>
                <c:pt idx="0">
                  <c:v>Median MELD/PELD</c:v>
                </c:pt>
              </c:strCache>
            </c:strRef>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c:spPr>
          <c:invertIfNegative val="0"/>
          <c:dPt>
            <c:idx val="24"/>
            <c:invertIfNegative val="0"/>
            <c:bubble3D val="0"/>
            <c:spPr>
              <a:solidFill>
                <a:schemeClr val="accent1"/>
              </a:solidFill>
              <a:ln>
                <a:noFill/>
              </a:ln>
              <a:effectLst/>
            </c:spPr>
            <c:extLst>
              <c:ext xmlns:c16="http://schemas.microsoft.com/office/drawing/2014/chart" uri="{C3380CC4-5D6E-409C-BE32-E72D297353CC}">
                <c16:uniqueId val="{00000001-865C-4B79-BCB7-0E5820D615F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1'!$I$14:$I$53</c:f>
              <c:strCache>
                <c:ptCount val="40"/>
                <c:pt idx="0">
                  <c:v>NY</c:v>
                </c:pt>
                <c:pt idx="1">
                  <c:v>CA</c:v>
                </c:pt>
                <c:pt idx="2">
                  <c:v>OR</c:v>
                </c:pt>
                <c:pt idx="3">
                  <c:v>SD</c:v>
                </c:pt>
                <c:pt idx="4">
                  <c:v>MA</c:v>
                </c:pt>
                <c:pt idx="5">
                  <c:v>MN</c:v>
                </c:pt>
                <c:pt idx="6">
                  <c:v>WI</c:v>
                </c:pt>
                <c:pt idx="7">
                  <c:v>OK</c:v>
                </c:pt>
                <c:pt idx="8">
                  <c:v>WA</c:v>
                </c:pt>
                <c:pt idx="9">
                  <c:v>IL</c:v>
                </c:pt>
                <c:pt idx="10">
                  <c:v>DE</c:v>
                </c:pt>
                <c:pt idx="11">
                  <c:v>CO</c:v>
                </c:pt>
                <c:pt idx="12">
                  <c:v>MD</c:v>
                </c:pt>
                <c:pt idx="13">
                  <c:v>TX</c:v>
                </c:pt>
                <c:pt idx="14">
                  <c:v>PA</c:v>
                </c:pt>
                <c:pt idx="15">
                  <c:v>GA</c:v>
                </c:pt>
                <c:pt idx="16">
                  <c:v>NC</c:v>
                </c:pt>
                <c:pt idx="17">
                  <c:v>VA</c:v>
                </c:pt>
                <c:pt idx="18">
                  <c:v>DC</c:v>
                </c:pt>
                <c:pt idx="19">
                  <c:v>NE</c:v>
                </c:pt>
                <c:pt idx="20">
                  <c:v>KY</c:v>
                </c:pt>
                <c:pt idx="21">
                  <c:v>NJ</c:v>
                </c:pt>
                <c:pt idx="22">
                  <c:v>FL</c:v>
                </c:pt>
                <c:pt idx="23">
                  <c:v>CT</c:v>
                </c:pt>
                <c:pt idx="24">
                  <c:v>UT</c:v>
                </c:pt>
                <c:pt idx="25">
                  <c:v>MI</c:v>
                </c:pt>
                <c:pt idx="26">
                  <c:v>AZ</c:v>
                </c:pt>
                <c:pt idx="27">
                  <c:v>TN</c:v>
                </c:pt>
                <c:pt idx="28">
                  <c:v>LA</c:v>
                </c:pt>
                <c:pt idx="29">
                  <c:v>OH</c:v>
                </c:pt>
                <c:pt idx="30">
                  <c:v>MO</c:v>
                </c:pt>
                <c:pt idx="31">
                  <c:v>IA</c:v>
                </c:pt>
                <c:pt idx="32">
                  <c:v>AL</c:v>
                </c:pt>
                <c:pt idx="33">
                  <c:v>KS</c:v>
                </c:pt>
                <c:pt idx="34">
                  <c:v>HI</c:v>
                </c:pt>
                <c:pt idx="35">
                  <c:v>IN</c:v>
                </c:pt>
                <c:pt idx="36">
                  <c:v>MS</c:v>
                </c:pt>
                <c:pt idx="37">
                  <c:v>SC</c:v>
                </c:pt>
                <c:pt idx="38">
                  <c:v>AR</c:v>
                </c:pt>
                <c:pt idx="39">
                  <c:v>PR</c:v>
                </c:pt>
              </c:strCache>
            </c:strRef>
          </c:cat>
          <c:val>
            <c:numRef>
              <c:f>'Table 1'!$J$14:$J$53</c:f>
              <c:numCache>
                <c:formatCode>0</c:formatCode>
                <c:ptCount val="40"/>
                <c:pt idx="0">
                  <c:v>34</c:v>
                </c:pt>
                <c:pt idx="1">
                  <c:v>33.230769230769234</c:v>
                </c:pt>
                <c:pt idx="2">
                  <c:v>32</c:v>
                </c:pt>
                <c:pt idx="3">
                  <c:v>32</c:v>
                </c:pt>
                <c:pt idx="4">
                  <c:v>32</c:v>
                </c:pt>
                <c:pt idx="5">
                  <c:v>32</c:v>
                </c:pt>
                <c:pt idx="6">
                  <c:v>31</c:v>
                </c:pt>
                <c:pt idx="7">
                  <c:v>30</c:v>
                </c:pt>
                <c:pt idx="8">
                  <c:v>30</c:v>
                </c:pt>
                <c:pt idx="9">
                  <c:v>30</c:v>
                </c:pt>
                <c:pt idx="10">
                  <c:v>30</c:v>
                </c:pt>
                <c:pt idx="11">
                  <c:v>30</c:v>
                </c:pt>
                <c:pt idx="12">
                  <c:v>30</c:v>
                </c:pt>
                <c:pt idx="13">
                  <c:v>29.714285714285715</c:v>
                </c:pt>
                <c:pt idx="14">
                  <c:v>29.666666666666668</c:v>
                </c:pt>
                <c:pt idx="15">
                  <c:v>29</c:v>
                </c:pt>
                <c:pt idx="16">
                  <c:v>28.333333333333332</c:v>
                </c:pt>
                <c:pt idx="17">
                  <c:v>28</c:v>
                </c:pt>
                <c:pt idx="18">
                  <c:v>28</c:v>
                </c:pt>
                <c:pt idx="19">
                  <c:v>28</c:v>
                </c:pt>
                <c:pt idx="20">
                  <c:v>28</c:v>
                </c:pt>
                <c:pt idx="21">
                  <c:v>28</c:v>
                </c:pt>
                <c:pt idx="22">
                  <c:v>27.875</c:v>
                </c:pt>
                <c:pt idx="23">
                  <c:v>27.5</c:v>
                </c:pt>
                <c:pt idx="24">
                  <c:v>27</c:v>
                </c:pt>
                <c:pt idx="25">
                  <c:v>27</c:v>
                </c:pt>
                <c:pt idx="26">
                  <c:v>26</c:v>
                </c:pt>
                <c:pt idx="27">
                  <c:v>26</c:v>
                </c:pt>
                <c:pt idx="28">
                  <c:v>26</c:v>
                </c:pt>
                <c:pt idx="29">
                  <c:v>25.333333333333332</c:v>
                </c:pt>
                <c:pt idx="30">
                  <c:v>24.666666666666668</c:v>
                </c:pt>
                <c:pt idx="31">
                  <c:v>24</c:v>
                </c:pt>
                <c:pt idx="32">
                  <c:v>24</c:v>
                </c:pt>
                <c:pt idx="33">
                  <c:v>24</c:v>
                </c:pt>
                <c:pt idx="34">
                  <c:v>24</c:v>
                </c:pt>
                <c:pt idx="35">
                  <c:v>23</c:v>
                </c:pt>
                <c:pt idx="36">
                  <c:v>23</c:v>
                </c:pt>
                <c:pt idx="37">
                  <c:v>23</c:v>
                </c:pt>
                <c:pt idx="38">
                  <c:v>21</c:v>
                </c:pt>
                <c:pt idx="39">
                  <c:v>20</c:v>
                </c:pt>
              </c:numCache>
            </c:numRef>
          </c:val>
          <c:extLst>
            <c:ext xmlns:c16="http://schemas.microsoft.com/office/drawing/2014/chart" uri="{C3380CC4-5D6E-409C-BE32-E72D297353CC}">
              <c16:uniqueId val="{00000002-865C-4B79-BCB7-0E5820D615FF}"/>
            </c:ext>
          </c:extLst>
        </c:ser>
        <c:dLbls>
          <c:showLegendKey val="0"/>
          <c:showVal val="0"/>
          <c:showCatName val="0"/>
          <c:showSerName val="0"/>
          <c:showPercent val="0"/>
          <c:showBubbleSize val="0"/>
        </c:dLbls>
        <c:gapWidth val="150"/>
        <c:axId val="1027095784"/>
        <c:axId val="1027097424"/>
      </c:barChart>
      <c:dateAx>
        <c:axId val="102709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7097424"/>
        <c:crosses val="autoZero"/>
        <c:auto val="0"/>
        <c:lblOffset val="100"/>
        <c:baseTimeUnit val="days"/>
        <c:majorUnit val="1"/>
      </c:dateAx>
      <c:valAx>
        <c:axId val="1027097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7095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1D507-BE6B-4FAA-AF5B-455AA9B14247}" type="datetimeFigureOut">
              <a:rPr lang="en-US" smtClean="0"/>
              <a:t>10/6/2021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A5367-B969-41FE-BF44-6539503F493D}" type="slidenum">
              <a:rPr lang="en-US" smtClean="0"/>
              <a:t>‹#›</a:t>
            </a:fld>
            <a:endParaRPr lang="en-US"/>
          </a:p>
        </p:txBody>
      </p:sp>
    </p:spTree>
    <p:extLst>
      <p:ext uri="{BB962C8B-B14F-4D97-AF65-F5344CB8AC3E}">
        <p14:creationId xmlns:p14="http://schemas.microsoft.com/office/powerpoint/2010/main" val="131109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D2C34-33D7-4D10-81B5-5D93379917E7}" type="slidenum">
              <a:rPr lang="en-US" smtClean="0"/>
              <a:t>43</a:t>
            </a:fld>
            <a:endParaRPr lang="en-US"/>
          </a:p>
        </p:txBody>
      </p:sp>
    </p:spTree>
    <p:extLst>
      <p:ext uri="{BB962C8B-B14F-4D97-AF65-F5344CB8AC3E}">
        <p14:creationId xmlns:p14="http://schemas.microsoft.com/office/powerpoint/2010/main" val="6352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D2C34-33D7-4D10-81B5-5D93379917E7}" type="slidenum">
              <a:rPr lang="en-US" smtClean="0"/>
              <a:t>72</a:t>
            </a:fld>
            <a:endParaRPr lang="en-US" dirty="0"/>
          </a:p>
        </p:txBody>
      </p:sp>
    </p:spTree>
    <p:extLst>
      <p:ext uri="{BB962C8B-B14F-4D97-AF65-F5344CB8AC3E}">
        <p14:creationId xmlns:p14="http://schemas.microsoft.com/office/powerpoint/2010/main" val="2513361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WVLENGTH_OPT3_ppt_STANDARD_COVER_no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831407" y="1609272"/>
            <a:ext cx="5713265" cy="1470025"/>
          </a:xfrm>
        </p:spPr>
        <p:txBody>
          <a:bodyPr anchor="b">
            <a:noAutofit/>
          </a:bodyPr>
          <a:lstStyle>
            <a:lvl1pPr algn="l">
              <a:lnSpc>
                <a:spcPct val="90000"/>
              </a:lnSpc>
              <a:defRPr sz="3200">
                <a:solidFill>
                  <a:srgbClr val="005FAD"/>
                </a:solidFill>
              </a:defRPr>
            </a:lvl1pPr>
          </a:lstStyle>
          <a:p>
            <a:r>
              <a:rPr lang="en-US"/>
              <a:t>Click to edit Master title style</a:t>
            </a:r>
            <a:endParaRPr lang="en-US" dirty="0"/>
          </a:p>
        </p:txBody>
      </p:sp>
      <p:sp>
        <p:nvSpPr>
          <p:cNvPr id="3" name="Subtitle 2"/>
          <p:cNvSpPr>
            <a:spLocks noGrp="1"/>
          </p:cNvSpPr>
          <p:nvPr>
            <p:ph type="subTitle" idx="1"/>
          </p:nvPr>
        </p:nvSpPr>
        <p:spPr>
          <a:xfrm>
            <a:off x="2831407" y="3079296"/>
            <a:ext cx="5713265" cy="1219200"/>
          </a:xfrm>
        </p:spPr>
        <p:txBody>
          <a:bodyPr>
            <a:normAutofit/>
          </a:bodyPr>
          <a:lstStyle>
            <a:lvl1pPr marL="0" indent="0" algn="l">
              <a:lnSpc>
                <a:spcPct val="100000"/>
              </a:lnSpc>
              <a:buNone/>
              <a:defRPr sz="2000" cap="all">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539E42-C247-7045-973F-E188D7A47937}"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06104-56E3-4246-8C2B-9FBF7FEA9ACA}" type="slidenum">
              <a:rPr lang="en-US" smtClean="0"/>
              <a:t>‹#›</a:t>
            </a:fld>
            <a:endParaRPr lang="en-US"/>
          </a:p>
        </p:txBody>
      </p:sp>
      <p:pic>
        <p:nvPicPr>
          <p:cNvPr id="8" name="Picture 7" descr="MC_V_3C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66" y="2793004"/>
            <a:ext cx="1574025" cy="949662"/>
          </a:xfrm>
          <a:prstGeom prst="rect">
            <a:avLst/>
          </a:prstGeom>
        </p:spPr>
      </p:pic>
    </p:spTree>
    <p:extLst>
      <p:ext uri="{BB962C8B-B14F-4D97-AF65-F5344CB8AC3E}">
        <p14:creationId xmlns:p14="http://schemas.microsoft.com/office/powerpoint/2010/main" val="23997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32025"/>
            <a:ext cx="9144000" cy="1133927"/>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19" y="6453932"/>
            <a:ext cx="1170583" cy="255644"/>
          </a:xfrm>
          <a:prstGeom prst="rect">
            <a:avLst/>
          </a:prstGeom>
        </p:spPr>
      </p:pic>
      <p:sp>
        <p:nvSpPr>
          <p:cNvPr id="10" name="Text Placeholder 5"/>
          <p:cNvSpPr>
            <a:spLocks noGrp="1"/>
          </p:cNvSpPr>
          <p:nvPr>
            <p:ph type="body" sz="quarter" idx="13" hasCustomPrompt="1"/>
          </p:nvPr>
        </p:nvSpPr>
        <p:spPr>
          <a:xfrm>
            <a:off x="459398" y="3079063"/>
            <a:ext cx="8229710" cy="565352"/>
          </a:xfrm>
        </p:spPr>
        <p:txBody>
          <a:bodyPr>
            <a:normAutofit/>
          </a:bodyPr>
          <a:lstStyle>
            <a:lvl1pPr algn="ctr">
              <a:defRPr sz="2100"/>
            </a:lvl1pPr>
          </a:lstStyle>
          <a:p>
            <a:pPr lvl="0"/>
            <a:r>
              <a:rPr lang="en-US" dirty="0"/>
              <a:t>Section subhead, Calibri Body 30 pt.</a:t>
            </a:r>
          </a:p>
        </p:txBody>
      </p:sp>
      <p:sp>
        <p:nvSpPr>
          <p:cNvPr id="15" name="Title 1"/>
          <p:cNvSpPr>
            <a:spLocks noGrp="1"/>
          </p:cNvSpPr>
          <p:nvPr>
            <p:ph type="title" hasCustomPrompt="1"/>
          </p:nvPr>
        </p:nvSpPr>
        <p:spPr>
          <a:xfrm>
            <a:off x="459419" y="1838961"/>
            <a:ext cx="8229600" cy="1108478"/>
          </a:xfrm>
        </p:spPr>
        <p:txBody>
          <a:bodyPr anchor="b" anchorCtr="0">
            <a:normAutofit/>
          </a:bodyPr>
          <a:lstStyle>
            <a:lvl1pPr algn="ctr">
              <a:defRPr sz="2700" b="1" baseline="0">
                <a:solidFill>
                  <a:schemeClr val="tx2"/>
                </a:solidFill>
              </a:defRPr>
            </a:lvl1pPr>
          </a:lstStyle>
          <a:p>
            <a:r>
              <a:rPr lang="en-US" dirty="0"/>
              <a:t>Section Heading, </a:t>
            </a:r>
            <a:br>
              <a:rPr lang="en-US" dirty="0"/>
            </a:br>
            <a:r>
              <a:rPr lang="en-US" dirty="0"/>
              <a:t>Calibri 36 Pt</a:t>
            </a:r>
          </a:p>
        </p:txBody>
      </p:sp>
    </p:spTree>
    <p:extLst>
      <p:ext uri="{BB962C8B-B14F-4D97-AF65-F5344CB8AC3E}">
        <p14:creationId xmlns:p14="http://schemas.microsoft.com/office/powerpoint/2010/main" val="48316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ent_single column_no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59" y="553744"/>
            <a:ext cx="8307533" cy="1042658"/>
          </a:xfrm>
        </p:spPr>
        <p:txBody>
          <a:bodyPr anchor="b" anchorCtr="0">
            <a:normAutofit/>
          </a:bodyPr>
          <a:lstStyle>
            <a:lvl1pPr>
              <a:defRPr sz="2700" b="1" baseline="0"/>
            </a:lvl1pPr>
          </a:lstStyle>
          <a:p>
            <a:r>
              <a:rPr lang="en-US" dirty="0"/>
              <a:t>Slide Heading Calibri 36 Pt.</a:t>
            </a:r>
          </a:p>
        </p:txBody>
      </p:sp>
      <p:sp>
        <p:nvSpPr>
          <p:cNvPr id="8" name="Slide Number Placeholder 6"/>
          <p:cNvSpPr>
            <a:spLocks noGrp="1"/>
          </p:cNvSpPr>
          <p:nvPr>
            <p:ph type="sldNum" sz="quarter" idx="12"/>
          </p:nvPr>
        </p:nvSpPr>
        <p:spPr>
          <a:xfrm>
            <a:off x="4318622" y="6187208"/>
            <a:ext cx="445610" cy="352237"/>
          </a:xfrm>
        </p:spPr>
        <p:txBody>
          <a:bodyPr/>
          <a:lstStyle/>
          <a:p>
            <a:fld id="{63F8F0EF-5751-634B-982F-BE5010EAF6A1}" type="slidenum">
              <a:rPr lang="en-US" smtClean="0"/>
              <a:t>‹#›</a:t>
            </a:fld>
            <a:endParaRPr lang="en-US"/>
          </a:p>
        </p:txBody>
      </p:sp>
      <p:sp>
        <p:nvSpPr>
          <p:cNvPr id="4" name="Text Placeholder 3"/>
          <p:cNvSpPr>
            <a:spLocks noGrp="1"/>
          </p:cNvSpPr>
          <p:nvPr>
            <p:ph type="body" sz="quarter" idx="14" hasCustomPrompt="1"/>
          </p:nvPr>
        </p:nvSpPr>
        <p:spPr>
          <a:xfrm>
            <a:off x="389659" y="1790590"/>
            <a:ext cx="8307533" cy="3970131"/>
          </a:xfrm>
        </p:spPr>
        <p:txBody>
          <a:bodyPr/>
          <a:lstStyle/>
          <a:p>
            <a:pPr lvl="0"/>
            <a:r>
              <a:rPr lang="en-US" dirty="0"/>
              <a:t>Subhead Calibri Body 30 pt.</a:t>
            </a:r>
          </a:p>
          <a:p>
            <a:pPr lvl="1"/>
            <a:r>
              <a:rPr lang="en-US" dirty="0"/>
              <a:t>Calibri Body 28 pt.</a:t>
            </a:r>
          </a:p>
          <a:p>
            <a:pPr lvl="2"/>
            <a:r>
              <a:rPr lang="en-US" dirty="0"/>
              <a:t>Calibri Body 24 pt.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32025"/>
            <a:ext cx="9144000" cy="113392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9" y="6453932"/>
            <a:ext cx="1170583" cy="255644"/>
          </a:xfrm>
          <a:prstGeom prst="rect">
            <a:avLst/>
          </a:prstGeom>
        </p:spPr>
      </p:pic>
    </p:spTree>
    <p:extLst>
      <p:ext uri="{BB962C8B-B14F-4D97-AF65-F5344CB8AC3E}">
        <p14:creationId xmlns:p14="http://schemas.microsoft.com/office/powerpoint/2010/main" val="3014176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69889" y="327780"/>
            <a:ext cx="8426450"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defRPr>
            </a:lvl1pPr>
          </a:lstStyle>
          <a:p>
            <a:pPr lvl="0"/>
            <a:r>
              <a:rPr lang="en-US" altLang="en-US" dirty="0"/>
              <a:t>Click to edit Master title style</a:t>
            </a:r>
          </a:p>
        </p:txBody>
      </p:sp>
      <p:sp>
        <p:nvSpPr>
          <p:cNvPr id="3" name="Content Placeholder 2"/>
          <p:cNvSpPr>
            <a:spLocks noGrp="1"/>
          </p:cNvSpPr>
          <p:nvPr>
            <p:ph idx="1"/>
          </p:nvPr>
        </p:nvSpPr>
        <p:spPr>
          <a:xfrm>
            <a:off x="369889" y="1341121"/>
            <a:ext cx="8426450" cy="4351339"/>
          </a:xfrm>
          <a:prstGeom prst="rect">
            <a:avLst/>
          </a:prstGeom>
        </p:spPr>
        <p:txBody>
          <a:bodyPr/>
          <a:lstStyle>
            <a:lvl2pPr marL="346472" indent="-173831">
              <a:tabLst/>
              <a:defRPr/>
            </a:lvl2pPr>
            <a:lvl3pPr marL="513160" indent="-166688">
              <a:tabLst/>
              <a:defRPr/>
            </a:lvl3pPr>
            <a:lvl4pPr marL="685800" indent="-172641">
              <a:tabLst/>
              <a:defRPr/>
            </a:lvl4pPr>
            <a:lvl5pPr marL="858441" indent="-17264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832600" y="6356353"/>
            <a:ext cx="2057400" cy="366183"/>
          </a:xfrm>
          <a:prstGeom prst="rect">
            <a:avLst/>
          </a:prstGeom>
        </p:spPr>
        <p:txBody>
          <a:bodyPr/>
          <a:lstStyle>
            <a:lvl1pPr>
              <a:defRPr/>
            </a:lvl1pPr>
          </a:lstStyle>
          <a:p>
            <a:fld id="{C7F7D174-F36C-334D-8B66-C59069E9CC25}" type="slidenum">
              <a:rPr lang="en-US" altLang="en-US"/>
              <a:pPr/>
              <a:t>‹#›</a:t>
            </a:fld>
            <a:endParaRPr lang="en-US" altLang="en-US"/>
          </a:p>
        </p:txBody>
      </p:sp>
    </p:spTree>
    <p:extLst>
      <p:ext uri="{BB962C8B-B14F-4D97-AF65-F5344CB8AC3E}">
        <p14:creationId xmlns:p14="http://schemas.microsoft.com/office/powerpoint/2010/main" val="312209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69889" y="327780"/>
            <a:ext cx="8426450"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defRPr>
            </a:lvl1pPr>
          </a:lstStyle>
          <a:p>
            <a:pPr lvl="0"/>
            <a:r>
              <a:rPr lang="en-US" altLang="en-US" dirty="0"/>
              <a:t>Click to edit Master title style</a:t>
            </a:r>
          </a:p>
        </p:txBody>
      </p:sp>
      <p:sp>
        <p:nvSpPr>
          <p:cNvPr id="3" name="Content Placeholder 2"/>
          <p:cNvSpPr>
            <a:spLocks noGrp="1"/>
          </p:cNvSpPr>
          <p:nvPr>
            <p:ph idx="1"/>
          </p:nvPr>
        </p:nvSpPr>
        <p:spPr>
          <a:xfrm>
            <a:off x="369889" y="1341121"/>
            <a:ext cx="8426450" cy="4351339"/>
          </a:xfrm>
          <a:prstGeom prst="rect">
            <a:avLst/>
          </a:prstGeom>
        </p:spPr>
        <p:txBody>
          <a:bodyPr/>
          <a:lstStyle>
            <a:lvl2pPr marL="346472" indent="-173831">
              <a:tabLst/>
              <a:defRPr/>
            </a:lvl2pPr>
            <a:lvl3pPr marL="513160" indent="-166688">
              <a:tabLst/>
              <a:defRPr/>
            </a:lvl3pPr>
            <a:lvl4pPr marL="685800" indent="-172641">
              <a:tabLst/>
              <a:defRPr/>
            </a:lvl4pPr>
            <a:lvl5pPr marL="858441" indent="-17264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832600" y="6356353"/>
            <a:ext cx="2057400" cy="366183"/>
          </a:xfrm>
          <a:prstGeom prst="rect">
            <a:avLst/>
          </a:prstGeom>
        </p:spPr>
        <p:txBody>
          <a:bodyPr/>
          <a:lstStyle>
            <a:lvl1pPr>
              <a:defRPr/>
            </a:lvl1pPr>
          </a:lstStyle>
          <a:p>
            <a:fld id="{C7F7D174-F36C-334D-8B66-C59069E9CC25}" type="slidenum">
              <a:rPr lang="en-US" altLang="en-US"/>
              <a:pPr/>
              <a:t>‹#›</a:t>
            </a:fld>
            <a:endParaRPr lang="en-US" altLang="en-US"/>
          </a:p>
        </p:txBody>
      </p:sp>
    </p:spTree>
    <p:extLst>
      <p:ext uri="{BB962C8B-B14F-4D97-AF65-F5344CB8AC3E}">
        <p14:creationId xmlns:p14="http://schemas.microsoft.com/office/powerpoint/2010/main" val="422112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69889" y="327780"/>
            <a:ext cx="8426450"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defRPr>
            </a:lvl1pPr>
          </a:lstStyle>
          <a:p>
            <a:pPr lvl="0"/>
            <a:r>
              <a:rPr lang="en-US" altLang="en-US" dirty="0"/>
              <a:t>Click to edit Master title style</a:t>
            </a:r>
          </a:p>
        </p:txBody>
      </p:sp>
      <p:sp>
        <p:nvSpPr>
          <p:cNvPr id="3" name="Content Placeholder 2"/>
          <p:cNvSpPr>
            <a:spLocks noGrp="1"/>
          </p:cNvSpPr>
          <p:nvPr>
            <p:ph idx="1"/>
          </p:nvPr>
        </p:nvSpPr>
        <p:spPr>
          <a:xfrm>
            <a:off x="369889" y="1341121"/>
            <a:ext cx="8426450" cy="4351339"/>
          </a:xfrm>
          <a:prstGeom prst="rect">
            <a:avLst/>
          </a:prstGeom>
        </p:spPr>
        <p:txBody>
          <a:bodyPr/>
          <a:lstStyle>
            <a:lvl2pPr marL="346472" indent="-173831">
              <a:tabLst/>
              <a:defRPr/>
            </a:lvl2pPr>
            <a:lvl3pPr marL="513160" indent="-166688">
              <a:tabLst/>
              <a:defRPr/>
            </a:lvl3pPr>
            <a:lvl4pPr marL="685800" indent="-172641">
              <a:tabLst/>
              <a:defRPr/>
            </a:lvl4pPr>
            <a:lvl5pPr marL="858441" indent="-17264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832600" y="6356353"/>
            <a:ext cx="2057400" cy="366183"/>
          </a:xfrm>
          <a:prstGeom prst="rect">
            <a:avLst/>
          </a:prstGeom>
        </p:spPr>
        <p:txBody>
          <a:bodyPr/>
          <a:lstStyle>
            <a:lvl1pPr>
              <a:defRPr/>
            </a:lvl1pPr>
          </a:lstStyle>
          <a:p>
            <a:fld id="{C7F7D174-F36C-334D-8B66-C59069E9CC25}" type="slidenum">
              <a:rPr lang="en-US" altLang="en-US"/>
              <a:pPr/>
              <a:t>‹#›</a:t>
            </a:fld>
            <a:endParaRPr lang="en-US" altLang="en-US"/>
          </a:p>
        </p:txBody>
      </p:sp>
    </p:spTree>
    <p:extLst>
      <p:ext uri="{BB962C8B-B14F-4D97-AF65-F5344CB8AC3E}">
        <p14:creationId xmlns:p14="http://schemas.microsoft.com/office/powerpoint/2010/main" val="163648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69889" y="327780"/>
            <a:ext cx="8426450"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defRPr>
            </a:lvl1pPr>
          </a:lstStyle>
          <a:p>
            <a:pPr lvl="0"/>
            <a:r>
              <a:rPr lang="en-US" altLang="en-US" dirty="0"/>
              <a:t>Click to edit Master title style</a:t>
            </a:r>
          </a:p>
        </p:txBody>
      </p:sp>
      <p:sp>
        <p:nvSpPr>
          <p:cNvPr id="3" name="Content Placeholder 2"/>
          <p:cNvSpPr>
            <a:spLocks noGrp="1"/>
          </p:cNvSpPr>
          <p:nvPr>
            <p:ph idx="1"/>
          </p:nvPr>
        </p:nvSpPr>
        <p:spPr>
          <a:xfrm>
            <a:off x="369889" y="1341121"/>
            <a:ext cx="8426450" cy="4351339"/>
          </a:xfrm>
          <a:prstGeom prst="rect">
            <a:avLst/>
          </a:prstGeom>
        </p:spPr>
        <p:txBody>
          <a:bodyPr/>
          <a:lstStyle>
            <a:lvl2pPr marL="346472" indent="-173831">
              <a:tabLst/>
              <a:defRPr/>
            </a:lvl2pPr>
            <a:lvl3pPr marL="513160" indent="-166688">
              <a:tabLst/>
              <a:defRPr/>
            </a:lvl3pPr>
            <a:lvl4pPr marL="685800" indent="-172641">
              <a:tabLst/>
              <a:defRPr/>
            </a:lvl4pPr>
            <a:lvl5pPr marL="858441" indent="-17264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832600" y="6356353"/>
            <a:ext cx="2057400" cy="366183"/>
          </a:xfrm>
          <a:prstGeom prst="rect">
            <a:avLst/>
          </a:prstGeom>
        </p:spPr>
        <p:txBody>
          <a:bodyPr/>
          <a:lstStyle>
            <a:lvl1pPr>
              <a:defRPr/>
            </a:lvl1pPr>
          </a:lstStyle>
          <a:p>
            <a:fld id="{C7F7D174-F36C-334D-8B66-C59069E9CC25}" type="slidenum">
              <a:rPr lang="en-US" altLang="en-US"/>
              <a:pPr/>
              <a:t>‹#›</a:t>
            </a:fld>
            <a:endParaRPr lang="en-US" altLang="en-US"/>
          </a:p>
        </p:txBody>
      </p:sp>
    </p:spTree>
    <p:extLst>
      <p:ext uri="{BB962C8B-B14F-4D97-AF65-F5344CB8AC3E}">
        <p14:creationId xmlns:p14="http://schemas.microsoft.com/office/powerpoint/2010/main" val="387355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59" y="553744"/>
            <a:ext cx="8307533" cy="1042658"/>
          </a:xfrm>
        </p:spPr>
        <p:txBody>
          <a:bodyPr anchor="b" anchorCtr="0">
            <a:normAutofit/>
          </a:bodyPr>
          <a:lstStyle>
            <a:lvl1pPr>
              <a:defRPr sz="2700" b="1" baseline="0"/>
            </a:lvl1pPr>
          </a:lstStyle>
          <a:p>
            <a:r>
              <a:rPr lang="en-US" dirty="0"/>
              <a:t>Slide Heading Calibri 36 Pt.</a:t>
            </a:r>
          </a:p>
        </p:txBody>
      </p:sp>
      <p:sp>
        <p:nvSpPr>
          <p:cNvPr id="8" name="Slide Number Placeholder 6"/>
          <p:cNvSpPr>
            <a:spLocks noGrp="1"/>
          </p:cNvSpPr>
          <p:nvPr>
            <p:ph type="sldNum" sz="quarter" idx="12"/>
          </p:nvPr>
        </p:nvSpPr>
        <p:spPr>
          <a:xfrm>
            <a:off x="4318622" y="6187208"/>
            <a:ext cx="445610" cy="352237"/>
          </a:xfrm>
        </p:spPr>
        <p:txBody>
          <a:bodyPr/>
          <a:lstStyle/>
          <a:p>
            <a:fld id="{82ECB687-F57F-49F9-B73A-487ED709F178}" type="slidenum">
              <a:rPr lang="en-US" smtClean="0"/>
              <a:t>‹#›</a:t>
            </a:fld>
            <a:endParaRPr lang="en-US"/>
          </a:p>
        </p:txBody>
      </p:sp>
      <p:sp>
        <p:nvSpPr>
          <p:cNvPr id="4" name="Text Placeholder 3"/>
          <p:cNvSpPr>
            <a:spLocks noGrp="1"/>
          </p:cNvSpPr>
          <p:nvPr>
            <p:ph type="body" sz="quarter" idx="14" hasCustomPrompt="1"/>
          </p:nvPr>
        </p:nvSpPr>
        <p:spPr>
          <a:xfrm>
            <a:off x="389659" y="1790590"/>
            <a:ext cx="8307533" cy="3970131"/>
          </a:xfrm>
        </p:spPr>
        <p:txBody>
          <a:bodyPr/>
          <a:lstStyle/>
          <a:p>
            <a:pPr lvl="0"/>
            <a:r>
              <a:rPr lang="en-US" dirty="0"/>
              <a:t>Subhead Calibri Body 30 pt.</a:t>
            </a:r>
          </a:p>
          <a:p>
            <a:pPr lvl="1"/>
            <a:r>
              <a:rPr lang="en-US" dirty="0"/>
              <a:t>Calibri Body 28 pt.</a:t>
            </a:r>
          </a:p>
          <a:p>
            <a:pPr lvl="2"/>
            <a:r>
              <a:rPr lang="en-US" dirty="0"/>
              <a:t>Calibri Body 24 pt.</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32025"/>
            <a:ext cx="9144000" cy="113392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19" y="6453932"/>
            <a:ext cx="1170583" cy="255644"/>
          </a:xfrm>
          <a:prstGeom prst="rect">
            <a:avLst/>
          </a:prstGeom>
        </p:spPr>
      </p:pic>
    </p:spTree>
    <p:extLst>
      <p:ext uri="{BB962C8B-B14F-4D97-AF65-F5344CB8AC3E}">
        <p14:creationId xmlns:p14="http://schemas.microsoft.com/office/powerpoint/2010/main" val="2745310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59" y="605500"/>
            <a:ext cx="4868141" cy="1034011"/>
          </a:xfrm>
        </p:spPr>
        <p:txBody>
          <a:bodyPr anchor="b" anchorCtr="0"/>
          <a:lstStyle>
            <a:lvl1pPr>
              <a:defRPr b="1"/>
            </a:lvl1pPr>
          </a:lstStyle>
          <a:p>
            <a:r>
              <a:rPr lang="en-US" dirty="0"/>
              <a:t>Slide Heading </a:t>
            </a:r>
            <a:br>
              <a:rPr lang="en-US" dirty="0"/>
            </a:br>
            <a:r>
              <a:rPr lang="en-US" dirty="0"/>
              <a:t>Calibri 36 Pt., All Caps</a:t>
            </a:r>
          </a:p>
        </p:txBody>
      </p:sp>
      <p:sp>
        <p:nvSpPr>
          <p:cNvPr id="7" name="Slide Number Placeholder 6"/>
          <p:cNvSpPr>
            <a:spLocks noGrp="1"/>
          </p:cNvSpPr>
          <p:nvPr>
            <p:ph type="sldNum" sz="quarter" idx="12"/>
          </p:nvPr>
        </p:nvSpPr>
        <p:spPr>
          <a:xfrm>
            <a:off x="4318622" y="6187208"/>
            <a:ext cx="445610" cy="352237"/>
          </a:xfrm>
        </p:spPr>
        <p:txBody>
          <a:bodyPr/>
          <a:lstStyle/>
          <a:p>
            <a:fld id="{82ECB687-F57F-49F9-B73A-487ED709F178}" type="slidenum">
              <a:rPr lang="en-US" smtClean="0"/>
              <a:t>‹#›</a:t>
            </a:fld>
            <a:endParaRPr lang="en-US"/>
          </a:p>
        </p:txBody>
      </p:sp>
      <p:sp>
        <p:nvSpPr>
          <p:cNvPr id="6" name="Picture Placeholder 5"/>
          <p:cNvSpPr>
            <a:spLocks noGrp="1"/>
          </p:cNvSpPr>
          <p:nvPr>
            <p:ph type="pic" sz="quarter" idx="14" hasCustomPrompt="1"/>
          </p:nvPr>
        </p:nvSpPr>
        <p:spPr>
          <a:xfrm>
            <a:off x="5554980" y="694592"/>
            <a:ext cx="3276601" cy="5046785"/>
          </a:xfrm>
        </p:spPr>
        <p:txBody>
          <a:bodyPr>
            <a:normAutofit/>
          </a:bodyPr>
          <a:lstStyle>
            <a:lvl1pPr>
              <a:defRPr sz="1050" baseline="0"/>
            </a:lvl1pPr>
          </a:lstStyle>
          <a:p>
            <a:r>
              <a:rPr lang="en-US" dirty="0"/>
              <a:t>Choose a vertical-oriented photo</a:t>
            </a:r>
          </a:p>
        </p:txBody>
      </p:sp>
      <p:sp>
        <p:nvSpPr>
          <p:cNvPr id="10" name="Text Placeholder 4"/>
          <p:cNvSpPr>
            <a:spLocks noGrp="1"/>
          </p:cNvSpPr>
          <p:nvPr>
            <p:ph type="body" sz="quarter" idx="15" hasCustomPrompt="1"/>
          </p:nvPr>
        </p:nvSpPr>
        <p:spPr>
          <a:xfrm>
            <a:off x="389659" y="1788161"/>
            <a:ext cx="4868141" cy="3953217"/>
          </a:xfrm>
        </p:spPr>
        <p:txBody>
          <a:bodyPr/>
          <a:lstStyle/>
          <a:p>
            <a:pPr lvl="0"/>
            <a:r>
              <a:rPr lang="en-US" dirty="0"/>
              <a:t>Subhead Calibri Body 30 pt.</a:t>
            </a:r>
          </a:p>
          <a:p>
            <a:pPr lvl="1"/>
            <a:r>
              <a:rPr lang="en-US" dirty="0"/>
              <a:t>Calibri Body 28 pt.</a:t>
            </a:r>
          </a:p>
          <a:p>
            <a:pPr lvl="2"/>
            <a:r>
              <a:rPr lang="en-US" dirty="0"/>
              <a:t>Calibri Body 24 pt.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32025"/>
            <a:ext cx="9144000" cy="1133927"/>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19" y="6453932"/>
            <a:ext cx="1170583" cy="255644"/>
          </a:xfrm>
          <a:prstGeom prst="rect">
            <a:avLst/>
          </a:prstGeom>
        </p:spPr>
      </p:pic>
    </p:spTree>
    <p:extLst>
      <p:ext uri="{BB962C8B-B14F-4D97-AF65-F5344CB8AC3E}">
        <p14:creationId xmlns:p14="http://schemas.microsoft.com/office/powerpoint/2010/main" val="36688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05935"/>
            <a:ext cx="2925919" cy="847355"/>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383120" y="1223169"/>
            <a:ext cx="5303681" cy="4267200"/>
          </a:xfrm>
        </p:spPr>
        <p:txBody>
          <a:bodyPr>
            <a:normAutofit/>
          </a:bodyPr>
          <a:lstStyle>
            <a:lvl1pPr>
              <a:defRPr sz="2000">
                <a:solidFill>
                  <a:srgbClr val="404040"/>
                </a:solidFill>
              </a:defRPr>
            </a:lvl1pPr>
            <a:lvl2pPr>
              <a:defRPr sz="1800">
                <a:solidFill>
                  <a:srgbClr val="404040"/>
                </a:solidFill>
              </a:defRPr>
            </a:lvl2pPr>
            <a:lvl3pPr>
              <a:defRPr sz="1600">
                <a:solidFill>
                  <a:srgbClr val="404040"/>
                </a:solidFill>
              </a:defRPr>
            </a:lvl3pPr>
            <a:lvl4pPr>
              <a:defRPr sz="1400">
                <a:solidFill>
                  <a:srgbClr val="404040"/>
                </a:solidFill>
              </a:defRPr>
            </a:lvl4pPr>
            <a:lvl5pPr>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539E42-C247-7045-973F-E188D7A47937}"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06104-56E3-4246-8C2B-9FBF7FEA9ACA}" type="slidenum">
              <a:rPr lang="en-US" smtClean="0"/>
              <a:t>‹#›</a:t>
            </a:fld>
            <a:endParaRPr lang="en-US"/>
          </a:p>
        </p:txBody>
      </p:sp>
      <p:sp>
        <p:nvSpPr>
          <p:cNvPr id="8" name="Text Placeholder 7"/>
          <p:cNvSpPr>
            <a:spLocks noGrp="1"/>
          </p:cNvSpPr>
          <p:nvPr>
            <p:ph type="body" sz="quarter" idx="13" hasCustomPrompt="1"/>
          </p:nvPr>
        </p:nvSpPr>
        <p:spPr>
          <a:xfrm>
            <a:off x="457201" y="3553289"/>
            <a:ext cx="2925919" cy="605979"/>
          </a:xfrm>
        </p:spPr>
        <p:txBody>
          <a:bodyPr>
            <a:noAutofit/>
          </a:bodyPr>
          <a:lstStyle>
            <a:lvl1pPr marL="0" indent="0" algn="l">
              <a:buNone/>
              <a:defRPr sz="1600" i="0">
                <a:solidFill>
                  <a:srgbClr val="404040"/>
                </a:solidFill>
                <a:latin typeface="Calibri"/>
                <a:cs typeface="Calibri"/>
              </a:defRPr>
            </a:lvl1pPr>
            <a:lvl2pPr marL="457200" indent="0" algn="r">
              <a:buNone/>
              <a:defRPr sz="1600">
                <a:latin typeface="Cambria"/>
                <a:cs typeface="Cambria"/>
              </a:defRPr>
            </a:lvl2pPr>
            <a:lvl3pPr marL="914400" indent="0" algn="r">
              <a:buNone/>
              <a:defRPr sz="1600">
                <a:latin typeface="Cambria"/>
                <a:cs typeface="Cambria"/>
              </a:defRPr>
            </a:lvl3pPr>
            <a:lvl4pPr marL="1371600" indent="0" algn="r">
              <a:buNone/>
              <a:defRPr sz="1600">
                <a:latin typeface="Cambria"/>
                <a:cs typeface="Cambria"/>
              </a:defRPr>
            </a:lvl4pPr>
            <a:lvl5pPr marL="1828800" indent="0" algn="r">
              <a:buNone/>
              <a:defRPr sz="1600">
                <a:latin typeface="Cambria"/>
                <a:cs typeface="Cambria"/>
              </a:defRPr>
            </a:lvl5pPr>
          </a:lstStyle>
          <a:p>
            <a:pPr lvl="0"/>
            <a:r>
              <a:rPr lang="en-US" dirty="0"/>
              <a:t>Click to edit Master subtitle style</a:t>
            </a:r>
          </a:p>
        </p:txBody>
      </p:sp>
    </p:spTree>
    <p:extLst>
      <p:ext uri="{BB962C8B-B14F-4D97-AF65-F5344CB8AC3E}">
        <p14:creationId xmlns:p14="http://schemas.microsoft.com/office/powerpoint/2010/main" val="13832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048808"/>
            <a:ext cx="5105400" cy="1362075"/>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914400" y="3410883"/>
            <a:ext cx="5105400" cy="1500187"/>
          </a:xfrm>
        </p:spPr>
        <p:txBody>
          <a:bodyPr anchor="t">
            <a:normAutofit/>
          </a:bodyPr>
          <a:lstStyle>
            <a:lvl1pPr marL="0" indent="0">
              <a:buNone/>
              <a:defRPr sz="2000" i="0" cap="all">
                <a:solidFill>
                  <a:schemeClr val="tx1">
                    <a:lumMod val="75000"/>
                    <a:lumOff val="25000"/>
                  </a:schemeClr>
                </a:solidFill>
                <a:latin typeface="Calibri"/>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539E42-C247-7045-973F-E188D7A47937}"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06104-56E3-4246-8C2B-9FBF7FEA9ACA}" type="slidenum">
              <a:rPr lang="en-US" smtClean="0"/>
              <a:t>‹#›</a:t>
            </a:fld>
            <a:endParaRPr lang="en-US"/>
          </a:p>
        </p:txBody>
      </p:sp>
    </p:spTree>
    <p:extLst>
      <p:ext uri="{BB962C8B-B14F-4D97-AF65-F5344CB8AC3E}">
        <p14:creationId xmlns:p14="http://schemas.microsoft.com/office/powerpoint/2010/main" val="218493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46139"/>
            <a:ext cx="7772400" cy="853440"/>
          </a:xfrm>
        </p:spPr>
        <p:txBody>
          <a:bodyPr anchor="b"/>
          <a:lstStyle/>
          <a:p>
            <a:r>
              <a:rPr lang="en-US"/>
              <a:t>Click to edit Master title style</a:t>
            </a:r>
            <a:endParaRPr lang="en-US" dirty="0"/>
          </a:p>
        </p:txBody>
      </p:sp>
      <p:sp>
        <p:nvSpPr>
          <p:cNvPr id="3" name="Content Placeholder 2"/>
          <p:cNvSpPr>
            <a:spLocks noGrp="1"/>
          </p:cNvSpPr>
          <p:nvPr>
            <p:ph sz="half" idx="1"/>
          </p:nvPr>
        </p:nvSpPr>
        <p:spPr>
          <a:xfrm>
            <a:off x="685800" y="2518749"/>
            <a:ext cx="3810000" cy="3406267"/>
          </a:xfrm>
        </p:spPr>
        <p:txBody>
          <a:bodyPr>
            <a:normAutofit/>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518749"/>
            <a:ext cx="3810000" cy="3406267"/>
          </a:xfrm>
        </p:spPr>
        <p:txBody>
          <a:bodyPr>
            <a:normAutofit/>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539E42-C247-7045-973F-E188D7A47937}"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D06104-56E3-4246-8C2B-9FBF7FEA9ACA}" type="slidenum">
              <a:rPr lang="en-US" smtClean="0"/>
              <a:t>‹#›</a:t>
            </a:fld>
            <a:endParaRPr lang="en-US"/>
          </a:p>
        </p:txBody>
      </p:sp>
      <p:sp>
        <p:nvSpPr>
          <p:cNvPr id="12" name="Text Placeholder 11"/>
          <p:cNvSpPr>
            <a:spLocks noGrp="1"/>
          </p:cNvSpPr>
          <p:nvPr>
            <p:ph type="body" sz="quarter" idx="13" hasCustomPrompt="1"/>
          </p:nvPr>
        </p:nvSpPr>
        <p:spPr>
          <a:xfrm>
            <a:off x="685800" y="1699579"/>
            <a:ext cx="7772400" cy="609600"/>
          </a:xfrm>
        </p:spPr>
        <p:txBody>
          <a:bodyPr>
            <a:normAutofit/>
          </a:bodyPr>
          <a:lstStyle>
            <a:lvl1pPr marL="0" indent="0" algn="r">
              <a:buNone/>
              <a:defRPr sz="1800" i="0">
                <a:solidFill>
                  <a:srgbClr val="404040"/>
                </a:solidFill>
                <a:latin typeface="Calibri"/>
                <a:cs typeface="Calibri"/>
              </a:defRPr>
            </a:lvl1pPr>
          </a:lstStyle>
          <a:p>
            <a:pPr lvl="0"/>
            <a:r>
              <a:rPr lang="en-US" dirty="0"/>
              <a:t>Click to edit Master subtitle style</a:t>
            </a:r>
          </a:p>
        </p:txBody>
      </p:sp>
    </p:spTree>
    <p:extLst>
      <p:ext uri="{BB962C8B-B14F-4D97-AF65-F5344CB8AC3E}">
        <p14:creationId xmlns:p14="http://schemas.microsoft.com/office/powerpoint/2010/main" val="273274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1" y="848743"/>
            <a:ext cx="7772400" cy="853440"/>
          </a:xfrm>
        </p:spPr>
        <p:txBody>
          <a:bodyPr anchor="b"/>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85800" y="2584707"/>
            <a:ext cx="3811588" cy="639763"/>
          </a:xfrm>
        </p:spPr>
        <p:txBody>
          <a:bodyPr anchor="b">
            <a:normAutofit/>
          </a:bodyPr>
          <a:lstStyle>
            <a:lvl1pPr marL="0" indent="0">
              <a:buNone/>
              <a:defRPr sz="1800" b="0" i="0" cap="a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224469"/>
            <a:ext cx="3811588" cy="273507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2584707"/>
            <a:ext cx="3813174" cy="639763"/>
          </a:xfrm>
        </p:spPr>
        <p:txBody>
          <a:bodyPr anchor="b">
            <a:normAutofit/>
          </a:bodyPr>
          <a:lstStyle>
            <a:lvl1pPr marL="0" indent="0">
              <a:buNone/>
              <a:defRPr sz="1800" b="0" i="0" cap="a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3224469"/>
            <a:ext cx="3813174" cy="273507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539E42-C247-7045-973F-E188D7A47937}"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D06104-56E3-4246-8C2B-9FBF7FEA9ACA}" type="slidenum">
              <a:rPr lang="en-US" smtClean="0"/>
              <a:t>‹#›</a:t>
            </a:fld>
            <a:endParaRPr lang="en-US"/>
          </a:p>
        </p:txBody>
      </p:sp>
      <p:sp>
        <p:nvSpPr>
          <p:cNvPr id="11" name="Text Placeholder 10"/>
          <p:cNvSpPr>
            <a:spLocks noGrp="1"/>
          </p:cNvSpPr>
          <p:nvPr>
            <p:ph type="body" sz="quarter" idx="13" hasCustomPrompt="1"/>
          </p:nvPr>
        </p:nvSpPr>
        <p:spPr>
          <a:xfrm>
            <a:off x="685800" y="1702183"/>
            <a:ext cx="7772400" cy="609600"/>
          </a:xfrm>
        </p:spPr>
        <p:txBody>
          <a:bodyPr>
            <a:normAutofit/>
          </a:bodyPr>
          <a:lstStyle>
            <a:lvl1pPr marL="0" indent="0" algn="r">
              <a:buNone/>
              <a:defRPr sz="1800" i="1">
                <a:solidFill>
                  <a:srgbClr val="404040"/>
                </a:solidFill>
                <a:latin typeface="Times New Roman"/>
                <a:cs typeface="Times New Roman"/>
              </a:defRPr>
            </a:lvl1pPr>
            <a:lvl2pPr>
              <a:defRPr>
                <a:latin typeface="Cambria"/>
                <a:cs typeface="Cambria"/>
              </a:defRPr>
            </a:lvl2pPr>
            <a:lvl3pPr>
              <a:defRPr>
                <a:latin typeface="Cambria"/>
                <a:cs typeface="Cambria"/>
              </a:defRPr>
            </a:lvl3pPr>
            <a:lvl4pPr>
              <a:defRPr>
                <a:latin typeface="Cambria"/>
                <a:cs typeface="Cambria"/>
              </a:defRPr>
            </a:lvl4pPr>
            <a:lvl5pPr>
              <a:defRPr>
                <a:latin typeface="Cambria"/>
                <a:cs typeface="Cambria"/>
              </a:defRPr>
            </a:lvl5pPr>
          </a:lstStyle>
          <a:p>
            <a:pPr lvl="0"/>
            <a:r>
              <a:rPr lang="en-US" dirty="0"/>
              <a:t>Click to edit Master subtitle style</a:t>
            </a:r>
          </a:p>
        </p:txBody>
      </p:sp>
    </p:spTree>
    <p:extLst>
      <p:ext uri="{BB962C8B-B14F-4D97-AF65-F5344CB8AC3E}">
        <p14:creationId xmlns:p14="http://schemas.microsoft.com/office/powerpoint/2010/main" val="67237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539E42-C247-7045-973F-E188D7A47937}"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D06104-56E3-4246-8C2B-9FBF7FEA9ACA}" type="slidenum">
              <a:rPr lang="en-US" smtClean="0"/>
              <a:t>‹#›</a:t>
            </a:fld>
            <a:endParaRPr lang="en-US"/>
          </a:p>
        </p:txBody>
      </p:sp>
    </p:spTree>
    <p:extLst>
      <p:ext uri="{BB962C8B-B14F-4D97-AF65-F5344CB8AC3E}">
        <p14:creationId xmlns:p14="http://schemas.microsoft.com/office/powerpoint/2010/main" val="3156315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39E42-C247-7045-973F-E188D7A47937}" type="datetimeFigureOut">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D06104-56E3-4246-8C2B-9FBF7FEA9ACA}" type="slidenum">
              <a:rPr lang="en-US" smtClean="0"/>
              <a:t>‹#›</a:t>
            </a:fld>
            <a:endParaRPr lang="en-US"/>
          </a:p>
        </p:txBody>
      </p:sp>
    </p:spTree>
    <p:extLst>
      <p:ext uri="{BB962C8B-B14F-4D97-AF65-F5344CB8AC3E}">
        <p14:creationId xmlns:p14="http://schemas.microsoft.com/office/powerpoint/2010/main" val="17163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3F8D93BA-DDA0-47B8-9DE5-B4AFD5EB9D6C}" type="datetime1">
              <a:rPr lang="en-US" altLang="en-US"/>
              <a:pPr/>
              <a:t>10/6/2021</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footer</a:t>
            </a:r>
          </a:p>
        </p:txBody>
      </p:sp>
      <p:sp>
        <p:nvSpPr>
          <p:cNvPr id="6" name="Rectangle 6"/>
          <p:cNvSpPr>
            <a:spLocks noGrp="1" noChangeArrowheads="1"/>
          </p:cNvSpPr>
          <p:nvPr>
            <p:ph type="sldNum" sz="quarter" idx="12"/>
          </p:nvPr>
        </p:nvSpPr>
        <p:spPr>
          <a:ln/>
        </p:spPr>
        <p:txBody>
          <a:bodyPr/>
          <a:lstStyle>
            <a:lvl1pPr>
              <a:defRPr/>
            </a:lvl1pPr>
          </a:lstStyle>
          <a:p>
            <a:fld id="{22FDF6FB-3A5F-48D3-A798-026B5276F69C}" type="slidenum">
              <a:rPr lang="en-US" altLang="en-US"/>
              <a:pPr/>
              <a:t>‹#›</a:t>
            </a:fld>
            <a:endParaRPr lang="en-US" altLang="en-US"/>
          </a:p>
        </p:txBody>
      </p:sp>
    </p:spTree>
    <p:extLst>
      <p:ext uri="{BB962C8B-B14F-4D97-AF65-F5344CB8AC3E}">
        <p14:creationId xmlns:p14="http://schemas.microsoft.com/office/powerpoint/2010/main" val="189627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63946" y="2364898"/>
            <a:ext cx="4026024" cy="901567"/>
          </a:xfrm>
        </p:spPr>
        <p:txBody>
          <a:bodyPr/>
          <a:lstStyle>
            <a:lvl1pPr marL="0" indent="0" algn="ctr">
              <a:lnSpc>
                <a:spcPct val="100000"/>
              </a:lnSpc>
              <a:spcBef>
                <a:spcPts val="0"/>
              </a:spcBef>
              <a:buNone/>
              <a:defRPr sz="1800" b="1" baseline="0">
                <a:solidFill>
                  <a:srgbClr val="4E84C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br>
              <a:rPr lang="en-US" dirty="0"/>
            </a:br>
            <a:r>
              <a:rPr lang="en-US" dirty="0"/>
              <a:t>Calibri Body 24 pt., Bold</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7602" y="4637713"/>
            <a:ext cx="1452149" cy="1188342"/>
          </a:xfrm>
          <a:prstGeom prst="rect">
            <a:avLst/>
          </a:prstGeom>
        </p:spPr>
      </p:pic>
      <p:sp>
        <p:nvSpPr>
          <p:cNvPr id="5" name="Text Placeholder 4"/>
          <p:cNvSpPr>
            <a:spLocks noGrp="1"/>
          </p:cNvSpPr>
          <p:nvPr>
            <p:ph type="body" sz="quarter" idx="10" hasCustomPrompt="1"/>
          </p:nvPr>
        </p:nvSpPr>
        <p:spPr>
          <a:xfrm>
            <a:off x="660058" y="3429748"/>
            <a:ext cx="4026024" cy="757788"/>
          </a:xfrm>
        </p:spPr>
        <p:txBody>
          <a:bodyPr>
            <a:normAutofit/>
          </a:bodyPr>
          <a:lstStyle>
            <a:lvl1pPr marL="0" indent="0" algn="ctr">
              <a:lnSpc>
                <a:spcPct val="100000"/>
              </a:lnSpc>
              <a:spcBef>
                <a:spcPts val="0"/>
              </a:spcBef>
              <a:buNone/>
              <a:defRPr sz="1500" i="1" baseline="0">
                <a:solidFill>
                  <a:srgbClr val="4E84C4"/>
                </a:solidFill>
                <a:latin typeface="+mn-lt"/>
              </a:defRPr>
            </a:lvl1pPr>
            <a:lvl2pPr marL="342900" indent="0">
              <a:buNone/>
              <a:defRPr/>
            </a:lvl2pPr>
            <a:lvl5pPr marL="1371600" indent="0">
              <a:buNone/>
              <a:defRPr/>
            </a:lvl5pPr>
          </a:lstStyle>
          <a:p>
            <a:pPr lvl="0"/>
            <a:r>
              <a:rPr lang="en-US" dirty="0"/>
              <a:t>Presenter’s name and title</a:t>
            </a:r>
          </a:p>
          <a:p>
            <a:pPr lvl="0"/>
            <a:r>
              <a:rPr lang="en-US" dirty="0"/>
              <a:t>Calibri Body 20 pt., italics</a:t>
            </a:r>
          </a:p>
        </p:txBody>
      </p:sp>
      <p:sp>
        <p:nvSpPr>
          <p:cNvPr id="4" name="Title 3"/>
          <p:cNvSpPr>
            <a:spLocks noGrp="1"/>
          </p:cNvSpPr>
          <p:nvPr>
            <p:ph type="title" hasCustomPrompt="1"/>
          </p:nvPr>
        </p:nvSpPr>
        <p:spPr>
          <a:xfrm>
            <a:off x="233795" y="894192"/>
            <a:ext cx="4785014" cy="1325563"/>
          </a:xfrm>
        </p:spPr>
        <p:txBody>
          <a:bodyPr anchor="b" anchorCtr="0">
            <a:noAutofit/>
          </a:bodyPr>
          <a:lstStyle>
            <a:lvl1pPr algn="ctr">
              <a:lnSpc>
                <a:spcPct val="100000"/>
              </a:lnSpc>
              <a:defRPr sz="3000" b="1" spc="0" baseline="0"/>
            </a:lvl1pPr>
          </a:lstStyle>
          <a:p>
            <a:r>
              <a:rPr lang="en-US" dirty="0"/>
              <a:t>Presentation Title</a:t>
            </a:r>
            <a:br>
              <a:rPr lang="en-US" dirty="0"/>
            </a:br>
            <a:r>
              <a:rPr lang="en-US" dirty="0"/>
              <a:t>Calibri 40 Pt.</a:t>
            </a:r>
          </a:p>
        </p:txBody>
      </p:sp>
      <p:sp>
        <p:nvSpPr>
          <p:cNvPr id="2" name="Rectangle 1"/>
          <p:cNvSpPr/>
          <p:nvPr userDrawn="1"/>
        </p:nvSpPr>
        <p:spPr>
          <a:xfrm>
            <a:off x="1" y="6132960"/>
            <a:ext cx="9143999" cy="733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Picture Placeholder 5"/>
          <p:cNvSpPr>
            <a:spLocks noGrp="1"/>
          </p:cNvSpPr>
          <p:nvPr>
            <p:ph type="pic" sz="quarter" idx="12" hasCustomPrompt="1"/>
          </p:nvPr>
        </p:nvSpPr>
        <p:spPr>
          <a:xfrm>
            <a:off x="5280423" y="230188"/>
            <a:ext cx="3863578" cy="6627812"/>
          </a:xfrm>
        </p:spPr>
        <p:txBody>
          <a:bodyPr>
            <a:normAutofit/>
          </a:bodyPr>
          <a:lstStyle>
            <a:lvl1pPr>
              <a:defRPr sz="1050" baseline="0"/>
            </a:lvl1pPr>
          </a:lstStyle>
          <a:p>
            <a:r>
              <a:rPr lang="en-US" dirty="0"/>
              <a:t>Choose a vertical-oriented photo</a:t>
            </a:r>
          </a:p>
        </p:txBody>
      </p:sp>
      <p:sp>
        <p:nvSpPr>
          <p:cNvPr id="7" name="Rectangle 6"/>
          <p:cNvSpPr/>
          <p:nvPr userDrawn="1"/>
        </p:nvSpPr>
        <p:spPr>
          <a:xfrm>
            <a:off x="1" y="5261178"/>
            <a:ext cx="1206062" cy="12837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Tree>
    <p:extLst>
      <p:ext uri="{BB962C8B-B14F-4D97-AF65-F5344CB8AC3E}">
        <p14:creationId xmlns:p14="http://schemas.microsoft.com/office/powerpoint/2010/main" val="963758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846139"/>
            <a:ext cx="7772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288154"/>
            <a:ext cx="7772400" cy="3838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39E42-C247-7045-973F-E188D7A47937}" type="datetimeFigureOut">
              <a:rPr lang="en-US" smtClean="0"/>
              <a:t>10/6/2021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06104-56E3-4246-8C2B-9FBF7FEA9ACA}" type="slidenum">
              <a:rPr lang="en-US" smtClean="0"/>
              <a:t>‹#›</a:t>
            </a:fld>
            <a:endParaRPr lang="en-US"/>
          </a:p>
        </p:txBody>
      </p:sp>
      <p:pic>
        <p:nvPicPr>
          <p:cNvPr id="7" name="Picture 6"/>
          <p:cNvPicPr>
            <a:picLocks noChangeAspect="1"/>
          </p:cNvPicPr>
          <p:nvPr userDrawn="1"/>
        </p:nvPicPr>
        <p:blipFill>
          <a:blip r:embed="rId20"/>
          <a:stretch>
            <a:fillRect/>
          </a:stretch>
        </p:blipFill>
        <p:spPr>
          <a:xfrm>
            <a:off x="6422755" y="6237075"/>
            <a:ext cx="589516" cy="359563"/>
          </a:xfrm>
          <a:prstGeom prst="rect">
            <a:avLst/>
          </a:prstGeom>
        </p:spPr>
      </p:pic>
    </p:spTree>
    <p:extLst>
      <p:ext uri="{BB962C8B-B14F-4D97-AF65-F5344CB8AC3E}">
        <p14:creationId xmlns:p14="http://schemas.microsoft.com/office/powerpoint/2010/main" val="2356142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r" defTabSz="457200" rtl="0" eaLnBrk="1" latinLnBrk="0" hangingPunct="1">
        <a:spcBef>
          <a:spcPct val="0"/>
        </a:spcBef>
        <a:buNone/>
        <a:defRPr sz="2800" kern="1200">
          <a:solidFill>
            <a:srgbClr val="005FAD"/>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2400" kern="1200">
          <a:solidFill>
            <a:srgbClr val="40404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04040"/>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0404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0404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ubmed/26134917" TargetMode="External"/><Relationship Id="rId2" Type="http://schemas.openxmlformats.org/officeDocument/2006/relationships/hyperlink" Target="https://www.ncbi.nlm.nih.gov/pubmed/25320051" TargetMode="External"/><Relationship Id="rId1" Type="http://schemas.openxmlformats.org/officeDocument/2006/relationships/slideLayout" Target="../slideLayouts/slideLayout11.xml"/><Relationship Id="rId4" Type="http://schemas.openxmlformats.org/officeDocument/2006/relationships/hyperlink" Target="https://www.ncbi.nlm.nih.gov/pubmed/22452837"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hyperlink" Target="https://www.ncbi.nlm.nih.gov/pubmed/29425931"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hyperlink" Target="https://www.ncbi.nlm.nih.gov/pubmed/26870933" TargetMode="Externa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hyperlink" Target="https://optn.transplant.hrsa.gov/news/median-meld-and-peld-at-transplant-scores-updated/"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2.bin"/><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A758-6C71-4037-9C7D-981E5EE60264}"/>
              </a:ext>
            </a:extLst>
          </p:cNvPr>
          <p:cNvSpPr>
            <a:spLocks noGrp="1"/>
          </p:cNvSpPr>
          <p:nvPr>
            <p:ph type="ctrTitle"/>
          </p:nvPr>
        </p:nvSpPr>
        <p:spPr>
          <a:xfrm>
            <a:off x="2831406" y="1138492"/>
            <a:ext cx="5713265" cy="1470025"/>
          </a:xfrm>
        </p:spPr>
        <p:txBody>
          <a:bodyPr>
            <a:normAutofit fontScale="90000"/>
          </a:bodyPr>
          <a:lstStyle/>
          <a:p>
            <a:r>
              <a:rPr lang="en-US" sz="4400" b="1" dirty="0"/>
              <a:t>An Update in Hepatology</a:t>
            </a:r>
            <a:br>
              <a:rPr lang="en-US" dirty="0"/>
            </a:br>
            <a:br>
              <a:rPr lang="en-US" dirty="0"/>
            </a:br>
            <a:r>
              <a:rPr lang="en-US" dirty="0"/>
              <a:t>Richard Gilroy</a:t>
            </a:r>
            <a:br>
              <a:rPr lang="en-US" dirty="0"/>
            </a:br>
            <a:r>
              <a:rPr lang="en-US" dirty="0"/>
              <a:t>Intermountain Health Care</a:t>
            </a:r>
          </a:p>
        </p:txBody>
      </p:sp>
      <p:sp>
        <p:nvSpPr>
          <p:cNvPr id="3" name="Subtitle 2">
            <a:extLst>
              <a:ext uri="{FF2B5EF4-FFF2-40B4-BE49-F238E27FC236}">
                <a16:creationId xmlns:a16="http://schemas.microsoft.com/office/drawing/2014/main" id="{8AE11BEF-789A-46FA-85D2-5995B81C79B7}"/>
              </a:ext>
            </a:extLst>
          </p:cNvPr>
          <p:cNvSpPr>
            <a:spLocks noGrp="1"/>
          </p:cNvSpPr>
          <p:nvPr>
            <p:ph type="subTitle" idx="1"/>
          </p:nvPr>
        </p:nvSpPr>
        <p:spPr/>
        <p:txBody>
          <a:bodyPr/>
          <a:lstStyle/>
          <a:p>
            <a:pPr algn="ctr"/>
            <a:r>
              <a:rPr lang="en-US" dirty="0">
                <a:solidFill>
                  <a:srgbClr val="FF0000"/>
                </a:solidFill>
                <a:latin typeface="Cooper Black" panose="0208090404030B020404" pitchFamily="18" charset="0"/>
              </a:rPr>
              <a:t>Now that hepatitis C is curable in </a:t>
            </a:r>
            <a:r>
              <a:rPr lang="en-US" sz="4800" dirty="0">
                <a:solidFill>
                  <a:srgbClr val="FF0000"/>
                </a:solidFill>
                <a:latin typeface="Cooper Black" panose="0208090404030B020404" pitchFamily="18" charset="0"/>
              </a:rPr>
              <a:t>all</a:t>
            </a:r>
          </a:p>
        </p:txBody>
      </p:sp>
    </p:spTree>
    <p:extLst>
      <p:ext uri="{BB962C8B-B14F-4D97-AF65-F5344CB8AC3E}">
        <p14:creationId xmlns:p14="http://schemas.microsoft.com/office/powerpoint/2010/main" val="19591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7AB1-DAE7-46A0-AB0B-55128252DEFC}"/>
              </a:ext>
            </a:extLst>
          </p:cNvPr>
          <p:cNvSpPr>
            <a:spLocks noGrp="1"/>
          </p:cNvSpPr>
          <p:nvPr>
            <p:ph type="title"/>
          </p:nvPr>
        </p:nvSpPr>
        <p:spPr>
          <a:xfrm>
            <a:off x="685800" y="160337"/>
            <a:ext cx="7772400" cy="1143000"/>
          </a:xfrm>
        </p:spPr>
        <p:txBody>
          <a:bodyPr/>
          <a:lstStyle/>
          <a:p>
            <a:pPr algn="ctr"/>
            <a:r>
              <a:rPr lang="en-US" dirty="0"/>
              <a:t>Background data Waiting List Mortality</a:t>
            </a:r>
          </a:p>
        </p:txBody>
      </p:sp>
    </p:spTree>
    <p:extLst>
      <p:ext uri="{BB962C8B-B14F-4D97-AF65-F5344CB8AC3E}">
        <p14:creationId xmlns:p14="http://schemas.microsoft.com/office/powerpoint/2010/main" val="127701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7D2C-E495-4FDB-AD91-598241AF7C79}"/>
              </a:ext>
            </a:extLst>
          </p:cNvPr>
          <p:cNvSpPr>
            <a:spLocks noGrp="1"/>
          </p:cNvSpPr>
          <p:nvPr>
            <p:ph type="title"/>
          </p:nvPr>
        </p:nvSpPr>
        <p:spPr/>
        <p:txBody>
          <a:bodyPr/>
          <a:lstStyle/>
          <a:p>
            <a:r>
              <a:rPr lang="en-US" dirty="0"/>
              <a:t>1 year outcomes IMC</a:t>
            </a:r>
          </a:p>
        </p:txBody>
      </p:sp>
      <p:pic>
        <p:nvPicPr>
          <p:cNvPr id="5" name="Picture 4">
            <a:extLst>
              <a:ext uri="{FF2B5EF4-FFF2-40B4-BE49-F238E27FC236}">
                <a16:creationId xmlns:a16="http://schemas.microsoft.com/office/drawing/2014/main" id="{95FFC36C-5700-49C0-BB50-52DE19C07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715" y="2051808"/>
            <a:ext cx="6258747" cy="3423092"/>
          </a:xfrm>
          <a:prstGeom prst="rect">
            <a:avLst/>
          </a:prstGeom>
        </p:spPr>
      </p:pic>
      <p:sp>
        <p:nvSpPr>
          <p:cNvPr id="6" name="Rectangle 5">
            <a:extLst>
              <a:ext uri="{FF2B5EF4-FFF2-40B4-BE49-F238E27FC236}">
                <a16:creationId xmlns:a16="http://schemas.microsoft.com/office/drawing/2014/main" id="{751F3437-78AB-48B7-8CE4-DADF5D588FCE}"/>
              </a:ext>
            </a:extLst>
          </p:cNvPr>
          <p:cNvSpPr/>
          <p:nvPr/>
        </p:nvSpPr>
        <p:spPr>
          <a:xfrm>
            <a:off x="5226415" y="4047344"/>
            <a:ext cx="848678" cy="437198"/>
          </a:xfrm>
          <a:prstGeom prst="rect">
            <a:avLst/>
          </a:prstGeom>
          <a:solidFill>
            <a:schemeClr val="accent2">
              <a:lumMod val="60000"/>
              <a:lumOff val="40000"/>
              <a:alpha val="28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69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7AB1-DAE7-46A0-AB0B-55128252DEFC}"/>
              </a:ext>
            </a:extLst>
          </p:cNvPr>
          <p:cNvSpPr>
            <a:spLocks noGrp="1"/>
          </p:cNvSpPr>
          <p:nvPr>
            <p:ph type="title"/>
          </p:nvPr>
        </p:nvSpPr>
        <p:spPr>
          <a:xfrm>
            <a:off x="588475" y="498787"/>
            <a:ext cx="7559643" cy="836853"/>
          </a:xfrm>
        </p:spPr>
        <p:txBody>
          <a:bodyPr>
            <a:normAutofit fontScale="90000"/>
          </a:bodyPr>
          <a:lstStyle/>
          <a:p>
            <a:pPr algn="ctr"/>
            <a:r>
              <a:rPr lang="en-US" dirty="0"/>
              <a:t>Comparative Waiting List Mortality Data Utah Programs</a:t>
            </a:r>
          </a:p>
        </p:txBody>
      </p:sp>
      <p:pic>
        <p:nvPicPr>
          <p:cNvPr id="13" name="Picture 12">
            <a:extLst>
              <a:ext uri="{FF2B5EF4-FFF2-40B4-BE49-F238E27FC236}">
                <a16:creationId xmlns:a16="http://schemas.microsoft.com/office/drawing/2014/main" id="{97D042B4-CEF9-42CE-8028-B6EE29B4CD79}"/>
              </a:ext>
            </a:extLst>
          </p:cNvPr>
          <p:cNvPicPr>
            <a:picLocks noChangeAspect="1"/>
          </p:cNvPicPr>
          <p:nvPr/>
        </p:nvPicPr>
        <p:blipFill>
          <a:blip r:embed="rId2"/>
          <a:stretch>
            <a:fillRect/>
          </a:stretch>
        </p:blipFill>
        <p:spPr>
          <a:xfrm>
            <a:off x="1143000" y="1694315"/>
            <a:ext cx="6858000" cy="4246471"/>
          </a:xfrm>
          <a:prstGeom prst="rect">
            <a:avLst/>
          </a:prstGeom>
        </p:spPr>
      </p:pic>
      <p:pic>
        <p:nvPicPr>
          <p:cNvPr id="6" name="Picture 5">
            <a:extLst>
              <a:ext uri="{FF2B5EF4-FFF2-40B4-BE49-F238E27FC236}">
                <a16:creationId xmlns:a16="http://schemas.microsoft.com/office/drawing/2014/main" id="{50AC2C44-0E86-44B9-8FE0-7F7DCCF5221F}"/>
              </a:ext>
            </a:extLst>
          </p:cNvPr>
          <p:cNvPicPr>
            <a:picLocks noChangeAspect="1"/>
          </p:cNvPicPr>
          <p:nvPr/>
        </p:nvPicPr>
        <p:blipFill>
          <a:blip r:embed="rId3"/>
          <a:stretch>
            <a:fillRect/>
          </a:stretch>
        </p:blipFill>
        <p:spPr>
          <a:xfrm>
            <a:off x="1143000" y="1749476"/>
            <a:ext cx="6858000" cy="4276587"/>
          </a:xfrm>
          <a:prstGeom prst="rect">
            <a:avLst/>
          </a:prstGeom>
        </p:spPr>
      </p:pic>
      <p:sp>
        <p:nvSpPr>
          <p:cNvPr id="7" name="Rectangle 6">
            <a:extLst>
              <a:ext uri="{FF2B5EF4-FFF2-40B4-BE49-F238E27FC236}">
                <a16:creationId xmlns:a16="http://schemas.microsoft.com/office/drawing/2014/main" id="{D43A98C8-21F5-442B-B0A6-009C7A25FB35}"/>
              </a:ext>
            </a:extLst>
          </p:cNvPr>
          <p:cNvSpPr/>
          <p:nvPr/>
        </p:nvSpPr>
        <p:spPr>
          <a:xfrm>
            <a:off x="2516957" y="5375046"/>
            <a:ext cx="671660" cy="402996"/>
          </a:xfrm>
          <a:prstGeom prst="rect">
            <a:avLst/>
          </a:prstGeom>
          <a:solidFill>
            <a:srgbClr val="F2A21D">
              <a:alpha val="20000"/>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688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880C-3295-4179-A026-F08ECC1BBED1}"/>
              </a:ext>
            </a:extLst>
          </p:cNvPr>
          <p:cNvSpPr>
            <a:spLocks noGrp="1"/>
          </p:cNvSpPr>
          <p:nvPr>
            <p:ph type="title"/>
          </p:nvPr>
        </p:nvSpPr>
        <p:spPr>
          <a:xfrm>
            <a:off x="685800" y="274639"/>
            <a:ext cx="7772400" cy="1143000"/>
          </a:xfrm>
        </p:spPr>
        <p:txBody>
          <a:bodyPr/>
          <a:lstStyle/>
          <a:p>
            <a:pPr algn="ctr"/>
            <a:r>
              <a:rPr lang="en-US" dirty="0"/>
              <a:t>Program Comparisons</a:t>
            </a:r>
          </a:p>
        </p:txBody>
      </p:sp>
      <p:pic>
        <p:nvPicPr>
          <p:cNvPr id="7" name="Picture 6">
            <a:extLst>
              <a:ext uri="{FF2B5EF4-FFF2-40B4-BE49-F238E27FC236}">
                <a16:creationId xmlns:a16="http://schemas.microsoft.com/office/drawing/2014/main" id="{9F36932C-4450-4E15-BDCF-8BC27528A256}"/>
              </a:ext>
            </a:extLst>
          </p:cNvPr>
          <p:cNvPicPr>
            <a:picLocks noChangeAspect="1"/>
          </p:cNvPicPr>
          <p:nvPr/>
        </p:nvPicPr>
        <p:blipFill>
          <a:blip r:embed="rId2"/>
          <a:stretch>
            <a:fillRect/>
          </a:stretch>
        </p:blipFill>
        <p:spPr>
          <a:xfrm>
            <a:off x="2398144" y="2342079"/>
            <a:ext cx="6599208" cy="1314450"/>
          </a:xfrm>
          <a:prstGeom prst="rect">
            <a:avLst/>
          </a:prstGeom>
        </p:spPr>
      </p:pic>
      <p:sp>
        <p:nvSpPr>
          <p:cNvPr id="8" name="TextBox 7">
            <a:extLst>
              <a:ext uri="{FF2B5EF4-FFF2-40B4-BE49-F238E27FC236}">
                <a16:creationId xmlns:a16="http://schemas.microsoft.com/office/drawing/2014/main" id="{E721CEA4-0F72-4262-9FFD-B04BCC42E89F}"/>
              </a:ext>
            </a:extLst>
          </p:cNvPr>
          <p:cNvSpPr txBox="1"/>
          <p:nvPr/>
        </p:nvSpPr>
        <p:spPr>
          <a:xfrm>
            <a:off x="2507412" y="2342079"/>
            <a:ext cx="724619" cy="369332"/>
          </a:xfrm>
          <a:prstGeom prst="rect">
            <a:avLst/>
          </a:prstGeom>
          <a:noFill/>
        </p:spPr>
        <p:txBody>
          <a:bodyPr wrap="square" rtlCol="0">
            <a:spAutoFit/>
          </a:bodyPr>
          <a:lstStyle/>
          <a:p>
            <a:r>
              <a:rPr lang="en-US" dirty="0"/>
              <a:t>Aug</a:t>
            </a:r>
          </a:p>
        </p:txBody>
      </p:sp>
      <p:pic>
        <p:nvPicPr>
          <p:cNvPr id="10" name="Picture 9">
            <a:extLst>
              <a:ext uri="{FF2B5EF4-FFF2-40B4-BE49-F238E27FC236}">
                <a16:creationId xmlns:a16="http://schemas.microsoft.com/office/drawing/2014/main" id="{DFC50B88-BBAA-4CD8-89D0-E16ABC5F0B47}"/>
              </a:ext>
            </a:extLst>
          </p:cNvPr>
          <p:cNvPicPr>
            <a:picLocks noChangeAspect="1"/>
          </p:cNvPicPr>
          <p:nvPr/>
        </p:nvPicPr>
        <p:blipFill>
          <a:blip r:embed="rId3"/>
          <a:stretch>
            <a:fillRect/>
          </a:stretch>
        </p:blipFill>
        <p:spPr>
          <a:xfrm>
            <a:off x="2398144" y="4909418"/>
            <a:ext cx="6599208" cy="1076325"/>
          </a:xfrm>
          <a:prstGeom prst="rect">
            <a:avLst/>
          </a:prstGeom>
        </p:spPr>
      </p:pic>
      <p:pic>
        <p:nvPicPr>
          <p:cNvPr id="11" name="Picture 10">
            <a:extLst>
              <a:ext uri="{FF2B5EF4-FFF2-40B4-BE49-F238E27FC236}">
                <a16:creationId xmlns:a16="http://schemas.microsoft.com/office/drawing/2014/main" id="{B18B572B-3C15-4F4D-BA8D-91C7F4D39AF7}"/>
              </a:ext>
            </a:extLst>
          </p:cNvPr>
          <p:cNvPicPr>
            <a:picLocks noChangeAspect="1"/>
          </p:cNvPicPr>
          <p:nvPr/>
        </p:nvPicPr>
        <p:blipFill>
          <a:blip r:embed="rId4"/>
          <a:stretch>
            <a:fillRect/>
          </a:stretch>
        </p:blipFill>
        <p:spPr>
          <a:xfrm>
            <a:off x="2398143" y="1479365"/>
            <a:ext cx="6599208" cy="742950"/>
          </a:xfrm>
          <a:prstGeom prst="rect">
            <a:avLst/>
          </a:prstGeom>
        </p:spPr>
      </p:pic>
      <p:pic>
        <p:nvPicPr>
          <p:cNvPr id="12" name="Picture 11">
            <a:extLst>
              <a:ext uri="{FF2B5EF4-FFF2-40B4-BE49-F238E27FC236}">
                <a16:creationId xmlns:a16="http://schemas.microsoft.com/office/drawing/2014/main" id="{CE1188C0-ED8C-4CBB-A546-7BA976E5D92B}"/>
              </a:ext>
            </a:extLst>
          </p:cNvPr>
          <p:cNvPicPr>
            <a:picLocks noChangeAspect="1"/>
          </p:cNvPicPr>
          <p:nvPr/>
        </p:nvPicPr>
        <p:blipFill>
          <a:blip r:embed="rId5"/>
          <a:stretch>
            <a:fillRect/>
          </a:stretch>
        </p:blipFill>
        <p:spPr>
          <a:xfrm>
            <a:off x="2398143" y="4122001"/>
            <a:ext cx="6599207" cy="600075"/>
          </a:xfrm>
          <a:prstGeom prst="rect">
            <a:avLst/>
          </a:prstGeom>
        </p:spPr>
      </p:pic>
      <p:sp>
        <p:nvSpPr>
          <p:cNvPr id="13" name="TextBox 12">
            <a:extLst>
              <a:ext uri="{FF2B5EF4-FFF2-40B4-BE49-F238E27FC236}">
                <a16:creationId xmlns:a16="http://schemas.microsoft.com/office/drawing/2014/main" id="{88090EA9-0BE9-4DA4-93D9-32DA34FFF1DB}"/>
              </a:ext>
            </a:extLst>
          </p:cNvPr>
          <p:cNvSpPr txBox="1"/>
          <p:nvPr/>
        </p:nvSpPr>
        <p:spPr>
          <a:xfrm>
            <a:off x="2541919" y="1421322"/>
            <a:ext cx="724619" cy="369332"/>
          </a:xfrm>
          <a:prstGeom prst="rect">
            <a:avLst/>
          </a:prstGeom>
          <a:noFill/>
        </p:spPr>
        <p:txBody>
          <a:bodyPr wrap="square" rtlCol="0">
            <a:spAutoFit/>
          </a:bodyPr>
          <a:lstStyle/>
          <a:p>
            <a:r>
              <a:rPr lang="en-US" dirty="0"/>
              <a:t>Aug</a:t>
            </a:r>
          </a:p>
        </p:txBody>
      </p:sp>
      <p:sp>
        <p:nvSpPr>
          <p:cNvPr id="14" name="TextBox 13">
            <a:extLst>
              <a:ext uri="{FF2B5EF4-FFF2-40B4-BE49-F238E27FC236}">
                <a16:creationId xmlns:a16="http://schemas.microsoft.com/office/drawing/2014/main" id="{42F046B9-A804-476A-BCC2-C97A36494ECB}"/>
              </a:ext>
            </a:extLst>
          </p:cNvPr>
          <p:cNvSpPr txBox="1"/>
          <p:nvPr/>
        </p:nvSpPr>
        <p:spPr>
          <a:xfrm>
            <a:off x="2549107" y="4611097"/>
            <a:ext cx="724619" cy="369332"/>
          </a:xfrm>
          <a:prstGeom prst="rect">
            <a:avLst/>
          </a:prstGeom>
          <a:noFill/>
        </p:spPr>
        <p:txBody>
          <a:bodyPr wrap="square" rtlCol="0">
            <a:spAutoFit/>
          </a:bodyPr>
          <a:lstStyle/>
          <a:p>
            <a:r>
              <a:rPr lang="en-US" dirty="0"/>
              <a:t>Aug</a:t>
            </a:r>
          </a:p>
        </p:txBody>
      </p:sp>
      <p:sp>
        <p:nvSpPr>
          <p:cNvPr id="15" name="TextBox 14">
            <a:extLst>
              <a:ext uri="{FF2B5EF4-FFF2-40B4-BE49-F238E27FC236}">
                <a16:creationId xmlns:a16="http://schemas.microsoft.com/office/drawing/2014/main" id="{CE70B6CE-AB00-4A19-9992-8D3A1817F333}"/>
              </a:ext>
            </a:extLst>
          </p:cNvPr>
          <p:cNvSpPr txBox="1"/>
          <p:nvPr/>
        </p:nvSpPr>
        <p:spPr>
          <a:xfrm>
            <a:off x="2524665" y="3801319"/>
            <a:ext cx="724619" cy="369332"/>
          </a:xfrm>
          <a:prstGeom prst="rect">
            <a:avLst/>
          </a:prstGeom>
          <a:noFill/>
        </p:spPr>
        <p:txBody>
          <a:bodyPr wrap="square" rtlCol="0">
            <a:spAutoFit/>
          </a:bodyPr>
          <a:lstStyle/>
          <a:p>
            <a:r>
              <a:rPr lang="en-US" dirty="0"/>
              <a:t>Aug</a:t>
            </a:r>
          </a:p>
        </p:txBody>
      </p:sp>
      <p:sp>
        <p:nvSpPr>
          <p:cNvPr id="16" name="Rectangle 15">
            <a:extLst>
              <a:ext uri="{FF2B5EF4-FFF2-40B4-BE49-F238E27FC236}">
                <a16:creationId xmlns:a16="http://schemas.microsoft.com/office/drawing/2014/main" id="{734BC38E-DD4D-4D59-8B0B-D7E0900C0362}"/>
              </a:ext>
            </a:extLst>
          </p:cNvPr>
          <p:cNvSpPr/>
          <p:nvPr/>
        </p:nvSpPr>
        <p:spPr>
          <a:xfrm>
            <a:off x="5652027" y="1883111"/>
            <a:ext cx="766026" cy="314177"/>
          </a:xfrm>
          <a:prstGeom prst="rect">
            <a:avLst/>
          </a:prstGeom>
          <a:solidFill>
            <a:srgbClr val="FF000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D7E905-8CF3-40F7-BDCA-EA28EBC6D1DE}"/>
              </a:ext>
            </a:extLst>
          </p:cNvPr>
          <p:cNvSpPr txBox="1"/>
          <p:nvPr/>
        </p:nvSpPr>
        <p:spPr>
          <a:xfrm>
            <a:off x="1" y="4942320"/>
            <a:ext cx="2260120" cy="830997"/>
          </a:xfrm>
          <a:prstGeom prst="rect">
            <a:avLst/>
          </a:prstGeom>
          <a:noFill/>
        </p:spPr>
        <p:txBody>
          <a:bodyPr wrap="square" rtlCol="0">
            <a:spAutoFit/>
          </a:bodyPr>
          <a:lstStyle/>
          <a:p>
            <a:pPr algn="ctr"/>
            <a:r>
              <a:rPr lang="en-US" sz="4800" dirty="0">
                <a:solidFill>
                  <a:srgbClr val="C00000"/>
                </a:solidFill>
                <a:latin typeface="Algerian" panose="04020705040A02060702" pitchFamily="82" charset="0"/>
              </a:rPr>
              <a:t>U </a:t>
            </a:r>
            <a:r>
              <a:rPr lang="en-US" sz="4800" dirty="0">
                <a:solidFill>
                  <a:srgbClr val="C00000"/>
                </a:solidFill>
                <a:latin typeface="Arial Narrow" panose="020B0606020202030204" pitchFamily="34" charset="0"/>
              </a:rPr>
              <a:t>of</a:t>
            </a:r>
            <a:r>
              <a:rPr lang="en-US" sz="4800" dirty="0">
                <a:solidFill>
                  <a:srgbClr val="C00000"/>
                </a:solidFill>
                <a:latin typeface="Algerian" panose="04020705040A02060702" pitchFamily="82" charset="0"/>
              </a:rPr>
              <a:t> U</a:t>
            </a:r>
          </a:p>
        </p:txBody>
      </p:sp>
      <p:sp>
        <p:nvSpPr>
          <p:cNvPr id="18" name="TextBox 17">
            <a:extLst>
              <a:ext uri="{FF2B5EF4-FFF2-40B4-BE49-F238E27FC236}">
                <a16:creationId xmlns:a16="http://schemas.microsoft.com/office/drawing/2014/main" id="{3CC6D9F7-DD54-4491-AA16-70CEE0504889}"/>
              </a:ext>
            </a:extLst>
          </p:cNvPr>
          <p:cNvSpPr txBox="1"/>
          <p:nvPr/>
        </p:nvSpPr>
        <p:spPr>
          <a:xfrm>
            <a:off x="138023" y="2127498"/>
            <a:ext cx="2260120" cy="830997"/>
          </a:xfrm>
          <a:prstGeom prst="rect">
            <a:avLst/>
          </a:prstGeom>
          <a:noFill/>
        </p:spPr>
        <p:txBody>
          <a:bodyPr wrap="square" rtlCol="0">
            <a:spAutoFit/>
          </a:bodyPr>
          <a:lstStyle/>
          <a:p>
            <a:pPr algn="ctr"/>
            <a:r>
              <a:rPr lang="en-US" sz="4800" dirty="0">
                <a:solidFill>
                  <a:schemeClr val="tx2"/>
                </a:solidFill>
                <a:latin typeface="Algerian" panose="04020705040A02060702" pitchFamily="82" charset="0"/>
              </a:rPr>
              <a:t>IMC</a:t>
            </a:r>
          </a:p>
        </p:txBody>
      </p:sp>
      <p:sp>
        <p:nvSpPr>
          <p:cNvPr id="19" name="Rectangle 18">
            <a:extLst>
              <a:ext uri="{FF2B5EF4-FFF2-40B4-BE49-F238E27FC236}">
                <a16:creationId xmlns:a16="http://schemas.microsoft.com/office/drawing/2014/main" id="{4C8A9613-7256-4A57-B50E-9C50834A9A1B}"/>
              </a:ext>
            </a:extLst>
          </p:cNvPr>
          <p:cNvSpPr/>
          <p:nvPr/>
        </p:nvSpPr>
        <p:spPr>
          <a:xfrm>
            <a:off x="3072729" y="1908138"/>
            <a:ext cx="766026" cy="314177"/>
          </a:xfrm>
          <a:prstGeom prst="rect">
            <a:avLst/>
          </a:prstGeom>
          <a:solidFill>
            <a:srgbClr val="00B05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92946B-9C88-41A9-9BF4-4CCD31A2AC1E}"/>
              </a:ext>
            </a:extLst>
          </p:cNvPr>
          <p:cNvSpPr/>
          <p:nvPr/>
        </p:nvSpPr>
        <p:spPr>
          <a:xfrm>
            <a:off x="5652027" y="2801406"/>
            <a:ext cx="766026" cy="314177"/>
          </a:xfrm>
          <a:prstGeom prst="rect">
            <a:avLst/>
          </a:prstGeom>
          <a:solidFill>
            <a:srgbClr val="FF000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81BFF7-3229-43C4-842E-31506F52F189}"/>
              </a:ext>
            </a:extLst>
          </p:cNvPr>
          <p:cNvSpPr/>
          <p:nvPr/>
        </p:nvSpPr>
        <p:spPr>
          <a:xfrm>
            <a:off x="5652027" y="4407899"/>
            <a:ext cx="766026" cy="314177"/>
          </a:xfrm>
          <a:prstGeom prst="rect">
            <a:avLst/>
          </a:prstGeom>
          <a:solidFill>
            <a:srgbClr val="FF000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BF37D7-0813-42D8-9B3E-E30068B5EBF1}"/>
              </a:ext>
            </a:extLst>
          </p:cNvPr>
          <p:cNvSpPr/>
          <p:nvPr/>
        </p:nvSpPr>
        <p:spPr>
          <a:xfrm>
            <a:off x="5652027" y="5168428"/>
            <a:ext cx="766026" cy="314177"/>
          </a:xfrm>
          <a:prstGeom prst="rect">
            <a:avLst/>
          </a:prstGeom>
          <a:solidFill>
            <a:srgbClr val="FF000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CB77B1-16B3-4A7B-9FD1-C2180FBF7EAB}"/>
              </a:ext>
            </a:extLst>
          </p:cNvPr>
          <p:cNvSpPr/>
          <p:nvPr/>
        </p:nvSpPr>
        <p:spPr>
          <a:xfrm>
            <a:off x="3072728" y="2801406"/>
            <a:ext cx="766026" cy="314177"/>
          </a:xfrm>
          <a:prstGeom prst="rect">
            <a:avLst/>
          </a:prstGeom>
          <a:solidFill>
            <a:srgbClr val="00B05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6A6CD2-2D28-47D2-8307-F0C5C60FA41D}"/>
              </a:ext>
            </a:extLst>
          </p:cNvPr>
          <p:cNvSpPr/>
          <p:nvPr/>
        </p:nvSpPr>
        <p:spPr>
          <a:xfrm>
            <a:off x="3041676" y="4422039"/>
            <a:ext cx="766026" cy="300038"/>
          </a:xfrm>
          <a:prstGeom prst="rect">
            <a:avLst/>
          </a:prstGeom>
          <a:solidFill>
            <a:srgbClr val="00B05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0C7E81E-5AE3-44CF-9487-13223888030B}"/>
              </a:ext>
            </a:extLst>
          </p:cNvPr>
          <p:cNvSpPr/>
          <p:nvPr/>
        </p:nvSpPr>
        <p:spPr>
          <a:xfrm>
            <a:off x="3072728" y="5147990"/>
            <a:ext cx="734974" cy="314177"/>
          </a:xfrm>
          <a:prstGeom prst="rect">
            <a:avLst/>
          </a:prstGeom>
          <a:solidFill>
            <a:srgbClr val="00B050">
              <a:alpha val="26000"/>
            </a:srgbClr>
          </a:solidFill>
          <a:ln>
            <a:solidFill>
              <a:schemeClr val="tx2"/>
            </a:solidFill>
          </a:ln>
          <a:scene3d>
            <a:camera prst="orthographicFront"/>
            <a:lightRig rig="threePt" dir="t"/>
          </a:scene3d>
          <a:sp3d contourW="12700">
            <a:bevelT w="57150"/>
            <a:bevelB w="120650"/>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3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5AEB-0E69-4D22-B01F-201A7784D182}"/>
              </a:ext>
            </a:extLst>
          </p:cNvPr>
          <p:cNvSpPr>
            <a:spLocks noGrp="1"/>
          </p:cNvSpPr>
          <p:nvPr>
            <p:ph type="title"/>
          </p:nvPr>
        </p:nvSpPr>
        <p:spPr/>
        <p:txBody>
          <a:bodyPr/>
          <a:lstStyle/>
          <a:p>
            <a:pPr algn="ctr"/>
            <a:r>
              <a:rPr lang="en-US" dirty="0"/>
              <a:t>The Changing Profile of ESLD</a:t>
            </a:r>
          </a:p>
        </p:txBody>
      </p:sp>
    </p:spTree>
    <p:extLst>
      <p:ext uri="{BB962C8B-B14F-4D97-AF65-F5344CB8AC3E}">
        <p14:creationId xmlns:p14="http://schemas.microsoft.com/office/powerpoint/2010/main" val="160883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5D18-F14D-44D1-9411-9E77901B8524}"/>
              </a:ext>
            </a:extLst>
          </p:cNvPr>
          <p:cNvSpPr>
            <a:spLocks noGrp="1"/>
          </p:cNvSpPr>
          <p:nvPr>
            <p:ph type="title"/>
          </p:nvPr>
        </p:nvSpPr>
        <p:spPr/>
        <p:txBody>
          <a:bodyPr/>
          <a:lstStyle/>
          <a:p>
            <a:pPr algn="ctr"/>
            <a:r>
              <a:rPr lang="en-US" dirty="0"/>
              <a:t>Supply and Demand In Organ Transplantation </a:t>
            </a:r>
          </a:p>
        </p:txBody>
      </p:sp>
      <p:sp>
        <p:nvSpPr>
          <p:cNvPr id="3" name="Content Placeholder 2">
            <a:extLst>
              <a:ext uri="{FF2B5EF4-FFF2-40B4-BE49-F238E27FC236}">
                <a16:creationId xmlns:a16="http://schemas.microsoft.com/office/drawing/2014/main" id="{053DC8C1-8024-44AB-830F-A00D3C122FD9}"/>
              </a:ext>
            </a:extLst>
          </p:cNvPr>
          <p:cNvSpPr>
            <a:spLocks noGrp="1"/>
          </p:cNvSpPr>
          <p:nvPr>
            <p:ph idx="1"/>
          </p:nvPr>
        </p:nvSpPr>
        <p:spPr>
          <a:xfrm>
            <a:off x="378069" y="2239657"/>
            <a:ext cx="8642839" cy="3263504"/>
          </a:xfrm>
        </p:spPr>
        <p:txBody>
          <a:bodyPr/>
          <a:lstStyle/>
          <a:p>
            <a:r>
              <a:rPr lang="en-US" dirty="0"/>
              <a:t>Supply: AKA often “Damaged Goods”</a:t>
            </a:r>
          </a:p>
          <a:p>
            <a:pPr lvl="1"/>
            <a:r>
              <a:rPr lang="en-US" dirty="0"/>
              <a:t>Bad Stories that are in fact Incredible Opportunities</a:t>
            </a:r>
          </a:p>
          <a:p>
            <a:pPr lvl="2"/>
            <a:r>
              <a:rPr lang="en-US" dirty="0"/>
              <a:t>If someone </a:t>
            </a:r>
            <a:r>
              <a:rPr lang="en-US" b="1" dirty="0"/>
              <a:t>declines an offer to you </a:t>
            </a:r>
            <a:r>
              <a:rPr lang="en-US" dirty="0"/>
              <a:t>that is transplanted into someone else </a:t>
            </a:r>
            <a:r>
              <a:rPr lang="en-US" b="1" dirty="0"/>
              <a:t>more than once </a:t>
            </a:r>
            <a:r>
              <a:rPr lang="en-US" dirty="0"/>
              <a:t>your </a:t>
            </a:r>
            <a:r>
              <a:rPr lang="en-US" b="1" dirty="0"/>
              <a:t>odds for dying </a:t>
            </a:r>
            <a:r>
              <a:rPr lang="en-US" dirty="0"/>
              <a:t>on the waiting list at that program, as compared to a program that accepted the declined organ </a:t>
            </a:r>
            <a:r>
              <a:rPr lang="en-US" b="1" dirty="0"/>
              <a:t>doubles</a:t>
            </a:r>
          </a:p>
          <a:p>
            <a:pPr lvl="1"/>
            <a:r>
              <a:rPr lang="en-US" dirty="0"/>
              <a:t>Everyone has a different opinion on marginal and a different question of utility</a:t>
            </a:r>
          </a:p>
          <a:p>
            <a:pPr lvl="2"/>
            <a:r>
              <a:rPr lang="en-US" dirty="0"/>
              <a:t>“</a:t>
            </a:r>
            <a:r>
              <a:rPr lang="en-US" b="1" i="1" dirty="0">
                <a:latin typeface="Times New Roman" panose="02020603050405020304" pitchFamily="18" charset="0"/>
                <a:cs typeface="Times New Roman" panose="02020603050405020304" pitchFamily="18" charset="0"/>
              </a:rPr>
              <a:t>This patient should wait for a great offer</a:t>
            </a:r>
            <a:r>
              <a:rPr lang="en-US" dirty="0"/>
              <a:t>”</a:t>
            </a:r>
          </a:p>
          <a:p>
            <a:r>
              <a:rPr lang="en-US" dirty="0"/>
              <a:t>Demand</a:t>
            </a:r>
          </a:p>
          <a:p>
            <a:pPr marL="342900" lvl="1" indent="0">
              <a:buNone/>
            </a:pPr>
            <a:endParaRPr lang="en-US" dirty="0"/>
          </a:p>
          <a:p>
            <a:pPr lvl="2"/>
            <a:endParaRPr lang="en-US" dirty="0"/>
          </a:p>
          <a:p>
            <a:pPr lvl="1"/>
            <a:endParaRPr lang="en-US" dirty="0"/>
          </a:p>
        </p:txBody>
      </p:sp>
      <p:pic>
        <p:nvPicPr>
          <p:cNvPr id="5" name="Picture 4">
            <a:extLst>
              <a:ext uri="{FF2B5EF4-FFF2-40B4-BE49-F238E27FC236}">
                <a16:creationId xmlns:a16="http://schemas.microsoft.com/office/drawing/2014/main" id="{742E4DC3-D96B-4158-8742-4B86AE34C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0" y="5257476"/>
            <a:ext cx="5726120" cy="536027"/>
          </a:xfrm>
          <a:prstGeom prst="rect">
            <a:avLst/>
          </a:prstGeom>
        </p:spPr>
      </p:pic>
      <p:pic>
        <p:nvPicPr>
          <p:cNvPr id="7" name="Picture 6">
            <a:extLst>
              <a:ext uri="{FF2B5EF4-FFF2-40B4-BE49-F238E27FC236}">
                <a16:creationId xmlns:a16="http://schemas.microsoft.com/office/drawing/2014/main" id="{22B7D88E-E208-48B2-90ED-C85E48702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25" y="4515571"/>
            <a:ext cx="5711725" cy="760994"/>
          </a:xfrm>
          <a:prstGeom prst="rect">
            <a:avLst/>
          </a:prstGeom>
        </p:spPr>
      </p:pic>
      <p:sp>
        <p:nvSpPr>
          <p:cNvPr id="8" name="Oval 7">
            <a:extLst>
              <a:ext uri="{FF2B5EF4-FFF2-40B4-BE49-F238E27FC236}">
                <a16:creationId xmlns:a16="http://schemas.microsoft.com/office/drawing/2014/main" id="{339CF385-8C00-4941-AA0D-3D2CA48A5FB5}"/>
              </a:ext>
            </a:extLst>
          </p:cNvPr>
          <p:cNvSpPr/>
          <p:nvPr/>
        </p:nvSpPr>
        <p:spPr>
          <a:xfrm>
            <a:off x="6023359" y="4937148"/>
            <a:ext cx="625510" cy="411874"/>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Oval 8">
            <a:extLst>
              <a:ext uri="{FF2B5EF4-FFF2-40B4-BE49-F238E27FC236}">
                <a16:creationId xmlns:a16="http://schemas.microsoft.com/office/drawing/2014/main" id="{8EBD60BA-37A5-4042-85FD-A038EAFC6CA8}"/>
              </a:ext>
            </a:extLst>
          </p:cNvPr>
          <p:cNvSpPr/>
          <p:nvPr/>
        </p:nvSpPr>
        <p:spPr>
          <a:xfrm>
            <a:off x="6019855" y="5451144"/>
            <a:ext cx="625510" cy="411874"/>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Oval 9">
            <a:extLst>
              <a:ext uri="{FF2B5EF4-FFF2-40B4-BE49-F238E27FC236}">
                <a16:creationId xmlns:a16="http://schemas.microsoft.com/office/drawing/2014/main" id="{71FE4E67-D8B5-4E90-9A17-E87F9BDF92F3}"/>
              </a:ext>
            </a:extLst>
          </p:cNvPr>
          <p:cNvSpPr/>
          <p:nvPr/>
        </p:nvSpPr>
        <p:spPr>
          <a:xfrm>
            <a:off x="2688876" y="4938247"/>
            <a:ext cx="625510" cy="4118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Oval 10">
            <a:extLst>
              <a:ext uri="{FF2B5EF4-FFF2-40B4-BE49-F238E27FC236}">
                <a16:creationId xmlns:a16="http://schemas.microsoft.com/office/drawing/2014/main" id="{C43CCC2F-1988-4D4E-89EE-033AB0334C48}"/>
              </a:ext>
            </a:extLst>
          </p:cNvPr>
          <p:cNvSpPr/>
          <p:nvPr/>
        </p:nvSpPr>
        <p:spPr>
          <a:xfrm>
            <a:off x="2685372" y="5452244"/>
            <a:ext cx="625510" cy="4118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3" name="Picture 12">
            <a:extLst>
              <a:ext uri="{FF2B5EF4-FFF2-40B4-BE49-F238E27FC236}">
                <a16:creationId xmlns:a16="http://schemas.microsoft.com/office/drawing/2014/main" id="{744FCD67-C731-4BF6-8DFC-D6E55EC07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55" y="-6459"/>
            <a:ext cx="8387864" cy="3877868"/>
          </a:xfrm>
          <a:prstGeom prst="rect">
            <a:avLst/>
          </a:prstGeom>
        </p:spPr>
      </p:pic>
    </p:spTree>
    <p:extLst>
      <p:ext uri="{BB962C8B-B14F-4D97-AF65-F5344CB8AC3E}">
        <p14:creationId xmlns:p14="http://schemas.microsoft.com/office/powerpoint/2010/main" val="18201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2ABA6E6-914D-4DBA-9DD0-DDEA994C001D}"/>
              </a:ext>
            </a:extLst>
          </p:cNvPr>
          <p:cNvSpPr>
            <a:spLocks noGrp="1" noChangeArrowheads="1"/>
          </p:cNvSpPr>
          <p:nvPr>
            <p:ph type="title"/>
          </p:nvPr>
        </p:nvSpPr>
        <p:spPr>
          <a:xfrm>
            <a:off x="67733" y="1103936"/>
            <a:ext cx="9144000" cy="628650"/>
          </a:xfrm>
        </p:spPr>
        <p:txBody>
          <a:bodyPr>
            <a:normAutofit/>
          </a:bodyPr>
          <a:lstStyle/>
          <a:p>
            <a:pPr algn="ctr" eaLnBrk="1" hangingPunct="1">
              <a:defRPr/>
            </a:pPr>
            <a:r>
              <a:rPr lang="en-US" b="1" u="sng" dirty="0">
                <a:solidFill>
                  <a:srgbClr val="0070C0"/>
                </a:solidFill>
                <a:latin typeface="Aharoni" panose="02010803020104030203" pitchFamily="2" charset="-79"/>
                <a:ea typeface="ＭＳ Ｐゴシック" charset="0"/>
                <a:cs typeface="Aharoni" panose="02010803020104030203" pitchFamily="2" charset="-79"/>
              </a:rPr>
              <a:t>Changing Demographic of End Stage Liver Disease</a:t>
            </a:r>
          </a:p>
        </p:txBody>
      </p:sp>
      <p:sp>
        <p:nvSpPr>
          <p:cNvPr id="5" name="TextBox 9">
            <a:extLst>
              <a:ext uri="{FF2B5EF4-FFF2-40B4-BE49-F238E27FC236}">
                <a16:creationId xmlns:a16="http://schemas.microsoft.com/office/drawing/2014/main" id="{A6BC6D79-C3DB-47D0-8BC8-EE528E904DC9}"/>
              </a:ext>
            </a:extLst>
          </p:cNvPr>
          <p:cNvSpPr txBox="1">
            <a:spLocks noChangeArrowheads="1"/>
          </p:cNvSpPr>
          <p:nvPr/>
        </p:nvSpPr>
        <p:spPr bwMode="auto">
          <a:xfrm>
            <a:off x="2039541" y="5354241"/>
            <a:ext cx="291465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750">
                <a:cs typeface="Arial" panose="020B0604020202020204" pitchFamily="34" charset="0"/>
              </a:rPr>
              <a:t>From: Davis GL, et al.  Gastroenterology 2010;138(2):513-521 </a:t>
            </a:r>
          </a:p>
        </p:txBody>
      </p:sp>
      <p:pic>
        <p:nvPicPr>
          <p:cNvPr id="6" name="Picture 6">
            <a:extLst>
              <a:ext uri="{FF2B5EF4-FFF2-40B4-BE49-F238E27FC236}">
                <a16:creationId xmlns:a16="http://schemas.microsoft.com/office/drawing/2014/main" id="{AAD98EF8-B8A8-463E-848E-79631635F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1" y="1925241"/>
            <a:ext cx="3479006"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a:extLst>
              <a:ext uri="{FF2B5EF4-FFF2-40B4-BE49-F238E27FC236}">
                <a16:creationId xmlns:a16="http://schemas.microsoft.com/office/drawing/2014/main" id="{061386A0-0D64-4168-98BC-B643EF746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191" y="1925241"/>
            <a:ext cx="3256346"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4">
            <a:extLst>
              <a:ext uri="{FF2B5EF4-FFF2-40B4-BE49-F238E27FC236}">
                <a16:creationId xmlns:a16="http://schemas.microsoft.com/office/drawing/2014/main" id="{C4F6365D-D4CC-4E91-9AB3-D5D494DEBFF1}"/>
              </a:ext>
            </a:extLst>
          </p:cNvPr>
          <p:cNvSpPr>
            <a:spLocks noChangeShapeType="1"/>
          </p:cNvSpPr>
          <p:nvPr/>
        </p:nvSpPr>
        <p:spPr bwMode="auto">
          <a:xfrm>
            <a:off x="1771650" y="1925241"/>
            <a:ext cx="5486400" cy="0"/>
          </a:xfrm>
          <a:prstGeom prst="line">
            <a:avLst/>
          </a:prstGeom>
          <a:noFill/>
          <a:ln w="381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sz="1350"/>
          </a:p>
        </p:txBody>
      </p:sp>
      <p:sp>
        <p:nvSpPr>
          <p:cNvPr id="9" name="TextBox 8">
            <a:extLst>
              <a:ext uri="{FF2B5EF4-FFF2-40B4-BE49-F238E27FC236}">
                <a16:creationId xmlns:a16="http://schemas.microsoft.com/office/drawing/2014/main" id="{31EE4A13-F758-4BAA-ACA0-1583D7065829}"/>
              </a:ext>
            </a:extLst>
          </p:cNvPr>
          <p:cNvSpPr txBox="1"/>
          <p:nvPr/>
        </p:nvSpPr>
        <p:spPr>
          <a:xfrm>
            <a:off x="821267" y="2721157"/>
            <a:ext cx="7399865" cy="553998"/>
          </a:xfrm>
          <a:prstGeom prst="rect">
            <a:avLst/>
          </a:prstGeom>
          <a:solidFill>
            <a:schemeClr val="accent2"/>
          </a:solidFill>
        </p:spPr>
        <p:txBody>
          <a:bodyPr wrap="square" rtlCol="0">
            <a:spAutoFit/>
          </a:bodyPr>
          <a:lstStyle/>
          <a:p>
            <a:pPr algn="ctr"/>
            <a:r>
              <a:rPr lang="en-US" sz="3000" dirty="0">
                <a:solidFill>
                  <a:schemeClr val="bg1"/>
                </a:solidFill>
              </a:rPr>
              <a:t>It was hepatitis C</a:t>
            </a:r>
          </a:p>
        </p:txBody>
      </p:sp>
    </p:spTree>
    <p:extLst>
      <p:ext uri="{BB962C8B-B14F-4D97-AF65-F5344CB8AC3E}">
        <p14:creationId xmlns:p14="http://schemas.microsoft.com/office/powerpoint/2010/main" val="23459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E64D-BD51-42DF-8900-E01714D6E26C}"/>
              </a:ext>
            </a:extLst>
          </p:cNvPr>
          <p:cNvSpPr>
            <a:spLocks noGrp="1"/>
          </p:cNvSpPr>
          <p:nvPr>
            <p:ph type="title"/>
          </p:nvPr>
        </p:nvSpPr>
        <p:spPr>
          <a:xfrm>
            <a:off x="358775" y="1050836"/>
            <a:ext cx="8426450" cy="590004"/>
          </a:xfrm>
        </p:spPr>
        <p:txBody>
          <a:bodyPr>
            <a:normAutofit fontScale="90000"/>
          </a:bodyPr>
          <a:lstStyle/>
          <a:p>
            <a:pPr algn="ctr"/>
            <a:r>
              <a:rPr lang="en-US" b="1" u="sng" dirty="0">
                <a:latin typeface="Aharoni" panose="02010803020104030203" pitchFamily="2" charset="-79"/>
                <a:cs typeface="Aharoni" panose="02010803020104030203" pitchFamily="2" charset="-79"/>
              </a:rPr>
              <a:t>Liver Transplant Program MUST adjust to Optimally Manage NASH</a:t>
            </a:r>
          </a:p>
        </p:txBody>
      </p:sp>
      <p:pic>
        <p:nvPicPr>
          <p:cNvPr id="3" name="Picture 2">
            <a:extLst>
              <a:ext uri="{FF2B5EF4-FFF2-40B4-BE49-F238E27FC236}">
                <a16:creationId xmlns:a16="http://schemas.microsoft.com/office/drawing/2014/main" id="{A141346C-807F-4D61-AD56-D8AA2748A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528" y="5410746"/>
            <a:ext cx="1928915" cy="594943"/>
          </a:xfrm>
          <a:prstGeom prst="rect">
            <a:avLst/>
          </a:prstGeom>
        </p:spPr>
      </p:pic>
      <p:pic>
        <p:nvPicPr>
          <p:cNvPr id="4" name="Picture 3">
            <a:extLst>
              <a:ext uri="{FF2B5EF4-FFF2-40B4-BE49-F238E27FC236}">
                <a16:creationId xmlns:a16="http://schemas.microsoft.com/office/drawing/2014/main" id="{4839C56B-6309-46DE-A452-01A4A94B7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41" y="1537814"/>
            <a:ext cx="6147262" cy="3923949"/>
          </a:xfrm>
          <a:prstGeom prst="rect">
            <a:avLst/>
          </a:prstGeom>
        </p:spPr>
      </p:pic>
      <p:sp>
        <p:nvSpPr>
          <p:cNvPr id="5" name="Arrow: Left 4">
            <a:extLst>
              <a:ext uri="{FF2B5EF4-FFF2-40B4-BE49-F238E27FC236}">
                <a16:creationId xmlns:a16="http://schemas.microsoft.com/office/drawing/2014/main" id="{E1239E08-6DCC-487F-964F-C5B8F02B1B41}"/>
              </a:ext>
            </a:extLst>
          </p:cNvPr>
          <p:cNvSpPr/>
          <p:nvPr/>
        </p:nvSpPr>
        <p:spPr>
          <a:xfrm>
            <a:off x="7505756" y="3429000"/>
            <a:ext cx="1022466" cy="3834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Arrow: Left 5">
            <a:extLst>
              <a:ext uri="{FF2B5EF4-FFF2-40B4-BE49-F238E27FC236}">
                <a16:creationId xmlns:a16="http://schemas.microsoft.com/office/drawing/2014/main" id="{89831B6B-FCD0-42D5-8F74-E2F28DC92FDC}"/>
              </a:ext>
            </a:extLst>
          </p:cNvPr>
          <p:cNvSpPr/>
          <p:nvPr/>
        </p:nvSpPr>
        <p:spPr>
          <a:xfrm rot="10800000">
            <a:off x="1421541" y="4265017"/>
            <a:ext cx="1022466" cy="3834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3998494-8D68-46FB-A4F8-D91E05436D50}"/>
              </a:ext>
            </a:extLst>
          </p:cNvPr>
          <p:cNvSpPr txBox="1"/>
          <p:nvPr/>
        </p:nvSpPr>
        <p:spPr>
          <a:xfrm>
            <a:off x="5993607" y="1295440"/>
            <a:ext cx="3150394" cy="507831"/>
          </a:xfrm>
          <a:prstGeom prst="rect">
            <a:avLst/>
          </a:prstGeom>
          <a:noFill/>
        </p:spPr>
        <p:txBody>
          <a:bodyPr wrap="square" rtlCol="0">
            <a:spAutoFit/>
          </a:bodyPr>
          <a:lstStyle/>
          <a:p>
            <a:pPr algn="ctr"/>
            <a:r>
              <a:rPr lang="en-US" sz="1350" b="1" dirty="0">
                <a:solidFill>
                  <a:srgbClr val="FF0000"/>
                </a:solidFill>
                <a:effectLst>
                  <a:outerShdw blurRad="38100" dist="38100" dir="2700000" algn="tl">
                    <a:srgbClr val="000000">
                      <a:alpha val="43137"/>
                    </a:srgbClr>
                  </a:outerShdw>
                </a:effectLst>
              </a:rPr>
              <a:t>Annual Incidence of HCC in those with NASH cirrhosis is 3% per year</a:t>
            </a:r>
          </a:p>
        </p:txBody>
      </p:sp>
      <p:sp>
        <p:nvSpPr>
          <p:cNvPr id="8" name="Arrow: Left 7">
            <a:extLst>
              <a:ext uri="{FF2B5EF4-FFF2-40B4-BE49-F238E27FC236}">
                <a16:creationId xmlns:a16="http://schemas.microsoft.com/office/drawing/2014/main" id="{82D874C2-8043-42A5-BB13-CBF596F59246}"/>
              </a:ext>
            </a:extLst>
          </p:cNvPr>
          <p:cNvSpPr/>
          <p:nvPr/>
        </p:nvSpPr>
        <p:spPr>
          <a:xfrm>
            <a:off x="7505703" y="3066743"/>
            <a:ext cx="1085620" cy="323039"/>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40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70833E-6 1.48148E-6 L -0.00143 -0.23333 " pathEditMode="relative" rAng="0" ptsTypes="AA">
                                      <p:cBhvr>
                                        <p:cTn id="18" dur="2000" fill="hold"/>
                                        <p:tgtEl>
                                          <p:spTgt spid="5"/>
                                        </p:tgtEl>
                                        <p:attrNameLst>
                                          <p:attrName>ppt_x</p:attrName>
                                          <p:attrName>ppt_y</p:attrName>
                                        </p:attrNameLst>
                                      </p:cBhvr>
                                      <p:rCtr x="-78" y="-11667"/>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7219-F02D-4DBF-ABEF-A1CB1077D769}"/>
              </a:ext>
            </a:extLst>
          </p:cNvPr>
          <p:cNvSpPr>
            <a:spLocks noGrp="1"/>
          </p:cNvSpPr>
          <p:nvPr>
            <p:ph type="title"/>
          </p:nvPr>
        </p:nvSpPr>
        <p:spPr>
          <a:xfrm>
            <a:off x="1420416" y="938484"/>
            <a:ext cx="6319838" cy="590004"/>
          </a:xfrm>
        </p:spPr>
        <p:txBody>
          <a:bodyPr>
            <a:normAutofit fontScale="90000"/>
          </a:bodyPr>
          <a:lstStyle/>
          <a:p>
            <a:r>
              <a:rPr lang="en-US" b="1" dirty="0"/>
              <a:t>Obesity is the Driver of NASH</a:t>
            </a:r>
            <a:br>
              <a:rPr lang="en-US" b="1" dirty="0"/>
            </a:br>
            <a:r>
              <a:rPr lang="en-US" b="1" dirty="0"/>
              <a:t>Trends in Obesity Over Time</a:t>
            </a:r>
          </a:p>
        </p:txBody>
      </p:sp>
      <p:sp>
        <p:nvSpPr>
          <p:cNvPr id="4" name="Slide Number Placeholder 3">
            <a:extLst>
              <a:ext uri="{FF2B5EF4-FFF2-40B4-BE49-F238E27FC236}">
                <a16:creationId xmlns:a16="http://schemas.microsoft.com/office/drawing/2014/main" id="{E92106ED-EBD6-4208-BBE3-7C94A39F8543}"/>
              </a:ext>
            </a:extLst>
          </p:cNvPr>
          <p:cNvSpPr>
            <a:spLocks noGrp="1"/>
          </p:cNvSpPr>
          <p:nvPr>
            <p:ph type="sldNum" sz="quarter" idx="10"/>
          </p:nvPr>
        </p:nvSpPr>
        <p:spPr/>
        <p:txBody>
          <a:bodyPr/>
          <a:lstStyle/>
          <a:p>
            <a:fld id="{C7F7D174-F36C-334D-8B66-C59069E9CC25}" type="slidenum">
              <a:rPr lang="en-US" altLang="en-US" smtClean="0"/>
              <a:pPr/>
              <a:t>18</a:t>
            </a:fld>
            <a:endParaRPr lang="en-US" altLang="en-US"/>
          </a:p>
        </p:txBody>
      </p:sp>
      <p:pic>
        <p:nvPicPr>
          <p:cNvPr id="6" name="Picture 5">
            <a:extLst>
              <a:ext uri="{FF2B5EF4-FFF2-40B4-BE49-F238E27FC236}">
                <a16:creationId xmlns:a16="http://schemas.microsoft.com/office/drawing/2014/main" id="{664854D6-7386-46C5-AAD9-6FA4C845F1E7}"/>
              </a:ext>
            </a:extLst>
          </p:cNvPr>
          <p:cNvPicPr>
            <a:picLocks noChangeAspect="1"/>
          </p:cNvPicPr>
          <p:nvPr/>
        </p:nvPicPr>
        <p:blipFill>
          <a:blip r:embed="rId2"/>
          <a:stretch>
            <a:fillRect/>
          </a:stretch>
        </p:blipFill>
        <p:spPr>
          <a:xfrm>
            <a:off x="1293669" y="1816495"/>
            <a:ext cx="6052607" cy="3965503"/>
          </a:xfrm>
          <a:prstGeom prst="rect">
            <a:avLst/>
          </a:prstGeom>
        </p:spPr>
      </p:pic>
    </p:spTree>
    <p:extLst>
      <p:ext uri="{BB962C8B-B14F-4D97-AF65-F5344CB8AC3E}">
        <p14:creationId xmlns:p14="http://schemas.microsoft.com/office/powerpoint/2010/main" val="25014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83C-06F3-4E87-85E5-912A362473F7}"/>
              </a:ext>
            </a:extLst>
          </p:cNvPr>
          <p:cNvSpPr>
            <a:spLocks noGrp="1"/>
          </p:cNvSpPr>
          <p:nvPr>
            <p:ph type="title"/>
          </p:nvPr>
        </p:nvSpPr>
        <p:spPr>
          <a:xfrm>
            <a:off x="1420416" y="905148"/>
            <a:ext cx="6319838" cy="590004"/>
          </a:xfrm>
        </p:spPr>
        <p:txBody>
          <a:bodyPr>
            <a:normAutofit fontScale="90000"/>
          </a:bodyPr>
          <a:lstStyle/>
          <a:p>
            <a:r>
              <a:rPr lang="en-US" b="1" dirty="0"/>
              <a:t>Unfortunately the Obesity Trends Continue</a:t>
            </a:r>
            <a:br>
              <a:rPr lang="en-US" dirty="0"/>
            </a:br>
            <a:r>
              <a:rPr lang="en-US" sz="1800" dirty="0"/>
              <a:t>(2018 CDC Obesity Data)</a:t>
            </a:r>
            <a:endParaRPr lang="en-US" b="1" dirty="0"/>
          </a:p>
        </p:txBody>
      </p:sp>
      <p:pic>
        <p:nvPicPr>
          <p:cNvPr id="7" name="Picture 6">
            <a:extLst>
              <a:ext uri="{FF2B5EF4-FFF2-40B4-BE49-F238E27FC236}">
                <a16:creationId xmlns:a16="http://schemas.microsoft.com/office/drawing/2014/main" id="{0958033A-334A-4F85-89C9-282958D50FBB}"/>
              </a:ext>
            </a:extLst>
          </p:cNvPr>
          <p:cNvPicPr>
            <a:picLocks noChangeAspect="1"/>
          </p:cNvPicPr>
          <p:nvPr/>
        </p:nvPicPr>
        <p:blipFill>
          <a:blip r:embed="rId2"/>
          <a:stretch>
            <a:fillRect/>
          </a:stretch>
        </p:blipFill>
        <p:spPr>
          <a:xfrm>
            <a:off x="1116436" y="1789552"/>
            <a:ext cx="6778057" cy="3811148"/>
          </a:xfrm>
          <a:prstGeom prst="rect">
            <a:avLst/>
          </a:prstGeom>
        </p:spPr>
      </p:pic>
      <p:sp>
        <p:nvSpPr>
          <p:cNvPr id="8" name="TextBox 7">
            <a:extLst>
              <a:ext uri="{FF2B5EF4-FFF2-40B4-BE49-F238E27FC236}">
                <a16:creationId xmlns:a16="http://schemas.microsoft.com/office/drawing/2014/main" id="{52326C59-F7A2-47A3-9BC2-006B86056A80}"/>
              </a:ext>
            </a:extLst>
          </p:cNvPr>
          <p:cNvSpPr txBox="1"/>
          <p:nvPr/>
        </p:nvSpPr>
        <p:spPr>
          <a:xfrm>
            <a:off x="1828800" y="5600700"/>
            <a:ext cx="5543550" cy="300082"/>
          </a:xfrm>
          <a:prstGeom prst="rect">
            <a:avLst/>
          </a:prstGeom>
          <a:noFill/>
        </p:spPr>
        <p:txBody>
          <a:bodyPr wrap="square" rtlCol="0">
            <a:spAutoFit/>
          </a:bodyPr>
          <a:lstStyle/>
          <a:p>
            <a:pPr algn="ctr"/>
            <a:r>
              <a:rPr lang="en-US" sz="1350" b="1" dirty="0"/>
              <a:t>Obesity in Utah was &lt;10% in 1990 and is 25-30% in 2018</a:t>
            </a:r>
          </a:p>
        </p:txBody>
      </p:sp>
    </p:spTree>
    <p:extLst>
      <p:ext uri="{BB962C8B-B14F-4D97-AF65-F5344CB8AC3E}">
        <p14:creationId xmlns:p14="http://schemas.microsoft.com/office/powerpoint/2010/main" val="412751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8F8C-BFB9-4A5D-A13B-D7C89F351B7A}"/>
              </a:ext>
            </a:extLst>
          </p:cNvPr>
          <p:cNvSpPr txBox="1">
            <a:spLocks/>
          </p:cNvSpPr>
          <p:nvPr/>
        </p:nvSpPr>
        <p:spPr>
          <a:xfrm>
            <a:off x="463794" y="525661"/>
            <a:ext cx="8216411" cy="7084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300" b="1" dirty="0">
                <a:ea typeface="ＭＳ Ｐゴシック" charset="0"/>
              </a:rPr>
              <a:t>Disclosures</a:t>
            </a:r>
            <a:endParaRPr lang="en-US" sz="3300" dirty="0">
              <a:solidFill>
                <a:srgbClr val="FFFF00"/>
              </a:solidFill>
              <a:ea typeface="ＭＳ Ｐゴシック" charset="0"/>
            </a:endParaRPr>
          </a:p>
        </p:txBody>
      </p:sp>
      <p:sp>
        <p:nvSpPr>
          <p:cNvPr id="3" name="Content Placeholder 2">
            <a:extLst>
              <a:ext uri="{FF2B5EF4-FFF2-40B4-BE49-F238E27FC236}">
                <a16:creationId xmlns:a16="http://schemas.microsoft.com/office/drawing/2014/main" id="{2C1784AA-97B4-4377-8831-9AC5ABBECC81}"/>
              </a:ext>
            </a:extLst>
          </p:cNvPr>
          <p:cNvSpPr txBox="1">
            <a:spLocks/>
          </p:cNvSpPr>
          <p:nvPr/>
        </p:nvSpPr>
        <p:spPr>
          <a:xfrm>
            <a:off x="0" y="1434097"/>
            <a:ext cx="9249507" cy="45707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Char char="§"/>
              <a:defRPr/>
            </a:pPr>
            <a:r>
              <a:rPr lang="en-US" sz="2400" dirty="0">
                <a:ea typeface="ＭＳ Ｐゴシック" charset="0"/>
              </a:rPr>
              <a:t>I have significant research interests in Fatty Liver disease</a:t>
            </a:r>
          </a:p>
          <a:p>
            <a:pPr lvl="1">
              <a:buFont typeface="Wingdings" charset="0"/>
              <a:buChar char="§"/>
              <a:defRPr/>
            </a:pPr>
            <a:r>
              <a:rPr lang="en-US" sz="2000" dirty="0">
                <a:ea typeface="ＭＳ Ｐゴシック" charset="0"/>
              </a:rPr>
              <a:t>Personal</a:t>
            </a:r>
          </a:p>
          <a:p>
            <a:pPr lvl="2">
              <a:buFont typeface="Wingdings" charset="0"/>
              <a:buChar char="§"/>
              <a:defRPr/>
            </a:pPr>
            <a:r>
              <a:rPr lang="en-US" sz="1600" dirty="0">
                <a:ea typeface="ＭＳ Ｐゴシック" charset="0"/>
              </a:rPr>
              <a:t>Economic research on costing data</a:t>
            </a:r>
          </a:p>
          <a:p>
            <a:pPr lvl="2">
              <a:buFont typeface="Wingdings" charset="0"/>
              <a:buChar char="§"/>
              <a:defRPr/>
            </a:pPr>
            <a:r>
              <a:rPr lang="en-US" sz="1600" dirty="0">
                <a:ea typeface="ＭＳ Ｐゴシック" charset="0"/>
              </a:rPr>
              <a:t>Work related: most common indication for a referral for decompensated CLD</a:t>
            </a:r>
          </a:p>
          <a:p>
            <a:pPr lvl="2">
              <a:buFont typeface="Wingdings" charset="0"/>
              <a:buChar char="§"/>
              <a:defRPr/>
            </a:pPr>
            <a:r>
              <a:rPr lang="en-US" sz="1600" dirty="0">
                <a:ea typeface="ＭＳ Ｐゴシック" charset="0"/>
              </a:rPr>
              <a:t>National recognition</a:t>
            </a:r>
          </a:p>
          <a:p>
            <a:pPr lvl="2">
              <a:buFont typeface="Wingdings" charset="0"/>
              <a:buChar char="§"/>
              <a:defRPr/>
            </a:pPr>
            <a:r>
              <a:rPr lang="en-US" sz="1600" dirty="0">
                <a:ea typeface="ＭＳ Ｐゴシック" charset="0"/>
              </a:rPr>
              <a:t>Population based screening</a:t>
            </a:r>
          </a:p>
          <a:p>
            <a:pPr lvl="2">
              <a:buFont typeface="Wingdings" charset="0"/>
              <a:buChar char="§"/>
              <a:defRPr/>
            </a:pPr>
            <a:r>
              <a:rPr lang="en-US" sz="1600" dirty="0">
                <a:ea typeface="ＭＳ Ｐゴシック" charset="0"/>
              </a:rPr>
              <a:t>I have been invited to national Advisory boards and Speakers Bureaus for:</a:t>
            </a:r>
          </a:p>
          <a:p>
            <a:pPr lvl="3">
              <a:buFont typeface="Wingdings" charset="0"/>
              <a:buChar char="§"/>
              <a:defRPr/>
            </a:pPr>
            <a:r>
              <a:rPr lang="en-US" sz="1400" dirty="0">
                <a:ea typeface="ＭＳ Ｐゴシック" charset="0"/>
              </a:rPr>
              <a:t>Novartis, Gilead, Celgene, Pfizer, Merck, Salix</a:t>
            </a:r>
          </a:p>
          <a:p>
            <a:pPr lvl="3">
              <a:buFont typeface="Wingdings" charset="0"/>
              <a:buChar char="§"/>
              <a:defRPr/>
            </a:pPr>
            <a:r>
              <a:rPr lang="en-US" sz="1400" dirty="0">
                <a:ea typeface="ＭＳ Ｐゴシック" charset="0"/>
              </a:rPr>
              <a:t>AASLD, ATC, AOPO</a:t>
            </a:r>
          </a:p>
          <a:p>
            <a:pPr lvl="2">
              <a:buFont typeface="Wingdings" charset="0"/>
              <a:buChar char="§"/>
              <a:defRPr/>
            </a:pPr>
            <a:endParaRPr lang="en-US" sz="1600" dirty="0">
              <a:ea typeface="ＭＳ Ｐゴシック" charset="0"/>
            </a:endParaRPr>
          </a:p>
          <a:p>
            <a:pPr lvl="1">
              <a:buFont typeface="Wingdings" charset="0"/>
              <a:buChar char="§"/>
              <a:defRPr/>
            </a:pPr>
            <a:r>
              <a:rPr lang="en-US" sz="2000" dirty="0">
                <a:ea typeface="ＭＳ Ｐゴシック" charset="0"/>
              </a:rPr>
              <a:t>Economic (Program)</a:t>
            </a:r>
          </a:p>
          <a:p>
            <a:pPr lvl="2">
              <a:buFont typeface="Wingdings" charset="0"/>
              <a:buChar char="§"/>
              <a:defRPr/>
            </a:pPr>
            <a:r>
              <a:rPr lang="en-US" sz="1600" dirty="0">
                <a:ea typeface="ＭＳ Ｐゴシック" charset="0"/>
              </a:rPr>
              <a:t>Most common industry sponsored studies that we do</a:t>
            </a:r>
          </a:p>
          <a:p>
            <a:pPr lvl="2">
              <a:buFont typeface="Wingdings" charset="0"/>
              <a:buChar char="§"/>
              <a:defRPr/>
            </a:pPr>
            <a:r>
              <a:rPr lang="en-US" sz="1600" dirty="0">
                <a:ea typeface="ＭＳ Ｐゴシック" charset="0"/>
              </a:rPr>
              <a:t>this contributes to the revenues  intradepartmental research initiative, the number of research personnel we have, hepatology referrals and thereby the size of our operation</a:t>
            </a:r>
          </a:p>
          <a:p>
            <a:pPr lvl="2">
              <a:buFont typeface="Wingdings" charset="0"/>
              <a:buChar char="§"/>
              <a:defRPr/>
            </a:pPr>
            <a:r>
              <a:rPr lang="en-US" sz="1600" dirty="0">
                <a:ea typeface="ＭＳ Ｐゴシック" charset="0"/>
              </a:rPr>
              <a:t>I am on advisory boards for Gilead, Salix, Novartis, and </a:t>
            </a:r>
            <a:r>
              <a:rPr lang="en-US" sz="1600" dirty="0" err="1">
                <a:ea typeface="ＭＳ Ｐゴシック" charset="0"/>
              </a:rPr>
              <a:t>Abbvie</a:t>
            </a:r>
            <a:r>
              <a:rPr lang="en-US" sz="1600" dirty="0">
                <a:ea typeface="ＭＳ Ｐゴシック" charset="0"/>
              </a:rPr>
              <a:t> (no references to these)</a:t>
            </a:r>
          </a:p>
          <a:p>
            <a:pPr>
              <a:buFont typeface="Wingdings" charset="0"/>
              <a:buChar char="§"/>
              <a:defRPr/>
            </a:pPr>
            <a:endParaRPr lang="en-US" sz="2400" dirty="0">
              <a:ea typeface="ＭＳ Ｐゴシック" charset="0"/>
            </a:endParaRPr>
          </a:p>
          <a:p>
            <a:pPr marL="0" indent="0">
              <a:buNone/>
              <a:defRPr/>
            </a:pPr>
            <a:endParaRPr lang="en-US" sz="2400" dirty="0">
              <a:ea typeface="ＭＳ Ｐゴシック" charset="0"/>
            </a:endParaRPr>
          </a:p>
        </p:txBody>
      </p:sp>
    </p:spTree>
    <p:extLst>
      <p:ext uri="{BB962C8B-B14F-4D97-AF65-F5344CB8AC3E}">
        <p14:creationId xmlns:p14="http://schemas.microsoft.com/office/powerpoint/2010/main" val="233090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045E-2903-413E-A9CF-2DE190A214CA}"/>
              </a:ext>
            </a:extLst>
          </p:cNvPr>
          <p:cNvSpPr>
            <a:spLocks noGrp="1"/>
          </p:cNvSpPr>
          <p:nvPr>
            <p:ph type="title"/>
          </p:nvPr>
        </p:nvSpPr>
        <p:spPr>
          <a:xfrm>
            <a:off x="418234" y="689482"/>
            <a:ext cx="8307533" cy="781994"/>
          </a:xfrm>
        </p:spPr>
        <p:txBody>
          <a:bodyPr/>
          <a:lstStyle/>
          <a:p>
            <a:pPr algn="ctr"/>
            <a:r>
              <a:rPr lang="en-US" dirty="0"/>
              <a:t>Background</a:t>
            </a:r>
          </a:p>
        </p:txBody>
      </p:sp>
      <p:sp>
        <p:nvSpPr>
          <p:cNvPr id="3" name="Text Placeholder 2">
            <a:extLst>
              <a:ext uri="{FF2B5EF4-FFF2-40B4-BE49-F238E27FC236}">
                <a16:creationId xmlns:a16="http://schemas.microsoft.com/office/drawing/2014/main" id="{322327BD-E999-4F44-BCBF-B0F90486A8D1}"/>
              </a:ext>
            </a:extLst>
          </p:cNvPr>
          <p:cNvSpPr>
            <a:spLocks noGrp="1"/>
          </p:cNvSpPr>
          <p:nvPr>
            <p:ph type="body" sz="quarter" idx="14"/>
          </p:nvPr>
        </p:nvSpPr>
        <p:spPr>
          <a:xfrm>
            <a:off x="350470" y="1742992"/>
            <a:ext cx="8307533" cy="2977598"/>
          </a:xfrm>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9AE752AF-B21B-44B2-A6D5-F241B6CA2AF4}"/>
              </a:ext>
            </a:extLst>
          </p:cNvPr>
          <p:cNvSpPr txBox="1"/>
          <p:nvPr/>
        </p:nvSpPr>
        <p:spPr>
          <a:xfrm>
            <a:off x="105319" y="1323243"/>
            <a:ext cx="9038681" cy="2585323"/>
          </a:xfrm>
          <a:prstGeom prst="rect">
            <a:avLst/>
          </a:prstGeom>
          <a:noFill/>
        </p:spPr>
        <p:txBody>
          <a:bodyPr wrap="square" rtlCol="0">
            <a:spAutoFit/>
          </a:bodyPr>
          <a:lstStyle/>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In adults Hypertensive diseases, dyslipidemia, and osteoarthritis were the most expensive obesity related comorbidities in data from 2004-2013</a:t>
            </a:r>
          </a:p>
          <a:p>
            <a:pPr marL="557213" lvl="1" indent="-214313">
              <a:buFont typeface="Arial" panose="020B0604020202020204" pitchFamily="34" charset="0"/>
              <a:buChar char="•"/>
            </a:pPr>
            <a:r>
              <a:rPr lang="en-US" sz="1350" dirty="0"/>
              <a:t>at the population level these are responsible for ≥$18 million annually among 100 000 individuals. </a:t>
            </a:r>
          </a:p>
          <a:p>
            <a:pPr marL="557213" lvl="1"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Obesity trends are continuing and with this costs continue to increase</a:t>
            </a:r>
          </a:p>
          <a:p>
            <a:pPr marL="557213" lvl="1" indent="-214313">
              <a:buFont typeface="Arial" panose="020B0604020202020204" pitchFamily="34" charset="0"/>
              <a:buChar char="•"/>
            </a:pPr>
            <a:r>
              <a:rPr lang="en-US" sz="1350" dirty="0"/>
              <a:t>Estimated in 2020 to exceed $ 1,000,000,000,000 in health care costs and lost productivity</a:t>
            </a:r>
          </a:p>
          <a:p>
            <a:pPr marL="557213" lvl="1"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In looking at the Intermountain Medical System we see the following costs and differentials relative to Controls (DDW 2015):</a:t>
            </a:r>
          </a:p>
          <a:p>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
        <p:nvSpPr>
          <p:cNvPr id="5" name="TextBox 4">
            <a:extLst>
              <a:ext uri="{FF2B5EF4-FFF2-40B4-BE49-F238E27FC236}">
                <a16:creationId xmlns:a16="http://schemas.microsoft.com/office/drawing/2014/main" id="{B44E9A84-CABE-4D33-8540-C858EACC743F}"/>
              </a:ext>
            </a:extLst>
          </p:cNvPr>
          <p:cNvSpPr txBox="1"/>
          <p:nvPr/>
        </p:nvSpPr>
        <p:spPr>
          <a:xfrm>
            <a:off x="5976257" y="4984129"/>
            <a:ext cx="3344092" cy="715581"/>
          </a:xfrm>
          <a:prstGeom prst="rect">
            <a:avLst/>
          </a:prstGeom>
          <a:noFill/>
        </p:spPr>
        <p:txBody>
          <a:bodyPr wrap="square" rtlCol="0">
            <a:spAutoFit/>
          </a:bodyPr>
          <a:lstStyle/>
          <a:p>
            <a:r>
              <a:rPr lang="en-US" sz="1350" dirty="0">
                <a:hlinkClick r:id="rId2" tooltip="European journal of public health."/>
              </a:rPr>
              <a:t> </a:t>
            </a:r>
            <a:r>
              <a:rPr lang="it-IT" sz="1350" u="sng" dirty="0">
                <a:hlinkClick r:id="rId3" tooltip="Journal of medical economics."/>
              </a:rPr>
              <a:t>J Med Econ.</a:t>
            </a:r>
            <a:r>
              <a:rPr lang="it-IT" sz="1350" dirty="0"/>
              <a:t> 2015;18(12):1020-8</a:t>
            </a:r>
            <a:endParaRPr lang="en-US" sz="1350" dirty="0">
              <a:hlinkClick r:id="rId2" tooltip="European journal of public health."/>
            </a:endParaRPr>
          </a:p>
          <a:p>
            <a:r>
              <a:rPr lang="en-US" sz="1350" u="sng" dirty="0" err="1">
                <a:hlinkClick r:id="rId2" tooltip="European journal of public health."/>
              </a:rPr>
              <a:t>Eur</a:t>
            </a:r>
            <a:r>
              <a:rPr lang="en-US" sz="1350" u="sng" dirty="0">
                <a:hlinkClick r:id="rId2" tooltip="European journal of public health."/>
              </a:rPr>
              <a:t> J Public Health.</a:t>
            </a:r>
            <a:r>
              <a:rPr lang="en-US" sz="1350" dirty="0"/>
              <a:t> 2015 Apr;25(2):255-62.</a:t>
            </a:r>
            <a:endParaRPr lang="en-US" sz="1350" u="sng" dirty="0">
              <a:hlinkClick r:id="rId4" tooltip="Nutrition (Burbank, Los Angeles County, Calif.)."/>
            </a:endParaRPr>
          </a:p>
          <a:p>
            <a:r>
              <a:rPr lang="en-US" sz="1350" u="sng" dirty="0">
                <a:hlinkClick r:id="rId4" tooltip="Nutrition (Burbank, Los Angeles County, Calif.)."/>
              </a:rPr>
              <a:t>Nutrition.</a:t>
            </a:r>
            <a:r>
              <a:rPr lang="en-US" sz="1350" dirty="0"/>
              <a:t> 2012 Sep;28(9):829-39</a:t>
            </a:r>
            <a:endParaRPr lang="en-US" sz="600" dirty="0"/>
          </a:p>
        </p:txBody>
      </p:sp>
      <p:graphicFrame>
        <p:nvGraphicFramePr>
          <p:cNvPr id="6" name="Table 5">
            <a:extLst>
              <a:ext uri="{FF2B5EF4-FFF2-40B4-BE49-F238E27FC236}">
                <a16:creationId xmlns:a16="http://schemas.microsoft.com/office/drawing/2014/main" id="{544C67B9-A691-4809-A062-6BE3D23D9CAF}"/>
              </a:ext>
            </a:extLst>
          </p:cNvPr>
          <p:cNvGraphicFramePr>
            <a:graphicFrameLocks noGrp="1"/>
          </p:cNvGraphicFramePr>
          <p:nvPr/>
        </p:nvGraphicFramePr>
        <p:xfrm>
          <a:off x="231694" y="3193320"/>
          <a:ext cx="5652158" cy="2562240"/>
        </p:xfrm>
        <a:graphic>
          <a:graphicData uri="http://schemas.openxmlformats.org/drawingml/2006/table">
            <a:tbl>
              <a:tblPr firstRow="1" firstCol="1" bandRow="1">
                <a:tableStyleId>{5C22544A-7EE6-4342-B048-85BDC9FD1C3A}</a:tableStyleId>
              </a:tblPr>
              <a:tblGrid>
                <a:gridCol w="2348110">
                  <a:extLst>
                    <a:ext uri="{9D8B030D-6E8A-4147-A177-3AD203B41FA5}">
                      <a16:colId xmlns:a16="http://schemas.microsoft.com/office/drawing/2014/main" val="1193267588"/>
                    </a:ext>
                  </a:extLst>
                </a:gridCol>
                <a:gridCol w="1196193">
                  <a:extLst>
                    <a:ext uri="{9D8B030D-6E8A-4147-A177-3AD203B41FA5}">
                      <a16:colId xmlns:a16="http://schemas.microsoft.com/office/drawing/2014/main" val="3598162252"/>
                    </a:ext>
                  </a:extLst>
                </a:gridCol>
                <a:gridCol w="1196193">
                  <a:extLst>
                    <a:ext uri="{9D8B030D-6E8A-4147-A177-3AD203B41FA5}">
                      <a16:colId xmlns:a16="http://schemas.microsoft.com/office/drawing/2014/main" val="3360544453"/>
                    </a:ext>
                  </a:extLst>
                </a:gridCol>
                <a:gridCol w="911662">
                  <a:extLst>
                    <a:ext uri="{9D8B030D-6E8A-4147-A177-3AD203B41FA5}">
                      <a16:colId xmlns:a16="http://schemas.microsoft.com/office/drawing/2014/main" val="446649363"/>
                    </a:ext>
                  </a:extLst>
                </a:gridCol>
              </a:tblGrid>
              <a:tr h="471542">
                <a:tc>
                  <a:txBody>
                    <a:bodyPr/>
                    <a:lstStyle/>
                    <a:p>
                      <a:pPr marL="0" marR="0">
                        <a:lnSpc>
                          <a:spcPct val="115000"/>
                        </a:lnSpc>
                        <a:spcBef>
                          <a:spcPts val="0"/>
                        </a:spcBef>
                        <a:spcAft>
                          <a:spcPts val="0"/>
                        </a:spcAft>
                      </a:pPr>
                      <a:r>
                        <a:rPr lang="en-GB" sz="900" dirty="0">
                          <a:effectLst/>
                        </a:rPr>
                        <a:t>Outcome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NAFLD overall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Fold change vs. controls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P-value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extLst>
                  <a:ext uri="{0D108BD9-81ED-4DB2-BD59-A6C34878D82A}">
                    <a16:rowId xmlns:a16="http://schemas.microsoft.com/office/drawing/2014/main" val="2769414185"/>
                  </a:ext>
                </a:extLst>
              </a:tr>
              <a:tr h="471542">
                <a:tc>
                  <a:txBody>
                    <a:bodyPr/>
                    <a:lstStyle/>
                    <a:p>
                      <a:pPr marL="0" marR="0">
                        <a:lnSpc>
                          <a:spcPct val="115000"/>
                        </a:lnSpc>
                        <a:spcBef>
                          <a:spcPts val="0"/>
                        </a:spcBef>
                        <a:spcAft>
                          <a:spcPts val="0"/>
                        </a:spcAft>
                      </a:pPr>
                      <a:r>
                        <a:rPr lang="en-GB" sz="900" dirty="0">
                          <a:effectLst/>
                        </a:rPr>
                        <a:t>Annual cost before diagnosis</a:t>
                      </a:r>
                      <a:endParaRPr lang="en-US" sz="900" dirty="0">
                        <a:effectLst/>
                      </a:endParaRPr>
                    </a:p>
                    <a:p>
                      <a:pPr marL="0" marR="0">
                        <a:lnSpc>
                          <a:spcPct val="115000"/>
                        </a:lnSpc>
                        <a:spcBef>
                          <a:spcPts val="0"/>
                        </a:spcBef>
                        <a:spcAft>
                          <a:spcPts val="0"/>
                        </a:spcAft>
                      </a:pPr>
                      <a:r>
                        <a:rPr lang="en-GB" sz="900" dirty="0">
                          <a:effectLst/>
                        </a:rPr>
                        <a:t>($, median, IQR)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974 (277-2969)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4.97x</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&lt;0.0001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extLst>
                  <a:ext uri="{0D108BD9-81ED-4DB2-BD59-A6C34878D82A}">
                    <a16:rowId xmlns:a16="http://schemas.microsoft.com/office/drawing/2014/main" val="4156886757"/>
                  </a:ext>
                </a:extLst>
              </a:tr>
              <a:tr h="513935">
                <a:tc>
                  <a:txBody>
                    <a:bodyPr/>
                    <a:lstStyle/>
                    <a:p>
                      <a:pPr marL="0" marR="0">
                        <a:lnSpc>
                          <a:spcPct val="115000"/>
                        </a:lnSpc>
                        <a:spcBef>
                          <a:spcPts val="0"/>
                        </a:spcBef>
                        <a:spcAft>
                          <a:spcPts val="0"/>
                        </a:spcAft>
                      </a:pPr>
                      <a:r>
                        <a:rPr lang="en-GB" sz="900">
                          <a:effectLst/>
                        </a:rPr>
                        <a:t>Annual post diagnosis cost</a:t>
                      </a:r>
                      <a:endParaRPr lang="en-US" sz="900">
                        <a:effectLst/>
                      </a:endParaRPr>
                    </a:p>
                    <a:p>
                      <a:pPr marL="0" marR="0">
                        <a:lnSpc>
                          <a:spcPct val="115000"/>
                        </a:lnSpc>
                        <a:spcBef>
                          <a:spcPts val="0"/>
                        </a:spcBef>
                        <a:spcAft>
                          <a:spcPts val="0"/>
                        </a:spcAft>
                      </a:pPr>
                      <a:r>
                        <a:rPr lang="en-GB" sz="900">
                          <a:effectLst/>
                        </a:rPr>
                        <a:t>($, median, IQR)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2615 (1096-6888)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3.57x</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&lt;0.0001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extLst>
                  <a:ext uri="{0D108BD9-81ED-4DB2-BD59-A6C34878D82A}">
                    <a16:rowId xmlns:a16="http://schemas.microsoft.com/office/drawing/2014/main" val="4253311291"/>
                  </a:ext>
                </a:extLst>
              </a:tr>
              <a:tr h="513935">
                <a:tc>
                  <a:txBody>
                    <a:bodyPr/>
                    <a:lstStyle/>
                    <a:p>
                      <a:pPr marL="0" marR="0">
                        <a:lnSpc>
                          <a:spcPct val="115000"/>
                        </a:lnSpc>
                        <a:spcBef>
                          <a:spcPts val="0"/>
                        </a:spcBef>
                        <a:spcAft>
                          <a:spcPts val="0"/>
                        </a:spcAft>
                      </a:pPr>
                      <a:r>
                        <a:rPr lang="en-GB" sz="900">
                          <a:effectLst/>
                        </a:rPr>
                        <a:t>Overall annual cost </a:t>
                      </a:r>
                      <a:endParaRPr lang="en-US" sz="900">
                        <a:effectLst/>
                      </a:endParaRPr>
                    </a:p>
                    <a:p>
                      <a:pPr marL="0" marR="0">
                        <a:lnSpc>
                          <a:spcPct val="115000"/>
                        </a:lnSpc>
                        <a:spcBef>
                          <a:spcPts val="0"/>
                        </a:spcBef>
                        <a:spcAft>
                          <a:spcPts val="0"/>
                        </a:spcAft>
                      </a:pPr>
                      <a:r>
                        <a:rPr lang="en-GB" sz="900">
                          <a:effectLst/>
                        </a:rPr>
                        <a:t>($, median, IQR)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2397 (1094-5913)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3.3x</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&lt;0.0001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extLst>
                  <a:ext uri="{0D108BD9-81ED-4DB2-BD59-A6C34878D82A}">
                    <a16:rowId xmlns:a16="http://schemas.microsoft.com/office/drawing/2014/main" val="2174629035"/>
                  </a:ext>
                </a:extLst>
              </a:tr>
              <a:tr h="295643">
                <a:tc>
                  <a:txBody>
                    <a:bodyPr/>
                    <a:lstStyle/>
                    <a:p>
                      <a:pPr marL="0" marR="0">
                        <a:lnSpc>
                          <a:spcPct val="115000"/>
                        </a:lnSpc>
                        <a:spcBef>
                          <a:spcPts val="0"/>
                        </a:spcBef>
                        <a:spcAft>
                          <a:spcPts val="0"/>
                        </a:spcAft>
                      </a:pPr>
                      <a:r>
                        <a:rPr lang="en-GB" sz="900">
                          <a:effectLst/>
                        </a:rPr>
                        <a:t>% Liver Tx</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a:effectLst/>
                        </a:rPr>
                        <a:t>0.54%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18x</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&lt;0.0001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extLst>
                  <a:ext uri="{0D108BD9-81ED-4DB2-BD59-A6C34878D82A}">
                    <a16:rowId xmlns:a16="http://schemas.microsoft.com/office/drawing/2014/main" val="2143336155"/>
                  </a:ext>
                </a:extLst>
              </a:tr>
              <a:tr h="295643">
                <a:tc>
                  <a:txBody>
                    <a:bodyPr/>
                    <a:lstStyle/>
                    <a:p>
                      <a:pPr marL="0" marR="0">
                        <a:lnSpc>
                          <a:spcPct val="115000"/>
                        </a:lnSpc>
                        <a:spcBef>
                          <a:spcPts val="0"/>
                        </a:spcBef>
                        <a:spcAft>
                          <a:spcPts val="0"/>
                        </a:spcAft>
                      </a:pPr>
                      <a:r>
                        <a:rPr lang="en-GB" sz="900" dirty="0">
                          <a:effectLst/>
                        </a:rPr>
                        <a:t>Mortality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8.4%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1.7x</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tc>
                  <a:txBody>
                    <a:bodyPr/>
                    <a:lstStyle/>
                    <a:p>
                      <a:pPr marL="0" marR="0" algn="ctr">
                        <a:lnSpc>
                          <a:spcPct val="115000"/>
                        </a:lnSpc>
                        <a:spcBef>
                          <a:spcPts val="0"/>
                        </a:spcBef>
                        <a:spcAft>
                          <a:spcPts val="0"/>
                        </a:spcAft>
                      </a:pPr>
                      <a:r>
                        <a:rPr lang="en-GB" sz="900" dirty="0">
                          <a:effectLst/>
                        </a:rPr>
                        <a:t>&lt;0.0001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27146" marB="27146"/>
                </a:tc>
                <a:extLst>
                  <a:ext uri="{0D108BD9-81ED-4DB2-BD59-A6C34878D82A}">
                    <a16:rowId xmlns:a16="http://schemas.microsoft.com/office/drawing/2014/main" val="992905727"/>
                  </a:ext>
                </a:extLst>
              </a:tr>
            </a:tbl>
          </a:graphicData>
        </a:graphic>
      </p:graphicFrame>
      <p:sp>
        <p:nvSpPr>
          <p:cNvPr id="8" name="Rectangle 7">
            <a:extLst>
              <a:ext uri="{FF2B5EF4-FFF2-40B4-BE49-F238E27FC236}">
                <a16:creationId xmlns:a16="http://schemas.microsoft.com/office/drawing/2014/main" id="{B34683AF-B5F4-4562-80A5-A8E10535DF0C}"/>
              </a:ext>
            </a:extLst>
          </p:cNvPr>
          <p:cNvSpPr/>
          <p:nvPr/>
        </p:nvSpPr>
        <p:spPr>
          <a:xfrm>
            <a:off x="4007644" y="3664744"/>
            <a:ext cx="739379" cy="220739"/>
          </a:xfrm>
          <a:prstGeom prst="rect">
            <a:avLst/>
          </a:prstGeom>
          <a:solidFill>
            <a:srgbClr val="C00000">
              <a:alpha val="22000"/>
            </a:srgb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5584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6D14-9368-4DB9-8A05-D05F6FD19DB0}"/>
              </a:ext>
            </a:extLst>
          </p:cNvPr>
          <p:cNvSpPr>
            <a:spLocks noGrp="1"/>
          </p:cNvSpPr>
          <p:nvPr>
            <p:ph type="title"/>
          </p:nvPr>
        </p:nvSpPr>
        <p:spPr>
          <a:xfrm>
            <a:off x="685800" y="160337"/>
            <a:ext cx="7772400" cy="1143000"/>
          </a:xfrm>
        </p:spPr>
        <p:txBody>
          <a:bodyPr/>
          <a:lstStyle/>
          <a:p>
            <a:pPr algn="ctr"/>
            <a:r>
              <a:rPr lang="en-US" dirty="0"/>
              <a:t>Summary on the Changing Profile</a:t>
            </a:r>
          </a:p>
        </p:txBody>
      </p:sp>
      <p:sp>
        <p:nvSpPr>
          <p:cNvPr id="3" name="Content Placeholder 2">
            <a:extLst>
              <a:ext uri="{FF2B5EF4-FFF2-40B4-BE49-F238E27FC236}">
                <a16:creationId xmlns:a16="http://schemas.microsoft.com/office/drawing/2014/main" id="{6D9626F2-C1A8-4ACC-A29D-E015AAD81698}"/>
              </a:ext>
            </a:extLst>
          </p:cNvPr>
          <p:cNvSpPr>
            <a:spLocks noGrp="1"/>
          </p:cNvSpPr>
          <p:nvPr>
            <p:ph idx="1"/>
          </p:nvPr>
        </p:nvSpPr>
        <p:spPr>
          <a:xfrm>
            <a:off x="0" y="996696"/>
            <a:ext cx="8458200" cy="4955731"/>
          </a:xfrm>
        </p:spPr>
        <p:txBody>
          <a:bodyPr>
            <a:normAutofit fontScale="92500" lnSpcReduction="10000"/>
          </a:bodyPr>
          <a:lstStyle/>
          <a:p>
            <a:r>
              <a:rPr lang="en-US" dirty="0"/>
              <a:t>The Profile of Liver Disease in our community is very different to elsewhere in the US</a:t>
            </a:r>
          </a:p>
          <a:p>
            <a:pPr lvl="1"/>
            <a:r>
              <a:rPr lang="en-US" dirty="0"/>
              <a:t>Slightly Less EtOH, A LOT MORE Primary Sclerosing Cholangitis, and NASH rates/capita at or slightly above those of other States</a:t>
            </a:r>
          </a:p>
          <a:p>
            <a:endParaRPr lang="en-US" dirty="0"/>
          </a:p>
          <a:p>
            <a:r>
              <a:rPr lang="en-US" dirty="0"/>
              <a:t>Little is being done to address the changing profile of CLD</a:t>
            </a:r>
          </a:p>
          <a:p>
            <a:pPr lvl="1"/>
            <a:r>
              <a:rPr lang="en-US" dirty="0"/>
              <a:t>HCV will likely be eradicated as economic incentives exist</a:t>
            </a:r>
          </a:p>
          <a:p>
            <a:pPr lvl="1"/>
            <a:r>
              <a:rPr lang="en-US" dirty="0"/>
              <a:t>NASH will result in 1.5 million new </a:t>
            </a:r>
            <a:r>
              <a:rPr lang="en-US" dirty="0" err="1"/>
              <a:t>cirrhotics</a:t>
            </a:r>
            <a:endParaRPr lang="en-US" dirty="0"/>
          </a:p>
          <a:p>
            <a:pPr lvl="1"/>
            <a:r>
              <a:rPr lang="en-US" dirty="0"/>
              <a:t>In those with ESLD the costs of managing them will continue to increase and the number of transplants per year will soon decrease</a:t>
            </a:r>
          </a:p>
          <a:p>
            <a:pPr lvl="1"/>
            <a:endParaRPr lang="en-US" dirty="0"/>
          </a:p>
          <a:p>
            <a:r>
              <a:rPr lang="en-US" dirty="0"/>
              <a:t>Ways to address this include:</a:t>
            </a:r>
          </a:p>
          <a:p>
            <a:pPr lvl="1"/>
            <a:r>
              <a:rPr lang="en-US" dirty="0"/>
              <a:t>Screening</a:t>
            </a:r>
          </a:p>
          <a:p>
            <a:pPr lvl="1"/>
            <a:r>
              <a:rPr lang="en-US" dirty="0"/>
              <a:t>Resources </a:t>
            </a:r>
          </a:p>
          <a:p>
            <a:pPr lvl="1"/>
            <a:r>
              <a:rPr lang="en-US" dirty="0"/>
              <a:t>Existing Therapies and Novel</a:t>
            </a:r>
          </a:p>
          <a:p>
            <a:pPr lvl="1"/>
            <a:endParaRPr lang="en-US" dirty="0"/>
          </a:p>
          <a:p>
            <a:pPr lvl="1"/>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88430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08A5-946F-46FA-87F0-2022D06143C4}"/>
              </a:ext>
            </a:extLst>
          </p:cNvPr>
          <p:cNvSpPr>
            <a:spLocks noGrp="1"/>
          </p:cNvSpPr>
          <p:nvPr>
            <p:ph type="title"/>
          </p:nvPr>
        </p:nvSpPr>
        <p:spPr>
          <a:xfrm>
            <a:off x="389658" y="-17245"/>
            <a:ext cx="8307533" cy="1042658"/>
          </a:xfrm>
        </p:spPr>
        <p:txBody>
          <a:bodyPr/>
          <a:lstStyle/>
          <a:p>
            <a:pPr algn="ctr"/>
            <a:r>
              <a:rPr lang="en-US" dirty="0"/>
              <a:t>Testing in ESLD</a:t>
            </a:r>
          </a:p>
        </p:txBody>
      </p:sp>
      <p:sp>
        <p:nvSpPr>
          <p:cNvPr id="3" name="Text Placeholder 2">
            <a:extLst>
              <a:ext uri="{FF2B5EF4-FFF2-40B4-BE49-F238E27FC236}">
                <a16:creationId xmlns:a16="http://schemas.microsoft.com/office/drawing/2014/main" id="{C232ED1B-0CE7-4A02-93A1-C191D0C7E216}"/>
              </a:ext>
            </a:extLst>
          </p:cNvPr>
          <p:cNvSpPr>
            <a:spLocks noGrp="1"/>
          </p:cNvSpPr>
          <p:nvPr>
            <p:ph type="body" sz="quarter" idx="14"/>
          </p:nvPr>
        </p:nvSpPr>
        <p:spPr>
          <a:xfrm>
            <a:off x="161365" y="1295738"/>
            <a:ext cx="8535825" cy="4663998"/>
          </a:xfrm>
        </p:spPr>
        <p:txBody>
          <a:bodyPr>
            <a:normAutofit fontScale="85000" lnSpcReduction="10000"/>
          </a:bodyPr>
          <a:lstStyle/>
          <a:p>
            <a:r>
              <a:rPr lang="en-US" dirty="0"/>
              <a:t>Standard testing</a:t>
            </a:r>
          </a:p>
          <a:p>
            <a:pPr lvl="1"/>
            <a:r>
              <a:rPr lang="en-US" dirty="0"/>
              <a:t>LIVER ENZYMES</a:t>
            </a:r>
          </a:p>
          <a:p>
            <a:pPr lvl="2"/>
            <a:r>
              <a:rPr lang="en-US" dirty="0"/>
              <a:t>AST </a:t>
            </a:r>
          </a:p>
          <a:p>
            <a:pPr lvl="2"/>
            <a:r>
              <a:rPr lang="en-US" dirty="0"/>
              <a:t>ALT</a:t>
            </a:r>
          </a:p>
          <a:p>
            <a:pPr lvl="2"/>
            <a:r>
              <a:rPr lang="en-US" dirty="0"/>
              <a:t>Alkaline Phosphatase</a:t>
            </a:r>
          </a:p>
          <a:p>
            <a:pPr lvl="1"/>
            <a:r>
              <a:rPr lang="en-US" dirty="0"/>
              <a:t>Liver Function:</a:t>
            </a:r>
          </a:p>
          <a:p>
            <a:pPr lvl="2"/>
            <a:r>
              <a:rPr lang="en-US" dirty="0"/>
              <a:t>INR</a:t>
            </a:r>
          </a:p>
          <a:p>
            <a:pPr lvl="2"/>
            <a:r>
              <a:rPr lang="en-US" dirty="0"/>
              <a:t>Bilirubin</a:t>
            </a:r>
          </a:p>
          <a:p>
            <a:pPr lvl="1"/>
            <a:r>
              <a:rPr lang="en-US" dirty="0"/>
              <a:t>Cancer markers</a:t>
            </a:r>
          </a:p>
          <a:p>
            <a:pPr lvl="2"/>
            <a:r>
              <a:rPr lang="en-US" dirty="0"/>
              <a:t>AFP for cirrhosis, AFP-L3 or DCGP, and in PSC Ca 19.9</a:t>
            </a:r>
          </a:p>
          <a:p>
            <a:pPr lvl="1"/>
            <a:r>
              <a:rPr lang="en-US" dirty="0"/>
              <a:t>Ultrasound</a:t>
            </a:r>
          </a:p>
          <a:p>
            <a:pPr lvl="2"/>
            <a:r>
              <a:rPr lang="en-US" dirty="0"/>
              <a:t>Liver Size and Shape. Spleen size, ascites (present or Absent), Gallbladder (+/- Stones, wall thickness)</a:t>
            </a:r>
          </a:p>
          <a:p>
            <a:pPr lvl="1"/>
            <a:r>
              <a:rPr lang="en-US" dirty="0"/>
              <a:t>CT or MRI if a liver mass</a:t>
            </a:r>
          </a:p>
          <a:p>
            <a:pPr lvl="1"/>
            <a:r>
              <a:rPr lang="en-US" dirty="0" err="1"/>
              <a:t>FibroScan</a:t>
            </a:r>
            <a:endParaRPr lang="en-US" dirty="0"/>
          </a:p>
          <a:p>
            <a:pPr lvl="1"/>
            <a:r>
              <a:rPr lang="en-US" dirty="0"/>
              <a:t>Liver Biopsy</a:t>
            </a:r>
          </a:p>
          <a:p>
            <a:r>
              <a:rPr lang="en-US" dirty="0"/>
              <a:t>Ammonia Levels</a:t>
            </a:r>
          </a:p>
        </p:txBody>
      </p:sp>
    </p:spTree>
    <p:extLst>
      <p:ext uri="{BB962C8B-B14F-4D97-AF65-F5344CB8AC3E}">
        <p14:creationId xmlns:p14="http://schemas.microsoft.com/office/powerpoint/2010/main" val="1239958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7901-C292-4151-A79A-67D12B61901D}"/>
              </a:ext>
            </a:extLst>
          </p:cNvPr>
          <p:cNvSpPr>
            <a:spLocks noGrp="1"/>
          </p:cNvSpPr>
          <p:nvPr>
            <p:ph type="title"/>
          </p:nvPr>
        </p:nvSpPr>
        <p:spPr>
          <a:xfrm>
            <a:off x="389659" y="54621"/>
            <a:ext cx="8307533" cy="1042658"/>
          </a:xfrm>
        </p:spPr>
        <p:txBody>
          <a:bodyPr/>
          <a:lstStyle/>
          <a:p>
            <a:pPr algn="ctr"/>
            <a:r>
              <a:rPr lang="en-US" dirty="0"/>
              <a:t>Liver Enzymes</a:t>
            </a:r>
          </a:p>
        </p:txBody>
      </p:sp>
      <p:sp>
        <p:nvSpPr>
          <p:cNvPr id="3" name="Text Placeholder 2">
            <a:extLst>
              <a:ext uri="{FF2B5EF4-FFF2-40B4-BE49-F238E27FC236}">
                <a16:creationId xmlns:a16="http://schemas.microsoft.com/office/drawing/2014/main" id="{34A6ABED-57C2-49B8-934E-D2D13D8AB9D7}"/>
              </a:ext>
            </a:extLst>
          </p:cNvPr>
          <p:cNvSpPr>
            <a:spLocks noGrp="1"/>
          </p:cNvSpPr>
          <p:nvPr>
            <p:ph type="body" sz="quarter" idx="14"/>
          </p:nvPr>
        </p:nvSpPr>
        <p:spPr/>
        <p:txBody>
          <a:bodyPr/>
          <a:lstStyle/>
          <a:p>
            <a:r>
              <a:rPr lang="en-US" dirty="0"/>
              <a:t>AST</a:t>
            </a:r>
          </a:p>
          <a:p>
            <a:r>
              <a:rPr lang="en-US" dirty="0"/>
              <a:t>ALT</a:t>
            </a:r>
          </a:p>
          <a:p>
            <a:r>
              <a:rPr lang="en-US" dirty="0" err="1"/>
              <a:t>Alk</a:t>
            </a:r>
            <a:r>
              <a:rPr lang="en-US" dirty="0"/>
              <a:t> </a:t>
            </a:r>
            <a:r>
              <a:rPr lang="en-US" dirty="0" err="1"/>
              <a:t>Phos</a:t>
            </a:r>
            <a:endParaRPr lang="en-US" dirty="0"/>
          </a:p>
        </p:txBody>
      </p:sp>
    </p:spTree>
    <p:extLst>
      <p:ext uri="{BB962C8B-B14F-4D97-AF65-F5344CB8AC3E}">
        <p14:creationId xmlns:p14="http://schemas.microsoft.com/office/powerpoint/2010/main" val="63448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F3C9-E5EA-48F0-83D1-39D1C48BC690}"/>
              </a:ext>
            </a:extLst>
          </p:cNvPr>
          <p:cNvSpPr>
            <a:spLocks noGrp="1"/>
          </p:cNvSpPr>
          <p:nvPr>
            <p:ph type="title"/>
          </p:nvPr>
        </p:nvSpPr>
        <p:spPr>
          <a:xfrm>
            <a:off x="389659" y="219916"/>
            <a:ext cx="8307533" cy="1042658"/>
          </a:xfrm>
        </p:spPr>
        <p:txBody>
          <a:bodyPr>
            <a:normAutofit/>
          </a:bodyPr>
          <a:lstStyle/>
          <a:p>
            <a:pPr algn="ctr"/>
            <a:r>
              <a:rPr lang="en-US" sz="5400" dirty="0"/>
              <a:t>Function Tests</a:t>
            </a:r>
          </a:p>
        </p:txBody>
      </p:sp>
      <p:sp>
        <p:nvSpPr>
          <p:cNvPr id="3" name="Text Placeholder 2">
            <a:extLst>
              <a:ext uri="{FF2B5EF4-FFF2-40B4-BE49-F238E27FC236}">
                <a16:creationId xmlns:a16="http://schemas.microsoft.com/office/drawing/2014/main" id="{0C1C0B40-1350-4F78-8AB2-97B033E9A5CC}"/>
              </a:ext>
            </a:extLst>
          </p:cNvPr>
          <p:cNvSpPr>
            <a:spLocks noGrp="1"/>
          </p:cNvSpPr>
          <p:nvPr>
            <p:ph type="body" sz="quarter" idx="14"/>
          </p:nvPr>
        </p:nvSpPr>
        <p:spPr/>
        <p:txBody>
          <a:bodyPr/>
          <a:lstStyle/>
          <a:p>
            <a:r>
              <a:rPr lang="en-US" dirty="0"/>
              <a:t>Bilirubin</a:t>
            </a:r>
          </a:p>
          <a:p>
            <a:pPr lvl="1"/>
            <a:r>
              <a:rPr lang="en-US" dirty="0"/>
              <a:t>Isolated elevation in the presence of normal LEs remember Gilbert’s</a:t>
            </a:r>
          </a:p>
          <a:p>
            <a:endParaRPr lang="en-US" dirty="0"/>
          </a:p>
          <a:p>
            <a:r>
              <a:rPr lang="en-US" dirty="0"/>
              <a:t>INR</a:t>
            </a:r>
          </a:p>
          <a:p>
            <a:pPr lvl="1"/>
            <a:r>
              <a:rPr lang="en-US" dirty="0"/>
              <a:t>An elevated INR does NOT mean patients don’t clot</a:t>
            </a:r>
          </a:p>
          <a:p>
            <a:pPr lvl="1"/>
            <a:r>
              <a:rPr lang="en-US" dirty="0"/>
              <a:t>20% of those with cirrhosis develop PVT</a:t>
            </a:r>
          </a:p>
          <a:p>
            <a:pPr lvl="1"/>
            <a:endParaRPr lang="en-US" dirty="0"/>
          </a:p>
          <a:p>
            <a:r>
              <a:rPr lang="en-US" dirty="0"/>
              <a:t>Ammonia</a:t>
            </a:r>
          </a:p>
          <a:p>
            <a:pPr lvl="1"/>
            <a:r>
              <a:rPr lang="en-US" dirty="0"/>
              <a:t> A role in acute Liver failure and Immediately Post-Transplant</a:t>
            </a:r>
          </a:p>
        </p:txBody>
      </p:sp>
    </p:spTree>
    <p:extLst>
      <p:ext uri="{BB962C8B-B14F-4D97-AF65-F5344CB8AC3E}">
        <p14:creationId xmlns:p14="http://schemas.microsoft.com/office/powerpoint/2010/main" val="3517421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6BD6-669B-4B5C-AECA-EACD8F825932}"/>
              </a:ext>
            </a:extLst>
          </p:cNvPr>
          <p:cNvSpPr>
            <a:spLocks noGrp="1"/>
          </p:cNvSpPr>
          <p:nvPr>
            <p:ph type="title"/>
          </p:nvPr>
        </p:nvSpPr>
        <p:spPr/>
        <p:txBody>
          <a:bodyPr/>
          <a:lstStyle/>
          <a:p>
            <a:pPr algn="ctr"/>
            <a:r>
              <a:rPr lang="en-US" dirty="0"/>
              <a:t>Cancer Markers</a:t>
            </a:r>
          </a:p>
        </p:txBody>
      </p:sp>
      <p:sp>
        <p:nvSpPr>
          <p:cNvPr id="3" name="Text Placeholder 2">
            <a:extLst>
              <a:ext uri="{FF2B5EF4-FFF2-40B4-BE49-F238E27FC236}">
                <a16:creationId xmlns:a16="http://schemas.microsoft.com/office/drawing/2014/main" id="{1A0AA556-7EA4-4A98-B883-C749B33B70A8}"/>
              </a:ext>
            </a:extLst>
          </p:cNvPr>
          <p:cNvSpPr>
            <a:spLocks noGrp="1"/>
          </p:cNvSpPr>
          <p:nvPr>
            <p:ph type="body" sz="quarter" idx="14"/>
          </p:nvPr>
        </p:nvSpPr>
        <p:spPr/>
        <p:txBody>
          <a:bodyPr/>
          <a:lstStyle/>
          <a:p>
            <a:r>
              <a:rPr lang="en-US" dirty="0"/>
              <a:t>AFP (ONLY ELEVATED in 60%)</a:t>
            </a:r>
          </a:p>
          <a:p>
            <a:endParaRPr lang="en-US" dirty="0"/>
          </a:p>
          <a:p>
            <a:r>
              <a:rPr lang="en-US" dirty="0"/>
              <a:t>AFP L3 &amp; DCGP (HCC)</a:t>
            </a:r>
          </a:p>
          <a:p>
            <a:endParaRPr lang="en-US" dirty="0"/>
          </a:p>
          <a:p>
            <a:r>
              <a:rPr lang="en-US" dirty="0"/>
              <a:t>Ca 19.9 (multiple tumors)</a:t>
            </a:r>
          </a:p>
          <a:p>
            <a:endParaRPr lang="en-US" dirty="0"/>
          </a:p>
          <a:p>
            <a:r>
              <a:rPr lang="en-US" dirty="0"/>
              <a:t>Ca 125 (increased in ovarian cancer and in ascites)</a:t>
            </a:r>
          </a:p>
        </p:txBody>
      </p:sp>
    </p:spTree>
    <p:extLst>
      <p:ext uri="{BB962C8B-B14F-4D97-AF65-F5344CB8AC3E}">
        <p14:creationId xmlns:p14="http://schemas.microsoft.com/office/powerpoint/2010/main" val="349728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FE9A-CF58-4F8D-B453-FD8CBF66733A}"/>
              </a:ext>
            </a:extLst>
          </p:cNvPr>
          <p:cNvSpPr>
            <a:spLocks noGrp="1"/>
          </p:cNvSpPr>
          <p:nvPr>
            <p:ph type="title"/>
          </p:nvPr>
        </p:nvSpPr>
        <p:spPr/>
        <p:txBody>
          <a:bodyPr/>
          <a:lstStyle/>
          <a:p>
            <a:pPr algn="ctr"/>
            <a:r>
              <a:rPr lang="en-US" dirty="0"/>
              <a:t>Imaging</a:t>
            </a:r>
          </a:p>
        </p:txBody>
      </p:sp>
      <p:sp>
        <p:nvSpPr>
          <p:cNvPr id="3" name="Text Placeholder 2">
            <a:extLst>
              <a:ext uri="{FF2B5EF4-FFF2-40B4-BE49-F238E27FC236}">
                <a16:creationId xmlns:a16="http://schemas.microsoft.com/office/drawing/2014/main" id="{56C354BE-B8D1-46FB-B43F-559F0AC9BAF8}"/>
              </a:ext>
            </a:extLst>
          </p:cNvPr>
          <p:cNvSpPr>
            <a:spLocks noGrp="1"/>
          </p:cNvSpPr>
          <p:nvPr>
            <p:ph type="body" sz="quarter" idx="14"/>
          </p:nvPr>
        </p:nvSpPr>
        <p:spPr/>
        <p:txBody>
          <a:bodyPr>
            <a:normAutofit fontScale="77500" lnSpcReduction="20000"/>
          </a:bodyPr>
          <a:lstStyle/>
          <a:p>
            <a:r>
              <a:rPr lang="en-US" dirty="0"/>
              <a:t>AASLD recommendations on Screening</a:t>
            </a:r>
          </a:p>
          <a:p>
            <a:pPr lvl="1"/>
            <a:r>
              <a:rPr lang="en-US" dirty="0"/>
              <a:t>USS &amp; AFP</a:t>
            </a:r>
          </a:p>
          <a:p>
            <a:pPr lvl="1"/>
            <a:r>
              <a:rPr lang="en-US" dirty="0"/>
              <a:t>&lt; 10 % of those with cirrhosis within</a:t>
            </a:r>
          </a:p>
          <a:p>
            <a:r>
              <a:rPr lang="en-US" dirty="0"/>
              <a:t>CT</a:t>
            </a:r>
          </a:p>
          <a:p>
            <a:pPr lvl="1"/>
            <a:r>
              <a:rPr lang="en-US" dirty="0"/>
              <a:t>This does not diagnose cirrhosis and only implies  both cirrhosis and it’s severity (CT reports interestingly not uncommonly say severe cirrhosis)</a:t>
            </a:r>
          </a:p>
          <a:p>
            <a:pPr lvl="2"/>
            <a:r>
              <a:rPr lang="en-US" dirty="0"/>
              <a:t>SM, Ascites, varices are markers of a disease at greater risk for complications</a:t>
            </a:r>
          </a:p>
          <a:p>
            <a:pPr lvl="2"/>
            <a:r>
              <a:rPr lang="en-US" dirty="0"/>
              <a:t>MELD and BARD scores define severity</a:t>
            </a:r>
          </a:p>
          <a:p>
            <a:r>
              <a:rPr lang="en-US" dirty="0"/>
              <a:t>MRI</a:t>
            </a:r>
          </a:p>
          <a:p>
            <a:pPr lvl="1"/>
            <a:r>
              <a:rPr lang="en-US" dirty="0"/>
              <a:t>NOTE: new guidelines from RSNA allows for contrast in those with renal failure on dialysis</a:t>
            </a:r>
          </a:p>
          <a:p>
            <a:endParaRPr lang="en-US" dirty="0"/>
          </a:p>
          <a:p>
            <a:r>
              <a:rPr lang="en-US" dirty="0"/>
              <a:t>Sensitivity and specificity for tumor identification</a:t>
            </a:r>
          </a:p>
          <a:p>
            <a:pPr lvl="1"/>
            <a:r>
              <a:rPr lang="en-US" dirty="0"/>
              <a:t>LI-RADs classification.</a:t>
            </a:r>
          </a:p>
          <a:p>
            <a:pPr lvl="2"/>
            <a:r>
              <a:rPr lang="en-US" dirty="0"/>
              <a:t>LI-RAD 5 lesions DO NOT require a biopsy unless entering into clinical trials</a:t>
            </a:r>
          </a:p>
          <a:p>
            <a:pPr lvl="1"/>
            <a:r>
              <a:rPr lang="en-US" dirty="0"/>
              <a:t>A Rule :DO NOT biopsy a liver lesion if it is recommended by radiology, REFER. </a:t>
            </a:r>
          </a:p>
        </p:txBody>
      </p:sp>
    </p:spTree>
    <p:extLst>
      <p:ext uri="{BB962C8B-B14F-4D97-AF65-F5344CB8AC3E}">
        <p14:creationId xmlns:p14="http://schemas.microsoft.com/office/powerpoint/2010/main" val="2618006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356E-5942-4CF6-AB79-8FA87F464EFB}"/>
              </a:ext>
            </a:extLst>
          </p:cNvPr>
          <p:cNvSpPr>
            <a:spLocks noGrp="1"/>
          </p:cNvSpPr>
          <p:nvPr>
            <p:ph type="title"/>
          </p:nvPr>
        </p:nvSpPr>
        <p:spPr>
          <a:xfrm>
            <a:off x="431320" y="-140114"/>
            <a:ext cx="8307533" cy="1042658"/>
          </a:xfrm>
        </p:spPr>
        <p:txBody>
          <a:bodyPr/>
          <a:lstStyle/>
          <a:p>
            <a:pPr algn="ctr"/>
            <a:r>
              <a:rPr lang="en-US" dirty="0"/>
              <a:t>A Relevant Non-Fiction Story</a:t>
            </a:r>
          </a:p>
        </p:txBody>
      </p:sp>
      <p:sp>
        <p:nvSpPr>
          <p:cNvPr id="3" name="Text Placeholder 2">
            <a:extLst>
              <a:ext uri="{FF2B5EF4-FFF2-40B4-BE49-F238E27FC236}">
                <a16:creationId xmlns:a16="http://schemas.microsoft.com/office/drawing/2014/main" id="{BC1C340C-6AC6-4709-8A25-E1B8A8CE7C81}"/>
              </a:ext>
            </a:extLst>
          </p:cNvPr>
          <p:cNvSpPr>
            <a:spLocks noGrp="1"/>
          </p:cNvSpPr>
          <p:nvPr>
            <p:ph type="body" sz="quarter" idx="14"/>
          </p:nvPr>
        </p:nvSpPr>
        <p:spPr>
          <a:xfrm>
            <a:off x="0" y="902544"/>
            <a:ext cx="9062719" cy="5183487"/>
          </a:xfrm>
        </p:spPr>
        <p:txBody>
          <a:bodyPr>
            <a:normAutofit fontScale="85000" lnSpcReduction="20000"/>
          </a:bodyPr>
          <a:lstStyle/>
          <a:p>
            <a:r>
              <a:rPr lang="en-US" dirty="0"/>
              <a:t>A </a:t>
            </a:r>
            <a:r>
              <a:rPr lang="en-US" b="1" dirty="0"/>
              <a:t>31 year old woman </a:t>
            </a:r>
            <a:r>
              <a:rPr lang="en-US" dirty="0"/>
              <a:t>presents to her PCP and she is considering a family and has a history of </a:t>
            </a:r>
            <a:r>
              <a:rPr lang="en-US" b="1" dirty="0"/>
              <a:t>ulcerative colitis of 14 years </a:t>
            </a:r>
            <a:r>
              <a:rPr lang="en-US" dirty="0"/>
              <a:t>duration</a:t>
            </a:r>
          </a:p>
          <a:p>
            <a:r>
              <a:rPr lang="en-US" dirty="0"/>
              <a:t>Her PCP performs a clinical evaluation and it was normal</a:t>
            </a:r>
          </a:p>
          <a:p>
            <a:r>
              <a:rPr lang="en-US" dirty="0"/>
              <a:t>He </a:t>
            </a:r>
            <a:r>
              <a:rPr lang="en-US" b="1" dirty="0"/>
              <a:t>orders a series of lab tests </a:t>
            </a:r>
            <a:r>
              <a:rPr lang="en-US" dirty="0"/>
              <a:t>that included liver functions tests</a:t>
            </a:r>
          </a:p>
          <a:p>
            <a:r>
              <a:rPr lang="en-US" dirty="0"/>
              <a:t>The Liver Enzymes and Function Tests showed</a:t>
            </a:r>
          </a:p>
          <a:p>
            <a:pPr lvl="1"/>
            <a:r>
              <a:rPr lang="en-US" b="1" dirty="0" err="1"/>
              <a:t>Alk</a:t>
            </a:r>
            <a:r>
              <a:rPr lang="en-US" b="1" dirty="0"/>
              <a:t> </a:t>
            </a:r>
            <a:r>
              <a:rPr lang="en-US" b="1" dirty="0" err="1"/>
              <a:t>Phos</a:t>
            </a:r>
            <a:r>
              <a:rPr lang="en-US" b="1" dirty="0"/>
              <a:t> 168</a:t>
            </a:r>
          </a:p>
          <a:p>
            <a:pPr lvl="1"/>
            <a:r>
              <a:rPr lang="en-US" b="1" dirty="0"/>
              <a:t>AST 39, ALT 39</a:t>
            </a:r>
          </a:p>
          <a:p>
            <a:pPr lvl="1"/>
            <a:r>
              <a:rPr lang="en-US" dirty="0"/>
              <a:t>BR 0.9, Alb 3.6 and an INR was not done</a:t>
            </a:r>
          </a:p>
          <a:p>
            <a:r>
              <a:rPr lang="en-US" dirty="0"/>
              <a:t>An Ultrasound was then ordered &amp; the reports a questionable 2 cm hypodensity in the Right Lobe of the liver &amp; a CT was suggested to clarify if this was true</a:t>
            </a:r>
          </a:p>
          <a:p>
            <a:r>
              <a:rPr lang="en-US" dirty="0"/>
              <a:t>A CT PET was then performed </a:t>
            </a:r>
          </a:p>
          <a:p>
            <a:pPr lvl="1"/>
            <a:r>
              <a:rPr lang="en-US" dirty="0"/>
              <a:t>2 cm FDG avid mass identified in the Right Lobe of the Liver</a:t>
            </a:r>
          </a:p>
          <a:p>
            <a:pPr lvl="2"/>
            <a:r>
              <a:rPr lang="en-US" dirty="0"/>
              <a:t>“</a:t>
            </a:r>
            <a:r>
              <a:rPr lang="en-US" sz="2100" b="1" i="1" dirty="0">
                <a:latin typeface="Times New Roman" panose="02020603050405020304" pitchFamily="18" charset="0"/>
                <a:cs typeface="Times New Roman" panose="02020603050405020304" pitchFamily="18" charset="0"/>
              </a:rPr>
              <a:t>This likely represents a tumor until proven otherwise and tissue evaluation is recommended</a:t>
            </a:r>
            <a:r>
              <a:rPr lang="en-US" dirty="0"/>
              <a:t>”</a:t>
            </a:r>
          </a:p>
          <a:p>
            <a:pPr lvl="1"/>
            <a:r>
              <a:rPr lang="en-US" dirty="0"/>
              <a:t>Colonoscopy negative</a:t>
            </a:r>
          </a:p>
          <a:p>
            <a:pPr lvl="1"/>
            <a:r>
              <a:rPr lang="en-US" dirty="0"/>
              <a:t>Tumor biopsied percutaneously</a:t>
            </a:r>
          </a:p>
          <a:p>
            <a:r>
              <a:rPr lang="en-US" dirty="0"/>
              <a:t>Needle tract seeding into the adrenal gland and chest wall occurred</a:t>
            </a:r>
          </a:p>
          <a:p>
            <a:r>
              <a:rPr lang="en-US" dirty="0"/>
              <a:t>Once biopsied the patient became a Non-transplant and an unlikely cured</a:t>
            </a:r>
          </a:p>
        </p:txBody>
      </p:sp>
    </p:spTree>
    <p:extLst>
      <p:ext uri="{BB962C8B-B14F-4D97-AF65-F5344CB8AC3E}">
        <p14:creationId xmlns:p14="http://schemas.microsoft.com/office/powerpoint/2010/main" val="369243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4DD7-BDBB-40CB-9212-A2E69DDA27C9}"/>
              </a:ext>
            </a:extLst>
          </p:cNvPr>
          <p:cNvSpPr>
            <a:spLocks noGrp="1"/>
          </p:cNvSpPr>
          <p:nvPr>
            <p:ph type="title"/>
          </p:nvPr>
        </p:nvSpPr>
        <p:spPr>
          <a:xfrm>
            <a:off x="685800" y="421959"/>
            <a:ext cx="7772400" cy="1143000"/>
          </a:xfrm>
        </p:spPr>
        <p:txBody>
          <a:bodyPr>
            <a:normAutofit/>
          </a:bodyPr>
          <a:lstStyle/>
          <a:p>
            <a:pPr algn="ctr"/>
            <a:r>
              <a:rPr lang="en-US" sz="3600" b="1" dirty="0"/>
              <a:t>CT and MRI Scans</a:t>
            </a:r>
          </a:p>
        </p:txBody>
      </p:sp>
      <p:sp>
        <p:nvSpPr>
          <p:cNvPr id="3" name="TextBox 2">
            <a:extLst>
              <a:ext uri="{FF2B5EF4-FFF2-40B4-BE49-F238E27FC236}">
                <a16:creationId xmlns:a16="http://schemas.microsoft.com/office/drawing/2014/main" id="{433B78A6-F14D-4506-B561-BAB876D7B5F2}"/>
              </a:ext>
            </a:extLst>
          </p:cNvPr>
          <p:cNvSpPr txBox="1"/>
          <p:nvPr/>
        </p:nvSpPr>
        <p:spPr>
          <a:xfrm>
            <a:off x="81280" y="1219200"/>
            <a:ext cx="9154160" cy="5447645"/>
          </a:xfrm>
          <a:prstGeom prst="rect">
            <a:avLst/>
          </a:prstGeom>
          <a:noFill/>
        </p:spPr>
        <p:txBody>
          <a:bodyPr wrap="square" rtlCol="0">
            <a:spAutoFit/>
          </a:bodyPr>
          <a:lstStyle/>
          <a:p>
            <a:pPr marL="285750" indent="-285750">
              <a:buFont typeface="Arial" panose="020B0604020202020204" pitchFamily="34" charset="0"/>
              <a:buChar char="•"/>
            </a:pPr>
            <a:r>
              <a:rPr lang="en-US" sz="2400" dirty="0"/>
              <a:t>When evaluating a liver lesion a single phase study is NOT recommended</a:t>
            </a:r>
          </a:p>
          <a:p>
            <a:pPr marL="742950" lvl="1" indent="-285750">
              <a:buFont typeface="Arial" panose="020B0604020202020204" pitchFamily="34" charset="0"/>
              <a:buChar char="•"/>
            </a:pPr>
            <a:r>
              <a:rPr lang="en-US" sz="2400" dirty="0"/>
              <a:t>A TRIPLE PHASE STUDY is NEEDED with CONTRAST</a:t>
            </a:r>
          </a:p>
          <a:p>
            <a:pPr marL="1200150" lvl="2" indent="-285750">
              <a:buFont typeface="Arial" panose="020B0604020202020204" pitchFamily="34" charset="0"/>
              <a:buChar char="•"/>
            </a:pPr>
            <a:r>
              <a:rPr lang="en-US" sz="2400" dirty="0"/>
              <a:t>Creatinine elevations occur after IV iodinated media</a:t>
            </a:r>
          </a:p>
          <a:p>
            <a:pPr marL="1657350" lvl="3" indent="-285750">
              <a:buFont typeface="Arial" panose="020B0604020202020204" pitchFamily="34" charset="0"/>
              <a:buChar char="•"/>
            </a:pPr>
            <a:r>
              <a:rPr lang="en-US" sz="2400" dirty="0"/>
              <a:t>Pre-hydrate in particular if dry</a:t>
            </a:r>
          </a:p>
          <a:p>
            <a:pPr marL="1657350" lvl="3" indent="-285750">
              <a:buFont typeface="Arial" panose="020B0604020202020204" pitchFamily="34" charset="0"/>
              <a:buChar char="•"/>
            </a:pPr>
            <a:r>
              <a:rPr lang="en-US" sz="2400" dirty="0"/>
              <a:t>Caution in the elderly or those with renal failure</a:t>
            </a:r>
          </a:p>
          <a:p>
            <a:pPr marL="1657350" lvl="3" indent="-285750">
              <a:buFont typeface="Arial" panose="020B0604020202020204" pitchFamily="34" charset="0"/>
              <a:buChar char="•"/>
            </a:pPr>
            <a:r>
              <a:rPr lang="en-US" sz="2400" dirty="0"/>
              <a:t>Speak to your radiologist</a:t>
            </a:r>
          </a:p>
          <a:p>
            <a:pPr marL="742950" lvl="1" indent="-285750">
              <a:buFont typeface="Arial" panose="020B0604020202020204" pitchFamily="34" charset="0"/>
              <a:buChar char="•"/>
            </a:pPr>
            <a:r>
              <a:rPr lang="en-US" sz="2400" dirty="0"/>
              <a:t>MRI scan with contrast media are associated with a risk for Nephrogenic Systemic Fibrosis</a:t>
            </a:r>
          </a:p>
          <a:p>
            <a:pPr marL="1200150" lvl="2" indent="-285750">
              <a:buFont typeface="Arial" panose="020B0604020202020204" pitchFamily="34" charset="0"/>
              <a:buChar char="•"/>
            </a:pPr>
            <a:r>
              <a:rPr lang="en-US" sz="2400" dirty="0"/>
              <a:t>HOWEVER</a:t>
            </a:r>
          </a:p>
          <a:p>
            <a:pPr marL="1657350" lvl="3" indent="-285750">
              <a:buFont typeface="Arial" panose="020B0604020202020204" pitchFamily="34" charset="0"/>
              <a:buChar char="•"/>
            </a:pPr>
            <a:r>
              <a:rPr lang="en-US" dirty="0"/>
              <a:t>In patients with category G2 or G3 CKD (eGFR ≥ 30 and &lt; 60 mL/min/1.73 m</a:t>
            </a:r>
            <a:r>
              <a:rPr lang="en-US" baseline="30000" dirty="0"/>
              <a:t>2</a:t>
            </a:r>
            <a:r>
              <a:rPr lang="en-US" dirty="0"/>
              <a:t>), administration of standard doses of GBCA is safe and no additional precautions are necessary</a:t>
            </a:r>
          </a:p>
          <a:p>
            <a:pPr marL="1657350" lvl="3" indent="-285750">
              <a:buFont typeface="Arial" panose="020B0604020202020204" pitchFamily="34" charset="0"/>
              <a:buChar char="•"/>
            </a:pPr>
            <a:r>
              <a:rPr lang="en-US" dirty="0"/>
              <a:t>The position that </a:t>
            </a:r>
            <a:r>
              <a:rPr lang="en-US" dirty="0" err="1"/>
              <a:t>Gadolinum</a:t>
            </a:r>
            <a:r>
              <a:rPr lang="en-US" dirty="0"/>
              <a:t> Contrast Agents are absolutely contraindicated in AKI, category G4 and G5 CKD (estimated glomerular filtration rate [eGFR] &lt; 30 mL/min/1.73 m</a:t>
            </a:r>
            <a:r>
              <a:rPr lang="en-US" baseline="30000" dirty="0"/>
              <a:t>2</a:t>
            </a:r>
            <a:r>
              <a:rPr lang="en-US" dirty="0"/>
              <a:t>), and dialysis-dependent patients is outdated</a:t>
            </a:r>
            <a:endParaRPr lang="en-US" sz="2400" dirty="0"/>
          </a:p>
        </p:txBody>
      </p:sp>
      <p:sp>
        <p:nvSpPr>
          <p:cNvPr id="4" name="TextBox 3">
            <a:extLst>
              <a:ext uri="{FF2B5EF4-FFF2-40B4-BE49-F238E27FC236}">
                <a16:creationId xmlns:a16="http://schemas.microsoft.com/office/drawing/2014/main" id="{A82B7691-6513-4533-A70E-F745B6D9EEAD}"/>
              </a:ext>
            </a:extLst>
          </p:cNvPr>
          <p:cNvSpPr txBox="1"/>
          <p:nvPr/>
        </p:nvSpPr>
        <p:spPr>
          <a:xfrm>
            <a:off x="4658360" y="6604084"/>
            <a:ext cx="11084560" cy="253916"/>
          </a:xfrm>
          <a:prstGeom prst="rect">
            <a:avLst/>
          </a:prstGeom>
          <a:noFill/>
        </p:spPr>
        <p:txBody>
          <a:bodyPr wrap="square" rtlCol="0">
            <a:spAutoFit/>
          </a:bodyPr>
          <a:lstStyle/>
          <a:p>
            <a:r>
              <a:rPr lang="en-US" sz="1050" dirty="0"/>
              <a:t>(Canadian Journal of Kidney Health and Disease 2018. RSNA guideline 2016)</a:t>
            </a:r>
          </a:p>
        </p:txBody>
      </p:sp>
    </p:spTree>
    <p:extLst>
      <p:ext uri="{BB962C8B-B14F-4D97-AF65-F5344CB8AC3E}">
        <p14:creationId xmlns:p14="http://schemas.microsoft.com/office/powerpoint/2010/main" val="1798504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D6E8-1177-4662-9646-40FBC2FE18DD}"/>
              </a:ext>
            </a:extLst>
          </p:cNvPr>
          <p:cNvSpPr>
            <a:spLocks noGrp="1"/>
          </p:cNvSpPr>
          <p:nvPr>
            <p:ph type="title"/>
          </p:nvPr>
        </p:nvSpPr>
        <p:spPr/>
        <p:txBody>
          <a:bodyPr/>
          <a:lstStyle/>
          <a:p>
            <a:pPr algn="ctr"/>
            <a:r>
              <a:rPr lang="en-US" dirty="0"/>
              <a:t>Image  of a Classic Tumor</a:t>
            </a:r>
            <a:br>
              <a:rPr lang="en-US" dirty="0"/>
            </a:br>
            <a:r>
              <a:rPr lang="en-US" dirty="0"/>
              <a:t>LI-RAD 5</a:t>
            </a:r>
          </a:p>
        </p:txBody>
      </p:sp>
      <p:pic>
        <p:nvPicPr>
          <p:cNvPr id="4" name="Picture 3">
            <a:extLst>
              <a:ext uri="{FF2B5EF4-FFF2-40B4-BE49-F238E27FC236}">
                <a16:creationId xmlns:a16="http://schemas.microsoft.com/office/drawing/2014/main" id="{0662CE81-CBE2-4E44-98EA-F991961D621C}"/>
              </a:ext>
            </a:extLst>
          </p:cNvPr>
          <p:cNvPicPr>
            <a:picLocks noChangeAspect="1"/>
          </p:cNvPicPr>
          <p:nvPr/>
        </p:nvPicPr>
        <p:blipFill>
          <a:blip r:embed="rId2"/>
          <a:stretch>
            <a:fillRect/>
          </a:stretch>
        </p:blipFill>
        <p:spPr>
          <a:xfrm rot="10800000" flipH="1" flipV="1">
            <a:off x="-2" y="2285775"/>
            <a:ext cx="4368801" cy="3561401"/>
          </a:xfrm>
          <a:prstGeom prst="rect">
            <a:avLst/>
          </a:prstGeom>
        </p:spPr>
      </p:pic>
      <p:pic>
        <p:nvPicPr>
          <p:cNvPr id="6" name="Picture 5">
            <a:extLst>
              <a:ext uri="{FF2B5EF4-FFF2-40B4-BE49-F238E27FC236}">
                <a16:creationId xmlns:a16="http://schemas.microsoft.com/office/drawing/2014/main" id="{602A70DC-20B1-49F6-8D2A-1EA12B38D3D3}"/>
              </a:ext>
            </a:extLst>
          </p:cNvPr>
          <p:cNvPicPr>
            <a:picLocks noChangeAspect="1"/>
          </p:cNvPicPr>
          <p:nvPr/>
        </p:nvPicPr>
        <p:blipFill>
          <a:blip r:embed="rId3"/>
          <a:stretch>
            <a:fillRect/>
          </a:stretch>
        </p:blipFill>
        <p:spPr>
          <a:xfrm>
            <a:off x="4368800" y="2285775"/>
            <a:ext cx="4775200" cy="3320303"/>
          </a:xfrm>
          <a:prstGeom prst="rect">
            <a:avLst/>
          </a:prstGeom>
        </p:spPr>
      </p:pic>
      <p:sp>
        <p:nvSpPr>
          <p:cNvPr id="7" name="Arrow: Up 6">
            <a:extLst>
              <a:ext uri="{FF2B5EF4-FFF2-40B4-BE49-F238E27FC236}">
                <a16:creationId xmlns:a16="http://schemas.microsoft.com/office/drawing/2014/main" id="{8F583A02-9AC4-430E-858B-4C81EF378688}"/>
              </a:ext>
            </a:extLst>
          </p:cNvPr>
          <p:cNvSpPr/>
          <p:nvPr/>
        </p:nvSpPr>
        <p:spPr>
          <a:xfrm flipH="1">
            <a:off x="858520" y="4958081"/>
            <a:ext cx="396240" cy="1899920"/>
          </a:xfrm>
          <a:prstGeom prst="up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79ADDAA7-EF33-41E7-BF21-3AB523DFCCB8}"/>
              </a:ext>
            </a:extLst>
          </p:cNvPr>
          <p:cNvSpPr/>
          <p:nvPr/>
        </p:nvSpPr>
        <p:spPr>
          <a:xfrm flipH="1">
            <a:off x="5331458" y="4958079"/>
            <a:ext cx="396240" cy="1899921"/>
          </a:xfrm>
          <a:prstGeom prst="up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840F-867E-4AE7-AD45-8347F3BAB5A5}"/>
              </a:ext>
            </a:extLst>
          </p:cNvPr>
          <p:cNvSpPr>
            <a:spLocks noGrp="1"/>
          </p:cNvSpPr>
          <p:nvPr>
            <p:ph type="title"/>
          </p:nvPr>
        </p:nvSpPr>
        <p:spPr>
          <a:xfrm>
            <a:off x="685800" y="160337"/>
            <a:ext cx="7772400" cy="1143000"/>
          </a:xfrm>
        </p:spPr>
        <p:txBody>
          <a:bodyPr/>
          <a:lstStyle/>
          <a:p>
            <a:pPr algn="ctr"/>
            <a:r>
              <a:rPr lang="en-US" dirty="0"/>
              <a:t>Objectives</a:t>
            </a:r>
          </a:p>
        </p:txBody>
      </p:sp>
      <p:sp>
        <p:nvSpPr>
          <p:cNvPr id="3" name="Content Placeholder 2">
            <a:extLst>
              <a:ext uri="{FF2B5EF4-FFF2-40B4-BE49-F238E27FC236}">
                <a16:creationId xmlns:a16="http://schemas.microsoft.com/office/drawing/2014/main" id="{0ACBC278-780A-4A94-A269-5CB8ABDF12B9}"/>
              </a:ext>
            </a:extLst>
          </p:cNvPr>
          <p:cNvSpPr>
            <a:spLocks noGrp="1"/>
          </p:cNvSpPr>
          <p:nvPr>
            <p:ph idx="1"/>
          </p:nvPr>
        </p:nvSpPr>
        <p:spPr>
          <a:xfrm>
            <a:off x="172122" y="1303337"/>
            <a:ext cx="8799756" cy="4766537"/>
          </a:xfrm>
        </p:spPr>
        <p:txBody>
          <a:bodyPr>
            <a:normAutofit/>
          </a:bodyPr>
          <a:lstStyle/>
          <a:p>
            <a:pPr marL="0" indent="0">
              <a:buNone/>
            </a:pPr>
            <a:endParaRPr lang="en-US" dirty="0"/>
          </a:p>
          <a:p>
            <a:r>
              <a:rPr lang="en-US" dirty="0"/>
              <a:t>Outline the initial evaluation of those with persistently elevated Liver Function Tests</a:t>
            </a:r>
          </a:p>
          <a:p>
            <a:endParaRPr lang="en-US" dirty="0"/>
          </a:p>
          <a:p>
            <a:r>
              <a:rPr lang="en-US" dirty="0"/>
              <a:t>Understand which medications are desirable and those one would like to stop in those with ESLD</a:t>
            </a:r>
          </a:p>
          <a:p>
            <a:endParaRPr lang="en-US" dirty="0"/>
          </a:p>
          <a:p>
            <a:r>
              <a:rPr lang="en-US" dirty="0"/>
              <a:t>In those with elevated liver function tests what is the role for a Liver Biopsy, or liver masses or for Liver Enzyme abnormalities and when can one treat without a biopsy</a:t>
            </a:r>
          </a:p>
        </p:txBody>
      </p:sp>
    </p:spTree>
    <p:extLst>
      <p:ext uri="{BB962C8B-B14F-4D97-AF65-F5344CB8AC3E}">
        <p14:creationId xmlns:p14="http://schemas.microsoft.com/office/powerpoint/2010/main" val="54377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6D92-5CF8-4118-8A93-F552F19B86EF}"/>
              </a:ext>
            </a:extLst>
          </p:cNvPr>
          <p:cNvSpPr>
            <a:spLocks noGrp="1"/>
          </p:cNvSpPr>
          <p:nvPr>
            <p:ph type="title"/>
          </p:nvPr>
        </p:nvSpPr>
        <p:spPr/>
        <p:txBody>
          <a:bodyPr/>
          <a:lstStyle/>
          <a:p>
            <a:r>
              <a:rPr lang="en-US" dirty="0"/>
              <a:t>Image Shunt</a:t>
            </a:r>
          </a:p>
        </p:txBody>
      </p:sp>
      <p:pic>
        <p:nvPicPr>
          <p:cNvPr id="6" name="Picture 5">
            <a:extLst>
              <a:ext uri="{FF2B5EF4-FFF2-40B4-BE49-F238E27FC236}">
                <a16:creationId xmlns:a16="http://schemas.microsoft.com/office/drawing/2014/main" id="{BEF61850-2233-4FE3-B75E-56141BD5AD7A}"/>
              </a:ext>
            </a:extLst>
          </p:cNvPr>
          <p:cNvPicPr>
            <a:picLocks noChangeAspect="1"/>
          </p:cNvPicPr>
          <p:nvPr/>
        </p:nvPicPr>
        <p:blipFill>
          <a:blip r:embed="rId2"/>
          <a:stretch>
            <a:fillRect/>
          </a:stretch>
        </p:blipFill>
        <p:spPr>
          <a:xfrm>
            <a:off x="0" y="2574831"/>
            <a:ext cx="3382318" cy="2666652"/>
          </a:xfrm>
          <a:prstGeom prst="rect">
            <a:avLst/>
          </a:prstGeom>
        </p:spPr>
      </p:pic>
      <p:pic>
        <p:nvPicPr>
          <p:cNvPr id="8" name="Picture 7">
            <a:extLst>
              <a:ext uri="{FF2B5EF4-FFF2-40B4-BE49-F238E27FC236}">
                <a16:creationId xmlns:a16="http://schemas.microsoft.com/office/drawing/2014/main" id="{7AC33A08-72EE-4FF1-88B3-F0CB0C45832B}"/>
              </a:ext>
            </a:extLst>
          </p:cNvPr>
          <p:cNvPicPr>
            <a:picLocks noChangeAspect="1"/>
          </p:cNvPicPr>
          <p:nvPr/>
        </p:nvPicPr>
        <p:blipFill>
          <a:blip r:embed="rId3"/>
          <a:stretch>
            <a:fillRect/>
          </a:stretch>
        </p:blipFill>
        <p:spPr>
          <a:xfrm>
            <a:off x="5842000" y="2574832"/>
            <a:ext cx="3067342" cy="2666652"/>
          </a:xfrm>
          <a:prstGeom prst="rect">
            <a:avLst/>
          </a:prstGeom>
        </p:spPr>
      </p:pic>
      <p:pic>
        <p:nvPicPr>
          <p:cNvPr id="9" name="Picture 8">
            <a:extLst>
              <a:ext uri="{FF2B5EF4-FFF2-40B4-BE49-F238E27FC236}">
                <a16:creationId xmlns:a16="http://schemas.microsoft.com/office/drawing/2014/main" id="{617E5E86-90CB-4E56-B2CD-8ACF38BBDEA2}"/>
              </a:ext>
            </a:extLst>
          </p:cNvPr>
          <p:cNvPicPr>
            <a:picLocks noChangeAspect="1"/>
          </p:cNvPicPr>
          <p:nvPr/>
        </p:nvPicPr>
        <p:blipFill rotWithShape="1">
          <a:blip r:embed="rId4"/>
          <a:srcRect r="11522"/>
          <a:stretch/>
        </p:blipFill>
        <p:spPr>
          <a:xfrm>
            <a:off x="3033241" y="2574832"/>
            <a:ext cx="2808759" cy="2624756"/>
          </a:xfrm>
          <a:prstGeom prst="rect">
            <a:avLst/>
          </a:prstGeom>
        </p:spPr>
      </p:pic>
    </p:spTree>
    <p:extLst>
      <p:ext uri="{BB962C8B-B14F-4D97-AF65-F5344CB8AC3E}">
        <p14:creationId xmlns:p14="http://schemas.microsoft.com/office/powerpoint/2010/main" val="1821803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D1DE-5038-4313-ACA3-6829CA220DD5}"/>
              </a:ext>
            </a:extLst>
          </p:cNvPr>
          <p:cNvSpPr>
            <a:spLocks noGrp="1"/>
          </p:cNvSpPr>
          <p:nvPr>
            <p:ph type="title"/>
          </p:nvPr>
        </p:nvSpPr>
        <p:spPr/>
        <p:txBody>
          <a:bodyPr>
            <a:normAutofit/>
          </a:bodyPr>
          <a:lstStyle/>
          <a:p>
            <a:pPr algn="ctr"/>
            <a:r>
              <a:rPr lang="en-US" sz="4800" dirty="0"/>
              <a:t>Ammonia Levels</a:t>
            </a:r>
          </a:p>
        </p:txBody>
      </p:sp>
    </p:spTree>
    <p:extLst>
      <p:ext uri="{BB962C8B-B14F-4D97-AF65-F5344CB8AC3E}">
        <p14:creationId xmlns:p14="http://schemas.microsoft.com/office/powerpoint/2010/main" val="120872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6DF-3C4D-429C-A0CE-B93554AD8CDA}"/>
              </a:ext>
            </a:extLst>
          </p:cNvPr>
          <p:cNvSpPr>
            <a:spLocks noGrp="1"/>
          </p:cNvSpPr>
          <p:nvPr>
            <p:ph type="title"/>
          </p:nvPr>
        </p:nvSpPr>
        <p:spPr>
          <a:xfrm>
            <a:off x="685800" y="200680"/>
            <a:ext cx="7772400" cy="1143000"/>
          </a:xfrm>
        </p:spPr>
        <p:txBody>
          <a:bodyPr/>
          <a:lstStyle/>
          <a:p>
            <a:pPr algn="ctr"/>
            <a:r>
              <a:rPr lang="en-US" dirty="0"/>
              <a:t>How is it Ordered at IMC</a:t>
            </a:r>
          </a:p>
        </p:txBody>
      </p:sp>
      <p:pic>
        <p:nvPicPr>
          <p:cNvPr id="4" name="Picture 3">
            <a:extLst>
              <a:ext uri="{FF2B5EF4-FFF2-40B4-BE49-F238E27FC236}">
                <a16:creationId xmlns:a16="http://schemas.microsoft.com/office/drawing/2014/main" id="{F91A0B56-94AF-4DAA-9D2E-476F1138BEEF}"/>
              </a:ext>
            </a:extLst>
          </p:cNvPr>
          <p:cNvPicPr>
            <a:picLocks noChangeAspect="1"/>
          </p:cNvPicPr>
          <p:nvPr/>
        </p:nvPicPr>
        <p:blipFill>
          <a:blip r:embed="rId2"/>
          <a:stretch>
            <a:fillRect/>
          </a:stretch>
        </p:blipFill>
        <p:spPr>
          <a:xfrm>
            <a:off x="1299512" y="1258645"/>
            <a:ext cx="6720981" cy="670574"/>
          </a:xfrm>
          <a:prstGeom prst="rect">
            <a:avLst/>
          </a:prstGeom>
        </p:spPr>
      </p:pic>
      <p:pic>
        <p:nvPicPr>
          <p:cNvPr id="5" name="Picture 4">
            <a:extLst>
              <a:ext uri="{FF2B5EF4-FFF2-40B4-BE49-F238E27FC236}">
                <a16:creationId xmlns:a16="http://schemas.microsoft.com/office/drawing/2014/main" id="{458DCCEB-ABCE-4DEA-A7A5-78C455B47530}"/>
              </a:ext>
            </a:extLst>
          </p:cNvPr>
          <p:cNvPicPr>
            <a:picLocks noChangeAspect="1"/>
          </p:cNvPicPr>
          <p:nvPr/>
        </p:nvPicPr>
        <p:blipFill>
          <a:blip r:embed="rId3"/>
          <a:stretch>
            <a:fillRect/>
          </a:stretch>
        </p:blipFill>
        <p:spPr>
          <a:xfrm>
            <a:off x="0" y="1929219"/>
            <a:ext cx="9144000" cy="4628912"/>
          </a:xfrm>
          <a:prstGeom prst="rect">
            <a:avLst/>
          </a:prstGeom>
        </p:spPr>
      </p:pic>
    </p:spTree>
    <p:extLst>
      <p:ext uri="{BB962C8B-B14F-4D97-AF65-F5344CB8AC3E}">
        <p14:creationId xmlns:p14="http://schemas.microsoft.com/office/powerpoint/2010/main" val="1234907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6DF-3C4D-429C-A0CE-B93554AD8CDA}"/>
              </a:ext>
            </a:extLst>
          </p:cNvPr>
          <p:cNvSpPr>
            <a:spLocks noGrp="1"/>
          </p:cNvSpPr>
          <p:nvPr>
            <p:ph type="title"/>
          </p:nvPr>
        </p:nvSpPr>
        <p:spPr>
          <a:xfrm>
            <a:off x="685800" y="140753"/>
            <a:ext cx="7772400" cy="1143000"/>
          </a:xfrm>
        </p:spPr>
        <p:txBody>
          <a:bodyPr/>
          <a:lstStyle/>
          <a:p>
            <a:pPr algn="ctr"/>
            <a:r>
              <a:rPr lang="en-US" dirty="0"/>
              <a:t>How Many Were Done at IMC in 2017</a:t>
            </a:r>
          </a:p>
        </p:txBody>
      </p:sp>
      <p:pic>
        <p:nvPicPr>
          <p:cNvPr id="4" name="Picture 3">
            <a:extLst>
              <a:ext uri="{FF2B5EF4-FFF2-40B4-BE49-F238E27FC236}">
                <a16:creationId xmlns:a16="http://schemas.microsoft.com/office/drawing/2014/main" id="{F91A0B56-94AF-4DAA-9D2E-476F1138BEEF}"/>
              </a:ext>
            </a:extLst>
          </p:cNvPr>
          <p:cNvPicPr>
            <a:picLocks noChangeAspect="1"/>
          </p:cNvPicPr>
          <p:nvPr/>
        </p:nvPicPr>
        <p:blipFill>
          <a:blip r:embed="rId2"/>
          <a:stretch>
            <a:fillRect/>
          </a:stretch>
        </p:blipFill>
        <p:spPr>
          <a:xfrm>
            <a:off x="1299512" y="1149269"/>
            <a:ext cx="6720981" cy="670574"/>
          </a:xfrm>
          <a:prstGeom prst="rect">
            <a:avLst/>
          </a:prstGeom>
        </p:spPr>
      </p:pic>
      <p:pic>
        <p:nvPicPr>
          <p:cNvPr id="8" name="Picture 7">
            <a:extLst>
              <a:ext uri="{FF2B5EF4-FFF2-40B4-BE49-F238E27FC236}">
                <a16:creationId xmlns:a16="http://schemas.microsoft.com/office/drawing/2014/main" id="{0053A70D-D938-4ACB-8028-689893E33090}"/>
              </a:ext>
            </a:extLst>
          </p:cNvPr>
          <p:cNvPicPr>
            <a:picLocks noChangeAspect="1"/>
          </p:cNvPicPr>
          <p:nvPr/>
        </p:nvPicPr>
        <p:blipFill>
          <a:blip r:embed="rId3"/>
          <a:stretch>
            <a:fillRect/>
          </a:stretch>
        </p:blipFill>
        <p:spPr>
          <a:xfrm>
            <a:off x="1527586" y="1886162"/>
            <a:ext cx="6453349" cy="4842635"/>
          </a:xfrm>
          <a:prstGeom prst="rect">
            <a:avLst/>
          </a:prstGeom>
        </p:spPr>
      </p:pic>
      <p:sp>
        <p:nvSpPr>
          <p:cNvPr id="9" name="TextBox 8">
            <a:extLst>
              <a:ext uri="{FF2B5EF4-FFF2-40B4-BE49-F238E27FC236}">
                <a16:creationId xmlns:a16="http://schemas.microsoft.com/office/drawing/2014/main" id="{FA70CB6A-16E2-4436-B0FA-A4CFF75C9C19}"/>
              </a:ext>
            </a:extLst>
          </p:cNvPr>
          <p:cNvSpPr txBox="1"/>
          <p:nvPr/>
        </p:nvSpPr>
        <p:spPr>
          <a:xfrm>
            <a:off x="7783206" y="3959686"/>
            <a:ext cx="1301675" cy="646331"/>
          </a:xfrm>
          <a:prstGeom prst="rect">
            <a:avLst/>
          </a:prstGeom>
          <a:noFill/>
        </p:spPr>
        <p:txBody>
          <a:bodyPr wrap="square" rtlCol="0">
            <a:spAutoFit/>
          </a:bodyPr>
          <a:lstStyle/>
          <a:p>
            <a:pPr algn="ctr"/>
            <a:r>
              <a:rPr lang="en-US" sz="3600" b="1" dirty="0">
                <a:solidFill>
                  <a:srgbClr val="0070C0"/>
                </a:solidFill>
              </a:rPr>
              <a:t>1.5% </a:t>
            </a:r>
          </a:p>
        </p:txBody>
      </p:sp>
    </p:spTree>
    <p:extLst>
      <p:ext uri="{BB962C8B-B14F-4D97-AF65-F5344CB8AC3E}">
        <p14:creationId xmlns:p14="http://schemas.microsoft.com/office/powerpoint/2010/main" val="197765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6DF-3C4D-429C-A0CE-B93554AD8CDA}"/>
              </a:ext>
            </a:extLst>
          </p:cNvPr>
          <p:cNvSpPr>
            <a:spLocks noGrp="1"/>
          </p:cNvSpPr>
          <p:nvPr>
            <p:ph type="title"/>
          </p:nvPr>
        </p:nvSpPr>
        <p:spPr>
          <a:xfrm>
            <a:off x="685800" y="469622"/>
            <a:ext cx="7772400" cy="1143000"/>
          </a:xfrm>
        </p:spPr>
        <p:txBody>
          <a:bodyPr/>
          <a:lstStyle/>
          <a:p>
            <a:pPr algn="ctr"/>
            <a:r>
              <a:rPr lang="en-US" dirty="0"/>
              <a:t>How Many Were Done at IMC in 2017</a:t>
            </a:r>
          </a:p>
        </p:txBody>
      </p:sp>
      <p:pic>
        <p:nvPicPr>
          <p:cNvPr id="4" name="Picture 3">
            <a:extLst>
              <a:ext uri="{FF2B5EF4-FFF2-40B4-BE49-F238E27FC236}">
                <a16:creationId xmlns:a16="http://schemas.microsoft.com/office/drawing/2014/main" id="{F91A0B56-94AF-4DAA-9D2E-476F1138BEEF}"/>
              </a:ext>
            </a:extLst>
          </p:cNvPr>
          <p:cNvPicPr>
            <a:picLocks noChangeAspect="1"/>
          </p:cNvPicPr>
          <p:nvPr/>
        </p:nvPicPr>
        <p:blipFill>
          <a:blip r:embed="rId2"/>
          <a:stretch>
            <a:fillRect/>
          </a:stretch>
        </p:blipFill>
        <p:spPr>
          <a:xfrm>
            <a:off x="1299512" y="1484556"/>
            <a:ext cx="6720981" cy="670574"/>
          </a:xfrm>
          <a:prstGeom prst="rect">
            <a:avLst/>
          </a:prstGeom>
        </p:spPr>
      </p:pic>
      <p:pic>
        <p:nvPicPr>
          <p:cNvPr id="6" name="Picture 5">
            <a:extLst>
              <a:ext uri="{FF2B5EF4-FFF2-40B4-BE49-F238E27FC236}">
                <a16:creationId xmlns:a16="http://schemas.microsoft.com/office/drawing/2014/main" id="{16E48ED6-673D-4DC2-99EA-C416F80918C2}"/>
              </a:ext>
            </a:extLst>
          </p:cNvPr>
          <p:cNvPicPr>
            <a:picLocks noChangeAspect="1"/>
          </p:cNvPicPr>
          <p:nvPr/>
        </p:nvPicPr>
        <p:blipFill>
          <a:blip r:embed="rId3"/>
          <a:stretch>
            <a:fillRect/>
          </a:stretch>
        </p:blipFill>
        <p:spPr>
          <a:xfrm>
            <a:off x="1299512" y="2069165"/>
            <a:ext cx="6720980" cy="4667720"/>
          </a:xfrm>
          <a:prstGeom prst="rect">
            <a:avLst/>
          </a:prstGeom>
        </p:spPr>
      </p:pic>
      <p:sp>
        <p:nvSpPr>
          <p:cNvPr id="5" name="TextBox 4">
            <a:extLst>
              <a:ext uri="{FF2B5EF4-FFF2-40B4-BE49-F238E27FC236}">
                <a16:creationId xmlns:a16="http://schemas.microsoft.com/office/drawing/2014/main" id="{6632051F-001F-499C-B331-43FB2A33F620}"/>
              </a:ext>
            </a:extLst>
          </p:cNvPr>
          <p:cNvSpPr txBox="1"/>
          <p:nvPr/>
        </p:nvSpPr>
        <p:spPr>
          <a:xfrm>
            <a:off x="7783206" y="4379705"/>
            <a:ext cx="1301675" cy="646331"/>
          </a:xfrm>
          <a:prstGeom prst="rect">
            <a:avLst/>
          </a:prstGeom>
          <a:noFill/>
        </p:spPr>
        <p:txBody>
          <a:bodyPr wrap="square" rtlCol="0">
            <a:spAutoFit/>
          </a:bodyPr>
          <a:lstStyle/>
          <a:p>
            <a:pPr algn="ctr"/>
            <a:r>
              <a:rPr lang="en-US" sz="3600" b="1" dirty="0">
                <a:solidFill>
                  <a:srgbClr val="0070C0"/>
                </a:solidFill>
              </a:rPr>
              <a:t>1.2% </a:t>
            </a:r>
          </a:p>
        </p:txBody>
      </p:sp>
    </p:spTree>
    <p:extLst>
      <p:ext uri="{BB962C8B-B14F-4D97-AF65-F5344CB8AC3E}">
        <p14:creationId xmlns:p14="http://schemas.microsoft.com/office/powerpoint/2010/main" val="150374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6DF-3C4D-429C-A0CE-B93554AD8CDA}"/>
              </a:ext>
            </a:extLst>
          </p:cNvPr>
          <p:cNvSpPr>
            <a:spLocks noGrp="1"/>
          </p:cNvSpPr>
          <p:nvPr>
            <p:ph type="title"/>
          </p:nvPr>
        </p:nvSpPr>
        <p:spPr>
          <a:xfrm>
            <a:off x="685800" y="469622"/>
            <a:ext cx="7772400" cy="1143000"/>
          </a:xfrm>
        </p:spPr>
        <p:txBody>
          <a:bodyPr/>
          <a:lstStyle/>
          <a:p>
            <a:pPr algn="ctr"/>
            <a:r>
              <a:rPr lang="en-US" dirty="0"/>
              <a:t>How Many Were Done at IMC in 2017</a:t>
            </a:r>
          </a:p>
        </p:txBody>
      </p:sp>
      <p:pic>
        <p:nvPicPr>
          <p:cNvPr id="4" name="Picture 3">
            <a:extLst>
              <a:ext uri="{FF2B5EF4-FFF2-40B4-BE49-F238E27FC236}">
                <a16:creationId xmlns:a16="http://schemas.microsoft.com/office/drawing/2014/main" id="{F91A0B56-94AF-4DAA-9D2E-476F1138BEEF}"/>
              </a:ext>
            </a:extLst>
          </p:cNvPr>
          <p:cNvPicPr>
            <a:picLocks noChangeAspect="1"/>
          </p:cNvPicPr>
          <p:nvPr/>
        </p:nvPicPr>
        <p:blipFill>
          <a:blip r:embed="rId2"/>
          <a:stretch>
            <a:fillRect/>
          </a:stretch>
        </p:blipFill>
        <p:spPr>
          <a:xfrm>
            <a:off x="1299512" y="1484556"/>
            <a:ext cx="6720981" cy="670574"/>
          </a:xfrm>
          <a:prstGeom prst="rect">
            <a:avLst/>
          </a:prstGeom>
        </p:spPr>
      </p:pic>
      <p:pic>
        <p:nvPicPr>
          <p:cNvPr id="5" name="Picture 4">
            <a:extLst>
              <a:ext uri="{FF2B5EF4-FFF2-40B4-BE49-F238E27FC236}">
                <a16:creationId xmlns:a16="http://schemas.microsoft.com/office/drawing/2014/main" id="{9AA0BD60-9559-481F-81FE-63244B115736}"/>
              </a:ext>
            </a:extLst>
          </p:cNvPr>
          <p:cNvPicPr>
            <a:picLocks noChangeAspect="1"/>
          </p:cNvPicPr>
          <p:nvPr/>
        </p:nvPicPr>
        <p:blipFill>
          <a:blip r:embed="rId3"/>
          <a:stretch>
            <a:fillRect/>
          </a:stretch>
        </p:blipFill>
        <p:spPr>
          <a:xfrm>
            <a:off x="0" y="2627556"/>
            <a:ext cx="9144000" cy="3626827"/>
          </a:xfrm>
          <a:prstGeom prst="rect">
            <a:avLst/>
          </a:prstGeom>
        </p:spPr>
      </p:pic>
      <p:sp>
        <p:nvSpPr>
          <p:cNvPr id="7" name="TextBox 6">
            <a:extLst>
              <a:ext uri="{FF2B5EF4-FFF2-40B4-BE49-F238E27FC236}">
                <a16:creationId xmlns:a16="http://schemas.microsoft.com/office/drawing/2014/main" id="{C79C9E33-8C7E-4F4B-A4E1-006E555C5A4A}"/>
              </a:ext>
            </a:extLst>
          </p:cNvPr>
          <p:cNvSpPr txBox="1"/>
          <p:nvPr/>
        </p:nvSpPr>
        <p:spPr>
          <a:xfrm>
            <a:off x="3087444" y="3819875"/>
            <a:ext cx="3248809" cy="1446550"/>
          </a:xfrm>
          <a:prstGeom prst="rect">
            <a:avLst/>
          </a:prstGeom>
          <a:noFill/>
          <a:ln w="38100">
            <a:solidFill>
              <a:schemeClr val="tx1"/>
            </a:solidFill>
          </a:ln>
        </p:spPr>
        <p:txBody>
          <a:bodyPr wrap="square" rtlCol="0">
            <a:spAutoFit/>
          </a:bodyPr>
          <a:lstStyle/>
          <a:p>
            <a:pPr algn="ctr"/>
            <a:r>
              <a:rPr lang="en-US" sz="4400" b="1" dirty="0">
                <a:solidFill>
                  <a:schemeClr val="tx2"/>
                </a:solidFill>
              </a:rPr>
              <a:t>13461 tests in 2018</a:t>
            </a:r>
          </a:p>
        </p:txBody>
      </p:sp>
      <p:sp>
        <p:nvSpPr>
          <p:cNvPr id="3" name="Rectangle: Rounded Corners 2">
            <a:extLst>
              <a:ext uri="{FF2B5EF4-FFF2-40B4-BE49-F238E27FC236}">
                <a16:creationId xmlns:a16="http://schemas.microsoft.com/office/drawing/2014/main" id="{84FD13B6-D4BD-4331-A3F3-E709FEEB3179}"/>
              </a:ext>
            </a:extLst>
          </p:cNvPr>
          <p:cNvSpPr/>
          <p:nvPr/>
        </p:nvSpPr>
        <p:spPr>
          <a:xfrm flipV="1">
            <a:off x="7010399" y="3428999"/>
            <a:ext cx="1158241" cy="2270760"/>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600B601-203A-4AAB-856D-E9DE51019B38}"/>
              </a:ext>
            </a:extLst>
          </p:cNvPr>
          <p:cNvSpPr/>
          <p:nvPr/>
        </p:nvSpPr>
        <p:spPr>
          <a:xfrm>
            <a:off x="1751771" y="3428999"/>
            <a:ext cx="1158241" cy="2382805"/>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9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9546" y="1570616"/>
            <a:ext cx="8624908" cy="2111673"/>
          </a:xfrm>
          <a:prstGeom prst="rect">
            <a:avLst/>
          </a:prstGeom>
        </p:spPr>
      </p:pic>
    </p:spTree>
    <p:extLst>
      <p:ext uri="{BB962C8B-B14F-4D97-AF65-F5344CB8AC3E}">
        <p14:creationId xmlns:p14="http://schemas.microsoft.com/office/powerpoint/2010/main" val="421911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65" y="1090621"/>
            <a:ext cx="8461533" cy="4331233"/>
          </a:xfrm>
          <a:prstGeom prst="rect">
            <a:avLst/>
          </a:prstGeom>
        </p:spPr>
      </p:pic>
      <p:sp>
        <p:nvSpPr>
          <p:cNvPr id="3" name="Rectangle 2">
            <a:extLst>
              <a:ext uri="{FF2B5EF4-FFF2-40B4-BE49-F238E27FC236}">
                <a16:creationId xmlns:a16="http://schemas.microsoft.com/office/drawing/2014/main" id="{D66A9CCE-B22E-4FDD-8292-2DA57FD4BFAC}"/>
              </a:ext>
            </a:extLst>
          </p:cNvPr>
          <p:cNvSpPr/>
          <p:nvPr/>
        </p:nvSpPr>
        <p:spPr>
          <a:xfrm>
            <a:off x="785308" y="1355464"/>
            <a:ext cx="2312894" cy="430305"/>
          </a:xfrm>
          <a:prstGeom prst="rect">
            <a:avLst/>
          </a:prstGeom>
          <a:solidFill>
            <a:srgbClr val="FF0000">
              <a:alpha val="18039"/>
            </a:srgbClr>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F1D24D-D8AD-4510-A17A-0600E993DA24}"/>
              </a:ext>
            </a:extLst>
          </p:cNvPr>
          <p:cNvSpPr/>
          <p:nvPr/>
        </p:nvSpPr>
        <p:spPr>
          <a:xfrm>
            <a:off x="5249731" y="1785769"/>
            <a:ext cx="3001385" cy="430305"/>
          </a:xfrm>
          <a:prstGeom prst="rect">
            <a:avLst/>
          </a:prstGeom>
          <a:solidFill>
            <a:srgbClr val="FF0000">
              <a:alpha val="18039"/>
            </a:srgbClr>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F71505-8B59-48B8-9C90-38DCE69E9CA6}"/>
              </a:ext>
            </a:extLst>
          </p:cNvPr>
          <p:cNvSpPr/>
          <p:nvPr/>
        </p:nvSpPr>
        <p:spPr>
          <a:xfrm>
            <a:off x="892884" y="2216074"/>
            <a:ext cx="6572923" cy="430305"/>
          </a:xfrm>
          <a:prstGeom prst="rect">
            <a:avLst/>
          </a:prstGeom>
          <a:solidFill>
            <a:srgbClr val="FF0000">
              <a:alpha val="18039"/>
            </a:srgbClr>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89F288-D90D-4162-A9C8-E27FF0794B38}"/>
              </a:ext>
            </a:extLst>
          </p:cNvPr>
          <p:cNvSpPr/>
          <p:nvPr/>
        </p:nvSpPr>
        <p:spPr>
          <a:xfrm>
            <a:off x="937708" y="3603811"/>
            <a:ext cx="7216588" cy="430305"/>
          </a:xfrm>
          <a:prstGeom prst="rect">
            <a:avLst/>
          </a:prstGeom>
          <a:solidFill>
            <a:schemeClr val="tx2">
              <a:alpha val="18039"/>
            </a:schemeClr>
          </a:solid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7DF430-7421-4CD5-A8B0-843BF872315B}"/>
              </a:ext>
            </a:extLst>
          </p:cNvPr>
          <p:cNvSpPr/>
          <p:nvPr/>
        </p:nvSpPr>
        <p:spPr>
          <a:xfrm>
            <a:off x="937708" y="3971363"/>
            <a:ext cx="4537934" cy="430305"/>
          </a:xfrm>
          <a:prstGeom prst="rect">
            <a:avLst/>
          </a:prstGeom>
          <a:solidFill>
            <a:schemeClr val="tx2">
              <a:alpha val="18039"/>
            </a:schemeClr>
          </a:solid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6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0EF5D-2CA2-489B-83E9-414ADB623E10}"/>
              </a:ext>
            </a:extLst>
          </p:cNvPr>
          <p:cNvPicPr>
            <a:picLocks noChangeAspect="1"/>
          </p:cNvPicPr>
          <p:nvPr/>
        </p:nvPicPr>
        <p:blipFill>
          <a:blip r:embed="rId2"/>
          <a:stretch>
            <a:fillRect/>
          </a:stretch>
        </p:blipFill>
        <p:spPr>
          <a:xfrm>
            <a:off x="51702" y="3563507"/>
            <a:ext cx="9040595" cy="1862019"/>
          </a:xfrm>
          <a:prstGeom prst="rect">
            <a:avLst/>
          </a:prstGeom>
        </p:spPr>
      </p:pic>
      <p:pic>
        <p:nvPicPr>
          <p:cNvPr id="9" name="Picture 8">
            <a:extLst>
              <a:ext uri="{FF2B5EF4-FFF2-40B4-BE49-F238E27FC236}">
                <a16:creationId xmlns:a16="http://schemas.microsoft.com/office/drawing/2014/main" id="{00BDED7B-DA80-4762-BB43-669D3E40CBAA}"/>
              </a:ext>
            </a:extLst>
          </p:cNvPr>
          <p:cNvPicPr>
            <a:picLocks noChangeAspect="1"/>
          </p:cNvPicPr>
          <p:nvPr/>
        </p:nvPicPr>
        <p:blipFill>
          <a:blip r:embed="rId3"/>
          <a:stretch>
            <a:fillRect/>
          </a:stretch>
        </p:blipFill>
        <p:spPr>
          <a:xfrm>
            <a:off x="1682053" y="464114"/>
            <a:ext cx="5959356" cy="2270957"/>
          </a:xfrm>
          <a:prstGeom prst="rect">
            <a:avLst/>
          </a:prstGeom>
        </p:spPr>
      </p:pic>
      <p:sp>
        <p:nvSpPr>
          <p:cNvPr id="10" name="Rectangle 9">
            <a:extLst>
              <a:ext uri="{FF2B5EF4-FFF2-40B4-BE49-F238E27FC236}">
                <a16:creationId xmlns:a16="http://schemas.microsoft.com/office/drawing/2014/main" id="{D667E063-D28C-4CD7-898E-0D76B96F8981}"/>
              </a:ext>
            </a:extLst>
          </p:cNvPr>
          <p:cNvSpPr/>
          <p:nvPr/>
        </p:nvSpPr>
        <p:spPr>
          <a:xfrm>
            <a:off x="150607" y="3563507"/>
            <a:ext cx="4916245" cy="32000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863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5" y="785019"/>
            <a:ext cx="7772400" cy="1143000"/>
          </a:xfrm>
        </p:spPr>
        <p:txBody>
          <a:bodyPr/>
          <a:lstStyle/>
          <a:p>
            <a:pPr>
              <a:defRPr/>
            </a:pPr>
            <a:r>
              <a:rPr lang="en-US" dirty="0">
                <a:solidFill>
                  <a:schemeClr val="tx1"/>
                </a:solidFill>
                <a:ea typeface="ＭＳ Ｐゴシック" charset="0"/>
              </a:rPr>
              <a:t>A few points on encephalopathy</a:t>
            </a:r>
          </a:p>
        </p:txBody>
      </p:sp>
      <p:sp>
        <p:nvSpPr>
          <p:cNvPr id="3" name="Content Placeholder 2"/>
          <p:cNvSpPr>
            <a:spLocks noGrp="1"/>
          </p:cNvSpPr>
          <p:nvPr>
            <p:ph idx="1"/>
          </p:nvPr>
        </p:nvSpPr>
        <p:spPr/>
        <p:txBody>
          <a:bodyPr/>
          <a:lstStyle/>
          <a:p>
            <a:pPr>
              <a:buFont typeface="Wingdings" charset="0"/>
              <a:buChar char="§"/>
              <a:defRPr/>
            </a:pPr>
            <a:r>
              <a:rPr lang="en-US" dirty="0">
                <a:ea typeface="ＭＳ Ｐゴシック" charset="0"/>
              </a:rPr>
              <a:t>Common causes must not be forgotten</a:t>
            </a:r>
          </a:p>
          <a:p>
            <a:pPr lvl="1">
              <a:buFont typeface="Wingdings" charset="0"/>
              <a:buChar char="§"/>
              <a:defRPr/>
            </a:pPr>
            <a:r>
              <a:rPr lang="en-US" dirty="0">
                <a:ea typeface="ＭＳ Ｐゴシック" charset="0"/>
              </a:rPr>
              <a:t>Medications (Narcotics/Benzodiazepines)</a:t>
            </a:r>
          </a:p>
          <a:p>
            <a:pPr lvl="1">
              <a:buFont typeface="Wingdings" charset="0"/>
              <a:buChar char="§"/>
              <a:defRPr/>
            </a:pPr>
            <a:r>
              <a:rPr lang="en-US" dirty="0">
                <a:ea typeface="ＭＳ Ｐゴシック" charset="0"/>
              </a:rPr>
              <a:t>Dehydration</a:t>
            </a:r>
          </a:p>
          <a:p>
            <a:pPr lvl="1">
              <a:buFont typeface="Wingdings" charset="0"/>
              <a:buChar char="§"/>
              <a:defRPr/>
            </a:pPr>
            <a:r>
              <a:rPr lang="en-US" dirty="0">
                <a:ea typeface="ＭＳ Ｐゴシック" charset="0"/>
              </a:rPr>
              <a:t>Gastrointestinal Bleeding</a:t>
            </a:r>
          </a:p>
          <a:p>
            <a:pPr lvl="1">
              <a:buFont typeface="Wingdings" charset="0"/>
              <a:buChar char="§"/>
              <a:defRPr/>
            </a:pPr>
            <a:r>
              <a:rPr lang="en-US" dirty="0">
                <a:ea typeface="ＭＳ Ｐゴシック" charset="0"/>
              </a:rPr>
              <a:t>Electrolyte disturbance</a:t>
            </a:r>
          </a:p>
          <a:p>
            <a:pPr lvl="1">
              <a:buFont typeface="Wingdings" charset="0"/>
              <a:buChar char="§"/>
              <a:defRPr/>
            </a:pPr>
            <a:r>
              <a:rPr lang="en-US" dirty="0">
                <a:ea typeface="ＭＳ Ｐゴシック" charset="0"/>
              </a:rPr>
              <a:t>Infections</a:t>
            </a:r>
          </a:p>
          <a:p>
            <a:pPr lvl="1">
              <a:buFont typeface="Wingdings" charset="0"/>
              <a:buChar char="§"/>
              <a:defRPr/>
            </a:pPr>
            <a:r>
              <a:rPr lang="en-US" dirty="0">
                <a:ea typeface="ＭＳ Ｐゴシック" charset="0"/>
              </a:rPr>
              <a:t>Large Shunts</a:t>
            </a:r>
          </a:p>
          <a:p>
            <a:pPr lvl="1">
              <a:buFont typeface="Wingdings" charset="0"/>
              <a:buChar char="§"/>
              <a:defRPr/>
            </a:pPr>
            <a:r>
              <a:rPr lang="en-US" dirty="0">
                <a:ea typeface="ＭＳ Ｐゴシック" charset="0"/>
              </a:rPr>
              <a:t>Less convincingly protein excess!</a:t>
            </a:r>
          </a:p>
          <a:p>
            <a:pPr lvl="1">
              <a:buFont typeface="Wingdings" charset="0"/>
              <a:buChar char="§"/>
              <a:defRPr/>
            </a:pPr>
            <a:endParaRPr lang="en-US" dirty="0">
              <a:ea typeface="ＭＳ Ｐゴシック" charset="0"/>
            </a:endParaRPr>
          </a:p>
          <a:p>
            <a:pPr lvl="1">
              <a:buFont typeface="Wingdings" charset="0"/>
              <a:buChar char="§"/>
              <a:defRPr/>
            </a:pPr>
            <a:endParaRPr lang="en-US" dirty="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1486" y="579437"/>
            <a:ext cx="6858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32416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938" y="3657600"/>
            <a:ext cx="9136062" cy="19383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i="1">
                <a:solidFill>
                  <a:srgbClr val="000000"/>
                </a:solidFill>
                <a:latin typeface="Times New Roman" panose="02020603050405020304" pitchFamily="18" charset="0"/>
                <a:cs typeface="Times New Roman" panose="02020603050405020304" pitchFamily="18" charset="0"/>
              </a:rPr>
              <a:t>“There is virtually no point in measuring blood ammonia levels in patients with hepatic encephalopathy (but with few exceptions) as blood ammonia levels probably cause as much confusion in those requesting the measurement as occurs in the patients in whom it is being measured” </a:t>
            </a:r>
          </a:p>
        </p:txBody>
      </p:sp>
      <p:pic>
        <p:nvPicPr>
          <p:cNvPr id="8" name="Picture 7"/>
          <p:cNvPicPr>
            <a:picLocks noChangeAspect="1"/>
          </p:cNvPicPr>
          <p:nvPr/>
        </p:nvPicPr>
        <p:blipFill>
          <a:blip r:embed="rId4"/>
          <a:stretch>
            <a:fillRect/>
          </a:stretch>
        </p:blipFill>
        <p:spPr>
          <a:xfrm>
            <a:off x="3352800" y="3276600"/>
            <a:ext cx="2073275" cy="398463"/>
          </a:xfrm>
          <a:prstGeom prst="rect">
            <a:avLst/>
          </a:prstGeom>
        </p:spPr>
        <p:style>
          <a:lnRef idx="2">
            <a:schemeClr val="dk1"/>
          </a:lnRef>
          <a:fillRef idx="1">
            <a:schemeClr val="lt1"/>
          </a:fillRef>
          <a:effectRef idx="0">
            <a:schemeClr val="dk1"/>
          </a:effectRef>
          <a:fontRef idx="minor">
            <a:schemeClr val="dk1"/>
          </a:fontRef>
        </p:style>
      </p:pic>
      <p:sp>
        <p:nvSpPr>
          <p:cNvPr id="4" name="TextBox 3">
            <a:extLst>
              <a:ext uri="{FF2B5EF4-FFF2-40B4-BE49-F238E27FC236}">
                <a16:creationId xmlns:a16="http://schemas.microsoft.com/office/drawing/2014/main" id="{618E0547-7D0C-439B-98DB-A3D4CA41BCF8}"/>
              </a:ext>
            </a:extLst>
          </p:cNvPr>
          <p:cNvSpPr txBox="1"/>
          <p:nvPr/>
        </p:nvSpPr>
        <p:spPr>
          <a:xfrm>
            <a:off x="5776857" y="5292414"/>
            <a:ext cx="3240871" cy="276999"/>
          </a:xfrm>
          <a:prstGeom prst="rect">
            <a:avLst/>
          </a:prstGeom>
          <a:noFill/>
        </p:spPr>
        <p:txBody>
          <a:bodyPr wrap="square" rtlCol="0">
            <a:spAutoFit/>
          </a:bodyPr>
          <a:lstStyle/>
          <a:p>
            <a:pPr algn="r"/>
            <a:r>
              <a:rPr lang="en-US" sz="1200" dirty="0"/>
              <a:t>Professor Adrian Rubin, FACP, FAASLD</a:t>
            </a:r>
          </a:p>
        </p:txBody>
      </p:sp>
      <p:sp>
        <p:nvSpPr>
          <p:cNvPr id="10" name="TextBox 9">
            <a:extLst>
              <a:ext uri="{FF2B5EF4-FFF2-40B4-BE49-F238E27FC236}">
                <a16:creationId xmlns:a16="http://schemas.microsoft.com/office/drawing/2014/main" id="{40DECC80-1B73-4895-8726-FA73FB21B131}"/>
              </a:ext>
            </a:extLst>
          </p:cNvPr>
          <p:cNvSpPr txBox="1"/>
          <p:nvPr/>
        </p:nvSpPr>
        <p:spPr>
          <a:xfrm>
            <a:off x="1" y="1806501"/>
            <a:ext cx="9144000" cy="4801314"/>
          </a:xfrm>
          <a:prstGeom prst="rect">
            <a:avLst/>
          </a:prstGeom>
          <a:solidFill>
            <a:schemeClr val="bg1"/>
          </a:solidFill>
          <a:ln w="60325">
            <a:solidFill>
              <a:schemeClr val="accent3">
                <a:lumMod val="50000"/>
              </a:schemeClr>
            </a:solidFill>
          </a:ln>
        </p:spPr>
        <p:txBody>
          <a:bodyPr wrap="square" rtlCol="0">
            <a:spAutoFit/>
          </a:bodyPr>
          <a:lstStyle/>
          <a:p>
            <a:pPr algn="ctr"/>
            <a:endParaRPr lang="en-US" dirty="0"/>
          </a:p>
          <a:p>
            <a:pPr algn="ctr"/>
            <a:r>
              <a:rPr lang="en-US" sz="5400" dirty="0"/>
              <a:t>Greater than 98% of Ammonia Levels, many not sent appropriately, were not indicated</a:t>
            </a:r>
          </a:p>
          <a:p>
            <a:pPr algn="ctr"/>
            <a:r>
              <a:rPr lang="en-US" sz="5400" dirty="0"/>
              <a:t>Cost &gt;$21 per test</a:t>
            </a:r>
          </a:p>
          <a:p>
            <a:pPr algn="ctr"/>
            <a:endParaRPr lang="en-US" dirty="0"/>
          </a:p>
        </p:txBody>
      </p:sp>
    </p:spTree>
    <p:extLst>
      <p:ext uri="{BB962C8B-B14F-4D97-AF65-F5344CB8AC3E}">
        <p14:creationId xmlns:p14="http://schemas.microsoft.com/office/powerpoint/2010/main" val="3080821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840F-867E-4AE7-AD45-8347F3BAB5A5}"/>
              </a:ext>
            </a:extLst>
          </p:cNvPr>
          <p:cNvSpPr>
            <a:spLocks noGrp="1"/>
          </p:cNvSpPr>
          <p:nvPr>
            <p:ph type="title"/>
          </p:nvPr>
        </p:nvSpPr>
        <p:spPr>
          <a:xfrm>
            <a:off x="685800" y="254466"/>
            <a:ext cx="7772400" cy="1143000"/>
          </a:xfrm>
        </p:spPr>
        <p:txBody>
          <a:bodyPr/>
          <a:lstStyle/>
          <a:p>
            <a:pPr algn="ctr"/>
            <a:r>
              <a:rPr lang="en-US" dirty="0"/>
              <a:t>To be Covered </a:t>
            </a:r>
            <a:br>
              <a:rPr lang="en-US" dirty="0"/>
            </a:br>
            <a:r>
              <a:rPr lang="en-US" dirty="0"/>
              <a:t>(Not in this Order)</a:t>
            </a:r>
          </a:p>
        </p:txBody>
      </p:sp>
      <p:sp>
        <p:nvSpPr>
          <p:cNvPr id="3" name="Content Placeholder 2">
            <a:extLst>
              <a:ext uri="{FF2B5EF4-FFF2-40B4-BE49-F238E27FC236}">
                <a16:creationId xmlns:a16="http://schemas.microsoft.com/office/drawing/2014/main" id="{0ACBC278-780A-4A94-A269-5CB8ABDF12B9}"/>
              </a:ext>
            </a:extLst>
          </p:cNvPr>
          <p:cNvSpPr>
            <a:spLocks noGrp="1"/>
          </p:cNvSpPr>
          <p:nvPr>
            <p:ph idx="1"/>
          </p:nvPr>
        </p:nvSpPr>
        <p:spPr>
          <a:xfrm>
            <a:off x="0" y="1599173"/>
            <a:ext cx="8799756" cy="4060695"/>
          </a:xfrm>
        </p:spPr>
        <p:txBody>
          <a:bodyPr>
            <a:normAutofit lnSpcReduction="10000"/>
          </a:bodyPr>
          <a:lstStyle/>
          <a:p>
            <a:r>
              <a:rPr lang="en-US" dirty="0"/>
              <a:t>The changing profile of End Stage Liver Disease</a:t>
            </a:r>
          </a:p>
          <a:p>
            <a:endParaRPr lang="en-US" dirty="0"/>
          </a:p>
          <a:p>
            <a:r>
              <a:rPr lang="en-US" dirty="0"/>
              <a:t>Update on Testing in those with End Stage Liver Disease</a:t>
            </a:r>
          </a:p>
          <a:p>
            <a:pPr marL="0" indent="0">
              <a:buNone/>
            </a:pPr>
            <a:endParaRPr lang="en-US" dirty="0"/>
          </a:p>
          <a:p>
            <a:r>
              <a:rPr lang="en-US" dirty="0"/>
              <a:t>Population Data on NASH</a:t>
            </a:r>
          </a:p>
          <a:p>
            <a:pPr lvl="1"/>
            <a:r>
              <a:rPr lang="en-US" dirty="0"/>
              <a:t>Which, Where and How to identify</a:t>
            </a:r>
          </a:p>
          <a:p>
            <a:endParaRPr lang="en-US" dirty="0"/>
          </a:p>
          <a:p>
            <a:r>
              <a:rPr lang="en-US" dirty="0"/>
              <a:t>NASH management and Testing</a:t>
            </a:r>
          </a:p>
          <a:p>
            <a:endParaRPr lang="en-US" dirty="0"/>
          </a:p>
          <a:p>
            <a:r>
              <a:rPr lang="en-US" b="1" dirty="0"/>
              <a:t>Tsunami: </a:t>
            </a:r>
            <a:r>
              <a:rPr lang="en-US" dirty="0"/>
              <a:t>How big will the problem Become</a:t>
            </a:r>
          </a:p>
        </p:txBody>
      </p:sp>
    </p:spTree>
    <p:extLst>
      <p:ext uri="{BB962C8B-B14F-4D97-AF65-F5344CB8AC3E}">
        <p14:creationId xmlns:p14="http://schemas.microsoft.com/office/powerpoint/2010/main" val="1230708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DE96-AB1D-4935-BCE2-C87B359225F7}"/>
              </a:ext>
            </a:extLst>
          </p:cNvPr>
          <p:cNvSpPr>
            <a:spLocks noGrp="1"/>
          </p:cNvSpPr>
          <p:nvPr>
            <p:ph type="title"/>
          </p:nvPr>
        </p:nvSpPr>
        <p:spPr/>
        <p:txBody>
          <a:bodyPr/>
          <a:lstStyle/>
          <a:p>
            <a:r>
              <a:rPr lang="en-US" dirty="0"/>
              <a:t>Summary Slide</a:t>
            </a:r>
          </a:p>
        </p:txBody>
      </p:sp>
      <p:sp>
        <p:nvSpPr>
          <p:cNvPr id="3" name="Text Placeholder 2">
            <a:extLst>
              <a:ext uri="{FF2B5EF4-FFF2-40B4-BE49-F238E27FC236}">
                <a16:creationId xmlns:a16="http://schemas.microsoft.com/office/drawing/2014/main" id="{6BF9F200-384D-4F91-A233-85EF000EF312}"/>
              </a:ext>
            </a:extLst>
          </p:cNvPr>
          <p:cNvSpPr>
            <a:spLocks noGrp="1"/>
          </p:cNvSpPr>
          <p:nvPr>
            <p:ph type="body" sz="quarter" idx="14"/>
          </p:nvPr>
        </p:nvSpPr>
        <p:spPr/>
        <p:txBody>
          <a:bodyPr>
            <a:normAutofit fontScale="92500" lnSpcReduction="10000"/>
          </a:bodyPr>
          <a:lstStyle/>
          <a:p>
            <a:r>
              <a:rPr lang="en-US" dirty="0"/>
              <a:t>Ammonia has a role in particular instances</a:t>
            </a:r>
          </a:p>
          <a:p>
            <a:pPr lvl="1"/>
            <a:r>
              <a:rPr lang="en-US" dirty="0"/>
              <a:t>Confusion in the outpatient setting in a non-cirrhotic</a:t>
            </a:r>
          </a:p>
          <a:p>
            <a:pPr lvl="1"/>
            <a:r>
              <a:rPr lang="en-US" dirty="0"/>
              <a:t>Acute liver failure</a:t>
            </a:r>
          </a:p>
          <a:p>
            <a:pPr lvl="2"/>
            <a:r>
              <a:rPr lang="en-US" dirty="0"/>
              <a:t>Prognosis and also recovery</a:t>
            </a:r>
          </a:p>
          <a:p>
            <a:endParaRPr lang="en-US" dirty="0"/>
          </a:p>
          <a:p>
            <a:r>
              <a:rPr lang="en-US" dirty="0"/>
              <a:t>Ammonia Levels ordered at the frequency is unique to Utah </a:t>
            </a:r>
          </a:p>
          <a:p>
            <a:endParaRPr lang="en-US" dirty="0"/>
          </a:p>
          <a:p>
            <a:r>
              <a:rPr lang="en-US" dirty="0"/>
              <a:t>It is not the level that is important </a:t>
            </a:r>
          </a:p>
          <a:p>
            <a:endParaRPr lang="en-US" dirty="0"/>
          </a:p>
          <a:p>
            <a:r>
              <a:rPr lang="en-US" dirty="0"/>
              <a:t>With confusion in a cirrhotic seek the cause and do NOT order the test (refer any requesting specialist to me)</a:t>
            </a:r>
          </a:p>
        </p:txBody>
      </p:sp>
    </p:spTree>
    <p:extLst>
      <p:ext uri="{BB962C8B-B14F-4D97-AF65-F5344CB8AC3E}">
        <p14:creationId xmlns:p14="http://schemas.microsoft.com/office/powerpoint/2010/main" val="2014614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D3BA-8464-4DC3-992A-3EC8BF7D26ED}"/>
              </a:ext>
            </a:extLst>
          </p:cNvPr>
          <p:cNvSpPr>
            <a:spLocks noGrp="1"/>
          </p:cNvSpPr>
          <p:nvPr>
            <p:ph type="title"/>
          </p:nvPr>
        </p:nvSpPr>
        <p:spPr>
          <a:xfrm>
            <a:off x="685800" y="411480"/>
            <a:ext cx="7772400" cy="1143000"/>
          </a:xfrm>
        </p:spPr>
        <p:txBody>
          <a:bodyPr>
            <a:normAutofit/>
          </a:bodyPr>
          <a:lstStyle/>
          <a:p>
            <a:pPr algn="ctr"/>
            <a:r>
              <a:rPr lang="en-US" sz="3600" b="1" dirty="0"/>
              <a:t>Cancer Markers</a:t>
            </a:r>
          </a:p>
        </p:txBody>
      </p:sp>
      <p:sp>
        <p:nvSpPr>
          <p:cNvPr id="3" name="Content Placeholder 2">
            <a:extLst>
              <a:ext uri="{FF2B5EF4-FFF2-40B4-BE49-F238E27FC236}">
                <a16:creationId xmlns:a16="http://schemas.microsoft.com/office/drawing/2014/main" id="{99C0FA10-6A06-4642-A561-1A6EBA6C2A9A}"/>
              </a:ext>
            </a:extLst>
          </p:cNvPr>
          <p:cNvSpPr>
            <a:spLocks noGrp="1"/>
          </p:cNvSpPr>
          <p:nvPr>
            <p:ph idx="1"/>
          </p:nvPr>
        </p:nvSpPr>
        <p:spPr>
          <a:xfrm>
            <a:off x="213360" y="1554480"/>
            <a:ext cx="8818880" cy="4571684"/>
          </a:xfrm>
        </p:spPr>
        <p:txBody>
          <a:bodyPr>
            <a:normAutofit lnSpcReduction="10000"/>
          </a:bodyPr>
          <a:lstStyle/>
          <a:p>
            <a:r>
              <a:rPr lang="en-US" dirty="0"/>
              <a:t>HCC is one of the most common causes of cancer death in the world.</a:t>
            </a:r>
          </a:p>
          <a:p>
            <a:r>
              <a:rPr lang="en-US" dirty="0"/>
              <a:t>HCC is curable with a 70% 5 year survival when detected early</a:t>
            </a:r>
          </a:p>
          <a:p>
            <a:r>
              <a:rPr lang="en-US" dirty="0"/>
              <a:t>Alpha Fetoprotein is a marker of HCC and also has prognostic value</a:t>
            </a:r>
          </a:p>
          <a:p>
            <a:pPr lvl="1"/>
            <a:r>
              <a:rPr lang="en-US" dirty="0"/>
              <a:t>Sensitivity and specificity are suboptimal for use alone (AFP-L3 and DGCP)</a:t>
            </a:r>
          </a:p>
          <a:p>
            <a:pPr lvl="1"/>
            <a:r>
              <a:rPr lang="en-US" b="1" dirty="0"/>
              <a:t>40% of tumors lack AFP</a:t>
            </a:r>
          </a:p>
          <a:p>
            <a:r>
              <a:rPr lang="en-US" dirty="0"/>
              <a:t>Ultrasound detects any stage HCC with 84% sensitivity (95% CI, 76%–92%), but early-stage HCC with only 47% sensitivity (95% CI, 33%–61%).</a:t>
            </a:r>
          </a:p>
          <a:p>
            <a:pPr lvl="1"/>
            <a:r>
              <a:rPr lang="en-US" dirty="0"/>
              <a:t>AFP enhances the ability to detect HCC early</a:t>
            </a:r>
          </a:p>
          <a:p>
            <a:r>
              <a:rPr lang="en-US" dirty="0"/>
              <a:t>Ca 19.9 similarly lack sensitivity and specificity for cholangiocarcinoma. It similarly carries prognostic value to AFP</a:t>
            </a:r>
          </a:p>
        </p:txBody>
      </p:sp>
      <p:sp>
        <p:nvSpPr>
          <p:cNvPr id="4" name="TextBox 3">
            <a:extLst>
              <a:ext uri="{FF2B5EF4-FFF2-40B4-BE49-F238E27FC236}">
                <a16:creationId xmlns:a16="http://schemas.microsoft.com/office/drawing/2014/main" id="{0E37C4AE-72FC-4B22-8E74-E8F171F119DD}"/>
              </a:ext>
            </a:extLst>
          </p:cNvPr>
          <p:cNvSpPr txBox="1"/>
          <p:nvPr/>
        </p:nvSpPr>
        <p:spPr>
          <a:xfrm>
            <a:off x="4572000" y="6563360"/>
            <a:ext cx="5212080" cy="369332"/>
          </a:xfrm>
          <a:prstGeom prst="rect">
            <a:avLst/>
          </a:prstGeom>
          <a:noFill/>
        </p:spPr>
        <p:txBody>
          <a:bodyPr wrap="square" rtlCol="0">
            <a:spAutoFit/>
          </a:bodyPr>
          <a:lstStyle/>
          <a:p>
            <a:r>
              <a:rPr lang="en-US" u="sng" dirty="0">
                <a:hlinkClick r:id="rId2" tooltip="Gastroenterology."/>
              </a:rPr>
              <a:t>Gastroenterology.</a:t>
            </a:r>
            <a:r>
              <a:rPr lang="en-US" dirty="0"/>
              <a:t> 2018 May;154(6):1706-1718</a:t>
            </a:r>
          </a:p>
        </p:txBody>
      </p:sp>
    </p:spTree>
    <p:extLst>
      <p:ext uri="{BB962C8B-B14F-4D97-AF65-F5344CB8AC3E}">
        <p14:creationId xmlns:p14="http://schemas.microsoft.com/office/powerpoint/2010/main" val="636694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45B4-2787-479F-9A57-B0AE55B313C1}"/>
              </a:ext>
            </a:extLst>
          </p:cNvPr>
          <p:cNvSpPr>
            <a:spLocks noGrp="1"/>
          </p:cNvSpPr>
          <p:nvPr>
            <p:ph type="title"/>
          </p:nvPr>
        </p:nvSpPr>
        <p:spPr>
          <a:xfrm>
            <a:off x="685800" y="274639"/>
            <a:ext cx="7772400" cy="1143000"/>
          </a:xfrm>
        </p:spPr>
        <p:txBody>
          <a:bodyPr>
            <a:normAutofit/>
          </a:bodyPr>
          <a:lstStyle/>
          <a:p>
            <a:pPr algn="ctr"/>
            <a:r>
              <a:rPr lang="en-US" sz="3600" b="1" dirty="0"/>
              <a:t>Liver Biopsy</a:t>
            </a:r>
          </a:p>
        </p:txBody>
      </p:sp>
      <p:sp>
        <p:nvSpPr>
          <p:cNvPr id="3" name="TextBox 2">
            <a:extLst>
              <a:ext uri="{FF2B5EF4-FFF2-40B4-BE49-F238E27FC236}">
                <a16:creationId xmlns:a16="http://schemas.microsoft.com/office/drawing/2014/main" id="{78B2A254-1B7A-47A3-89DC-F7DBA12E070C}"/>
              </a:ext>
            </a:extLst>
          </p:cNvPr>
          <p:cNvSpPr txBox="1"/>
          <p:nvPr/>
        </p:nvSpPr>
        <p:spPr>
          <a:xfrm>
            <a:off x="76200" y="1262687"/>
            <a:ext cx="885444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Indicated for evaluating a diagnostic uncertainty that might be treated differently with the result</a:t>
            </a:r>
          </a:p>
          <a:p>
            <a:pPr marL="742950" lvl="1" indent="-285750">
              <a:buFont typeface="Arial" panose="020B0604020202020204" pitchFamily="34" charset="0"/>
              <a:buChar char="•"/>
            </a:pPr>
            <a:r>
              <a:rPr lang="en-US" sz="2400" dirty="0"/>
              <a:t>Approximately 50% of the liver biopsies performed in the  system were not indicated</a:t>
            </a:r>
          </a:p>
          <a:p>
            <a:pPr marL="1200150" lvl="2" indent="-285750">
              <a:buFont typeface="Arial" panose="020B0604020202020204" pitchFamily="34" charset="0"/>
              <a:buChar char="•"/>
            </a:pPr>
            <a:r>
              <a:rPr lang="en-US" sz="2400" dirty="0"/>
              <a:t>i.e. a person with cirrhosis rarely has an indication for a biopsy unless AIH is being considered as likely</a:t>
            </a:r>
          </a:p>
          <a:p>
            <a:pPr marL="1200150" lvl="2" indent="-285750">
              <a:buFont typeface="Arial" panose="020B0604020202020204" pitchFamily="34" charset="0"/>
              <a:buChar char="•"/>
            </a:pPr>
            <a:r>
              <a:rPr lang="en-US" sz="2400" dirty="0"/>
              <a:t>A liver mass does not commonly require a biopsy as there are other ways to determine the </a:t>
            </a:r>
            <a:r>
              <a:rPr lang="en-US" sz="2400" dirty="0" err="1"/>
              <a:t>aetiology</a:t>
            </a:r>
            <a:endParaRPr lang="en-US" sz="2400" dirty="0"/>
          </a:p>
          <a:p>
            <a:pPr marL="1200150" lvl="2" indent="-285750">
              <a:buFont typeface="Arial" panose="020B0604020202020204" pitchFamily="34" charset="0"/>
              <a:buChar char="•"/>
            </a:pPr>
            <a:r>
              <a:rPr lang="en-US" sz="2400" dirty="0"/>
              <a:t>Biopsies come with risks (irrespective of </a:t>
            </a:r>
            <a:r>
              <a:rPr lang="en-US" sz="2400" dirty="0" err="1"/>
              <a:t>transjugular</a:t>
            </a:r>
            <a:r>
              <a:rPr lang="en-US" sz="2400" dirty="0"/>
              <a:t> Vs percutaneous)	</a:t>
            </a:r>
          </a:p>
          <a:p>
            <a:pPr marL="285750" indent="-285750">
              <a:buFont typeface="Arial" panose="020B0604020202020204" pitchFamily="34" charset="0"/>
              <a:buChar char="•"/>
            </a:pPr>
            <a:r>
              <a:rPr lang="en-US" sz="2400" dirty="0"/>
              <a:t>Biopsies are less often being performed in non-oncology clinical trials</a:t>
            </a:r>
          </a:p>
          <a:p>
            <a:pPr marL="1200150" lvl="2"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050917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44" y="2524269"/>
            <a:ext cx="4785014" cy="1034321"/>
          </a:xfrm>
        </p:spPr>
        <p:txBody>
          <a:bodyPr/>
          <a:lstStyle/>
          <a:p>
            <a:pPr>
              <a:defRPr/>
            </a:pPr>
            <a:r>
              <a:rPr lang="en-US" dirty="0"/>
              <a:t>The Tip of the Iceberg</a:t>
            </a:r>
            <a:br>
              <a:rPr lang="en-US" dirty="0"/>
            </a:br>
            <a:br>
              <a:rPr lang="en-US" dirty="0"/>
            </a:br>
            <a:r>
              <a:rPr lang="en-US" dirty="0"/>
              <a:t> </a:t>
            </a:r>
            <a:r>
              <a:rPr lang="en-US" dirty="0">
                <a:latin typeface="Arial Black" panose="020B0A04020102020204" pitchFamily="34" charset="0"/>
              </a:rPr>
              <a:t>NASH at IHC</a:t>
            </a:r>
            <a:br>
              <a:rPr lang="en-US" dirty="0"/>
            </a:br>
            <a:endParaRPr lang="en-US" sz="24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56269"/>
            <a:ext cx="9144000" cy="850445"/>
          </a:xfrm>
          <a:prstGeom prst="rect">
            <a:avLst/>
          </a:prstGeom>
        </p:spPr>
      </p:pic>
      <p:pic>
        <p:nvPicPr>
          <p:cNvPr id="1026" name="Picture 2" descr="Related image">
            <a:extLst>
              <a:ext uri="{FF2B5EF4-FFF2-40B4-BE49-F238E27FC236}">
                <a16:creationId xmlns:a16="http://schemas.microsoft.com/office/drawing/2014/main" id="{00D5D3F6-C981-47C6-8AB9-64F0A0D3D2C6}"/>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l="20853" r="20853"/>
          <a:stretch>
            <a:fillRect/>
          </a:stretch>
        </p:blipFill>
        <p:spPr bwMode="auto">
          <a:xfrm>
            <a:off x="4890541" y="1029891"/>
            <a:ext cx="4253459" cy="4970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a:xfrm>
            <a:off x="4936717" y="1613729"/>
            <a:ext cx="4026024" cy="1333578"/>
          </a:xfrm>
        </p:spPr>
        <p:txBody>
          <a:bodyPr>
            <a:normAutofit/>
          </a:bodyPr>
          <a:lstStyle/>
          <a:p>
            <a:r>
              <a:rPr lang="en-US" sz="2100" dirty="0">
                <a:solidFill>
                  <a:srgbClr val="8D0AE6"/>
                </a:solidFill>
              </a:rPr>
              <a:t>Richard Gilroy</a:t>
            </a:r>
          </a:p>
          <a:p>
            <a:r>
              <a:rPr lang="en-US" dirty="0"/>
              <a:t>Director of Hepatology and Medical Director if Liver Transplantation</a:t>
            </a:r>
          </a:p>
          <a:p>
            <a:endParaRPr lang="en-US" dirty="0"/>
          </a:p>
        </p:txBody>
      </p:sp>
      <p:sp>
        <p:nvSpPr>
          <p:cNvPr id="7" name="TextBox 6">
            <a:extLst>
              <a:ext uri="{FF2B5EF4-FFF2-40B4-BE49-F238E27FC236}">
                <a16:creationId xmlns:a16="http://schemas.microsoft.com/office/drawing/2014/main" id="{4AF3B02A-09AC-47F4-9EB9-EC791210E261}"/>
              </a:ext>
            </a:extLst>
          </p:cNvPr>
          <p:cNvSpPr txBox="1"/>
          <p:nvPr/>
        </p:nvSpPr>
        <p:spPr>
          <a:xfrm>
            <a:off x="249764" y="3272947"/>
            <a:ext cx="4527441" cy="265457"/>
          </a:xfrm>
          <a:prstGeom prst="rect">
            <a:avLst/>
          </a:prstGeom>
          <a:noFill/>
        </p:spPr>
        <p:txBody>
          <a:bodyPr wrap="square" rtlCol="0">
            <a:spAutoFit/>
          </a:bodyPr>
          <a:lstStyle/>
          <a:p>
            <a:pPr algn="ctr"/>
            <a:r>
              <a:rPr lang="en-US" sz="1125" i="1" dirty="0">
                <a:solidFill>
                  <a:schemeClr val="accent1"/>
                </a:solidFill>
              </a:rPr>
              <a:t>Richard Gilroy MD</a:t>
            </a:r>
          </a:p>
        </p:txBody>
      </p:sp>
      <p:pic>
        <p:nvPicPr>
          <p:cNvPr id="5" name="Picture 4">
            <a:extLst>
              <a:ext uri="{FF2B5EF4-FFF2-40B4-BE49-F238E27FC236}">
                <a16:creationId xmlns:a16="http://schemas.microsoft.com/office/drawing/2014/main" id="{1BF8B2A1-EFBE-4BA7-AAA6-2FE63A2E2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650" y="1029892"/>
            <a:ext cx="4286351" cy="4936001"/>
          </a:xfrm>
          <a:prstGeom prst="rect">
            <a:avLst/>
          </a:prstGeom>
        </p:spPr>
      </p:pic>
    </p:spTree>
    <p:extLst>
      <p:ext uri="{BB962C8B-B14F-4D97-AF65-F5344CB8AC3E}">
        <p14:creationId xmlns:p14="http://schemas.microsoft.com/office/powerpoint/2010/main" val="37186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EFB85-3DDA-4268-B006-2CC511C13922}"/>
              </a:ext>
            </a:extLst>
          </p:cNvPr>
          <p:cNvSpPr>
            <a:spLocks noGrp="1"/>
          </p:cNvSpPr>
          <p:nvPr>
            <p:ph type="title"/>
          </p:nvPr>
        </p:nvSpPr>
        <p:spPr>
          <a:xfrm>
            <a:off x="457200" y="172839"/>
            <a:ext cx="8229600" cy="1108478"/>
          </a:xfrm>
        </p:spPr>
        <p:txBody>
          <a:bodyPr>
            <a:normAutofit/>
          </a:bodyPr>
          <a:lstStyle/>
          <a:p>
            <a:r>
              <a:rPr lang="en-US" sz="6000" dirty="0"/>
              <a:t>Tsunami</a:t>
            </a:r>
          </a:p>
        </p:txBody>
      </p:sp>
      <p:pic>
        <p:nvPicPr>
          <p:cNvPr id="5" name="Picture 4">
            <a:extLst>
              <a:ext uri="{FF2B5EF4-FFF2-40B4-BE49-F238E27FC236}">
                <a16:creationId xmlns:a16="http://schemas.microsoft.com/office/drawing/2014/main" id="{0A5494F4-51CC-4428-95C2-AEE3A5BF7022}"/>
              </a:ext>
            </a:extLst>
          </p:cNvPr>
          <p:cNvPicPr>
            <a:picLocks noChangeAspect="1"/>
          </p:cNvPicPr>
          <p:nvPr/>
        </p:nvPicPr>
        <p:blipFill>
          <a:blip r:embed="rId2"/>
          <a:stretch>
            <a:fillRect/>
          </a:stretch>
        </p:blipFill>
        <p:spPr>
          <a:xfrm>
            <a:off x="0" y="1281316"/>
            <a:ext cx="7383779" cy="4902262"/>
          </a:xfrm>
          <a:prstGeom prst="rect">
            <a:avLst/>
          </a:prstGeom>
        </p:spPr>
      </p:pic>
    </p:spTree>
    <p:extLst>
      <p:ext uri="{BB962C8B-B14F-4D97-AF65-F5344CB8AC3E}">
        <p14:creationId xmlns:p14="http://schemas.microsoft.com/office/powerpoint/2010/main" val="51751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F5AE47-0BD9-4A68-8779-7391FEC4922B}"/>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A82375B2-7120-4FB5-828C-14B2B6C4F2EB}"/>
              </a:ext>
            </a:extLst>
          </p:cNvPr>
          <p:cNvPicPr>
            <a:picLocks noChangeAspect="1"/>
          </p:cNvPicPr>
          <p:nvPr/>
        </p:nvPicPr>
        <p:blipFill>
          <a:blip r:embed="rId2"/>
          <a:stretch>
            <a:fillRect/>
          </a:stretch>
        </p:blipFill>
        <p:spPr>
          <a:xfrm>
            <a:off x="0" y="-72612"/>
            <a:ext cx="9144000" cy="6474295"/>
          </a:xfrm>
          <a:prstGeom prst="rect">
            <a:avLst/>
          </a:prstGeom>
        </p:spPr>
      </p:pic>
      <p:sp>
        <p:nvSpPr>
          <p:cNvPr id="4" name="TextBox 3">
            <a:extLst>
              <a:ext uri="{FF2B5EF4-FFF2-40B4-BE49-F238E27FC236}">
                <a16:creationId xmlns:a16="http://schemas.microsoft.com/office/drawing/2014/main" id="{EFC49E03-AD79-4F7D-B7FE-55DFD09CA3E8}"/>
              </a:ext>
            </a:extLst>
          </p:cNvPr>
          <p:cNvSpPr txBox="1"/>
          <p:nvPr/>
        </p:nvSpPr>
        <p:spPr>
          <a:xfrm>
            <a:off x="1420010" y="2043952"/>
            <a:ext cx="6562164" cy="1200329"/>
          </a:xfrm>
          <a:prstGeom prst="rect">
            <a:avLst/>
          </a:prstGeom>
          <a:noFill/>
        </p:spPr>
        <p:txBody>
          <a:bodyPr wrap="square" rtlCol="0">
            <a:spAutoFit/>
          </a:bodyPr>
          <a:lstStyle/>
          <a:p>
            <a:pPr algn="ctr"/>
            <a:r>
              <a:rPr lang="en-US" sz="7200" b="1" dirty="0">
                <a:solidFill>
                  <a:srgbClr val="FF0000"/>
                </a:solidFill>
              </a:rPr>
              <a:t>Fewer Donors</a:t>
            </a:r>
          </a:p>
        </p:txBody>
      </p:sp>
      <p:sp>
        <p:nvSpPr>
          <p:cNvPr id="6" name="TextBox 5">
            <a:extLst>
              <a:ext uri="{FF2B5EF4-FFF2-40B4-BE49-F238E27FC236}">
                <a16:creationId xmlns:a16="http://schemas.microsoft.com/office/drawing/2014/main" id="{137E6A1B-90E3-4B80-BE59-43946AA1412E}"/>
              </a:ext>
            </a:extLst>
          </p:cNvPr>
          <p:cNvSpPr txBox="1"/>
          <p:nvPr/>
        </p:nvSpPr>
        <p:spPr>
          <a:xfrm>
            <a:off x="1420010" y="3198350"/>
            <a:ext cx="6562164" cy="1200329"/>
          </a:xfrm>
          <a:prstGeom prst="rect">
            <a:avLst/>
          </a:prstGeom>
          <a:noFill/>
        </p:spPr>
        <p:txBody>
          <a:bodyPr wrap="square" rtlCol="0">
            <a:spAutoFit/>
          </a:bodyPr>
          <a:lstStyle/>
          <a:p>
            <a:pPr algn="ctr"/>
            <a:r>
              <a:rPr lang="en-US" sz="7200" b="1" dirty="0">
                <a:solidFill>
                  <a:srgbClr val="FF0000"/>
                </a:solidFill>
              </a:rPr>
              <a:t>More Recipients</a:t>
            </a:r>
          </a:p>
        </p:txBody>
      </p:sp>
      <p:sp>
        <p:nvSpPr>
          <p:cNvPr id="7" name="TextBox 6">
            <a:extLst>
              <a:ext uri="{FF2B5EF4-FFF2-40B4-BE49-F238E27FC236}">
                <a16:creationId xmlns:a16="http://schemas.microsoft.com/office/drawing/2014/main" id="{8BD7CEE5-A0C1-411A-85F4-47B0D5F5EE32}"/>
              </a:ext>
            </a:extLst>
          </p:cNvPr>
          <p:cNvSpPr txBox="1"/>
          <p:nvPr/>
        </p:nvSpPr>
        <p:spPr>
          <a:xfrm>
            <a:off x="118334" y="4273987"/>
            <a:ext cx="9025666" cy="1200329"/>
          </a:xfrm>
          <a:prstGeom prst="rect">
            <a:avLst/>
          </a:prstGeom>
          <a:noFill/>
        </p:spPr>
        <p:txBody>
          <a:bodyPr wrap="square" rtlCol="0">
            <a:spAutoFit/>
          </a:bodyPr>
          <a:lstStyle/>
          <a:p>
            <a:pPr algn="ctr"/>
            <a:r>
              <a:rPr lang="en-US" sz="7200" b="1" dirty="0">
                <a:solidFill>
                  <a:srgbClr val="FF0000"/>
                </a:solidFill>
              </a:rPr>
              <a:t>Sharing with California</a:t>
            </a:r>
          </a:p>
        </p:txBody>
      </p:sp>
      <p:sp>
        <p:nvSpPr>
          <p:cNvPr id="8" name="TextBox 7">
            <a:extLst>
              <a:ext uri="{FF2B5EF4-FFF2-40B4-BE49-F238E27FC236}">
                <a16:creationId xmlns:a16="http://schemas.microsoft.com/office/drawing/2014/main" id="{511D2416-A50C-4B3E-8B56-F765188B4928}"/>
              </a:ext>
            </a:extLst>
          </p:cNvPr>
          <p:cNvSpPr txBox="1"/>
          <p:nvPr/>
        </p:nvSpPr>
        <p:spPr>
          <a:xfrm>
            <a:off x="4173967" y="2936837"/>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576060A2-D8A4-4959-9B57-6FD139AD8B39}"/>
              </a:ext>
            </a:extLst>
          </p:cNvPr>
          <p:cNvSpPr txBox="1"/>
          <p:nvPr/>
        </p:nvSpPr>
        <p:spPr>
          <a:xfrm>
            <a:off x="1159727" y="5422884"/>
            <a:ext cx="7865939" cy="646331"/>
          </a:xfrm>
          <a:prstGeom prst="rect">
            <a:avLst/>
          </a:prstGeom>
          <a:solidFill>
            <a:srgbClr val="1E344E"/>
          </a:solidFill>
        </p:spPr>
        <p:txBody>
          <a:bodyPr wrap="square" rtlCol="0">
            <a:spAutoFit/>
          </a:bodyPr>
          <a:lstStyle/>
          <a:p>
            <a:r>
              <a:rPr lang="en-US" sz="3600" dirty="0">
                <a:solidFill>
                  <a:schemeClr val="bg1"/>
                </a:solidFill>
              </a:rPr>
              <a:t>Walmart, ConAgra, IBP, UNOS, Halloween</a:t>
            </a:r>
          </a:p>
        </p:txBody>
      </p:sp>
    </p:spTree>
    <p:extLst>
      <p:ext uri="{BB962C8B-B14F-4D97-AF65-F5344CB8AC3E}">
        <p14:creationId xmlns:p14="http://schemas.microsoft.com/office/powerpoint/2010/main" val="4835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7219-F02D-4DBF-ABEF-A1CB1077D769}"/>
              </a:ext>
            </a:extLst>
          </p:cNvPr>
          <p:cNvSpPr>
            <a:spLocks noGrp="1"/>
          </p:cNvSpPr>
          <p:nvPr>
            <p:ph type="title"/>
          </p:nvPr>
        </p:nvSpPr>
        <p:spPr>
          <a:xfrm>
            <a:off x="1420416" y="643482"/>
            <a:ext cx="6319838" cy="590004"/>
          </a:xfrm>
        </p:spPr>
        <p:txBody>
          <a:bodyPr>
            <a:normAutofit fontScale="90000"/>
          </a:bodyPr>
          <a:lstStyle/>
          <a:p>
            <a:pPr algn="ctr"/>
            <a:r>
              <a:rPr lang="en-US" b="1" dirty="0">
                <a:solidFill>
                  <a:srgbClr val="0070C0"/>
                </a:solidFill>
              </a:rPr>
              <a:t>Obesity is the Driver of NASH</a:t>
            </a:r>
            <a:br>
              <a:rPr lang="en-US" b="1" dirty="0">
                <a:solidFill>
                  <a:srgbClr val="0070C0"/>
                </a:solidFill>
              </a:rPr>
            </a:br>
            <a:r>
              <a:rPr lang="en-US" b="1" dirty="0">
                <a:solidFill>
                  <a:srgbClr val="0070C0"/>
                </a:solidFill>
              </a:rPr>
              <a:t>Trends in Obesity Over Time</a:t>
            </a:r>
          </a:p>
        </p:txBody>
      </p:sp>
      <p:sp>
        <p:nvSpPr>
          <p:cNvPr id="4" name="Slide Number Placeholder 3">
            <a:extLst>
              <a:ext uri="{FF2B5EF4-FFF2-40B4-BE49-F238E27FC236}">
                <a16:creationId xmlns:a16="http://schemas.microsoft.com/office/drawing/2014/main" id="{E92106ED-EBD6-4208-BBE3-7C94A39F8543}"/>
              </a:ext>
            </a:extLst>
          </p:cNvPr>
          <p:cNvSpPr>
            <a:spLocks noGrp="1"/>
          </p:cNvSpPr>
          <p:nvPr>
            <p:ph type="sldNum" sz="quarter" idx="10"/>
          </p:nvPr>
        </p:nvSpPr>
        <p:spPr/>
        <p:txBody>
          <a:bodyPr/>
          <a:lstStyle/>
          <a:p>
            <a:fld id="{C7F7D174-F36C-334D-8B66-C59069E9CC25}" type="slidenum">
              <a:rPr lang="en-US" altLang="en-US" smtClean="0"/>
              <a:pPr/>
              <a:t>46</a:t>
            </a:fld>
            <a:endParaRPr lang="en-US" altLang="en-US"/>
          </a:p>
        </p:txBody>
      </p:sp>
      <p:pic>
        <p:nvPicPr>
          <p:cNvPr id="6" name="Picture 5">
            <a:extLst>
              <a:ext uri="{FF2B5EF4-FFF2-40B4-BE49-F238E27FC236}">
                <a16:creationId xmlns:a16="http://schemas.microsoft.com/office/drawing/2014/main" id="{664854D6-7386-46C5-AAD9-6FA4C845F1E7}"/>
              </a:ext>
            </a:extLst>
          </p:cNvPr>
          <p:cNvPicPr>
            <a:picLocks noChangeAspect="1"/>
          </p:cNvPicPr>
          <p:nvPr/>
        </p:nvPicPr>
        <p:blipFill>
          <a:blip r:embed="rId2"/>
          <a:stretch>
            <a:fillRect/>
          </a:stretch>
        </p:blipFill>
        <p:spPr>
          <a:xfrm>
            <a:off x="1293669" y="1816495"/>
            <a:ext cx="6052607" cy="3965503"/>
          </a:xfrm>
          <a:prstGeom prst="rect">
            <a:avLst/>
          </a:prstGeom>
        </p:spPr>
      </p:pic>
    </p:spTree>
    <p:extLst>
      <p:ext uri="{BB962C8B-B14F-4D97-AF65-F5344CB8AC3E}">
        <p14:creationId xmlns:p14="http://schemas.microsoft.com/office/powerpoint/2010/main" val="327786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83C-06F3-4E87-85E5-912A362473F7}"/>
              </a:ext>
            </a:extLst>
          </p:cNvPr>
          <p:cNvSpPr>
            <a:spLocks noGrp="1"/>
          </p:cNvSpPr>
          <p:nvPr>
            <p:ph type="title"/>
          </p:nvPr>
        </p:nvSpPr>
        <p:spPr>
          <a:xfrm>
            <a:off x="1420416" y="905148"/>
            <a:ext cx="6319838" cy="590004"/>
          </a:xfrm>
        </p:spPr>
        <p:txBody>
          <a:bodyPr>
            <a:normAutofit fontScale="90000"/>
          </a:bodyPr>
          <a:lstStyle/>
          <a:p>
            <a:r>
              <a:rPr lang="en-US" b="1" dirty="0">
                <a:solidFill>
                  <a:srgbClr val="0070C0"/>
                </a:solidFill>
              </a:rPr>
              <a:t>Unfortunately the Obesity Trends Continue</a:t>
            </a:r>
            <a:br>
              <a:rPr lang="en-US" dirty="0"/>
            </a:br>
            <a:r>
              <a:rPr lang="en-US" sz="1800" dirty="0"/>
              <a:t>(2018 CDC Obesity Data)</a:t>
            </a:r>
            <a:endParaRPr lang="en-US" b="1" dirty="0"/>
          </a:p>
        </p:txBody>
      </p:sp>
      <p:pic>
        <p:nvPicPr>
          <p:cNvPr id="7" name="Picture 6">
            <a:extLst>
              <a:ext uri="{FF2B5EF4-FFF2-40B4-BE49-F238E27FC236}">
                <a16:creationId xmlns:a16="http://schemas.microsoft.com/office/drawing/2014/main" id="{0958033A-334A-4F85-89C9-282958D50FBB}"/>
              </a:ext>
            </a:extLst>
          </p:cNvPr>
          <p:cNvPicPr>
            <a:picLocks noChangeAspect="1"/>
          </p:cNvPicPr>
          <p:nvPr/>
        </p:nvPicPr>
        <p:blipFill>
          <a:blip r:embed="rId2"/>
          <a:stretch>
            <a:fillRect/>
          </a:stretch>
        </p:blipFill>
        <p:spPr>
          <a:xfrm>
            <a:off x="1116436" y="1789552"/>
            <a:ext cx="6778057" cy="3811148"/>
          </a:xfrm>
          <a:prstGeom prst="rect">
            <a:avLst/>
          </a:prstGeom>
        </p:spPr>
      </p:pic>
      <p:sp>
        <p:nvSpPr>
          <p:cNvPr id="8" name="TextBox 7">
            <a:extLst>
              <a:ext uri="{FF2B5EF4-FFF2-40B4-BE49-F238E27FC236}">
                <a16:creationId xmlns:a16="http://schemas.microsoft.com/office/drawing/2014/main" id="{52326C59-F7A2-47A3-9BC2-006B86056A80}"/>
              </a:ext>
            </a:extLst>
          </p:cNvPr>
          <p:cNvSpPr txBox="1"/>
          <p:nvPr/>
        </p:nvSpPr>
        <p:spPr>
          <a:xfrm>
            <a:off x="1828800" y="5600700"/>
            <a:ext cx="5543550" cy="300082"/>
          </a:xfrm>
          <a:prstGeom prst="rect">
            <a:avLst/>
          </a:prstGeom>
          <a:noFill/>
        </p:spPr>
        <p:txBody>
          <a:bodyPr wrap="square" rtlCol="0">
            <a:spAutoFit/>
          </a:bodyPr>
          <a:lstStyle/>
          <a:p>
            <a:pPr algn="ctr"/>
            <a:r>
              <a:rPr lang="en-US" sz="1350" b="1" dirty="0"/>
              <a:t>Obesity in Utah was &lt;10% in 1990 and is 25-30% in 2018</a:t>
            </a:r>
          </a:p>
        </p:txBody>
      </p:sp>
    </p:spTree>
    <p:extLst>
      <p:ext uri="{BB962C8B-B14F-4D97-AF65-F5344CB8AC3E}">
        <p14:creationId xmlns:p14="http://schemas.microsoft.com/office/powerpoint/2010/main" val="100236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16DA-C8EA-4ECA-8E0B-AB88823C7B68}"/>
              </a:ext>
            </a:extLst>
          </p:cNvPr>
          <p:cNvSpPr>
            <a:spLocks noGrp="1"/>
          </p:cNvSpPr>
          <p:nvPr>
            <p:ph type="title"/>
          </p:nvPr>
        </p:nvSpPr>
        <p:spPr/>
        <p:txBody>
          <a:bodyPr/>
          <a:lstStyle/>
          <a:p>
            <a:pPr algn="ctr"/>
            <a:r>
              <a:rPr lang="en-US" dirty="0"/>
              <a:t>Is there an Impact of Screening (aka Purpose)</a:t>
            </a:r>
          </a:p>
        </p:txBody>
      </p:sp>
    </p:spTree>
    <p:extLst>
      <p:ext uri="{BB962C8B-B14F-4D97-AF65-F5344CB8AC3E}">
        <p14:creationId xmlns:p14="http://schemas.microsoft.com/office/powerpoint/2010/main" val="116916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AFAA0-2820-4169-B51E-CD194EBB710A}"/>
              </a:ext>
            </a:extLst>
          </p:cNvPr>
          <p:cNvSpPr>
            <a:spLocks noGrp="1"/>
          </p:cNvSpPr>
          <p:nvPr>
            <p:ph type="title"/>
          </p:nvPr>
        </p:nvSpPr>
        <p:spPr>
          <a:xfrm>
            <a:off x="685800" y="371577"/>
            <a:ext cx="7772400" cy="1143000"/>
          </a:xfrm>
        </p:spPr>
        <p:txBody>
          <a:bodyPr/>
          <a:lstStyle/>
          <a:p>
            <a:r>
              <a:rPr lang="en-US" dirty="0"/>
              <a:t>Hepatitis B and HCC Screening</a:t>
            </a:r>
          </a:p>
        </p:txBody>
      </p:sp>
      <p:pic>
        <p:nvPicPr>
          <p:cNvPr id="7" name="Content Placeholder 6">
            <a:extLst>
              <a:ext uri="{FF2B5EF4-FFF2-40B4-BE49-F238E27FC236}">
                <a16:creationId xmlns:a16="http://schemas.microsoft.com/office/drawing/2014/main" id="{4C58C7AB-489D-4421-93C6-11BEC8DB43EB}"/>
              </a:ext>
            </a:extLst>
          </p:cNvPr>
          <p:cNvPicPr>
            <a:picLocks noGrp="1" noChangeAspect="1"/>
          </p:cNvPicPr>
          <p:nvPr>
            <p:ph idx="1"/>
          </p:nvPr>
        </p:nvPicPr>
        <p:blipFill>
          <a:blip r:embed="rId2"/>
          <a:stretch>
            <a:fillRect/>
          </a:stretch>
        </p:blipFill>
        <p:spPr>
          <a:xfrm>
            <a:off x="87623" y="536611"/>
            <a:ext cx="1440236" cy="1189760"/>
          </a:xfrm>
        </p:spPr>
      </p:pic>
      <p:pic>
        <p:nvPicPr>
          <p:cNvPr id="4" name="Picture 3">
            <a:extLst>
              <a:ext uri="{FF2B5EF4-FFF2-40B4-BE49-F238E27FC236}">
                <a16:creationId xmlns:a16="http://schemas.microsoft.com/office/drawing/2014/main" id="{40D5E563-1812-4F1A-A27D-714DD9111516}"/>
              </a:ext>
            </a:extLst>
          </p:cNvPr>
          <p:cNvPicPr>
            <a:picLocks noChangeAspect="1"/>
          </p:cNvPicPr>
          <p:nvPr/>
        </p:nvPicPr>
        <p:blipFill>
          <a:blip r:embed="rId3"/>
          <a:stretch>
            <a:fillRect/>
          </a:stretch>
        </p:blipFill>
        <p:spPr>
          <a:xfrm>
            <a:off x="1594908" y="1514577"/>
            <a:ext cx="5977331" cy="2551300"/>
          </a:xfrm>
          <a:prstGeom prst="rect">
            <a:avLst/>
          </a:prstGeom>
        </p:spPr>
      </p:pic>
      <p:sp>
        <p:nvSpPr>
          <p:cNvPr id="6" name="TextBox 5">
            <a:extLst>
              <a:ext uri="{FF2B5EF4-FFF2-40B4-BE49-F238E27FC236}">
                <a16:creationId xmlns:a16="http://schemas.microsoft.com/office/drawing/2014/main" id="{D8AB9BA6-1B0E-40E4-88F2-542B69727D90}"/>
              </a:ext>
            </a:extLst>
          </p:cNvPr>
          <p:cNvSpPr txBox="1"/>
          <p:nvPr/>
        </p:nvSpPr>
        <p:spPr>
          <a:xfrm>
            <a:off x="1594908" y="4145587"/>
            <a:ext cx="6921661" cy="2585323"/>
          </a:xfrm>
          <a:prstGeom prst="rect">
            <a:avLst/>
          </a:prstGeom>
          <a:noFill/>
        </p:spPr>
        <p:txBody>
          <a:bodyPr wrap="square" rtlCol="0">
            <a:spAutoFit/>
          </a:bodyPr>
          <a:lstStyle/>
          <a:p>
            <a:r>
              <a:rPr lang="en-US" b="1" dirty="0"/>
              <a:t>Moderate or High Risk is:</a:t>
            </a:r>
          </a:p>
          <a:p>
            <a:pPr marL="285750" indent="-285750">
              <a:buFont typeface="Arial" panose="020B0604020202020204" pitchFamily="34" charset="0"/>
              <a:buChar char="•"/>
            </a:pPr>
            <a:r>
              <a:rPr lang="en-US" dirty="0"/>
              <a:t>Asian males 40 years of age or older</a:t>
            </a:r>
          </a:p>
          <a:p>
            <a:pPr marL="285750" indent="-285750">
              <a:buFont typeface="Arial" panose="020B0604020202020204" pitchFamily="34" charset="0"/>
              <a:buChar char="•"/>
            </a:pPr>
            <a:r>
              <a:rPr lang="en-US" dirty="0"/>
              <a:t>Asian females 50 years of age or older</a:t>
            </a:r>
          </a:p>
          <a:p>
            <a:pPr marL="285750" indent="-285750">
              <a:buFont typeface="Arial" panose="020B0604020202020204" pitchFamily="34" charset="0"/>
              <a:buChar char="•"/>
            </a:pPr>
            <a:r>
              <a:rPr lang="en-US" dirty="0"/>
              <a:t>Patients with cirrhosis</a:t>
            </a:r>
          </a:p>
          <a:p>
            <a:pPr marL="285750" indent="-285750">
              <a:buFont typeface="Arial" panose="020B0604020202020204" pitchFamily="34" charset="0"/>
              <a:buChar char="•"/>
            </a:pPr>
            <a:r>
              <a:rPr lang="en-US" dirty="0"/>
              <a:t>Family history of HCC</a:t>
            </a:r>
          </a:p>
          <a:p>
            <a:pPr marL="285750" indent="-285750">
              <a:buFont typeface="Arial" panose="020B0604020202020204" pitchFamily="34" charset="0"/>
              <a:buChar char="•"/>
            </a:pPr>
            <a:r>
              <a:rPr lang="en-US" dirty="0"/>
              <a:t>Africans older than 20 years of age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8675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1BCE-1C72-4E89-A69B-990166117521}"/>
              </a:ext>
            </a:extLst>
          </p:cNvPr>
          <p:cNvSpPr>
            <a:spLocks noGrp="1"/>
          </p:cNvSpPr>
          <p:nvPr>
            <p:ph type="title"/>
          </p:nvPr>
        </p:nvSpPr>
        <p:spPr>
          <a:xfrm>
            <a:off x="0" y="1586366"/>
            <a:ext cx="9144000" cy="2506663"/>
          </a:xfrm>
        </p:spPr>
        <p:txBody>
          <a:bodyPr>
            <a:normAutofit/>
          </a:bodyPr>
          <a:lstStyle/>
          <a:p>
            <a:pPr algn="ctr"/>
            <a:r>
              <a:rPr lang="en-US" b="1" dirty="0"/>
              <a:t>Where Does Utah and Idaho “Currently” Stand </a:t>
            </a:r>
            <a:br>
              <a:rPr lang="en-US" b="1" dirty="0"/>
            </a:br>
            <a:r>
              <a:rPr lang="en-US" b="1" dirty="0"/>
              <a:t>with </a:t>
            </a:r>
            <a:br>
              <a:rPr lang="en-US" b="1" dirty="0"/>
            </a:br>
            <a:r>
              <a:rPr lang="en-US" b="1" dirty="0"/>
              <a:t>Liver Disease It’s Management  </a:t>
            </a:r>
          </a:p>
        </p:txBody>
      </p:sp>
    </p:spTree>
    <p:extLst>
      <p:ext uri="{BB962C8B-B14F-4D97-AF65-F5344CB8AC3E}">
        <p14:creationId xmlns:p14="http://schemas.microsoft.com/office/powerpoint/2010/main" val="473538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B171-948A-4EA1-82B3-52242B9F313D}"/>
              </a:ext>
            </a:extLst>
          </p:cNvPr>
          <p:cNvSpPr>
            <a:spLocks noGrp="1"/>
          </p:cNvSpPr>
          <p:nvPr>
            <p:ph type="title"/>
          </p:nvPr>
        </p:nvSpPr>
        <p:spPr>
          <a:xfrm>
            <a:off x="0" y="846139"/>
            <a:ext cx="9144000" cy="1143000"/>
          </a:xfrm>
        </p:spPr>
        <p:txBody>
          <a:bodyPr/>
          <a:lstStyle/>
          <a:p>
            <a:pPr algn="ctr"/>
            <a:r>
              <a:rPr lang="en-US" dirty="0"/>
              <a:t>Screening in those with HBV demonstrates a</a:t>
            </a:r>
            <a:br>
              <a:rPr lang="en-US" dirty="0"/>
            </a:br>
            <a:r>
              <a:rPr lang="en-US" dirty="0"/>
              <a:t> Survival Advantage</a:t>
            </a:r>
          </a:p>
        </p:txBody>
      </p:sp>
      <p:pic>
        <p:nvPicPr>
          <p:cNvPr id="4" name="Picture 3">
            <a:extLst>
              <a:ext uri="{FF2B5EF4-FFF2-40B4-BE49-F238E27FC236}">
                <a16:creationId xmlns:a16="http://schemas.microsoft.com/office/drawing/2014/main" id="{060A6E92-1FE5-49A6-AB5C-AC37635DA7EE}"/>
              </a:ext>
            </a:extLst>
          </p:cNvPr>
          <p:cNvPicPr>
            <a:picLocks noChangeAspect="1"/>
          </p:cNvPicPr>
          <p:nvPr/>
        </p:nvPicPr>
        <p:blipFill>
          <a:blip r:embed="rId2"/>
          <a:stretch>
            <a:fillRect/>
          </a:stretch>
        </p:blipFill>
        <p:spPr>
          <a:xfrm>
            <a:off x="794956" y="1989139"/>
            <a:ext cx="7392041" cy="4587638"/>
          </a:xfrm>
          <a:prstGeom prst="rect">
            <a:avLst/>
          </a:prstGeom>
        </p:spPr>
      </p:pic>
      <p:pic>
        <p:nvPicPr>
          <p:cNvPr id="5" name="Content Placeholder 6">
            <a:extLst>
              <a:ext uri="{FF2B5EF4-FFF2-40B4-BE49-F238E27FC236}">
                <a16:creationId xmlns:a16="http://schemas.microsoft.com/office/drawing/2014/main" id="{7111EB70-3500-407F-BF38-95FCF245F9CA}"/>
              </a:ext>
            </a:extLst>
          </p:cNvPr>
          <p:cNvPicPr>
            <a:picLocks noChangeAspect="1"/>
          </p:cNvPicPr>
          <p:nvPr/>
        </p:nvPicPr>
        <p:blipFill>
          <a:blip r:embed="rId3"/>
          <a:stretch>
            <a:fillRect/>
          </a:stretch>
        </p:blipFill>
        <p:spPr>
          <a:xfrm>
            <a:off x="0" y="0"/>
            <a:ext cx="1254493" cy="1036320"/>
          </a:xfrm>
          <a:prstGeom prst="rect">
            <a:avLst/>
          </a:prstGeom>
        </p:spPr>
      </p:pic>
    </p:spTree>
    <p:extLst>
      <p:ext uri="{BB962C8B-B14F-4D97-AF65-F5344CB8AC3E}">
        <p14:creationId xmlns:p14="http://schemas.microsoft.com/office/powerpoint/2010/main" val="139945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D2B6-42D8-493C-A1D3-8D5DCF60C808}"/>
              </a:ext>
            </a:extLst>
          </p:cNvPr>
          <p:cNvSpPr>
            <a:spLocks noGrp="1"/>
          </p:cNvSpPr>
          <p:nvPr>
            <p:ph type="title"/>
          </p:nvPr>
        </p:nvSpPr>
        <p:spPr>
          <a:xfrm>
            <a:off x="685800" y="160337"/>
            <a:ext cx="7772400" cy="1143000"/>
          </a:xfrm>
        </p:spPr>
        <p:txBody>
          <a:bodyPr/>
          <a:lstStyle/>
          <a:p>
            <a:pPr algn="ctr"/>
            <a:r>
              <a:rPr lang="en-US" dirty="0"/>
              <a:t>Pilot Studies on Screening at IHC</a:t>
            </a:r>
          </a:p>
        </p:txBody>
      </p:sp>
      <p:sp>
        <p:nvSpPr>
          <p:cNvPr id="3" name="Content Placeholder 2">
            <a:extLst>
              <a:ext uri="{FF2B5EF4-FFF2-40B4-BE49-F238E27FC236}">
                <a16:creationId xmlns:a16="http://schemas.microsoft.com/office/drawing/2014/main" id="{E07CADE3-AF86-470C-B632-1C397F6C3AE3}"/>
              </a:ext>
            </a:extLst>
          </p:cNvPr>
          <p:cNvSpPr>
            <a:spLocks noGrp="1"/>
          </p:cNvSpPr>
          <p:nvPr>
            <p:ph idx="1"/>
          </p:nvPr>
        </p:nvSpPr>
        <p:spPr>
          <a:xfrm>
            <a:off x="335280" y="1509995"/>
            <a:ext cx="8554720" cy="4210085"/>
          </a:xfrm>
        </p:spPr>
        <p:txBody>
          <a:bodyPr>
            <a:normAutofit fontScale="92500" lnSpcReduction="10000"/>
          </a:bodyPr>
          <a:lstStyle/>
          <a:p>
            <a:r>
              <a:rPr lang="en-US" dirty="0"/>
              <a:t>Pilot 1: Family Screening</a:t>
            </a:r>
          </a:p>
          <a:p>
            <a:pPr lvl="1"/>
            <a:r>
              <a:rPr lang="en-US" dirty="0"/>
              <a:t>Approximately 20% of family members screened who accompany a patient presenting NASH cirrhosis have NASH with advanced fibrosis</a:t>
            </a:r>
          </a:p>
          <a:p>
            <a:pPr lvl="2"/>
            <a:r>
              <a:rPr lang="en-US" dirty="0"/>
              <a:t>Youngest cirrhotic 19</a:t>
            </a:r>
          </a:p>
          <a:p>
            <a:pPr lvl="2"/>
            <a:r>
              <a:rPr lang="en-US" dirty="0"/>
              <a:t>4 of the first 16 family members had cirrhosis</a:t>
            </a:r>
          </a:p>
          <a:p>
            <a:pPr lvl="3"/>
            <a:r>
              <a:rPr lang="en-US" dirty="0"/>
              <a:t>50% genetically unrelated</a:t>
            </a:r>
          </a:p>
          <a:p>
            <a:r>
              <a:rPr lang="en-US" dirty="0"/>
              <a:t>Pilot 2: NAFLD-D Fib-4 calculations </a:t>
            </a:r>
          </a:p>
          <a:p>
            <a:pPr lvl="1"/>
            <a:r>
              <a:rPr lang="en-US" dirty="0"/>
              <a:t>Approximately 20,000 individuals have NASH with fibrosis</a:t>
            </a:r>
          </a:p>
          <a:p>
            <a:pPr lvl="2"/>
            <a:r>
              <a:rPr lang="en-US" dirty="0"/>
              <a:t>Only 3-5% are characterized as having NASH in their EMR</a:t>
            </a:r>
          </a:p>
          <a:p>
            <a:pPr lvl="2"/>
            <a:r>
              <a:rPr lang="en-US" dirty="0"/>
              <a:t>There are approximately 1,400 patients with cirrhosis who should be screened for HCC and they are not being screened of the 2,600 in our system</a:t>
            </a:r>
          </a:p>
          <a:p>
            <a:r>
              <a:rPr lang="en-US" dirty="0"/>
              <a:t>Pilot 3: Pending Approval</a:t>
            </a:r>
          </a:p>
          <a:p>
            <a:pPr lvl="1"/>
            <a:r>
              <a:rPr lang="en-US" dirty="0"/>
              <a:t>Fibroscan to characterize those identified to be at risk to care pathways</a:t>
            </a:r>
          </a:p>
          <a:p>
            <a:pPr lvl="1"/>
            <a:endParaRPr lang="en-US" dirty="0"/>
          </a:p>
        </p:txBody>
      </p:sp>
    </p:spTree>
    <p:extLst>
      <p:ext uri="{BB962C8B-B14F-4D97-AF65-F5344CB8AC3E}">
        <p14:creationId xmlns:p14="http://schemas.microsoft.com/office/powerpoint/2010/main" val="2530384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E0FC7-19CC-46BE-B8A3-3230C53339AC}"/>
              </a:ext>
            </a:extLst>
          </p:cNvPr>
          <p:cNvPicPr>
            <a:picLocks noChangeAspect="1"/>
          </p:cNvPicPr>
          <p:nvPr/>
        </p:nvPicPr>
        <p:blipFill>
          <a:blip r:embed="rId2"/>
          <a:stretch>
            <a:fillRect/>
          </a:stretch>
        </p:blipFill>
        <p:spPr>
          <a:xfrm>
            <a:off x="1218909" y="491235"/>
            <a:ext cx="6706181" cy="5875529"/>
          </a:xfrm>
          <a:prstGeom prst="rect">
            <a:avLst/>
          </a:prstGeom>
        </p:spPr>
      </p:pic>
    </p:spTree>
    <p:extLst>
      <p:ext uri="{BB962C8B-B14F-4D97-AF65-F5344CB8AC3E}">
        <p14:creationId xmlns:p14="http://schemas.microsoft.com/office/powerpoint/2010/main" val="3388678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8E323-EECD-40E5-B087-F65A8A6B4895}"/>
              </a:ext>
            </a:extLst>
          </p:cNvPr>
          <p:cNvPicPr>
            <a:picLocks noChangeAspect="1"/>
          </p:cNvPicPr>
          <p:nvPr/>
        </p:nvPicPr>
        <p:blipFill>
          <a:blip r:embed="rId2"/>
          <a:stretch>
            <a:fillRect/>
          </a:stretch>
        </p:blipFill>
        <p:spPr>
          <a:xfrm>
            <a:off x="1096979" y="407408"/>
            <a:ext cx="6950042" cy="6043184"/>
          </a:xfrm>
          <a:prstGeom prst="rect">
            <a:avLst/>
          </a:prstGeom>
        </p:spPr>
      </p:pic>
    </p:spTree>
    <p:extLst>
      <p:ext uri="{BB962C8B-B14F-4D97-AF65-F5344CB8AC3E}">
        <p14:creationId xmlns:p14="http://schemas.microsoft.com/office/powerpoint/2010/main" val="1319309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C8BE-B76A-4C6B-A2EA-F76ACC1C7B94}"/>
              </a:ext>
            </a:extLst>
          </p:cNvPr>
          <p:cNvSpPr>
            <a:spLocks noGrp="1"/>
          </p:cNvSpPr>
          <p:nvPr>
            <p:ph type="title"/>
          </p:nvPr>
        </p:nvSpPr>
        <p:spPr>
          <a:xfrm>
            <a:off x="389659" y="426419"/>
            <a:ext cx="8307533" cy="684747"/>
          </a:xfrm>
        </p:spPr>
        <p:txBody>
          <a:bodyPr>
            <a:normAutofit/>
          </a:bodyPr>
          <a:lstStyle/>
          <a:p>
            <a:pPr algn="ctr"/>
            <a:r>
              <a:rPr lang="en-US" sz="3600" dirty="0"/>
              <a:t>Summary</a:t>
            </a:r>
          </a:p>
        </p:txBody>
      </p:sp>
      <p:sp>
        <p:nvSpPr>
          <p:cNvPr id="3" name="Text Placeholder 2">
            <a:extLst>
              <a:ext uri="{FF2B5EF4-FFF2-40B4-BE49-F238E27FC236}">
                <a16:creationId xmlns:a16="http://schemas.microsoft.com/office/drawing/2014/main" id="{A30FE18F-4C58-4DEB-BCEF-943C6AA62B15}"/>
              </a:ext>
            </a:extLst>
          </p:cNvPr>
          <p:cNvSpPr>
            <a:spLocks noGrp="1"/>
          </p:cNvSpPr>
          <p:nvPr>
            <p:ph type="body" sz="quarter" idx="14"/>
          </p:nvPr>
        </p:nvSpPr>
        <p:spPr>
          <a:xfrm>
            <a:off x="243068" y="1238491"/>
            <a:ext cx="8588415" cy="4780343"/>
          </a:xfrm>
        </p:spPr>
        <p:txBody>
          <a:bodyPr>
            <a:normAutofit lnSpcReduction="10000"/>
          </a:bodyPr>
          <a:lstStyle/>
          <a:p>
            <a:r>
              <a:rPr lang="en-US" dirty="0"/>
              <a:t>Patients with cirrhosis MUST be screening for HCC every 6 months with Ultrasound (USS) and AFP and in those with a high AFP consider contrast imaging over USS </a:t>
            </a:r>
          </a:p>
          <a:p>
            <a:endParaRPr lang="en-US" dirty="0"/>
          </a:p>
          <a:p>
            <a:r>
              <a:rPr lang="en-US" dirty="0"/>
              <a:t>NASH is the most under-recognized and yet the most common cause of cirrhosis in Utah and we are not screening those at increased risk</a:t>
            </a:r>
          </a:p>
          <a:p>
            <a:endParaRPr lang="en-US" dirty="0"/>
          </a:p>
          <a:p>
            <a:r>
              <a:rPr lang="en-US" dirty="0"/>
              <a:t>NASH does have treatments</a:t>
            </a:r>
          </a:p>
          <a:p>
            <a:pPr lvl="1"/>
            <a:r>
              <a:rPr lang="en-US" dirty="0"/>
              <a:t>Weight loss, exercise</a:t>
            </a:r>
          </a:p>
          <a:p>
            <a:pPr lvl="1"/>
            <a:r>
              <a:rPr lang="en-US" dirty="0"/>
              <a:t>Vitamin E, Pioglitazone, GLP-1 analogues, </a:t>
            </a:r>
            <a:r>
              <a:rPr lang="en-US" dirty="0" err="1"/>
              <a:t>Obetacholic</a:t>
            </a:r>
            <a:r>
              <a:rPr lang="en-US" dirty="0"/>
              <a:t> Acid</a:t>
            </a:r>
          </a:p>
          <a:p>
            <a:pPr lvl="1"/>
            <a:r>
              <a:rPr lang="en-US" dirty="0"/>
              <a:t>Bariatric Surgery : in clinical partnership with the bariatric group</a:t>
            </a:r>
          </a:p>
          <a:p>
            <a:pPr lvl="1"/>
            <a:r>
              <a:rPr lang="en-US" dirty="0"/>
              <a:t>Clinical trails</a:t>
            </a:r>
          </a:p>
        </p:txBody>
      </p:sp>
    </p:spTree>
    <p:extLst>
      <p:ext uri="{BB962C8B-B14F-4D97-AF65-F5344CB8AC3E}">
        <p14:creationId xmlns:p14="http://schemas.microsoft.com/office/powerpoint/2010/main" val="3061350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6D14-9368-4DB9-8A05-D05F6FD19DB0}"/>
              </a:ext>
            </a:extLst>
          </p:cNvPr>
          <p:cNvSpPr>
            <a:spLocks noGrp="1"/>
          </p:cNvSpPr>
          <p:nvPr>
            <p:ph type="title"/>
          </p:nvPr>
        </p:nvSpPr>
        <p:spPr>
          <a:xfrm>
            <a:off x="685800" y="160337"/>
            <a:ext cx="7772400" cy="1143000"/>
          </a:xfrm>
        </p:spPr>
        <p:txBody>
          <a:bodyPr/>
          <a:lstStyle/>
          <a:p>
            <a:pPr algn="ctr"/>
            <a:r>
              <a:rPr lang="en-US" dirty="0"/>
              <a:t>Summary on the Changing Profile</a:t>
            </a:r>
          </a:p>
        </p:txBody>
      </p:sp>
      <p:sp>
        <p:nvSpPr>
          <p:cNvPr id="3" name="Content Placeholder 2">
            <a:extLst>
              <a:ext uri="{FF2B5EF4-FFF2-40B4-BE49-F238E27FC236}">
                <a16:creationId xmlns:a16="http://schemas.microsoft.com/office/drawing/2014/main" id="{6D9626F2-C1A8-4ACC-A29D-E015AAD81698}"/>
              </a:ext>
            </a:extLst>
          </p:cNvPr>
          <p:cNvSpPr>
            <a:spLocks noGrp="1"/>
          </p:cNvSpPr>
          <p:nvPr>
            <p:ph idx="1"/>
          </p:nvPr>
        </p:nvSpPr>
        <p:spPr>
          <a:xfrm>
            <a:off x="0" y="996696"/>
            <a:ext cx="8458200" cy="4955731"/>
          </a:xfrm>
        </p:spPr>
        <p:txBody>
          <a:bodyPr>
            <a:normAutofit fontScale="92500" lnSpcReduction="10000"/>
          </a:bodyPr>
          <a:lstStyle/>
          <a:p>
            <a:r>
              <a:rPr lang="en-US" dirty="0"/>
              <a:t>The Profile of Liver Disease in our community is very different to elsewhere in the US</a:t>
            </a:r>
          </a:p>
          <a:p>
            <a:pPr lvl="1"/>
            <a:r>
              <a:rPr lang="en-US" dirty="0"/>
              <a:t>Slightly Less EtOH, A LOT MORE Primary Sclerosing Cholangitis, and NASH rates/capita at or slightly above those of other States</a:t>
            </a:r>
          </a:p>
          <a:p>
            <a:endParaRPr lang="en-US" dirty="0"/>
          </a:p>
          <a:p>
            <a:r>
              <a:rPr lang="en-US" dirty="0"/>
              <a:t>Little is being done to address the changing profile of CLD</a:t>
            </a:r>
          </a:p>
          <a:p>
            <a:pPr lvl="1"/>
            <a:r>
              <a:rPr lang="en-US" dirty="0"/>
              <a:t>HCV will likely be eradicated as economic incentives exist</a:t>
            </a:r>
          </a:p>
          <a:p>
            <a:pPr lvl="1"/>
            <a:r>
              <a:rPr lang="en-US" dirty="0"/>
              <a:t>NASH will result in 1.5 million new </a:t>
            </a:r>
            <a:r>
              <a:rPr lang="en-US" dirty="0" err="1"/>
              <a:t>cirrhotics</a:t>
            </a:r>
            <a:endParaRPr lang="en-US" dirty="0"/>
          </a:p>
          <a:p>
            <a:pPr lvl="1"/>
            <a:r>
              <a:rPr lang="en-US" dirty="0"/>
              <a:t>In those with ESLD the costs of managing them will continue to increase and the number of transplants per year will soon decrease</a:t>
            </a:r>
          </a:p>
          <a:p>
            <a:pPr lvl="1"/>
            <a:endParaRPr lang="en-US" dirty="0"/>
          </a:p>
          <a:p>
            <a:r>
              <a:rPr lang="en-US" dirty="0"/>
              <a:t>Ways to address this include:</a:t>
            </a:r>
          </a:p>
          <a:p>
            <a:pPr lvl="1"/>
            <a:r>
              <a:rPr lang="en-US" dirty="0"/>
              <a:t>Screening</a:t>
            </a:r>
          </a:p>
          <a:p>
            <a:pPr lvl="1"/>
            <a:r>
              <a:rPr lang="en-US" dirty="0"/>
              <a:t>Resources </a:t>
            </a:r>
          </a:p>
          <a:p>
            <a:pPr lvl="1"/>
            <a:r>
              <a:rPr lang="en-US" dirty="0"/>
              <a:t>Existing Therapies and Novel</a:t>
            </a:r>
          </a:p>
          <a:p>
            <a:pPr lvl="1"/>
            <a:endParaRPr lang="en-US" dirty="0"/>
          </a:p>
          <a:p>
            <a:pPr lvl="1"/>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523895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7C5C-64FA-4339-A070-AA12FB170648}"/>
              </a:ext>
            </a:extLst>
          </p:cNvPr>
          <p:cNvSpPr>
            <a:spLocks noGrp="1"/>
          </p:cNvSpPr>
          <p:nvPr>
            <p:ph type="title"/>
          </p:nvPr>
        </p:nvSpPr>
        <p:spPr/>
        <p:txBody>
          <a:bodyPr>
            <a:normAutofit/>
          </a:bodyPr>
          <a:lstStyle/>
          <a:p>
            <a:pPr algn="ctr"/>
            <a:r>
              <a:rPr lang="en-US" sz="4400" b="1" dirty="0"/>
              <a:t>Alcoholic hepatitis</a:t>
            </a:r>
          </a:p>
        </p:txBody>
      </p:sp>
    </p:spTree>
    <p:extLst>
      <p:ext uri="{BB962C8B-B14F-4D97-AF65-F5344CB8AC3E}">
        <p14:creationId xmlns:p14="http://schemas.microsoft.com/office/powerpoint/2010/main" val="3774015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E1F8-C65C-46D5-AE53-853EC8B8C78E}"/>
              </a:ext>
            </a:extLst>
          </p:cNvPr>
          <p:cNvSpPr>
            <a:spLocks noGrp="1"/>
          </p:cNvSpPr>
          <p:nvPr>
            <p:ph type="title"/>
          </p:nvPr>
        </p:nvSpPr>
        <p:spPr>
          <a:xfrm>
            <a:off x="685800" y="114619"/>
            <a:ext cx="7772400" cy="1143000"/>
          </a:xfrm>
        </p:spPr>
        <p:txBody>
          <a:bodyPr/>
          <a:lstStyle/>
          <a:p>
            <a:pPr algn="ctr"/>
            <a:r>
              <a:rPr lang="en-US" dirty="0"/>
              <a:t>Economic Costs of CLD to Systems</a:t>
            </a:r>
          </a:p>
        </p:txBody>
      </p:sp>
      <p:pic>
        <p:nvPicPr>
          <p:cNvPr id="4" name="Picture 3">
            <a:extLst>
              <a:ext uri="{FF2B5EF4-FFF2-40B4-BE49-F238E27FC236}">
                <a16:creationId xmlns:a16="http://schemas.microsoft.com/office/drawing/2014/main" id="{E9EF8E9E-E911-4C9A-A800-F61B94A7996E}"/>
              </a:ext>
            </a:extLst>
          </p:cNvPr>
          <p:cNvPicPr>
            <a:picLocks noChangeAspect="1"/>
          </p:cNvPicPr>
          <p:nvPr/>
        </p:nvPicPr>
        <p:blipFill>
          <a:blip r:embed="rId2"/>
          <a:stretch>
            <a:fillRect/>
          </a:stretch>
        </p:blipFill>
        <p:spPr>
          <a:xfrm>
            <a:off x="0" y="1192012"/>
            <a:ext cx="9144000" cy="4473975"/>
          </a:xfrm>
          <a:prstGeom prst="rect">
            <a:avLst/>
          </a:prstGeom>
        </p:spPr>
      </p:pic>
    </p:spTree>
    <p:extLst>
      <p:ext uri="{BB962C8B-B14F-4D97-AF65-F5344CB8AC3E}">
        <p14:creationId xmlns:p14="http://schemas.microsoft.com/office/powerpoint/2010/main" val="1230748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9522-81E8-4A6E-8CB1-B6E51DCD1B1C}"/>
              </a:ext>
            </a:extLst>
          </p:cNvPr>
          <p:cNvSpPr>
            <a:spLocks noGrp="1"/>
          </p:cNvSpPr>
          <p:nvPr>
            <p:ph type="title"/>
          </p:nvPr>
        </p:nvSpPr>
        <p:spPr>
          <a:xfrm>
            <a:off x="685800" y="274639"/>
            <a:ext cx="7772400" cy="1143000"/>
          </a:xfrm>
        </p:spPr>
        <p:txBody>
          <a:bodyPr/>
          <a:lstStyle/>
          <a:p>
            <a:pPr algn="ctr"/>
            <a:r>
              <a:rPr lang="en-US" dirty="0"/>
              <a:t>Screening for Alcohol Use</a:t>
            </a:r>
          </a:p>
        </p:txBody>
      </p:sp>
      <p:pic>
        <p:nvPicPr>
          <p:cNvPr id="5" name="Content Placeholder 4">
            <a:extLst>
              <a:ext uri="{FF2B5EF4-FFF2-40B4-BE49-F238E27FC236}">
                <a16:creationId xmlns:a16="http://schemas.microsoft.com/office/drawing/2014/main" id="{D8B4BF74-09F9-48FF-92A3-9AF67586AB8D}"/>
              </a:ext>
            </a:extLst>
          </p:cNvPr>
          <p:cNvPicPr>
            <a:picLocks noGrp="1" noChangeAspect="1"/>
          </p:cNvPicPr>
          <p:nvPr>
            <p:ph idx="1"/>
          </p:nvPr>
        </p:nvPicPr>
        <p:blipFill>
          <a:blip r:embed="rId2"/>
          <a:stretch>
            <a:fillRect/>
          </a:stretch>
        </p:blipFill>
        <p:spPr>
          <a:xfrm>
            <a:off x="7085246" y="6000085"/>
            <a:ext cx="1943268" cy="708721"/>
          </a:xfrm>
        </p:spPr>
      </p:pic>
      <p:pic>
        <p:nvPicPr>
          <p:cNvPr id="7" name="Picture 6">
            <a:extLst>
              <a:ext uri="{FF2B5EF4-FFF2-40B4-BE49-F238E27FC236}">
                <a16:creationId xmlns:a16="http://schemas.microsoft.com/office/drawing/2014/main" id="{C336A625-EF1B-4C8C-934D-A28781A5E119}"/>
              </a:ext>
            </a:extLst>
          </p:cNvPr>
          <p:cNvPicPr>
            <a:picLocks noChangeAspect="1"/>
          </p:cNvPicPr>
          <p:nvPr/>
        </p:nvPicPr>
        <p:blipFill>
          <a:blip r:embed="rId3"/>
          <a:stretch>
            <a:fillRect/>
          </a:stretch>
        </p:blipFill>
        <p:spPr>
          <a:xfrm>
            <a:off x="914083" y="1182613"/>
            <a:ext cx="7315834" cy="5052498"/>
          </a:xfrm>
          <a:prstGeom prst="rect">
            <a:avLst/>
          </a:prstGeom>
        </p:spPr>
      </p:pic>
    </p:spTree>
    <p:extLst>
      <p:ext uri="{BB962C8B-B14F-4D97-AF65-F5344CB8AC3E}">
        <p14:creationId xmlns:p14="http://schemas.microsoft.com/office/powerpoint/2010/main" val="2989844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FA82-8F03-42EB-AD99-4B342E1359F0}"/>
              </a:ext>
            </a:extLst>
          </p:cNvPr>
          <p:cNvSpPr>
            <a:spLocks noGrp="1"/>
          </p:cNvSpPr>
          <p:nvPr>
            <p:ph type="title"/>
          </p:nvPr>
        </p:nvSpPr>
        <p:spPr>
          <a:xfrm>
            <a:off x="685800" y="274639"/>
            <a:ext cx="7772400" cy="1143000"/>
          </a:xfrm>
        </p:spPr>
        <p:txBody>
          <a:bodyPr/>
          <a:lstStyle/>
          <a:p>
            <a:pPr algn="ctr"/>
            <a:r>
              <a:rPr lang="en-US" dirty="0"/>
              <a:t>Approach to Abnormal Liver Enzymes in a Person Suspected of AUD</a:t>
            </a:r>
          </a:p>
        </p:txBody>
      </p:sp>
      <p:pic>
        <p:nvPicPr>
          <p:cNvPr id="4" name="Picture 3">
            <a:extLst>
              <a:ext uri="{FF2B5EF4-FFF2-40B4-BE49-F238E27FC236}">
                <a16:creationId xmlns:a16="http://schemas.microsoft.com/office/drawing/2014/main" id="{BBC8E249-A8BE-4F73-A4C7-3E4CD0786DA8}"/>
              </a:ext>
            </a:extLst>
          </p:cNvPr>
          <p:cNvPicPr>
            <a:picLocks noChangeAspect="1"/>
          </p:cNvPicPr>
          <p:nvPr/>
        </p:nvPicPr>
        <p:blipFill>
          <a:blip r:embed="rId2"/>
          <a:stretch>
            <a:fillRect/>
          </a:stretch>
        </p:blipFill>
        <p:spPr>
          <a:xfrm>
            <a:off x="20320" y="1417639"/>
            <a:ext cx="9144000" cy="5695389"/>
          </a:xfrm>
          <a:prstGeom prst="rect">
            <a:avLst/>
          </a:prstGeom>
        </p:spPr>
      </p:pic>
    </p:spTree>
    <p:extLst>
      <p:ext uri="{BB962C8B-B14F-4D97-AF65-F5344CB8AC3E}">
        <p14:creationId xmlns:p14="http://schemas.microsoft.com/office/powerpoint/2010/main" val="110367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C856-6CF3-4E40-B5A4-AEB1223B157C}"/>
              </a:ext>
            </a:extLst>
          </p:cNvPr>
          <p:cNvSpPr>
            <a:spLocks noGrp="1"/>
          </p:cNvSpPr>
          <p:nvPr>
            <p:ph type="title"/>
          </p:nvPr>
        </p:nvSpPr>
        <p:spPr>
          <a:xfrm>
            <a:off x="746760" y="152551"/>
            <a:ext cx="7772400" cy="1143000"/>
          </a:xfrm>
        </p:spPr>
        <p:txBody>
          <a:bodyPr/>
          <a:lstStyle/>
          <a:p>
            <a:pPr algn="ctr"/>
            <a:r>
              <a:rPr lang="en-US" dirty="0"/>
              <a:t>Cirrhosis Background</a:t>
            </a:r>
          </a:p>
        </p:txBody>
      </p:sp>
      <p:sp>
        <p:nvSpPr>
          <p:cNvPr id="3" name="Content Placeholder 2">
            <a:extLst>
              <a:ext uri="{FF2B5EF4-FFF2-40B4-BE49-F238E27FC236}">
                <a16:creationId xmlns:a16="http://schemas.microsoft.com/office/drawing/2014/main" id="{A1075CB9-B08E-4E01-AD45-35893FEA3CA4}"/>
              </a:ext>
            </a:extLst>
          </p:cNvPr>
          <p:cNvSpPr>
            <a:spLocks noGrp="1"/>
          </p:cNvSpPr>
          <p:nvPr>
            <p:ph idx="1"/>
          </p:nvPr>
        </p:nvSpPr>
        <p:spPr>
          <a:xfrm>
            <a:off x="121920" y="1254034"/>
            <a:ext cx="8839199" cy="4937760"/>
          </a:xfrm>
        </p:spPr>
        <p:txBody>
          <a:bodyPr>
            <a:normAutofit fontScale="92500" lnSpcReduction="20000"/>
          </a:bodyPr>
          <a:lstStyle/>
          <a:p>
            <a:r>
              <a:rPr lang="en-US" dirty="0"/>
              <a:t>Prevalence of cirrhosis in the United States population is ~ 0.27%</a:t>
            </a:r>
          </a:p>
          <a:p>
            <a:r>
              <a:rPr lang="en-US" dirty="0"/>
              <a:t>This corresponds to </a:t>
            </a:r>
            <a:r>
              <a:rPr lang="en-US" b="1" dirty="0"/>
              <a:t>633,323 adults in the US </a:t>
            </a:r>
            <a:r>
              <a:rPr lang="en-US" dirty="0"/>
              <a:t>and </a:t>
            </a:r>
            <a:r>
              <a:rPr lang="en-US" b="1" dirty="0"/>
              <a:t>8,235 adults in Utah or Approx. 4700 patients in Idaho</a:t>
            </a:r>
          </a:p>
          <a:p>
            <a:r>
              <a:rPr lang="en-US" dirty="0"/>
              <a:t>Sixty-nine percent reported that they were unaware of having liver disease and it is likely greater</a:t>
            </a:r>
          </a:p>
          <a:p>
            <a:r>
              <a:rPr lang="en-US" dirty="0"/>
              <a:t>The following are independently associated with cirrhosis :</a:t>
            </a:r>
          </a:p>
          <a:p>
            <a:pPr lvl="1"/>
            <a:r>
              <a:rPr lang="en-US" b="1" dirty="0"/>
              <a:t>non-Hispanic blacks and Mexican Americans</a:t>
            </a:r>
          </a:p>
          <a:p>
            <a:pPr lvl="1"/>
            <a:r>
              <a:rPr lang="en-US" b="1" dirty="0"/>
              <a:t>those living below the poverty level</a:t>
            </a:r>
          </a:p>
          <a:p>
            <a:pPr lvl="1"/>
            <a:r>
              <a:rPr lang="en-US" b="1" dirty="0"/>
              <a:t>those with less than a 12th grade education</a:t>
            </a:r>
          </a:p>
          <a:p>
            <a:pPr lvl="1"/>
            <a:r>
              <a:rPr lang="en-US" b="1" dirty="0"/>
              <a:t>Diabetes, Obesity </a:t>
            </a:r>
          </a:p>
          <a:p>
            <a:pPr lvl="1"/>
            <a:r>
              <a:rPr lang="en-US" b="1" dirty="0"/>
              <a:t>alcohol abuse, hepatitis C and B</a:t>
            </a:r>
          </a:p>
          <a:p>
            <a:pPr lvl="1"/>
            <a:r>
              <a:rPr lang="en-US" b="1" dirty="0"/>
              <a:t>male sex</a:t>
            </a:r>
          </a:p>
          <a:p>
            <a:pPr lvl="1"/>
            <a:r>
              <a:rPr lang="en-US" b="1" dirty="0"/>
              <a:t>older age</a:t>
            </a:r>
          </a:p>
          <a:p>
            <a:r>
              <a:rPr lang="en-US" dirty="0"/>
              <a:t>Mortality was 26.4% per 2-year interval in cirrhosis compared with 8.4% in propensity-matched controls.</a:t>
            </a:r>
          </a:p>
        </p:txBody>
      </p:sp>
    </p:spTree>
    <p:extLst>
      <p:ext uri="{BB962C8B-B14F-4D97-AF65-F5344CB8AC3E}">
        <p14:creationId xmlns:p14="http://schemas.microsoft.com/office/powerpoint/2010/main" val="3463964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2D45-7181-43F2-8A0A-1BA111C3A1AA}"/>
              </a:ext>
            </a:extLst>
          </p:cNvPr>
          <p:cNvSpPr>
            <a:spLocks noGrp="1"/>
          </p:cNvSpPr>
          <p:nvPr>
            <p:ph type="title"/>
          </p:nvPr>
        </p:nvSpPr>
        <p:spPr>
          <a:xfrm>
            <a:off x="685800" y="274639"/>
            <a:ext cx="7772400" cy="1143000"/>
          </a:xfrm>
        </p:spPr>
        <p:txBody>
          <a:bodyPr/>
          <a:lstStyle/>
          <a:p>
            <a:pPr algn="ctr"/>
            <a:r>
              <a:rPr lang="en-US" dirty="0"/>
              <a:t>Some Important Things to Consider</a:t>
            </a:r>
          </a:p>
        </p:txBody>
      </p:sp>
      <p:sp>
        <p:nvSpPr>
          <p:cNvPr id="3" name="Content Placeholder 2">
            <a:extLst>
              <a:ext uri="{FF2B5EF4-FFF2-40B4-BE49-F238E27FC236}">
                <a16:creationId xmlns:a16="http://schemas.microsoft.com/office/drawing/2014/main" id="{34EA56ED-1ACC-4696-8590-0DD95B92F65D}"/>
              </a:ext>
            </a:extLst>
          </p:cNvPr>
          <p:cNvSpPr>
            <a:spLocks noGrp="1"/>
          </p:cNvSpPr>
          <p:nvPr>
            <p:ph idx="1"/>
          </p:nvPr>
        </p:nvSpPr>
        <p:spPr>
          <a:xfrm flipH="1">
            <a:off x="81280" y="1737361"/>
            <a:ext cx="8920480" cy="4132582"/>
          </a:xfrm>
        </p:spPr>
        <p:txBody>
          <a:bodyPr>
            <a:normAutofit lnSpcReduction="10000"/>
          </a:bodyPr>
          <a:lstStyle/>
          <a:p>
            <a:r>
              <a:rPr lang="en-US" dirty="0"/>
              <a:t>Prednisone benefits only those with severe </a:t>
            </a:r>
            <a:r>
              <a:rPr lang="en-US" dirty="0" err="1"/>
              <a:t>alc</a:t>
            </a:r>
            <a:r>
              <a:rPr lang="en-US" dirty="0"/>
              <a:t> hep (MELD &gt;20, DF &gt;32</a:t>
            </a:r>
          </a:p>
          <a:p>
            <a:pPr lvl="1"/>
            <a:r>
              <a:rPr lang="en-US" dirty="0"/>
              <a:t>Individual data from five randomized controlled trials and showed that steroids have survival advantage for severe AH with a 28 day survival of 85% among treated patients compared to 65% for placebo</a:t>
            </a:r>
          </a:p>
          <a:p>
            <a:r>
              <a:rPr lang="en-US" dirty="0"/>
              <a:t>The main contraindications for steroid treatment in patients with AH are renal failure, active gastrointestinal bleeding, uncontrolled hyperglycemia, acute pancreatitis, psychosis, and infection.</a:t>
            </a:r>
          </a:p>
          <a:p>
            <a:r>
              <a:rPr lang="en-US" dirty="0"/>
              <a:t>A recent Cochrane meta-analysis concluded that, overall, there is no clear evidence that steroids are effective in the management of AH.</a:t>
            </a:r>
          </a:p>
        </p:txBody>
      </p:sp>
      <p:sp>
        <p:nvSpPr>
          <p:cNvPr id="4" name="TextBox 3">
            <a:extLst>
              <a:ext uri="{FF2B5EF4-FFF2-40B4-BE49-F238E27FC236}">
                <a16:creationId xmlns:a16="http://schemas.microsoft.com/office/drawing/2014/main" id="{4FEEBD62-7517-4736-880F-DCD097552E88}"/>
              </a:ext>
            </a:extLst>
          </p:cNvPr>
          <p:cNvSpPr txBox="1"/>
          <p:nvPr/>
        </p:nvSpPr>
        <p:spPr>
          <a:xfrm>
            <a:off x="4815840" y="6410960"/>
            <a:ext cx="5222240" cy="369332"/>
          </a:xfrm>
          <a:prstGeom prst="rect">
            <a:avLst/>
          </a:prstGeom>
          <a:noFill/>
        </p:spPr>
        <p:txBody>
          <a:bodyPr wrap="square" rtlCol="0">
            <a:spAutoFit/>
          </a:bodyPr>
          <a:lstStyle/>
          <a:p>
            <a:r>
              <a:rPr lang="en-US" u="sng">
                <a:hlinkClick r:id="rId2" tooltip="Seminars in liver disease."/>
              </a:rPr>
              <a:t>Semin Liver Dis.</a:t>
            </a:r>
            <a:r>
              <a:rPr lang="en-US"/>
              <a:t> 2016 Feb;36(1):56-68. </a:t>
            </a:r>
            <a:endParaRPr lang="en-US" dirty="0"/>
          </a:p>
        </p:txBody>
      </p:sp>
    </p:spTree>
    <p:extLst>
      <p:ext uri="{BB962C8B-B14F-4D97-AF65-F5344CB8AC3E}">
        <p14:creationId xmlns:p14="http://schemas.microsoft.com/office/powerpoint/2010/main" val="3536900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A2D6-7CA9-4BFB-BE23-FD3EAF2DE187}"/>
              </a:ext>
            </a:extLst>
          </p:cNvPr>
          <p:cNvSpPr>
            <a:spLocks noGrp="1"/>
          </p:cNvSpPr>
          <p:nvPr>
            <p:ph type="title"/>
          </p:nvPr>
        </p:nvSpPr>
        <p:spPr/>
        <p:txBody>
          <a:bodyPr/>
          <a:lstStyle/>
          <a:p>
            <a:r>
              <a:rPr lang="en-US" dirty="0"/>
              <a:t>Enhancing Clinical Care Within the Hospital System</a:t>
            </a:r>
          </a:p>
        </p:txBody>
      </p:sp>
    </p:spTree>
    <p:extLst>
      <p:ext uri="{BB962C8B-B14F-4D97-AF65-F5344CB8AC3E}">
        <p14:creationId xmlns:p14="http://schemas.microsoft.com/office/powerpoint/2010/main" val="1210810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9488B-1F39-4261-B7FE-4F16A648477E}"/>
              </a:ext>
            </a:extLst>
          </p:cNvPr>
          <p:cNvPicPr>
            <a:picLocks noChangeAspect="1"/>
          </p:cNvPicPr>
          <p:nvPr/>
        </p:nvPicPr>
        <p:blipFill>
          <a:blip r:embed="rId2"/>
          <a:stretch>
            <a:fillRect/>
          </a:stretch>
        </p:blipFill>
        <p:spPr>
          <a:xfrm>
            <a:off x="884759" y="2899076"/>
            <a:ext cx="6789255" cy="2320506"/>
          </a:xfrm>
          <a:prstGeom prst="rect">
            <a:avLst/>
          </a:prstGeom>
        </p:spPr>
      </p:pic>
      <p:sp>
        <p:nvSpPr>
          <p:cNvPr id="6" name="Title 1">
            <a:extLst>
              <a:ext uri="{FF2B5EF4-FFF2-40B4-BE49-F238E27FC236}">
                <a16:creationId xmlns:a16="http://schemas.microsoft.com/office/drawing/2014/main" id="{501DEFED-4FC8-475F-B35E-C1C64822B619}"/>
              </a:ext>
            </a:extLst>
          </p:cNvPr>
          <p:cNvSpPr txBox="1">
            <a:spLocks/>
          </p:cNvSpPr>
          <p:nvPr/>
        </p:nvSpPr>
        <p:spPr>
          <a:xfrm>
            <a:off x="685800" y="846139"/>
            <a:ext cx="7772400" cy="1143000"/>
          </a:xfrm>
          <a:prstGeom prst="rect">
            <a:avLst/>
          </a:prstGeom>
        </p:spPr>
        <p:txBody>
          <a:bodyPr/>
          <a:lstStyle>
            <a:lvl1pPr algn="r" defTabSz="457200" rtl="0" eaLnBrk="1" latinLnBrk="0" hangingPunct="1">
              <a:spcBef>
                <a:spcPct val="0"/>
              </a:spcBef>
              <a:buNone/>
              <a:defRPr sz="2800" kern="1200">
                <a:solidFill>
                  <a:srgbClr val="005FAD"/>
                </a:solidFill>
                <a:latin typeface="Times New Roman"/>
                <a:ea typeface="+mj-ea"/>
                <a:cs typeface="Times New Roman"/>
              </a:defRPr>
            </a:lvl1pPr>
          </a:lstStyle>
          <a:p>
            <a:pPr algn="ctr"/>
            <a:r>
              <a:rPr lang="en-US" dirty="0"/>
              <a:t>Hepatology Morning Report</a:t>
            </a:r>
          </a:p>
        </p:txBody>
      </p:sp>
    </p:spTree>
    <p:extLst>
      <p:ext uri="{BB962C8B-B14F-4D97-AF65-F5344CB8AC3E}">
        <p14:creationId xmlns:p14="http://schemas.microsoft.com/office/powerpoint/2010/main" val="2709094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BCDE-F2B8-4F63-8746-8A96F45E906E}"/>
              </a:ext>
            </a:extLst>
          </p:cNvPr>
          <p:cNvSpPr>
            <a:spLocks noGrp="1"/>
          </p:cNvSpPr>
          <p:nvPr>
            <p:ph type="title"/>
          </p:nvPr>
        </p:nvSpPr>
        <p:spPr>
          <a:xfrm>
            <a:off x="685800" y="274639"/>
            <a:ext cx="7772400" cy="1143000"/>
          </a:xfrm>
        </p:spPr>
        <p:txBody>
          <a:bodyPr/>
          <a:lstStyle/>
          <a:p>
            <a:pPr algn="ctr"/>
            <a:r>
              <a:rPr lang="en-US" dirty="0"/>
              <a:t>Objectives and How it works</a:t>
            </a:r>
          </a:p>
        </p:txBody>
      </p:sp>
      <p:pic>
        <p:nvPicPr>
          <p:cNvPr id="4" name="Picture 3">
            <a:extLst>
              <a:ext uri="{FF2B5EF4-FFF2-40B4-BE49-F238E27FC236}">
                <a16:creationId xmlns:a16="http://schemas.microsoft.com/office/drawing/2014/main" id="{1D2A93B4-F671-4A71-B3C8-D8E97244DACB}"/>
              </a:ext>
            </a:extLst>
          </p:cNvPr>
          <p:cNvPicPr>
            <a:picLocks noChangeAspect="1"/>
          </p:cNvPicPr>
          <p:nvPr/>
        </p:nvPicPr>
        <p:blipFill>
          <a:blip r:embed="rId2"/>
          <a:stretch>
            <a:fillRect/>
          </a:stretch>
        </p:blipFill>
        <p:spPr>
          <a:xfrm>
            <a:off x="-81023" y="2675767"/>
            <a:ext cx="8995577" cy="3472232"/>
          </a:xfrm>
          <a:prstGeom prst="rect">
            <a:avLst/>
          </a:prstGeom>
        </p:spPr>
      </p:pic>
      <p:sp>
        <p:nvSpPr>
          <p:cNvPr id="6" name="TextBox 5">
            <a:extLst>
              <a:ext uri="{FF2B5EF4-FFF2-40B4-BE49-F238E27FC236}">
                <a16:creationId xmlns:a16="http://schemas.microsoft.com/office/drawing/2014/main" id="{6BF694A9-84D2-499B-B1E4-D82F1163EE75}"/>
              </a:ext>
            </a:extLst>
          </p:cNvPr>
          <p:cNvSpPr txBox="1"/>
          <p:nvPr/>
        </p:nvSpPr>
        <p:spPr>
          <a:xfrm>
            <a:off x="140946" y="1198439"/>
            <a:ext cx="877360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Gastroenterology and Hepatology exist variably through the system while advanced hepatology and transplant hepatology ONLY exists in Murray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Objectives: Create early access, deliver equivalent care locally, prioritize and optimize care delivery</a:t>
            </a:r>
          </a:p>
        </p:txBody>
      </p:sp>
    </p:spTree>
    <p:extLst>
      <p:ext uri="{BB962C8B-B14F-4D97-AF65-F5344CB8AC3E}">
        <p14:creationId xmlns:p14="http://schemas.microsoft.com/office/powerpoint/2010/main" val="1562840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F2AB-E3F2-4F50-B814-57A91BEE4ECA}"/>
              </a:ext>
            </a:extLst>
          </p:cNvPr>
          <p:cNvSpPr>
            <a:spLocks noGrp="1"/>
          </p:cNvSpPr>
          <p:nvPr>
            <p:ph type="title"/>
          </p:nvPr>
        </p:nvSpPr>
        <p:spPr>
          <a:xfrm>
            <a:off x="685800" y="274639"/>
            <a:ext cx="7772400" cy="1143000"/>
          </a:xfrm>
        </p:spPr>
        <p:txBody>
          <a:bodyPr/>
          <a:lstStyle/>
          <a:p>
            <a:pPr algn="ctr"/>
            <a:r>
              <a:rPr lang="en-US" dirty="0"/>
              <a:t>What is Received</a:t>
            </a:r>
          </a:p>
        </p:txBody>
      </p:sp>
      <p:pic>
        <p:nvPicPr>
          <p:cNvPr id="4" name="Picture 3">
            <a:extLst>
              <a:ext uri="{FF2B5EF4-FFF2-40B4-BE49-F238E27FC236}">
                <a16:creationId xmlns:a16="http://schemas.microsoft.com/office/drawing/2014/main" id="{E3A70352-60A8-45DB-8DE4-F39D8959CCF8}"/>
              </a:ext>
            </a:extLst>
          </p:cNvPr>
          <p:cNvPicPr>
            <a:picLocks noChangeAspect="1"/>
          </p:cNvPicPr>
          <p:nvPr/>
        </p:nvPicPr>
        <p:blipFill>
          <a:blip r:embed="rId2"/>
          <a:stretch>
            <a:fillRect/>
          </a:stretch>
        </p:blipFill>
        <p:spPr>
          <a:xfrm>
            <a:off x="179919" y="1655180"/>
            <a:ext cx="7806612" cy="5018536"/>
          </a:xfrm>
          <a:prstGeom prst="rect">
            <a:avLst/>
          </a:prstGeom>
        </p:spPr>
      </p:pic>
    </p:spTree>
    <p:extLst>
      <p:ext uri="{BB962C8B-B14F-4D97-AF65-F5344CB8AC3E}">
        <p14:creationId xmlns:p14="http://schemas.microsoft.com/office/powerpoint/2010/main" val="1238598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99C6C-3F39-4678-A324-D9D49290E9D1}"/>
              </a:ext>
            </a:extLst>
          </p:cNvPr>
          <p:cNvSpPr>
            <a:spLocks noGrp="1"/>
          </p:cNvSpPr>
          <p:nvPr>
            <p:ph type="title"/>
          </p:nvPr>
        </p:nvSpPr>
        <p:spPr/>
        <p:txBody>
          <a:bodyPr/>
          <a:lstStyle/>
          <a:p>
            <a:pPr algn="ctr"/>
            <a:r>
              <a:rPr lang="en-US" dirty="0"/>
              <a:t>Transplantation</a:t>
            </a:r>
          </a:p>
        </p:txBody>
      </p:sp>
    </p:spTree>
    <p:extLst>
      <p:ext uri="{BB962C8B-B14F-4D97-AF65-F5344CB8AC3E}">
        <p14:creationId xmlns:p14="http://schemas.microsoft.com/office/powerpoint/2010/main" val="1216670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3C84-0AE8-492F-B42E-A33903663A1D}"/>
              </a:ext>
            </a:extLst>
          </p:cNvPr>
          <p:cNvSpPr>
            <a:spLocks noGrp="1"/>
          </p:cNvSpPr>
          <p:nvPr>
            <p:ph type="title"/>
          </p:nvPr>
        </p:nvSpPr>
        <p:spPr/>
        <p:txBody>
          <a:bodyPr/>
          <a:lstStyle/>
          <a:p>
            <a:r>
              <a:rPr lang="en-US" dirty="0"/>
              <a:t>Behavioral economics</a:t>
            </a:r>
          </a:p>
        </p:txBody>
      </p:sp>
      <p:sp>
        <p:nvSpPr>
          <p:cNvPr id="3" name="Text Placeholder 2">
            <a:extLst>
              <a:ext uri="{FF2B5EF4-FFF2-40B4-BE49-F238E27FC236}">
                <a16:creationId xmlns:a16="http://schemas.microsoft.com/office/drawing/2014/main" id="{FF8E0055-39A5-44F1-AFFD-346918232AEF}"/>
              </a:ext>
            </a:extLst>
          </p:cNvPr>
          <p:cNvSpPr>
            <a:spLocks noGrp="1"/>
          </p:cNvSpPr>
          <p:nvPr>
            <p:ph type="body" sz="quarter" idx="14"/>
          </p:nvPr>
        </p:nvSpPr>
        <p:spPr/>
        <p:txBody>
          <a:bodyPr/>
          <a:lstStyle/>
          <a:p>
            <a:pPr algn="ctr"/>
            <a:r>
              <a:rPr lang="en-US" sz="2700" b="1" i="1" dirty="0">
                <a:latin typeface="Times New Roman" panose="02020603050405020304" pitchFamily="18" charset="0"/>
                <a:cs typeface="Times New Roman" panose="02020603050405020304" pitchFamily="18" charset="0"/>
              </a:rPr>
              <a:t>A method of economic analysis that applies psychological insights into human behavior to explain economic decision-making of individuals and Institutions.</a:t>
            </a:r>
          </a:p>
          <a:p>
            <a:pPr algn="ctr"/>
            <a:endParaRPr lang="en-US" b="1" i="1" dirty="0">
              <a:latin typeface="Times New Roman" panose="02020603050405020304" pitchFamily="18" charset="0"/>
              <a:cs typeface="Times New Roman" panose="02020603050405020304" pitchFamily="18" charset="0"/>
            </a:endParaRPr>
          </a:p>
          <a:p>
            <a:pPr algn="ctr"/>
            <a:endParaRPr lang="en-US" b="1" i="1" dirty="0">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37561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E330-5C3C-4846-9435-B203A04270D5}"/>
              </a:ext>
            </a:extLst>
          </p:cNvPr>
          <p:cNvSpPr>
            <a:spLocks noGrp="1"/>
          </p:cNvSpPr>
          <p:nvPr>
            <p:ph type="title"/>
          </p:nvPr>
        </p:nvSpPr>
        <p:spPr>
          <a:xfrm>
            <a:off x="0" y="898216"/>
            <a:ext cx="9064869" cy="781994"/>
          </a:xfrm>
        </p:spPr>
        <p:txBody>
          <a:bodyPr>
            <a:normAutofit fontScale="90000"/>
          </a:bodyPr>
          <a:lstStyle/>
          <a:p>
            <a:r>
              <a:rPr lang="en-US" dirty="0"/>
              <a:t>Who is this man, his professional degree, and in what field did he attain his Nobel Prize?</a:t>
            </a:r>
          </a:p>
        </p:txBody>
      </p:sp>
      <p:pic>
        <p:nvPicPr>
          <p:cNvPr id="7" name="Picture 6">
            <a:extLst>
              <a:ext uri="{FF2B5EF4-FFF2-40B4-BE49-F238E27FC236}">
                <a16:creationId xmlns:a16="http://schemas.microsoft.com/office/drawing/2014/main" id="{45758F35-D980-4442-BCDF-E329F6B5B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470" y="1916600"/>
            <a:ext cx="3185060" cy="3640067"/>
          </a:xfrm>
          <a:prstGeom prst="rect">
            <a:avLst/>
          </a:prstGeom>
        </p:spPr>
      </p:pic>
    </p:spTree>
    <p:extLst>
      <p:ext uri="{BB962C8B-B14F-4D97-AF65-F5344CB8AC3E}">
        <p14:creationId xmlns:p14="http://schemas.microsoft.com/office/powerpoint/2010/main" val="2622998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0" y="1249185"/>
            <a:ext cx="5829300" cy="857250"/>
          </a:xfrm>
        </p:spPr>
        <p:txBody>
          <a:bodyPr/>
          <a:lstStyle/>
          <a:p>
            <a:r>
              <a:rPr lang="en-US" dirty="0"/>
              <a:t>Game Theory</a:t>
            </a:r>
          </a:p>
        </p:txBody>
      </p:sp>
      <p:sp>
        <p:nvSpPr>
          <p:cNvPr id="3" name="Content Placeholder 2"/>
          <p:cNvSpPr>
            <a:spLocks noGrp="1"/>
          </p:cNvSpPr>
          <p:nvPr>
            <p:ph idx="1"/>
          </p:nvPr>
        </p:nvSpPr>
        <p:spPr>
          <a:xfrm>
            <a:off x="1143000" y="1935162"/>
            <a:ext cx="6858000" cy="3684588"/>
          </a:xfrm>
        </p:spPr>
        <p:txBody>
          <a:bodyPr>
            <a:normAutofit/>
          </a:bodyPr>
          <a:lstStyle/>
          <a:p>
            <a:r>
              <a:rPr lang="en-US" sz="2100" b="1" i="1" dirty="0">
                <a:latin typeface="Times New Roman" panose="02020603050405020304" pitchFamily="18" charset="0"/>
                <a:cs typeface="Times New Roman" panose="02020603050405020304" pitchFamily="18" charset="0"/>
              </a:rPr>
              <a:t>“The study of mathematical models of conflict and cooperation between intelligent and rational decision makers”</a:t>
            </a:r>
            <a:endParaRPr lang="en-US" dirty="0"/>
          </a:p>
          <a:p>
            <a:r>
              <a:rPr lang="en-US" sz="2100" b="1" i="1" dirty="0">
                <a:latin typeface="+mj-lt"/>
                <a:cs typeface="Times New Roman" panose="02020603050405020304" pitchFamily="18" charset="0"/>
              </a:rPr>
              <a:t>11 game theorists have won </a:t>
            </a:r>
            <a:r>
              <a:rPr lang="en-US" sz="2100" b="1" i="1" dirty="0" err="1">
                <a:latin typeface="+mj-lt"/>
                <a:cs typeface="Times New Roman" panose="02020603050405020304" pitchFamily="18" charset="0"/>
              </a:rPr>
              <a:t>nobel</a:t>
            </a:r>
            <a:r>
              <a:rPr lang="en-US" sz="2100" b="1" i="1" dirty="0">
                <a:latin typeface="+mj-lt"/>
                <a:cs typeface="Times New Roman" panose="02020603050405020304" pitchFamily="18" charset="0"/>
              </a:rPr>
              <a:t> prizes in economics with one of the most famous John Forbes Nash</a:t>
            </a:r>
          </a:p>
          <a:p>
            <a:pPr lvl="1"/>
            <a:r>
              <a:rPr lang="en-US" sz="1800" b="1" i="1" dirty="0">
                <a:latin typeface="+mj-lt"/>
                <a:cs typeface="Times New Roman" panose="02020603050405020304" pitchFamily="18" charset="0"/>
              </a:rPr>
              <a:t>He described the Mixed Strategy Nash Equilibrium.</a:t>
            </a:r>
          </a:p>
          <a:p>
            <a:pPr lvl="1"/>
            <a:r>
              <a:rPr lang="en-US" sz="1800" b="1" i="1" dirty="0">
                <a:latin typeface="+mj-lt"/>
                <a:cs typeface="Times New Roman" panose="02020603050405020304" pitchFamily="18" charset="0"/>
              </a:rPr>
              <a:t>In this more than one player each assumes to know the strategies of the other and when in equilibrium they are making the best decision for themselves.</a:t>
            </a:r>
          </a:p>
          <a:p>
            <a:pPr lvl="1"/>
            <a:r>
              <a:rPr lang="en-US" sz="1800" b="1" i="1" dirty="0">
                <a:latin typeface="+mj-lt"/>
                <a:cs typeface="Times New Roman" panose="02020603050405020304" pitchFamily="18" charset="0"/>
              </a:rPr>
              <a:t>Games can be cooperative and non-cooperative game</a:t>
            </a:r>
          </a:p>
        </p:txBody>
      </p:sp>
      <p:sp>
        <p:nvSpPr>
          <p:cNvPr id="4" name="Rectangle 3"/>
          <p:cNvSpPr/>
          <p:nvPr/>
        </p:nvSpPr>
        <p:spPr>
          <a:xfrm>
            <a:off x="3802095" y="2273803"/>
            <a:ext cx="1315027" cy="391886"/>
          </a:xfrm>
          <a:prstGeom prst="rect">
            <a:avLst/>
          </a:prstGeom>
          <a:solidFill>
            <a:schemeClr val="accent1">
              <a:alpha val="23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ectangle 4"/>
          <p:cNvSpPr/>
          <p:nvPr/>
        </p:nvSpPr>
        <p:spPr>
          <a:xfrm>
            <a:off x="5495192" y="2273803"/>
            <a:ext cx="1022176" cy="391886"/>
          </a:xfrm>
          <a:prstGeom prst="rect">
            <a:avLst/>
          </a:prstGeom>
          <a:solidFill>
            <a:schemeClr val="accent1">
              <a:alpha val="23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926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802D-EECA-4570-8109-EE6CD8226136}"/>
              </a:ext>
            </a:extLst>
          </p:cNvPr>
          <p:cNvSpPr>
            <a:spLocks noGrp="1"/>
          </p:cNvSpPr>
          <p:nvPr>
            <p:ph type="title"/>
          </p:nvPr>
        </p:nvSpPr>
        <p:spPr>
          <a:xfrm>
            <a:off x="287768" y="274639"/>
            <a:ext cx="7772400" cy="1143000"/>
          </a:xfrm>
        </p:spPr>
        <p:txBody>
          <a:bodyPr/>
          <a:lstStyle/>
          <a:p>
            <a:pPr algn="ctr"/>
            <a:r>
              <a:rPr lang="en-US" dirty="0"/>
              <a:t>Transplant Program Comparisons Utah</a:t>
            </a:r>
            <a:br>
              <a:rPr lang="en-US" dirty="0"/>
            </a:br>
            <a:r>
              <a:rPr lang="en-US" sz="2000" b="1" dirty="0"/>
              <a:t>(September 30, 2019)</a:t>
            </a:r>
          </a:p>
        </p:txBody>
      </p:sp>
      <p:sp>
        <p:nvSpPr>
          <p:cNvPr id="7" name="TextBox 6">
            <a:extLst>
              <a:ext uri="{FF2B5EF4-FFF2-40B4-BE49-F238E27FC236}">
                <a16:creationId xmlns:a16="http://schemas.microsoft.com/office/drawing/2014/main" id="{5B70966A-B832-4080-8517-D6E83488155D}"/>
              </a:ext>
            </a:extLst>
          </p:cNvPr>
          <p:cNvSpPr txBox="1"/>
          <p:nvPr/>
        </p:nvSpPr>
        <p:spPr>
          <a:xfrm>
            <a:off x="161365" y="3929570"/>
            <a:ext cx="2441986" cy="369332"/>
          </a:xfrm>
          <a:prstGeom prst="rect">
            <a:avLst/>
          </a:prstGeom>
          <a:solidFill>
            <a:schemeClr val="bg1"/>
          </a:solidFill>
        </p:spPr>
        <p:txBody>
          <a:bodyPr wrap="square" rtlCol="0">
            <a:spAutoFit/>
          </a:bodyPr>
          <a:lstStyle/>
          <a:p>
            <a:r>
              <a:rPr lang="en-US" dirty="0"/>
              <a:t>University of Utah</a:t>
            </a:r>
          </a:p>
        </p:txBody>
      </p:sp>
      <p:sp>
        <p:nvSpPr>
          <p:cNvPr id="8" name="TextBox 7">
            <a:extLst>
              <a:ext uri="{FF2B5EF4-FFF2-40B4-BE49-F238E27FC236}">
                <a16:creationId xmlns:a16="http://schemas.microsoft.com/office/drawing/2014/main" id="{5312D5B4-7F52-4F39-8DD0-29B4FE950C55}"/>
              </a:ext>
            </a:extLst>
          </p:cNvPr>
          <p:cNvSpPr txBox="1"/>
          <p:nvPr/>
        </p:nvSpPr>
        <p:spPr>
          <a:xfrm>
            <a:off x="-294640" y="1232973"/>
            <a:ext cx="2441986" cy="369332"/>
          </a:xfrm>
          <a:prstGeom prst="rect">
            <a:avLst/>
          </a:prstGeom>
          <a:solidFill>
            <a:schemeClr val="bg1"/>
          </a:solidFill>
        </p:spPr>
        <p:txBody>
          <a:bodyPr wrap="square" rtlCol="0">
            <a:spAutoFit/>
          </a:bodyPr>
          <a:lstStyle/>
          <a:p>
            <a:pPr algn="ctr"/>
            <a:r>
              <a:rPr lang="en-US" dirty="0"/>
              <a:t>Intermountain</a:t>
            </a:r>
          </a:p>
        </p:txBody>
      </p:sp>
      <p:pic>
        <p:nvPicPr>
          <p:cNvPr id="5" name="Picture 4">
            <a:extLst>
              <a:ext uri="{FF2B5EF4-FFF2-40B4-BE49-F238E27FC236}">
                <a16:creationId xmlns:a16="http://schemas.microsoft.com/office/drawing/2014/main" id="{37DD8A14-69D5-451C-A2CE-6605EA2736B1}"/>
              </a:ext>
            </a:extLst>
          </p:cNvPr>
          <p:cNvPicPr>
            <a:picLocks noChangeAspect="1"/>
          </p:cNvPicPr>
          <p:nvPr/>
        </p:nvPicPr>
        <p:blipFill>
          <a:blip r:embed="rId2"/>
          <a:stretch>
            <a:fillRect/>
          </a:stretch>
        </p:blipFill>
        <p:spPr>
          <a:xfrm>
            <a:off x="576290" y="1862583"/>
            <a:ext cx="8090190" cy="1821338"/>
          </a:xfrm>
          <a:prstGeom prst="rect">
            <a:avLst/>
          </a:prstGeom>
          <a:ln w="57150">
            <a:solidFill>
              <a:schemeClr val="accent1"/>
            </a:solidFill>
          </a:ln>
        </p:spPr>
      </p:pic>
      <p:pic>
        <p:nvPicPr>
          <p:cNvPr id="12" name="Picture 11">
            <a:extLst>
              <a:ext uri="{FF2B5EF4-FFF2-40B4-BE49-F238E27FC236}">
                <a16:creationId xmlns:a16="http://schemas.microsoft.com/office/drawing/2014/main" id="{5C6C17CD-EE62-45CD-AF49-B884AC83C49A}"/>
              </a:ext>
            </a:extLst>
          </p:cNvPr>
          <p:cNvPicPr>
            <a:picLocks noChangeAspect="1"/>
          </p:cNvPicPr>
          <p:nvPr/>
        </p:nvPicPr>
        <p:blipFill>
          <a:blip r:embed="rId3"/>
          <a:stretch>
            <a:fillRect/>
          </a:stretch>
        </p:blipFill>
        <p:spPr>
          <a:xfrm>
            <a:off x="576290" y="4470400"/>
            <a:ext cx="8090190" cy="1540786"/>
          </a:xfrm>
          <a:prstGeom prst="rect">
            <a:avLst/>
          </a:prstGeom>
          <a:ln w="73025">
            <a:solidFill>
              <a:srgbClr val="C00000"/>
            </a:solidFill>
          </a:ln>
        </p:spPr>
      </p:pic>
      <p:sp>
        <p:nvSpPr>
          <p:cNvPr id="13" name="Arrow: Curved Right 12">
            <a:extLst>
              <a:ext uri="{FF2B5EF4-FFF2-40B4-BE49-F238E27FC236}">
                <a16:creationId xmlns:a16="http://schemas.microsoft.com/office/drawing/2014/main" id="{B5D1589B-AC5E-4E7B-91DF-BBEA3911C85F}"/>
              </a:ext>
            </a:extLst>
          </p:cNvPr>
          <p:cNvSpPr/>
          <p:nvPr/>
        </p:nvSpPr>
        <p:spPr>
          <a:xfrm>
            <a:off x="0" y="2560639"/>
            <a:ext cx="822960" cy="2702241"/>
          </a:xfrm>
          <a:prstGeom prst="curv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Rectangle: Rounded Corners 13">
            <a:extLst>
              <a:ext uri="{FF2B5EF4-FFF2-40B4-BE49-F238E27FC236}">
                <a16:creationId xmlns:a16="http://schemas.microsoft.com/office/drawing/2014/main" id="{CC277E95-55BF-405B-A7F2-DB60E5D94ADC}"/>
              </a:ext>
            </a:extLst>
          </p:cNvPr>
          <p:cNvSpPr/>
          <p:nvPr/>
        </p:nvSpPr>
        <p:spPr>
          <a:xfrm>
            <a:off x="822960" y="4901955"/>
            <a:ext cx="355600" cy="355281"/>
          </a:xfrm>
          <a:prstGeom prst="roundRect">
            <a:avLst/>
          </a:prstGeom>
          <a:noFill/>
          <a:ln w="635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FC43E2C-7268-4487-AB39-7D25D3A9FE33}"/>
              </a:ext>
            </a:extLst>
          </p:cNvPr>
          <p:cNvSpPr/>
          <p:nvPr/>
        </p:nvSpPr>
        <p:spPr>
          <a:xfrm>
            <a:off x="822960" y="2560639"/>
            <a:ext cx="355600" cy="355281"/>
          </a:xfrm>
          <a:prstGeom prst="roundRect">
            <a:avLst/>
          </a:prstGeom>
          <a:noFill/>
          <a:ln w="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5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6096000"/>
          <a:ext cx="9144000" cy="762000"/>
        </p:xfrm>
        <a:graphic>
          <a:graphicData uri="http://schemas.openxmlformats.org/drawingml/2006/table">
            <a:tbl>
              <a:tblPr>
                <a:tableStyleId>{5C22544A-7EE6-4342-B048-85BDC9FD1C3A}</a:tableStyleId>
              </a:tblPr>
              <a:tblGrid>
                <a:gridCol w="9144000">
                  <a:extLst>
                    <a:ext uri="{9D8B030D-6E8A-4147-A177-3AD203B41FA5}">
                      <a16:colId xmlns:a16="http://schemas.microsoft.com/office/drawing/2014/main" val="20000"/>
                    </a:ext>
                  </a:extLst>
                </a:gridCol>
              </a:tblGrid>
              <a:tr h="762000">
                <a:tc>
                  <a:txBody>
                    <a:bodyPr/>
                    <a:lstStyle/>
                    <a:p>
                      <a:pPr algn="l" fontAlgn="b"/>
                      <a:r>
                        <a:rPr lang="en-US" sz="900" u="none" strike="noStrike" dirty="0">
                          <a:effectLst/>
                        </a:rPr>
                        <a:t>ICD-10 Codes: B15-B19 (Viral hepatitis), K70.0 (Alcoholic fatty liver), K70.1 (Alcoholic hepatitis), K70.2 (Alcoholic fibrosis</a:t>
                      </a:r>
                      <a:r>
                        <a:rPr lang="en-US" sz="900" b="0" i="0" u="none" strike="noStrike" baseline="0" dirty="0">
                          <a:solidFill>
                            <a:srgbClr val="000000"/>
                          </a:solidFill>
                          <a:effectLst/>
                          <a:latin typeface="Calibri"/>
                        </a:rPr>
                        <a:t> </a:t>
                      </a:r>
                      <a:r>
                        <a:rPr lang="en-US" sz="900" u="none" strike="noStrike" dirty="0">
                          <a:effectLst/>
                        </a:rPr>
                        <a:t>and sclerosis of liver), K70.3 (Alcoholic cirrhosis of liver), K70.4 (Alcoholic hepatic failure), K70.9 (Alcoholic liver</a:t>
                      </a:r>
                      <a:r>
                        <a:rPr lang="en-US" sz="900" b="0" i="0" u="none" strike="noStrike" baseline="0" dirty="0">
                          <a:solidFill>
                            <a:srgbClr val="000000"/>
                          </a:solidFill>
                          <a:effectLst/>
                          <a:latin typeface="Calibri"/>
                        </a:rPr>
                        <a:t> </a:t>
                      </a:r>
                      <a:r>
                        <a:rPr lang="en-US" sz="900" u="none" strike="noStrike" dirty="0">
                          <a:effectLst/>
                        </a:rPr>
                        <a:t>disease, unspecified), K71.7 (Toxic liver disease with fibrosis and cirrhosis of liver), K72.1 (Chronic hepatic failure), K73.0</a:t>
                      </a:r>
                      <a:r>
                        <a:rPr lang="en-US" sz="900" b="0" i="0" u="none" strike="noStrike" baseline="0" dirty="0">
                          <a:solidFill>
                            <a:srgbClr val="000000"/>
                          </a:solidFill>
                          <a:effectLst/>
                          <a:latin typeface="Calibri"/>
                        </a:rPr>
                        <a:t> </a:t>
                      </a:r>
                      <a:r>
                        <a:rPr lang="en-US" sz="900" u="none" strike="noStrike" dirty="0">
                          <a:effectLst/>
                        </a:rPr>
                        <a:t>(Chronic persistent hepatitis, not elsewhere classified), K73.1 (Chronic lobular hepatitis, not elsewhere classified), K73.2</a:t>
                      </a:r>
                      <a:r>
                        <a:rPr lang="en-US" sz="900" b="0" i="0" u="none" strike="noStrike" baseline="0" dirty="0">
                          <a:solidFill>
                            <a:srgbClr val="000000"/>
                          </a:solidFill>
                          <a:effectLst/>
                          <a:latin typeface="Calibri"/>
                        </a:rPr>
                        <a:t> </a:t>
                      </a:r>
                      <a:r>
                        <a:rPr lang="en-US" sz="900" u="none" strike="noStrike" dirty="0">
                          <a:effectLst/>
                        </a:rPr>
                        <a:t>(Chronic active hepatitis, not elsewhere classified), K73.8 (Other chronic hepatitis, not elsewhere classified), K73.9 (Chronic</a:t>
                      </a:r>
                      <a:r>
                        <a:rPr lang="en-US" sz="900" b="0" i="0" u="none" strike="noStrike" baseline="0" dirty="0">
                          <a:solidFill>
                            <a:srgbClr val="000000"/>
                          </a:solidFill>
                          <a:effectLst/>
                          <a:latin typeface="Calibri"/>
                        </a:rPr>
                        <a:t> </a:t>
                      </a:r>
                      <a:r>
                        <a:rPr lang="en-US" sz="900" u="none" strike="noStrike" dirty="0">
                          <a:effectLst/>
                        </a:rPr>
                        <a:t>hepatitis, unspecified), K74.0 (Hepatic fibrosis), K74.2 (Hepatic fibrosis with hepatic sclerosis), K74.3 (Primary biliary</a:t>
                      </a:r>
                      <a:r>
                        <a:rPr lang="en-US" sz="900" b="0" i="0" u="none" strike="noStrike" baseline="0" dirty="0">
                          <a:solidFill>
                            <a:srgbClr val="000000"/>
                          </a:solidFill>
                          <a:effectLst/>
                          <a:latin typeface="Calibri"/>
                        </a:rPr>
                        <a:t> </a:t>
                      </a:r>
                      <a:r>
                        <a:rPr lang="en-US" sz="900" u="none" strike="noStrike" dirty="0">
                          <a:effectLst/>
                        </a:rPr>
                        <a:t>cirrhosis), K74.5 (Biliary cirrhosis, unspecified), K74.6 (Other and unspecified cirrhosis of liver), K75.4 (Autoimmune hepatitis), K76.0 (Fatty (change of) liver, not elsewhere classified), K76.6 (Portal hypertension), K76.7 (</a:t>
                      </a:r>
                      <a:r>
                        <a:rPr lang="en-US" sz="900" u="none" strike="noStrike" dirty="0" err="1">
                          <a:effectLst/>
                        </a:rPr>
                        <a:t>Hepatorenal</a:t>
                      </a:r>
                      <a:r>
                        <a:rPr lang="en-US" sz="900" u="none" strike="noStrike" dirty="0">
                          <a:effectLst/>
                        </a:rPr>
                        <a:t> syndrome)</a:t>
                      </a:r>
                      <a:endParaRPr lang="en-US" sz="9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0"/>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819748283"/>
              </p:ext>
            </p:extLst>
          </p:nvPr>
        </p:nvGraphicFramePr>
        <p:xfrm>
          <a:off x="0" y="947391"/>
          <a:ext cx="9144000" cy="512781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57200" y="4137434"/>
            <a:ext cx="294238" cy="2016508"/>
          </a:xfrm>
          <a:prstGeom prst="rect">
            <a:avLst/>
          </a:prstGeom>
          <a:noFill/>
          <a:ln w="50800">
            <a:solidFill>
              <a:srgbClr val="5B8CC4"/>
            </a:solidFill>
          </a:ln>
        </p:spPr>
        <p:txBody>
          <a:bodyPr wrap="square" rtlCol="0">
            <a:spAutoFit/>
          </a:bodyPr>
          <a:lstStyle/>
          <a:p>
            <a:endParaRPr lang="en-US" dirty="0"/>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55913"/>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638629" y="437130"/>
            <a:ext cx="8229600" cy="762000"/>
          </a:xfrm>
        </p:spPr>
        <p:txBody>
          <a:bodyPr>
            <a:noAutofit/>
          </a:bodyPr>
          <a:lstStyle/>
          <a:p>
            <a:r>
              <a:rPr lang="en-US" sz="3200" dirty="0"/>
              <a:t>Crude death rates from liver disease from 2014 from CDC death data</a:t>
            </a:r>
          </a:p>
        </p:txBody>
      </p:sp>
      <p:sp>
        <p:nvSpPr>
          <p:cNvPr id="3" name="Arrow: Curved Down 2">
            <a:extLst>
              <a:ext uri="{FF2B5EF4-FFF2-40B4-BE49-F238E27FC236}">
                <a16:creationId xmlns:a16="http://schemas.microsoft.com/office/drawing/2014/main" id="{592C64A9-9D53-4054-AC00-D0E08A09FD1F}"/>
              </a:ext>
            </a:extLst>
          </p:cNvPr>
          <p:cNvSpPr/>
          <p:nvPr/>
        </p:nvSpPr>
        <p:spPr>
          <a:xfrm>
            <a:off x="457200" y="2200529"/>
            <a:ext cx="8411029" cy="1146175"/>
          </a:xfrm>
          <a:prstGeom prst="curved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ADD45094-E9B5-4026-B0B5-209849ABDA1D}"/>
              </a:ext>
            </a:extLst>
          </p:cNvPr>
          <p:cNvSpPr txBox="1"/>
          <p:nvPr/>
        </p:nvSpPr>
        <p:spPr>
          <a:xfrm>
            <a:off x="7669157" y="1456349"/>
            <a:ext cx="1380227" cy="4349228"/>
          </a:xfrm>
          <a:prstGeom prst="rect">
            <a:avLst/>
          </a:prstGeom>
          <a:noFill/>
          <a:ln w="508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6403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1EC7-CB52-4590-9969-6BBEA5E8624C}"/>
              </a:ext>
            </a:extLst>
          </p:cNvPr>
          <p:cNvSpPr>
            <a:spLocks noGrp="1"/>
          </p:cNvSpPr>
          <p:nvPr>
            <p:ph type="title"/>
          </p:nvPr>
        </p:nvSpPr>
        <p:spPr>
          <a:xfrm>
            <a:off x="685800" y="0"/>
            <a:ext cx="7772400" cy="1143000"/>
          </a:xfrm>
        </p:spPr>
        <p:txBody>
          <a:bodyPr/>
          <a:lstStyle/>
          <a:p>
            <a:pPr algn="ctr"/>
            <a:r>
              <a:rPr lang="en-US" dirty="0"/>
              <a:t>Why The Difference ?</a:t>
            </a:r>
          </a:p>
        </p:txBody>
      </p:sp>
      <p:pic>
        <p:nvPicPr>
          <p:cNvPr id="4" name="Picture 3">
            <a:extLst>
              <a:ext uri="{FF2B5EF4-FFF2-40B4-BE49-F238E27FC236}">
                <a16:creationId xmlns:a16="http://schemas.microsoft.com/office/drawing/2014/main" id="{E8A09006-2AED-4F16-AEE8-20FF4B60EB51}"/>
              </a:ext>
            </a:extLst>
          </p:cNvPr>
          <p:cNvPicPr>
            <a:picLocks noChangeAspect="1"/>
          </p:cNvPicPr>
          <p:nvPr/>
        </p:nvPicPr>
        <p:blipFill>
          <a:blip r:embed="rId2"/>
          <a:stretch>
            <a:fillRect/>
          </a:stretch>
        </p:blipFill>
        <p:spPr>
          <a:xfrm>
            <a:off x="79306" y="1104890"/>
            <a:ext cx="4761975" cy="4982965"/>
          </a:xfrm>
          <a:prstGeom prst="rect">
            <a:avLst/>
          </a:prstGeom>
        </p:spPr>
      </p:pic>
      <p:pic>
        <p:nvPicPr>
          <p:cNvPr id="6" name="Picture 5">
            <a:extLst>
              <a:ext uri="{FF2B5EF4-FFF2-40B4-BE49-F238E27FC236}">
                <a16:creationId xmlns:a16="http://schemas.microsoft.com/office/drawing/2014/main" id="{A5170C15-C46F-4F8A-836D-9B89F9EB9883}"/>
              </a:ext>
            </a:extLst>
          </p:cNvPr>
          <p:cNvPicPr>
            <a:picLocks noChangeAspect="1"/>
          </p:cNvPicPr>
          <p:nvPr/>
        </p:nvPicPr>
        <p:blipFill>
          <a:blip r:embed="rId3"/>
          <a:stretch>
            <a:fillRect/>
          </a:stretch>
        </p:blipFill>
        <p:spPr>
          <a:xfrm>
            <a:off x="4572000" y="812800"/>
            <a:ext cx="4646626" cy="5069840"/>
          </a:xfrm>
          <a:prstGeom prst="rect">
            <a:avLst/>
          </a:prstGeom>
        </p:spPr>
      </p:pic>
    </p:spTree>
    <p:extLst>
      <p:ext uri="{BB962C8B-B14F-4D97-AF65-F5344CB8AC3E}">
        <p14:creationId xmlns:p14="http://schemas.microsoft.com/office/powerpoint/2010/main" val="3900631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969BA-645D-49EF-9821-D50718C1B249}"/>
              </a:ext>
            </a:extLst>
          </p:cNvPr>
          <p:cNvPicPr>
            <a:picLocks noChangeAspect="1"/>
          </p:cNvPicPr>
          <p:nvPr/>
        </p:nvPicPr>
        <p:blipFill>
          <a:blip r:embed="rId2"/>
          <a:stretch>
            <a:fillRect/>
          </a:stretch>
        </p:blipFill>
        <p:spPr>
          <a:xfrm>
            <a:off x="59390" y="2117939"/>
            <a:ext cx="7995674" cy="3009654"/>
          </a:xfrm>
          <a:prstGeom prst="rect">
            <a:avLst/>
          </a:prstGeom>
        </p:spPr>
      </p:pic>
      <p:sp>
        <p:nvSpPr>
          <p:cNvPr id="2" name="Title 1">
            <a:extLst>
              <a:ext uri="{FF2B5EF4-FFF2-40B4-BE49-F238E27FC236}">
                <a16:creationId xmlns:a16="http://schemas.microsoft.com/office/drawing/2014/main" id="{15EC6C4E-689A-43B3-B7DA-82D6DA40DFCE}"/>
              </a:ext>
            </a:extLst>
          </p:cNvPr>
          <p:cNvSpPr>
            <a:spLocks noGrp="1"/>
          </p:cNvSpPr>
          <p:nvPr>
            <p:ph type="title"/>
          </p:nvPr>
        </p:nvSpPr>
        <p:spPr>
          <a:xfrm>
            <a:off x="628650" y="843474"/>
            <a:ext cx="7886700" cy="994172"/>
          </a:xfrm>
        </p:spPr>
        <p:txBody>
          <a:bodyPr/>
          <a:lstStyle/>
          <a:p>
            <a:pPr algn="ctr"/>
            <a:r>
              <a:rPr lang="en-US" dirty="0"/>
              <a:t>SRTR Data Comparisons</a:t>
            </a:r>
          </a:p>
        </p:txBody>
      </p:sp>
      <p:sp>
        <p:nvSpPr>
          <p:cNvPr id="7" name="Rectangle 6">
            <a:extLst>
              <a:ext uri="{FF2B5EF4-FFF2-40B4-BE49-F238E27FC236}">
                <a16:creationId xmlns:a16="http://schemas.microsoft.com/office/drawing/2014/main" id="{0E37FC2C-C1C5-4301-B27D-B9B7602C6D75}"/>
              </a:ext>
            </a:extLst>
          </p:cNvPr>
          <p:cNvSpPr/>
          <p:nvPr/>
        </p:nvSpPr>
        <p:spPr>
          <a:xfrm>
            <a:off x="5543550" y="3306536"/>
            <a:ext cx="922565" cy="481693"/>
          </a:xfrm>
          <a:prstGeom prst="rect">
            <a:avLst/>
          </a:prstGeom>
          <a:solidFill>
            <a:schemeClr val="accent1">
              <a:alpha val="33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Curved Down 7">
            <a:extLst>
              <a:ext uri="{FF2B5EF4-FFF2-40B4-BE49-F238E27FC236}">
                <a16:creationId xmlns:a16="http://schemas.microsoft.com/office/drawing/2014/main" id="{437BA121-7C38-4D21-A061-FE31DF9C1DBC}"/>
              </a:ext>
            </a:extLst>
          </p:cNvPr>
          <p:cNvSpPr/>
          <p:nvPr/>
        </p:nvSpPr>
        <p:spPr>
          <a:xfrm>
            <a:off x="6314378" y="2920365"/>
            <a:ext cx="1321419" cy="4816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7228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DAB8C04-5EC2-46CE-A012-29599EF202E5}"/>
              </a:ext>
            </a:extLst>
          </p:cNvPr>
          <p:cNvGraphicFramePr>
            <a:graphicFrameLocks/>
          </p:cNvGraphicFramePr>
          <p:nvPr/>
        </p:nvGraphicFramePr>
        <p:xfrm>
          <a:off x="5670223" y="2007394"/>
          <a:ext cx="3473777" cy="3056567"/>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25EEB14E-D503-4740-9736-4502932BA968}"/>
              </a:ext>
            </a:extLst>
          </p:cNvPr>
          <p:cNvGrpSpPr/>
          <p:nvPr/>
        </p:nvGrpSpPr>
        <p:grpSpPr>
          <a:xfrm>
            <a:off x="8275320" y="2658632"/>
            <a:ext cx="480060" cy="498764"/>
            <a:chOff x="11065163" y="2392218"/>
            <a:chExt cx="640080" cy="665018"/>
          </a:xfrm>
        </p:grpSpPr>
        <p:sp>
          <p:nvSpPr>
            <p:cNvPr id="4" name="Arrow: Up-Down 3">
              <a:extLst>
                <a:ext uri="{FF2B5EF4-FFF2-40B4-BE49-F238E27FC236}">
                  <a16:creationId xmlns:a16="http://schemas.microsoft.com/office/drawing/2014/main" id="{635D02D9-9858-4557-BE00-34CE8847AF0A}"/>
                </a:ext>
              </a:extLst>
            </p:cNvPr>
            <p:cNvSpPr/>
            <p:nvPr/>
          </p:nvSpPr>
          <p:spPr>
            <a:xfrm>
              <a:off x="11214330" y="2392218"/>
              <a:ext cx="341746" cy="6650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4E7DD589-1AF8-4672-9C54-B8F919015A68}"/>
                </a:ext>
              </a:extLst>
            </p:cNvPr>
            <p:cNvCxnSpPr/>
            <p:nvPr/>
          </p:nvCxnSpPr>
          <p:spPr>
            <a:xfrm>
              <a:off x="11065163" y="2392218"/>
              <a:ext cx="640080" cy="0"/>
            </a:xfrm>
            <a:prstGeom prst="line">
              <a:avLst/>
            </a:prstGeom>
            <a:ln w="34925"/>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F36679-2443-4008-BE9B-D62D2455232B}"/>
              </a:ext>
            </a:extLst>
          </p:cNvPr>
          <p:cNvSpPr>
            <a:spLocks noGrp="1"/>
          </p:cNvSpPr>
          <p:nvPr>
            <p:ph type="title"/>
          </p:nvPr>
        </p:nvSpPr>
        <p:spPr>
          <a:xfrm>
            <a:off x="628650" y="1131094"/>
            <a:ext cx="7886700" cy="640556"/>
          </a:xfrm>
        </p:spPr>
        <p:txBody>
          <a:bodyPr/>
          <a:lstStyle/>
          <a:p>
            <a:r>
              <a:rPr lang="en-US" dirty="0"/>
              <a:t>MELD at Transplant</a:t>
            </a:r>
          </a:p>
        </p:txBody>
      </p:sp>
      <p:sp>
        <p:nvSpPr>
          <p:cNvPr id="9" name="TextBox 8">
            <a:extLst>
              <a:ext uri="{FF2B5EF4-FFF2-40B4-BE49-F238E27FC236}">
                <a16:creationId xmlns:a16="http://schemas.microsoft.com/office/drawing/2014/main" id="{E073A66E-5B95-417D-AAAD-3B9F7454D9A2}"/>
              </a:ext>
            </a:extLst>
          </p:cNvPr>
          <p:cNvSpPr txBox="1"/>
          <p:nvPr/>
        </p:nvSpPr>
        <p:spPr>
          <a:xfrm>
            <a:off x="296945" y="5192837"/>
            <a:ext cx="8710367" cy="830997"/>
          </a:xfrm>
          <a:prstGeom prst="rect">
            <a:avLst/>
          </a:prstGeom>
          <a:noFill/>
        </p:spPr>
        <p:txBody>
          <a:bodyPr wrap="square" rtlCol="0">
            <a:spAutoFit/>
          </a:bodyPr>
          <a:lstStyle/>
          <a:p>
            <a:r>
              <a:rPr lang="en-US" sz="1200" i="1" dirty="0"/>
              <a:t>OPTN: </a:t>
            </a:r>
            <a:r>
              <a:rPr lang="en-US" sz="1200" i="1" dirty="0">
                <a:hlinkClick r:id="rId4"/>
              </a:rPr>
              <a:t>https://optn.transplant.hrsa.gov/news/median-meld-and-peld-at-transplant-scores-updated/</a:t>
            </a:r>
            <a:endParaRPr lang="en-US" sz="1200" i="1" dirty="0"/>
          </a:p>
          <a:p>
            <a:r>
              <a:rPr lang="en-US" sz="1200" i="1" dirty="0"/>
              <a:t>Note: </a:t>
            </a:r>
            <a:r>
              <a:rPr lang="en-US" sz="1200" dirty="0"/>
              <a:t>Based on OPTN data as of September 06, 2019 for median MELD at transplant by DSA and median PELD at transplant.</a:t>
            </a:r>
          </a:p>
          <a:p>
            <a:r>
              <a:rPr lang="en-US" sz="1200" dirty="0"/>
              <a:t>Based on OPTN data as of September 13, 2019 for median MELD at transplant by region for transplant programs in OPTN Region 9.</a:t>
            </a:r>
          </a:p>
          <a:p>
            <a:r>
              <a:rPr lang="en-US" sz="1200" dirty="0"/>
              <a:t>Data subject to change based on future data submission or correction. * Median MELD score at transplant within Region.</a:t>
            </a:r>
          </a:p>
        </p:txBody>
      </p:sp>
      <p:graphicFrame>
        <p:nvGraphicFramePr>
          <p:cNvPr id="10" name="Chart 9">
            <a:extLst>
              <a:ext uri="{FF2B5EF4-FFF2-40B4-BE49-F238E27FC236}">
                <a16:creationId xmlns:a16="http://schemas.microsoft.com/office/drawing/2014/main" id="{354C82E9-7BB2-47BD-8111-FF31560AC261}"/>
              </a:ext>
            </a:extLst>
          </p:cNvPr>
          <p:cNvGraphicFramePr>
            <a:graphicFrameLocks/>
          </p:cNvGraphicFramePr>
          <p:nvPr/>
        </p:nvGraphicFramePr>
        <p:xfrm>
          <a:off x="266134" y="2007394"/>
          <a:ext cx="5344998" cy="30565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648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3C84-0AE8-492F-B42E-A33903663A1D}"/>
              </a:ext>
            </a:extLst>
          </p:cNvPr>
          <p:cNvSpPr>
            <a:spLocks noGrp="1"/>
          </p:cNvSpPr>
          <p:nvPr>
            <p:ph type="title"/>
          </p:nvPr>
        </p:nvSpPr>
        <p:spPr>
          <a:xfrm>
            <a:off x="1435245" y="881561"/>
            <a:ext cx="6230650" cy="781994"/>
          </a:xfrm>
        </p:spPr>
        <p:txBody>
          <a:bodyPr/>
          <a:lstStyle/>
          <a:p>
            <a:r>
              <a:rPr lang="en-US" dirty="0"/>
              <a:t>Prospect Theory</a:t>
            </a:r>
          </a:p>
        </p:txBody>
      </p:sp>
      <p:sp>
        <p:nvSpPr>
          <p:cNvPr id="3" name="Text Placeholder 2">
            <a:extLst>
              <a:ext uri="{FF2B5EF4-FFF2-40B4-BE49-F238E27FC236}">
                <a16:creationId xmlns:a16="http://schemas.microsoft.com/office/drawing/2014/main" id="{FF8E0055-39A5-44F1-AFFD-346918232AEF}"/>
              </a:ext>
            </a:extLst>
          </p:cNvPr>
          <p:cNvSpPr>
            <a:spLocks noGrp="1"/>
          </p:cNvSpPr>
          <p:nvPr>
            <p:ph type="body" sz="quarter" idx="14"/>
          </p:nvPr>
        </p:nvSpPr>
        <p:spPr>
          <a:xfrm>
            <a:off x="1435245" y="1514393"/>
            <a:ext cx="6230650" cy="3805527"/>
          </a:xfrm>
        </p:spPr>
        <p:txBody>
          <a:bodyPr>
            <a:normAutofit fontScale="85000" lnSpcReduction="20000"/>
          </a:bodyPr>
          <a:lstStyle/>
          <a:p>
            <a:pPr algn="ctr"/>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The way people choose probabilistic alternatives that involve risk, where the probabilities of outcomes are unknown</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In essence the study of decisions under risk</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People make decisions based upon the potential value of losses and gains rather than the final outcome</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Various elements influence these decisions including:</a:t>
            </a:r>
          </a:p>
          <a:p>
            <a:pPr lvl="1"/>
            <a:r>
              <a:rPr lang="en-US" b="1" i="1" dirty="0">
                <a:latin typeface="Times New Roman" panose="02020603050405020304" pitchFamily="18" charset="0"/>
                <a:cs typeface="Times New Roman" panose="02020603050405020304" pitchFamily="18" charset="0"/>
              </a:rPr>
              <a:t>Heuristic (Mental shortcuts) bias decisions</a:t>
            </a:r>
          </a:p>
          <a:p>
            <a:pPr lvl="1"/>
            <a:r>
              <a:rPr lang="en-US" b="1" i="1" dirty="0">
                <a:latin typeface="Times New Roman" panose="02020603050405020304" pitchFamily="18" charset="0"/>
                <a:cs typeface="Times New Roman" panose="02020603050405020304" pitchFamily="18" charset="0"/>
              </a:rPr>
              <a:t>Framing Effect also influence decisions</a:t>
            </a:r>
          </a:p>
          <a:p>
            <a:endParaRPr lang="en-US" b="1" i="1" dirty="0">
              <a:latin typeface="Times New Roman" panose="02020603050405020304" pitchFamily="18" charset="0"/>
              <a:cs typeface="Times New Roman" panose="02020603050405020304" pitchFamily="18" charset="0"/>
            </a:endParaRPr>
          </a:p>
          <a:p>
            <a:pPr algn="ctr"/>
            <a:endParaRPr lang="en-US" b="1" i="1" dirty="0">
              <a:latin typeface="Times New Roman" panose="02020603050405020304" pitchFamily="18" charset="0"/>
              <a:cs typeface="Times New Roman" panose="02020603050405020304" pitchFamily="18" charset="0"/>
            </a:endParaRPr>
          </a:p>
          <a:p>
            <a:pPr algn="ctr"/>
            <a:endParaRPr lang="en-US" b="1" i="1" dirty="0">
              <a:latin typeface="Times New Roman" panose="02020603050405020304" pitchFamily="18" charset="0"/>
              <a:cs typeface="Times New Roman" panose="02020603050405020304" pitchFamily="18" charset="0"/>
            </a:endParaRPr>
          </a:p>
          <a:p>
            <a:endParaRPr lang="en-US" dirty="0"/>
          </a:p>
          <a:p>
            <a:endParaRPr lang="en-US" dirty="0"/>
          </a:p>
        </p:txBody>
      </p:sp>
      <p:pic>
        <p:nvPicPr>
          <p:cNvPr id="5" name="Picture 4">
            <a:extLst>
              <a:ext uri="{FF2B5EF4-FFF2-40B4-BE49-F238E27FC236}">
                <a16:creationId xmlns:a16="http://schemas.microsoft.com/office/drawing/2014/main" id="{F2D01697-74E3-4F84-A755-2F2FF6B24D02}"/>
              </a:ext>
            </a:extLst>
          </p:cNvPr>
          <p:cNvPicPr>
            <a:picLocks noChangeAspect="1"/>
          </p:cNvPicPr>
          <p:nvPr/>
        </p:nvPicPr>
        <p:blipFill>
          <a:blip r:embed="rId2"/>
          <a:stretch>
            <a:fillRect/>
          </a:stretch>
        </p:blipFill>
        <p:spPr>
          <a:xfrm>
            <a:off x="1520687" y="1761712"/>
            <a:ext cx="6145206" cy="4191040"/>
          </a:xfrm>
          <a:prstGeom prst="rect">
            <a:avLst/>
          </a:prstGeom>
        </p:spPr>
      </p:pic>
    </p:spTree>
    <p:extLst>
      <p:ext uri="{BB962C8B-B14F-4D97-AF65-F5344CB8AC3E}">
        <p14:creationId xmlns:p14="http://schemas.microsoft.com/office/powerpoint/2010/main" val="354595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3468F9-FC5D-468A-BB54-BBD48832A2C6}"/>
              </a:ext>
            </a:extLst>
          </p:cNvPr>
          <p:cNvSpPr>
            <a:spLocks noGrp="1"/>
          </p:cNvSpPr>
          <p:nvPr>
            <p:ph type="title"/>
          </p:nvPr>
        </p:nvSpPr>
        <p:spPr>
          <a:xfrm>
            <a:off x="0" y="177586"/>
            <a:ext cx="5257801" cy="1034011"/>
          </a:xfrm>
        </p:spPr>
        <p:txBody>
          <a:bodyPr/>
          <a:lstStyle/>
          <a:p>
            <a:r>
              <a:rPr lang="en-US" dirty="0"/>
              <a:t>Having Marc Harrison’s Keys</a:t>
            </a:r>
          </a:p>
        </p:txBody>
      </p:sp>
      <p:pic>
        <p:nvPicPr>
          <p:cNvPr id="7172" name="Picture 4" descr="Image result for intermountain life flight jet">
            <a:extLst>
              <a:ext uri="{FF2B5EF4-FFF2-40B4-BE49-F238E27FC236}">
                <a16:creationId xmlns:a16="http://schemas.microsoft.com/office/drawing/2014/main" id="{92D8C63C-F682-4708-8310-AAB355D4CD32}"/>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6716" r="67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89E77D5-FC23-4F5F-A2A5-6E46A4AEFAB2}"/>
              </a:ext>
            </a:extLst>
          </p:cNvPr>
          <p:cNvSpPr>
            <a:spLocks noGrp="1"/>
          </p:cNvSpPr>
          <p:nvPr>
            <p:ph type="body" sz="quarter" idx="15"/>
          </p:nvPr>
        </p:nvSpPr>
        <p:spPr>
          <a:xfrm>
            <a:off x="-76199" y="1788161"/>
            <a:ext cx="5631180" cy="3953217"/>
          </a:xfrm>
        </p:spPr>
        <p:txBody>
          <a:bodyPr/>
          <a:lstStyle/>
          <a:p>
            <a:r>
              <a:rPr lang="en-US" dirty="0"/>
              <a:t>More Accurately Organ Transplantation is a Priority and  Strategic Initiative </a:t>
            </a:r>
          </a:p>
        </p:txBody>
      </p:sp>
    </p:spTree>
    <p:extLst>
      <p:ext uri="{BB962C8B-B14F-4D97-AF65-F5344CB8AC3E}">
        <p14:creationId xmlns:p14="http://schemas.microsoft.com/office/powerpoint/2010/main" val="24861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8C6293E-FB42-472A-82CD-6AE1DD2BF548}"/>
              </a:ext>
            </a:extLst>
          </p:cNvPr>
          <p:cNvGraphicFramePr>
            <a:graphicFrameLocks noChangeAspect="1"/>
          </p:cNvGraphicFramePr>
          <p:nvPr/>
        </p:nvGraphicFramePr>
        <p:xfrm>
          <a:off x="1521745" y="2110706"/>
          <a:ext cx="6117545" cy="3578009"/>
        </p:xfrm>
        <a:graphic>
          <a:graphicData uri="http://schemas.openxmlformats.org/presentationml/2006/ole">
            <mc:AlternateContent xmlns:mc="http://schemas.openxmlformats.org/markup-compatibility/2006">
              <mc:Choice xmlns:v="urn:schemas-microsoft-com:vml" Requires="v">
                <p:oleObj name="Acrobat Document" r:id="rId2" imgW="2057332" imgH="1203768" progId="AcroExch.Document.11">
                  <p:embed/>
                </p:oleObj>
              </mc:Choice>
              <mc:Fallback>
                <p:oleObj name="Acrobat Document" r:id="rId2" imgW="2057332" imgH="1203768" progId="AcroExch.Document.11">
                  <p:embed/>
                  <p:pic>
                    <p:nvPicPr>
                      <p:cNvPr id="4" name="Object 3">
                        <a:extLst>
                          <a:ext uri="{FF2B5EF4-FFF2-40B4-BE49-F238E27FC236}">
                            <a16:creationId xmlns:a16="http://schemas.microsoft.com/office/drawing/2014/main" id="{C8C6293E-FB42-472A-82CD-6AE1DD2BF548}"/>
                          </a:ext>
                        </a:extLst>
                      </p:cNvPr>
                      <p:cNvPicPr/>
                      <p:nvPr/>
                    </p:nvPicPr>
                    <p:blipFill>
                      <a:blip r:embed="rId3"/>
                      <a:stretch>
                        <a:fillRect/>
                      </a:stretch>
                    </p:blipFill>
                    <p:spPr>
                      <a:xfrm>
                        <a:off x="1521745" y="2110706"/>
                        <a:ext cx="6117545" cy="3578009"/>
                      </a:xfrm>
                      <a:prstGeom prst="rect">
                        <a:avLst/>
                      </a:prstGeom>
                    </p:spPr>
                  </p:pic>
                </p:oleObj>
              </mc:Fallback>
            </mc:AlternateContent>
          </a:graphicData>
        </a:graphic>
      </p:graphicFrame>
    </p:spTree>
    <p:extLst>
      <p:ext uri="{BB962C8B-B14F-4D97-AF65-F5344CB8AC3E}">
        <p14:creationId xmlns:p14="http://schemas.microsoft.com/office/powerpoint/2010/main" val="2526553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FB24-3760-449A-B170-F22E51E9C678}"/>
              </a:ext>
            </a:extLst>
          </p:cNvPr>
          <p:cNvSpPr>
            <a:spLocks noGrp="1"/>
          </p:cNvSpPr>
          <p:nvPr>
            <p:ph type="title"/>
          </p:nvPr>
        </p:nvSpPr>
        <p:spPr/>
        <p:txBody>
          <a:bodyPr/>
          <a:lstStyle/>
          <a:p>
            <a:pPr algn="l"/>
            <a:r>
              <a:rPr lang="en-US" dirty="0"/>
              <a:t>Next Steps</a:t>
            </a:r>
          </a:p>
        </p:txBody>
      </p:sp>
      <p:sp>
        <p:nvSpPr>
          <p:cNvPr id="3" name="Content Placeholder 2">
            <a:extLst>
              <a:ext uri="{FF2B5EF4-FFF2-40B4-BE49-F238E27FC236}">
                <a16:creationId xmlns:a16="http://schemas.microsoft.com/office/drawing/2014/main" id="{55DF47F6-7E06-4CF1-A2F1-E5DD08C1EA7F}"/>
              </a:ext>
            </a:extLst>
          </p:cNvPr>
          <p:cNvSpPr>
            <a:spLocks noGrp="1"/>
          </p:cNvSpPr>
          <p:nvPr>
            <p:ph idx="1"/>
          </p:nvPr>
        </p:nvSpPr>
        <p:spPr/>
        <p:txBody>
          <a:bodyPr/>
          <a:lstStyle/>
          <a:p>
            <a:r>
              <a:rPr lang="en-US" dirty="0"/>
              <a:t>Over to the Floor for questions</a:t>
            </a:r>
          </a:p>
        </p:txBody>
      </p:sp>
    </p:spTree>
    <p:extLst>
      <p:ext uri="{BB962C8B-B14F-4D97-AF65-F5344CB8AC3E}">
        <p14:creationId xmlns:p14="http://schemas.microsoft.com/office/powerpoint/2010/main" val="2720425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A758-6C71-4037-9C7D-981E5EE60264}"/>
              </a:ext>
            </a:extLst>
          </p:cNvPr>
          <p:cNvSpPr>
            <a:spLocks noGrp="1"/>
          </p:cNvSpPr>
          <p:nvPr>
            <p:ph type="ctrTitle"/>
          </p:nvPr>
        </p:nvSpPr>
        <p:spPr/>
        <p:txBody>
          <a:bodyPr>
            <a:normAutofit/>
          </a:bodyPr>
          <a:lstStyle/>
          <a:p>
            <a:r>
              <a:rPr lang="en-US" dirty="0"/>
              <a:t>Hepatology Morning Report</a:t>
            </a:r>
            <a:br>
              <a:rPr lang="en-US" dirty="0"/>
            </a:br>
            <a:br>
              <a:rPr lang="en-US" dirty="0"/>
            </a:br>
            <a:r>
              <a:rPr lang="en-US" dirty="0"/>
              <a:t>Origins, Barriers, Opportunities</a:t>
            </a:r>
          </a:p>
        </p:txBody>
      </p:sp>
      <p:sp>
        <p:nvSpPr>
          <p:cNvPr id="3" name="Subtitle 2">
            <a:extLst>
              <a:ext uri="{FF2B5EF4-FFF2-40B4-BE49-F238E27FC236}">
                <a16:creationId xmlns:a16="http://schemas.microsoft.com/office/drawing/2014/main" id="{8AE11BEF-789A-46FA-85D2-5995B81C79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4553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DD448-FEA7-4F0B-A5E1-EEDA8E739133}"/>
              </a:ext>
            </a:extLst>
          </p:cNvPr>
          <p:cNvSpPr>
            <a:spLocks noGrp="1"/>
          </p:cNvSpPr>
          <p:nvPr>
            <p:ph idx="1"/>
          </p:nvPr>
        </p:nvSpPr>
        <p:spPr>
          <a:xfrm>
            <a:off x="283552" y="1391383"/>
            <a:ext cx="8152667" cy="3445761"/>
          </a:xfrm>
        </p:spPr>
        <p:txBody>
          <a:bodyPr>
            <a:noAutofit/>
          </a:bodyPr>
          <a:lstStyle/>
          <a:p>
            <a:r>
              <a:rPr lang="en-US" sz="3300" dirty="0"/>
              <a:t>Origin:</a:t>
            </a:r>
          </a:p>
          <a:p>
            <a:endParaRPr lang="en-US" dirty="0"/>
          </a:p>
          <a:p>
            <a:pPr lvl="1"/>
            <a:r>
              <a:rPr lang="en-US" sz="2400" dirty="0"/>
              <a:t>Providers and patients across the system desired access to care</a:t>
            </a:r>
          </a:p>
          <a:p>
            <a:pPr lvl="1"/>
            <a:endParaRPr lang="en-US" sz="2400" dirty="0"/>
          </a:p>
          <a:p>
            <a:pPr lvl="1"/>
            <a:r>
              <a:rPr lang="en-US" sz="2400" dirty="0"/>
              <a:t>The system has moved to value based care and has asked for consistency </a:t>
            </a:r>
          </a:p>
          <a:p>
            <a:pPr lvl="1"/>
            <a:endParaRPr lang="en-US" sz="2400" dirty="0"/>
          </a:p>
          <a:p>
            <a:pPr lvl="1"/>
            <a:r>
              <a:rPr lang="en-US" sz="2400" dirty="0"/>
              <a:t>Variability in the care of some conditions is considerable and expensive</a:t>
            </a:r>
          </a:p>
        </p:txBody>
      </p:sp>
    </p:spTree>
    <p:extLst>
      <p:ext uri="{BB962C8B-B14F-4D97-AF65-F5344CB8AC3E}">
        <p14:creationId xmlns:p14="http://schemas.microsoft.com/office/powerpoint/2010/main" val="2120078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6C4E-689A-43B3-B7DA-82D6DA40DFCE}"/>
              </a:ext>
            </a:extLst>
          </p:cNvPr>
          <p:cNvSpPr>
            <a:spLocks noGrp="1"/>
          </p:cNvSpPr>
          <p:nvPr>
            <p:ph type="title"/>
          </p:nvPr>
        </p:nvSpPr>
        <p:spPr>
          <a:xfrm>
            <a:off x="480060" y="2413023"/>
            <a:ext cx="2249951" cy="2031956"/>
          </a:xfrm>
          <a:prstGeom prst="ellipse">
            <a:avLst/>
          </a:prstGeom>
          <a:solidFill>
            <a:srgbClr val="262626"/>
          </a:solidFill>
          <a:ln w="174625" cmpd="thinThick">
            <a:solidFill>
              <a:srgbClr val="262626"/>
            </a:solidFill>
          </a:ln>
        </p:spPr>
        <p:txBody>
          <a:bodyPr anchor="ctr">
            <a:noAutofit/>
          </a:bodyPr>
          <a:lstStyle/>
          <a:p>
            <a:pPr algn="ctr"/>
            <a:r>
              <a:rPr lang="en-US" sz="2400" b="1" dirty="0">
                <a:solidFill>
                  <a:srgbClr val="FFFFFF"/>
                </a:solidFill>
              </a:rPr>
              <a:t>Alcoholic Liver Disease and Average LOS</a:t>
            </a:r>
          </a:p>
        </p:txBody>
      </p:sp>
      <p:pic>
        <p:nvPicPr>
          <p:cNvPr id="5" name="Picture 4">
            <a:extLst>
              <a:ext uri="{FF2B5EF4-FFF2-40B4-BE49-F238E27FC236}">
                <a16:creationId xmlns:a16="http://schemas.microsoft.com/office/drawing/2014/main" id="{C4694044-7FBE-476D-B73E-DA5366782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913" y="2413022"/>
            <a:ext cx="6442823" cy="2705985"/>
          </a:xfrm>
          <a:prstGeom prst="rect">
            <a:avLst/>
          </a:prstGeom>
        </p:spPr>
      </p:pic>
    </p:spTree>
    <p:extLst>
      <p:ext uri="{BB962C8B-B14F-4D97-AF65-F5344CB8AC3E}">
        <p14:creationId xmlns:p14="http://schemas.microsoft.com/office/powerpoint/2010/main" val="3440993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0275-BB8E-49AC-A308-A8593A8A4091}"/>
              </a:ext>
            </a:extLst>
          </p:cNvPr>
          <p:cNvSpPr>
            <a:spLocks noGrp="1"/>
          </p:cNvSpPr>
          <p:nvPr>
            <p:ph type="title"/>
          </p:nvPr>
        </p:nvSpPr>
        <p:spPr>
          <a:xfrm>
            <a:off x="331473" y="720718"/>
            <a:ext cx="8300891" cy="906144"/>
          </a:xfrm>
        </p:spPr>
        <p:txBody>
          <a:bodyPr>
            <a:normAutofit/>
          </a:bodyPr>
          <a:lstStyle/>
          <a:p>
            <a:pPr algn="ctr"/>
            <a:r>
              <a:rPr lang="en-US" dirty="0"/>
              <a:t>Healthcare Delivery by State</a:t>
            </a:r>
          </a:p>
        </p:txBody>
      </p:sp>
      <p:pic>
        <p:nvPicPr>
          <p:cNvPr id="4" name="Picture 3">
            <a:extLst>
              <a:ext uri="{FF2B5EF4-FFF2-40B4-BE49-F238E27FC236}">
                <a16:creationId xmlns:a16="http://schemas.microsoft.com/office/drawing/2014/main" id="{459D2B66-1A3C-46C4-8C81-B2B183F1E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95" y="1626862"/>
            <a:ext cx="8300891" cy="4355207"/>
          </a:xfrm>
          <a:prstGeom prst="rect">
            <a:avLst/>
          </a:prstGeom>
        </p:spPr>
      </p:pic>
      <p:sp>
        <p:nvSpPr>
          <p:cNvPr id="5" name="Arrow: Down 4">
            <a:extLst>
              <a:ext uri="{FF2B5EF4-FFF2-40B4-BE49-F238E27FC236}">
                <a16:creationId xmlns:a16="http://schemas.microsoft.com/office/drawing/2014/main" id="{3F3E4CC2-D696-4E80-B9D4-56FAC01524FA}"/>
              </a:ext>
            </a:extLst>
          </p:cNvPr>
          <p:cNvSpPr/>
          <p:nvPr/>
        </p:nvSpPr>
        <p:spPr>
          <a:xfrm>
            <a:off x="1725805" y="2311749"/>
            <a:ext cx="150725" cy="49739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B6A851E4-FA68-45F6-9B69-2C903F9D6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15" y="1626862"/>
            <a:ext cx="8264771" cy="4355207"/>
          </a:xfrm>
          <a:prstGeom prst="rect">
            <a:avLst/>
          </a:prstGeom>
        </p:spPr>
      </p:pic>
      <p:sp>
        <p:nvSpPr>
          <p:cNvPr id="8" name="Arrow: Down 7">
            <a:extLst>
              <a:ext uri="{FF2B5EF4-FFF2-40B4-BE49-F238E27FC236}">
                <a16:creationId xmlns:a16="http://schemas.microsoft.com/office/drawing/2014/main" id="{99C65F53-D788-4E0A-AB4C-C8E64E23CF74}"/>
              </a:ext>
            </a:extLst>
          </p:cNvPr>
          <p:cNvSpPr/>
          <p:nvPr/>
        </p:nvSpPr>
        <p:spPr>
          <a:xfrm>
            <a:off x="7855142" y="2900113"/>
            <a:ext cx="203480" cy="904352"/>
          </a:xfrm>
          <a:prstGeom prst="down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31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E1F8-C65C-46D5-AE53-853EC8B8C78E}"/>
              </a:ext>
            </a:extLst>
          </p:cNvPr>
          <p:cNvSpPr>
            <a:spLocks noGrp="1"/>
          </p:cNvSpPr>
          <p:nvPr>
            <p:ph type="title"/>
          </p:nvPr>
        </p:nvSpPr>
        <p:spPr>
          <a:xfrm>
            <a:off x="1094643" y="857250"/>
            <a:ext cx="7036043" cy="857250"/>
          </a:xfrm>
        </p:spPr>
        <p:txBody>
          <a:bodyPr>
            <a:normAutofit/>
          </a:bodyPr>
          <a:lstStyle/>
          <a:p>
            <a:pPr algn="ctr"/>
            <a:r>
              <a:rPr lang="en-US" dirty="0"/>
              <a:t>Economic Costs of Alcohol to Systems</a:t>
            </a:r>
          </a:p>
        </p:txBody>
      </p:sp>
      <p:pic>
        <p:nvPicPr>
          <p:cNvPr id="4" name="Picture 3">
            <a:extLst>
              <a:ext uri="{FF2B5EF4-FFF2-40B4-BE49-F238E27FC236}">
                <a16:creationId xmlns:a16="http://schemas.microsoft.com/office/drawing/2014/main" id="{E9EF8E9E-E911-4C9A-A800-F61B94A7996E}"/>
              </a:ext>
            </a:extLst>
          </p:cNvPr>
          <p:cNvPicPr>
            <a:picLocks noChangeAspect="1"/>
          </p:cNvPicPr>
          <p:nvPr/>
        </p:nvPicPr>
        <p:blipFill>
          <a:blip r:embed="rId2"/>
          <a:stretch>
            <a:fillRect/>
          </a:stretch>
        </p:blipFill>
        <p:spPr>
          <a:xfrm>
            <a:off x="586555" y="1797420"/>
            <a:ext cx="7970891" cy="3899996"/>
          </a:xfrm>
          <a:prstGeom prst="rect">
            <a:avLst/>
          </a:prstGeom>
        </p:spPr>
      </p:pic>
    </p:spTree>
    <p:extLst>
      <p:ext uri="{BB962C8B-B14F-4D97-AF65-F5344CB8AC3E}">
        <p14:creationId xmlns:p14="http://schemas.microsoft.com/office/powerpoint/2010/main" val="3385964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7400-9D68-47C0-BD5F-45CF98E09609}"/>
              </a:ext>
            </a:extLst>
          </p:cNvPr>
          <p:cNvSpPr>
            <a:spLocks noGrp="1"/>
          </p:cNvSpPr>
          <p:nvPr>
            <p:ph type="title"/>
          </p:nvPr>
        </p:nvSpPr>
        <p:spPr/>
        <p:txBody>
          <a:bodyPr/>
          <a:lstStyle/>
          <a:p>
            <a:pPr algn="ctr"/>
            <a:r>
              <a:rPr lang="en-US" dirty="0"/>
              <a:t>Variability in care</a:t>
            </a:r>
          </a:p>
        </p:txBody>
      </p:sp>
      <p:sp>
        <p:nvSpPr>
          <p:cNvPr id="3" name="Content Placeholder 2">
            <a:extLst>
              <a:ext uri="{FF2B5EF4-FFF2-40B4-BE49-F238E27FC236}">
                <a16:creationId xmlns:a16="http://schemas.microsoft.com/office/drawing/2014/main" id="{BE2ACD87-9A6D-4F23-A5D0-887ABF34C828}"/>
              </a:ext>
            </a:extLst>
          </p:cNvPr>
          <p:cNvSpPr>
            <a:spLocks noGrp="1"/>
          </p:cNvSpPr>
          <p:nvPr>
            <p:ph idx="1"/>
          </p:nvPr>
        </p:nvSpPr>
        <p:spPr/>
        <p:txBody>
          <a:bodyPr/>
          <a:lstStyle/>
          <a:p>
            <a:r>
              <a:rPr lang="en-US" dirty="0"/>
              <a:t>Alcoholic hepatitis DF &gt; 32</a:t>
            </a:r>
          </a:p>
          <a:p>
            <a:pPr lvl="1"/>
            <a:r>
              <a:rPr lang="en-US" dirty="0"/>
              <a:t>Average LOS 4.6 days to 21.6 days</a:t>
            </a:r>
          </a:p>
          <a:p>
            <a:pPr lvl="1"/>
            <a:r>
              <a:rPr lang="en-US" dirty="0"/>
              <a:t>90 day readmit rates 12 to 26% (&gt;Medicaid and Self Pay)</a:t>
            </a:r>
          </a:p>
          <a:p>
            <a:r>
              <a:rPr lang="en-US" dirty="0"/>
              <a:t>Investigation</a:t>
            </a:r>
          </a:p>
          <a:p>
            <a:pPr lvl="1"/>
            <a:r>
              <a:rPr lang="en-US" dirty="0"/>
              <a:t>Discharge care</a:t>
            </a:r>
          </a:p>
          <a:p>
            <a:pPr lvl="1"/>
            <a:r>
              <a:rPr lang="en-US" dirty="0"/>
              <a:t>Time to specialty consult</a:t>
            </a:r>
          </a:p>
          <a:p>
            <a:pPr lvl="1"/>
            <a:r>
              <a:rPr lang="en-US" dirty="0"/>
              <a:t>Consistency of care/protocols for </a:t>
            </a:r>
            <a:r>
              <a:rPr lang="en-US" dirty="0" err="1"/>
              <a:t>Alc</a:t>
            </a:r>
            <a:r>
              <a:rPr lang="en-US" dirty="0"/>
              <a:t> hep/ HRS/Relapse prevention</a:t>
            </a:r>
          </a:p>
          <a:p>
            <a:pPr lvl="1"/>
            <a:r>
              <a:rPr lang="en-US" dirty="0"/>
              <a:t>Hepatology service provider</a:t>
            </a:r>
          </a:p>
          <a:p>
            <a:pPr lvl="1"/>
            <a:endParaRPr lang="en-US" dirty="0"/>
          </a:p>
        </p:txBody>
      </p:sp>
    </p:spTree>
    <p:extLst>
      <p:ext uri="{BB962C8B-B14F-4D97-AF65-F5344CB8AC3E}">
        <p14:creationId xmlns:p14="http://schemas.microsoft.com/office/powerpoint/2010/main" val="2441401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EB48-F750-4915-ACF9-D380469A70C2}"/>
              </a:ext>
            </a:extLst>
          </p:cNvPr>
          <p:cNvSpPr>
            <a:spLocks noGrp="1"/>
          </p:cNvSpPr>
          <p:nvPr>
            <p:ph type="title"/>
          </p:nvPr>
        </p:nvSpPr>
        <p:spPr/>
        <p:txBody>
          <a:bodyPr/>
          <a:lstStyle/>
          <a:p>
            <a:pPr algn="ctr"/>
            <a:r>
              <a:rPr lang="en-US" dirty="0"/>
              <a:t>Identified Objectives</a:t>
            </a:r>
          </a:p>
        </p:txBody>
      </p:sp>
      <p:sp>
        <p:nvSpPr>
          <p:cNvPr id="3" name="Content Placeholder 2">
            <a:extLst>
              <a:ext uri="{FF2B5EF4-FFF2-40B4-BE49-F238E27FC236}">
                <a16:creationId xmlns:a16="http://schemas.microsoft.com/office/drawing/2014/main" id="{222B8295-90DB-4EF3-9BB8-28006454F25E}"/>
              </a:ext>
            </a:extLst>
          </p:cNvPr>
          <p:cNvSpPr>
            <a:spLocks noGrp="1"/>
          </p:cNvSpPr>
          <p:nvPr>
            <p:ph idx="1"/>
          </p:nvPr>
        </p:nvSpPr>
        <p:spPr>
          <a:xfrm>
            <a:off x="171450" y="1958486"/>
            <a:ext cx="8343900" cy="3531486"/>
          </a:xfrm>
        </p:spPr>
        <p:txBody>
          <a:bodyPr>
            <a:normAutofit fontScale="92500" lnSpcReduction="10000"/>
          </a:bodyPr>
          <a:lstStyle/>
          <a:p>
            <a:r>
              <a:rPr lang="en-US" dirty="0"/>
              <a:t>Provide input to care where subspecialty care is indicated </a:t>
            </a:r>
          </a:p>
          <a:p>
            <a:endParaRPr lang="en-US" dirty="0"/>
          </a:p>
          <a:p>
            <a:r>
              <a:rPr lang="en-US" dirty="0"/>
              <a:t>Prevent unnecessary transfers</a:t>
            </a:r>
          </a:p>
          <a:p>
            <a:endParaRPr lang="en-US" dirty="0"/>
          </a:p>
          <a:p>
            <a:r>
              <a:rPr lang="en-US" dirty="0"/>
              <a:t>Expedite entry into the hepatology system</a:t>
            </a:r>
          </a:p>
          <a:p>
            <a:endParaRPr lang="en-US" dirty="0"/>
          </a:p>
          <a:p>
            <a:r>
              <a:rPr lang="en-US" dirty="0"/>
              <a:t>Diminish duplicity</a:t>
            </a:r>
          </a:p>
          <a:p>
            <a:endParaRPr lang="en-US" dirty="0"/>
          </a:p>
          <a:p>
            <a:r>
              <a:rPr lang="en-US" dirty="0"/>
              <a:t>Enhance efficiency</a:t>
            </a:r>
          </a:p>
        </p:txBody>
      </p:sp>
    </p:spTree>
    <p:extLst>
      <p:ext uri="{BB962C8B-B14F-4D97-AF65-F5344CB8AC3E}">
        <p14:creationId xmlns:p14="http://schemas.microsoft.com/office/powerpoint/2010/main" val="46814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BCDE-F2B8-4F63-8746-8A96F45E906E}"/>
              </a:ext>
            </a:extLst>
          </p:cNvPr>
          <p:cNvSpPr>
            <a:spLocks noGrp="1"/>
          </p:cNvSpPr>
          <p:nvPr>
            <p:ph type="title"/>
          </p:nvPr>
        </p:nvSpPr>
        <p:spPr>
          <a:xfrm>
            <a:off x="1657350" y="964316"/>
            <a:ext cx="5829300" cy="857250"/>
          </a:xfrm>
        </p:spPr>
        <p:txBody>
          <a:bodyPr/>
          <a:lstStyle/>
          <a:p>
            <a:pPr algn="ctr"/>
            <a:r>
              <a:rPr lang="en-US" dirty="0"/>
              <a:t>Objectives and How it works</a:t>
            </a:r>
          </a:p>
        </p:txBody>
      </p:sp>
      <p:pic>
        <p:nvPicPr>
          <p:cNvPr id="4" name="Picture 3">
            <a:extLst>
              <a:ext uri="{FF2B5EF4-FFF2-40B4-BE49-F238E27FC236}">
                <a16:creationId xmlns:a16="http://schemas.microsoft.com/office/drawing/2014/main" id="{1D2A93B4-F671-4A71-B3C8-D8E97244DACB}"/>
              </a:ext>
            </a:extLst>
          </p:cNvPr>
          <p:cNvPicPr>
            <a:picLocks noChangeAspect="1"/>
          </p:cNvPicPr>
          <p:nvPr/>
        </p:nvPicPr>
        <p:blipFill>
          <a:blip r:embed="rId2"/>
          <a:stretch>
            <a:fillRect/>
          </a:stretch>
        </p:blipFill>
        <p:spPr>
          <a:xfrm>
            <a:off x="811870" y="3127375"/>
            <a:ext cx="7444107" cy="2873375"/>
          </a:xfrm>
          <a:prstGeom prst="rect">
            <a:avLst/>
          </a:prstGeom>
        </p:spPr>
      </p:pic>
      <p:sp>
        <p:nvSpPr>
          <p:cNvPr id="6" name="TextBox 5">
            <a:extLst>
              <a:ext uri="{FF2B5EF4-FFF2-40B4-BE49-F238E27FC236}">
                <a16:creationId xmlns:a16="http://schemas.microsoft.com/office/drawing/2014/main" id="{6BF694A9-84D2-499B-B1E4-D82F1163EE75}"/>
              </a:ext>
            </a:extLst>
          </p:cNvPr>
          <p:cNvSpPr txBox="1"/>
          <p:nvPr/>
        </p:nvSpPr>
        <p:spPr>
          <a:xfrm>
            <a:off x="1031101" y="1657166"/>
            <a:ext cx="6802846" cy="1546577"/>
          </a:xfrm>
          <a:prstGeom prst="rect">
            <a:avLst/>
          </a:prstGeom>
          <a:noFill/>
        </p:spPr>
        <p:txBody>
          <a:bodyPr wrap="square" rtlCol="0">
            <a:spAutoFit/>
          </a:bodyPr>
          <a:lstStyle/>
          <a:p>
            <a:pPr marL="214313" indent="-214313">
              <a:buFont typeface="Arial" panose="020B0604020202020204" pitchFamily="34" charset="0"/>
              <a:buChar char="•"/>
            </a:pPr>
            <a:r>
              <a:rPr lang="en-US" sz="1350" dirty="0"/>
              <a:t>Hepatology Liver Transplant coverage exists within the system however with great variability and  advanced hepatology and transplant hepatology ONLY exists in Murray</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Objectives: Create early access, deliver equivalent care locally, prioritize, enhance and optimize care delivery</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Local Care DOES NOT change</a:t>
            </a:r>
          </a:p>
        </p:txBody>
      </p:sp>
    </p:spTree>
    <p:extLst>
      <p:ext uri="{BB962C8B-B14F-4D97-AF65-F5344CB8AC3E}">
        <p14:creationId xmlns:p14="http://schemas.microsoft.com/office/powerpoint/2010/main" val="39361348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9488B-1F39-4261-B7FE-4F16A648477E}"/>
              </a:ext>
            </a:extLst>
          </p:cNvPr>
          <p:cNvPicPr>
            <a:picLocks noChangeAspect="1"/>
          </p:cNvPicPr>
          <p:nvPr/>
        </p:nvPicPr>
        <p:blipFill>
          <a:blip r:embed="rId2"/>
          <a:stretch>
            <a:fillRect/>
          </a:stretch>
        </p:blipFill>
        <p:spPr>
          <a:xfrm>
            <a:off x="1806571" y="3031557"/>
            <a:ext cx="5091941" cy="1740380"/>
          </a:xfrm>
          <a:prstGeom prst="rect">
            <a:avLst/>
          </a:prstGeom>
        </p:spPr>
      </p:pic>
      <p:sp>
        <p:nvSpPr>
          <p:cNvPr id="6" name="Title 1">
            <a:extLst>
              <a:ext uri="{FF2B5EF4-FFF2-40B4-BE49-F238E27FC236}">
                <a16:creationId xmlns:a16="http://schemas.microsoft.com/office/drawing/2014/main" id="{501DEFED-4FC8-475F-B35E-C1C64822B619}"/>
              </a:ext>
            </a:extLst>
          </p:cNvPr>
          <p:cNvSpPr txBox="1">
            <a:spLocks/>
          </p:cNvSpPr>
          <p:nvPr/>
        </p:nvSpPr>
        <p:spPr>
          <a:xfrm>
            <a:off x="1657350" y="1491854"/>
            <a:ext cx="5829300" cy="857250"/>
          </a:xfrm>
          <a:prstGeom prst="rect">
            <a:avLst/>
          </a:prstGeom>
        </p:spPr>
        <p:txBody>
          <a:bodyPr/>
          <a:lstStyle>
            <a:lvl1pPr algn="r" defTabSz="457200" rtl="0" eaLnBrk="1" latinLnBrk="0" hangingPunct="1">
              <a:spcBef>
                <a:spcPct val="0"/>
              </a:spcBef>
              <a:buNone/>
              <a:defRPr sz="2800" kern="1200">
                <a:solidFill>
                  <a:srgbClr val="005FAD"/>
                </a:solidFill>
                <a:latin typeface="Times New Roman"/>
                <a:ea typeface="+mj-ea"/>
                <a:cs typeface="Times New Roman"/>
              </a:defRPr>
            </a:lvl1pPr>
          </a:lstStyle>
          <a:p>
            <a:pPr algn="ctr"/>
            <a:r>
              <a:rPr lang="en-US" sz="2100" dirty="0"/>
              <a:t>Hepatology Morning Report</a:t>
            </a:r>
          </a:p>
        </p:txBody>
      </p:sp>
    </p:spTree>
    <p:extLst>
      <p:ext uri="{BB962C8B-B14F-4D97-AF65-F5344CB8AC3E}">
        <p14:creationId xmlns:p14="http://schemas.microsoft.com/office/powerpoint/2010/main" val="510985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F2AB-E3F2-4F50-B814-57A91BEE4ECA}"/>
              </a:ext>
            </a:extLst>
          </p:cNvPr>
          <p:cNvSpPr>
            <a:spLocks noGrp="1"/>
          </p:cNvSpPr>
          <p:nvPr>
            <p:ph type="title"/>
          </p:nvPr>
        </p:nvSpPr>
        <p:spPr>
          <a:xfrm>
            <a:off x="1657350" y="1063229"/>
            <a:ext cx="5829300" cy="857250"/>
          </a:xfrm>
        </p:spPr>
        <p:txBody>
          <a:bodyPr/>
          <a:lstStyle/>
          <a:p>
            <a:pPr algn="ctr"/>
            <a:r>
              <a:rPr lang="en-US" dirty="0"/>
              <a:t>What is Received</a:t>
            </a:r>
          </a:p>
        </p:txBody>
      </p:sp>
      <p:pic>
        <p:nvPicPr>
          <p:cNvPr id="4" name="Picture 3">
            <a:extLst>
              <a:ext uri="{FF2B5EF4-FFF2-40B4-BE49-F238E27FC236}">
                <a16:creationId xmlns:a16="http://schemas.microsoft.com/office/drawing/2014/main" id="{E3A70352-60A8-45DB-8DE4-F39D8959CCF8}"/>
              </a:ext>
            </a:extLst>
          </p:cNvPr>
          <p:cNvPicPr>
            <a:picLocks noChangeAspect="1"/>
          </p:cNvPicPr>
          <p:nvPr/>
        </p:nvPicPr>
        <p:blipFill>
          <a:blip r:embed="rId2"/>
          <a:stretch>
            <a:fillRect/>
          </a:stretch>
        </p:blipFill>
        <p:spPr>
          <a:xfrm>
            <a:off x="1277939" y="2098635"/>
            <a:ext cx="5854959" cy="3763902"/>
          </a:xfrm>
          <a:prstGeom prst="rect">
            <a:avLst/>
          </a:prstGeom>
        </p:spPr>
      </p:pic>
    </p:spTree>
    <p:extLst>
      <p:ext uri="{BB962C8B-B14F-4D97-AF65-F5344CB8AC3E}">
        <p14:creationId xmlns:p14="http://schemas.microsoft.com/office/powerpoint/2010/main" val="25649490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6586-A1FB-404A-9A7E-B8BD1CAC7D8C}"/>
              </a:ext>
            </a:extLst>
          </p:cNvPr>
          <p:cNvSpPr>
            <a:spLocks noGrp="1"/>
          </p:cNvSpPr>
          <p:nvPr>
            <p:ph type="title"/>
          </p:nvPr>
        </p:nvSpPr>
        <p:spPr>
          <a:xfrm>
            <a:off x="628650" y="722252"/>
            <a:ext cx="7886700" cy="994172"/>
          </a:xfrm>
        </p:spPr>
        <p:txBody>
          <a:bodyPr/>
          <a:lstStyle/>
          <a:p>
            <a:pPr algn="ctr"/>
            <a:r>
              <a:rPr lang="en-US" dirty="0"/>
              <a:t>Barriers</a:t>
            </a:r>
          </a:p>
        </p:txBody>
      </p:sp>
      <p:sp>
        <p:nvSpPr>
          <p:cNvPr id="3" name="Content Placeholder 2">
            <a:extLst>
              <a:ext uri="{FF2B5EF4-FFF2-40B4-BE49-F238E27FC236}">
                <a16:creationId xmlns:a16="http://schemas.microsoft.com/office/drawing/2014/main" id="{1BC4C559-B1EB-494B-8F30-A2E17E06D5C9}"/>
              </a:ext>
            </a:extLst>
          </p:cNvPr>
          <p:cNvSpPr>
            <a:spLocks noGrp="1"/>
          </p:cNvSpPr>
          <p:nvPr>
            <p:ph idx="1"/>
          </p:nvPr>
        </p:nvSpPr>
        <p:spPr>
          <a:xfrm>
            <a:off x="158262" y="1510079"/>
            <a:ext cx="8618660" cy="4345598"/>
          </a:xfrm>
        </p:spPr>
        <p:txBody>
          <a:bodyPr>
            <a:normAutofit fontScale="92500" lnSpcReduction="20000"/>
          </a:bodyPr>
          <a:lstStyle/>
          <a:p>
            <a:r>
              <a:rPr lang="en-US" dirty="0"/>
              <a:t>Uptake has been uniform at Logan, Ogden and Layton</a:t>
            </a:r>
          </a:p>
          <a:p>
            <a:endParaRPr lang="en-US" dirty="0"/>
          </a:p>
          <a:p>
            <a:r>
              <a:rPr lang="en-US" dirty="0"/>
              <a:t>In Utah Valley the cases have largely mostly </a:t>
            </a:r>
            <a:r>
              <a:rPr lang="en-US" dirty="0" err="1"/>
              <a:t>Alc</a:t>
            </a:r>
            <a:r>
              <a:rPr lang="en-US" dirty="0"/>
              <a:t> Hep and transplant listed or post-transplant patients</a:t>
            </a:r>
          </a:p>
          <a:p>
            <a:endParaRPr lang="en-US" dirty="0"/>
          </a:p>
          <a:p>
            <a:r>
              <a:rPr lang="en-US" dirty="0"/>
              <a:t>System is to be implemented in St George to assist local GI providers with inpatients with decompensated CLD in particular in instances where challenges exist:</a:t>
            </a:r>
          </a:p>
          <a:p>
            <a:pPr lvl="1"/>
            <a:r>
              <a:rPr lang="en-US" dirty="0"/>
              <a:t>BRTO</a:t>
            </a:r>
          </a:p>
          <a:p>
            <a:pPr lvl="1"/>
            <a:r>
              <a:rPr lang="en-US" dirty="0" err="1"/>
              <a:t>Transplenic</a:t>
            </a:r>
            <a:r>
              <a:rPr lang="en-US" dirty="0"/>
              <a:t> recanalization of PV</a:t>
            </a:r>
          </a:p>
          <a:p>
            <a:pPr lvl="1"/>
            <a:r>
              <a:rPr lang="en-US" dirty="0"/>
              <a:t>Liver tumors</a:t>
            </a:r>
          </a:p>
          <a:p>
            <a:pPr lvl="1"/>
            <a:r>
              <a:rPr lang="en-US" dirty="0"/>
              <a:t>Liver biopsy decisions</a:t>
            </a:r>
          </a:p>
          <a:p>
            <a:pPr lvl="1"/>
            <a:r>
              <a:rPr lang="en-US" dirty="0"/>
              <a:t>decompensated alcoholic liver disease and transplant referral, coagulopathy, ACLF</a:t>
            </a:r>
          </a:p>
          <a:p>
            <a:endParaRPr lang="en-US" dirty="0"/>
          </a:p>
          <a:p>
            <a:endParaRPr lang="en-US" dirty="0"/>
          </a:p>
        </p:txBody>
      </p:sp>
    </p:spTree>
    <p:extLst>
      <p:ext uri="{BB962C8B-B14F-4D97-AF65-F5344CB8AC3E}">
        <p14:creationId xmlns:p14="http://schemas.microsoft.com/office/powerpoint/2010/main" val="13716214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4958D-2915-4227-BB0D-2D30229C10C5}"/>
              </a:ext>
            </a:extLst>
          </p:cNvPr>
          <p:cNvSpPr>
            <a:spLocks noGrp="1"/>
          </p:cNvSpPr>
          <p:nvPr>
            <p:ph type="title"/>
          </p:nvPr>
        </p:nvSpPr>
        <p:spPr/>
        <p:txBody>
          <a:bodyPr/>
          <a:lstStyle/>
          <a:p>
            <a:pPr algn="ctr"/>
            <a:r>
              <a:rPr lang="en-US" dirty="0"/>
              <a:t>Opportunities</a:t>
            </a:r>
          </a:p>
        </p:txBody>
      </p:sp>
      <p:sp>
        <p:nvSpPr>
          <p:cNvPr id="3" name="Content Placeholder 2">
            <a:extLst>
              <a:ext uri="{FF2B5EF4-FFF2-40B4-BE49-F238E27FC236}">
                <a16:creationId xmlns:a16="http://schemas.microsoft.com/office/drawing/2014/main" id="{DF04253D-61CF-4A0E-A215-40912AE17B5A}"/>
              </a:ext>
            </a:extLst>
          </p:cNvPr>
          <p:cNvSpPr>
            <a:spLocks noGrp="1"/>
          </p:cNvSpPr>
          <p:nvPr>
            <p:ph idx="1"/>
          </p:nvPr>
        </p:nvSpPr>
        <p:spPr>
          <a:xfrm>
            <a:off x="230799" y="1839791"/>
            <a:ext cx="8284552" cy="3989509"/>
          </a:xfrm>
        </p:spPr>
        <p:txBody>
          <a:bodyPr>
            <a:normAutofit fontScale="85000" lnSpcReduction="10000"/>
          </a:bodyPr>
          <a:lstStyle/>
          <a:p>
            <a:r>
              <a:rPr lang="en-US" dirty="0"/>
              <a:t>Pilot</a:t>
            </a:r>
          </a:p>
          <a:p>
            <a:pPr lvl="1"/>
            <a:r>
              <a:rPr lang="en-US" dirty="0"/>
              <a:t>To date approximately 50 morning reports have occurred</a:t>
            </a:r>
          </a:p>
          <a:p>
            <a:pPr lvl="2"/>
            <a:r>
              <a:rPr lang="en-US" dirty="0"/>
              <a:t>40% of morning reports are considering transfers and more than half were avoided</a:t>
            </a:r>
          </a:p>
          <a:p>
            <a:pPr lvl="2"/>
            <a:r>
              <a:rPr lang="en-US" dirty="0"/>
              <a:t>Time to hepatology encounters shortened (difficult to evaluate)</a:t>
            </a:r>
          </a:p>
          <a:p>
            <a:pPr lvl="2"/>
            <a:r>
              <a:rPr lang="en-US" dirty="0"/>
              <a:t>Provider satisfaction improved at the hospitalist level</a:t>
            </a:r>
          </a:p>
          <a:p>
            <a:pPr lvl="2"/>
            <a:r>
              <a:rPr lang="en-US" dirty="0"/>
              <a:t>McKay Dee </a:t>
            </a:r>
          </a:p>
          <a:p>
            <a:pPr lvl="3"/>
            <a:r>
              <a:rPr lang="en-US" dirty="0"/>
              <a:t>Survey 4 of 4 </a:t>
            </a:r>
            <a:r>
              <a:rPr lang="en-US" dirty="0" err="1"/>
              <a:t>Gis</a:t>
            </a:r>
            <a:r>
              <a:rPr lang="en-US" dirty="0"/>
              <a:t> are happy and the Ogden GI group yet to be communicated with</a:t>
            </a:r>
          </a:p>
          <a:p>
            <a:pPr lvl="2"/>
            <a:r>
              <a:rPr lang="en-US" dirty="0"/>
              <a:t>Length of Stay</a:t>
            </a:r>
          </a:p>
          <a:p>
            <a:pPr lvl="3"/>
            <a:r>
              <a:rPr lang="en-US" dirty="0"/>
              <a:t>Potentially shortened</a:t>
            </a:r>
          </a:p>
          <a:p>
            <a:pPr lvl="4"/>
            <a:r>
              <a:rPr lang="en-US" dirty="0"/>
              <a:t>Need a years worth of data</a:t>
            </a:r>
          </a:p>
          <a:p>
            <a:pPr lvl="3"/>
            <a:r>
              <a:rPr lang="en-US" dirty="0"/>
              <a:t>ER admission at McKay lessened it would appear</a:t>
            </a:r>
          </a:p>
          <a:p>
            <a:pPr lvl="4"/>
            <a:r>
              <a:rPr lang="en-US" dirty="0"/>
              <a:t>Data pending</a:t>
            </a:r>
          </a:p>
          <a:p>
            <a:pPr lvl="2"/>
            <a:r>
              <a:rPr lang="en-US" dirty="0"/>
              <a:t>Cost diminished</a:t>
            </a:r>
          </a:p>
          <a:p>
            <a:pPr lvl="2"/>
            <a:r>
              <a:rPr lang="en-US" dirty="0"/>
              <a:t>Clinic decision making enhanced </a:t>
            </a:r>
          </a:p>
          <a:p>
            <a:pPr lvl="3"/>
            <a:r>
              <a:rPr lang="en-US" dirty="0"/>
              <a:t>appropriate parties for coordinated care organized for certain encounters</a:t>
            </a:r>
          </a:p>
        </p:txBody>
      </p:sp>
    </p:spTree>
    <p:extLst>
      <p:ext uri="{BB962C8B-B14F-4D97-AF65-F5344CB8AC3E}">
        <p14:creationId xmlns:p14="http://schemas.microsoft.com/office/powerpoint/2010/main" val="3049508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6519-FF32-4DF9-93AD-C8ECC638C616}"/>
              </a:ext>
            </a:extLst>
          </p:cNvPr>
          <p:cNvSpPr>
            <a:spLocks noGrp="1"/>
          </p:cNvSpPr>
          <p:nvPr>
            <p:ph type="title"/>
          </p:nvPr>
        </p:nvSpPr>
        <p:spPr>
          <a:xfrm>
            <a:off x="167054" y="792865"/>
            <a:ext cx="7886700" cy="994172"/>
          </a:xfrm>
        </p:spPr>
        <p:txBody>
          <a:bodyPr/>
          <a:lstStyle/>
          <a:p>
            <a:pPr algn="ctr"/>
            <a:r>
              <a:rPr lang="en-US" dirty="0"/>
              <a:t>Concerns</a:t>
            </a:r>
          </a:p>
        </p:txBody>
      </p:sp>
      <p:sp>
        <p:nvSpPr>
          <p:cNvPr id="3" name="Content Placeholder 2">
            <a:extLst>
              <a:ext uri="{FF2B5EF4-FFF2-40B4-BE49-F238E27FC236}">
                <a16:creationId xmlns:a16="http://schemas.microsoft.com/office/drawing/2014/main" id="{19CB4966-5120-454C-9F26-F70CF1E69425}"/>
              </a:ext>
            </a:extLst>
          </p:cNvPr>
          <p:cNvSpPr>
            <a:spLocks noGrp="1"/>
          </p:cNvSpPr>
          <p:nvPr>
            <p:ph idx="1"/>
          </p:nvPr>
        </p:nvSpPr>
        <p:spPr>
          <a:xfrm>
            <a:off x="167054" y="1602397"/>
            <a:ext cx="8515350" cy="3890597"/>
          </a:xfrm>
        </p:spPr>
        <p:txBody>
          <a:bodyPr>
            <a:normAutofit fontScale="92500" lnSpcReduction="20000"/>
          </a:bodyPr>
          <a:lstStyle/>
          <a:p>
            <a:r>
              <a:rPr lang="en-US" dirty="0"/>
              <a:t>The endeavor for the previously mentioned reasons diminishes cost</a:t>
            </a:r>
          </a:p>
          <a:p>
            <a:endParaRPr lang="en-US" dirty="0"/>
          </a:p>
          <a:p>
            <a:r>
              <a:rPr lang="en-US" dirty="0"/>
              <a:t>Impacts upon local providers</a:t>
            </a:r>
          </a:p>
          <a:p>
            <a:pPr lvl="1"/>
            <a:r>
              <a:rPr lang="en-US" dirty="0"/>
              <a:t>This is a non-billable guidance document and does not replace local care</a:t>
            </a:r>
          </a:p>
          <a:p>
            <a:pPr lvl="2"/>
            <a:r>
              <a:rPr lang="en-US" dirty="0"/>
              <a:t>Guidance is to appropriate protocols</a:t>
            </a:r>
          </a:p>
          <a:p>
            <a:pPr lvl="2"/>
            <a:r>
              <a:rPr lang="en-US" dirty="0"/>
              <a:t>Diminished unnecessary </a:t>
            </a:r>
            <a:r>
              <a:rPr lang="en-US" dirty="0" err="1"/>
              <a:t>testings</a:t>
            </a:r>
            <a:endParaRPr lang="en-US" dirty="0"/>
          </a:p>
          <a:p>
            <a:pPr lvl="2"/>
            <a:r>
              <a:rPr lang="en-US" dirty="0"/>
              <a:t>Direction to necessary </a:t>
            </a:r>
            <a:r>
              <a:rPr lang="en-US" dirty="0" err="1"/>
              <a:t>testings</a:t>
            </a:r>
            <a:endParaRPr lang="en-US" dirty="0"/>
          </a:p>
          <a:p>
            <a:pPr lvl="3"/>
            <a:r>
              <a:rPr lang="en-US" dirty="0"/>
              <a:t>A diagnostic paracentesis CAN be performed in a patient with an INR of 3 and </a:t>
            </a:r>
            <a:r>
              <a:rPr lang="en-US" dirty="0" err="1"/>
              <a:t>plt</a:t>
            </a:r>
            <a:r>
              <a:rPr lang="en-US" dirty="0"/>
              <a:t> of 40 without factor replacement</a:t>
            </a:r>
          </a:p>
          <a:p>
            <a:pPr lvl="1"/>
            <a:r>
              <a:rPr lang="en-US" dirty="0"/>
              <a:t>This service does NOT replace local care</a:t>
            </a:r>
          </a:p>
          <a:p>
            <a:pPr lvl="1"/>
            <a:endParaRPr lang="en-US" dirty="0"/>
          </a:p>
          <a:p>
            <a:r>
              <a:rPr lang="en-US" dirty="0"/>
              <a:t>Rationale for implementation</a:t>
            </a:r>
          </a:p>
          <a:p>
            <a:pPr lvl="1"/>
            <a:r>
              <a:rPr lang="en-US" dirty="0"/>
              <a:t>System Wide equivalent Care, Access  and Cost</a:t>
            </a:r>
          </a:p>
          <a:p>
            <a:pPr lvl="1"/>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42613483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8C6293E-FB42-472A-82CD-6AE1DD2BF548}"/>
              </a:ext>
            </a:extLst>
          </p:cNvPr>
          <p:cNvGraphicFramePr>
            <a:graphicFrameLocks noChangeAspect="1"/>
          </p:cNvGraphicFramePr>
          <p:nvPr/>
        </p:nvGraphicFramePr>
        <p:xfrm>
          <a:off x="2284310" y="2440281"/>
          <a:ext cx="4588159" cy="2683507"/>
        </p:xfrm>
        <a:graphic>
          <a:graphicData uri="http://schemas.openxmlformats.org/presentationml/2006/ole">
            <mc:AlternateContent xmlns:mc="http://schemas.openxmlformats.org/markup-compatibility/2006">
              <mc:Choice xmlns:v="urn:schemas-microsoft-com:vml" Requires="v">
                <p:oleObj name="Acrobat Document" r:id="rId2" imgW="2057332" imgH="1203768" progId="AcroExch.Document.11">
                  <p:embed/>
                </p:oleObj>
              </mc:Choice>
              <mc:Fallback>
                <p:oleObj name="Acrobat Document" r:id="rId2" imgW="2057332" imgH="1203768" progId="AcroExch.Document.11">
                  <p:embed/>
                  <p:pic>
                    <p:nvPicPr>
                      <p:cNvPr id="4" name="Object 3">
                        <a:extLst>
                          <a:ext uri="{FF2B5EF4-FFF2-40B4-BE49-F238E27FC236}">
                            <a16:creationId xmlns:a16="http://schemas.microsoft.com/office/drawing/2014/main" id="{C8C6293E-FB42-472A-82CD-6AE1DD2BF548}"/>
                          </a:ext>
                        </a:extLst>
                      </p:cNvPr>
                      <p:cNvPicPr/>
                      <p:nvPr/>
                    </p:nvPicPr>
                    <p:blipFill>
                      <a:blip r:embed="rId3"/>
                      <a:stretch>
                        <a:fillRect/>
                      </a:stretch>
                    </p:blipFill>
                    <p:spPr>
                      <a:xfrm>
                        <a:off x="2284310" y="2440281"/>
                        <a:ext cx="4588159" cy="2683507"/>
                      </a:xfrm>
                      <a:prstGeom prst="rect">
                        <a:avLst/>
                      </a:prstGeom>
                    </p:spPr>
                  </p:pic>
                </p:oleObj>
              </mc:Fallback>
            </mc:AlternateContent>
          </a:graphicData>
        </a:graphic>
      </p:graphicFrame>
    </p:spTree>
    <p:extLst>
      <p:ext uri="{BB962C8B-B14F-4D97-AF65-F5344CB8AC3E}">
        <p14:creationId xmlns:p14="http://schemas.microsoft.com/office/powerpoint/2010/main" val="265651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2542-6834-468A-ABF5-0CB2BFF9EC48}"/>
              </a:ext>
            </a:extLst>
          </p:cNvPr>
          <p:cNvSpPr>
            <a:spLocks noGrp="1"/>
          </p:cNvSpPr>
          <p:nvPr>
            <p:ph type="title"/>
          </p:nvPr>
        </p:nvSpPr>
        <p:spPr>
          <a:xfrm>
            <a:off x="369889" y="327780"/>
            <a:ext cx="8426450" cy="786672"/>
          </a:xfrm>
        </p:spPr>
        <p:txBody>
          <a:bodyPr anchor="ctr">
            <a:normAutofit/>
          </a:bodyPr>
          <a:lstStyle/>
          <a:p>
            <a:r>
              <a:rPr lang="en-US" dirty="0"/>
              <a:t>THEN………………</a:t>
            </a:r>
            <a:endParaRPr lang="en-US"/>
          </a:p>
        </p:txBody>
      </p:sp>
      <p:pic>
        <p:nvPicPr>
          <p:cNvPr id="3" name="Picture 2" descr="Text&#10;&#10;Description automatically generated">
            <a:extLst>
              <a:ext uri="{FF2B5EF4-FFF2-40B4-BE49-F238E27FC236}">
                <a16:creationId xmlns:a16="http://schemas.microsoft.com/office/drawing/2014/main" id="{488EF890-74B6-4166-A7C0-CC99CC0E09A3}"/>
              </a:ext>
            </a:extLst>
          </p:cNvPr>
          <p:cNvPicPr>
            <a:picLocks noChangeAspect="1"/>
          </p:cNvPicPr>
          <p:nvPr/>
        </p:nvPicPr>
        <p:blipFill>
          <a:blip r:embed="rId2"/>
          <a:stretch>
            <a:fillRect/>
          </a:stretch>
        </p:blipFill>
        <p:spPr>
          <a:xfrm>
            <a:off x="2274711" y="1341121"/>
            <a:ext cx="4616805" cy="4351339"/>
          </a:xfrm>
          <a:prstGeom prst="rect">
            <a:avLst/>
          </a:prstGeom>
          <a:noFill/>
          <a:scene3d>
            <a:camera prst="orthographicFront"/>
            <a:lightRig rig="threePt" dir="t"/>
          </a:scene3d>
          <a:sp3d extrusionH="25400" contourW="114300">
            <a:bevelT w="12700"/>
            <a:extrusionClr>
              <a:schemeClr val="tx1"/>
            </a:extrusionClr>
          </a:sp3d>
        </p:spPr>
      </p:pic>
    </p:spTree>
    <p:extLst>
      <p:ext uri="{BB962C8B-B14F-4D97-AF65-F5344CB8AC3E}">
        <p14:creationId xmlns:p14="http://schemas.microsoft.com/office/powerpoint/2010/main" val="24670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52451F436FED46A991A39979D7352C" ma:contentTypeVersion="5" ma:contentTypeDescription="Create a new document." ma:contentTypeScope="" ma:versionID="fcfa5d04fb27f65cf43effb35068f974">
  <xsd:schema xmlns:xsd="http://www.w3.org/2001/XMLSchema" xmlns:xs="http://www.w3.org/2001/XMLSchema" xmlns:p="http://schemas.microsoft.com/office/2006/metadata/properties" xmlns:ns3="f05a1a26-3109-4b04-bcc1-9d20eebd1391" xmlns:ns4="e09d3b91-3c63-4f94-a3bc-29f734badff4" targetNamespace="http://schemas.microsoft.com/office/2006/metadata/properties" ma:root="true" ma:fieldsID="7042ecd2ced66f7ad59f76dfc253d29f" ns3:_="" ns4:_="">
    <xsd:import namespace="f05a1a26-3109-4b04-bcc1-9d20eebd1391"/>
    <xsd:import namespace="e09d3b91-3c63-4f94-a3bc-29f734badff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a1a26-3109-4b04-bcc1-9d20eebd139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9d3b91-3c63-4f94-a3bc-29f734badff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E3F49A-88CA-4132-957E-FDBE4FC03D4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05a1a26-3109-4b04-bcc1-9d20eebd1391"/>
    <ds:schemaRef ds:uri="e09d3b91-3c63-4f94-a3bc-29f734badff4"/>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67FF5F72-7F26-41A2-B5D8-0D8EAAD984D6}">
  <ds:schemaRefs>
    <ds:schemaRef ds:uri="http://schemas.microsoft.com/sharepoint/v3/contenttype/forms"/>
  </ds:schemaRefs>
</ds:datastoreItem>
</file>

<file path=customXml/itemProps3.xml><?xml version="1.0" encoding="utf-8"?>
<ds:datastoreItem xmlns:ds="http://schemas.openxmlformats.org/officeDocument/2006/customXml" ds:itemID="{9F4CA1CA-E39E-47A3-86E2-5C1DD21616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5a1a26-3109-4b04-bcc1-9d20eebd1391"/>
    <ds:schemaRef ds:uri="e09d3b91-3c63-4f94-a3bc-29f734badf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TotalTime>
  <Words>3502</Words>
  <Application>Microsoft Office PowerPoint</Application>
  <PresentationFormat>On-screen Show (4:3)</PresentationFormat>
  <Paragraphs>473</Paragraphs>
  <Slides>89</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101" baseType="lpstr">
      <vt:lpstr>Aharoni</vt:lpstr>
      <vt:lpstr>Algerian</vt:lpstr>
      <vt:lpstr>Arial</vt:lpstr>
      <vt:lpstr>Arial Black</vt:lpstr>
      <vt:lpstr>Arial Narrow</vt:lpstr>
      <vt:lpstr>Calibri</vt:lpstr>
      <vt:lpstr>Cambria</vt:lpstr>
      <vt:lpstr>Cooper Black</vt:lpstr>
      <vt:lpstr>Times New Roman</vt:lpstr>
      <vt:lpstr>Wingdings</vt:lpstr>
      <vt:lpstr>Office Theme</vt:lpstr>
      <vt:lpstr>Acrobat Document</vt:lpstr>
      <vt:lpstr>An Update in Hepatology  Richard Gilroy Intermountain Health Care</vt:lpstr>
      <vt:lpstr>PowerPoint Presentation</vt:lpstr>
      <vt:lpstr>Objectives</vt:lpstr>
      <vt:lpstr>To be Covered  (Not in this Order)</vt:lpstr>
      <vt:lpstr>Where Does Utah and Idaho “Currently” Stand  with  Liver Disease It’s Management  </vt:lpstr>
      <vt:lpstr>Cirrhosis Background</vt:lpstr>
      <vt:lpstr>Crude death rates from liver disease from 2014 from CDC death data</vt:lpstr>
      <vt:lpstr>Healthcare Delivery by State</vt:lpstr>
      <vt:lpstr>THEN………………</vt:lpstr>
      <vt:lpstr>Background data Waiting List Mortality</vt:lpstr>
      <vt:lpstr>1 year outcomes IMC</vt:lpstr>
      <vt:lpstr>Comparative Waiting List Mortality Data Utah Programs</vt:lpstr>
      <vt:lpstr>Program Comparisons</vt:lpstr>
      <vt:lpstr>The Changing Profile of ESLD</vt:lpstr>
      <vt:lpstr>Supply and Demand In Organ Transplantation </vt:lpstr>
      <vt:lpstr>Changing Demographic of End Stage Liver Disease</vt:lpstr>
      <vt:lpstr>Liver Transplant Program MUST adjust to Optimally Manage NASH</vt:lpstr>
      <vt:lpstr>Obesity is the Driver of NASH Trends in Obesity Over Time</vt:lpstr>
      <vt:lpstr>Unfortunately the Obesity Trends Continue (2018 CDC Obesity Data)</vt:lpstr>
      <vt:lpstr>Background</vt:lpstr>
      <vt:lpstr>Summary on the Changing Profile</vt:lpstr>
      <vt:lpstr>Testing in ESLD</vt:lpstr>
      <vt:lpstr>Liver Enzymes</vt:lpstr>
      <vt:lpstr>Function Tests</vt:lpstr>
      <vt:lpstr>Cancer Markers</vt:lpstr>
      <vt:lpstr>Imaging</vt:lpstr>
      <vt:lpstr>A Relevant Non-Fiction Story</vt:lpstr>
      <vt:lpstr>CT and MRI Scans</vt:lpstr>
      <vt:lpstr>Image  of a Classic Tumor LI-RAD 5</vt:lpstr>
      <vt:lpstr>Image Shunt</vt:lpstr>
      <vt:lpstr>Ammonia Levels</vt:lpstr>
      <vt:lpstr>How is it Ordered at IMC</vt:lpstr>
      <vt:lpstr>How Many Were Done at IMC in 2017</vt:lpstr>
      <vt:lpstr>How Many Were Done at IMC in 2017</vt:lpstr>
      <vt:lpstr>How Many Were Done at IMC in 2017</vt:lpstr>
      <vt:lpstr>PowerPoint Presentation</vt:lpstr>
      <vt:lpstr>PowerPoint Presentation</vt:lpstr>
      <vt:lpstr>PowerPoint Presentation</vt:lpstr>
      <vt:lpstr>A few points on encephalopathy</vt:lpstr>
      <vt:lpstr>Summary Slide</vt:lpstr>
      <vt:lpstr>Cancer Markers</vt:lpstr>
      <vt:lpstr>Liver Biopsy</vt:lpstr>
      <vt:lpstr>The Tip of the Iceberg   NASH at IHC </vt:lpstr>
      <vt:lpstr>Tsunami</vt:lpstr>
      <vt:lpstr>PowerPoint Presentation</vt:lpstr>
      <vt:lpstr>Obesity is the Driver of NASH Trends in Obesity Over Time</vt:lpstr>
      <vt:lpstr>Unfortunately the Obesity Trends Continue (2018 CDC Obesity Data)</vt:lpstr>
      <vt:lpstr>Is there an Impact of Screening (aka Purpose)</vt:lpstr>
      <vt:lpstr>Hepatitis B and HCC Screening</vt:lpstr>
      <vt:lpstr>Screening in those with HBV demonstrates a  Survival Advantage</vt:lpstr>
      <vt:lpstr>Pilot Studies on Screening at IHC</vt:lpstr>
      <vt:lpstr>PowerPoint Presentation</vt:lpstr>
      <vt:lpstr>PowerPoint Presentation</vt:lpstr>
      <vt:lpstr>Summary</vt:lpstr>
      <vt:lpstr>Summary on the Changing Profile</vt:lpstr>
      <vt:lpstr>Alcoholic hepatitis</vt:lpstr>
      <vt:lpstr>Economic Costs of CLD to Systems</vt:lpstr>
      <vt:lpstr>Screening for Alcohol Use</vt:lpstr>
      <vt:lpstr>Approach to Abnormal Liver Enzymes in a Person Suspected of AUD</vt:lpstr>
      <vt:lpstr>Some Important Things to Consider</vt:lpstr>
      <vt:lpstr>Enhancing Clinical Care Within the Hospital System</vt:lpstr>
      <vt:lpstr>PowerPoint Presentation</vt:lpstr>
      <vt:lpstr>Objectives and How it works</vt:lpstr>
      <vt:lpstr>What is Received</vt:lpstr>
      <vt:lpstr>Transplantation</vt:lpstr>
      <vt:lpstr>Behavioral economics</vt:lpstr>
      <vt:lpstr>Who is this man, his professional degree, and in what field did he attain his Nobel Prize?</vt:lpstr>
      <vt:lpstr>Game Theory</vt:lpstr>
      <vt:lpstr>Transplant Program Comparisons Utah (September 30, 2019)</vt:lpstr>
      <vt:lpstr>Why The Difference ?</vt:lpstr>
      <vt:lpstr>SRTR Data Comparisons</vt:lpstr>
      <vt:lpstr>MELD at Transplant</vt:lpstr>
      <vt:lpstr>Prospect Theory</vt:lpstr>
      <vt:lpstr>Having Marc Harrison’s Keys</vt:lpstr>
      <vt:lpstr>PowerPoint Presentation</vt:lpstr>
      <vt:lpstr>Next Steps</vt:lpstr>
      <vt:lpstr>Hepatology Morning Report  Origins, Barriers, Opportunities</vt:lpstr>
      <vt:lpstr>PowerPoint Presentation</vt:lpstr>
      <vt:lpstr>Alcoholic Liver Disease and Average LOS</vt:lpstr>
      <vt:lpstr>Economic Costs of Alcohol to Systems</vt:lpstr>
      <vt:lpstr>Variability in care</vt:lpstr>
      <vt:lpstr>Identified Objectives</vt:lpstr>
      <vt:lpstr>Objectives and How it works</vt:lpstr>
      <vt:lpstr>PowerPoint Presentation</vt:lpstr>
      <vt:lpstr>What is Received</vt:lpstr>
      <vt:lpstr>Barriers</vt:lpstr>
      <vt:lpstr>Opportunities</vt:lpstr>
      <vt:lpstr>Concerns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Update in Hepatology  Richard Gilroy Intermountain Health Care</dc:title>
  <dc:creator>Richard Gilroy</dc:creator>
  <cp:lastModifiedBy>Teresa Puskedra</cp:lastModifiedBy>
  <cp:revision>6</cp:revision>
  <dcterms:created xsi:type="dcterms:W3CDTF">2021-09-15T15:08:38Z</dcterms:created>
  <dcterms:modified xsi:type="dcterms:W3CDTF">2021-10-06T20:35:48Z</dcterms:modified>
</cp:coreProperties>
</file>