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75" r:id="rId6"/>
    <p:sldId id="259" r:id="rId7"/>
    <p:sldId id="274" r:id="rId8"/>
    <p:sldId id="301" r:id="rId9"/>
    <p:sldId id="264" r:id="rId10"/>
    <p:sldId id="263" r:id="rId11"/>
    <p:sldId id="279" r:id="rId12"/>
    <p:sldId id="281" r:id="rId13"/>
    <p:sldId id="282" r:id="rId14"/>
    <p:sldId id="283" r:id="rId15"/>
    <p:sldId id="285" r:id="rId16"/>
    <p:sldId id="276" r:id="rId17"/>
    <p:sldId id="278" r:id="rId18"/>
    <p:sldId id="277" r:id="rId19"/>
    <p:sldId id="273" r:id="rId20"/>
    <p:sldId id="260" r:id="rId21"/>
    <p:sldId id="286" r:id="rId22"/>
    <p:sldId id="287" r:id="rId23"/>
    <p:sldId id="288" r:id="rId24"/>
    <p:sldId id="289" r:id="rId25"/>
    <p:sldId id="290" r:id="rId26"/>
    <p:sldId id="295" r:id="rId27"/>
    <p:sldId id="266" r:id="rId28"/>
    <p:sldId id="296" r:id="rId29"/>
    <p:sldId id="298" r:id="rId30"/>
    <p:sldId id="291" r:id="rId31"/>
    <p:sldId id="292" r:id="rId32"/>
    <p:sldId id="293" r:id="rId33"/>
    <p:sldId id="294" r:id="rId34"/>
    <p:sldId id="299" r:id="rId35"/>
    <p:sldId id="30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76" autoAdjust="0"/>
    <p:restoredTop sz="94622" autoAdjust="0"/>
  </p:normalViewPr>
  <p:slideViewPr>
    <p:cSldViewPr>
      <p:cViewPr varScale="1">
        <p:scale>
          <a:sx n="68" d="100"/>
          <a:sy n="68" d="100"/>
        </p:scale>
        <p:origin x="132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1A4E-BB42-43A8-B1E3-48DEEDF0397A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D7BB7-A257-40F6-885F-123B901E7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67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1A4E-BB42-43A8-B1E3-48DEEDF0397A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D7BB7-A257-40F6-885F-123B901E7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39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1A4E-BB42-43A8-B1E3-48DEEDF0397A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D7BB7-A257-40F6-885F-123B901E7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76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1A4E-BB42-43A8-B1E3-48DEEDF0397A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D7BB7-A257-40F6-885F-123B901E7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08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1A4E-BB42-43A8-B1E3-48DEEDF0397A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D7BB7-A257-40F6-885F-123B901E7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52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1A4E-BB42-43A8-B1E3-48DEEDF0397A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D7BB7-A257-40F6-885F-123B901E7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775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1A4E-BB42-43A8-B1E3-48DEEDF0397A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D7BB7-A257-40F6-885F-123B901E7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79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1A4E-BB42-43A8-B1E3-48DEEDF0397A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D7BB7-A257-40F6-885F-123B901E7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12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1A4E-BB42-43A8-B1E3-48DEEDF0397A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D7BB7-A257-40F6-885F-123B901E7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9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1A4E-BB42-43A8-B1E3-48DEEDF0397A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D7BB7-A257-40F6-885F-123B901E7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25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1A4E-BB42-43A8-B1E3-48DEEDF0397A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D7BB7-A257-40F6-885F-123B901E7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11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D1A4E-BB42-43A8-B1E3-48DEEDF0397A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D7BB7-A257-40F6-885F-123B901E7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240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313" y="533400"/>
            <a:ext cx="9144000" cy="1470025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What’s new in my specialty- Rheumatoid Arthritis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28" y="5791200"/>
            <a:ext cx="9144000" cy="1752600"/>
          </a:xfrm>
        </p:spPr>
        <p:txBody>
          <a:bodyPr>
            <a:normAutofit/>
          </a:bodyPr>
          <a:lstStyle/>
          <a:p>
            <a:r>
              <a:rPr lang="en-US" sz="2400" dirty="0"/>
              <a:t>Ogden Surgical-Medical Society Meeting</a:t>
            </a:r>
          </a:p>
          <a:p>
            <a:r>
              <a:rPr lang="en-US" sz="2400" dirty="0"/>
              <a:t>2018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76200" y="20574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Gregory T. </a:t>
            </a:r>
            <a:r>
              <a:rPr lang="en-US" sz="2800" dirty="0" err="1"/>
              <a:t>Austad</a:t>
            </a:r>
            <a:r>
              <a:rPr lang="en-US" sz="2800" dirty="0"/>
              <a:t> MD, FACP, FACR</a:t>
            </a:r>
          </a:p>
          <a:p>
            <a:pPr algn="ctr"/>
            <a:r>
              <a:rPr lang="en-US" sz="2800" dirty="0"/>
              <a:t>Tanner Memorial Clinic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238500" y="2735646"/>
            <a:ext cx="2514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137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579407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Abatacept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32-Point Star 4"/>
          <p:cNvSpPr/>
          <p:nvPr/>
        </p:nvSpPr>
        <p:spPr>
          <a:xfrm>
            <a:off x="508267" y="1525013"/>
            <a:ext cx="2043138" cy="2277334"/>
          </a:xfrm>
          <a:prstGeom prst="star32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5371" y="2367794"/>
            <a:ext cx="1065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APC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652398" y="2891016"/>
            <a:ext cx="977462" cy="320632"/>
            <a:chOff x="7215276" y="3400245"/>
            <a:chExt cx="796507" cy="246753"/>
          </a:xfrm>
        </p:grpSpPr>
        <p:sp>
          <p:nvSpPr>
            <p:cNvPr id="8" name="Rectangle 7"/>
            <p:cNvSpPr/>
            <p:nvPr/>
          </p:nvSpPr>
          <p:spPr>
            <a:xfrm>
              <a:off x="7262722" y="3463238"/>
              <a:ext cx="749061" cy="120770"/>
            </a:xfrm>
            <a:prstGeom prst="rect">
              <a:avLst/>
            </a:prstGeom>
            <a:solidFill>
              <a:srgbClr val="4F81BD"/>
            </a:solidFill>
            <a:ln w="635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Block Arc 8"/>
            <p:cNvSpPr/>
            <p:nvPr/>
          </p:nvSpPr>
          <p:spPr>
            <a:xfrm rot="16200000">
              <a:off x="7396699" y="3218822"/>
              <a:ext cx="246753" cy="609599"/>
            </a:xfrm>
            <a:prstGeom prst="blockArc">
              <a:avLst/>
            </a:prstGeom>
            <a:solidFill>
              <a:srgbClr val="4F81BD"/>
            </a:soli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Oval 9"/>
          <p:cNvSpPr/>
          <p:nvPr/>
        </p:nvSpPr>
        <p:spPr>
          <a:xfrm>
            <a:off x="3393009" y="2143854"/>
            <a:ext cx="972166" cy="1039653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 rot="16200000">
            <a:off x="2982634" y="2320560"/>
            <a:ext cx="291439" cy="529311"/>
          </a:xfrm>
          <a:custGeom>
            <a:avLst/>
            <a:gdLst>
              <a:gd name="connsiteX0" fmla="*/ 0 w 448574"/>
              <a:gd name="connsiteY0" fmla="*/ 0 h 621102"/>
              <a:gd name="connsiteX1" fmla="*/ 8626 w 448574"/>
              <a:gd name="connsiteY1" fmla="*/ 215661 h 621102"/>
              <a:gd name="connsiteX2" fmla="*/ 155275 w 448574"/>
              <a:gd name="connsiteY2" fmla="*/ 215661 h 621102"/>
              <a:gd name="connsiteX3" fmla="*/ 163902 w 448574"/>
              <a:gd name="connsiteY3" fmla="*/ 621102 h 621102"/>
              <a:gd name="connsiteX4" fmla="*/ 327804 w 448574"/>
              <a:gd name="connsiteY4" fmla="*/ 621102 h 621102"/>
              <a:gd name="connsiteX5" fmla="*/ 327804 w 448574"/>
              <a:gd name="connsiteY5" fmla="*/ 215661 h 621102"/>
              <a:gd name="connsiteX6" fmla="*/ 448574 w 448574"/>
              <a:gd name="connsiteY6" fmla="*/ 215661 h 621102"/>
              <a:gd name="connsiteX7" fmla="*/ 439947 w 448574"/>
              <a:gd name="connsiteY7" fmla="*/ 8627 h 621102"/>
              <a:gd name="connsiteX8" fmla="*/ 319177 w 448574"/>
              <a:gd name="connsiteY8" fmla="*/ 17253 h 621102"/>
              <a:gd name="connsiteX9" fmla="*/ 319177 w 448574"/>
              <a:gd name="connsiteY9" fmla="*/ 138023 h 621102"/>
              <a:gd name="connsiteX10" fmla="*/ 163902 w 448574"/>
              <a:gd name="connsiteY10" fmla="*/ 146649 h 621102"/>
              <a:gd name="connsiteX11" fmla="*/ 163902 w 448574"/>
              <a:gd name="connsiteY11" fmla="*/ 17253 h 621102"/>
              <a:gd name="connsiteX12" fmla="*/ 0 w 448574"/>
              <a:gd name="connsiteY12" fmla="*/ 0 h 62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8574" h="621102">
                <a:moveTo>
                  <a:pt x="0" y="0"/>
                </a:moveTo>
                <a:lnTo>
                  <a:pt x="8626" y="215661"/>
                </a:lnTo>
                <a:lnTo>
                  <a:pt x="155275" y="215661"/>
                </a:lnTo>
                <a:lnTo>
                  <a:pt x="163902" y="621102"/>
                </a:lnTo>
                <a:lnTo>
                  <a:pt x="327804" y="621102"/>
                </a:lnTo>
                <a:lnTo>
                  <a:pt x="327804" y="215661"/>
                </a:lnTo>
                <a:lnTo>
                  <a:pt x="448574" y="215661"/>
                </a:lnTo>
                <a:lnTo>
                  <a:pt x="439947" y="8627"/>
                </a:lnTo>
                <a:lnTo>
                  <a:pt x="319177" y="17253"/>
                </a:lnTo>
                <a:lnTo>
                  <a:pt x="319177" y="138023"/>
                </a:lnTo>
                <a:lnTo>
                  <a:pt x="163902" y="146649"/>
                </a:lnTo>
                <a:lnTo>
                  <a:pt x="163902" y="17253"/>
                </a:lnTo>
                <a:lnTo>
                  <a:pt x="0" y="0"/>
                </a:lnTo>
                <a:close/>
              </a:path>
            </a:pathLst>
          </a:cu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54307" y="2545982"/>
            <a:ext cx="218781" cy="78466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23802" y="2407075"/>
            <a:ext cx="561069" cy="323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 rot="16200000">
            <a:off x="2515176" y="2466665"/>
            <a:ext cx="478260" cy="1169334"/>
            <a:chOff x="7328139" y="3593621"/>
            <a:chExt cx="368061" cy="597379"/>
          </a:xfrm>
        </p:grpSpPr>
        <p:sp>
          <p:nvSpPr>
            <p:cNvPr id="15" name="Block Arc 14"/>
            <p:cNvSpPr/>
            <p:nvPr/>
          </p:nvSpPr>
          <p:spPr>
            <a:xfrm>
              <a:off x="7328139" y="3810000"/>
              <a:ext cx="368061" cy="381000"/>
            </a:xfrm>
            <a:prstGeom prst="blockArc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451784" y="3593621"/>
              <a:ext cx="120769" cy="2286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077824" y="1854601"/>
            <a:ext cx="720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TCR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91053" y="1675360"/>
            <a:ext cx="803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MHC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12142" y="3569215"/>
            <a:ext cx="1362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CD 80/86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11598" y="3193563"/>
            <a:ext cx="1072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CD 28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37967" y="2368100"/>
            <a:ext cx="963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srgbClr val="FFFF00"/>
                </a:solidFill>
              </a:rPr>
              <a:t>T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cell</a:t>
            </a:r>
          </a:p>
        </p:txBody>
      </p:sp>
      <p:sp>
        <p:nvSpPr>
          <p:cNvPr id="22" name="32-Point Star 21"/>
          <p:cNvSpPr/>
          <p:nvPr/>
        </p:nvSpPr>
        <p:spPr>
          <a:xfrm>
            <a:off x="4873122" y="1188110"/>
            <a:ext cx="2049731" cy="2336828"/>
          </a:xfrm>
          <a:prstGeom prst="star32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7457557" y="2953672"/>
            <a:ext cx="962422" cy="329608"/>
            <a:chOff x="7440108" y="6155174"/>
            <a:chExt cx="781729" cy="247203"/>
          </a:xfrm>
        </p:grpSpPr>
        <p:sp>
          <p:nvSpPr>
            <p:cNvPr id="24" name="Rectangle 23"/>
            <p:cNvSpPr/>
            <p:nvPr/>
          </p:nvSpPr>
          <p:spPr>
            <a:xfrm rot="19824426">
              <a:off x="7472776" y="6155174"/>
              <a:ext cx="749061" cy="120770"/>
            </a:xfrm>
            <a:prstGeom prst="rect">
              <a:avLst/>
            </a:prstGeom>
            <a:solidFill>
              <a:srgbClr val="4F81BD"/>
            </a:solidFill>
            <a:ln w="635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Block Arc 24"/>
            <p:cNvSpPr/>
            <p:nvPr/>
          </p:nvSpPr>
          <p:spPr>
            <a:xfrm rot="14424426">
              <a:off x="7621531" y="5974201"/>
              <a:ext cx="246753" cy="609599"/>
            </a:xfrm>
            <a:prstGeom prst="blockArc">
              <a:avLst/>
            </a:prstGeom>
            <a:solidFill>
              <a:srgbClr val="4F81BD"/>
            </a:soli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" name="Oval 25"/>
          <p:cNvSpPr/>
          <p:nvPr/>
        </p:nvSpPr>
        <p:spPr>
          <a:xfrm>
            <a:off x="7767172" y="1823118"/>
            <a:ext cx="975303" cy="1066813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Freeform 26"/>
          <p:cNvSpPr/>
          <p:nvPr/>
        </p:nvSpPr>
        <p:spPr>
          <a:xfrm rot="16200000">
            <a:off x="7352137" y="2010500"/>
            <a:ext cx="299053" cy="531019"/>
          </a:xfrm>
          <a:custGeom>
            <a:avLst/>
            <a:gdLst>
              <a:gd name="connsiteX0" fmla="*/ 0 w 448574"/>
              <a:gd name="connsiteY0" fmla="*/ 0 h 621102"/>
              <a:gd name="connsiteX1" fmla="*/ 8626 w 448574"/>
              <a:gd name="connsiteY1" fmla="*/ 215661 h 621102"/>
              <a:gd name="connsiteX2" fmla="*/ 155275 w 448574"/>
              <a:gd name="connsiteY2" fmla="*/ 215661 h 621102"/>
              <a:gd name="connsiteX3" fmla="*/ 163902 w 448574"/>
              <a:gd name="connsiteY3" fmla="*/ 621102 h 621102"/>
              <a:gd name="connsiteX4" fmla="*/ 327804 w 448574"/>
              <a:gd name="connsiteY4" fmla="*/ 621102 h 621102"/>
              <a:gd name="connsiteX5" fmla="*/ 327804 w 448574"/>
              <a:gd name="connsiteY5" fmla="*/ 215661 h 621102"/>
              <a:gd name="connsiteX6" fmla="*/ 448574 w 448574"/>
              <a:gd name="connsiteY6" fmla="*/ 215661 h 621102"/>
              <a:gd name="connsiteX7" fmla="*/ 439947 w 448574"/>
              <a:gd name="connsiteY7" fmla="*/ 8627 h 621102"/>
              <a:gd name="connsiteX8" fmla="*/ 319177 w 448574"/>
              <a:gd name="connsiteY8" fmla="*/ 17253 h 621102"/>
              <a:gd name="connsiteX9" fmla="*/ 319177 w 448574"/>
              <a:gd name="connsiteY9" fmla="*/ 138023 h 621102"/>
              <a:gd name="connsiteX10" fmla="*/ 163902 w 448574"/>
              <a:gd name="connsiteY10" fmla="*/ 146649 h 621102"/>
              <a:gd name="connsiteX11" fmla="*/ 163902 w 448574"/>
              <a:gd name="connsiteY11" fmla="*/ 17253 h 621102"/>
              <a:gd name="connsiteX12" fmla="*/ 0 w 448574"/>
              <a:gd name="connsiteY12" fmla="*/ 0 h 62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8574" h="621102">
                <a:moveTo>
                  <a:pt x="0" y="0"/>
                </a:moveTo>
                <a:lnTo>
                  <a:pt x="8626" y="215661"/>
                </a:lnTo>
                <a:lnTo>
                  <a:pt x="155275" y="215661"/>
                </a:lnTo>
                <a:lnTo>
                  <a:pt x="163902" y="621102"/>
                </a:lnTo>
                <a:lnTo>
                  <a:pt x="327804" y="621102"/>
                </a:lnTo>
                <a:lnTo>
                  <a:pt x="327804" y="215661"/>
                </a:lnTo>
                <a:lnTo>
                  <a:pt x="448574" y="215661"/>
                </a:lnTo>
                <a:lnTo>
                  <a:pt x="439947" y="8627"/>
                </a:lnTo>
                <a:lnTo>
                  <a:pt x="319177" y="17253"/>
                </a:lnTo>
                <a:lnTo>
                  <a:pt x="319177" y="138023"/>
                </a:lnTo>
                <a:lnTo>
                  <a:pt x="163902" y="146649"/>
                </a:lnTo>
                <a:lnTo>
                  <a:pt x="163902" y="17253"/>
                </a:lnTo>
                <a:lnTo>
                  <a:pt x="0" y="0"/>
                </a:lnTo>
                <a:close/>
              </a:path>
            </a:pathLst>
          </a:cu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126409" y="2235750"/>
            <a:ext cx="219487" cy="80516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694515" y="2093215"/>
            <a:ext cx="562880" cy="33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" name="Group 29"/>
          <p:cNvGrpSpPr/>
          <p:nvPr/>
        </p:nvGrpSpPr>
        <p:grpSpPr>
          <a:xfrm rot="16200000">
            <a:off x="6881032" y="2167749"/>
            <a:ext cx="490754" cy="1173108"/>
            <a:chOff x="7328139" y="3593621"/>
            <a:chExt cx="368061" cy="597379"/>
          </a:xfrm>
        </p:grpSpPr>
        <p:sp>
          <p:nvSpPr>
            <p:cNvPr id="31" name="Block Arc 30"/>
            <p:cNvSpPr/>
            <p:nvPr/>
          </p:nvSpPr>
          <p:spPr>
            <a:xfrm>
              <a:off x="7328139" y="3810000"/>
              <a:ext cx="368061" cy="381000"/>
            </a:xfrm>
            <a:prstGeom prst="blockArc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451784" y="3593621"/>
              <a:ext cx="120769" cy="2286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7812275" y="2105017"/>
            <a:ext cx="966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T cell</a:t>
            </a:r>
          </a:p>
        </p:txBody>
      </p:sp>
      <p:sp>
        <p:nvSpPr>
          <p:cNvPr id="39" name="Oval 38"/>
          <p:cNvSpPr/>
          <p:nvPr/>
        </p:nvSpPr>
        <p:spPr>
          <a:xfrm>
            <a:off x="7076319" y="2628784"/>
            <a:ext cx="444892" cy="216141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737" y="3637894"/>
            <a:ext cx="480793" cy="25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013" y="3763838"/>
            <a:ext cx="480793" cy="25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7059090" y="3986115"/>
            <a:ext cx="1927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Abatacept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3" name="Explosion 1 42"/>
          <p:cNvSpPr/>
          <p:nvPr/>
        </p:nvSpPr>
        <p:spPr>
          <a:xfrm>
            <a:off x="5614494" y="4910743"/>
            <a:ext cx="728477" cy="742156"/>
          </a:xfrm>
          <a:prstGeom prst="irregularSeal1">
            <a:avLst/>
          </a:prstGeom>
          <a:solidFill>
            <a:srgbClr val="00B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973" y="5044166"/>
            <a:ext cx="8350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3" name="Group 62"/>
          <p:cNvGrpSpPr/>
          <p:nvPr/>
        </p:nvGrpSpPr>
        <p:grpSpPr>
          <a:xfrm>
            <a:off x="2384417" y="4216948"/>
            <a:ext cx="2723388" cy="2488652"/>
            <a:chOff x="2858585" y="4216948"/>
            <a:chExt cx="2118229" cy="1847850"/>
          </a:xfrm>
        </p:grpSpPr>
        <p:pic>
          <p:nvPicPr>
            <p:cNvPr id="45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8585" y="4216948"/>
              <a:ext cx="1749425" cy="1847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6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2897" y="4905338"/>
              <a:ext cx="530225" cy="249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" name="Picture 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4489" y="5262374"/>
              <a:ext cx="822325" cy="390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Right Arrow 3"/>
          <p:cNvSpPr/>
          <p:nvPr/>
        </p:nvSpPr>
        <p:spPr>
          <a:xfrm>
            <a:off x="4139650" y="2035728"/>
            <a:ext cx="493711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Left Arrow 48"/>
          <p:cNvSpPr/>
          <p:nvPr/>
        </p:nvSpPr>
        <p:spPr>
          <a:xfrm rot="17998966">
            <a:off x="4515184" y="4251712"/>
            <a:ext cx="1105610" cy="834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Arrow Connector 53"/>
          <p:cNvCxnSpPr>
            <a:stCxn id="18" idx="2"/>
            <a:endCxn id="13" idx="2"/>
          </p:cNvCxnSpPr>
          <p:nvPr/>
        </p:nvCxnSpPr>
        <p:spPr>
          <a:xfrm>
            <a:off x="2592736" y="2137025"/>
            <a:ext cx="11600" cy="270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3274234" y="2259375"/>
            <a:ext cx="64740" cy="249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9" idx="0"/>
          </p:cNvCxnSpPr>
          <p:nvPr/>
        </p:nvCxnSpPr>
        <p:spPr>
          <a:xfrm flipH="1" flipV="1">
            <a:off x="2551405" y="3216295"/>
            <a:ext cx="41783" cy="3529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 flipV="1">
            <a:off x="3505200" y="3183508"/>
            <a:ext cx="102216" cy="1483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5581973" y="2092979"/>
            <a:ext cx="1065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APC</a:t>
            </a:r>
          </a:p>
        </p:txBody>
      </p:sp>
    </p:spTree>
    <p:extLst>
      <p:ext uri="{BB962C8B-B14F-4D97-AF65-F5344CB8AC3E}">
        <p14:creationId xmlns:p14="http://schemas.microsoft.com/office/powerpoint/2010/main" val="4055252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940725" y="2040787"/>
            <a:ext cx="103679" cy="585229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1989715">
            <a:off x="943114" y="3228081"/>
            <a:ext cx="725750" cy="97538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60510" y="1969857"/>
            <a:ext cx="3048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6609138" y="1307653"/>
            <a:ext cx="533400" cy="6096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522155" y="1408295"/>
            <a:ext cx="533400" cy="6096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90022">
            <a:off x="7496238" y="1277461"/>
            <a:ext cx="669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1237431" y="2577112"/>
            <a:ext cx="3525069" cy="351137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433548">
            <a:off x="7644245" y="5107755"/>
            <a:ext cx="519192" cy="60284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9020818">
            <a:off x="1238756" y="5838882"/>
            <a:ext cx="649457" cy="58522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27475" y="1517567"/>
            <a:ext cx="1555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CD-20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66131" y="3960555"/>
            <a:ext cx="1689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B-Cell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81319">
            <a:off x="832295" y="2384757"/>
            <a:ext cx="576710" cy="658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67" y="6085078"/>
            <a:ext cx="473031" cy="5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851" y="5254783"/>
            <a:ext cx="347662" cy="396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35682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Rituximab</a:t>
            </a:r>
          </a:p>
        </p:txBody>
      </p:sp>
      <p:sp>
        <p:nvSpPr>
          <p:cNvPr id="14" name="Explosion 1 13"/>
          <p:cNvSpPr/>
          <p:nvPr/>
        </p:nvSpPr>
        <p:spPr>
          <a:xfrm>
            <a:off x="6096000" y="3733718"/>
            <a:ext cx="2057400" cy="2087453"/>
          </a:xfrm>
          <a:prstGeom prst="irregularSeal1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337113" y="5528731"/>
            <a:ext cx="304800" cy="33112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5047431" y="4561529"/>
            <a:ext cx="838200" cy="1820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050" y="5411999"/>
            <a:ext cx="1240236" cy="94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3090">
            <a:off x="5410200" y="2214429"/>
            <a:ext cx="381000" cy="434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31941">
            <a:off x="3690939" y="2053686"/>
            <a:ext cx="500062" cy="570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559976" y="4468386"/>
            <a:ext cx="1689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B-Cell</a:t>
            </a:r>
          </a:p>
        </p:txBody>
      </p:sp>
    </p:spTree>
    <p:extLst>
      <p:ext uri="{BB962C8B-B14F-4D97-AF65-F5344CB8AC3E}">
        <p14:creationId xmlns:p14="http://schemas.microsoft.com/office/powerpoint/2010/main" val="3364501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886124">
            <a:off x="-1495919" y="4614256"/>
            <a:ext cx="7640038" cy="3426602"/>
          </a:xfrm>
          <a:prstGeom prst="rect">
            <a:avLst/>
          </a:prstGeom>
          <a:solidFill>
            <a:srgbClr val="7030A0"/>
          </a:solidFill>
          <a:ln w="12700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35682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C000"/>
                </a:solidFill>
              </a:rPr>
              <a:t>Anakinra</a:t>
            </a:r>
            <a:endParaRPr lang="en-US" sz="5400" dirty="0">
              <a:solidFill>
                <a:srgbClr val="FFC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 rot="2091388">
            <a:off x="3233432" y="4424647"/>
            <a:ext cx="304800" cy="1295400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rot="2091388">
            <a:off x="3873055" y="3621056"/>
            <a:ext cx="17838" cy="850453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2091388">
            <a:off x="3768604" y="3560961"/>
            <a:ext cx="22578" cy="951095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 rot="18306757">
            <a:off x="4572000" y="2971800"/>
            <a:ext cx="7620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303463"/>
            <a:ext cx="5921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Rectangle 36"/>
          <p:cNvSpPr/>
          <p:nvPr/>
        </p:nvSpPr>
        <p:spPr>
          <a:xfrm rot="18306757">
            <a:off x="4443526" y="1857389"/>
            <a:ext cx="7620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 rot="18306757">
            <a:off x="5906219" y="4640651"/>
            <a:ext cx="7620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-Shape 25"/>
          <p:cNvSpPr/>
          <p:nvPr/>
        </p:nvSpPr>
        <p:spPr>
          <a:xfrm>
            <a:off x="1981200" y="1400002"/>
            <a:ext cx="566499" cy="584096"/>
          </a:xfrm>
          <a:prstGeom prst="corne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328716" y="5802899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IL-1 Receptor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936" y="4622654"/>
            <a:ext cx="5921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57554" y="1984098"/>
            <a:ext cx="43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IL-1 receptor antagonist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937" y="3907051"/>
            <a:ext cx="58578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974" y="3851278"/>
            <a:ext cx="5302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6934200" y="30480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IL-1</a:t>
            </a:r>
          </a:p>
        </p:txBody>
      </p:sp>
    </p:spTree>
    <p:extLst>
      <p:ext uri="{BB962C8B-B14F-4D97-AF65-F5344CB8AC3E}">
        <p14:creationId xmlns:p14="http://schemas.microsoft.com/office/powerpoint/2010/main" val="3279018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886124">
            <a:off x="-1495919" y="4614256"/>
            <a:ext cx="7640038" cy="3426602"/>
          </a:xfrm>
          <a:prstGeom prst="rect">
            <a:avLst/>
          </a:prstGeom>
          <a:solidFill>
            <a:srgbClr val="7030A0"/>
          </a:solidFill>
          <a:ln w="12700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35682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C000"/>
                </a:solidFill>
              </a:rPr>
              <a:t>Anakinra</a:t>
            </a:r>
            <a:endParaRPr lang="en-US" sz="5400" dirty="0">
              <a:solidFill>
                <a:srgbClr val="FFC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 rot="2091388">
            <a:off x="3233432" y="4424647"/>
            <a:ext cx="304800" cy="1295400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rot="2091388">
            <a:off x="3873055" y="3621056"/>
            <a:ext cx="17838" cy="850453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2091388">
            <a:off x="3768604" y="3560961"/>
            <a:ext cx="22578" cy="951095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 rot="18306757">
            <a:off x="4572000" y="2971800"/>
            <a:ext cx="7620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303463"/>
            <a:ext cx="5921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Rectangle 36"/>
          <p:cNvSpPr/>
          <p:nvPr/>
        </p:nvSpPr>
        <p:spPr>
          <a:xfrm rot="18306757">
            <a:off x="4443526" y="1857389"/>
            <a:ext cx="7620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 rot="18306757">
            <a:off x="5906219" y="4640651"/>
            <a:ext cx="7620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-Shape 25"/>
          <p:cNvSpPr/>
          <p:nvPr/>
        </p:nvSpPr>
        <p:spPr>
          <a:xfrm>
            <a:off x="1981200" y="1400002"/>
            <a:ext cx="566499" cy="584096"/>
          </a:xfrm>
          <a:prstGeom prst="corne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328716" y="5802899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IL-1 Receptor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086" y="3233067"/>
            <a:ext cx="5921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57554" y="1984098"/>
            <a:ext cx="43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IL-1 receptor antagonist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937" y="3907051"/>
            <a:ext cx="58578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974" y="3851278"/>
            <a:ext cx="5302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6934200" y="30480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IL-1</a:t>
            </a:r>
          </a:p>
        </p:txBody>
      </p:sp>
    </p:spTree>
    <p:extLst>
      <p:ext uri="{BB962C8B-B14F-4D97-AF65-F5344CB8AC3E}">
        <p14:creationId xmlns:p14="http://schemas.microsoft.com/office/powerpoint/2010/main" val="354932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886124">
            <a:off x="-1495919" y="4614256"/>
            <a:ext cx="7640038" cy="3426602"/>
          </a:xfrm>
          <a:prstGeom prst="rect">
            <a:avLst/>
          </a:prstGeom>
          <a:solidFill>
            <a:srgbClr val="7030A0"/>
          </a:solidFill>
          <a:ln w="12700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35682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C000"/>
                </a:solidFill>
              </a:rPr>
              <a:t>Tocilizumab/</a:t>
            </a:r>
            <a:r>
              <a:rPr lang="en-US" sz="5400" dirty="0" err="1">
                <a:solidFill>
                  <a:srgbClr val="FFC000"/>
                </a:solidFill>
              </a:rPr>
              <a:t>Sarilumab</a:t>
            </a:r>
            <a:endParaRPr lang="en-US" sz="5400" dirty="0">
              <a:solidFill>
                <a:srgbClr val="FFC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 rot="2091388">
            <a:off x="3233432" y="4424647"/>
            <a:ext cx="304800" cy="1295400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rot="2091388">
            <a:off x="3873055" y="3621056"/>
            <a:ext cx="17838" cy="850453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2091388">
            <a:off x="3768604" y="3560961"/>
            <a:ext cx="22578" cy="951095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328716" y="5802899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IL-6 Receptor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7554" y="1984098"/>
            <a:ext cx="43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IL-6 receptor antagonist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937" y="3907051"/>
            <a:ext cx="58578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974" y="3851278"/>
            <a:ext cx="5302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6934200" y="30480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IL-6</a:t>
            </a:r>
          </a:p>
        </p:txBody>
      </p:sp>
      <p:sp>
        <p:nvSpPr>
          <p:cNvPr id="6" name="Oval 5"/>
          <p:cNvSpPr/>
          <p:nvPr/>
        </p:nvSpPr>
        <p:spPr>
          <a:xfrm>
            <a:off x="1219200" y="1447800"/>
            <a:ext cx="533400" cy="536298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092" y="4465057"/>
            <a:ext cx="5603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iamond 6"/>
          <p:cNvSpPr/>
          <p:nvPr/>
        </p:nvSpPr>
        <p:spPr>
          <a:xfrm rot="2467452">
            <a:off x="5735849" y="1670233"/>
            <a:ext cx="533400" cy="627730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871" y="2368268"/>
            <a:ext cx="4445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443" y="3536445"/>
            <a:ext cx="4445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618299"/>
            <a:ext cx="4445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98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886124">
            <a:off x="-1495919" y="4614256"/>
            <a:ext cx="7640038" cy="3426602"/>
          </a:xfrm>
          <a:prstGeom prst="rect">
            <a:avLst/>
          </a:prstGeom>
          <a:solidFill>
            <a:srgbClr val="7030A0"/>
          </a:solidFill>
          <a:ln w="12700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35682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C000"/>
                </a:solidFill>
              </a:rPr>
              <a:t>Tocilizumab/</a:t>
            </a:r>
            <a:r>
              <a:rPr lang="en-US" sz="5400" dirty="0" err="1">
                <a:solidFill>
                  <a:srgbClr val="FFC000"/>
                </a:solidFill>
              </a:rPr>
              <a:t>Sarilumab</a:t>
            </a:r>
            <a:endParaRPr lang="en-US" sz="5400" dirty="0">
              <a:solidFill>
                <a:srgbClr val="FFC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 rot="2091388">
            <a:off x="3233432" y="4424647"/>
            <a:ext cx="304800" cy="1295400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rot="2091388">
            <a:off x="3873055" y="3621056"/>
            <a:ext cx="17838" cy="850453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2091388">
            <a:off x="3768604" y="3560961"/>
            <a:ext cx="22578" cy="951095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328716" y="5802899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IL-6 Receptor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7554" y="1984098"/>
            <a:ext cx="43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IL-6 receptor antagonist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937" y="3907051"/>
            <a:ext cx="58578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974" y="3851278"/>
            <a:ext cx="5302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6934200" y="30480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IL-6</a:t>
            </a:r>
          </a:p>
        </p:txBody>
      </p:sp>
      <p:sp>
        <p:nvSpPr>
          <p:cNvPr id="6" name="Oval 5"/>
          <p:cNvSpPr/>
          <p:nvPr/>
        </p:nvSpPr>
        <p:spPr>
          <a:xfrm>
            <a:off x="1219200" y="1447800"/>
            <a:ext cx="533400" cy="536298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416" y="3309610"/>
            <a:ext cx="5603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iamond 6"/>
          <p:cNvSpPr/>
          <p:nvPr/>
        </p:nvSpPr>
        <p:spPr>
          <a:xfrm rot="2467452">
            <a:off x="5735849" y="1670233"/>
            <a:ext cx="533400" cy="627730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871" y="2368268"/>
            <a:ext cx="4445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443" y="3536445"/>
            <a:ext cx="4445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618299"/>
            <a:ext cx="4445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1016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533400" y="2590800"/>
            <a:ext cx="7924800" cy="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3400" y="2819400"/>
            <a:ext cx="7924800" cy="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3846" y="6480518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STAT:  signal transducer and activator of transcription;    JAK: Janus Kinase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59291" y="1747774"/>
            <a:ext cx="298403" cy="800100"/>
          </a:xfrm>
          <a:prstGeom prst="rec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32292" y="2547874"/>
            <a:ext cx="152400" cy="308560"/>
          </a:xfrm>
          <a:prstGeom prst="rec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724389" y="1429482"/>
            <a:ext cx="368206" cy="381000"/>
          </a:xfrm>
          <a:prstGeom prst="ellipse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759291" y="2856434"/>
            <a:ext cx="298403" cy="706648"/>
          </a:xfrm>
          <a:prstGeom prst="rec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23127" y="3343194"/>
            <a:ext cx="914400" cy="50126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37427" y="3321237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JAK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429482"/>
            <a:ext cx="39687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Down Arrow 16"/>
          <p:cNvSpPr/>
          <p:nvPr/>
        </p:nvSpPr>
        <p:spPr>
          <a:xfrm>
            <a:off x="3885746" y="3984333"/>
            <a:ext cx="189162" cy="8382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349810" y="5021053"/>
            <a:ext cx="1261033" cy="381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545014" y="4949943"/>
            <a:ext cx="961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STAT</a:t>
            </a:r>
          </a:p>
        </p:txBody>
      </p:sp>
      <p:sp>
        <p:nvSpPr>
          <p:cNvPr id="20" name="Oval 19"/>
          <p:cNvSpPr/>
          <p:nvPr/>
        </p:nvSpPr>
        <p:spPr>
          <a:xfrm>
            <a:off x="5694884" y="4267789"/>
            <a:ext cx="2188552" cy="22127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93892" y="2881529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Cell membrane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30796">
            <a:off x="5840811" y="4546406"/>
            <a:ext cx="12858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 descr="C:\Users\Owner\AppData\Local\Microsoft\Windows\INetCache\IE\M1YGOVUL\dna-helix[1]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46362">
            <a:off x="5768303" y="4778419"/>
            <a:ext cx="1612290" cy="120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37685">
            <a:off x="4965261" y="5037394"/>
            <a:ext cx="249237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605613" y="2147824"/>
            <a:ext cx="2332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Cytokine receptor</a:t>
            </a:r>
          </a:p>
        </p:txBody>
      </p:sp>
      <p:sp>
        <p:nvSpPr>
          <p:cNvPr id="24" name="Diamond 23"/>
          <p:cNvSpPr/>
          <p:nvPr/>
        </p:nvSpPr>
        <p:spPr>
          <a:xfrm>
            <a:off x="2998118" y="1154288"/>
            <a:ext cx="304800" cy="381000"/>
          </a:xfrm>
          <a:prstGeom prst="diamon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387" y="287525"/>
            <a:ext cx="328613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69443"/>
            <a:ext cx="328613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Isosceles Triangle 24"/>
          <p:cNvSpPr/>
          <p:nvPr/>
        </p:nvSpPr>
        <p:spPr>
          <a:xfrm>
            <a:off x="1905000" y="287525"/>
            <a:ext cx="152400" cy="220784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272" y="695512"/>
            <a:ext cx="1762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5009417" y="341569"/>
            <a:ext cx="3762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C000"/>
                </a:solidFill>
              </a:rPr>
              <a:t>JAK Inhibitors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661184" y="5671883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Nucleus</a:t>
            </a:r>
          </a:p>
        </p:txBody>
      </p:sp>
    </p:spTree>
    <p:extLst>
      <p:ext uri="{BB962C8B-B14F-4D97-AF65-F5344CB8AC3E}">
        <p14:creationId xmlns:p14="http://schemas.microsoft.com/office/powerpoint/2010/main" val="723636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533400" y="2590800"/>
            <a:ext cx="7924800" cy="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3400" y="2819400"/>
            <a:ext cx="7924800" cy="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3846" y="6480518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STAT:  signal transducer and activator of transcription;    JAK: Janus Kinase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59291" y="1747774"/>
            <a:ext cx="298403" cy="800100"/>
          </a:xfrm>
          <a:prstGeom prst="rec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32292" y="2547874"/>
            <a:ext cx="152400" cy="308560"/>
          </a:xfrm>
          <a:prstGeom prst="rec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724389" y="1429482"/>
            <a:ext cx="368206" cy="381000"/>
          </a:xfrm>
          <a:prstGeom prst="ellipse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759291" y="2856434"/>
            <a:ext cx="298403" cy="706648"/>
          </a:xfrm>
          <a:prstGeom prst="rec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23127" y="3343194"/>
            <a:ext cx="914400" cy="50126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37427" y="3321237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JAK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429482"/>
            <a:ext cx="39687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Down Arrow 16"/>
          <p:cNvSpPr/>
          <p:nvPr/>
        </p:nvSpPr>
        <p:spPr>
          <a:xfrm>
            <a:off x="3885746" y="3984333"/>
            <a:ext cx="189162" cy="8382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349810" y="5021053"/>
            <a:ext cx="1261033" cy="381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545014" y="4949943"/>
            <a:ext cx="961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STAT</a:t>
            </a:r>
          </a:p>
        </p:txBody>
      </p:sp>
      <p:sp>
        <p:nvSpPr>
          <p:cNvPr id="20" name="Oval 19"/>
          <p:cNvSpPr/>
          <p:nvPr/>
        </p:nvSpPr>
        <p:spPr>
          <a:xfrm>
            <a:off x="5694884" y="4267789"/>
            <a:ext cx="2188552" cy="22127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93892" y="2881529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Cell membrane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30796">
            <a:off x="5840811" y="4546406"/>
            <a:ext cx="12858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 descr="C:\Users\Owner\AppData\Local\Microsoft\Windows\INetCache\IE\M1YGOVUL\dna-helix[1]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46362">
            <a:off x="5768303" y="4778419"/>
            <a:ext cx="1612290" cy="120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37685">
            <a:off x="4965261" y="5037394"/>
            <a:ext cx="249237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605613" y="2147824"/>
            <a:ext cx="2332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Cytokine receptor</a:t>
            </a:r>
          </a:p>
        </p:txBody>
      </p:sp>
      <p:sp>
        <p:nvSpPr>
          <p:cNvPr id="24" name="Diamond 23"/>
          <p:cNvSpPr/>
          <p:nvPr/>
        </p:nvSpPr>
        <p:spPr>
          <a:xfrm>
            <a:off x="2998118" y="1154288"/>
            <a:ext cx="304800" cy="381000"/>
          </a:xfrm>
          <a:prstGeom prst="diamon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387" y="287525"/>
            <a:ext cx="328613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69443"/>
            <a:ext cx="328613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Isosceles Triangle 24"/>
          <p:cNvSpPr/>
          <p:nvPr/>
        </p:nvSpPr>
        <p:spPr>
          <a:xfrm>
            <a:off x="1905000" y="287525"/>
            <a:ext cx="152400" cy="220784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272" y="695512"/>
            <a:ext cx="1762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5009417" y="341569"/>
            <a:ext cx="3762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C000"/>
                </a:solidFill>
              </a:rPr>
              <a:t>JAK inhibitors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661184" y="5671883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Nucleus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7651784" y="1905000"/>
            <a:ext cx="501615" cy="231086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6169225" y="1619982"/>
            <a:ext cx="231575" cy="236435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4953000" y="3209758"/>
            <a:ext cx="838201" cy="100610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xplosion 1 22"/>
          <p:cNvSpPr/>
          <p:nvPr/>
        </p:nvSpPr>
        <p:spPr>
          <a:xfrm>
            <a:off x="8020421" y="1556854"/>
            <a:ext cx="265957" cy="242671"/>
          </a:xfrm>
          <a:prstGeom prst="irregularSeal1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262" y="1305149"/>
            <a:ext cx="28575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062" y="2947440"/>
            <a:ext cx="28575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7043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533400" y="2590800"/>
            <a:ext cx="7924800" cy="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3400" y="2819400"/>
            <a:ext cx="7924800" cy="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3846" y="6480518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STAT:  signal transducer and activator of transcription;    JAK: Janus Kinase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59291" y="1747774"/>
            <a:ext cx="298403" cy="800100"/>
          </a:xfrm>
          <a:prstGeom prst="rec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32292" y="2547874"/>
            <a:ext cx="152400" cy="308560"/>
          </a:xfrm>
          <a:prstGeom prst="rec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724389" y="1429482"/>
            <a:ext cx="368206" cy="381000"/>
          </a:xfrm>
          <a:prstGeom prst="ellipse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759291" y="2856434"/>
            <a:ext cx="298403" cy="706648"/>
          </a:xfrm>
          <a:prstGeom prst="rec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23127" y="3343194"/>
            <a:ext cx="914400" cy="50126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37427" y="3321237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JAK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429482"/>
            <a:ext cx="39687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Down Arrow 16"/>
          <p:cNvSpPr/>
          <p:nvPr/>
        </p:nvSpPr>
        <p:spPr>
          <a:xfrm>
            <a:off x="3885746" y="3984333"/>
            <a:ext cx="189162" cy="8382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349810" y="5021053"/>
            <a:ext cx="1261033" cy="381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545014" y="4949943"/>
            <a:ext cx="961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STAT</a:t>
            </a:r>
          </a:p>
        </p:txBody>
      </p:sp>
      <p:sp>
        <p:nvSpPr>
          <p:cNvPr id="20" name="Oval 19"/>
          <p:cNvSpPr/>
          <p:nvPr/>
        </p:nvSpPr>
        <p:spPr>
          <a:xfrm>
            <a:off x="5694884" y="4267789"/>
            <a:ext cx="2188552" cy="22127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93892" y="2881529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Cell membrane</a:t>
            </a:r>
          </a:p>
        </p:txBody>
      </p:sp>
      <p:pic>
        <p:nvPicPr>
          <p:cNvPr id="4104" name="Picture 8" descr="C:\Users\Owner\AppData\Local\Microsoft\Windows\INetCache\IE\M1YGOVUL\dna-helix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46362">
            <a:off x="5768303" y="4778419"/>
            <a:ext cx="1612290" cy="120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605613" y="2147824"/>
            <a:ext cx="2332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Cytokine receptor</a:t>
            </a:r>
          </a:p>
        </p:txBody>
      </p:sp>
      <p:sp>
        <p:nvSpPr>
          <p:cNvPr id="24" name="Diamond 23"/>
          <p:cNvSpPr/>
          <p:nvPr/>
        </p:nvSpPr>
        <p:spPr>
          <a:xfrm>
            <a:off x="2998118" y="1154288"/>
            <a:ext cx="304800" cy="381000"/>
          </a:xfrm>
          <a:prstGeom prst="diamon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387" y="287525"/>
            <a:ext cx="328613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69443"/>
            <a:ext cx="328613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Isosceles Triangle 24"/>
          <p:cNvSpPr/>
          <p:nvPr/>
        </p:nvSpPr>
        <p:spPr>
          <a:xfrm>
            <a:off x="1905000" y="287525"/>
            <a:ext cx="152400" cy="220784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272" y="695512"/>
            <a:ext cx="1762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5779477" y="3613624"/>
            <a:ext cx="32326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Cytokine-dependent gene regulation is prevented.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09417" y="341569"/>
            <a:ext cx="3762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C000"/>
                </a:solidFill>
              </a:rPr>
              <a:t>JAK inhibitors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661184" y="5671883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Nucleus</a:t>
            </a:r>
          </a:p>
        </p:txBody>
      </p:sp>
      <p:sp>
        <p:nvSpPr>
          <p:cNvPr id="2" name="&quot;No&quot; Symbol 1"/>
          <p:cNvSpPr/>
          <p:nvPr/>
        </p:nvSpPr>
        <p:spPr>
          <a:xfrm>
            <a:off x="3725272" y="4075289"/>
            <a:ext cx="477633" cy="52293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44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9563"/>
            <a:ext cx="8686800" cy="623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8301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25431"/>
            <a:ext cx="4648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C000"/>
                </a:solidFill>
              </a:rPr>
              <a:t>Disclosures:</a:t>
            </a:r>
          </a:p>
          <a:p>
            <a:endParaRPr lang="en-US" sz="4400" dirty="0"/>
          </a:p>
          <a:p>
            <a:r>
              <a:rPr lang="en-US" sz="4400" dirty="0"/>
              <a:t>-None</a:t>
            </a:r>
          </a:p>
        </p:txBody>
      </p:sp>
    </p:spTree>
    <p:extLst>
      <p:ext uri="{BB962C8B-B14F-4D97-AF65-F5344CB8AC3E}">
        <p14:creationId xmlns:p14="http://schemas.microsoft.com/office/powerpoint/2010/main" val="1755166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0960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ACR RA guidelines anticipated 2019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2849" y="158151"/>
            <a:ext cx="8763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dvPSMEL"/>
              </a:rPr>
              <a:t>Arthritis Care &amp; Research</a:t>
            </a:r>
          </a:p>
          <a:p>
            <a:r>
              <a:rPr lang="en-US" sz="2400" dirty="0">
                <a:solidFill>
                  <a:schemeClr val="bg1"/>
                </a:solidFill>
                <a:latin typeface="AdvPSMEL"/>
              </a:rPr>
              <a:t>DOI 10.1002/acr.22783</a:t>
            </a:r>
          </a:p>
          <a:p>
            <a:r>
              <a:rPr lang="en-US" sz="2400" dirty="0">
                <a:solidFill>
                  <a:schemeClr val="bg1"/>
                </a:solidFill>
                <a:latin typeface="AdvP80516"/>
              </a:rPr>
              <a:t>V</a:t>
            </a:r>
            <a:r>
              <a:rPr lang="en-US" sz="2400" dirty="0">
                <a:solidFill>
                  <a:schemeClr val="bg1"/>
                </a:solidFill>
                <a:latin typeface="AdvPSMEL"/>
              </a:rPr>
              <a:t>C 2015, American College of Rheumatology</a:t>
            </a:r>
          </a:p>
          <a:p>
            <a:r>
              <a:rPr lang="en-US" sz="2400" dirty="0">
                <a:solidFill>
                  <a:schemeClr val="bg1"/>
                </a:solidFill>
                <a:latin typeface="AdvPSMEL"/>
              </a:rPr>
              <a:t>SPECIAL ARTICLE</a:t>
            </a:r>
          </a:p>
          <a:p>
            <a:endParaRPr lang="en-US" sz="2400" dirty="0">
              <a:solidFill>
                <a:schemeClr val="bg1"/>
              </a:solidFill>
              <a:latin typeface="AdvPSMEL"/>
            </a:endParaRPr>
          </a:p>
          <a:p>
            <a:r>
              <a:rPr lang="en-US" sz="5400" dirty="0">
                <a:solidFill>
                  <a:schemeClr val="bg1"/>
                </a:solidFill>
                <a:latin typeface="AdvPSMEL-B"/>
              </a:rPr>
              <a:t>2015 American College of Rheumatology</a:t>
            </a:r>
          </a:p>
          <a:p>
            <a:r>
              <a:rPr lang="en-US" sz="5400" dirty="0">
                <a:solidFill>
                  <a:schemeClr val="bg1"/>
                </a:solidFill>
                <a:latin typeface="AdvPSMEL-B"/>
              </a:rPr>
              <a:t>Guideline for the Treatment of Rheumatoid</a:t>
            </a:r>
          </a:p>
          <a:p>
            <a:r>
              <a:rPr lang="en-US" sz="5400" dirty="0">
                <a:solidFill>
                  <a:schemeClr val="bg1"/>
                </a:solidFill>
                <a:latin typeface="AdvPSMEL-B"/>
              </a:rPr>
              <a:t>Arthritis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05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C000"/>
                </a:solidFill>
              </a:rPr>
              <a:t>Rheumatoid Arthritis Treatment Algorithm</a:t>
            </a:r>
          </a:p>
        </p:txBody>
      </p:sp>
      <p:sp>
        <p:nvSpPr>
          <p:cNvPr id="3" name="Oval 2"/>
          <p:cNvSpPr/>
          <p:nvPr/>
        </p:nvSpPr>
        <p:spPr>
          <a:xfrm>
            <a:off x="685800" y="3124200"/>
            <a:ext cx="21336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3581400"/>
            <a:ext cx="228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New RA-DMARD naive</a:t>
            </a:r>
          </a:p>
        </p:txBody>
      </p:sp>
      <p:sp>
        <p:nvSpPr>
          <p:cNvPr id="5" name="Diamond 4"/>
          <p:cNvSpPr/>
          <p:nvPr/>
        </p:nvSpPr>
        <p:spPr>
          <a:xfrm>
            <a:off x="6248400" y="3010703"/>
            <a:ext cx="2286000" cy="2667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124200" y="4152900"/>
            <a:ext cx="2895600" cy="38260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28900" y="4524893"/>
            <a:ext cx="388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Low-Moderate-High Disease activity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59902" y="3675846"/>
            <a:ext cx="228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DMARD monotherapy</a:t>
            </a:r>
          </a:p>
        </p:txBody>
      </p:sp>
    </p:spTree>
    <p:extLst>
      <p:ext uri="{BB962C8B-B14F-4D97-AF65-F5344CB8AC3E}">
        <p14:creationId xmlns:p14="http://schemas.microsoft.com/office/powerpoint/2010/main" val="581330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/>
        </p:nvSpPr>
        <p:spPr>
          <a:xfrm>
            <a:off x="2019300" y="264543"/>
            <a:ext cx="5029200" cy="6477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380226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DMARD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0800" y="2369389"/>
            <a:ext cx="3886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Methotrexate (MTX)</a:t>
            </a:r>
          </a:p>
          <a:p>
            <a:pPr algn="ctr"/>
            <a:r>
              <a:rPr lang="en-US" sz="2800" dirty="0" err="1"/>
              <a:t>Leflunomide</a:t>
            </a:r>
            <a:endParaRPr lang="en-US" sz="2800" dirty="0"/>
          </a:p>
          <a:p>
            <a:pPr algn="ctr"/>
            <a:r>
              <a:rPr lang="en-US" sz="2800" dirty="0"/>
              <a:t>Sulfasalazine</a:t>
            </a:r>
          </a:p>
          <a:p>
            <a:pPr algn="ctr"/>
            <a:r>
              <a:rPr lang="en-US" sz="2800" dirty="0"/>
              <a:t>Azathioprine</a:t>
            </a:r>
          </a:p>
          <a:p>
            <a:pPr algn="ctr"/>
            <a:r>
              <a:rPr lang="en-US" sz="2800" dirty="0"/>
              <a:t>Hydroxychloroquine</a:t>
            </a:r>
          </a:p>
          <a:p>
            <a:pPr algn="ctr"/>
            <a:r>
              <a:rPr lang="en-US" sz="2800" dirty="0"/>
              <a:t>Cyclosporine</a:t>
            </a:r>
          </a:p>
          <a:p>
            <a:pPr algn="ctr"/>
            <a:r>
              <a:rPr lang="en-US" sz="2800" dirty="0"/>
              <a:t>Minocycline</a:t>
            </a:r>
          </a:p>
        </p:txBody>
      </p:sp>
    </p:spTree>
    <p:extLst>
      <p:ext uri="{BB962C8B-B14F-4D97-AF65-F5344CB8AC3E}">
        <p14:creationId xmlns:p14="http://schemas.microsoft.com/office/powerpoint/2010/main" val="1665230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C000"/>
                </a:solidFill>
              </a:rPr>
              <a:t>Rheumatoid Arthritis Treatment Algorithm</a:t>
            </a:r>
          </a:p>
        </p:txBody>
      </p:sp>
      <p:sp>
        <p:nvSpPr>
          <p:cNvPr id="5" name="Diamond 4"/>
          <p:cNvSpPr/>
          <p:nvPr/>
        </p:nvSpPr>
        <p:spPr>
          <a:xfrm>
            <a:off x="305519" y="1883740"/>
            <a:ext cx="2286000" cy="2667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742108">
            <a:off x="2189538" y="4051401"/>
            <a:ext cx="1800020" cy="38260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5253486"/>
            <a:ext cx="388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Moderate-High Disease activity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7021" y="2567310"/>
            <a:ext cx="228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DMARD monotherapy</a:t>
            </a:r>
          </a:p>
        </p:txBody>
      </p:sp>
      <p:sp>
        <p:nvSpPr>
          <p:cNvPr id="9" name="Rectangle 8"/>
          <p:cNvSpPr/>
          <p:nvPr/>
        </p:nvSpPr>
        <p:spPr>
          <a:xfrm>
            <a:off x="4419600" y="3510950"/>
            <a:ext cx="4419600" cy="23744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48996" y="3638627"/>
            <a:ext cx="39106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Combination DMARD therapy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TNF inhibitor +/- MTX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Non-TNF biologic +/- MTX </a:t>
            </a:r>
          </a:p>
        </p:txBody>
      </p:sp>
    </p:spTree>
    <p:extLst>
      <p:ext uri="{BB962C8B-B14F-4D97-AF65-F5344CB8AC3E}">
        <p14:creationId xmlns:p14="http://schemas.microsoft.com/office/powerpoint/2010/main" val="29062995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C000"/>
                </a:solidFill>
              </a:rPr>
              <a:t>Rheumatoid Arthritis Treatment Algorithm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0" y="1916770"/>
            <a:ext cx="388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Low Disease activity-continue therapy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2743200"/>
            <a:ext cx="4419600" cy="23744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34196" y="2870877"/>
            <a:ext cx="39106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Combination DMARD therapy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TNF inhibitor +/- MTX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Non-TNF biologic +/- MTX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1600" y="3352800"/>
            <a:ext cx="358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RA remission-</a:t>
            </a:r>
          </a:p>
          <a:p>
            <a:pPr algn="ctr"/>
            <a:r>
              <a:rPr lang="en-US" sz="2800" dirty="0"/>
              <a:t>Taper therapy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81600" y="4876800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Moderate or High Disease Activity</a:t>
            </a:r>
          </a:p>
        </p:txBody>
      </p:sp>
      <p:sp>
        <p:nvSpPr>
          <p:cNvPr id="11" name="Right Arrow 10"/>
          <p:cNvSpPr/>
          <p:nvPr/>
        </p:nvSpPr>
        <p:spPr>
          <a:xfrm rot="19399683">
            <a:off x="4851411" y="2765912"/>
            <a:ext cx="724294" cy="20578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13769">
            <a:off x="4855369" y="3644036"/>
            <a:ext cx="65246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39331">
            <a:off x="4855368" y="4608513"/>
            <a:ext cx="65246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urved Down Arrow 15"/>
          <p:cNvSpPr/>
          <p:nvPr/>
        </p:nvSpPr>
        <p:spPr>
          <a:xfrm rot="1066056" flipH="1" flipV="1">
            <a:off x="3832940" y="5645960"/>
            <a:ext cx="2057400" cy="91440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3394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906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C000"/>
                </a:solidFill>
              </a:rPr>
              <a:t>Immunization Recommendations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150441"/>
            <a:ext cx="906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Advisory Committee on Immunization Practices (ACIP)</a:t>
            </a:r>
          </a:p>
          <a:p>
            <a:pPr algn="ctr"/>
            <a:r>
              <a:rPr lang="en-US" sz="2800" dirty="0"/>
              <a:t>2015 ACR Guidelines for treatment of RA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7521" y="2286000"/>
            <a:ext cx="7772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Avoid live attenuated vaccines in patients on biologics (MMR, Varicella, Zoster, </a:t>
            </a:r>
            <a:r>
              <a:rPr lang="en-US" sz="2800" dirty="0" err="1"/>
              <a:t>etc</a:t>
            </a:r>
            <a:r>
              <a:rPr lang="en-US" sz="28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13-Valent pneumococcal vaccine, 1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23-Valent pneumococcal vaccine, booster at 5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Influenza vaccine, yearly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HPV vaccine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Hepatitis B series for “high risk” patients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Herpes zoster vaccine should be given prior to </a:t>
            </a:r>
            <a:r>
              <a:rPr lang="en-US" sz="2800" dirty="0" err="1"/>
              <a:t>tofacitanib</a:t>
            </a:r>
            <a:r>
              <a:rPr lang="en-US" sz="2800" dirty="0"/>
              <a:t> or a biologic in patients &gt; age 50</a:t>
            </a:r>
          </a:p>
        </p:txBody>
      </p:sp>
    </p:spTree>
    <p:extLst>
      <p:ext uri="{BB962C8B-B14F-4D97-AF65-F5344CB8AC3E}">
        <p14:creationId xmlns:p14="http://schemas.microsoft.com/office/powerpoint/2010/main" val="22340189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736" y="2819400"/>
            <a:ext cx="8458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462 patients with 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Total of 657 hip or knee replacements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23 (3.7%) joint arthroplasties were complicated by an infection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Revision arthroplasty and previous prosthetic joint infection of the replaced joint were significant predictors of postoperative prosthetic joint infection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RA patients with a matched cohort of OA patients were at increased risk of prosthetic joint infections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304800"/>
            <a:ext cx="8229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Incidence and risk factors of prosthetic joint infection after total hip or knee replacement in patients with rheumatoid arthritis </a:t>
            </a:r>
          </a:p>
          <a:p>
            <a:r>
              <a:rPr lang="en-US" dirty="0"/>
              <a:t>Arthritis Care and Research Volume 59, Issue 12</a:t>
            </a:r>
            <a:br>
              <a:rPr lang="en-US" dirty="0"/>
            </a:br>
            <a:r>
              <a:rPr lang="en-US" dirty="0"/>
              <a:t>15 December 2008 </a:t>
            </a:r>
            <a:br>
              <a:rPr lang="en-US" dirty="0"/>
            </a:br>
            <a:r>
              <a:rPr lang="en-US" dirty="0"/>
              <a:t>Pages 1713–1720</a:t>
            </a:r>
          </a:p>
        </p:txBody>
      </p:sp>
    </p:spTree>
    <p:extLst>
      <p:ext uri="{BB962C8B-B14F-4D97-AF65-F5344CB8AC3E}">
        <p14:creationId xmlns:p14="http://schemas.microsoft.com/office/powerpoint/2010/main" val="36383162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623" y="3352800"/>
            <a:ext cx="8458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133 patients, 140 procedures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94 orthopedic surgeries (67%)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23 abdominal surgeries (16.5%)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Median delay between surgery and the last RTX infusion was 6.4 months (range 4.3 to 8.7 months)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No difference in complication rates except for spine surgery where there was an increased risk.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304800"/>
            <a:ext cx="82296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C000"/>
                </a:solidFill>
              </a:rPr>
              <a:t>Safety of Surgery After Rituximab Therapy in 133 Patients With Rheumatoid Arthritis: Data From the </a:t>
            </a:r>
            <a:r>
              <a:rPr lang="en-US" sz="4000" dirty="0" err="1">
                <a:solidFill>
                  <a:srgbClr val="FFC000"/>
                </a:solidFill>
              </a:rPr>
              <a:t>AutoImmunity</a:t>
            </a:r>
            <a:r>
              <a:rPr lang="en-US" sz="4000" dirty="0">
                <a:solidFill>
                  <a:srgbClr val="FFC000"/>
                </a:solidFill>
              </a:rPr>
              <a:t> and Rituximab Registry</a:t>
            </a:r>
          </a:p>
          <a:p>
            <a:r>
              <a:rPr lang="en-US" dirty="0"/>
              <a:t>Arthritis Care and Research Volume 65, Issue 11, November 2013, Pages 1874–1879</a:t>
            </a:r>
          </a:p>
        </p:txBody>
      </p:sp>
    </p:spTree>
    <p:extLst>
      <p:ext uri="{BB962C8B-B14F-4D97-AF65-F5344CB8AC3E}">
        <p14:creationId xmlns:p14="http://schemas.microsoft.com/office/powerpoint/2010/main" val="32841972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903063"/>
            <a:ext cx="84582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Hospitalized infection within 30 days occurred in 270 of 4,288 surgeries (6.3%)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Glucocorticoid dosage &gt;10 mg/day associated with increased risk of infection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white"/>
                </a:solidFill>
              </a:rPr>
              <a:t>Elderly age, comorbidities, revision surgery, and previous hospitalized infection associated with infection risk.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white"/>
                </a:solidFill>
              </a:rPr>
              <a:t>Infliximab within 4 weeks of elective knee or hip arthroplasty was not associated with a higher risk of serious infection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304800"/>
            <a:ext cx="822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Perioperative Timing of Infliximab and the Risk of Serious Infection After Elective Hip and Knee Arthroplasty </a:t>
            </a:r>
          </a:p>
          <a:p>
            <a:r>
              <a:rPr lang="en-US" dirty="0"/>
              <a:t>Arthritis Care and Research Volume 69, Issue 12</a:t>
            </a:r>
            <a:br>
              <a:rPr lang="en-US" dirty="0"/>
            </a:br>
            <a:r>
              <a:rPr lang="en-US" dirty="0"/>
              <a:t>December 2017 </a:t>
            </a:r>
            <a:br>
              <a:rPr lang="en-US" dirty="0"/>
            </a:br>
            <a:r>
              <a:rPr lang="en-US" dirty="0"/>
              <a:t>Pages 1845–1854</a:t>
            </a:r>
          </a:p>
        </p:txBody>
      </p:sp>
    </p:spTree>
    <p:extLst>
      <p:ext uri="{BB962C8B-B14F-4D97-AF65-F5344CB8AC3E}">
        <p14:creationId xmlns:p14="http://schemas.microsoft.com/office/powerpoint/2010/main" val="26265754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" y="3905786"/>
            <a:ext cx="8458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 panel of rheumatologists, orthopedic surgeons specializing in hip and knee arthroplasty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Multi-step systematic literature review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Includes use of DMARDs, biologics, </a:t>
            </a:r>
            <a:r>
              <a:rPr lang="en-US" sz="2800" dirty="0" err="1"/>
              <a:t>tofacitinib</a:t>
            </a:r>
            <a:r>
              <a:rPr lang="en-US" sz="2800" dirty="0"/>
              <a:t>, and glucocorticoids in adults with RA, </a:t>
            </a:r>
            <a:r>
              <a:rPr lang="en-US" sz="2800" dirty="0" err="1"/>
              <a:t>SpA</a:t>
            </a:r>
            <a:r>
              <a:rPr lang="en-US" sz="2800" dirty="0"/>
              <a:t>, JIA, or SLE who are undergoing elective THA or TKA.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304800"/>
            <a:ext cx="82296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2017 American College of Rheumatology/American Association of Hip and Knee Surgeons Guideline for the Perioperative Management of </a:t>
            </a:r>
            <a:r>
              <a:rPr lang="en-US" sz="3200" dirty="0" err="1">
                <a:solidFill>
                  <a:srgbClr val="FFC000"/>
                </a:solidFill>
              </a:rPr>
              <a:t>Antirheumatic</a:t>
            </a:r>
            <a:r>
              <a:rPr lang="en-US" sz="3200" dirty="0">
                <a:solidFill>
                  <a:srgbClr val="FFC000"/>
                </a:solidFill>
              </a:rPr>
              <a:t> Medication in Patients With Rheumatic Diseases Undergoing Elective Total Hip or Total Knee Arthroplasty </a:t>
            </a:r>
            <a:r>
              <a:rPr lang="en-US" dirty="0"/>
              <a:t>Arthritis Care and Research Volume 69, Issue 8,  August 2017, Pages 1111–1124</a:t>
            </a:r>
          </a:p>
          <a:p>
            <a:r>
              <a:rPr lang="en-US" dirty="0"/>
              <a:t>Journal of Arthroplasty, Volume 32, Issue 9, September 2017, Pages 2628–2638</a:t>
            </a:r>
          </a:p>
        </p:txBody>
      </p:sp>
    </p:spTree>
    <p:extLst>
      <p:ext uri="{BB962C8B-B14F-4D97-AF65-F5344CB8AC3E}">
        <p14:creationId xmlns:p14="http://schemas.microsoft.com/office/powerpoint/2010/main" val="2716739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25431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C000"/>
                </a:solidFill>
              </a:rPr>
              <a:t>Objectives: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302061"/>
            <a:ext cx="86106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ea typeface="Calibri"/>
                <a:cs typeface="Times New Roman"/>
              </a:rPr>
              <a:t>-Understand the mechanism of action of biologic and newer small molecule medications for treatment of rheumatoid arthritis</a:t>
            </a:r>
          </a:p>
          <a:p>
            <a:pPr lvl="0"/>
            <a:endParaRPr lang="en-US" sz="2800" dirty="0">
              <a:ea typeface="Calibri"/>
              <a:cs typeface="Times New Roman"/>
            </a:endParaRPr>
          </a:p>
          <a:p>
            <a:r>
              <a:rPr lang="en-US" sz="2800" dirty="0"/>
              <a:t>-Become familiar with updated guidelines for the    diagnosis and management of rheumatoid arthritis</a:t>
            </a:r>
          </a:p>
          <a:p>
            <a:endParaRPr lang="en-US" sz="2800" dirty="0"/>
          </a:p>
          <a:p>
            <a:pPr marR="0" lvl="0">
              <a:spcBef>
                <a:spcPts val="0"/>
              </a:spcBef>
            </a:pPr>
            <a:r>
              <a:rPr lang="en-US" sz="2800" dirty="0">
                <a:ea typeface="Calibri"/>
                <a:cs typeface="Times New Roman"/>
              </a:rPr>
              <a:t>-Obtain updated guidance about appropriate vaccinations in patients with RA</a:t>
            </a:r>
          </a:p>
          <a:p>
            <a:pPr marR="0" lvl="0">
              <a:spcBef>
                <a:spcPts val="0"/>
              </a:spcBef>
            </a:pPr>
            <a:endParaRPr lang="en-US" sz="2800" dirty="0">
              <a:ea typeface="Calibri"/>
              <a:cs typeface="Times New Roman"/>
            </a:endParaRPr>
          </a:p>
          <a:p>
            <a:pPr marR="0" lvl="0">
              <a:spcBef>
                <a:spcPts val="0"/>
              </a:spcBef>
            </a:pPr>
            <a:r>
              <a:rPr lang="en-US" sz="2800" dirty="0">
                <a:ea typeface="Calibri"/>
                <a:cs typeface="Times New Roman"/>
              </a:rPr>
              <a:t>-Review recommendations for perioperative management of rheumatologic medications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082297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C000"/>
                </a:solidFill>
              </a:rPr>
              <a:t>Surgical Considerations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6340" y="1447800"/>
            <a:ext cx="7772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Continue oral DMARDs through surgery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Stop all biologics prior to surgery, schedule surgery at the end of the dosing cycle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Resume treatment no sooner than 2 weeks after surgery if there is no evidence of complication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295400" y="5367248"/>
            <a:ext cx="274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Arthritis Care and Research</a:t>
            </a:r>
          </a:p>
          <a:p>
            <a:r>
              <a:rPr lang="en-US" dirty="0"/>
              <a:t>Volume 69, Issue 8</a:t>
            </a:r>
          </a:p>
          <a:p>
            <a:r>
              <a:rPr lang="en-US" dirty="0"/>
              <a:t>August 2017 </a:t>
            </a:r>
          </a:p>
          <a:p>
            <a:r>
              <a:rPr lang="en-US" dirty="0"/>
              <a:t>Pages 1111–1124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10819" y="5368505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Journal of Arthroplasty</a:t>
            </a:r>
          </a:p>
          <a:p>
            <a:r>
              <a:rPr lang="en-US" dirty="0"/>
              <a:t>Volume 32, Issue 9</a:t>
            </a:r>
          </a:p>
          <a:p>
            <a:r>
              <a:rPr lang="en-US" dirty="0"/>
              <a:t>September 2017</a:t>
            </a:r>
          </a:p>
          <a:p>
            <a:r>
              <a:rPr lang="en-US" dirty="0"/>
              <a:t>Pages 2628–2638</a:t>
            </a:r>
          </a:p>
        </p:txBody>
      </p:sp>
    </p:spTree>
    <p:extLst>
      <p:ext uri="{BB962C8B-B14F-4D97-AF65-F5344CB8AC3E}">
        <p14:creationId xmlns:p14="http://schemas.microsoft.com/office/powerpoint/2010/main" val="28990844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C000"/>
                </a:solidFill>
              </a:rPr>
              <a:t>Surgical Considerations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2438400"/>
            <a:ext cx="37208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Methotrexate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Leflunomide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Sulfasalazine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Hydroxychloroquine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Azathioprine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295400" y="5367248"/>
            <a:ext cx="274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Arthritis Care and Research</a:t>
            </a:r>
          </a:p>
          <a:p>
            <a:r>
              <a:rPr lang="en-US" dirty="0"/>
              <a:t>Volume 69, Issue 8</a:t>
            </a:r>
          </a:p>
          <a:p>
            <a:r>
              <a:rPr lang="en-US" dirty="0"/>
              <a:t>August 2017 </a:t>
            </a:r>
          </a:p>
          <a:p>
            <a:r>
              <a:rPr lang="en-US" dirty="0"/>
              <a:t>Pages 1111–1124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10819" y="5368505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Journal of Arthroplasty</a:t>
            </a:r>
          </a:p>
          <a:p>
            <a:r>
              <a:rPr lang="en-US" dirty="0"/>
              <a:t>Volume 32, Issue 9</a:t>
            </a:r>
          </a:p>
          <a:p>
            <a:r>
              <a:rPr lang="en-US" dirty="0"/>
              <a:t>September 2017</a:t>
            </a:r>
          </a:p>
          <a:p>
            <a:r>
              <a:rPr lang="en-US" dirty="0"/>
              <a:t>Pages 2628–2638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6764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Continue these…</a:t>
            </a:r>
          </a:p>
        </p:txBody>
      </p:sp>
    </p:spTree>
    <p:extLst>
      <p:ext uri="{BB962C8B-B14F-4D97-AF65-F5344CB8AC3E}">
        <p14:creationId xmlns:p14="http://schemas.microsoft.com/office/powerpoint/2010/main" val="11105650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C000"/>
                </a:solidFill>
              </a:rPr>
              <a:t>Surgical Considerations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2438400"/>
            <a:ext cx="8534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Adalimumab	2 weeks prior		2 weeks after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Etanercept</a:t>
            </a:r>
            <a:r>
              <a:rPr lang="en-US" sz="2800" dirty="0"/>
              <a:t>	1 week prior			2 weeks after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Infliximab		8 weeks prior		2 weeks after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Golimumab</a:t>
            </a:r>
            <a:r>
              <a:rPr lang="en-US" sz="2800" dirty="0"/>
              <a:t>	4 or 8 weeks prior		2 weeks after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Certolizumab</a:t>
            </a:r>
            <a:r>
              <a:rPr lang="en-US" sz="2800" dirty="0"/>
              <a:t>	2 or 4 weeks prior		2 weeks after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Rituximab		6 months prior		2 weeks after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295400" y="5367248"/>
            <a:ext cx="274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Arthritis Care and Research</a:t>
            </a:r>
          </a:p>
          <a:p>
            <a:r>
              <a:rPr lang="en-US" dirty="0"/>
              <a:t>Volume 69, Issue 8</a:t>
            </a:r>
          </a:p>
          <a:p>
            <a:r>
              <a:rPr lang="en-US" dirty="0"/>
              <a:t>August 2017 </a:t>
            </a:r>
          </a:p>
          <a:p>
            <a:r>
              <a:rPr lang="en-US" dirty="0"/>
              <a:t>Pages 1111–1124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10819" y="5368505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Journal of Arthroplasty</a:t>
            </a:r>
          </a:p>
          <a:p>
            <a:r>
              <a:rPr lang="en-US" dirty="0"/>
              <a:t>Volume 32, Issue 9</a:t>
            </a:r>
          </a:p>
          <a:p>
            <a:r>
              <a:rPr lang="en-US" dirty="0"/>
              <a:t>September 2017</a:t>
            </a:r>
          </a:p>
          <a:p>
            <a:r>
              <a:rPr lang="en-US" dirty="0"/>
              <a:t>Pages 2628–2638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353234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Discontinue these…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33995" y="191518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Restart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38395" y="1900861"/>
            <a:ext cx="1162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Stop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42900" y="2424081"/>
            <a:ext cx="84582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6340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C000"/>
                </a:solidFill>
              </a:rPr>
              <a:t>Surgical Considerations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2438400"/>
            <a:ext cx="8534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Tocilizumab	1 or 4 weeks prior		2 weeks after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Abatacept</a:t>
            </a:r>
            <a:r>
              <a:rPr lang="en-US" sz="2800" dirty="0"/>
              <a:t>		1 or 4 weeks prior		2 weeks after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Tofacitanib</a:t>
            </a:r>
            <a:r>
              <a:rPr lang="en-US" sz="2800" dirty="0"/>
              <a:t>	1 week before		2 weeks after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Anakinra</a:t>
            </a:r>
            <a:r>
              <a:rPr lang="en-US" sz="2800" dirty="0"/>
              <a:t>		1 day before			2 weeks after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295400" y="5367248"/>
            <a:ext cx="274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Arthritis Care and Research</a:t>
            </a:r>
          </a:p>
          <a:p>
            <a:r>
              <a:rPr lang="en-US" dirty="0"/>
              <a:t>Volume 69, Issue 8</a:t>
            </a:r>
          </a:p>
          <a:p>
            <a:r>
              <a:rPr lang="en-US" dirty="0"/>
              <a:t>August 2017 </a:t>
            </a:r>
          </a:p>
          <a:p>
            <a:r>
              <a:rPr lang="en-US" dirty="0"/>
              <a:t>Pages 1111–1124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10819" y="5368505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Journal of Arthroplasty</a:t>
            </a:r>
          </a:p>
          <a:p>
            <a:r>
              <a:rPr lang="en-US" dirty="0"/>
              <a:t>Volume 32, Issue 9</a:t>
            </a:r>
          </a:p>
          <a:p>
            <a:r>
              <a:rPr lang="en-US" dirty="0"/>
              <a:t>September 2017</a:t>
            </a:r>
          </a:p>
          <a:p>
            <a:r>
              <a:rPr lang="en-US" dirty="0"/>
              <a:t>Pages 2628–2638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353234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Discontinue these…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33995" y="191518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Restart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38395" y="1900861"/>
            <a:ext cx="1162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Stop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42900" y="2421206"/>
            <a:ext cx="84582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7222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C000"/>
                </a:solidFill>
              </a:rPr>
              <a:t>Conclusion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1600200"/>
            <a:ext cx="7848600" cy="495520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-</a:t>
            </a:r>
            <a:r>
              <a:rPr lang="en-US" sz="3600" dirty="0"/>
              <a:t>There is an ever-growing list of effective pharmacological options for treatment of rheumatoid arthritis</a:t>
            </a:r>
          </a:p>
          <a:p>
            <a:endParaRPr lang="en-US" sz="3600" dirty="0"/>
          </a:p>
          <a:p>
            <a:r>
              <a:rPr lang="en-US" sz="3600" dirty="0"/>
              <a:t>-RA classification criteria and treatment guidelines are available and should be used to optimize therapy for patients with rheumatoid arthritis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016277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C000"/>
                </a:solidFill>
              </a:rPr>
              <a:t>Conclusion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7700" y="1447800"/>
            <a:ext cx="7848600" cy="498598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prstClr val="white"/>
                </a:solidFill>
              </a:rPr>
              <a:t>-</a:t>
            </a:r>
            <a:r>
              <a:rPr lang="en-US" sz="3000" dirty="0">
                <a:solidFill>
                  <a:prstClr val="white"/>
                </a:solidFill>
              </a:rPr>
              <a:t>Patients who will receive, or who are currently receiving immunosuppressive medications should be given appropriate vaccinations according to recommended guidelines found on the ACIP website </a:t>
            </a:r>
            <a:r>
              <a:rPr lang="en-US" sz="3000" b="1" i="1" dirty="0">
                <a:solidFill>
                  <a:srgbClr val="FFFF00"/>
                </a:solidFill>
              </a:rPr>
              <a:t>www.cdc.gov/vaccines/acip</a:t>
            </a:r>
          </a:p>
          <a:p>
            <a:pPr lvl="0"/>
            <a:endParaRPr lang="en-US" sz="3000" b="1" i="1" dirty="0">
              <a:solidFill>
                <a:srgbClr val="FFFF00"/>
              </a:solidFill>
            </a:endParaRPr>
          </a:p>
          <a:p>
            <a:pPr lvl="0"/>
            <a:r>
              <a:rPr lang="en-US" sz="3000" dirty="0">
                <a:solidFill>
                  <a:prstClr val="white"/>
                </a:solidFill>
              </a:rPr>
              <a:t>-Post operative infection risk can be minimized in immunosuppressed patients by carefully scheduling surgery at appropriate time intervals after biologic treatment doses</a:t>
            </a:r>
          </a:p>
          <a:p>
            <a:pPr lvl="0"/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7694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2543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C000"/>
                </a:solidFill>
              </a:rPr>
              <a:t>Rheum:  “That which flows”</a:t>
            </a:r>
          </a:p>
        </p:txBody>
      </p:sp>
      <p:pic>
        <p:nvPicPr>
          <p:cNvPr id="2050" name="Picture 2" descr="C:\Users\Owner\AppData\Local\Microsoft\Windows\INetCache\IE\NGDW5D4X\1200px-Rafting_em_Brota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132" y="3276600"/>
            <a:ext cx="4368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Owner\AppData\Local\Microsoft\Windows\INetCache\IE\M1YGOVUL\Vikos_river,_Epirus,_Greec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32" y="3276600"/>
            <a:ext cx="4368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15196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Blood-Phlegm-Yellow bile-Black bile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29487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Hippocrates and </a:t>
            </a:r>
            <a:r>
              <a:rPr lang="en-US" sz="2800" dirty="0" err="1"/>
              <a:t>Humoralism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90541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09" y="-152400"/>
            <a:ext cx="9713316" cy="9013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76200"/>
            <a:ext cx="91440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C000"/>
                </a:solidFill>
              </a:rPr>
              <a:t>Cytokines involved in Synovitis</a:t>
            </a:r>
          </a:p>
        </p:txBody>
      </p:sp>
    </p:spTree>
    <p:extLst>
      <p:ext uri="{BB962C8B-B14F-4D97-AF65-F5344CB8AC3E}">
        <p14:creationId xmlns:p14="http://schemas.microsoft.com/office/powerpoint/2010/main" val="4194934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C000"/>
                </a:solidFill>
              </a:rPr>
              <a:t>	Biologic and Small Molecule: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040052"/>
            <a:ext cx="35433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/>
              <a:t>Infliximab</a:t>
            </a:r>
          </a:p>
          <a:p>
            <a:pPr marL="457200" indent="-457200">
              <a:buFontTx/>
              <a:buChar char="-"/>
            </a:pPr>
            <a:r>
              <a:rPr lang="en-US" sz="3200" dirty="0"/>
              <a:t>Adalimumab</a:t>
            </a:r>
          </a:p>
          <a:p>
            <a:pPr marL="457200" indent="-457200">
              <a:buFontTx/>
              <a:buChar char="-"/>
            </a:pPr>
            <a:r>
              <a:rPr lang="en-US" sz="3200" dirty="0" err="1"/>
              <a:t>Etanercept</a:t>
            </a:r>
            <a:endParaRPr lang="en-US" sz="3200" dirty="0"/>
          </a:p>
          <a:p>
            <a:pPr marL="457200" indent="-457200">
              <a:buFontTx/>
              <a:buChar char="-"/>
            </a:pPr>
            <a:r>
              <a:rPr lang="en-US" sz="3200" dirty="0" err="1"/>
              <a:t>Golimumab</a:t>
            </a:r>
            <a:endParaRPr lang="en-US" sz="3200" dirty="0"/>
          </a:p>
          <a:p>
            <a:pPr marL="457200" indent="-457200">
              <a:buFontTx/>
              <a:buChar char="-"/>
            </a:pPr>
            <a:r>
              <a:rPr lang="en-US" sz="3200" dirty="0" err="1"/>
              <a:t>Certolizumab</a:t>
            </a:r>
            <a:endParaRPr lang="en-US" sz="3200" dirty="0"/>
          </a:p>
          <a:p>
            <a:pPr marL="457200" indent="-457200">
              <a:buFontTx/>
              <a:buChar char="-"/>
            </a:pPr>
            <a:r>
              <a:rPr lang="en-US" sz="3200" dirty="0" err="1"/>
              <a:t>Abatacept</a:t>
            </a:r>
            <a:endParaRPr lang="en-US" sz="3200" dirty="0"/>
          </a:p>
          <a:p>
            <a:pPr marL="457200" indent="-457200">
              <a:buFontTx/>
              <a:buChar char="-"/>
            </a:pPr>
            <a:r>
              <a:rPr lang="en-US" sz="3200" dirty="0"/>
              <a:t>Tocilizumab</a:t>
            </a:r>
          </a:p>
          <a:p>
            <a:pPr marL="457200" indent="-457200">
              <a:buFontTx/>
              <a:buChar char="-"/>
            </a:pPr>
            <a:r>
              <a:rPr lang="en-US" sz="3200" dirty="0" err="1"/>
              <a:t>Sarilumab</a:t>
            </a:r>
            <a:endParaRPr lang="en-US" sz="3200" dirty="0"/>
          </a:p>
          <a:p>
            <a:pPr marL="457200" indent="-457200">
              <a:buFontTx/>
              <a:buChar char="-"/>
            </a:pPr>
            <a:r>
              <a:rPr lang="en-US" sz="3200" dirty="0"/>
              <a:t>Rituximab</a:t>
            </a:r>
          </a:p>
          <a:p>
            <a:pPr marL="457200" indent="-457200">
              <a:buFontTx/>
              <a:buChar char="-"/>
            </a:pPr>
            <a:r>
              <a:rPr lang="en-US" sz="3200" dirty="0" err="1"/>
              <a:t>Tofacitinib</a:t>
            </a:r>
            <a:endParaRPr lang="en-US" sz="3200" dirty="0"/>
          </a:p>
          <a:p>
            <a:pPr marL="457200" indent="-457200">
              <a:buFontTx/>
              <a:buChar char="-"/>
            </a:pPr>
            <a:r>
              <a:rPr lang="en-US" sz="3200" dirty="0" err="1"/>
              <a:t>Anakinra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343400" y="1052992"/>
            <a:ext cx="3886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Remicade</a:t>
            </a:r>
            <a:endParaRPr lang="en-US" sz="3200" b="1" dirty="0"/>
          </a:p>
          <a:p>
            <a:r>
              <a:rPr lang="en-US" sz="3200" dirty="0" err="1"/>
              <a:t>Humira</a:t>
            </a:r>
            <a:endParaRPr lang="en-US" sz="3200" dirty="0"/>
          </a:p>
          <a:p>
            <a:r>
              <a:rPr lang="en-US" sz="3200" dirty="0"/>
              <a:t>Enbrel</a:t>
            </a:r>
          </a:p>
          <a:p>
            <a:r>
              <a:rPr lang="en-US" sz="3200" dirty="0" err="1"/>
              <a:t>Simponi</a:t>
            </a:r>
            <a:r>
              <a:rPr lang="en-US" sz="3200" dirty="0"/>
              <a:t>/</a:t>
            </a:r>
            <a:r>
              <a:rPr lang="en-US" sz="3200" dirty="0" err="1"/>
              <a:t>Simponi</a:t>
            </a:r>
            <a:r>
              <a:rPr lang="en-US" sz="3200" dirty="0"/>
              <a:t> Aria</a:t>
            </a:r>
          </a:p>
          <a:p>
            <a:r>
              <a:rPr lang="en-US" sz="3200" dirty="0" err="1"/>
              <a:t>Cimzia</a:t>
            </a:r>
            <a:endParaRPr lang="en-US" sz="3200" dirty="0"/>
          </a:p>
          <a:p>
            <a:r>
              <a:rPr lang="en-US" sz="3200" dirty="0" err="1"/>
              <a:t>Orencia</a:t>
            </a:r>
            <a:endParaRPr lang="en-US" sz="3200" dirty="0"/>
          </a:p>
          <a:p>
            <a:r>
              <a:rPr lang="en-US" sz="3200" dirty="0" err="1"/>
              <a:t>Actemra</a:t>
            </a:r>
            <a:endParaRPr lang="en-US" sz="3200" dirty="0"/>
          </a:p>
          <a:p>
            <a:r>
              <a:rPr lang="en-US" sz="3200" dirty="0" err="1"/>
              <a:t>Kevzara</a:t>
            </a:r>
            <a:endParaRPr lang="en-US" sz="3200" dirty="0"/>
          </a:p>
          <a:p>
            <a:r>
              <a:rPr lang="en-US" sz="3200" dirty="0" err="1"/>
              <a:t>Rituxan</a:t>
            </a:r>
            <a:endParaRPr lang="en-US" sz="3200" dirty="0"/>
          </a:p>
          <a:p>
            <a:r>
              <a:rPr lang="en-US" sz="3200" dirty="0" err="1"/>
              <a:t>Xeljanz</a:t>
            </a:r>
            <a:endParaRPr lang="en-US" sz="3200" dirty="0"/>
          </a:p>
          <a:p>
            <a:r>
              <a:rPr lang="en-US" sz="3200" dirty="0" err="1"/>
              <a:t>Kineret</a:t>
            </a:r>
            <a:endParaRPr lang="en-US" sz="32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733800" y="1344852"/>
            <a:ext cx="533400" cy="0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733800" y="1802052"/>
            <a:ext cx="533400" cy="0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733800" y="2335452"/>
            <a:ext cx="533400" cy="0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716452"/>
            <a:ext cx="646113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437" y="3214478"/>
            <a:ext cx="646113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03" y="3691704"/>
            <a:ext cx="646113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387" y="4164252"/>
            <a:ext cx="646113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99" y="4621452"/>
            <a:ext cx="646113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287" y="5088147"/>
            <a:ext cx="646113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387" y="5651739"/>
            <a:ext cx="646113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98" y="6068682"/>
            <a:ext cx="646113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890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8839200" cy="519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317381"/>
            <a:ext cx="869315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8792" y="3962400"/>
            <a:ext cx="5325208" cy="1569660"/>
          </a:xfrm>
          <a:prstGeom prst="rect">
            <a:avLst/>
          </a:prstGeom>
          <a:solidFill>
            <a:schemeClr val="bg2">
              <a:alpha val="99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Tocilizumab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+mj-lt"/>
              </a:rPr>
              <a:t>Sarilumab</a:t>
            </a:r>
            <a:endParaRPr lang="en-US" sz="3200" dirty="0">
              <a:latin typeface="+mj-lt"/>
            </a:endParaRPr>
          </a:p>
          <a:p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9908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51AA85-6045-46D8-A767-DB22FB4C8523}"/>
              </a:ext>
            </a:extLst>
          </p:cNvPr>
          <p:cNvSpPr/>
          <p:nvPr/>
        </p:nvSpPr>
        <p:spPr>
          <a:xfrm>
            <a:off x="533400" y="2133600"/>
            <a:ext cx="7696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>
                <a:solidFill>
                  <a:srgbClr val="FFC000"/>
                </a:solidFill>
              </a:rPr>
              <a:t>JAK inhibitor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prstClr val="white"/>
                </a:solidFill>
              </a:rPr>
              <a:t>Tofacitanib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55D626-C77A-465D-9751-EAAE3D1BB60D}"/>
              </a:ext>
            </a:extLst>
          </p:cNvPr>
          <p:cNvSpPr txBox="1"/>
          <p:nvPr/>
        </p:nvSpPr>
        <p:spPr>
          <a:xfrm>
            <a:off x="533400" y="609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C000"/>
                </a:solidFill>
              </a:rPr>
              <a:t>Small Molecule-”</a:t>
            </a:r>
            <a:r>
              <a:rPr lang="en-US" sz="4800" dirty="0" err="1">
                <a:solidFill>
                  <a:srgbClr val="FFC000"/>
                </a:solidFill>
              </a:rPr>
              <a:t>Jakinibs</a:t>
            </a:r>
            <a:r>
              <a:rPr lang="en-US" sz="4800" dirty="0">
                <a:solidFill>
                  <a:srgbClr val="FFC000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7924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4" y="2234149"/>
            <a:ext cx="238125" cy="174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4572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TNF inhibitors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1718" y="2935148"/>
            <a:ext cx="1847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Infliximab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39567" y="2929397"/>
            <a:ext cx="2322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Adalimumab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60712" y="5569216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Etanercept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4664" y="2929397"/>
            <a:ext cx="2366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Certolimumab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47851" y="5594845"/>
            <a:ext cx="1894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Golimumab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09637">
            <a:off x="2157432" y="1792176"/>
            <a:ext cx="375890" cy="439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065090" y="2140892"/>
            <a:ext cx="234923" cy="658654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 flipV="1">
            <a:off x="1891544" y="1827145"/>
            <a:ext cx="347091" cy="489472"/>
          </a:xfrm>
          <a:prstGeom prst="line">
            <a:avLst/>
          </a:prstGeom>
          <a:noFill/>
          <a:ln w="762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3" name="Rectangle 12"/>
          <p:cNvSpPr/>
          <p:nvPr/>
        </p:nvSpPr>
        <p:spPr>
          <a:xfrm rot="3168101">
            <a:off x="1732242" y="2012074"/>
            <a:ext cx="395560" cy="66618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273" y="2332497"/>
            <a:ext cx="6096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 rot="3167409">
            <a:off x="1694138" y="1669573"/>
            <a:ext cx="228600" cy="75452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825" y="1651566"/>
            <a:ext cx="201613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 rot="18284116" flipV="1">
            <a:off x="2216602" y="2012330"/>
            <a:ext cx="451935" cy="66108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16782">
            <a:off x="2492821" y="1558074"/>
            <a:ext cx="3048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037" y="2098802"/>
            <a:ext cx="238125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249" y="1680627"/>
            <a:ext cx="450850" cy="5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565" y="1801681"/>
            <a:ext cx="373010" cy="458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39099" y="1698367"/>
            <a:ext cx="45085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62806" y="1820956"/>
            <a:ext cx="373214" cy="45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060" y="4422791"/>
            <a:ext cx="100647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729247"/>
            <a:ext cx="100647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345" y="4521437"/>
            <a:ext cx="695325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9317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1652</TotalTime>
  <Words>1082</Words>
  <Application>Microsoft Office PowerPoint</Application>
  <PresentationFormat>On-screen Show (4:3)</PresentationFormat>
  <Paragraphs>246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AdvP80516</vt:lpstr>
      <vt:lpstr>AdvPSMEL</vt:lpstr>
      <vt:lpstr>AdvPSMEL-B</vt:lpstr>
      <vt:lpstr>Arial</vt:lpstr>
      <vt:lpstr>Calibri</vt:lpstr>
      <vt:lpstr>Times New Roman</vt:lpstr>
      <vt:lpstr>Office Theme</vt:lpstr>
      <vt:lpstr>What’s new in my specialty- Rheumatoid Arthritis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Updates Rheumatoid Arthritis</dc:title>
  <dc:creator>Owner</dc:creator>
  <cp:lastModifiedBy>Sophia Austad</cp:lastModifiedBy>
  <cp:revision>88</cp:revision>
  <dcterms:created xsi:type="dcterms:W3CDTF">2018-03-02T21:04:07Z</dcterms:created>
  <dcterms:modified xsi:type="dcterms:W3CDTF">2018-03-16T18:01:51Z</dcterms:modified>
</cp:coreProperties>
</file>