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63" r:id="rId2"/>
    <p:sldId id="269" r:id="rId3"/>
    <p:sldId id="261" r:id="rId4"/>
    <p:sldId id="260" r:id="rId5"/>
    <p:sldId id="259" r:id="rId6"/>
    <p:sldId id="270" r:id="rId7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resa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70C0"/>
            </a:solidFill>
            <a:scene3d>
              <a:camera prst="orthographicFront"/>
              <a:lightRig rig="threePt" dir="t"/>
            </a:scene3d>
            <a:sp3d>
              <a:bevelT w="165100" h="190500"/>
            </a:sp3d>
          </c:spPr>
          <c:invertIfNegative val="0"/>
          <c:dPt>
            <c:idx val="13"/>
            <c:invertIfNegative val="0"/>
            <c:bubble3D val="0"/>
            <c:spPr>
              <a:solidFill>
                <a:srgbClr val="0070C0"/>
              </a:solidFill>
              <a:scene3d>
                <a:camera prst="orthographicFront"/>
                <a:lightRig rig="threePt" dir="t"/>
              </a:scene3d>
              <a:sp3d>
                <a:bevelT w="165100" h="190500"/>
              </a:sp3d>
            </c:spPr>
            <c:extLst>
              <c:ext xmlns:c16="http://schemas.microsoft.com/office/drawing/2014/chart" uri="{C3380CC4-5D6E-409C-BE32-E72D297353CC}">
                <c16:uniqueId val="{00000000-9A86-40A8-84C6-9108AB420470}"/>
              </c:ext>
            </c:extLst>
          </c:dPt>
          <c:dLbls>
            <c:dLbl>
              <c:idx val="0"/>
              <c:layout>
                <c:manualLayout>
                  <c:x val="0"/>
                  <c:y val="0.2803886010362694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54E-49AB-A439-F9C9069B2253}"/>
                </c:ext>
              </c:extLst>
            </c:dLbl>
            <c:dLbl>
              <c:idx val="1"/>
              <c:layout>
                <c:manualLayout>
                  <c:x val="0"/>
                  <c:y val="0.2648445595854922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54E-49AB-A439-F9C9069B2253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 dirty="0"/>
                      <a:t>$260,000.00</a:t>
                    </a:r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86-40A8-84C6-9108AB420470}"/>
                </c:ext>
              </c:extLst>
            </c:dLbl>
            <c:dLbl>
              <c:idx val="15"/>
              <c:layout>
                <c:manualLayout>
                  <c:x val="-3.0303030303031413E-3"/>
                  <c:y val="0.24611398963730569"/>
                </c:manualLayout>
              </c:layout>
              <c:tx>
                <c:rich>
                  <a:bodyPr/>
                  <a:lstStyle/>
                  <a:p>
                    <a:fld id="{56C32370-3301-45C9-8549-3BC59B1104CB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71C-4BF2-9586-152D822921A8}"/>
                </c:ext>
              </c:extLst>
            </c:dLbl>
            <c:spPr>
              <a:ln>
                <a:noFill/>
              </a:ln>
            </c:spPr>
            <c:txPr>
              <a:bodyPr rot="-5400000" vert="horz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Sheet1!$A$2:$A$18</c:f>
              <c:numCache>
                <c:formatCode>General</c:formatCode>
                <c:ptCount val="17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</c:numCache>
            </c:numRef>
          </c:cat>
          <c:val>
            <c:numRef>
              <c:f>Sheet1!$B$2:$B$18</c:f>
              <c:numCache>
                <c:formatCode>_("$"* #,##0.00_);_("$"* \(#,##0.00\);_("$"* "-"??_);_(@_)</c:formatCode>
                <c:ptCount val="17"/>
                <c:pt idx="0">
                  <c:v>127000</c:v>
                </c:pt>
                <c:pt idx="1">
                  <c:v>174000</c:v>
                </c:pt>
                <c:pt idx="2">
                  <c:v>173000</c:v>
                </c:pt>
                <c:pt idx="3">
                  <c:v>157000</c:v>
                </c:pt>
                <c:pt idx="4">
                  <c:v>153000</c:v>
                </c:pt>
                <c:pt idx="5">
                  <c:v>196000</c:v>
                </c:pt>
                <c:pt idx="6">
                  <c:v>162000</c:v>
                </c:pt>
                <c:pt idx="7">
                  <c:v>181000</c:v>
                </c:pt>
                <c:pt idx="8">
                  <c:v>179000</c:v>
                </c:pt>
                <c:pt idx="9">
                  <c:v>184000</c:v>
                </c:pt>
                <c:pt idx="10">
                  <c:v>224000</c:v>
                </c:pt>
                <c:pt idx="11">
                  <c:v>233000</c:v>
                </c:pt>
                <c:pt idx="12">
                  <c:v>233000</c:v>
                </c:pt>
                <c:pt idx="13">
                  <c:v>264000</c:v>
                </c:pt>
                <c:pt idx="14">
                  <c:v>260000</c:v>
                </c:pt>
                <c:pt idx="15">
                  <c:v>279000</c:v>
                </c:pt>
                <c:pt idx="16">
                  <c:v>307000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6-40A8-84C6-9108AB4204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3"/>
        <c:axId val="13918976"/>
        <c:axId val="13920512"/>
      </c:barChart>
      <c:catAx>
        <c:axId val="13918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60000" vert="horz"/>
          <a:lstStyle/>
          <a:p>
            <a:pPr>
              <a:defRPr/>
            </a:pPr>
            <a:endParaRPr lang="en-US"/>
          </a:p>
        </c:txPr>
        <c:crossAx val="13920512"/>
        <c:crosses val="autoZero"/>
        <c:auto val="1"/>
        <c:lblAlgn val="ctr"/>
        <c:lblOffset val="100"/>
        <c:noMultiLvlLbl val="0"/>
      </c:catAx>
      <c:valAx>
        <c:axId val="13920512"/>
        <c:scaling>
          <c:orientation val="minMax"/>
        </c:scaling>
        <c:delete val="0"/>
        <c:axPos val="l"/>
        <c:majorGridlines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13918976"/>
        <c:crosses val="autoZero"/>
        <c:crossBetween val="between"/>
      </c:valAx>
      <c:spPr>
        <a:scene3d>
          <a:camera prst="orthographicFront"/>
          <a:lightRig rig="threePt" dir="t"/>
        </a:scene3d>
        <a:sp3d>
          <a:bevelB w="165100" prst="coolSlant"/>
        </a:sp3d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41692326072487"/>
          <c:y val="8.3704144540072037E-2"/>
          <c:w val="0.87693559818618105"/>
          <c:h val="0.723044619422572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Series 1 </c:v>
                </c:pt>
              </c:strCache>
            </c:strRef>
          </c:tx>
          <c:invertIfNegative val="0"/>
          <c:dPt>
            <c:idx val="13"/>
            <c:invertIfNegative val="0"/>
            <c:bubble3D val="0"/>
            <c:spPr/>
            <c:extLst>
              <c:ext xmlns:c16="http://schemas.microsoft.com/office/drawing/2014/chart" uri="{C3380CC4-5D6E-409C-BE32-E72D297353CC}">
                <c16:uniqueId val="{00000000-6196-46F9-9634-91E5CD13D325}"/>
              </c:ext>
            </c:extLst>
          </c:dPt>
          <c:dLbls>
            <c:dLbl>
              <c:idx val="0"/>
              <c:layout>
                <c:manualLayout>
                  <c:x val="3.0662136800541254E-3"/>
                  <c:y val="0.299418590261797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96-46F9-9634-91E5CD13D325}"/>
                </c:ext>
              </c:extLst>
            </c:dLbl>
            <c:dLbl>
              <c:idx val="1"/>
              <c:layout>
                <c:manualLayout>
                  <c:x val="4.4376739180898572E-3"/>
                  <c:y val="0.2970203869865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96-46F9-9634-91E5CD13D325}"/>
                </c:ext>
              </c:extLst>
            </c:dLbl>
            <c:dLbl>
              <c:idx val="2"/>
              <c:layout>
                <c:manualLayout>
                  <c:x val="1.2345677812221462E-3"/>
                  <c:y val="0.345179298768613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196-46F9-9634-91E5CD13D325}"/>
                </c:ext>
              </c:extLst>
            </c:dLbl>
            <c:dLbl>
              <c:idx val="3"/>
              <c:layout>
                <c:manualLayout>
                  <c:x val="0"/>
                  <c:y val="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196-46F9-9634-91E5CD13D325}"/>
                </c:ext>
              </c:extLst>
            </c:dLbl>
            <c:dLbl>
              <c:idx val="4"/>
              <c:layout>
                <c:manualLayout>
                  <c:x val="0"/>
                  <c:y val="0.2906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196-46F9-9634-91E5CD13D325}"/>
                </c:ext>
              </c:extLst>
            </c:dLbl>
            <c:dLbl>
              <c:idx val="5"/>
              <c:layout>
                <c:manualLayout>
                  <c:x val="1.4792246393632857E-3"/>
                  <c:y val="0.27500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196-46F9-9634-91E5CD13D325}"/>
                </c:ext>
              </c:extLst>
            </c:dLbl>
            <c:dLbl>
              <c:idx val="6"/>
              <c:layout>
                <c:manualLayout>
                  <c:x val="1.4792246393632857E-3"/>
                  <c:y val="0.23750000000000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196-46F9-9634-91E5CD13D325}"/>
                </c:ext>
              </c:extLst>
            </c:dLbl>
            <c:dLbl>
              <c:idx val="7"/>
              <c:layout>
                <c:manualLayout>
                  <c:x val="2.9584492787265715E-3"/>
                  <c:y val="0.293023255813953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196-46F9-9634-91E5CD13D325}"/>
                </c:ext>
              </c:extLst>
            </c:dLbl>
            <c:dLbl>
              <c:idx val="8"/>
              <c:layout>
                <c:manualLayout>
                  <c:x val="0"/>
                  <c:y val="0.305232558139534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196-46F9-9634-91E5CD13D325}"/>
                </c:ext>
              </c:extLst>
            </c:dLbl>
            <c:dLbl>
              <c:idx val="9"/>
              <c:layout>
                <c:manualLayout>
                  <c:x val="-1.5510619841400601E-3"/>
                  <c:y val="0.339938813509381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196-46F9-9634-91E5CD13D325}"/>
                </c:ext>
              </c:extLst>
            </c:dLbl>
            <c:dLbl>
              <c:idx val="10"/>
              <c:layout>
                <c:manualLayout>
                  <c:x val="5.952875918978277E-3"/>
                  <c:y val="0.2917269018132157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196-46F9-9634-91E5CD13D325}"/>
                </c:ext>
              </c:extLst>
            </c:dLbl>
            <c:dLbl>
              <c:idx val="11"/>
              <c:layout>
                <c:manualLayout>
                  <c:x val="4.4377242230642117E-3"/>
                  <c:y val="0.301373817257008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196-46F9-9634-91E5CD13D325}"/>
                </c:ext>
              </c:extLst>
            </c:dLbl>
            <c:dLbl>
              <c:idx val="12"/>
              <c:layout>
                <c:manualLayout>
                  <c:x val="-1.5152709991972082E-3"/>
                  <c:y val="0.28841513025250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196-46F9-9634-91E5CD13D325}"/>
                </c:ext>
              </c:extLst>
            </c:dLbl>
            <c:dLbl>
              <c:idx val="13"/>
              <c:layout>
                <c:manualLayout>
                  <c:x val="6.060606783656261E-3"/>
                  <c:y val="0.2793082795070587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 $1,313,531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96-46F9-9634-91E5CD13D325}"/>
                </c:ext>
              </c:extLst>
            </c:dLbl>
            <c:dLbl>
              <c:idx val="14"/>
              <c:layout>
                <c:manualLayout>
                  <c:x val="-1.0773086467798434E-4"/>
                  <c:y val="0.241910427417050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6196-46F9-9634-91E5CD13D325}"/>
                </c:ext>
              </c:extLst>
            </c:dLbl>
            <c:dLbl>
              <c:idx val="15"/>
              <c:layout>
                <c:manualLayout>
                  <c:x val="-3.5910288226105885E-5"/>
                  <c:y val="0.241158817839277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196-46F9-9634-91E5CD13D325}"/>
                </c:ext>
              </c:extLst>
            </c:dLbl>
            <c:dLbl>
              <c:idx val="16"/>
              <c:layout>
                <c:manualLayout>
                  <c:x val="3.7037519486971958E-3"/>
                  <c:y val="0.260703957966685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-5400000" vert="horz" wrap="square" lIns="38100" tIns="19050" rIns="38100" bIns="19050" anchor="ctr" anchorCtr="1">
                  <a:no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394006391415186"/>
                      <c:h val="0.166802478178599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0-6196-46F9-9634-91E5CD13D325}"/>
                </c:ext>
              </c:extLst>
            </c:dLbl>
            <c:dLbl>
              <c:idx val="17"/>
              <c:layout>
                <c:manualLayout>
                  <c:x val="6.417516630940168E-3"/>
                  <c:y val="0.19416055545278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74-4102-8549-A4921CA96E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vert="horz" anchor="t" anchorCtr="1"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Sheet1!$A$2:$A$19</c:f>
              <c:numCache>
                <c:formatCode>General</c:formatCode>
                <c:ptCount val="18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</c:v>
                </c:pt>
                <c:pt idx="15">
                  <c:v>2016</c:v>
                </c:pt>
                <c:pt idx="16">
                  <c:v>2017</c:v>
                </c:pt>
                <c:pt idx="17" formatCode="mmm\-yy">
                  <c:v>43177</c:v>
                </c:pt>
              </c:numCache>
            </c:numRef>
          </c:cat>
          <c:val>
            <c:numRef>
              <c:f>Sheet1!$B$2:$B$19</c:f>
              <c:numCache>
                <c:formatCode>"$"#,##0</c:formatCode>
                <c:ptCount val="18"/>
                <c:pt idx="0">
                  <c:v>1206000</c:v>
                </c:pt>
                <c:pt idx="1">
                  <c:v>1088000</c:v>
                </c:pt>
                <c:pt idx="2">
                  <c:v>1074000</c:v>
                </c:pt>
                <c:pt idx="3">
                  <c:v>1088000</c:v>
                </c:pt>
                <c:pt idx="4">
                  <c:v>1126000</c:v>
                </c:pt>
                <c:pt idx="5">
                  <c:v>1199000</c:v>
                </c:pt>
                <c:pt idx="6">
                  <c:v>1300000</c:v>
                </c:pt>
                <c:pt idx="7">
                  <c:v>874000</c:v>
                </c:pt>
                <c:pt idx="8">
                  <c:v>1011513</c:v>
                </c:pt>
                <c:pt idx="9">
                  <c:v>1134303</c:v>
                </c:pt>
                <c:pt idx="10">
                  <c:v>1126863</c:v>
                </c:pt>
                <c:pt idx="11">
                  <c:v>1169844</c:v>
                </c:pt>
                <c:pt idx="12">
                  <c:v>1241892</c:v>
                </c:pt>
                <c:pt idx="13">
                  <c:v>1313531</c:v>
                </c:pt>
                <c:pt idx="14">
                  <c:v>1292607</c:v>
                </c:pt>
                <c:pt idx="15">
                  <c:v>1372977</c:v>
                </c:pt>
                <c:pt idx="16">
                  <c:v>1431029.95</c:v>
                </c:pt>
                <c:pt idx="17">
                  <c:v>1428511.63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6196-46F9-9634-91E5CD13D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8"/>
        <c:gapDepth val="104"/>
        <c:shape val="box"/>
        <c:axId val="53983488"/>
        <c:axId val="66854912"/>
        <c:axId val="0"/>
      </c:bar3DChart>
      <c:catAx>
        <c:axId val="53983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60000"/>
          <a:lstStyle/>
          <a:p>
            <a:pPr>
              <a:defRPr sz="1400"/>
            </a:pPr>
            <a:endParaRPr lang="en-US"/>
          </a:p>
        </c:txPr>
        <c:crossAx val="66854912"/>
        <c:crosses val="autoZero"/>
        <c:auto val="1"/>
        <c:lblAlgn val="ctr"/>
        <c:lblOffset val="100"/>
        <c:noMultiLvlLbl val="0"/>
      </c:catAx>
      <c:valAx>
        <c:axId val="66854912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539834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0.92957</cdr:x>
      <cdr:y>0.27317</cdr:y>
    </cdr:from>
    <cdr:to>
      <cdr:x>0.93489</cdr:x>
      <cdr:y>0.28712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E9A79AA0-8BF9-4044-A7CC-822E11109B2A}"/>
            </a:ext>
          </a:extLst>
        </cdr:cNvPr>
        <cdr:cNvSpPr txBox="1"/>
      </cdr:nvSpPr>
      <cdr:spPr>
        <a:xfrm xmlns:a="http://schemas.openxmlformats.org/drawingml/2006/main">
          <a:off x="7980871" y="895057"/>
          <a:ext cx="45719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A0D02DDB-A035-444C-9E0A-05E3BADE72C7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D4546CFC-5DC7-40F2-8991-5AF5869857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835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6CFC-5DC7-40F2-8991-5AF5869857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6CFC-5DC7-40F2-8991-5AF5869857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6CFC-5DC7-40F2-8991-5AF5869857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6CFC-5DC7-40F2-8991-5AF5869857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6CFC-5DC7-40F2-8991-5AF5869857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546CFC-5DC7-40F2-8991-5AF5869857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B6BF8BC-43CC-4E57-9AB2-A8913CD1EB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3A585CC-4EB0-4601-B645-CF01E54C39BE}" type="datetimeFigureOut">
              <a:rPr lang="en-US" smtClean="0"/>
              <a:pPr/>
              <a:t>5/7/2018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543800" cy="2593975"/>
          </a:xfrm>
        </p:spPr>
        <p:txBody>
          <a:bodyPr/>
          <a:lstStyle/>
          <a:p>
            <a:r>
              <a:rPr lang="en-US" dirty="0"/>
              <a:t>Ogden </a:t>
            </a:r>
            <a:br>
              <a:rPr lang="en-US" dirty="0"/>
            </a:br>
            <a:r>
              <a:rPr lang="en-US" dirty="0"/>
              <a:t>Surgical-Medical 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429000"/>
            <a:ext cx="6461760" cy="1066800"/>
          </a:xfrm>
        </p:spPr>
        <p:txBody>
          <a:bodyPr>
            <a:normAutofit/>
          </a:bodyPr>
          <a:lstStyle/>
          <a:p>
            <a:r>
              <a:rPr lang="en-US" sz="3600" dirty="0"/>
              <a:t>Financial Report 2018</a:t>
            </a:r>
          </a:p>
        </p:txBody>
      </p:sp>
    </p:spTree>
    <p:extLst>
      <p:ext uri="{BB962C8B-B14F-4D97-AF65-F5344CB8AC3E}">
        <p14:creationId xmlns:p14="http://schemas.microsoft.com/office/powerpoint/2010/main" val="259433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1600200"/>
            <a:ext cx="76200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Ogden Surgical-Medical Society </a:t>
            </a:r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Income Report 2011-2017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762000"/>
            <a:ext cx="777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+mj-lt"/>
              </a:rPr>
              <a:t> Annual Audit –Child Richards, CPAs &amp; Advisors    		</a:t>
            </a:r>
            <a:endParaRPr lang="en-US" sz="2800" dirty="0"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3124200"/>
            <a:ext cx="6172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    </a:t>
            </a:r>
            <a:r>
              <a:rPr lang="en-US" sz="1600" b="1" dirty="0"/>
              <a:t>2011          2012          2013          2014          2015          2016        2017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A4CDF3E8-AB7A-4C0C-ABB2-C1F319F96C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952045"/>
              </p:ext>
            </p:extLst>
          </p:nvPr>
        </p:nvGraphicFramePr>
        <p:xfrm>
          <a:off x="381000" y="3532229"/>
          <a:ext cx="7620000" cy="11851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9904">
                  <a:extLst>
                    <a:ext uri="{9D8B030D-6E8A-4147-A177-3AD203B41FA5}">
                      <a16:colId xmlns:a16="http://schemas.microsoft.com/office/drawing/2014/main" val="757047141"/>
                    </a:ext>
                  </a:extLst>
                </a:gridCol>
                <a:gridCol w="852182">
                  <a:extLst>
                    <a:ext uri="{9D8B030D-6E8A-4147-A177-3AD203B41FA5}">
                      <a16:colId xmlns:a16="http://schemas.microsoft.com/office/drawing/2014/main" val="3436190249"/>
                    </a:ext>
                  </a:extLst>
                </a:gridCol>
                <a:gridCol w="852182">
                  <a:extLst>
                    <a:ext uri="{9D8B030D-6E8A-4147-A177-3AD203B41FA5}">
                      <a16:colId xmlns:a16="http://schemas.microsoft.com/office/drawing/2014/main" val="700941363"/>
                    </a:ext>
                  </a:extLst>
                </a:gridCol>
                <a:gridCol w="852182">
                  <a:extLst>
                    <a:ext uri="{9D8B030D-6E8A-4147-A177-3AD203B41FA5}">
                      <a16:colId xmlns:a16="http://schemas.microsoft.com/office/drawing/2014/main" val="2068227003"/>
                    </a:ext>
                  </a:extLst>
                </a:gridCol>
                <a:gridCol w="852182">
                  <a:extLst>
                    <a:ext uri="{9D8B030D-6E8A-4147-A177-3AD203B41FA5}">
                      <a16:colId xmlns:a16="http://schemas.microsoft.com/office/drawing/2014/main" val="3476481344"/>
                    </a:ext>
                  </a:extLst>
                </a:gridCol>
                <a:gridCol w="860456">
                  <a:extLst>
                    <a:ext uri="{9D8B030D-6E8A-4147-A177-3AD203B41FA5}">
                      <a16:colId xmlns:a16="http://schemas.microsoft.com/office/drawing/2014/main" val="2035445319"/>
                    </a:ext>
                  </a:extLst>
                </a:gridCol>
                <a:gridCol w="860456">
                  <a:extLst>
                    <a:ext uri="{9D8B030D-6E8A-4147-A177-3AD203B41FA5}">
                      <a16:colId xmlns:a16="http://schemas.microsoft.com/office/drawing/2014/main" val="842524510"/>
                    </a:ext>
                  </a:extLst>
                </a:gridCol>
                <a:gridCol w="860456">
                  <a:extLst>
                    <a:ext uri="{9D8B030D-6E8A-4147-A177-3AD203B41FA5}">
                      <a16:colId xmlns:a16="http://schemas.microsoft.com/office/drawing/2014/main" val="2808499212"/>
                    </a:ext>
                  </a:extLst>
                </a:gridCol>
              </a:tblGrid>
              <a:tr h="235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Exhibit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$23,300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$19,668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$24,550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$24,600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$29,450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$23,900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$25,745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extLst>
                  <a:ext uri="{0D108BD9-81ED-4DB2-BD59-A6C34878D82A}">
                    <a16:rowId xmlns:a16="http://schemas.microsoft.com/office/drawing/2014/main" val="548426136"/>
                  </a:ext>
                </a:extLst>
              </a:tr>
              <a:tr h="235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Sponsors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$51,946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$53,680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$66,679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$55,012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$55,700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$63,840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$52,450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extLst>
                  <a:ext uri="{0D108BD9-81ED-4DB2-BD59-A6C34878D82A}">
                    <a16:rowId xmlns:a16="http://schemas.microsoft.com/office/drawing/2014/main" val="3968939950"/>
                  </a:ext>
                </a:extLst>
              </a:tr>
              <a:tr h="235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Annual Fund/ Grants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$16,970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$27,461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$35,866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$40,487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$53,770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$51,426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$80,945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extLst>
                  <a:ext uri="{0D108BD9-81ED-4DB2-BD59-A6C34878D82A}">
                    <a16:rowId xmlns:a16="http://schemas.microsoft.com/office/drawing/2014/main" val="2710370028"/>
                  </a:ext>
                </a:extLst>
              </a:tr>
              <a:tr h="23579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Dues/Fees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$76,270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$85,030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$89,905 </a:t>
                      </a:r>
                      <a:endParaRPr lang="en-US" sz="14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$76,517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$86,485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$96,306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$87,415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extLst>
                  <a:ext uri="{0D108BD9-81ED-4DB2-BD59-A6C34878D82A}">
                    <a16:rowId xmlns:a16="http://schemas.microsoft.com/office/drawing/2014/main" val="3393435448"/>
                  </a:ext>
                </a:extLst>
              </a:tr>
              <a:tr h="2420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$168,486 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$185,839 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$217,000 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solidFill>
                            <a:schemeClr val="tx1"/>
                          </a:solidFill>
                          <a:effectLst/>
                        </a:rPr>
                        <a:t>$196,616 </a:t>
                      </a:r>
                      <a:endParaRPr lang="en-US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$225,405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$235,472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$246,555 </a:t>
                      </a:r>
                      <a:endParaRPr lang="en-US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05" marR="6205" marT="6205" marB="0" anchor="b"/>
                </a:tc>
                <a:extLst>
                  <a:ext uri="{0D108BD9-81ED-4DB2-BD59-A6C34878D82A}">
                    <a16:rowId xmlns:a16="http://schemas.microsoft.com/office/drawing/2014/main" val="4017694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334979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620000" cy="914400"/>
          </a:xfrm>
        </p:spPr>
        <p:txBody>
          <a:bodyPr/>
          <a:lstStyle/>
          <a:p>
            <a:r>
              <a:rPr lang="en-US" sz="3200" dirty="0"/>
              <a:t>Cost Per Attendee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611056"/>
              </p:ext>
            </p:extLst>
          </p:nvPr>
        </p:nvGraphicFramePr>
        <p:xfrm>
          <a:off x="0" y="685800"/>
          <a:ext cx="8458199" cy="34141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2590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5382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 </a:t>
                      </a:r>
                      <a:endParaRPr lang="en-US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2014</a:t>
                      </a:r>
                      <a:endParaRPr lang="en-US" sz="16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49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Total Expenses</a:t>
                      </a:r>
                      <a:endParaRPr lang="en-US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$233,000.00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$264,000.00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$260,000.00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$279,000.00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$307,000.00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2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 ---Conference</a:t>
                      </a:r>
                      <a:r>
                        <a:rPr lang="en-US" sz="1900" u="none" strike="noStrike" baseline="0" dirty="0">
                          <a:effectLst/>
                        </a:rPr>
                        <a:t> Center/AV </a:t>
                      </a:r>
                      <a:endParaRPr lang="en-US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$75,223.00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$70,630.15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$79,932.94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$55,165.00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71,646.48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2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Total Income from Dues/Fees</a:t>
                      </a:r>
                      <a:endParaRPr lang="en-US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$90,530.00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$76,047.00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$86,485.00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$96,306.00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87,415.00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051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Total Attendees</a:t>
                      </a:r>
                      <a:endParaRPr lang="en-US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447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361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403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588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 dirty="0">
                          <a:effectLst/>
                          <a:latin typeface="+mn-lt"/>
                        </a:rPr>
                        <a:t>508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269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Average Cost Per Attendee</a:t>
                      </a:r>
                      <a:endParaRPr lang="en-US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$521.25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$731.30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$645.16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$474.49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$604.33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2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 dirty="0">
                          <a:effectLst/>
                        </a:rPr>
                        <a:t>Average Attendee Paid</a:t>
                      </a:r>
                      <a:endParaRPr lang="en-US" sz="19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$202.53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$210.67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$214.60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$163.78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effectLst/>
                          <a:latin typeface="+mn-lt"/>
                        </a:rPr>
                        <a:t>$172.08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0386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Speaker Honorariums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558024"/>
              </p:ext>
            </p:extLst>
          </p:nvPr>
        </p:nvGraphicFramePr>
        <p:xfrm>
          <a:off x="0" y="4648200"/>
          <a:ext cx="8458198" cy="200976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460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46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477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7188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76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 Paid 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$11,750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none" strike="noStrike" dirty="0">
                          <a:effectLst/>
                        </a:rPr>
                        <a:t>  </a:t>
                      </a: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$14,850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  $15,000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$20,050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$23,500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024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Speaker Donations</a:t>
                      </a:r>
                      <a:endParaRPr lang="en-US" sz="24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tx2">
                        <a:lumMod val="90000"/>
                        <a:lumOff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$20,250</a:t>
                      </a:r>
                      <a:endParaRPr lang="en-US" sz="2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  </a:t>
                      </a:r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$31,150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  $25,000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$32,000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effectLst/>
                          <a:latin typeface="+mn-lt"/>
                        </a:rPr>
                        <a:t>$39,000</a:t>
                      </a:r>
                    </a:p>
                  </a:txBody>
                  <a:tcPr marL="9525" marR="9525" marT="9525" marB="0" anchor="b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067117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b="1" dirty="0"/>
              <a:t>Ogden Surgical-Medical Society</a:t>
            </a:r>
            <a:br>
              <a:rPr lang="en-US" dirty="0"/>
            </a:b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Expense Report 					2001-2017</a:t>
            </a: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264845635"/>
              </p:ext>
            </p:extLst>
          </p:nvPr>
        </p:nvGraphicFramePr>
        <p:xfrm>
          <a:off x="0" y="1651000"/>
          <a:ext cx="8382000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5909676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2800" y="1524000"/>
            <a:ext cx="41910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>
                <a:solidFill>
                  <a:schemeClr val="tx2"/>
                </a:solidFill>
              </a:rPr>
              <a:t>Managed by </a:t>
            </a:r>
          </a:p>
          <a:p>
            <a:r>
              <a:rPr lang="en-US" sz="2800" dirty="0">
                <a:solidFill>
                  <a:schemeClr val="tx2"/>
                </a:solidFill>
              </a:rPr>
              <a:t>UMA Financial Services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24865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Ogden Surgical-Medical Society</a:t>
            </a:r>
            <a:br>
              <a:rPr lang="en-US" dirty="0"/>
            </a:br>
            <a:r>
              <a:rPr lang="en-US" sz="3100" dirty="0">
                <a:solidFill>
                  <a:schemeClr val="accent5">
                    <a:lumMod val="75000"/>
                  </a:schemeClr>
                </a:solidFill>
              </a:rPr>
              <a:t>Current Investment Guidelines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3352800" cy="3200400"/>
          </a:xfrm>
        </p:spPr>
        <p:txBody>
          <a:bodyPr>
            <a:normAutofit fontScale="25000" lnSpcReduction="20000"/>
          </a:bodyPr>
          <a:lstStyle/>
          <a:p>
            <a:r>
              <a:rPr lang="en-US" sz="8000" u="sng" dirty="0"/>
              <a:t>Trust</a:t>
            </a:r>
          </a:p>
          <a:p>
            <a:pPr marL="114300" indent="0">
              <a:buNone/>
            </a:pPr>
            <a:r>
              <a:rPr lang="en-US" sz="4800" dirty="0"/>
              <a:t>    Asset Allocation</a:t>
            </a:r>
          </a:p>
          <a:p>
            <a:pPr lvl="1"/>
            <a:r>
              <a:rPr lang="en-US" sz="4800" dirty="0"/>
              <a:t>60% Equities</a:t>
            </a:r>
          </a:p>
          <a:p>
            <a:pPr lvl="1"/>
            <a:r>
              <a:rPr lang="en-US" sz="4800" dirty="0"/>
              <a:t>37% Fixed Income</a:t>
            </a:r>
          </a:p>
          <a:p>
            <a:pPr lvl="1"/>
            <a:r>
              <a:rPr lang="en-US" sz="4800" dirty="0"/>
              <a:t>3% Money Market</a:t>
            </a:r>
          </a:p>
          <a:p>
            <a:endParaRPr lang="en-US" sz="4800" u="sng" dirty="0"/>
          </a:p>
          <a:p>
            <a:r>
              <a:rPr lang="en-US" sz="8000" u="sng" dirty="0"/>
              <a:t>Endowment</a:t>
            </a:r>
          </a:p>
          <a:p>
            <a:pPr marL="114300" indent="0">
              <a:buNone/>
            </a:pPr>
            <a:r>
              <a:rPr lang="en-US" sz="4800" dirty="0"/>
              <a:t>    Asset Allocation</a:t>
            </a:r>
          </a:p>
          <a:p>
            <a:pPr lvl="1"/>
            <a:r>
              <a:rPr lang="en-US" sz="4800" dirty="0"/>
              <a:t>35% Equities</a:t>
            </a:r>
          </a:p>
          <a:p>
            <a:pPr lvl="1"/>
            <a:r>
              <a:rPr lang="en-US" sz="4800" dirty="0"/>
              <a:t>62% Fixed Income</a:t>
            </a:r>
          </a:p>
          <a:p>
            <a:pPr lvl="1"/>
            <a:r>
              <a:rPr lang="en-US" sz="4800" dirty="0"/>
              <a:t>3% Money Market</a:t>
            </a:r>
          </a:p>
          <a:p>
            <a:pPr lvl="1"/>
            <a:endParaRPr lang="en-US" sz="4800" dirty="0"/>
          </a:p>
          <a:p>
            <a:r>
              <a:rPr lang="en-US" sz="8000" u="sng" dirty="0"/>
              <a:t>Other Restricted</a:t>
            </a:r>
            <a:r>
              <a:rPr lang="en-US" sz="4800" dirty="0"/>
              <a:t>    </a:t>
            </a:r>
          </a:p>
          <a:p>
            <a:pPr marL="114300" indent="0">
              <a:buNone/>
            </a:pPr>
            <a:r>
              <a:rPr lang="en-US" sz="4800" dirty="0"/>
              <a:t>       R. Joseph Watson, MD Memorial Fund</a:t>
            </a:r>
          </a:p>
          <a:p>
            <a:pPr>
              <a:buNone/>
            </a:pPr>
            <a:r>
              <a:rPr lang="en-US" sz="4800" dirty="0"/>
              <a:t>       </a:t>
            </a:r>
            <a:r>
              <a:rPr lang="en-US" sz="4800" dirty="0" err="1"/>
              <a:t>Feeny</a:t>
            </a:r>
            <a:r>
              <a:rPr lang="en-US" sz="4800" dirty="0"/>
              <a:t> Fund</a:t>
            </a:r>
          </a:p>
          <a:p>
            <a:pPr>
              <a:buNone/>
            </a:pPr>
            <a:r>
              <a:rPr lang="en-US" sz="4800" u="sng" dirty="0"/>
              <a:t>    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marL="114300" indent="0">
              <a:buNone/>
            </a:pPr>
            <a:r>
              <a:rPr lang="en-US" dirty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543273"/>
              </p:ext>
            </p:extLst>
          </p:nvPr>
        </p:nvGraphicFramePr>
        <p:xfrm>
          <a:off x="0" y="4343400"/>
          <a:ext cx="8458200" cy="251699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7247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3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9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15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17957">
                <a:tc>
                  <a:txBody>
                    <a:bodyPr/>
                    <a:lstStyle/>
                    <a:p>
                      <a:pPr algn="ctr"/>
                      <a:r>
                        <a:rPr lang="en-US" sz="2800" u="sng" dirty="0"/>
                        <a:t>Performance</a:t>
                      </a:r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11-01-16</a:t>
                      </a:r>
                    </a:p>
                    <a:p>
                      <a:pPr algn="ctr"/>
                      <a:r>
                        <a:rPr lang="en-US" dirty="0"/>
                        <a:t>To</a:t>
                      </a:r>
                    </a:p>
                    <a:p>
                      <a:pPr algn="ctr"/>
                      <a:r>
                        <a:rPr lang="en-US" dirty="0"/>
                        <a:t>10-31-17</a:t>
                      </a:r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11-01-15</a:t>
                      </a:r>
                    </a:p>
                    <a:p>
                      <a:pPr algn="ctr"/>
                      <a:r>
                        <a:rPr lang="en-US" dirty="0"/>
                        <a:t>To</a:t>
                      </a:r>
                    </a:p>
                    <a:p>
                      <a:pPr algn="ctr"/>
                      <a:r>
                        <a:rPr lang="en-US" dirty="0"/>
                        <a:t>10-31-16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11-01-14 To</a:t>
                      </a:r>
                    </a:p>
                    <a:p>
                      <a:pPr algn="ctr"/>
                      <a:r>
                        <a:rPr lang="en-US" dirty="0"/>
                        <a:t>10-31-15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11-01-13 To </a:t>
                      </a:r>
                    </a:p>
                    <a:p>
                      <a:pPr algn="ctr"/>
                      <a:r>
                        <a:rPr lang="en-US" dirty="0"/>
                        <a:t>10-31-14</a:t>
                      </a:r>
                    </a:p>
                    <a:p>
                      <a:pPr algn="ctr"/>
                      <a:endParaRPr lang="en-US" dirty="0"/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684">
                <a:tc>
                  <a:txBody>
                    <a:bodyPr/>
                    <a:lstStyle/>
                    <a:p>
                      <a:r>
                        <a:rPr lang="en-US" baseline="0" dirty="0"/>
                        <a:t>TRUST </a:t>
                      </a:r>
                    </a:p>
                    <a:p>
                      <a:r>
                        <a:rPr lang="en-US" baseline="0" dirty="0"/>
                        <a:t>($906,368.21) as of October 31, 2017</a:t>
                      </a:r>
                      <a:endParaRPr lang="en-US" dirty="0"/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10.28%</a:t>
                      </a:r>
                      <a:endParaRPr lang="en-US" b="0" dirty="0"/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5.03%</a:t>
                      </a:r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-3.84%</a:t>
                      </a:r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7.78%</a:t>
                      </a:r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8959">
                <a:tc>
                  <a:txBody>
                    <a:bodyPr/>
                    <a:lstStyle/>
                    <a:p>
                      <a:r>
                        <a:rPr lang="en-US" dirty="0"/>
                        <a:t>ENDOWMENT</a:t>
                      </a:r>
                    </a:p>
                    <a:p>
                      <a:r>
                        <a:rPr lang="en-US" dirty="0"/>
                        <a:t>(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$454,476.47)</a:t>
                      </a:r>
                      <a:r>
                        <a:rPr lang="en-US" dirty="0"/>
                        <a:t> as of October 31, 2017</a:t>
                      </a:r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8.26%</a:t>
                      </a:r>
                      <a:endParaRPr lang="en-US" b="0" dirty="0"/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5.21%</a:t>
                      </a:r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-.09%</a:t>
                      </a:r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6.64%</a:t>
                      </a:r>
                    </a:p>
                  </a:txBody>
                  <a:tcPr marL="84666" marR="84666">
                    <a:cell3D prstMaterial="dkEdge">
                      <a:bevel w="25400" h="25400" prst="angle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544811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b="1" dirty="0"/>
              <a:t>Ogden Surgical-Medical Society</a:t>
            </a:r>
            <a:br>
              <a:rPr lang="en-US" dirty="0"/>
            </a:br>
            <a:r>
              <a:rPr lang="en-US" sz="2800" dirty="0">
                <a:solidFill>
                  <a:schemeClr val="accent5">
                    <a:lumMod val="75000"/>
                  </a:schemeClr>
                </a:solidFill>
              </a:rPr>
              <a:t>Fund Report  					2001-2017</a:t>
            </a:r>
            <a:br>
              <a:rPr lang="en-US" sz="28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374781856"/>
              </p:ext>
            </p:extLst>
          </p:nvPr>
        </p:nvGraphicFramePr>
        <p:xfrm>
          <a:off x="0" y="1166886"/>
          <a:ext cx="8381999" cy="3838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Rectangle 5"/>
          <p:cNvSpPr/>
          <p:nvPr/>
        </p:nvSpPr>
        <p:spPr>
          <a:xfrm>
            <a:off x="2286000" y="5005314"/>
            <a:ext cx="3352800" cy="160043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Watson               	$      38,071.80</a:t>
            </a:r>
          </a:p>
          <a:p>
            <a:r>
              <a:rPr lang="en-US" sz="1600" dirty="0" err="1"/>
              <a:t>Feeny</a:t>
            </a:r>
            <a:r>
              <a:rPr lang="en-US" sz="1600" dirty="0"/>
              <a:t>                  	$      33,181.11</a:t>
            </a:r>
          </a:p>
          <a:p>
            <a:r>
              <a:rPr lang="en-US" sz="1600" dirty="0"/>
              <a:t>Unrestricted      	$    901,612.22</a:t>
            </a:r>
          </a:p>
          <a:p>
            <a:r>
              <a:rPr lang="en-US" sz="1600" dirty="0"/>
              <a:t>Restricted          	$    455,646.50</a:t>
            </a:r>
            <a:r>
              <a:rPr lang="en-US" sz="1600" b="1" dirty="0"/>
              <a:t>                         	      	$ 1,428,511.63</a:t>
            </a:r>
          </a:p>
          <a:p>
            <a:endParaRPr lang="en-US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662756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djacency">
  <a:themeElements>
    <a:clrScheme name="Custom 7">
      <a:dk1>
        <a:srgbClr val="2F2B20"/>
      </a:dk1>
      <a:lt1>
        <a:srgbClr val="FFFFFF"/>
      </a:lt1>
      <a:dk2>
        <a:srgbClr val="265804"/>
      </a:dk2>
      <a:lt2>
        <a:srgbClr val="DFDCB7"/>
      </a:lt2>
      <a:accent1>
        <a:srgbClr val="047604"/>
      </a:accent1>
      <a:accent2>
        <a:srgbClr val="797325"/>
      </a:accent2>
      <a:accent3>
        <a:srgbClr val="4C7067"/>
      </a:accent3>
      <a:accent4>
        <a:srgbClr val="6F654B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27963</TotalTime>
  <Words>372</Words>
  <Application>Microsoft Office PowerPoint</Application>
  <PresentationFormat>On-screen Show (4:3)</PresentationFormat>
  <Paragraphs>188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Wingdings</vt:lpstr>
      <vt:lpstr>Adjacency</vt:lpstr>
      <vt:lpstr>Ogden  Surgical-Medical Society</vt:lpstr>
      <vt:lpstr>Ogden Surgical-Medical Society Income Report 2011-2017</vt:lpstr>
      <vt:lpstr>Cost Per Attendee</vt:lpstr>
      <vt:lpstr>Ogden Surgical-Medical Society Expense Report      2001-2017</vt:lpstr>
      <vt:lpstr>Ogden Surgical-Medical Society Current Investment Guidelines </vt:lpstr>
      <vt:lpstr>Ogden Surgical-Medical Society Fund Report       2001-2017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Ogden Surgical-Medical Society Income</dc:title>
  <dc:creator>Sales</dc:creator>
  <cp:lastModifiedBy>Teresa Puskedra</cp:lastModifiedBy>
  <cp:revision>197</cp:revision>
  <cp:lastPrinted>2018-05-08T00:50:53Z</cp:lastPrinted>
  <dcterms:created xsi:type="dcterms:W3CDTF">2012-04-11T18:03:12Z</dcterms:created>
  <dcterms:modified xsi:type="dcterms:W3CDTF">2018-05-08T00:51:29Z</dcterms:modified>
</cp:coreProperties>
</file>