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5" r:id="rId3"/>
    <p:sldId id="266" r:id="rId4"/>
    <p:sldId id="260" r:id="rId5"/>
    <p:sldId id="267" r:id="rId6"/>
    <p:sldId id="257" r:id="rId7"/>
    <p:sldId id="264" r:id="rId8"/>
    <p:sldId id="261" r:id="rId9"/>
    <p:sldId id="268" r:id="rId10"/>
    <p:sldId id="269" r:id="rId11"/>
    <p:sldId id="270" r:id="rId12"/>
    <p:sldId id="271" r:id="rId13"/>
    <p:sldId id="272" r:id="rId14"/>
    <p:sldId id="273" r:id="rId15"/>
    <p:sldId id="258" r:id="rId16"/>
    <p:sldId id="259" r:id="rId17"/>
    <p:sldId id="262" r:id="rId18"/>
    <p:sldId id="263" r:id="rId19"/>
    <p:sldId id="274" r:id="rId20"/>
    <p:sldId id="275" r:id="rId21"/>
    <p:sldId id="276" r:id="rId22"/>
    <p:sldId id="277" r:id="rId23"/>
    <p:sldId id="278" r:id="rId24"/>
    <p:sldId id="279" r:id="rId25"/>
    <p:sldId id="300" r:id="rId26"/>
    <p:sldId id="299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CB4592DB-F0A7-43DC-9CFE-0D27F5DD0A0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E413DEDA-AAE3-45C2-AEA6-A914C85F0A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92DB-F0A7-43DC-9CFE-0D27F5DD0A0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3DEDA-AAE3-45C2-AEA6-A914C85F0A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92DB-F0A7-43DC-9CFE-0D27F5DD0A0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3DEDA-AAE3-45C2-AEA6-A914C85F0A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92DB-F0A7-43DC-9CFE-0D27F5DD0A0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3DEDA-AAE3-45C2-AEA6-A914C85F0A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92DB-F0A7-43DC-9CFE-0D27F5DD0A0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3DEDA-AAE3-45C2-AEA6-A914C85F0A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92DB-F0A7-43DC-9CFE-0D27F5DD0A0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3DEDA-AAE3-45C2-AEA6-A914C85F0A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B4592DB-F0A7-43DC-9CFE-0D27F5DD0A0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13DEDA-AAE3-45C2-AEA6-A914C85F0AAD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CB4592DB-F0A7-43DC-9CFE-0D27F5DD0A0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E413DEDA-AAE3-45C2-AEA6-A914C85F0A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92DB-F0A7-43DC-9CFE-0D27F5DD0A0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3DEDA-AAE3-45C2-AEA6-A914C85F0A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92DB-F0A7-43DC-9CFE-0D27F5DD0A0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3DEDA-AAE3-45C2-AEA6-A914C85F0A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92DB-F0A7-43DC-9CFE-0D27F5DD0A0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3DEDA-AAE3-45C2-AEA6-A914C85F0A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CB4592DB-F0A7-43DC-9CFE-0D27F5DD0A0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E413DEDA-AAE3-45C2-AEA6-A914C85F0AA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Douglas P. Felt, M.D.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 Case reports of life threatening orbital problems in children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Case – Acute pain and Swelling </a:t>
            </a:r>
            <a:r>
              <a:rPr lang="en-US" dirty="0" err="1" smtClean="0"/>
              <a:t>aroung</a:t>
            </a:r>
            <a:r>
              <a:rPr lang="en-US" dirty="0" smtClean="0"/>
              <a:t> the left eye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 year old boy with 1 day history of pain around the left eye</a:t>
            </a:r>
          </a:p>
          <a:p>
            <a:r>
              <a:rPr lang="en-US" dirty="0" smtClean="0"/>
              <a:t>No history of trauma</a:t>
            </a:r>
          </a:p>
          <a:p>
            <a:r>
              <a:rPr lang="en-US" dirty="0" smtClean="0"/>
              <a:t>Otherwise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7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Vision grossly normal</a:t>
            </a:r>
          </a:p>
          <a:p>
            <a:r>
              <a:rPr lang="en-US" dirty="0" smtClean="0"/>
              <a:t>Moderate swelling, redness, and induration around the left orbit</a:t>
            </a:r>
          </a:p>
          <a:p>
            <a:r>
              <a:rPr lang="en-US" dirty="0" smtClean="0"/>
              <a:t>Decreased motility</a:t>
            </a:r>
          </a:p>
          <a:p>
            <a:r>
              <a:rPr lang="en-US" dirty="0" smtClean="0"/>
              <a:t>Some proptosis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05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Showed abscess </a:t>
            </a:r>
            <a:r>
              <a:rPr lang="en-US" dirty="0" err="1" smtClean="0"/>
              <a:t>superonasally</a:t>
            </a:r>
            <a:r>
              <a:rPr lang="en-US" dirty="0" smtClean="0"/>
              <a:t> in the left orbit</a:t>
            </a:r>
          </a:p>
          <a:p>
            <a:r>
              <a:rPr lang="en-US" dirty="0" smtClean="0"/>
              <a:t>Ethmoid sinuses were opaque</a:t>
            </a:r>
          </a:p>
          <a:p>
            <a:r>
              <a:rPr lang="en-US" dirty="0" smtClean="0"/>
              <a:t>Other sinuses may have been involved as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80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Patient was admitted from the Emergency Department for emergency surgery</a:t>
            </a:r>
          </a:p>
          <a:p>
            <a:r>
              <a:rPr lang="en-US" dirty="0" smtClean="0"/>
              <a:t>In the ED he was alert and not in too much distress</a:t>
            </a:r>
          </a:p>
          <a:p>
            <a:r>
              <a:rPr lang="en-US" dirty="0" smtClean="0"/>
              <a:t>Temperature about 100 degrees</a:t>
            </a:r>
          </a:p>
          <a:p>
            <a:r>
              <a:rPr lang="en-US" dirty="0" smtClean="0"/>
              <a:t>Arranged to go with ENT together to the OR to drain orbit and sinuses as soon as possible</a:t>
            </a:r>
          </a:p>
        </p:txBody>
      </p:sp>
    </p:spTree>
    <p:extLst>
      <p:ext uri="{BB962C8B-B14F-4D97-AF65-F5344CB8AC3E}">
        <p14:creationId xmlns:p14="http://schemas.microsoft.com/office/powerpoint/2010/main" val="288010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Hospital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time it took to get him ready to go to the operating room he deteriorated rapidly</a:t>
            </a:r>
          </a:p>
          <a:p>
            <a:r>
              <a:rPr lang="en-US" dirty="0" smtClean="0"/>
              <a:t>Febrile </a:t>
            </a:r>
            <a:r>
              <a:rPr lang="en-US" dirty="0"/>
              <a:t>– </a:t>
            </a:r>
            <a:r>
              <a:rPr lang="en-US" dirty="0" smtClean="0"/>
              <a:t>spiked to about </a:t>
            </a:r>
            <a:r>
              <a:rPr lang="en-US" dirty="0"/>
              <a:t>104 degrees</a:t>
            </a:r>
          </a:p>
          <a:p>
            <a:r>
              <a:rPr lang="en-US" dirty="0"/>
              <a:t>On the way to the operating he went into status epilepticus</a:t>
            </a:r>
          </a:p>
          <a:p>
            <a:r>
              <a:rPr lang="en-US" dirty="0"/>
              <a:t>Emergency intubation</a:t>
            </a:r>
          </a:p>
          <a:p>
            <a:r>
              <a:rPr lang="en-US" dirty="0" err="1" smtClean="0"/>
              <a:t>Canthotomy</a:t>
            </a:r>
            <a:r>
              <a:rPr lang="en-US" dirty="0" smtClean="0"/>
              <a:t> and </a:t>
            </a:r>
            <a:r>
              <a:rPr lang="en-US" dirty="0" err="1" smtClean="0"/>
              <a:t>cantholysis</a:t>
            </a:r>
            <a:endParaRPr lang="en-US" dirty="0" smtClean="0"/>
          </a:p>
          <a:p>
            <a:r>
              <a:rPr lang="en-US" dirty="0" err="1" smtClean="0"/>
              <a:t>Orbitotomy</a:t>
            </a:r>
            <a:r>
              <a:rPr lang="en-US" dirty="0" smtClean="0"/>
              <a:t> </a:t>
            </a:r>
            <a:r>
              <a:rPr lang="en-US" dirty="0"/>
              <a:t>and abscess drained and cultured</a:t>
            </a:r>
          </a:p>
          <a:p>
            <a:r>
              <a:rPr lang="en-US" dirty="0"/>
              <a:t>Transferred to PCMC by </a:t>
            </a:r>
            <a:r>
              <a:rPr lang="en-US" dirty="0" err="1"/>
              <a:t>helicoptor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9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Orbital Cellulitis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3330575"/>
            <a:ext cx="38100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27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Orbital Cellulitis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8462" y="3711575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9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Orbital Cellulitis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0750" y="3316288"/>
            <a:ext cx="47625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19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Orbital Cellulitis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1375" y="3516313"/>
            <a:ext cx="23812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33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Orbital Cellulitis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 is always an emergency</a:t>
            </a:r>
          </a:p>
          <a:p>
            <a:r>
              <a:rPr lang="en-US" dirty="0" smtClean="0"/>
              <a:t>It is usually caused by sinusitis</a:t>
            </a:r>
          </a:p>
          <a:p>
            <a:r>
              <a:rPr lang="en-US" dirty="0" smtClean="0"/>
              <a:t>Unless there is external trauma</a:t>
            </a:r>
          </a:p>
          <a:p>
            <a:r>
              <a:rPr lang="en-US" dirty="0" smtClean="0"/>
              <a:t>Need to treat the sinuses as well as the orbital abscess</a:t>
            </a:r>
          </a:p>
          <a:p>
            <a:r>
              <a:rPr lang="en-US" dirty="0" smtClean="0"/>
              <a:t>Orbit with its septum is a relatively </a:t>
            </a:r>
            <a:r>
              <a:rPr lang="en-US" dirty="0" err="1" smtClean="0"/>
              <a:t>nonexpandable</a:t>
            </a:r>
            <a:r>
              <a:rPr lang="en-US" dirty="0" smtClean="0"/>
              <a:t> compartment</a:t>
            </a:r>
          </a:p>
          <a:p>
            <a:r>
              <a:rPr lang="en-US" dirty="0" smtClean="0"/>
              <a:t>Lateral </a:t>
            </a:r>
            <a:r>
              <a:rPr lang="en-US" dirty="0" err="1" smtClean="0"/>
              <a:t>canthotomy</a:t>
            </a:r>
            <a:r>
              <a:rPr lang="en-US" dirty="0" smtClean="0"/>
              <a:t> and </a:t>
            </a:r>
            <a:r>
              <a:rPr lang="en-US" dirty="0" err="1" smtClean="0"/>
              <a:t>cantholysis</a:t>
            </a:r>
            <a:r>
              <a:rPr lang="en-US" dirty="0" smtClean="0"/>
              <a:t> in the emergency room or office can save vision (orbital decompression)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0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 year old girl with 1 day onset swelling around the right eye</a:t>
            </a:r>
          </a:p>
          <a:p>
            <a:r>
              <a:rPr lang="en-US" dirty="0" smtClean="0"/>
              <a:t>No pain</a:t>
            </a:r>
          </a:p>
          <a:p>
            <a:r>
              <a:rPr lang="en-US" dirty="0" smtClean="0"/>
              <a:t>No change in visual acuity</a:t>
            </a:r>
          </a:p>
          <a:p>
            <a:r>
              <a:rPr lang="en-US" dirty="0" smtClean="0"/>
              <a:t>No double vision</a:t>
            </a:r>
          </a:p>
          <a:p>
            <a:r>
              <a:rPr lang="en-US" dirty="0" smtClean="0"/>
              <a:t>No discharge</a:t>
            </a:r>
          </a:p>
          <a:p>
            <a:r>
              <a:rPr lang="en-US" dirty="0" smtClean="0"/>
              <a:t>Was skiing that day, fell and thought she hit her eye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79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changes in 40+Years in Ophthalmology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team time out</a:t>
            </a:r>
          </a:p>
          <a:p>
            <a:pPr lvl="1"/>
            <a:r>
              <a:rPr lang="en-US" dirty="0" smtClean="0"/>
              <a:t>Patient for tonsillectomy brought into the operating room for an enucleation for retinoblastoma</a:t>
            </a:r>
          </a:p>
          <a:p>
            <a:pPr lvl="1"/>
            <a:r>
              <a:rPr lang="en-US" dirty="0" smtClean="0"/>
              <a:t>Sometimes 2 surgeries in the same operating room at the same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92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Main Hospital </a:t>
            </a:r>
            <a:r>
              <a:rPr lang="en-US" dirty="0" err="1" smtClean="0"/>
              <a:t>Univ</a:t>
            </a:r>
            <a:r>
              <a:rPr lang="en-US" dirty="0" smtClean="0"/>
              <a:t> of Michigan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195" y="2460774"/>
            <a:ext cx="4901609" cy="390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05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doctors wore white coats and ties</a:t>
            </a:r>
          </a:p>
          <a:p>
            <a:r>
              <a:rPr lang="en-US" dirty="0" smtClean="0"/>
              <a:t>Department chair checked for polished shoes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Kellogg Eye Center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126" y="2249488"/>
            <a:ext cx="5901748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0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Radiology-films to CT to MRI to Digital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948" y="2249488"/>
            <a:ext cx="5764104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71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43000"/>
            <a:ext cx="690879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6812491" cy="510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 Hospital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55" y="2558318"/>
            <a:ext cx="3706689" cy="370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3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McKay Dee Hospital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94" y="2314457"/>
            <a:ext cx="4194412" cy="419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Benedict’s Hospital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The first 15 years of my practice were spent in the office building attached to St. Benedict’s Hospital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Sisters of St. Benedict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Shared office space with Louis R. Snider, M.D.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Started with $400/month rent including sharing of his 2 front office employees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I started with one </a:t>
            </a:r>
            <a:r>
              <a:rPr lang="en-US" sz="2600" dirty="0" smtClean="0">
                <a:solidFill>
                  <a:prstClr val="black"/>
                </a:solidFill>
                <a:latin typeface="Constantia"/>
              </a:rPr>
              <a:t>tech</a:t>
            </a:r>
            <a:endParaRPr lang="en-US" sz="2600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18343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 acuity 20/20 each eye</a:t>
            </a:r>
          </a:p>
          <a:p>
            <a:r>
              <a:rPr lang="en-US" dirty="0" smtClean="0"/>
              <a:t>Normal ocular motility</a:t>
            </a:r>
          </a:p>
          <a:p>
            <a:r>
              <a:rPr lang="en-US" dirty="0" smtClean="0"/>
              <a:t>Globe and orbit mildly tender on palpation</a:t>
            </a:r>
          </a:p>
          <a:p>
            <a:r>
              <a:rPr lang="en-US" dirty="0" smtClean="0"/>
              <a:t>Mild periocular swelling superiorly but no redness</a:t>
            </a:r>
          </a:p>
          <a:p>
            <a:r>
              <a:rPr lang="en-US" dirty="0" smtClean="0"/>
              <a:t>No gross proptosis</a:t>
            </a:r>
          </a:p>
          <a:p>
            <a:r>
              <a:rPr lang="en-US" dirty="0" smtClean="0"/>
              <a:t>1mm relative exophthalmos</a:t>
            </a:r>
          </a:p>
          <a:p>
            <a:r>
              <a:rPr lang="en-US" dirty="0" smtClean="0"/>
              <a:t>No ptosis</a:t>
            </a:r>
          </a:p>
          <a:p>
            <a:r>
              <a:rPr lang="en-US" dirty="0" smtClean="0"/>
              <a:t>Intraocular exam normal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4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Were all done in the hospital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No surgical centers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St. Benedict’s Hospital opened a surgical center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It is now the cardiac center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McKay Dee opened a surgical center – and now has a new surgical center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05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Handheld calculators</a:t>
            </a:r>
          </a:p>
          <a:p>
            <a:pPr marL="640080" lvl="1">
              <a:spcBef>
                <a:spcPct val="20000"/>
              </a:spcBef>
              <a:buClr>
                <a:srgbClr val="0F6FC6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prstClr val="black"/>
                </a:solidFill>
                <a:latin typeface="Constantia"/>
              </a:rPr>
              <a:t>Slide rule class at Weber State College in 1970</a:t>
            </a:r>
          </a:p>
          <a:p>
            <a:pPr marL="640080" lvl="1">
              <a:spcBef>
                <a:spcPct val="20000"/>
              </a:spcBef>
              <a:buClr>
                <a:srgbClr val="0F6FC6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prstClr val="black"/>
                </a:solidFill>
                <a:latin typeface="Constantia"/>
              </a:rPr>
              <a:t>On return from Germany in 1972 first handheld calculators were on the market</a:t>
            </a:r>
          </a:p>
          <a:p>
            <a:pPr marL="640080" lvl="1">
              <a:spcBef>
                <a:spcPct val="20000"/>
              </a:spcBef>
              <a:buClr>
                <a:srgbClr val="0F6FC6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prstClr val="black"/>
                </a:solidFill>
                <a:latin typeface="Constantia"/>
              </a:rPr>
              <a:t>First HP scientific calculator</a:t>
            </a:r>
          </a:p>
          <a:p>
            <a:pPr marL="640080" lvl="1">
              <a:spcBef>
                <a:spcPct val="20000"/>
              </a:spcBef>
              <a:buClr>
                <a:srgbClr val="0F6FC6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prstClr val="black"/>
                </a:solidFill>
                <a:latin typeface="Constantia"/>
              </a:rPr>
              <a:t>= $</a:t>
            </a:r>
            <a:r>
              <a:rPr lang="en-US" sz="2400" dirty="0" smtClean="0">
                <a:solidFill>
                  <a:prstClr val="black"/>
                </a:solidFill>
                <a:latin typeface="Constantia"/>
              </a:rPr>
              <a:t>400</a:t>
            </a:r>
          </a:p>
          <a:p>
            <a:pPr marL="640080" lvl="1">
              <a:spcBef>
                <a:spcPct val="20000"/>
              </a:spcBef>
              <a:buClr>
                <a:srgbClr val="0F6FC6"/>
              </a:buClr>
              <a:buSzPct val="85000"/>
              <a:buFont typeface="Wingdings 2"/>
              <a:buChar char="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00600"/>
            <a:ext cx="3663696" cy="676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44" y="3886200"/>
            <a:ext cx="3051556" cy="30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First Computer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17" y="2249488"/>
            <a:ext cx="5983965" cy="4324350"/>
          </a:xfrm>
        </p:spPr>
      </p:pic>
    </p:spTree>
    <p:extLst>
      <p:ext uri="{BB962C8B-B14F-4D97-AF65-F5344CB8AC3E}">
        <p14:creationId xmlns:p14="http://schemas.microsoft.com/office/powerpoint/2010/main" val="420562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these?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2563813"/>
            <a:ext cx="3695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3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First Cell Phone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33" y="2735117"/>
            <a:ext cx="6437934" cy="33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3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RK = radial keratotomy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 err="1">
                <a:solidFill>
                  <a:prstClr val="black"/>
                </a:solidFill>
                <a:latin typeface="Constantia"/>
              </a:rPr>
              <a:t>Fyodorov</a:t>
            </a:r>
            <a:r>
              <a:rPr lang="en-US" sz="2600" dirty="0">
                <a:solidFill>
                  <a:prstClr val="black"/>
                </a:solidFill>
                <a:latin typeface="Constantia"/>
              </a:rPr>
              <a:t> popularized it in Moscow in the 1970’s and 1980’s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Started in USA in 1979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Mostly abandoned because of progressive flattening of the cornea over time causing progressive hyperopia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9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Keratotomy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29" y="2249488"/>
            <a:ext cx="6483542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82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  <a:latin typeface="Constantia"/>
              </a:rPr>
              <a:t>Lasik</a:t>
            </a:r>
          </a:p>
          <a:p>
            <a:pPr marL="640080" lvl="1">
              <a:spcBef>
                <a:spcPct val="20000"/>
              </a:spcBef>
              <a:buClr>
                <a:srgbClr val="0F6FC6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prstClr val="black"/>
                </a:solidFill>
                <a:latin typeface="Constantia"/>
              </a:rPr>
              <a:t>Flap originally made with microkeratome = motor pushed cornea between oscillating razor blade and flat metal plate</a:t>
            </a:r>
          </a:p>
          <a:p>
            <a:pPr marL="640080" lvl="1">
              <a:spcBef>
                <a:spcPct val="20000"/>
              </a:spcBef>
              <a:buClr>
                <a:srgbClr val="0F6FC6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prstClr val="black"/>
                </a:solidFill>
                <a:latin typeface="Constantia"/>
              </a:rPr>
              <a:t>Now flaps made with femtosecond laser</a:t>
            </a:r>
          </a:p>
          <a:p>
            <a:pPr marL="914400" lvl="2" indent="-246888">
              <a:spcBef>
                <a:spcPct val="20000"/>
              </a:spcBef>
              <a:buClr>
                <a:srgbClr val="009DD9"/>
              </a:buClr>
              <a:buSzPct val="70000"/>
              <a:buFont typeface="Wingdings 2"/>
              <a:buChar char=""/>
            </a:pPr>
            <a:r>
              <a:rPr lang="en-US" sz="2100" dirty="0">
                <a:solidFill>
                  <a:prstClr val="black"/>
                </a:solidFill>
                <a:latin typeface="Constantia"/>
              </a:rPr>
              <a:t>Much more predictable flaps</a:t>
            </a:r>
          </a:p>
          <a:p>
            <a:pPr marL="914400" lvl="2" indent="-246888">
              <a:spcBef>
                <a:spcPct val="20000"/>
              </a:spcBef>
              <a:buClr>
                <a:srgbClr val="009DD9"/>
              </a:buClr>
              <a:buSzPct val="70000"/>
              <a:buFont typeface="Wingdings 2"/>
              <a:buChar char=""/>
            </a:pPr>
            <a:r>
              <a:rPr lang="en-US" sz="2100" dirty="0">
                <a:solidFill>
                  <a:prstClr val="black"/>
                </a:solidFill>
                <a:latin typeface="Constantia"/>
              </a:rPr>
              <a:t>Much safer procedure</a:t>
            </a:r>
          </a:p>
          <a:p>
            <a:pPr marL="640080" lvl="1">
              <a:spcBef>
                <a:spcPct val="20000"/>
              </a:spcBef>
              <a:buClr>
                <a:srgbClr val="0F6FC6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prstClr val="black"/>
                </a:solidFill>
                <a:latin typeface="Constantia"/>
              </a:rPr>
              <a:t>Custom </a:t>
            </a:r>
            <a:r>
              <a:rPr lang="en-US" sz="2400" dirty="0" err="1">
                <a:solidFill>
                  <a:prstClr val="black"/>
                </a:solidFill>
                <a:latin typeface="Constantia"/>
              </a:rPr>
              <a:t>wavefront</a:t>
            </a:r>
            <a:r>
              <a:rPr lang="en-US" sz="2400" dirty="0">
                <a:solidFill>
                  <a:prstClr val="black"/>
                </a:solidFill>
                <a:latin typeface="Constantia"/>
              </a:rPr>
              <a:t> guided laser patterns improving outcomes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6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Lasers in Ophthalmology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13927"/>
            <a:ext cx="8229600" cy="339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78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Reconstructive Surgery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08" y="2249488"/>
            <a:ext cx="6333583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0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Not my patient but possible presentation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9712" y="2325688"/>
            <a:ext cx="612457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56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Reconstructive Surgery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174" y="2249488"/>
            <a:ext cx="6153651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Clinical Finding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Palpable mass beneath right orbital rim</a:t>
            </a:r>
          </a:p>
          <a:p>
            <a:r>
              <a:rPr lang="en-US" dirty="0" smtClean="0"/>
              <a:t>Not mobile</a:t>
            </a:r>
          </a:p>
          <a:p>
            <a:r>
              <a:rPr lang="en-US" dirty="0" smtClean="0"/>
              <a:t>CT scan showed right superior orbital mass near the </a:t>
            </a:r>
            <a:r>
              <a:rPr lang="en-US" dirty="0" err="1" smtClean="0"/>
              <a:t>levator</a:t>
            </a:r>
            <a:r>
              <a:rPr lang="en-US" dirty="0" smtClean="0"/>
              <a:t> muscle</a:t>
            </a:r>
          </a:p>
          <a:p>
            <a:r>
              <a:rPr lang="en-US" dirty="0" smtClean="0"/>
              <a:t>Went to the operating room that evening for </a:t>
            </a:r>
            <a:r>
              <a:rPr lang="en-US" dirty="0" err="1" smtClean="0"/>
              <a:t>orbitotomy</a:t>
            </a:r>
            <a:r>
              <a:rPr lang="en-US" dirty="0" smtClean="0"/>
              <a:t> and biopsy</a:t>
            </a:r>
          </a:p>
          <a:p>
            <a:r>
              <a:rPr lang="en-US" dirty="0" err="1" smtClean="0"/>
              <a:t>Debulked</a:t>
            </a:r>
            <a:r>
              <a:rPr lang="en-US" dirty="0" smtClean="0"/>
              <a:t> the mass as much as possible without damaging surrounding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4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Orbital Rhabdomyosarcoma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317" y="2249488"/>
            <a:ext cx="462536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04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Rhabdomyosarcoma (RMS)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common soft tissue sarcoma in children</a:t>
            </a:r>
          </a:p>
          <a:p>
            <a:r>
              <a:rPr lang="en-US" dirty="0" smtClean="0"/>
              <a:t>But still very rare</a:t>
            </a:r>
          </a:p>
          <a:p>
            <a:r>
              <a:rPr lang="en-US" dirty="0" smtClean="0"/>
              <a:t>About 250 to 350 cases diagnosed in US each year</a:t>
            </a:r>
          </a:p>
          <a:p>
            <a:r>
              <a:rPr lang="en-US" dirty="0" smtClean="0"/>
              <a:t>Embryonal RMS is most common histopathologic type and has a more favorable prognosis</a:t>
            </a:r>
          </a:p>
          <a:p>
            <a:r>
              <a:rPr lang="en-US" dirty="0" smtClean="0"/>
              <a:t>Alveolar RMS least common and worst prognosis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0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Sent to PCMC next morning</a:t>
            </a:r>
          </a:p>
          <a:p>
            <a:r>
              <a:rPr lang="en-US" dirty="0" smtClean="0"/>
              <a:t>No other tumor found</a:t>
            </a:r>
          </a:p>
          <a:p>
            <a:r>
              <a:rPr lang="en-US" dirty="0" smtClean="0"/>
              <a:t>Treated with radiation therapy and chemotherapy</a:t>
            </a:r>
          </a:p>
          <a:p>
            <a:r>
              <a:rPr lang="en-US" dirty="0" smtClean="0"/>
              <a:t>Was on chemotherapy for about 2 years and followed for a number of years after that</a:t>
            </a:r>
          </a:p>
          <a:p>
            <a:r>
              <a:rPr lang="en-US" dirty="0" smtClean="0"/>
              <a:t>Removed her radiation cataract as a teenager</a:t>
            </a:r>
            <a:endParaRPr lang="en-US" dirty="0"/>
          </a:p>
          <a:p>
            <a:r>
              <a:rPr lang="en-US" dirty="0" smtClean="0"/>
              <a:t>Now married with children</a:t>
            </a:r>
          </a:p>
          <a:p>
            <a:r>
              <a:rPr lang="en-US" dirty="0" smtClean="0"/>
              <a:t>Some dry eye on that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66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IRSG – Intergroup </a:t>
            </a:r>
            <a:r>
              <a:rPr lang="en-US" dirty="0" err="1" smtClean="0"/>
              <a:t>Rhabdomyoscarcoma</a:t>
            </a:r>
            <a:r>
              <a:rPr lang="en-US" dirty="0" smtClean="0"/>
              <a:t> Study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Studied 4292 patients with RMS from 1972 to 1997</a:t>
            </a:r>
          </a:p>
          <a:p>
            <a:r>
              <a:rPr lang="en-US" dirty="0" smtClean="0"/>
              <a:t>Survival at 5 years increased from 55% to 71% over the period</a:t>
            </a:r>
          </a:p>
          <a:p>
            <a:r>
              <a:rPr lang="en-US" dirty="0" smtClean="0"/>
              <a:t>Extent of disease at diagnosis affects prognosis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3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147</TotalTime>
  <Words>797</Words>
  <Application>Microsoft Office PowerPoint</Application>
  <PresentationFormat>On-screen Show (4:3)</PresentationFormat>
  <Paragraphs>130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Urban</vt:lpstr>
      <vt:lpstr>Douglas P. Felt, M.D.</vt:lpstr>
      <vt:lpstr>History</vt:lpstr>
      <vt:lpstr>Physical Exam</vt:lpstr>
      <vt:lpstr>Not my patient but possible presentation</vt:lpstr>
      <vt:lpstr>Main Clinical Finding</vt:lpstr>
      <vt:lpstr>Orbital Rhabdomyosarcoma</vt:lpstr>
      <vt:lpstr>Rhabdomyosarcoma (RMS)</vt:lpstr>
      <vt:lpstr>Course</vt:lpstr>
      <vt:lpstr>IRSG – Intergroup Rhabdomyoscarcoma Study Group</vt:lpstr>
      <vt:lpstr>2nd Case – Acute pain and Swelling aroung the left eye</vt:lpstr>
      <vt:lpstr>Physical Exam</vt:lpstr>
      <vt:lpstr>Emergency CT</vt:lpstr>
      <vt:lpstr>Emergency surgery</vt:lpstr>
      <vt:lpstr>Hospital Course</vt:lpstr>
      <vt:lpstr>Orbital Cellulitis</vt:lpstr>
      <vt:lpstr>Orbital Cellulitis</vt:lpstr>
      <vt:lpstr>Orbital Cellulitis</vt:lpstr>
      <vt:lpstr>Orbital Cellulitis</vt:lpstr>
      <vt:lpstr>Orbital Cellulitis</vt:lpstr>
      <vt:lpstr>Some changes in 40+Years in Ophthalmology</vt:lpstr>
      <vt:lpstr>Old Main Hospital Univ of Michigan</vt:lpstr>
      <vt:lpstr>40 Years</vt:lpstr>
      <vt:lpstr>Kellogg Eye Center</vt:lpstr>
      <vt:lpstr>Radiology-films to CT to MRI to Digital</vt:lpstr>
      <vt:lpstr>PowerPoint Presentation</vt:lpstr>
      <vt:lpstr>PowerPoint Presentation</vt:lpstr>
      <vt:lpstr>Dee Hospital</vt:lpstr>
      <vt:lpstr>McKay Dee Hospital</vt:lpstr>
      <vt:lpstr>St. Benedict’s Hospital</vt:lpstr>
      <vt:lpstr>Surgeries</vt:lpstr>
      <vt:lpstr>Changes</vt:lpstr>
      <vt:lpstr>My First Computer</vt:lpstr>
      <vt:lpstr>Remember these?</vt:lpstr>
      <vt:lpstr>My First Cell Phone</vt:lpstr>
      <vt:lpstr>Changes</vt:lpstr>
      <vt:lpstr>Radial Keratotomy</vt:lpstr>
      <vt:lpstr>Lasik</vt:lpstr>
      <vt:lpstr>Lasers in Ophthalmology</vt:lpstr>
      <vt:lpstr>Reconstructive Surgery</vt:lpstr>
      <vt:lpstr>Reconstructive Surgery</vt:lpstr>
    </vt:vector>
  </TitlesOfParts>
  <Company>DPF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Douglas P. Felt, M.D.</dc:title>
  <dc:creator>DPF</dc:creator>
  <cp:lastModifiedBy>DPF</cp:lastModifiedBy>
  <cp:revision>13</cp:revision>
  <dcterms:created xsi:type="dcterms:W3CDTF">2018-03-15T22:58:57Z</dcterms:created>
  <dcterms:modified xsi:type="dcterms:W3CDTF">2018-03-16T01:26:50Z</dcterms:modified>
</cp:coreProperties>
</file>