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3f51a398ad9b1e1f" providerId="LiveId" clId="{E89B6532-7969-4F81-9A98-6CE4299E14F8}"/>
    <pc:docChg chg="custSel modSld">
      <pc:chgData name="" userId="3f51a398ad9b1e1f" providerId="LiveId" clId="{E89B6532-7969-4F81-9A98-6CE4299E14F8}" dt="2018-05-07T17:10:43.370" v="1"/>
      <pc:docMkLst>
        <pc:docMk/>
      </pc:docMkLst>
      <pc:sldChg chg="addSp delSp">
        <pc:chgData name="" userId="3f51a398ad9b1e1f" providerId="LiveId" clId="{E89B6532-7969-4F81-9A98-6CE4299E14F8}" dt="2018-05-07T17:10:43.370" v="1"/>
        <pc:sldMkLst>
          <pc:docMk/>
          <pc:sldMk cId="2466906730" sldId="257"/>
        </pc:sldMkLst>
        <pc:spChg chg="del">
          <ac:chgData name="" userId="3f51a398ad9b1e1f" providerId="LiveId" clId="{E89B6532-7969-4F81-9A98-6CE4299E14F8}" dt="2018-05-07T17:10:42.575" v="0" actId="478"/>
          <ac:spMkLst>
            <pc:docMk/>
            <pc:sldMk cId="2466906730" sldId="257"/>
            <ac:spMk id="4" creationId="{00000000-0000-0000-0000-000000000000}"/>
          </ac:spMkLst>
        </pc:spChg>
        <pc:spChg chg="del">
          <ac:chgData name="" userId="3f51a398ad9b1e1f" providerId="LiveId" clId="{E89B6532-7969-4F81-9A98-6CE4299E14F8}" dt="2018-05-07T17:10:42.575" v="0" actId="478"/>
          <ac:spMkLst>
            <pc:docMk/>
            <pc:sldMk cId="2466906730" sldId="257"/>
            <ac:spMk id="8" creationId="{00000000-0000-0000-0000-000000000000}"/>
          </ac:spMkLst>
        </pc:spChg>
        <pc:spChg chg="del">
          <ac:chgData name="" userId="3f51a398ad9b1e1f" providerId="LiveId" clId="{E89B6532-7969-4F81-9A98-6CE4299E14F8}" dt="2018-05-07T17:10:42.575" v="0" actId="478"/>
          <ac:spMkLst>
            <pc:docMk/>
            <pc:sldMk cId="2466906730" sldId="257"/>
            <ac:spMk id="9" creationId="{00000000-0000-0000-0000-000000000000}"/>
          </ac:spMkLst>
        </pc:spChg>
        <pc:spChg chg="del">
          <ac:chgData name="" userId="3f51a398ad9b1e1f" providerId="LiveId" clId="{E89B6532-7969-4F81-9A98-6CE4299E14F8}" dt="2018-05-07T17:10:42.575" v="0" actId="478"/>
          <ac:spMkLst>
            <pc:docMk/>
            <pc:sldMk cId="2466906730" sldId="257"/>
            <ac:spMk id="10" creationId="{00000000-0000-0000-0000-000000000000}"/>
          </ac:spMkLst>
        </pc:spChg>
        <pc:spChg chg="add">
          <ac:chgData name="" userId="3f51a398ad9b1e1f" providerId="LiveId" clId="{E89B6532-7969-4F81-9A98-6CE4299E14F8}" dt="2018-05-07T17:10:43.370" v="1"/>
          <ac:spMkLst>
            <pc:docMk/>
            <pc:sldMk cId="2466906730" sldId="257"/>
            <ac:spMk id="12" creationId="{6A1F1A18-E775-4452-9F8B-D2B1F420CBE4}"/>
          </ac:spMkLst>
        </pc:spChg>
        <pc:spChg chg="add">
          <ac:chgData name="" userId="3f51a398ad9b1e1f" providerId="LiveId" clId="{E89B6532-7969-4F81-9A98-6CE4299E14F8}" dt="2018-05-07T17:10:43.370" v="1"/>
          <ac:spMkLst>
            <pc:docMk/>
            <pc:sldMk cId="2466906730" sldId="257"/>
            <ac:spMk id="13" creationId="{90E82BCA-76A0-48A9-91FB-F481DB74CCB2}"/>
          </ac:spMkLst>
        </pc:spChg>
        <pc:spChg chg="add">
          <ac:chgData name="" userId="3f51a398ad9b1e1f" providerId="LiveId" clId="{E89B6532-7969-4F81-9A98-6CE4299E14F8}" dt="2018-05-07T17:10:43.370" v="1"/>
          <ac:spMkLst>
            <pc:docMk/>
            <pc:sldMk cId="2466906730" sldId="257"/>
            <ac:spMk id="14" creationId="{4383104E-D918-4421-92E3-B47AE7999FB6}"/>
          </ac:spMkLst>
        </pc:spChg>
        <pc:spChg chg="add">
          <ac:chgData name="" userId="3f51a398ad9b1e1f" providerId="LiveId" clId="{E89B6532-7969-4F81-9A98-6CE4299E14F8}" dt="2018-05-07T17:10:43.370" v="1"/>
          <ac:spMkLst>
            <pc:docMk/>
            <pc:sldMk cId="2466906730" sldId="257"/>
            <ac:spMk id="15" creationId="{1C72B230-9046-4B88-9A0D-DEFE641EBB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6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9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4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3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6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9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9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9E19-D46E-408C-89F9-31C51EF8DAA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9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ctrTitle"/>
          </p:nvPr>
        </p:nvSpPr>
        <p:spPr>
          <a:xfrm>
            <a:off x="710960" y="457200"/>
            <a:ext cx="7772400" cy="1470025"/>
          </a:xfrm>
        </p:spPr>
        <p:txBody>
          <a:bodyPr/>
          <a:lstStyle/>
          <a:p>
            <a:r>
              <a:rPr lang="en-US" b="1" dirty="0">
                <a:latin typeface="Century Gothic" pitchFamily="34" charset="0"/>
              </a:rPr>
              <a:t>Thank you to our OSMS</a:t>
            </a:r>
            <a:br>
              <a:rPr lang="en-US" b="1" dirty="0">
                <a:latin typeface="Century Gothic" pitchFamily="34" charset="0"/>
              </a:rPr>
            </a:br>
            <a:r>
              <a:rPr lang="en-US" b="1" dirty="0">
                <a:latin typeface="Century Gothic" pitchFamily="34" charset="0"/>
              </a:rPr>
              <a:t>2018 Generous Partners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-1"/>
            <a:ext cx="9144000" cy="3810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76200" y="381000"/>
            <a:ext cx="9346721" cy="2286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23014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56" y="5928430"/>
            <a:ext cx="2124488" cy="90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5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99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entury Gothic" pitchFamily="34" charset="0"/>
              </a:rPr>
              <a:t>Thursday Breakfast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9144000" cy="3810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381000"/>
            <a:ext cx="9346721" cy="2286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68" y="6137257"/>
            <a:ext cx="1670263" cy="71160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66999" y="3276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Sponsored by: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29" y="3645932"/>
            <a:ext cx="5787341" cy="914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29" y="4560332"/>
            <a:ext cx="5787341" cy="92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4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9144000" cy="2286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171450"/>
            <a:ext cx="9346721" cy="13335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323" y="6411184"/>
            <a:ext cx="1048753" cy="44681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A1F1A18-E775-4452-9F8B-D2B1F420CBE4}"/>
              </a:ext>
            </a:extLst>
          </p:cNvPr>
          <p:cNvSpPr>
            <a:spLocks noGrp="1"/>
          </p:cNvSpPr>
          <p:nvPr/>
        </p:nvSpPr>
        <p:spPr>
          <a:xfrm>
            <a:off x="690521" y="-27814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itchFamily="34" charset="0"/>
              </a:rPr>
              <a:t>Thank You to our 2018 Sponsors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0E82BCA-76A0-48A9-91FB-F481DB74CCB2}"/>
              </a:ext>
            </a:extLst>
          </p:cNvPr>
          <p:cNvSpPr txBox="1"/>
          <p:nvPr/>
        </p:nvSpPr>
        <p:spPr>
          <a:xfrm>
            <a:off x="157120" y="642064"/>
            <a:ext cx="283234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Lucida Bright" pitchFamily="18" charset="0"/>
              </a:rPr>
              <a:t>Cache Valley Area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Chad M. Gonzales,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Child Richards, CPAs &amp; Advisors 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Circle of Life </a:t>
            </a:r>
          </a:p>
          <a:p>
            <a:r>
              <a:rPr lang="en-US" sz="1200" b="1" dirty="0">
                <a:latin typeface="Lucida Bright" pitchFamily="18" charset="0"/>
              </a:rPr>
              <a:t>Women’s Center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Country Hills Eye Center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Davis Hospital and </a:t>
            </a:r>
          </a:p>
          <a:p>
            <a:r>
              <a:rPr lang="en-US" sz="1200" b="1" dirty="0">
                <a:latin typeface="Lucida Bright" pitchFamily="18" charset="0"/>
              </a:rPr>
              <a:t>Medical Center</a:t>
            </a:r>
          </a:p>
          <a:p>
            <a:r>
              <a:rPr lang="en-US" sz="1200" b="1" dirty="0">
                <a:latin typeface="Lucida Bright" pitchFamily="18" charset="0"/>
              </a:rPr>
              <a:t>- A Steward Family Hospital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Douglas &amp; Shelley Felt Family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Edith Dee Green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EPIC – Emergency Physicians Integrated Care at Ogden Regional Medical Center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Fresenius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Gilbert E. </a:t>
            </a:r>
            <a:r>
              <a:rPr lang="en-US" sz="1200" b="1" dirty="0" err="1">
                <a:latin typeface="Lucida Bright" pitchFamily="18" charset="0"/>
              </a:rPr>
              <a:t>Caillouet</a:t>
            </a:r>
            <a:r>
              <a:rPr lang="en-US" sz="1200" b="1" dirty="0">
                <a:latin typeface="Lucida Bright" pitchFamily="18" charset="0"/>
              </a:rPr>
              <a:t>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 err="1">
                <a:latin typeface="Lucida Bright" pitchFamily="18" charset="0"/>
              </a:rPr>
              <a:t>Harlo</a:t>
            </a:r>
            <a:r>
              <a:rPr lang="en-US" sz="1200" b="1" dirty="0">
                <a:latin typeface="Lucida Bright" pitchFamily="18" charset="0"/>
              </a:rPr>
              <a:t> B. Rigby </a:t>
            </a:r>
          </a:p>
          <a:p>
            <a:r>
              <a:rPr lang="en-US" sz="1200" b="1" dirty="0">
                <a:latin typeface="Lucida Bright" pitchFamily="18" charset="0"/>
              </a:rPr>
              <a:t>Charitable Trust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 err="1">
                <a:latin typeface="Lucida Bright" pitchFamily="18" charset="0"/>
              </a:rPr>
              <a:t>HealthInsight</a:t>
            </a:r>
            <a:endParaRPr lang="en-US" sz="1200" b="1" dirty="0">
              <a:latin typeface="Lucida Bright" pitchFamily="18" charset="0"/>
            </a:endParaRP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Intermountain Medical Group Weber/North Davis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Lawrence T. &amp; Janet T. Dee Foundation In Memory of </a:t>
            </a:r>
          </a:p>
          <a:p>
            <a:r>
              <a:rPr lang="en-US" sz="1200" b="1" dirty="0">
                <a:latin typeface="Lucida Bright" pitchFamily="18" charset="0"/>
              </a:rPr>
              <a:t>William Riley Brown, MD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4383104E-D918-4421-92E3-B47AE7999FB6}"/>
              </a:ext>
            </a:extLst>
          </p:cNvPr>
          <p:cNvSpPr txBox="1"/>
          <p:nvPr/>
        </p:nvSpPr>
        <p:spPr>
          <a:xfrm>
            <a:off x="2980019" y="642064"/>
            <a:ext cx="294591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Lucida Bright" pitchFamily="18" charset="0"/>
              </a:rPr>
              <a:t>Lawrence T. &amp; Janet T. Dee Foundation In Memory of </a:t>
            </a:r>
          </a:p>
          <a:p>
            <a:r>
              <a:rPr lang="en-US" sz="1200" b="1" dirty="0">
                <a:latin typeface="Lucida Bright" pitchFamily="18" charset="0"/>
              </a:rPr>
              <a:t>William Riley Brown,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McKay-Dee Hospital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McKay-Dee Surgery Center </a:t>
            </a:r>
          </a:p>
          <a:p>
            <a:r>
              <a:rPr lang="en-US" sz="1200" b="1" dirty="0">
                <a:latin typeface="Lucida Bright" pitchFamily="18" charset="0"/>
              </a:rPr>
              <a:t>and Orthopedics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McKay ENT – </a:t>
            </a:r>
          </a:p>
          <a:p>
            <a:r>
              <a:rPr lang="en-US" sz="1200" b="1" dirty="0">
                <a:latin typeface="Lucida Bright" pitchFamily="18" charset="0"/>
              </a:rPr>
              <a:t>Michael </a:t>
            </a:r>
            <a:r>
              <a:rPr lang="en-US" sz="1200" b="1" dirty="0" err="1">
                <a:latin typeface="Lucida Bright" pitchFamily="18" charset="0"/>
              </a:rPr>
              <a:t>Scheuller</a:t>
            </a:r>
            <a:r>
              <a:rPr lang="en-US" sz="1200" b="1" dirty="0">
                <a:latin typeface="Lucida Bright" pitchFamily="18" charset="0"/>
              </a:rPr>
              <a:t>, MD, </a:t>
            </a:r>
          </a:p>
          <a:p>
            <a:r>
              <a:rPr lang="en-US" sz="1200" b="1" dirty="0">
                <a:latin typeface="Lucida Bright" pitchFamily="18" charset="0"/>
              </a:rPr>
              <a:t>&amp; Alexander Ramirez,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National Kidney Foundation </a:t>
            </a:r>
          </a:p>
          <a:p>
            <a:r>
              <a:rPr lang="en-US" sz="1200" b="1" dirty="0">
                <a:latin typeface="Lucida Bright" pitchFamily="18" charset="0"/>
              </a:rPr>
              <a:t>of Utah and Idaho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Northern Utah Surgeons </a:t>
            </a:r>
          </a:p>
          <a:p>
            <a:r>
              <a:rPr lang="en-US" sz="1200" b="1" dirty="0">
                <a:latin typeface="Lucida Bright" pitchFamily="18" charset="0"/>
              </a:rPr>
              <a:t>–</a:t>
            </a:r>
            <a:r>
              <a:rPr lang="en-US" sz="1100" b="1" dirty="0">
                <a:latin typeface="Lucida Bright" pitchFamily="18" charset="0"/>
              </a:rPr>
              <a:t>Steve Carabine, MD, Joe </a:t>
            </a:r>
            <a:r>
              <a:rPr lang="en-US" sz="1100" b="1" dirty="0" err="1">
                <a:latin typeface="Lucida Bright" pitchFamily="18" charset="0"/>
              </a:rPr>
              <a:t>Hansler</a:t>
            </a:r>
            <a:r>
              <a:rPr lang="en-US" sz="1100" b="1" dirty="0">
                <a:latin typeface="Lucida Bright" pitchFamily="18" charset="0"/>
              </a:rPr>
              <a:t>, MD, </a:t>
            </a:r>
            <a:r>
              <a:rPr lang="en-US" sz="1200" b="1" dirty="0">
                <a:latin typeface="Lucida Bright" pitchFamily="18" charset="0"/>
              </a:rPr>
              <a:t>Robert C. </a:t>
            </a:r>
            <a:r>
              <a:rPr lang="en-US" sz="1200" b="1" dirty="0" err="1">
                <a:latin typeface="Lucida Bright" pitchFamily="18" charset="0"/>
              </a:rPr>
              <a:t>Moesinger</a:t>
            </a:r>
            <a:r>
              <a:rPr lang="en-US" sz="1200" b="1" dirty="0">
                <a:latin typeface="Lucida Bright" pitchFamily="18" charset="0"/>
              </a:rPr>
              <a:t>, MD, </a:t>
            </a:r>
          </a:p>
          <a:p>
            <a:r>
              <a:rPr lang="en-US" sz="1200" b="1" dirty="0">
                <a:latin typeface="Lucida Bright" pitchFamily="18" charset="0"/>
              </a:rPr>
              <a:t>&amp; Victor Varela,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OGDEN CLINIC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Ogden Regional Medical Center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Ralph </a:t>
            </a:r>
            <a:r>
              <a:rPr lang="en-US" sz="1200" b="1" dirty="0" err="1">
                <a:latin typeface="Lucida Bright" pitchFamily="18" charset="0"/>
              </a:rPr>
              <a:t>Friz</a:t>
            </a:r>
            <a:r>
              <a:rPr lang="en-US" sz="1200" b="1" dirty="0">
                <a:latin typeface="Lucida Bright" pitchFamily="18" charset="0"/>
              </a:rPr>
              <a:t>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Spencer S. and Hope Fox </a:t>
            </a:r>
          </a:p>
          <a:p>
            <a:r>
              <a:rPr lang="en-US" sz="1200" b="1" dirty="0">
                <a:latin typeface="Lucida Bright" pitchFamily="18" charset="0"/>
              </a:rPr>
              <a:t>Eccles Family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Steve F. Johnson, MD, Joyce </a:t>
            </a:r>
            <a:r>
              <a:rPr lang="en-US" sz="1100" b="1" dirty="0">
                <a:latin typeface="Lucida Bright" pitchFamily="18" charset="0"/>
              </a:rPr>
              <a:t>Johnson Stillwell, &amp; Val </a:t>
            </a:r>
            <a:r>
              <a:rPr lang="en-US" sz="1100" b="1" dirty="0" err="1">
                <a:latin typeface="Lucida Bright" pitchFamily="18" charset="0"/>
              </a:rPr>
              <a:t>B.Johnson</a:t>
            </a:r>
            <a:r>
              <a:rPr lang="en-US" sz="1100" b="1" dirty="0">
                <a:latin typeface="Lucida Bright" pitchFamily="18" charset="0"/>
              </a:rPr>
              <a:t>, MD </a:t>
            </a:r>
          </a:p>
          <a:p>
            <a:r>
              <a:rPr lang="en-US" sz="1100" b="1" dirty="0">
                <a:latin typeface="Lucida Bright" pitchFamily="18" charset="0"/>
              </a:rPr>
              <a:t>In Memory of Vernal H. Johnson,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Stewart Education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anose="02040602050505020304" pitchFamily="18" charset="0"/>
              </a:rPr>
              <a:t>Summit Physician Specialists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endParaRPr lang="en-US" sz="1200" b="1" dirty="0">
              <a:latin typeface="Lucida Bright" pitchFamily="18" charset="0"/>
            </a:endParaRPr>
          </a:p>
          <a:p>
            <a:endParaRPr lang="en-US" sz="1200" b="1" dirty="0">
              <a:latin typeface="Lucida Bright" pitchFamily="18" charset="0"/>
            </a:endParaRPr>
          </a:p>
          <a:p>
            <a:endParaRPr lang="en-US" sz="1000" b="1" dirty="0"/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1C72B230-9046-4B88-9A0D-DEFE641EBB33}"/>
              </a:ext>
            </a:extLst>
          </p:cNvPr>
          <p:cNvSpPr txBox="1"/>
          <p:nvPr/>
        </p:nvSpPr>
        <p:spPr>
          <a:xfrm>
            <a:off x="5925938" y="642064"/>
            <a:ext cx="306094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Lucida Bright" pitchFamily="18" charset="0"/>
              </a:rPr>
              <a:t>Tanner Clinic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UMA Financial Services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UMIA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Utah Emergency Physicians </a:t>
            </a:r>
          </a:p>
          <a:p>
            <a:r>
              <a:rPr lang="en-US" sz="1200" b="1" dirty="0">
                <a:latin typeface="Lucida Bright" pitchFamily="18" charset="0"/>
              </a:rPr>
              <a:t>at McKay-Dee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Utah Hematology Oncology PC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Utah Medical Association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Val. A. Browning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Virgil J. Parker,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County ENT Physicians </a:t>
            </a:r>
          </a:p>
          <a:p>
            <a:r>
              <a:rPr lang="en-US" sz="1200" b="1" dirty="0">
                <a:latin typeface="Lucida Bright" pitchFamily="18" charset="0"/>
              </a:rPr>
              <a:t>— Douglas K. Anderson, MD, Nadim B. </a:t>
            </a:r>
            <a:r>
              <a:rPr lang="en-US" sz="1200" b="1" dirty="0" err="1">
                <a:latin typeface="Lucida Bright" pitchFamily="18" charset="0"/>
              </a:rPr>
              <a:t>Bikhazi</a:t>
            </a:r>
            <a:r>
              <a:rPr lang="en-US" sz="1200" b="1" dirty="0">
                <a:latin typeface="Lucida Bright" pitchFamily="18" charset="0"/>
              </a:rPr>
              <a:t>, MD, &amp; Stewart Barlow,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</a:t>
            </a:r>
          </a:p>
          <a:p>
            <a:r>
              <a:rPr lang="en-US" sz="1200" b="1" dirty="0">
                <a:latin typeface="Lucida Bright" pitchFamily="18" charset="0"/>
              </a:rPr>
              <a:t>College of Science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</a:t>
            </a:r>
          </a:p>
          <a:p>
            <a:r>
              <a:rPr lang="en-US" sz="1200" b="1" dirty="0" err="1">
                <a:latin typeface="Lucida Bright" pitchFamily="18" charset="0"/>
              </a:rPr>
              <a:t>Dumke</a:t>
            </a:r>
            <a:r>
              <a:rPr lang="en-US" sz="1200" b="1" dirty="0">
                <a:latin typeface="Lucida Bright" pitchFamily="18" charset="0"/>
              </a:rPr>
              <a:t> College of Health Professions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Department </a:t>
            </a:r>
          </a:p>
          <a:p>
            <a:r>
              <a:rPr lang="en-US" sz="1200" b="1" dirty="0">
                <a:latin typeface="Lucida Bright" pitchFamily="18" charset="0"/>
              </a:rPr>
              <a:t>of Athletic Training and Nutrition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Department of Health Sciences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Department </a:t>
            </a:r>
          </a:p>
          <a:p>
            <a:r>
              <a:rPr lang="en-US" sz="1200" b="1" dirty="0">
                <a:latin typeface="Lucida Bright" pitchFamily="18" charset="0"/>
              </a:rPr>
              <a:t>of Medical Laboratory Sciences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Department of Radiologic Sciences</a:t>
            </a:r>
          </a:p>
        </p:txBody>
      </p:sp>
    </p:spTree>
    <p:extLst>
      <p:ext uri="{BB962C8B-B14F-4D97-AF65-F5344CB8AC3E}">
        <p14:creationId xmlns:p14="http://schemas.microsoft.com/office/powerpoint/2010/main" val="246690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114300"/>
            <a:ext cx="9296400" cy="1905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47700" y="76200"/>
            <a:ext cx="7848600" cy="1049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Century Gothic" pitchFamily="34" charset="0"/>
              </a:rPr>
              <a:t>OSMS 2018 Hall of Fame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-76200" y="114300"/>
            <a:ext cx="9296400" cy="1905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" y="909935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                                                                Platinum Level - $1,000 to $4,999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1900535"/>
            <a:ext cx="3619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Silver - $250 to $499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2256473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F. Neal </a:t>
            </a:r>
            <a:r>
              <a:rPr lang="en-US" sz="1200" dirty="0" err="1">
                <a:latin typeface="Lucida Bright" pitchFamily="18" charset="0"/>
              </a:rPr>
              <a:t>Mortenson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George Snell, MD</a:t>
            </a:r>
          </a:p>
          <a:p>
            <a:r>
              <a:rPr lang="en-US" sz="1200" dirty="0">
                <a:latin typeface="Lucida Bright" pitchFamily="18" charset="0"/>
              </a:rPr>
              <a:t>Anonymous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192958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Bronze - $100 to $249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356354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Bridget &amp; David </a:t>
            </a:r>
            <a:r>
              <a:rPr lang="en-US" sz="1200" dirty="0" err="1">
                <a:latin typeface="Lucida Bright" pitchFamily="18" charset="0"/>
              </a:rPr>
              <a:t>Brodstein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Robert S. </a:t>
            </a:r>
            <a:r>
              <a:rPr lang="en-US" sz="1200" dirty="0" err="1">
                <a:latin typeface="Lucida Bright" pitchFamily="18" charset="0"/>
              </a:rPr>
              <a:t>Brodstein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Neil </a:t>
            </a:r>
            <a:r>
              <a:rPr lang="en-US" sz="1200" dirty="0" err="1">
                <a:latin typeface="Lucida Bright" pitchFamily="18" charset="0"/>
              </a:rPr>
              <a:t>Callister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Thomas Dietz, MD</a:t>
            </a:r>
          </a:p>
          <a:p>
            <a:r>
              <a:rPr lang="en-US" sz="1200" dirty="0">
                <a:latin typeface="Lucida Bright" pitchFamily="18" charset="0"/>
              </a:rPr>
              <a:t>Karen Fairbanks</a:t>
            </a:r>
          </a:p>
          <a:p>
            <a:r>
              <a:rPr lang="en-US" sz="1200" dirty="0">
                <a:latin typeface="Lucida Bright" pitchFamily="18" charset="0"/>
              </a:rPr>
              <a:t>Thomas Hamilton, MD</a:t>
            </a:r>
          </a:p>
          <a:p>
            <a:r>
              <a:rPr lang="en-US" sz="1200" dirty="0" err="1">
                <a:latin typeface="Lucida Bright" pitchFamily="18" charset="0"/>
              </a:rPr>
              <a:t>Alida</a:t>
            </a:r>
            <a:r>
              <a:rPr lang="en-US" sz="1200" dirty="0">
                <a:latin typeface="Lucida Bright" pitchFamily="18" charset="0"/>
              </a:rPr>
              <a:t> J. &amp; Thomas L. </a:t>
            </a:r>
            <a:r>
              <a:rPr lang="en-US" sz="1200" dirty="0" err="1">
                <a:latin typeface="Lucida Bright" pitchFamily="18" charset="0"/>
              </a:rPr>
              <a:t>Hannum</a:t>
            </a:r>
            <a:r>
              <a:rPr lang="en-US" sz="1200" dirty="0">
                <a:latin typeface="Lucida Bright" pitchFamily="18" charset="0"/>
              </a:rPr>
              <a:t>, MD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81400" y="356354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Lucida Bright" pitchFamily="18" charset="0"/>
              </a:rPr>
              <a:t>Marlan</a:t>
            </a:r>
            <a:r>
              <a:rPr lang="en-US" sz="1200" dirty="0">
                <a:latin typeface="Lucida Bright" pitchFamily="18" charset="0"/>
              </a:rPr>
              <a:t> J. </a:t>
            </a:r>
            <a:r>
              <a:rPr lang="en-US" sz="1200" dirty="0" err="1">
                <a:latin typeface="Lucida Bright" pitchFamily="18" charset="0"/>
              </a:rPr>
              <a:t>Haslam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Heidi </a:t>
            </a:r>
            <a:r>
              <a:rPr lang="en-US" sz="1200" dirty="0" err="1">
                <a:latin typeface="Lucida Bright" pitchFamily="18" charset="0"/>
              </a:rPr>
              <a:t>Kapanka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Paul </a:t>
            </a:r>
            <a:r>
              <a:rPr lang="en-US" sz="1200" dirty="0" err="1">
                <a:latin typeface="Lucida Bright" pitchFamily="18" charset="0"/>
              </a:rPr>
              <a:t>Lehmitz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Sheila &amp; Robert C. </a:t>
            </a:r>
            <a:r>
              <a:rPr lang="en-US" sz="1200" dirty="0" err="1">
                <a:latin typeface="Lucida Bright" pitchFamily="18" charset="0"/>
              </a:rPr>
              <a:t>Moesinger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Robert Montgomery, MD</a:t>
            </a:r>
          </a:p>
          <a:p>
            <a:r>
              <a:rPr lang="en-US" sz="1200" dirty="0">
                <a:latin typeface="Lucida Bright" pitchFamily="18" charset="0"/>
              </a:rPr>
              <a:t>Mark C. </a:t>
            </a:r>
            <a:r>
              <a:rPr lang="en-US" sz="1200" dirty="0" err="1">
                <a:latin typeface="Lucida Bright" pitchFamily="18" charset="0"/>
              </a:rPr>
              <a:t>Oveson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Joseph Richard Rees, MD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67500" y="3576935"/>
            <a:ext cx="240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Rifleman Family</a:t>
            </a:r>
          </a:p>
          <a:p>
            <a:r>
              <a:rPr lang="en-US" sz="1200" dirty="0" err="1">
                <a:latin typeface="Lucida Bright" pitchFamily="18" charset="0"/>
              </a:rPr>
              <a:t>Robbe</a:t>
            </a:r>
            <a:r>
              <a:rPr lang="en-US" sz="1200" dirty="0">
                <a:latin typeface="Lucida Bright" pitchFamily="18" charset="0"/>
              </a:rPr>
              <a:t> Rigby, DPM</a:t>
            </a:r>
          </a:p>
          <a:p>
            <a:r>
              <a:rPr lang="en-US" sz="1200" dirty="0">
                <a:latin typeface="Lucida Bright" pitchFamily="18" charset="0"/>
              </a:rPr>
              <a:t>Robert </a:t>
            </a:r>
            <a:r>
              <a:rPr lang="en-US" sz="1200" dirty="0" err="1">
                <a:latin typeface="Lucida Bright" pitchFamily="18" charset="0"/>
              </a:rPr>
              <a:t>Skankey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R. Robert Taylor, MD</a:t>
            </a:r>
          </a:p>
          <a:p>
            <a:r>
              <a:rPr lang="en-US" sz="1200" dirty="0">
                <a:latin typeface="Lucida Bright" pitchFamily="18" charset="0"/>
              </a:rPr>
              <a:t>Raymond </a:t>
            </a:r>
            <a:r>
              <a:rPr lang="en-US" sz="1200" dirty="0" err="1">
                <a:latin typeface="Lucida Bright" pitchFamily="18" charset="0"/>
              </a:rPr>
              <a:t>Yaworsky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Anonymous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5097958"/>
            <a:ext cx="2095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Friends – Up to $99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5481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Suzanne Lee, MD</a:t>
            </a:r>
          </a:p>
          <a:p>
            <a:r>
              <a:rPr lang="en-US" sz="1200" dirty="0">
                <a:latin typeface="Lucida Bright" pitchFamily="18" charset="0"/>
              </a:rPr>
              <a:t>Robert Newman, MD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1400" y="5481935"/>
            <a:ext cx="3019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Robert L. </a:t>
            </a:r>
            <a:r>
              <a:rPr lang="en-US" sz="1200" dirty="0" err="1">
                <a:latin typeface="Lucida Bright" pitchFamily="18" charset="0"/>
              </a:rPr>
              <a:t>Moesinger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John D. </a:t>
            </a:r>
            <a:r>
              <a:rPr lang="en-US" sz="1200" dirty="0" err="1">
                <a:latin typeface="Lucida Bright" pitchFamily="18" charset="0"/>
              </a:rPr>
              <a:t>Schirack</a:t>
            </a:r>
            <a:r>
              <a:rPr lang="en-US" sz="1200" dirty="0">
                <a:latin typeface="Lucida Bright" pitchFamily="18" charset="0"/>
              </a:rPr>
              <a:t>, MD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81400" y="1270253"/>
            <a:ext cx="3152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Shelley &amp; Douglas Felt, MD, </a:t>
            </a:r>
          </a:p>
          <a:p>
            <a:r>
              <a:rPr lang="en-US" sz="1200" dirty="0">
                <a:latin typeface="Lucida Bright" pitchFamily="18" charset="0"/>
              </a:rPr>
              <a:t>Family Foundation</a:t>
            </a:r>
          </a:p>
          <a:p>
            <a:r>
              <a:rPr lang="en-US" sz="1200" dirty="0">
                <a:latin typeface="Lucida Bright" pitchFamily="18" charset="0"/>
              </a:rPr>
              <a:t>Ralph </a:t>
            </a:r>
            <a:r>
              <a:rPr lang="en-US" sz="1200" dirty="0" err="1">
                <a:latin typeface="Lucida Bright" pitchFamily="18" charset="0"/>
              </a:rPr>
              <a:t>Friz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2256472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Jeffrey E. Booth, MD</a:t>
            </a:r>
          </a:p>
          <a:p>
            <a:r>
              <a:rPr lang="en-US" sz="1200" dirty="0">
                <a:latin typeface="Lucida Bright" pitchFamily="18" charset="0"/>
              </a:rPr>
              <a:t>Laurie &amp; Frank Brown, MD</a:t>
            </a:r>
          </a:p>
          <a:p>
            <a:r>
              <a:rPr lang="en-US" sz="1200" dirty="0">
                <a:latin typeface="Lucida Bright" pitchFamily="18" charset="0"/>
              </a:rPr>
              <a:t>Brent R. Burdett, MD</a:t>
            </a:r>
          </a:p>
          <a:p>
            <a:r>
              <a:rPr lang="en-US" sz="1200" dirty="0">
                <a:latin typeface="Lucida Bright" pitchFamily="18" charset="0"/>
              </a:rPr>
              <a:t>Rona &amp; Willard </a:t>
            </a:r>
            <a:r>
              <a:rPr lang="en-US" sz="1200" dirty="0" err="1">
                <a:latin typeface="Lucida Bright" pitchFamily="18" charset="0"/>
              </a:rPr>
              <a:t>Maughn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endParaRPr lang="en-US" sz="12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842" y="5973520"/>
            <a:ext cx="1718315" cy="7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8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026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entury Gothic" pitchFamily="34" charset="0"/>
              </a:rPr>
              <a:t>Prescribers' Role in the Opioid Epidemic and Providing Medication Assisted Treatment for Opioid Dependence in the Primary Care Setting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9144000" cy="3810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381000"/>
            <a:ext cx="9346721" cy="2286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3971" y="3055442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ucida Bright" pitchFamily="18" charset="0"/>
              </a:rPr>
              <a:t>Raymond Ward, MD, PHD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884" y="6314505"/>
            <a:ext cx="1254231" cy="5343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67000" y="402589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Sponsored by: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17" y="4321762"/>
            <a:ext cx="4037966" cy="146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4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555</Words>
  <Application>Microsoft Office PowerPoint</Application>
  <PresentationFormat>On-screen Show (4:3)</PresentationFormat>
  <Paragraphs>151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Lucida Bright</vt:lpstr>
      <vt:lpstr>Office Theme</vt:lpstr>
      <vt:lpstr>Thank you to our OSMS 2018 Generous Partners</vt:lpstr>
      <vt:lpstr>Thursday Breakfast</vt:lpstr>
      <vt:lpstr>PowerPoint Presentation</vt:lpstr>
      <vt:lpstr>PowerPoint Presentation</vt:lpstr>
      <vt:lpstr>Prescribers' Role in the Opioid Epidemic and Providing Medication Assisted Treatment for Opioid Dependence in the Primary Care Setting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to our OSMS 2018 Generous Partners</dc:title>
  <dc:creator>Jessica Wright</dc:creator>
  <cp:lastModifiedBy>Michael Puhl</cp:lastModifiedBy>
  <cp:revision>23</cp:revision>
  <dcterms:created xsi:type="dcterms:W3CDTF">2018-04-19T20:47:30Z</dcterms:created>
  <dcterms:modified xsi:type="dcterms:W3CDTF">2018-05-15T21:57:10Z</dcterms:modified>
</cp:coreProperties>
</file>