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7"/>
  </p:notesMasterIdLst>
  <p:sldIdLst>
    <p:sldId id="340" r:id="rId2"/>
    <p:sldId id="258" r:id="rId3"/>
    <p:sldId id="268" r:id="rId4"/>
    <p:sldId id="266" r:id="rId5"/>
    <p:sldId id="267" r:id="rId6"/>
    <p:sldId id="292" r:id="rId7"/>
    <p:sldId id="256" r:id="rId8"/>
    <p:sldId id="295" r:id="rId9"/>
    <p:sldId id="331" r:id="rId10"/>
    <p:sldId id="320" r:id="rId11"/>
    <p:sldId id="280" r:id="rId12"/>
    <p:sldId id="318" r:id="rId13"/>
    <p:sldId id="329" r:id="rId14"/>
    <p:sldId id="341" r:id="rId15"/>
    <p:sldId id="322" r:id="rId16"/>
    <p:sldId id="323" r:id="rId17"/>
    <p:sldId id="271" r:id="rId18"/>
    <p:sldId id="261" r:id="rId19"/>
    <p:sldId id="269" r:id="rId20"/>
    <p:sldId id="260" r:id="rId21"/>
    <p:sldId id="339" r:id="rId22"/>
    <p:sldId id="338" r:id="rId23"/>
    <p:sldId id="265" r:id="rId24"/>
    <p:sldId id="334" r:id="rId25"/>
    <p:sldId id="325" r:id="rId26"/>
    <p:sldId id="330" r:id="rId27"/>
    <p:sldId id="335" r:id="rId28"/>
    <p:sldId id="342" r:id="rId29"/>
    <p:sldId id="270" r:id="rId30"/>
    <p:sldId id="332" r:id="rId31"/>
    <p:sldId id="337" r:id="rId32"/>
    <p:sldId id="333" r:id="rId33"/>
    <p:sldId id="324" r:id="rId34"/>
    <p:sldId id="326"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50C"/>
    <a:srgbClr val="D21F47"/>
    <a:srgbClr val="F1C400"/>
    <a:srgbClr val="4698CA"/>
    <a:srgbClr val="80C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888" y="4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71473-461F-4518-96B8-49C628EDEC5D}"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105D1-E05D-4F44-AF8B-19BC5ADE44CC}" type="slidenum">
              <a:rPr lang="en-US" smtClean="0"/>
              <a:t>‹#›</a:t>
            </a:fld>
            <a:endParaRPr lang="en-US"/>
          </a:p>
        </p:txBody>
      </p:sp>
    </p:spTree>
    <p:extLst>
      <p:ext uri="{BB962C8B-B14F-4D97-AF65-F5344CB8AC3E}">
        <p14:creationId xmlns:p14="http://schemas.microsoft.com/office/powerpoint/2010/main" val="21665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dirty="0">
                <a:latin typeface="Arial Unicode MS"/>
                <a:ea typeface="Arial Unicode MS"/>
              </a:rPr>
              <a:t>Figure 1. Kaplan–Meier Estimates of Survival in the Overall Population. Patients were followed for a minimum of 60 months (dashed line). Symbols (tick marks, triangles, and circles) indicate censored data. Panel A shows the Kaplan–Meier estimates of overall survival. The median overall survival was longer than 60.0 months (95% confidence interval [CI], 38.2 to not reached) in the nivolumab-plus-ipilimumab group, 36.9 months (95% CI, 28.2 to 58.7) in the nivolumab group, and 19.9 months (95% CI, 16.8 to 24.6) in the ipilimumab group. The hazard ratio for death was 0.52 (95% CI, 0.42 to 0.64; P&lt;0.001) for nivolumab plus ipilimumab versus ipilimumab, 0.63 (95% CI, 0.52 to 0.76; P&lt;0.001) for nivolumab versus ipilimumab, and 0.83 (95% CI, 0.67 to 1.03) for nivolumab plus ipilimumab versus nivolumab. Overall survival at 5 years was 52% in the nivolumab-plus-ipilimumab group, 44% in the nivolumab group, and 26% in the ipilimumab group. Panel B shows the Kaplan–Meier estimates of progression-free survival as assessed by the investigator. The median progression-free survival was 11.5 months (95% CI, 8.7 to 19.3) in the nivolumab-plus-ipilimumab group, 6.9 months (95% CI, 5.1 to 10.2) in the nivolumab group, and 2.9 months (95% CI, 2.8 to 3.2) in the ipilimumab group. The hazard ratio for disease progression or death was 0.42 (95% CI, 0.35 to 0.51; P&lt;0.001) for nivolumab plus ipilimumab versus ipilimumab, 0.53 (95% CI, 0.44 to 0.64; P&lt;0.001) for nivolumab versus ipilimumab, and 0.79 (95% CI, 0.64 to 0.96) for nivolumab plus ipilimumab versus nivolumab. Progression-free survival at 5 years was 36% in the nivolumab-plus-ipilimumab group, 29% in the nivolumab group, and 8% in the ipilimumab group.</a:t>
            </a:r>
            <a:endParaRPr lang="en-US" sz="10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a:latin typeface="Arial Unicode MS"/>
                <a:ea typeface="Arial Unicode MS"/>
              </a:rPr>
              <a:t>Figure 2. Overall Survival in the Intention-to-Treat Population. Shown are Kaplan–Meier estimates of overall survival, according to treatment group. Tick marks represent data censored at the last time the patient was known to be alive. The intention-to-treat population included all patients who underwent randomization.</a:t>
            </a:r>
            <a:endParaRPr lang="en-US" sz="1000" b="0" strike="noStrike" spc="-1">
              <a:latin typeface="Arial"/>
            </a:endParaRPr>
          </a:p>
        </p:txBody>
      </p:sp>
    </p:spTree>
    <p:extLst>
      <p:ext uri="{BB962C8B-B14F-4D97-AF65-F5344CB8AC3E}">
        <p14:creationId xmlns:p14="http://schemas.microsoft.com/office/powerpoint/2010/main" val="93166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4138-36DF-902C-778D-9AD267E29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47DFE-F2FD-50F1-66F4-A4EA824C8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FE9E36-88A4-C158-F179-519003354927}"/>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13FE2F8A-F85B-DF7E-66BD-A3FD5CBA38DE}"/>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9EB0306D-0F3F-19C7-9046-EDD358EFA5C1}"/>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83046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A778-9C15-BFCE-96B0-68DAE2A66B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3E548-185E-3C24-68F8-5AC05ABD1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C6B1C-9A58-736E-AD22-CFFFE443D820}"/>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B7AD4D80-3D29-89C1-F6C0-727D06002E32}"/>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30163834-B699-2596-9881-E1EF258E4ADD}"/>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32096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20DD3-293D-F2CD-18DA-F1F2D8DF6D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113046-594E-BEF4-1E1E-3C10B8ECE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CA85-3412-7136-22B5-48995B93AB81}"/>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31D8EDDC-76BD-BC7E-4B95-A802F23E1CA1}"/>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AD03FC43-DE91-A901-5158-CD8171A8DD01}"/>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329486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25B0-6F2E-F45A-EF29-F638E2E7E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0E2BA-CAF0-C925-D837-BFDA54289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7A889-DED4-7A51-8BC2-9B17AFA4AF53}"/>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F44C3242-5496-09F2-1D38-DDD8C899E3F1}"/>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9D6DD086-A96B-FB0C-F484-D2FE3B1C47A0}"/>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196810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36ED-F440-9BB5-3812-7152F0461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5E608-9525-2730-9F7E-C20F1C32D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B05832-8C3C-C7E4-8A61-679BB10EC025}"/>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F5E1274E-D1EE-2C35-B2DD-4C17FA52A382}"/>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02434EB5-FC5E-DF82-1379-F6CDC892CCCC}"/>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30143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820F-50C5-0EC9-3D7B-8E5BBB63E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E713E-3081-CD58-9CDA-95B8F101BA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0E91C-410A-B33E-BB42-5626F92E96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A6BC1-0263-9692-C8B5-E069E9C06AA7}"/>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6" name="Footer Placeholder 5">
            <a:extLst>
              <a:ext uri="{FF2B5EF4-FFF2-40B4-BE49-F238E27FC236}">
                <a16:creationId xmlns:a16="http://schemas.microsoft.com/office/drawing/2014/main" id="{E551CB39-37E4-9A3E-C424-51A558DE582A}"/>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B2518A31-4469-7686-046F-DD19C43846DE}"/>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138161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4F54-0322-5A57-5A5B-CCFBDD0E7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381F-1BAE-33B6-CD38-FF700AE0F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340EE-475E-C0BD-82B9-5AF3F0274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64515D-41B5-5254-F0D7-10CAA4EE3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E4472-3F2A-B5EC-45FE-6D2A25FE82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154D56-C6AF-49D3-3701-A83B901E6A17}"/>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8" name="Footer Placeholder 7">
            <a:extLst>
              <a:ext uri="{FF2B5EF4-FFF2-40B4-BE49-F238E27FC236}">
                <a16:creationId xmlns:a16="http://schemas.microsoft.com/office/drawing/2014/main" id="{3FC1B088-CC71-A774-1AE7-41B1B26B5989}"/>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EE8F9C4E-37C3-8694-E59D-BB0D2069B8F5}"/>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400281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663C-F6AF-4233-8538-A55CFD4FB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560D59-C405-5F17-9501-BA0F6A5596B6}"/>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4" name="Footer Placeholder 3">
            <a:extLst>
              <a:ext uri="{FF2B5EF4-FFF2-40B4-BE49-F238E27FC236}">
                <a16:creationId xmlns:a16="http://schemas.microsoft.com/office/drawing/2014/main" id="{584FD113-A8B9-C76F-AD08-5FAF4B98D431}"/>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D7E14F53-9256-43FA-4B7A-23644E9D4890}"/>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77082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755EC-47A1-F7D8-9293-17A6518A4184}"/>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3" name="Footer Placeholder 2">
            <a:extLst>
              <a:ext uri="{FF2B5EF4-FFF2-40B4-BE49-F238E27FC236}">
                <a16:creationId xmlns:a16="http://schemas.microsoft.com/office/drawing/2014/main" id="{C7E0FE01-4F97-5509-6338-0AF20DA23D11}"/>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0BAA6085-9A11-8E73-53D8-0FA0895697AD}"/>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427270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243E-E2BC-2B9B-5A60-F78BFD471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4E32E-1A77-9488-947A-D8A80D7CB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3D657C-B394-C162-4EDD-611128FBC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9FBE2-D0B7-3716-1869-30ACA5E4CDD5}"/>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6" name="Footer Placeholder 5">
            <a:extLst>
              <a:ext uri="{FF2B5EF4-FFF2-40B4-BE49-F238E27FC236}">
                <a16:creationId xmlns:a16="http://schemas.microsoft.com/office/drawing/2014/main" id="{4A0949EA-6C86-5485-965E-540EE2612FFB}"/>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8C9B8348-7788-F904-43B9-EA418A237CFF}"/>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244312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9EF0-32CE-A420-8ECE-4ECE6C280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B0ABF-4DC0-1CB4-8E40-AD6C820FE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968D3E-6650-27BF-5736-3678CB392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79E47-E5C9-3C5C-73F9-5D7EF1932CC8}"/>
              </a:ext>
            </a:extLst>
          </p:cNvPr>
          <p:cNvSpPr>
            <a:spLocks noGrp="1"/>
          </p:cNvSpPr>
          <p:nvPr>
            <p:ph type="dt" sz="half" idx="10"/>
          </p:nvPr>
        </p:nvSpPr>
        <p:spPr/>
        <p:txBody>
          <a:bodyPr/>
          <a:lstStyle/>
          <a:p>
            <a:fld id="{0FB71052-3105-43C3-8966-6AFE0DC662F0}" type="datetimeFigureOut">
              <a:rPr lang="es-419" smtClean="0"/>
              <a:t>15/5/2024</a:t>
            </a:fld>
            <a:endParaRPr lang="es-419"/>
          </a:p>
        </p:txBody>
      </p:sp>
      <p:sp>
        <p:nvSpPr>
          <p:cNvPr id="6" name="Footer Placeholder 5">
            <a:extLst>
              <a:ext uri="{FF2B5EF4-FFF2-40B4-BE49-F238E27FC236}">
                <a16:creationId xmlns:a16="http://schemas.microsoft.com/office/drawing/2014/main" id="{8AAB1E7A-3F9C-70D5-7B23-2E465F799696}"/>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953306B8-DAE1-F9C2-1676-48F94DC2F5DE}"/>
              </a:ext>
            </a:extLst>
          </p:cNvPr>
          <p:cNvSpPr>
            <a:spLocks noGrp="1"/>
          </p:cNvSpPr>
          <p:nvPr>
            <p:ph type="sldNum" sz="quarter" idx="12"/>
          </p:nvPr>
        </p:nvSpPr>
        <p:spPr/>
        <p:txBody>
          <a:bodyPr/>
          <a:lstStyle/>
          <a:p>
            <a:fld id="{83B37395-0F07-437B-8A97-90340A805062}" type="slidenum">
              <a:rPr lang="es-419" smtClean="0"/>
              <a:t>‹#›</a:t>
            </a:fld>
            <a:endParaRPr lang="es-419"/>
          </a:p>
        </p:txBody>
      </p:sp>
    </p:spTree>
    <p:extLst>
      <p:ext uri="{BB962C8B-B14F-4D97-AF65-F5344CB8AC3E}">
        <p14:creationId xmlns:p14="http://schemas.microsoft.com/office/powerpoint/2010/main" val="241935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7491B-2386-DBEF-3258-A3196CB56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FB946-1F8A-3948-9D41-E221F9159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7DA9C-8727-02DB-2520-8CB737835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71052-3105-43C3-8966-6AFE0DC662F0}" type="datetimeFigureOut">
              <a:rPr lang="es-419" smtClean="0"/>
              <a:t>15/5/2024</a:t>
            </a:fld>
            <a:endParaRPr lang="es-419"/>
          </a:p>
        </p:txBody>
      </p:sp>
      <p:sp>
        <p:nvSpPr>
          <p:cNvPr id="5" name="Footer Placeholder 4">
            <a:extLst>
              <a:ext uri="{FF2B5EF4-FFF2-40B4-BE49-F238E27FC236}">
                <a16:creationId xmlns:a16="http://schemas.microsoft.com/office/drawing/2014/main" id="{F6D3AF86-899D-DCBD-617C-0CD30CB17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98663D23-511E-5B18-319D-606DA94C2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7395-0F07-437B-8A97-90340A805062}" type="slidenum">
              <a:rPr lang="es-419" smtClean="0"/>
              <a:t>‹#›</a:t>
            </a:fld>
            <a:endParaRPr lang="es-419"/>
          </a:p>
        </p:txBody>
      </p:sp>
    </p:spTree>
    <p:extLst>
      <p:ext uri="{BB962C8B-B14F-4D97-AF65-F5344CB8AC3E}">
        <p14:creationId xmlns:p14="http://schemas.microsoft.com/office/powerpoint/2010/main" val="26701988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fda.gov/drugs/spotlight-cder-science/bispecific-antibodies-area-research-and-clinical-applications"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s://www.ncbi.nlm.nih.gov/pmc/articles/PMC105449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doi.org/10.1093/nar/gkad831" TargetMode="Externa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ncbi.nlm.nih.gov/pmc/articles/PMC6794237/" TargetMode="Externa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D94D20-0EF1-4E8B-A0E1-117A9E413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774E5EB5-2FAC-503F-CCA0-2E3E2A94F7FC}"/>
              </a:ext>
            </a:extLst>
          </p:cNvPr>
          <p:cNvSpPr>
            <a:spLocks noGrp="1"/>
          </p:cNvSpPr>
          <p:nvPr>
            <p:ph type="ctrTitle"/>
          </p:nvPr>
        </p:nvSpPr>
        <p:spPr>
          <a:xfrm>
            <a:off x="457200" y="1598246"/>
            <a:ext cx="4412419" cy="3626217"/>
          </a:xfrm>
        </p:spPr>
        <p:txBody>
          <a:bodyPr anchor="t">
            <a:normAutofit/>
          </a:bodyPr>
          <a:lstStyle/>
          <a:p>
            <a:r>
              <a:rPr lang="en-US" sz="7400" b="1" dirty="0">
                <a:solidFill>
                  <a:srgbClr val="FFFFFF"/>
                </a:solidFill>
              </a:rPr>
              <a:t>What’s New in My Specialty?</a:t>
            </a:r>
          </a:p>
        </p:txBody>
      </p:sp>
      <p:sp>
        <p:nvSpPr>
          <p:cNvPr id="4" name="Subtitle 3">
            <a:extLst>
              <a:ext uri="{FF2B5EF4-FFF2-40B4-BE49-F238E27FC236}">
                <a16:creationId xmlns:a16="http://schemas.microsoft.com/office/drawing/2014/main" id="{B1AC6DEE-C467-A906-7AE5-B6A413DAA813}"/>
              </a:ext>
            </a:extLst>
          </p:cNvPr>
          <p:cNvSpPr>
            <a:spLocks noGrp="1"/>
          </p:cNvSpPr>
          <p:nvPr>
            <p:ph type="subTitle" idx="1"/>
          </p:nvPr>
        </p:nvSpPr>
        <p:spPr>
          <a:xfrm>
            <a:off x="457200" y="5350213"/>
            <a:ext cx="4412417" cy="1031537"/>
          </a:xfrm>
        </p:spPr>
        <p:txBody>
          <a:bodyPr>
            <a:normAutofit/>
          </a:bodyPr>
          <a:lstStyle/>
          <a:p>
            <a:r>
              <a:rPr lang="en-US" sz="2700" dirty="0">
                <a:solidFill>
                  <a:srgbClr val="FFFFFF"/>
                </a:solidFill>
              </a:rPr>
              <a:t>Carl R. Gray, MD</a:t>
            </a:r>
          </a:p>
          <a:p>
            <a:r>
              <a:rPr lang="en-US" sz="2700" dirty="0">
                <a:solidFill>
                  <a:srgbClr val="FFFFFF"/>
                </a:solidFill>
              </a:rPr>
              <a:t>May 17, 2024</a:t>
            </a: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130" y="5334489"/>
            <a:ext cx="3665995" cy="1484728"/>
          </a:xfrm>
          <a:prstGeom prst="rect">
            <a:avLst/>
          </a:prstGeom>
        </p:spPr>
      </p:pic>
      <p:grpSp>
        <p:nvGrpSpPr>
          <p:cNvPr id="21" name="Group 20">
            <a:extLst>
              <a:ext uri="{FF2B5EF4-FFF2-40B4-BE49-F238E27FC236}">
                <a16:creationId xmlns:a16="http://schemas.microsoft.com/office/drawing/2014/main" id="{78B3681E-1C1D-4D0E-A1DE-AE2E3D03C2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10" name="Picture 9" descr="Utah Hematology Oncology">
            <a:extLst>
              <a:ext uri="{FF2B5EF4-FFF2-40B4-BE49-F238E27FC236}">
                <a16:creationId xmlns:a16="http://schemas.microsoft.com/office/drawing/2014/main" id="{14194C61-5FB4-0509-3ED2-CC6FF4560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20875" y="2060330"/>
            <a:ext cx="6351024" cy="943580"/>
          </a:xfrm>
          <a:prstGeom prst="rect">
            <a:avLst/>
          </a:prstGeom>
          <a:noFill/>
        </p:spPr>
      </p:pic>
    </p:spTree>
    <p:extLst>
      <p:ext uri="{BB962C8B-B14F-4D97-AF65-F5344CB8AC3E}">
        <p14:creationId xmlns:p14="http://schemas.microsoft.com/office/powerpoint/2010/main" val="56534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41F6D-9DC7-F41D-37D0-7C9B5F26DD31}"/>
              </a:ext>
            </a:extLst>
          </p:cNvPr>
          <p:cNvSpPr>
            <a:spLocks noGrp="1"/>
          </p:cNvSpPr>
          <p:nvPr>
            <p:ph idx="1"/>
          </p:nvPr>
        </p:nvSpPr>
        <p:spPr>
          <a:xfrm>
            <a:off x="270247" y="2902226"/>
            <a:ext cx="8229600" cy="3604631"/>
          </a:xfrm>
        </p:spPr>
        <p:txBody>
          <a:bodyPr>
            <a:normAutofit/>
          </a:bodyPr>
          <a:lstStyle/>
          <a:p>
            <a:r>
              <a:rPr lang="en-US" sz="1800" b="0" i="0" dirty="0">
                <a:effectLst/>
                <a:latin typeface="ff-quadraat-web-pro"/>
              </a:rPr>
              <a:t>phase 3 trial, randomized 305 patients who had previously untreated advanced NSCLC with PD-L1 expression on at least 50% of tumor cells</a:t>
            </a:r>
          </a:p>
          <a:p>
            <a:r>
              <a:rPr lang="en-US" sz="1800" b="0" i="0" dirty="0">
                <a:effectLst/>
                <a:latin typeface="ff-quadraat-web-pro"/>
              </a:rPr>
              <a:t>receive either pembrolizumab (at a fixed dose of 200 mg every 3 weeks) or the investigator’s choice of platinum-based chemotherapy</a:t>
            </a:r>
            <a:endParaRPr lang="en-US" sz="1800" dirty="0">
              <a:latin typeface="ff-quadraat-web-pro"/>
            </a:endParaRPr>
          </a:p>
          <a:p>
            <a:r>
              <a:rPr lang="en-US" sz="1800" b="0" i="0" dirty="0">
                <a:effectLst/>
                <a:latin typeface="ff-quadraat-web-pro"/>
              </a:rPr>
              <a:t>Median progression-free survival was 10.3 months in the pembrolizumab group versus 6.0 months chemotherapy group</a:t>
            </a:r>
          </a:p>
          <a:p>
            <a:r>
              <a:rPr lang="en-US" sz="1800" dirty="0">
                <a:latin typeface="ff-quadraat-web-pro"/>
              </a:rPr>
              <a:t>O</a:t>
            </a:r>
            <a:r>
              <a:rPr lang="en-US" sz="1800" b="0" i="0" dirty="0">
                <a:effectLst/>
                <a:latin typeface="ff-quadraat-web-pro"/>
              </a:rPr>
              <a:t>verall survival at 6 months was 80.2% in the pembrolizumab group versus 72.4% in the chemotherapy group</a:t>
            </a:r>
          </a:p>
          <a:p>
            <a:r>
              <a:rPr lang="en-US" sz="1800" b="0" i="0" dirty="0">
                <a:effectLst/>
                <a:latin typeface="ff-quadraat-web-pro"/>
              </a:rPr>
              <a:t>The response rate was higher in the pembrolizumab group than in the chemotherapy group (44.8% vs. 27.8%)</a:t>
            </a:r>
          </a:p>
          <a:p>
            <a:r>
              <a:rPr lang="en-US" sz="1800" b="0" i="0" dirty="0">
                <a:effectLst/>
                <a:latin typeface="ff-quadraat-web-pro"/>
              </a:rPr>
              <a:t>Treatment-related grade 3-5 adverse events were less frequent (26.6% vs. 53.3%)</a:t>
            </a:r>
            <a:endParaRPr lang="en-US" sz="1800" dirty="0"/>
          </a:p>
        </p:txBody>
      </p:sp>
      <p:pic>
        <p:nvPicPr>
          <p:cNvPr id="6" name="Picture 5" descr="Logo, company name">
            <a:extLst>
              <a:ext uri="{FF2B5EF4-FFF2-40B4-BE49-F238E27FC236}">
                <a16:creationId xmlns:a16="http://schemas.microsoft.com/office/drawing/2014/main" id="{112157EA-0F48-A29E-1912-0E0227E3A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767" y="3164554"/>
            <a:ext cx="2977319" cy="1207695"/>
          </a:xfrm>
          <a:prstGeom prst="rect">
            <a:avLst/>
          </a:prstGeom>
        </p:spPr>
      </p:pic>
      <p:pic>
        <p:nvPicPr>
          <p:cNvPr id="7" name="Picture 6" descr="Utah Hematology Oncology">
            <a:extLst>
              <a:ext uri="{FF2B5EF4-FFF2-40B4-BE49-F238E27FC236}">
                <a16:creationId xmlns:a16="http://schemas.microsoft.com/office/drawing/2014/main" id="{BF9ECA95-3B0E-130F-0C2B-1E35C898B6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8561" y="4417249"/>
            <a:ext cx="3039424" cy="451572"/>
          </a:xfrm>
          <a:prstGeom prst="rect">
            <a:avLst/>
          </a:prstGeom>
          <a:noFill/>
          <a:ln>
            <a:noFill/>
          </a:ln>
        </p:spPr>
      </p:pic>
      <p:pic>
        <p:nvPicPr>
          <p:cNvPr id="12" name="Picture 11" descr="A close-up of a sign">
            <a:extLst>
              <a:ext uri="{FF2B5EF4-FFF2-40B4-BE49-F238E27FC236}">
                <a16:creationId xmlns:a16="http://schemas.microsoft.com/office/drawing/2014/main" id="{124C85DA-0CEE-E3B1-9330-3F5DA9F5A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7" y="26664"/>
            <a:ext cx="7842440" cy="2875562"/>
          </a:xfrm>
          <a:prstGeom prst="rect">
            <a:avLst/>
          </a:prstGeom>
        </p:spPr>
      </p:pic>
    </p:spTree>
    <p:extLst>
      <p:ext uri="{BB962C8B-B14F-4D97-AF65-F5344CB8AC3E}">
        <p14:creationId xmlns:p14="http://schemas.microsoft.com/office/powerpoint/2010/main" val="331255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8106706" y="6448235"/>
            <a:ext cx="2255294" cy="349094"/>
          </a:xfrm>
          <a:prstGeom prst="rect">
            <a:avLst/>
          </a:prstGeom>
          <a:ln>
            <a:noFill/>
          </a:ln>
        </p:spPr>
      </p:pic>
      <p:sp>
        <p:nvSpPr>
          <p:cNvPr id="45" name="TextShape 1"/>
          <p:cNvSpPr txBox="1"/>
          <p:nvPr/>
        </p:nvSpPr>
        <p:spPr>
          <a:xfrm>
            <a:off x="1826009" y="6006325"/>
            <a:ext cx="3218532" cy="473294"/>
          </a:xfrm>
          <a:prstGeom prst="rect">
            <a:avLst/>
          </a:prstGeom>
          <a:noFill/>
          <a:ln>
            <a:noFill/>
          </a:ln>
        </p:spPr>
        <p:txBody>
          <a:bodyPr lIns="0" tIns="0" rIns="0" bIns="0" anchor="ctr"/>
          <a:lstStyle/>
          <a:p>
            <a:pPr defTabSz="806867">
              <a:lnSpc>
                <a:spcPct val="97000"/>
              </a:lnSpc>
            </a:pPr>
            <a:r>
              <a:rPr lang="en-US" sz="1059" b="1" spc="-1" dirty="0">
                <a:latin typeface="Arial"/>
                <a:ea typeface="Arial Unicode MS"/>
              </a:rPr>
              <a:t>Reck M et al. N </a:t>
            </a:r>
            <a:r>
              <a:rPr lang="en-US" sz="1059" b="1" spc="-1" dirty="0" err="1">
                <a:latin typeface="Arial"/>
                <a:ea typeface="Arial Unicode MS"/>
              </a:rPr>
              <a:t>Engl</a:t>
            </a:r>
            <a:r>
              <a:rPr lang="en-US" sz="1059" b="1" spc="-1" dirty="0">
                <a:latin typeface="Arial"/>
                <a:ea typeface="Arial Unicode MS"/>
              </a:rPr>
              <a:t> J Med 2016;375:1823-1833</a:t>
            </a:r>
            <a:r>
              <a:rPr lang="en-US" sz="1059" b="1" spc="-1" dirty="0">
                <a:solidFill>
                  <a:srgbClr val="FFFFFF"/>
                </a:solidFill>
                <a:latin typeface="Arial"/>
                <a:ea typeface="Arial Unicode MS"/>
              </a:rPr>
              <a:t>.</a:t>
            </a:r>
            <a:endParaRPr lang="en-US" sz="1059" spc="-1" dirty="0">
              <a:solidFill>
                <a:prstClr val="black"/>
              </a:solidFill>
              <a:latin typeface="Arial"/>
            </a:endParaRPr>
          </a:p>
        </p:txBody>
      </p:sp>
      <p:pic>
        <p:nvPicPr>
          <p:cNvPr id="46" name="Picture 45"/>
          <p:cNvPicPr/>
          <p:nvPr/>
        </p:nvPicPr>
        <p:blipFill>
          <a:blip r:embed="rId4"/>
          <a:stretch/>
        </p:blipFill>
        <p:spPr>
          <a:xfrm>
            <a:off x="818340" y="1014882"/>
            <a:ext cx="5233871" cy="4828235"/>
          </a:xfrm>
          <a:prstGeom prst="rect">
            <a:avLst/>
          </a:prstGeom>
          <a:ln>
            <a:noFill/>
          </a:ln>
        </p:spPr>
      </p:pic>
      <p:sp>
        <p:nvSpPr>
          <p:cNvPr id="47" name="CustomShape 2"/>
          <p:cNvSpPr/>
          <p:nvPr/>
        </p:nvSpPr>
        <p:spPr>
          <a:xfrm>
            <a:off x="2061884" y="292236"/>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defTabSz="806867"/>
            <a:r>
              <a:rPr lang="en-US" sz="2118" b="1" spc="-1" dirty="0">
                <a:latin typeface="Arial"/>
                <a:ea typeface="Arial Unicode MS"/>
              </a:rPr>
              <a:t>Overall Survival in the Intention-to-Treat Population</a:t>
            </a:r>
            <a:r>
              <a:rPr lang="en-US" sz="2118" b="1" spc="-1" dirty="0">
                <a:solidFill>
                  <a:srgbClr val="FFFFFF"/>
                </a:solidFill>
                <a:latin typeface="Arial"/>
                <a:ea typeface="Arial Unicode MS"/>
              </a:rPr>
              <a:t>.</a:t>
            </a:r>
            <a:endParaRPr lang="en-US" sz="2118" spc="-1" dirty="0">
              <a:solidFill>
                <a:srgbClr val="FFFFFF"/>
              </a:solidFill>
              <a:latin typeface="Arial"/>
            </a:endParaRPr>
          </a:p>
        </p:txBody>
      </p:sp>
      <p:sp>
        <p:nvSpPr>
          <p:cNvPr id="2" name="TextBox 1">
            <a:extLst>
              <a:ext uri="{FF2B5EF4-FFF2-40B4-BE49-F238E27FC236}">
                <a16:creationId xmlns:a16="http://schemas.microsoft.com/office/drawing/2014/main" id="{B560E022-1A86-47AC-1A6E-1A4A08626D7F}"/>
              </a:ext>
            </a:extLst>
          </p:cNvPr>
          <p:cNvSpPr txBox="1"/>
          <p:nvPr/>
        </p:nvSpPr>
        <p:spPr>
          <a:xfrm>
            <a:off x="6275800" y="1319024"/>
            <a:ext cx="3051080" cy="2862322"/>
          </a:xfrm>
          <a:prstGeom prst="rect">
            <a:avLst/>
          </a:prstGeom>
          <a:noFill/>
        </p:spPr>
        <p:txBody>
          <a:bodyPr wrap="square" rtlCol="0">
            <a:spAutoFit/>
          </a:bodyPr>
          <a:lstStyle/>
          <a:p>
            <a:r>
              <a:rPr lang="en-US" b="1" i="1" dirty="0"/>
              <a:t>TAKE HOME POINTS:</a:t>
            </a:r>
          </a:p>
          <a:p>
            <a:pPr marL="285750" indent="-285750">
              <a:buFont typeface="Arial" panose="020B0604020202020204" pitchFamily="34" charset="0"/>
              <a:buChar char="•"/>
            </a:pPr>
            <a:r>
              <a:rPr lang="en-US" dirty="0"/>
              <a:t>Immune therapy beats chemo in PDL-1&gt;50%</a:t>
            </a:r>
          </a:p>
          <a:p>
            <a:pPr marL="285750" indent="-285750">
              <a:buFont typeface="Arial" panose="020B0604020202020204" pitchFamily="34" charset="0"/>
              <a:buChar char="•"/>
            </a:pPr>
            <a:r>
              <a:rPr lang="en-US" dirty="0"/>
              <a:t>Despite cross-over from the chemotherapy to </a:t>
            </a:r>
            <a:r>
              <a:rPr lang="en-US" dirty="0" err="1"/>
              <a:t>pembro</a:t>
            </a:r>
            <a:r>
              <a:rPr lang="en-US" dirty="0"/>
              <a:t> arm there still was a significant difference in OS</a:t>
            </a:r>
          </a:p>
          <a:p>
            <a:pPr marL="285750" indent="-285750">
              <a:buFont typeface="Arial" panose="020B0604020202020204" pitchFamily="34" charset="0"/>
              <a:buChar char="•"/>
            </a:pPr>
            <a:r>
              <a:rPr lang="en-US" dirty="0"/>
              <a:t>Significant less toxicity in </a:t>
            </a:r>
            <a:r>
              <a:rPr lang="en-US" dirty="0" err="1"/>
              <a:t>pembro</a:t>
            </a:r>
            <a:r>
              <a:rPr lang="en-US" dirty="0"/>
              <a:t> vs chemo</a:t>
            </a:r>
          </a:p>
          <a:p>
            <a:pPr marL="285750" indent="-285750">
              <a:buFont typeface="Arial" panose="020B0604020202020204" pitchFamily="34" charset="0"/>
              <a:buChar char="•"/>
            </a:pPr>
            <a:endParaRPr lang="en-US" dirty="0"/>
          </a:p>
        </p:txBody>
      </p:sp>
      <p:pic>
        <p:nvPicPr>
          <p:cNvPr id="3" name="Picture 2" descr="Logo, company name">
            <a:extLst>
              <a:ext uri="{FF2B5EF4-FFF2-40B4-BE49-F238E27FC236}">
                <a16:creationId xmlns:a16="http://schemas.microsoft.com/office/drawing/2014/main" id="{2F64B7A8-143C-412D-3EFE-98F9A46F7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707" y="3118934"/>
            <a:ext cx="2977319" cy="1207695"/>
          </a:xfrm>
          <a:prstGeom prst="rect">
            <a:avLst/>
          </a:prstGeom>
        </p:spPr>
      </p:pic>
      <p:pic>
        <p:nvPicPr>
          <p:cNvPr id="4" name="Picture 3" descr="Utah Hematology Oncology">
            <a:extLst>
              <a:ext uri="{FF2B5EF4-FFF2-40B4-BE49-F238E27FC236}">
                <a16:creationId xmlns:a16="http://schemas.microsoft.com/office/drawing/2014/main" id="{CC3CE0DB-50E9-3290-F87D-19B679129A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49978" y="4519447"/>
            <a:ext cx="3293002" cy="489246"/>
          </a:xfrm>
          <a:prstGeom prst="rect">
            <a:avLst/>
          </a:prstGeom>
          <a:noFill/>
          <a:ln>
            <a:noFill/>
          </a:ln>
        </p:spPr>
      </p:pic>
    </p:spTree>
    <p:extLst>
      <p:ext uri="{BB962C8B-B14F-4D97-AF65-F5344CB8AC3E}">
        <p14:creationId xmlns:p14="http://schemas.microsoft.com/office/powerpoint/2010/main" val="218773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E00D5-49EF-B486-5C2A-BA7973A0145B}"/>
              </a:ext>
            </a:extLst>
          </p:cNvPr>
          <p:cNvSpPr>
            <a:spLocks noGrp="1"/>
          </p:cNvSpPr>
          <p:nvPr>
            <p:ph idx="1"/>
          </p:nvPr>
        </p:nvSpPr>
        <p:spPr>
          <a:xfrm>
            <a:off x="683797" y="3177890"/>
            <a:ext cx="8106526" cy="3465385"/>
          </a:xfrm>
        </p:spPr>
        <p:txBody>
          <a:bodyPr>
            <a:normAutofit fontScale="77500" lnSpcReduction="20000"/>
          </a:bodyPr>
          <a:lstStyle/>
          <a:p>
            <a:r>
              <a:rPr lang="en-US" dirty="0"/>
              <a:t>Phase 3 trial design</a:t>
            </a:r>
            <a:r>
              <a:rPr lang="en-US" b="0" i="0" dirty="0">
                <a:effectLst/>
                <a:latin typeface="ff-quadraat-web-pro"/>
              </a:rPr>
              <a:t> randomly assigned patients with stage IB to IIIA </a:t>
            </a:r>
            <a:r>
              <a:rPr lang="en-US" b="0" i="0" dirty="0" err="1">
                <a:effectLst/>
                <a:latin typeface="ff-quadraat-web-pro"/>
              </a:rPr>
              <a:t>resectable</a:t>
            </a:r>
            <a:r>
              <a:rPr lang="en-US" b="0" i="0" dirty="0">
                <a:effectLst/>
                <a:latin typeface="ff-quadraat-web-pro"/>
              </a:rPr>
              <a:t> NSCLC to receive nivolumab plus platinum-based chemotherapy or platinum-based chemotherapy alone, followed by resection</a:t>
            </a:r>
          </a:p>
          <a:p>
            <a:r>
              <a:rPr lang="en-US" dirty="0">
                <a:latin typeface="ff-quadraat-web-pro"/>
              </a:rPr>
              <a:t>M</a:t>
            </a:r>
            <a:r>
              <a:rPr lang="en-US" b="0" i="0" dirty="0">
                <a:effectLst/>
                <a:latin typeface="ff-quadraat-web-pro"/>
              </a:rPr>
              <a:t>edian event-free survival was 31.6 </a:t>
            </a:r>
            <a:r>
              <a:rPr lang="en-US" b="0" i="0" dirty="0" err="1">
                <a:effectLst/>
                <a:latin typeface="ff-quadraat-web-pro"/>
              </a:rPr>
              <a:t>mo</a:t>
            </a:r>
            <a:r>
              <a:rPr lang="en-US" b="0" i="0" dirty="0">
                <a:effectLst/>
                <a:latin typeface="ff-quadraat-web-pro"/>
              </a:rPr>
              <a:t> vs 20.8 </a:t>
            </a:r>
            <a:r>
              <a:rPr lang="en-US" b="0" i="0" dirty="0" err="1">
                <a:effectLst/>
                <a:latin typeface="ff-quadraat-web-pro"/>
              </a:rPr>
              <a:t>mo</a:t>
            </a:r>
            <a:r>
              <a:rPr lang="en-US" b="0" i="0" dirty="0">
                <a:effectLst/>
                <a:latin typeface="ff-quadraat-web-pro"/>
              </a:rPr>
              <a:t> with nivolumab plus chemotherapy vs chemotherapy alone (P=0.005). </a:t>
            </a:r>
          </a:p>
          <a:p>
            <a:r>
              <a:rPr lang="en-US" dirty="0">
                <a:latin typeface="ff-quadraat-web-pro"/>
              </a:rPr>
              <a:t>P</a:t>
            </a:r>
            <a:r>
              <a:rPr lang="en-US" b="0" i="0" dirty="0">
                <a:effectLst/>
                <a:latin typeface="ff-quadraat-web-pro"/>
              </a:rPr>
              <a:t>athological complete response was 24.0% and 2.2% favoring nivolumab plus chemo</a:t>
            </a:r>
          </a:p>
          <a:p>
            <a:r>
              <a:rPr lang="en-US" b="0" i="0" dirty="0">
                <a:effectLst/>
                <a:latin typeface="ff-quadraat-web-pro"/>
              </a:rPr>
              <a:t>Grade 3 or 4 treatment-related adverse events 33.5% of the patients in the nivolumab-plus-chemotherapy group and in 36.9% of those in the chemotherapy-alone group.</a:t>
            </a:r>
            <a:endParaRPr lang="en-US" dirty="0"/>
          </a:p>
        </p:txBody>
      </p:sp>
      <p:pic>
        <p:nvPicPr>
          <p:cNvPr id="4" name="Picture 3" descr="Logo, company name">
            <a:extLst>
              <a:ext uri="{FF2B5EF4-FFF2-40B4-BE49-F238E27FC236}">
                <a16:creationId xmlns:a16="http://schemas.microsoft.com/office/drawing/2014/main" id="{DA13119A-99F5-27AB-39C4-99172AAAF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411" y="3177890"/>
            <a:ext cx="2977319" cy="1207695"/>
          </a:xfrm>
          <a:prstGeom prst="rect">
            <a:avLst/>
          </a:prstGeom>
        </p:spPr>
      </p:pic>
      <p:pic>
        <p:nvPicPr>
          <p:cNvPr id="5" name="Picture 4" descr="Utah Hematology Oncology">
            <a:extLst>
              <a:ext uri="{FF2B5EF4-FFF2-40B4-BE49-F238E27FC236}">
                <a16:creationId xmlns:a16="http://schemas.microsoft.com/office/drawing/2014/main" id="{72C74352-B0F4-73AC-70A5-CD04311F30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8997" y="4497744"/>
            <a:ext cx="3173733" cy="471526"/>
          </a:xfrm>
          <a:prstGeom prst="rect">
            <a:avLst/>
          </a:prstGeom>
          <a:noFill/>
          <a:ln>
            <a:noFill/>
          </a:ln>
        </p:spPr>
      </p:pic>
      <p:pic>
        <p:nvPicPr>
          <p:cNvPr id="12" name="Picture 11" descr="A close-up of a sign">
            <a:extLst>
              <a:ext uri="{FF2B5EF4-FFF2-40B4-BE49-F238E27FC236}">
                <a16:creationId xmlns:a16="http://schemas.microsoft.com/office/drawing/2014/main" id="{0C5D6E9F-60BE-8C8E-84F2-7BCFBBD4B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66" y="130033"/>
            <a:ext cx="8497445" cy="2763291"/>
          </a:xfrm>
          <a:prstGeom prst="rect">
            <a:avLst/>
          </a:prstGeom>
        </p:spPr>
      </p:pic>
    </p:spTree>
    <p:extLst>
      <p:ext uri="{BB962C8B-B14F-4D97-AF65-F5344CB8AC3E}">
        <p14:creationId xmlns:p14="http://schemas.microsoft.com/office/powerpoint/2010/main" val="318958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B3FDF79-A480-BA81-BC0C-BAD0388B8443}"/>
              </a:ext>
            </a:extLst>
          </p:cNvPr>
          <p:cNvPicPr>
            <a:picLocks noChangeAspect="1"/>
          </p:cNvPicPr>
          <p:nvPr/>
        </p:nvPicPr>
        <p:blipFill>
          <a:blip r:embed="rId2"/>
          <a:stretch>
            <a:fillRect/>
          </a:stretch>
        </p:blipFill>
        <p:spPr>
          <a:xfrm>
            <a:off x="96651" y="3979527"/>
            <a:ext cx="4965679" cy="2716925"/>
          </a:xfrm>
          <a:prstGeom prst="rect">
            <a:avLst/>
          </a:prstGeom>
        </p:spPr>
      </p:pic>
      <p:sp>
        <p:nvSpPr>
          <p:cNvPr id="6" name="Title 5">
            <a:extLst>
              <a:ext uri="{FF2B5EF4-FFF2-40B4-BE49-F238E27FC236}">
                <a16:creationId xmlns:a16="http://schemas.microsoft.com/office/drawing/2014/main" id="{9D656399-B65A-E53A-1D44-8DF9E4D1D5DB}"/>
              </a:ext>
            </a:extLst>
          </p:cNvPr>
          <p:cNvSpPr>
            <a:spLocks noGrp="1"/>
          </p:cNvSpPr>
          <p:nvPr>
            <p:ph type="title"/>
          </p:nvPr>
        </p:nvSpPr>
        <p:spPr>
          <a:xfrm>
            <a:off x="4587732" y="4849920"/>
            <a:ext cx="3072026" cy="708301"/>
          </a:xfrm>
        </p:spPr>
        <p:txBody>
          <a:bodyPr>
            <a:noAutofit/>
          </a:bodyPr>
          <a:lstStyle/>
          <a:p>
            <a:r>
              <a:rPr lang="en-US" sz="2400" dirty="0">
                <a:latin typeface="Arial" panose="020B0604020202020204" pitchFamily="34" charset="0"/>
                <a:cs typeface="Arial" panose="020B0604020202020204" pitchFamily="34" charset="0"/>
              </a:rPr>
              <a:t>Pathologic Response</a:t>
            </a:r>
          </a:p>
        </p:txBody>
      </p:sp>
      <p:pic>
        <p:nvPicPr>
          <p:cNvPr id="2" name="Picture 1" descr="Logo, company name">
            <a:extLst>
              <a:ext uri="{FF2B5EF4-FFF2-40B4-BE49-F238E27FC236}">
                <a16:creationId xmlns:a16="http://schemas.microsoft.com/office/drawing/2014/main" id="{BCEA04F6-C8B0-9FA3-045B-D14A16004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29" y="3089926"/>
            <a:ext cx="2977319" cy="1207695"/>
          </a:xfrm>
          <a:prstGeom prst="rect">
            <a:avLst/>
          </a:prstGeom>
        </p:spPr>
      </p:pic>
      <p:pic>
        <p:nvPicPr>
          <p:cNvPr id="3" name="Picture 2" descr="Utah Hematology Oncology">
            <a:extLst>
              <a:ext uri="{FF2B5EF4-FFF2-40B4-BE49-F238E27FC236}">
                <a16:creationId xmlns:a16="http://schemas.microsoft.com/office/drawing/2014/main" id="{E3ECEFB9-13CF-822C-C8D7-E0CDA683B3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8030" y="4529674"/>
            <a:ext cx="2977319" cy="442344"/>
          </a:xfrm>
          <a:prstGeom prst="rect">
            <a:avLst/>
          </a:prstGeom>
          <a:noFill/>
          <a:ln>
            <a:noFill/>
          </a:ln>
        </p:spPr>
      </p:pic>
      <p:pic>
        <p:nvPicPr>
          <p:cNvPr id="9" name="Picture 8">
            <a:extLst>
              <a:ext uri="{FF2B5EF4-FFF2-40B4-BE49-F238E27FC236}">
                <a16:creationId xmlns:a16="http://schemas.microsoft.com/office/drawing/2014/main" id="{8BB41B59-05AE-3BE6-9553-B2F45786A5A4}"/>
              </a:ext>
            </a:extLst>
          </p:cNvPr>
          <p:cNvPicPr/>
          <p:nvPr/>
        </p:nvPicPr>
        <p:blipFill>
          <a:blip r:embed="rId5"/>
          <a:stretch/>
        </p:blipFill>
        <p:spPr>
          <a:xfrm>
            <a:off x="525236" y="284711"/>
            <a:ext cx="3900989" cy="3250697"/>
          </a:xfrm>
          <a:prstGeom prst="rect">
            <a:avLst/>
          </a:prstGeom>
          <a:ln>
            <a:noFill/>
          </a:ln>
        </p:spPr>
      </p:pic>
      <p:sp>
        <p:nvSpPr>
          <p:cNvPr id="10" name="CustomShape 2">
            <a:extLst>
              <a:ext uri="{FF2B5EF4-FFF2-40B4-BE49-F238E27FC236}">
                <a16:creationId xmlns:a16="http://schemas.microsoft.com/office/drawing/2014/main" id="{D879C6EB-C613-B5C7-7C78-4CCFC4FC82F1}"/>
              </a:ext>
            </a:extLst>
          </p:cNvPr>
          <p:cNvSpPr/>
          <p:nvPr/>
        </p:nvSpPr>
        <p:spPr>
          <a:xfrm>
            <a:off x="4251220" y="277329"/>
            <a:ext cx="3689559"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defTabSz="806867"/>
            <a:r>
              <a:rPr lang="en-US" sz="2400" spc="-1" dirty="0">
                <a:latin typeface="Arial"/>
                <a:ea typeface="Arial Unicode MS"/>
              </a:rPr>
              <a:t>Overall</a:t>
            </a:r>
            <a:r>
              <a:rPr lang="en-US" sz="2400" b="1" spc="-1" dirty="0">
                <a:latin typeface="Arial"/>
                <a:ea typeface="Arial Unicode MS"/>
              </a:rPr>
              <a:t> </a:t>
            </a:r>
            <a:r>
              <a:rPr lang="en-US" sz="2400" spc="-1" dirty="0">
                <a:latin typeface="Arial"/>
                <a:ea typeface="Arial Unicode MS"/>
              </a:rPr>
              <a:t>Survival</a:t>
            </a:r>
            <a:r>
              <a:rPr lang="en-US" sz="3200" b="1" spc="-1" dirty="0">
                <a:solidFill>
                  <a:srgbClr val="FFFFFF"/>
                </a:solidFill>
                <a:latin typeface="Arial"/>
                <a:ea typeface="Arial Unicode MS"/>
              </a:rPr>
              <a:t>.</a:t>
            </a:r>
            <a:endParaRPr lang="en-US" sz="3200" spc="-1" dirty="0">
              <a:solidFill>
                <a:srgbClr val="FFFFFF"/>
              </a:solidFill>
              <a:latin typeface="Arial"/>
            </a:endParaRPr>
          </a:p>
        </p:txBody>
      </p:sp>
      <p:sp>
        <p:nvSpPr>
          <p:cNvPr id="12" name="TextBox 11">
            <a:extLst>
              <a:ext uri="{FF2B5EF4-FFF2-40B4-BE49-F238E27FC236}">
                <a16:creationId xmlns:a16="http://schemas.microsoft.com/office/drawing/2014/main" id="{630A0FBF-1F07-D630-A38B-00A4BD2CB89F}"/>
              </a:ext>
            </a:extLst>
          </p:cNvPr>
          <p:cNvSpPr txBox="1"/>
          <p:nvPr/>
        </p:nvSpPr>
        <p:spPr>
          <a:xfrm>
            <a:off x="5062330" y="1366907"/>
            <a:ext cx="3419594" cy="3139321"/>
          </a:xfrm>
          <a:prstGeom prst="rect">
            <a:avLst/>
          </a:prstGeom>
          <a:noFill/>
        </p:spPr>
        <p:txBody>
          <a:bodyPr wrap="square" rtlCol="0">
            <a:spAutoFit/>
          </a:bodyPr>
          <a:lstStyle/>
          <a:p>
            <a:pPr marL="285750" indent="-285750">
              <a:buFont typeface="Arial" panose="020B0604020202020204" pitchFamily="34" charset="0"/>
              <a:buChar char="•"/>
            </a:pPr>
            <a:r>
              <a:rPr lang="en-US" b="1" i="1" dirty="0"/>
              <a:t>Take home points:</a:t>
            </a:r>
          </a:p>
          <a:p>
            <a:pPr marL="285750" indent="-285750">
              <a:buFont typeface="Arial" panose="020B0604020202020204" pitchFamily="34" charset="0"/>
              <a:buChar char="•"/>
            </a:pPr>
            <a:r>
              <a:rPr lang="en-US" dirty="0"/>
              <a:t>With the addition of 3 doses of nivolumab resulted in a 12% improvement in overall survival at 2 </a:t>
            </a:r>
            <a:r>
              <a:rPr lang="en-US" dirty="0" err="1"/>
              <a:t>yrs</a:t>
            </a:r>
            <a:endParaRPr lang="en-US" dirty="0"/>
          </a:p>
          <a:p>
            <a:pPr marL="285750" indent="-285750">
              <a:buFont typeface="Arial" panose="020B0604020202020204" pitchFamily="34" charset="0"/>
              <a:buChar char="•"/>
            </a:pPr>
            <a:r>
              <a:rPr lang="en-US" dirty="0"/>
              <a:t>Pathologic response improves from 2% to 24% with the addition of nivolumab</a:t>
            </a:r>
          </a:p>
          <a:p>
            <a:pPr marL="285750" indent="-285750">
              <a:buFont typeface="Arial" panose="020B0604020202020204" pitchFamily="34" charset="0"/>
              <a:buChar char="•"/>
            </a:pPr>
            <a:r>
              <a:rPr lang="en-US" dirty="0"/>
              <a:t>No additional SE noted with addition of nivolumab</a:t>
            </a:r>
          </a:p>
          <a:p>
            <a:endParaRPr lang="en-US" dirty="0"/>
          </a:p>
        </p:txBody>
      </p:sp>
      <p:sp>
        <p:nvSpPr>
          <p:cNvPr id="13" name="TextShape 1">
            <a:extLst>
              <a:ext uri="{FF2B5EF4-FFF2-40B4-BE49-F238E27FC236}">
                <a16:creationId xmlns:a16="http://schemas.microsoft.com/office/drawing/2014/main" id="{703C3466-0CD8-05AC-4D3D-435CC081DFB4}"/>
              </a:ext>
            </a:extLst>
          </p:cNvPr>
          <p:cNvSpPr txBox="1"/>
          <p:nvPr/>
        </p:nvSpPr>
        <p:spPr>
          <a:xfrm>
            <a:off x="5672507" y="6183913"/>
            <a:ext cx="3636773" cy="473294"/>
          </a:xfrm>
          <a:prstGeom prst="rect">
            <a:avLst/>
          </a:prstGeom>
          <a:noFill/>
          <a:ln>
            <a:noFill/>
          </a:ln>
        </p:spPr>
        <p:txBody>
          <a:bodyPr lIns="0" tIns="0" rIns="0" bIns="0" anchor="ctr"/>
          <a:lstStyle/>
          <a:p>
            <a:pPr defTabSz="806867">
              <a:lnSpc>
                <a:spcPct val="97000"/>
              </a:lnSpc>
            </a:pPr>
            <a:r>
              <a:rPr lang="en-US" sz="1059" b="1" spc="-1" dirty="0">
                <a:latin typeface="Arial"/>
                <a:ea typeface="Arial Unicode MS"/>
              </a:rPr>
              <a:t>PM Forde et al. N </a:t>
            </a:r>
            <a:r>
              <a:rPr lang="en-US" sz="1059" b="1" spc="-1" dirty="0" err="1">
                <a:latin typeface="Arial"/>
                <a:ea typeface="Arial Unicode MS"/>
              </a:rPr>
              <a:t>Engl</a:t>
            </a:r>
            <a:r>
              <a:rPr lang="en-US" sz="1059" b="1" spc="-1" dirty="0">
                <a:latin typeface="Arial"/>
                <a:ea typeface="Arial Unicode MS"/>
              </a:rPr>
              <a:t> J Med</a:t>
            </a:r>
            <a:r>
              <a:rPr lang="en-US" sz="1059" b="1" spc="-1" dirty="0">
                <a:ea typeface="Arial Unicode MS"/>
              </a:rPr>
              <a:t>. 2022;386:1973-1985</a:t>
            </a:r>
            <a:endParaRPr lang="en-US" sz="1059" spc="-1" dirty="0">
              <a:latin typeface="Arial"/>
            </a:endParaRPr>
          </a:p>
        </p:txBody>
      </p:sp>
      <p:pic>
        <p:nvPicPr>
          <p:cNvPr id="14" name="Picture 2">
            <a:extLst>
              <a:ext uri="{FF2B5EF4-FFF2-40B4-BE49-F238E27FC236}">
                <a16:creationId xmlns:a16="http://schemas.microsoft.com/office/drawing/2014/main" id="{24ED7BC3-F99E-6B3B-8B9B-7F85331109E5}"/>
              </a:ext>
            </a:extLst>
          </p:cNvPr>
          <p:cNvPicPr>
            <a:picLocks noChangeAspect="1" noChangeArrowheads="1"/>
          </p:cNvPicPr>
          <p:nvPr/>
        </p:nvPicPr>
        <p:blipFill>
          <a:blip r:embed="rId6" cstate="print"/>
          <a:srcRect/>
          <a:stretch>
            <a:fillRect/>
          </a:stretch>
        </p:blipFill>
        <p:spPr bwMode="auto">
          <a:xfrm>
            <a:off x="5654907" y="5810408"/>
            <a:ext cx="2566080" cy="432000"/>
          </a:xfrm>
          <a:prstGeom prst="rect">
            <a:avLst/>
          </a:prstGeom>
          <a:noFill/>
        </p:spPr>
      </p:pic>
    </p:spTree>
    <p:extLst>
      <p:ext uri="{BB962C8B-B14F-4D97-AF65-F5344CB8AC3E}">
        <p14:creationId xmlns:p14="http://schemas.microsoft.com/office/powerpoint/2010/main" val="17519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439" y="3429000"/>
            <a:ext cx="2977319" cy="1207695"/>
          </a:xfrm>
          <a:prstGeom prst="rect">
            <a:avLst/>
          </a:prstGeom>
        </p:spPr>
      </p:pic>
      <p:pic>
        <p:nvPicPr>
          <p:cNvPr id="4" name="Content Placeholder 3" descr="A close-up of a text&#10;&#10;Description automatically generated">
            <a:extLst>
              <a:ext uri="{FF2B5EF4-FFF2-40B4-BE49-F238E27FC236}">
                <a16:creationId xmlns:a16="http://schemas.microsoft.com/office/drawing/2014/main" id="{D4924B56-6CA7-94E5-0362-B5E09509DD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125" y="77228"/>
            <a:ext cx="8879314" cy="3337704"/>
          </a:xfrm>
        </p:spPr>
      </p:pic>
      <p:pic>
        <p:nvPicPr>
          <p:cNvPr id="10" name="Picture 9" descr="Utah Hematology Oncology">
            <a:extLst>
              <a:ext uri="{FF2B5EF4-FFF2-40B4-BE49-F238E27FC236}">
                <a16:creationId xmlns:a16="http://schemas.microsoft.com/office/drawing/2014/main" id="{14194C61-5FB4-0509-3ED2-CC6FF4560A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4628670"/>
            <a:ext cx="2338438" cy="347425"/>
          </a:xfrm>
          <a:prstGeom prst="rect">
            <a:avLst/>
          </a:prstGeom>
          <a:noFill/>
          <a:ln>
            <a:noFill/>
          </a:ln>
        </p:spPr>
      </p:pic>
      <p:sp>
        <p:nvSpPr>
          <p:cNvPr id="12" name="TextBox 11">
            <a:extLst>
              <a:ext uri="{FF2B5EF4-FFF2-40B4-BE49-F238E27FC236}">
                <a16:creationId xmlns:a16="http://schemas.microsoft.com/office/drawing/2014/main" id="{3DB46D2D-F5B5-845F-2349-074806C2B13F}"/>
              </a:ext>
            </a:extLst>
          </p:cNvPr>
          <p:cNvSpPr txBox="1"/>
          <p:nvPr/>
        </p:nvSpPr>
        <p:spPr>
          <a:xfrm>
            <a:off x="566824" y="3414932"/>
            <a:ext cx="844061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119 Patients received nivolumab 3 mg/kg plus ipilimumab 1 mg/kg once every 3 weeks (four doses) followed by nivolumab 3 mg/kg once every 2 weeks.</a:t>
            </a:r>
          </a:p>
          <a:p>
            <a:pPr marL="285750" indent="-285750">
              <a:buFont typeface="Arial" panose="020B0604020202020204" pitchFamily="34" charset="0"/>
              <a:buChar char="•"/>
            </a:pPr>
            <a:r>
              <a:rPr lang="en-US" dirty="0"/>
              <a:t>76% had received 2 prior systemic therapies</a:t>
            </a:r>
          </a:p>
          <a:p>
            <a:pPr marL="285750" indent="-285750">
              <a:buFont typeface="Arial" panose="020B0604020202020204" pitchFamily="34" charset="0"/>
              <a:buChar char="•"/>
            </a:pPr>
            <a:r>
              <a:rPr lang="en-US" dirty="0"/>
              <a:t>At median follow-up of 13.4 months, ORR was 55% (95% CI, 45.2 to 63.8), and disease control rate for $ 12 weeks was 80%. Median duration of response was not reached</a:t>
            </a:r>
          </a:p>
          <a:p>
            <a:pPr marL="285750" indent="-285750">
              <a:buFont typeface="Arial" panose="020B0604020202020204" pitchFamily="34" charset="0"/>
              <a:buChar char="•"/>
            </a:pPr>
            <a:r>
              <a:rPr lang="en-US" dirty="0"/>
              <a:t>Progression-free survival rates were 76% (9 months) and 71% (12 months)</a:t>
            </a:r>
          </a:p>
          <a:p>
            <a:pPr marL="285750" indent="-285750">
              <a:buFont typeface="Arial" panose="020B0604020202020204" pitchFamily="34" charset="0"/>
              <a:buChar char="•"/>
            </a:pPr>
            <a:r>
              <a:rPr lang="en-US" dirty="0"/>
              <a:t>OS rates were 87% (9 months) and 85% (12 months)</a:t>
            </a:r>
          </a:p>
          <a:p>
            <a:pPr marL="285750" indent="-285750">
              <a:buFont typeface="Arial" panose="020B0604020202020204" pitchFamily="34" charset="0"/>
              <a:buChar char="•"/>
            </a:pPr>
            <a:r>
              <a:rPr lang="en-US" dirty="0"/>
              <a:t>Statistically significant and clinically meaningful improvements were observed in patient-reported outcomes, including functioning, symptoms, and quality of life. </a:t>
            </a:r>
          </a:p>
          <a:p>
            <a:pPr marL="285750" indent="-285750">
              <a:buFont typeface="Arial" panose="020B0604020202020204" pitchFamily="34" charset="0"/>
              <a:buChar char="•"/>
            </a:pPr>
            <a:r>
              <a:rPr lang="en-US" dirty="0"/>
              <a:t>Grade 3 to 4 treatment-related adverse events (AEs) occurred in 32% of patients and were manageable</a:t>
            </a:r>
          </a:p>
        </p:txBody>
      </p:sp>
    </p:spTree>
    <p:extLst>
      <p:ext uri="{BB962C8B-B14F-4D97-AF65-F5344CB8AC3E}">
        <p14:creationId xmlns:p14="http://schemas.microsoft.com/office/powerpoint/2010/main" val="263712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4421-45FC-156B-7FA1-06559BCF8537}"/>
              </a:ext>
            </a:extLst>
          </p:cNvPr>
          <p:cNvSpPr>
            <a:spLocks noGrp="1"/>
          </p:cNvSpPr>
          <p:nvPr>
            <p:ph type="title"/>
          </p:nvPr>
        </p:nvSpPr>
        <p:spPr>
          <a:xfrm>
            <a:off x="275278" y="380664"/>
            <a:ext cx="4327663" cy="619612"/>
          </a:xfrm>
        </p:spPr>
        <p:txBody>
          <a:bodyPr>
            <a:normAutofit fontScale="90000"/>
          </a:bodyPr>
          <a:lstStyle/>
          <a:p>
            <a:pPr algn="ctr"/>
            <a:r>
              <a:rPr lang="en-US" b="1" dirty="0"/>
              <a:t>Colon Cancer</a:t>
            </a:r>
          </a:p>
        </p:txBody>
      </p:sp>
      <p:sp>
        <p:nvSpPr>
          <p:cNvPr id="3" name="Content Placeholder 2">
            <a:extLst>
              <a:ext uri="{FF2B5EF4-FFF2-40B4-BE49-F238E27FC236}">
                <a16:creationId xmlns:a16="http://schemas.microsoft.com/office/drawing/2014/main" id="{AC5DB938-56B9-3507-5E1E-7D9C8CDED8C6}"/>
              </a:ext>
            </a:extLst>
          </p:cNvPr>
          <p:cNvSpPr>
            <a:spLocks noGrp="1"/>
          </p:cNvSpPr>
          <p:nvPr>
            <p:ph idx="1"/>
          </p:nvPr>
        </p:nvSpPr>
        <p:spPr>
          <a:xfrm>
            <a:off x="426523" y="1309804"/>
            <a:ext cx="4025175" cy="4945221"/>
          </a:xfrm>
        </p:spPr>
        <p:txBody>
          <a:bodyPr>
            <a:normAutofit fontScale="92500" lnSpcReduction="10000"/>
          </a:bodyPr>
          <a:lstStyle/>
          <a:p>
            <a:r>
              <a:rPr lang="en-US" sz="2400" dirty="0">
                <a:latin typeface="Arial" panose="020B0604020202020204" pitchFamily="34" charset="0"/>
              </a:rPr>
              <a:t>60 </a:t>
            </a:r>
            <a:r>
              <a:rPr lang="en-US" sz="2400" dirty="0" err="1">
                <a:latin typeface="Arial" panose="020B0604020202020204" pitchFamily="34" charset="0"/>
              </a:rPr>
              <a:t>yrs</a:t>
            </a:r>
            <a:r>
              <a:rPr lang="en-US" sz="2400" dirty="0">
                <a:latin typeface="Arial" panose="020B0604020202020204" pitchFamily="34" charset="0"/>
              </a:rPr>
              <a:t> woman presented with stage 3 but quickly progressed to stage 4 colon cancer with liver </a:t>
            </a:r>
            <a:r>
              <a:rPr lang="en-US" sz="2400" dirty="0" err="1">
                <a:latin typeface="Arial" panose="020B0604020202020204" pitchFamily="34" charset="0"/>
              </a:rPr>
              <a:t>mets</a:t>
            </a:r>
            <a:endParaRPr lang="en-US" sz="2400" dirty="0">
              <a:latin typeface="Arial" panose="020B0604020202020204" pitchFamily="34" charset="0"/>
            </a:endParaRPr>
          </a:p>
          <a:p>
            <a:r>
              <a:rPr lang="en-US" sz="2400" dirty="0">
                <a:latin typeface="Arial" panose="020B0604020202020204" pitchFamily="34" charset="0"/>
              </a:rPr>
              <a:t>microsatellite instability test positive for MSH2 and MSH6</a:t>
            </a:r>
          </a:p>
          <a:p>
            <a:r>
              <a:rPr lang="en-US" sz="2400" dirty="0">
                <a:latin typeface="Arial" panose="020B0604020202020204" pitchFamily="34" charset="0"/>
              </a:rPr>
              <a:t>04/24/2019 initiating FOLFOX for 6 cycles finishing on 07/03/2019, CEA 748</a:t>
            </a:r>
          </a:p>
          <a:p>
            <a:r>
              <a:rPr lang="en-US" sz="2400" dirty="0">
                <a:latin typeface="Arial" panose="020B0604020202020204" pitchFamily="34" charset="0"/>
              </a:rPr>
              <a:t>09/04/2019 initiating salvage chemo FOLFIRI/Avastin for 5 cycles discontinued on 11/13/2019 due to disease progression</a:t>
            </a:r>
            <a:endParaRPr lang="en-US" sz="2400" dirty="0"/>
          </a:p>
        </p:txBody>
      </p:sp>
      <p:pic>
        <p:nvPicPr>
          <p:cNvPr id="4" name="Picture 3" descr="A picture containing text, posing&#10;&#10;Description automatically generated">
            <a:extLst>
              <a:ext uri="{FF2B5EF4-FFF2-40B4-BE49-F238E27FC236}">
                <a16:creationId xmlns:a16="http://schemas.microsoft.com/office/drawing/2014/main" id="{2284FBF4-9314-2E31-07BB-E878FDE5BFD0}"/>
              </a:ext>
            </a:extLst>
          </p:cNvPr>
          <p:cNvPicPr>
            <a:picLocks noChangeAspect="1"/>
          </p:cNvPicPr>
          <p:nvPr/>
        </p:nvPicPr>
        <p:blipFill>
          <a:blip r:embed="rId2"/>
          <a:stretch>
            <a:fillRect/>
          </a:stretch>
        </p:blipFill>
        <p:spPr>
          <a:xfrm>
            <a:off x="5354217" y="136782"/>
            <a:ext cx="3206777" cy="2780927"/>
          </a:xfrm>
          <a:prstGeom prst="rect">
            <a:avLst/>
          </a:prstGeom>
        </p:spPr>
      </p:pic>
      <p:sp>
        <p:nvSpPr>
          <p:cNvPr id="5" name="TextBox 4">
            <a:extLst>
              <a:ext uri="{FF2B5EF4-FFF2-40B4-BE49-F238E27FC236}">
                <a16:creationId xmlns:a16="http://schemas.microsoft.com/office/drawing/2014/main" id="{8FF65A71-784B-2338-98DF-76E9F16E530F}"/>
              </a:ext>
            </a:extLst>
          </p:cNvPr>
          <p:cNvSpPr txBox="1"/>
          <p:nvPr/>
        </p:nvSpPr>
        <p:spPr>
          <a:xfrm>
            <a:off x="5900330" y="2936835"/>
            <a:ext cx="2114550" cy="369332"/>
          </a:xfrm>
          <a:prstGeom prst="rect">
            <a:avLst/>
          </a:prstGeom>
          <a:noFill/>
        </p:spPr>
        <p:txBody>
          <a:bodyPr wrap="square" rtlCol="0">
            <a:spAutoFit/>
          </a:bodyPr>
          <a:lstStyle/>
          <a:p>
            <a:r>
              <a:rPr lang="en-US" dirty="0"/>
              <a:t>CT Scan July 2019</a:t>
            </a:r>
          </a:p>
        </p:txBody>
      </p:sp>
      <p:pic>
        <p:nvPicPr>
          <p:cNvPr id="7" name="Picture 6" descr="A close-up of the skeleton of a human&#10;&#10;Description automatically generated with low confidence">
            <a:extLst>
              <a:ext uri="{FF2B5EF4-FFF2-40B4-BE49-F238E27FC236}">
                <a16:creationId xmlns:a16="http://schemas.microsoft.com/office/drawing/2014/main" id="{444F2A61-8CD7-D3F9-5056-AB176D987011}"/>
              </a:ext>
            </a:extLst>
          </p:cNvPr>
          <p:cNvPicPr>
            <a:picLocks noChangeAspect="1"/>
          </p:cNvPicPr>
          <p:nvPr/>
        </p:nvPicPr>
        <p:blipFill>
          <a:blip r:embed="rId3"/>
          <a:stretch>
            <a:fillRect/>
          </a:stretch>
        </p:blipFill>
        <p:spPr>
          <a:xfrm>
            <a:off x="5438048" y="3371839"/>
            <a:ext cx="3122946" cy="3051156"/>
          </a:xfrm>
          <a:prstGeom prst="rect">
            <a:avLst/>
          </a:prstGeom>
        </p:spPr>
      </p:pic>
      <p:sp>
        <p:nvSpPr>
          <p:cNvPr id="8" name="TextBox 7">
            <a:extLst>
              <a:ext uri="{FF2B5EF4-FFF2-40B4-BE49-F238E27FC236}">
                <a16:creationId xmlns:a16="http://schemas.microsoft.com/office/drawing/2014/main" id="{5CD51BBF-E6A9-6410-8435-2E5565968835}"/>
              </a:ext>
            </a:extLst>
          </p:cNvPr>
          <p:cNvSpPr txBox="1"/>
          <p:nvPr/>
        </p:nvSpPr>
        <p:spPr>
          <a:xfrm>
            <a:off x="6001854" y="6488668"/>
            <a:ext cx="2293034" cy="369332"/>
          </a:xfrm>
          <a:prstGeom prst="rect">
            <a:avLst/>
          </a:prstGeom>
          <a:noFill/>
        </p:spPr>
        <p:txBody>
          <a:bodyPr wrap="square" rtlCol="0">
            <a:spAutoFit/>
          </a:bodyPr>
          <a:lstStyle/>
          <a:p>
            <a:r>
              <a:rPr lang="en-US" dirty="0"/>
              <a:t>CT Scan Nov 2019</a:t>
            </a:r>
          </a:p>
        </p:txBody>
      </p:sp>
      <p:pic>
        <p:nvPicPr>
          <p:cNvPr id="6" name="Picture 5" descr="Logo, company name">
            <a:extLst>
              <a:ext uri="{FF2B5EF4-FFF2-40B4-BE49-F238E27FC236}">
                <a16:creationId xmlns:a16="http://schemas.microsoft.com/office/drawing/2014/main" id="{2F7FF9F7-90CC-7E59-AB80-5D03FA80E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681" y="3869716"/>
            <a:ext cx="2977319" cy="1207695"/>
          </a:xfrm>
          <a:prstGeom prst="rect">
            <a:avLst/>
          </a:prstGeom>
        </p:spPr>
      </p:pic>
      <p:pic>
        <p:nvPicPr>
          <p:cNvPr id="9" name="Picture 8" descr="Utah Hematology Oncology">
            <a:extLst>
              <a:ext uri="{FF2B5EF4-FFF2-40B4-BE49-F238E27FC236}">
                <a16:creationId xmlns:a16="http://schemas.microsoft.com/office/drawing/2014/main" id="{9EE7092B-EE69-B108-6E6C-7AED723AFC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5876" y="3322672"/>
            <a:ext cx="3130499" cy="465103"/>
          </a:xfrm>
          <a:prstGeom prst="rect">
            <a:avLst/>
          </a:prstGeom>
          <a:noFill/>
          <a:ln>
            <a:noFill/>
          </a:ln>
        </p:spPr>
      </p:pic>
    </p:spTree>
    <p:extLst>
      <p:ext uri="{BB962C8B-B14F-4D97-AF65-F5344CB8AC3E}">
        <p14:creationId xmlns:p14="http://schemas.microsoft.com/office/powerpoint/2010/main" val="8174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97-0870-CD64-8CF4-ED8D59D2FC56}"/>
              </a:ext>
            </a:extLst>
          </p:cNvPr>
          <p:cNvSpPr>
            <a:spLocks noGrp="1"/>
          </p:cNvSpPr>
          <p:nvPr>
            <p:ph type="title"/>
          </p:nvPr>
        </p:nvSpPr>
        <p:spPr>
          <a:xfrm>
            <a:off x="4492487" y="1115679"/>
            <a:ext cx="5257800" cy="820256"/>
          </a:xfrm>
        </p:spPr>
        <p:txBody>
          <a:bodyPr/>
          <a:lstStyle/>
          <a:p>
            <a:pPr algn="ctr"/>
            <a:r>
              <a:rPr lang="en-US" b="1" dirty="0"/>
              <a:t>Colon Cancer</a:t>
            </a:r>
          </a:p>
        </p:txBody>
      </p:sp>
      <p:sp>
        <p:nvSpPr>
          <p:cNvPr id="3" name="Content Placeholder 2">
            <a:extLst>
              <a:ext uri="{FF2B5EF4-FFF2-40B4-BE49-F238E27FC236}">
                <a16:creationId xmlns:a16="http://schemas.microsoft.com/office/drawing/2014/main" id="{1B5A8AB7-0C2F-7BC0-9A46-97F43E627A51}"/>
              </a:ext>
            </a:extLst>
          </p:cNvPr>
          <p:cNvSpPr>
            <a:spLocks noGrp="1"/>
          </p:cNvSpPr>
          <p:nvPr>
            <p:ph idx="1"/>
          </p:nvPr>
        </p:nvSpPr>
        <p:spPr>
          <a:xfrm>
            <a:off x="4873161" y="1998219"/>
            <a:ext cx="4266907" cy="3196598"/>
          </a:xfrm>
        </p:spPr>
        <p:txBody>
          <a:bodyPr>
            <a:normAutofit/>
          </a:bodyPr>
          <a:lstStyle/>
          <a:p>
            <a:r>
              <a:rPr lang="en-US" sz="2200" b="0" i="0" dirty="0">
                <a:effectLst/>
                <a:latin typeface="Arial" panose="020B0604020202020204" pitchFamily="34" charset="0"/>
              </a:rPr>
              <a:t>11/13/2019 initiating  </a:t>
            </a:r>
            <a:r>
              <a:rPr lang="en-US" sz="2200" b="0" i="0" dirty="0" err="1">
                <a:effectLst/>
                <a:latin typeface="Arial" panose="020B0604020202020204" pitchFamily="34" charset="0"/>
              </a:rPr>
              <a:t>Opdivo</a:t>
            </a:r>
            <a:r>
              <a:rPr lang="en-US" sz="2200" b="0" i="0" dirty="0">
                <a:effectLst/>
                <a:latin typeface="Arial" panose="020B0604020202020204" pitchFamily="34" charset="0"/>
              </a:rPr>
              <a:t>/</a:t>
            </a:r>
            <a:r>
              <a:rPr lang="en-US" sz="2200" b="0" i="0" dirty="0" err="1">
                <a:effectLst/>
                <a:latin typeface="Arial" panose="020B0604020202020204" pitchFamily="34" charset="0"/>
              </a:rPr>
              <a:t>Yervoy</a:t>
            </a:r>
            <a:r>
              <a:rPr lang="en-US" sz="2200" b="0" i="0" dirty="0">
                <a:effectLst/>
                <a:latin typeface="Arial" panose="020B0604020202020204" pitchFamily="34" charset="0"/>
              </a:rPr>
              <a:t> </a:t>
            </a:r>
            <a:r>
              <a:rPr lang="en-US" sz="2200" dirty="0">
                <a:latin typeface="Arial" panose="020B0604020202020204" pitchFamily="34" charset="0"/>
              </a:rPr>
              <a:t>x</a:t>
            </a:r>
            <a:r>
              <a:rPr lang="en-US" sz="2200" b="0" i="0" dirty="0">
                <a:effectLst/>
                <a:latin typeface="Arial" panose="020B0604020202020204" pitchFamily="34" charset="0"/>
              </a:rPr>
              <a:t>4 cycles</a:t>
            </a:r>
          </a:p>
          <a:p>
            <a:r>
              <a:rPr lang="en-US" sz="2200" b="0" i="0" dirty="0">
                <a:effectLst/>
                <a:latin typeface="Arial" panose="020B0604020202020204" pitchFamily="34" charset="0"/>
              </a:rPr>
              <a:t>2/5/2020 continuing on </a:t>
            </a:r>
            <a:r>
              <a:rPr lang="en-US" sz="2200" b="0" i="0" dirty="0" err="1">
                <a:effectLst/>
                <a:latin typeface="Arial" panose="020B0604020202020204" pitchFamily="34" charset="0"/>
              </a:rPr>
              <a:t>Opdivo</a:t>
            </a:r>
            <a:r>
              <a:rPr lang="en-US" sz="2200" b="0" i="0" dirty="0">
                <a:effectLst/>
                <a:latin typeface="Arial" panose="020B0604020202020204" pitchFamily="34" charset="0"/>
              </a:rPr>
              <a:t> monotherapy</a:t>
            </a:r>
          </a:p>
          <a:p>
            <a:r>
              <a:rPr lang="en-US" sz="2200" dirty="0">
                <a:latin typeface="Arial" panose="020B0604020202020204" pitchFamily="34" charset="0"/>
              </a:rPr>
              <a:t>CEA 0.2</a:t>
            </a:r>
          </a:p>
          <a:p>
            <a:r>
              <a:rPr lang="en-US" sz="2200" dirty="0">
                <a:latin typeface="Arial" panose="020B0604020202020204" pitchFamily="34" charset="0"/>
              </a:rPr>
              <a:t>Sept 2022 repeat CT scans with NED</a:t>
            </a:r>
            <a:endParaRPr lang="en-US" sz="2200" dirty="0"/>
          </a:p>
          <a:p>
            <a:pPr marL="0" indent="0">
              <a:buNone/>
            </a:pPr>
            <a:endParaRPr lang="en-US" dirty="0"/>
          </a:p>
        </p:txBody>
      </p:sp>
      <p:pic>
        <p:nvPicPr>
          <p:cNvPr id="5" name="Picture 4" descr="A close-up of an ultrasound&#10;&#10;Description automatically generated with low confidence">
            <a:extLst>
              <a:ext uri="{FF2B5EF4-FFF2-40B4-BE49-F238E27FC236}">
                <a16:creationId xmlns:a16="http://schemas.microsoft.com/office/drawing/2014/main" id="{AA425BF8-91C3-F97B-0A01-99A190577FA7}"/>
              </a:ext>
            </a:extLst>
          </p:cNvPr>
          <p:cNvPicPr>
            <a:picLocks noChangeAspect="1"/>
          </p:cNvPicPr>
          <p:nvPr/>
        </p:nvPicPr>
        <p:blipFill>
          <a:blip r:embed="rId2"/>
          <a:stretch>
            <a:fillRect/>
          </a:stretch>
        </p:blipFill>
        <p:spPr>
          <a:xfrm>
            <a:off x="243912" y="263587"/>
            <a:ext cx="4096322" cy="4048690"/>
          </a:xfrm>
          <a:prstGeom prst="rect">
            <a:avLst/>
          </a:prstGeom>
        </p:spPr>
      </p:pic>
      <p:sp>
        <p:nvSpPr>
          <p:cNvPr id="6" name="TextBox 5">
            <a:extLst>
              <a:ext uri="{FF2B5EF4-FFF2-40B4-BE49-F238E27FC236}">
                <a16:creationId xmlns:a16="http://schemas.microsoft.com/office/drawing/2014/main" id="{93D0EEF5-B19B-3E0E-80CB-D549CC4E812E}"/>
              </a:ext>
            </a:extLst>
          </p:cNvPr>
          <p:cNvSpPr txBox="1"/>
          <p:nvPr/>
        </p:nvSpPr>
        <p:spPr>
          <a:xfrm>
            <a:off x="1152939" y="4461503"/>
            <a:ext cx="2799470" cy="369332"/>
          </a:xfrm>
          <a:prstGeom prst="rect">
            <a:avLst/>
          </a:prstGeom>
          <a:noFill/>
        </p:spPr>
        <p:txBody>
          <a:bodyPr wrap="square" rtlCol="0">
            <a:spAutoFit/>
          </a:bodyPr>
          <a:lstStyle/>
          <a:p>
            <a:r>
              <a:rPr lang="en-US" dirty="0"/>
              <a:t>CT scan Sept 2022</a:t>
            </a:r>
          </a:p>
        </p:txBody>
      </p:sp>
      <p:pic>
        <p:nvPicPr>
          <p:cNvPr id="4" name="Picture 3" descr="Logo, company name">
            <a:extLst>
              <a:ext uri="{FF2B5EF4-FFF2-40B4-BE49-F238E27FC236}">
                <a16:creationId xmlns:a16="http://schemas.microsoft.com/office/drawing/2014/main" id="{B008481E-6AEF-BEC9-CED9-5E748762E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068" y="3104582"/>
            <a:ext cx="2977319" cy="1207695"/>
          </a:xfrm>
          <a:prstGeom prst="rect">
            <a:avLst/>
          </a:prstGeom>
        </p:spPr>
      </p:pic>
      <p:pic>
        <p:nvPicPr>
          <p:cNvPr id="7" name="Picture 6" descr="Utah Hematology Oncology">
            <a:extLst>
              <a:ext uri="{FF2B5EF4-FFF2-40B4-BE49-F238E27FC236}">
                <a16:creationId xmlns:a16="http://schemas.microsoft.com/office/drawing/2014/main" id="{D9A09929-AA09-571C-62F9-EF7EA9E37C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17916" y="4467817"/>
            <a:ext cx="2799471" cy="415921"/>
          </a:xfrm>
          <a:prstGeom prst="rect">
            <a:avLst/>
          </a:prstGeom>
          <a:noFill/>
          <a:ln>
            <a:noFill/>
          </a:ln>
        </p:spPr>
      </p:pic>
    </p:spTree>
    <p:extLst>
      <p:ext uri="{BB962C8B-B14F-4D97-AF65-F5344CB8AC3E}">
        <p14:creationId xmlns:p14="http://schemas.microsoft.com/office/powerpoint/2010/main" val="1875254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948" y="3181684"/>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5146" y="4466568"/>
            <a:ext cx="2865121" cy="425675"/>
          </a:xfrm>
          <a:prstGeom prst="rect">
            <a:avLst/>
          </a:prstGeom>
          <a:noFill/>
          <a:ln>
            <a:noFill/>
          </a:ln>
        </p:spPr>
      </p:pic>
      <p:sp>
        <p:nvSpPr>
          <p:cNvPr id="11" name="Title 10">
            <a:extLst>
              <a:ext uri="{FF2B5EF4-FFF2-40B4-BE49-F238E27FC236}">
                <a16:creationId xmlns:a16="http://schemas.microsoft.com/office/drawing/2014/main" id="{F575CB60-10B7-C399-8872-B075B4417FB3}"/>
              </a:ext>
            </a:extLst>
          </p:cNvPr>
          <p:cNvSpPr>
            <a:spLocks noGrp="1"/>
          </p:cNvSpPr>
          <p:nvPr>
            <p:ph type="title"/>
          </p:nvPr>
        </p:nvSpPr>
        <p:spPr/>
        <p:txBody>
          <a:bodyPr>
            <a:normAutofit fontScale="90000"/>
          </a:bodyPr>
          <a:lstStyle/>
          <a:p>
            <a:pPr marL="4572" lvl="1" indent="0" algn="ctr"/>
            <a:r>
              <a:rPr lang="en-US" sz="3600" b="1" dirty="0"/>
              <a:t>Liquid biopsies and </a:t>
            </a:r>
            <a:r>
              <a:rPr lang="en-US" sz="3600" b="1" dirty="0" err="1"/>
              <a:t>ctDNA</a:t>
            </a:r>
            <a:r>
              <a:rPr lang="en-US" sz="3600" b="1" dirty="0"/>
              <a:t>, where do we stand?</a:t>
            </a:r>
            <a:br>
              <a:rPr lang="en-US" dirty="0"/>
            </a:br>
            <a:r>
              <a:rPr lang="en-US" dirty="0"/>
              <a:t>	</a:t>
            </a:r>
          </a:p>
        </p:txBody>
      </p:sp>
      <p:sp>
        <p:nvSpPr>
          <p:cNvPr id="12" name="Content Placeholder 11">
            <a:extLst>
              <a:ext uri="{FF2B5EF4-FFF2-40B4-BE49-F238E27FC236}">
                <a16:creationId xmlns:a16="http://schemas.microsoft.com/office/drawing/2014/main" id="{0FC520F9-AD90-EA1F-8598-5AFF53A548EB}"/>
              </a:ext>
            </a:extLst>
          </p:cNvPr>
          <p:cNvSpPr>
            <a:spLocks noGrp="1"/>
          </p:cNvSpPr>
          <p:nvPr>
            <p:ph idx="1"/>
          </p:nvPr>
        </p:nvSpPr>
        <p:spPr/>
        <p:txBody>
          <a:bodyPr/>
          <a:lstStyle/>
          <a:p>
            <a:pPr marL="4572" lvl="1" indent="0">
              <a:buNone/>
            </a:pPr>
            <a:r>
              <a:rPr lang="en-US" dirty="0"/>
              <a:t>	A. </a:t>
            </a:r>
            <a:r>
              <a:rPr lang="en-US" dirty="0" err="1"/>
              <a:t>Signatera</a:t>
            </a:r>
            <a:endParaRPr lang="en-US" dirty="0"/>
          </a:p>
          <a:p>
            <a:pPr marL="4572" lvl="1" indent="0">
              <a:buNone/>
            </a:pPr>
            <a:r>
              <a:rPr lang="en-US" dirty="0"/>
              <a:t>	B. Liquid Biopsies</a:t>
            </a:r>
          </a:p>
          <a:p>
            <a:endParaRPr lang="en-US" dirty="0"/>
          </a:p>
        </p:txBody>
      </p:sp>
      <p:pic>
        <p:nvPicPr>
          <p:cNvPr id="5" name="Picture 4" descr="A red cell with blue circles">
            <a:extLst>
              <a:ext uri="{FF2B5EF4-FFF2-40B4-BE49-F238E27FC236}">
                <a16:creationId xmlns:a16="http://schemas.microsoft.com/office/drawing/2014/main" id="{5C32084D-7A79-5BB3-8C9C-094C9F683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77" y="3181684"/>
            <a:ext cx="6556567" cy="3335797"/>
          </a:xfrm>
          <a:prstGeom prst="rect">
            <a:avLst/>
          </a:prstGeom>
        </p:spPr>
      </p:pic>
    </p:spTree>
    <p:extLst>
      <p:ext uri="{BB962C8B-B14F-4D97-AF65-F5344CB8AC3E}">
        <p14:creationId xmlns:p14="http://schemas.microsoft.com/office/powerpoint/2010/main" val="226354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0471B04F-691B-C13F-6A43-45844611A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509" y="2932322"/>
            <a:ext cx="2977319" cy="1207695"/>
          </a:xfrm>
          <a:prstGeom prst="rect">
            <a:avLst/>
          </a:prstGeom>
        </p:spPr>
      </p:pic>
      <p:pic>
        <p:nvPicPr>
          <p:cNvPr id="1026" name="Picture 2" descr="Liquid Biopsy">
            <a:extLst>
              <a:ext uri="{FF2B5EF4-FFF2-40B4-BE49-F238E27FC236}">
                <a16:creationId xmlns:a16="http://schemas.microsoft.com/office/drawing/2014/main" id="{75CF2CA6-B49B-A1E3-076F-536CF16D8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2" y="150381"/>
            <a:ext cx="6958080" cy="66047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988B9D-93C2-0825-FF56-7333B6AA4338}"/>
              </a:ext>
            </a:extLst>
          </p:cNvPr>
          <p:cNvSpPr txBox="1"/>
          <p:nvPr/>
        </p:nvSpPr>
        <p:spPr>
          <a:xfrm>
            <a:off x="372649" y="6276732"/>
            <a:ext cx="4909913" cy="430887"/>
          </a:xfrm>
          <a:prstGeom prst="rect">
            <a:avLst/>
          </a:prstGeom>
          <a:noFill/>
        </p:spPr>
        <p:txBody>
          <a:bodyPr wrap="square">
            <a:spAutoFit/>
          </a:bodyPr>
          <a:lstStyle/>
          <a:p>
            <a:r>
              <a:rPr lang="en-US" sz="1100" dirty="0">
                <a:effectLst/>
                <a:latin typeface="open-sans"/>
              </a:rPr>
              <a:t>Image Credit: https://www.healio.com/hematology-oncology/learn-genomics/introduction-to-liquid-biopsies/what-is-a-liquid-biopsy</a:t>
            </a:r>
            <a:endParaRPr lang="en-US" sz="1100" dirty="0"/>
          </a:p>
        </p:txBody>
      </p:sp>
      <p:pic>
        <p:nvPicPr>
          <p:cNvPr id="4" name="Picture 3" descr="Utah Hematology Oncology">
            <a:extLst>
              <a:ext uri="{FF2B5EF4-FFF2-40B4-BE49-F238E27FC236}">
                <a16:creationId xmlns:a16="http://schemas.microsoft.com/office/drawing/2014/main" id="{E26D4CCB-8C4A-31EC-2496-DA25BCA145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6708" y="4349725"/>
            <a:ext cx="2865120" cy="425675"/>
          </a:xfrm>
          <a:prstGeom prst="rect">
            <a:avLst/>
          </a:prstGeom>
          <a:noFill/>
          <a:ln>
            <a:noFill/>
          </a:ln>
        </p:spPr>
      </p:pic>
    </p:spTree>
    <p:extLst>
      <p:ext uri="{BB962C8B-B14F-4D97-AF65-F5344CB8AC3E}">
        <p14:creationId xmlns:p14="http://schemas.microsoft.com/office/powerpoint/2010/main" val="318725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868" y="3220941"/>
            <a:ext cx="2977319" cy="1207695"/>
          </a:xfrm>
          <a:prstGeom prst="rect">
            <a:avLst/>
          </a:prstGeom>
        </p:spPr>
      </p:pic>
      <p:pic>
        <p:nvPicPr>
          <p:cNvPr id="10" name="Picture 9" descr="Utah Hematology Oncology">
            <a:extLst>
              <a:ext uri="{FF2B5EF4-FFF2-40B4-BE49-F238E27FC236}">
                <a16:creationId xmlns:a16="http://schemas.microsoft.com/office/drawing/2014/main" id="{14194C61-5FB4-0509-3ED2-CC6FF4560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4680" y="4533750"/>
            <a:ext cx="2977320" cy="442345"/>
          </a:xfrm>
          <a:prstGeom prst="rect">
            <a:avLst/>
          </a:prstGeom>
          <a:noFill/>
          <a:ln>
            <a:noFill/>
          </a:ln>
        </p:spPr>
      </p:pic>
      <p:pic>
        <p:nvPicPr>
          <p:cNvPr id="14" name="Picture 13" descr="A diagram of a cancer patient">
            <a:extLst>
              <a:ext uri="{FF2B5EF4-FFF2-40B4-BE49-F238E27FC236}">
                <a16:creationId xmlns:a16="http://schemas.microsoft.com/office/drawing/2014/main" id="{8E733F34-045C-FCE6-DCAA-E80186797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081"/>
            <a:ext cx="6509797" cy="3086973"/>
          </a:xfrm>
          <a:prstGeom prst="rect">
            <a:avLst/>
          </a:prstGeom>
        </p:spPr>
      </p:pic>
      <p:pic>
        <p:nvPicPr>
          <p:cNvPr id="16" name="Picture 15" descr="A screenshot of a medical report&#10;&#10;Description automatically generated">
            <a:extLst>
              <a:ext uri="{FF2B5EF4-FFF2-40B4-BE49-F238E27FC236}">
                <a16:creationId xmlns:a16="http://schemas.microsoft.com/office/drawing/2014/main" id="{BAB21980-7DFF-F4B8-BD3B-13B37BB33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492" y="3139054"/>
            <a:ext cx="6697287" cy="3694804"/>
          </a:xfrm>
          <a:prstGeom prst="rect">
            <a:avLst/>
          </a:prstGeom>
        </p:spPr>
      </p:pic>
    </p:spTree>
    <p:extLst>
      <p:ext uri="{BB962C8B-B14F-4D97-AF65-F5344CB8AC3E}">
        <p14:creationId xmlns:p14="http://schemas.microsoft.com/office/powerpoint/2010/main" val="220493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4A721-1F9A-10F3-797A-EB53F7458613}"/>
              </a:ext>
            </a:extLst>
          </p:cNvPr>
          <p:cNvSpPr txBox="1"/>
          <p:nvPr/>
        </p:nvSpPr>
        <p:spPr>
          <a:xfrm>
            <a:off x="687267" y="2025019"/>
            <a:ext cx="10817466" cy="1200329"/>
          </a:xfrm>
          <a:prstGeom prst="rect">
            <a:avLst/>
          </a:prstGeom>
          <a:noFill/>
        </p:spPr>
        <p:txBody>
          <a:bodyPr wrap="square" rtlCol="0">
            <a:spAutoFit/>
          </a:bodyPr>
          <a:lstStyle/>
          <a:p>
            <a:pPr algn="l" fontAlgn="base"/>
            <a:r>
              <a:rPr lang="en-US" dirty="0"/>
              <a:t>This presentation has no ineligible company content, promotes no ineligible company, and is not supported financially by any ineligible company. I receive no financial remuneration from any ineligible company related to this presentation.</a:t>
            </a:r>
          </a:p>
          <a:p>
            <a:endParaRPr lang="es-419" dirty="0"/>
          </a:p>
        </p:txBody>
      </p:sp>
      <p:sp>
        <p:nvSpPr>
          <p:cNvPr id="3" name="TextBox 2">
            <a:extLst>
              <a:ext uri="{FF2B5EF4-FFF2-40B4-BE49-F238E27FC236}">
                <a16:creationId xmlns:a16="http://schemas.microsoft.com/office/drawing/2014/main" id="{C9955234-132B-8359-80DE-333767D6B08F}"/>
              </a:ext>
            </a:extLst>
          </p:cNvPr>
          <p:cNvSpPr txBox="1"/>
          <p:nvPr/>
        </p:nvSpPr>
        <p:spPr>
          <a:xfrm>
            <a:off x="3877662" y="1068590"/>
            <a:ext cx="5002925" cy="646331"/>
          </a:xfrm>
          <a:prstGeom prst="rect">
            <a:avLst/>
          </a:prstGeom>
          <a:noFill/>
        </p:spPr>
        <p:txBody>
          <a:bodyPr wrap="square" rtlCol="0">
            <a:spAutoFit/>
          </a:bodyPr>
          <a:lstStyle/>
          <a:p>
            <a:r>
              <a:rPr lang="en-US" sz="3600" dirty="0"/>
              <a:t>Financial</a:t>
            </a:r>
            <a:r>
              <a:rPr lang="es-419" sz="3600" dirty="0"/>
              <a:t> </a:t>
            </a:r>
            <a:r>
              <a:rPr lang="en-US" sz="3600" dirty="0"/>
              <a:t>Disclosure</a:t>
            </a:r>
            <a:r>
              <a:rPr lang="es-419" sz="3600" dirty="0"/>
              <a:t> </a:t>
            </a:r>
          </a:p>
        </p:txBody>
      </p:sp>
      <p:pic>
        <p:nvPicPr>
          <p:cNvPr id="4" name="Picture 3" descr="Logo, company name&#10;&#10;Description automatically generated">
            <a:extLst>
              <a:ext uri="{FF2B5EF4-FFF2-40B4-BE49-F238E27FC236}">
                <a16:creationId xmlns:a16="http://schemas.microsoft.com/office/drawing/2014/main" id="{FDBD671B-0B71-2887-9C05-D491F061B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5" name="Picture 4" descr="Utah Hematology Oncology">
            <a:extLst>
              <a:ext uri="{FF2B5EF4-FFF2-40B4-BE49-F238E27FC236}">
                <a16:creationId xmlns:a16="http://schemas.microsoft.com/office/drawing/2014/main" id="{A4F494EB-8C1E-7F3E-13DF-6E3C759C5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57103" y="5883966"/>
            <a:ext cx="5459600" cy="811140"/>
          </a:xfrm>
          <a:prstGeom prst="rect">
            <a:avLst/>
          </a:prstGeom>
          <a:noFill/>
        </p:spPr>
      </p:pic>
    </p:spTree>
    <p:extLst>
      <p:ext uri="{BB962C8B-B14F-4D97-AF65-F5344CB8AC3E}">
        <p14:creationId xmlns:p14="http://schemas.microsoft.com/office/powerpoint/2010/main" val="289194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92C339-F2CD-6802-227D-7803A783BD91}"/>
              </a:ext>
            </a:extLst>
          </p:cNvPr>
          <p:cNvGrpSpPr/>
          <p:nvPr/>
        </p:nvGrpSpPr>
        <p:grpSpPr>
          <a:xfrm>
            <a:off x="9326880" y="5194816"/>
            <a:ext cx="2865120" cy="1663183"/>
            <a:chOff x="8658970" y="341906"/>
            <a:chExt cx="3533030" cy="1948070"/>
          </a:xfrm>
        </p:grpSpPr>
        <p:sp>
          <p:nvSpPr>
            <p:cNvPr id="8" name="Rectangle 7">
              <a:extLst>
                <a:ext uri="{FF2B5EF4-FFF2-40B4-BE49-F238E27FC236}">
                  <a16:creationId xmlns:a16="http://schemas.microsoft.com/office/drawing/2014/main" id="{B07A54A1-5D9B-D557-F690-3E3915BF0908}"/>
                </a:ext>
              </a:extLst>
            </p:cNvPr>
            <p:cNvSpPr/>
            <p:nvPr/>
          </p:nvSpPr>
          <p:spPr>
            <a:xfrm>
              <a:off x="8658970" y="341906"/>
              <a:ext cx="3533030" cy="1948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419"/>
            </a:p>
          </p:txBody>
        </p:sp>
        <p:sp>
          <p:nvSpPr>
            <p:cNvPr id="9" name="TextBox 8">
              <a:extLst>
                <a:ext uri="{FF2B5EF4-FFF2-40B4-BE49-F238E27FC236}">
                  <a16:creationId xmlns:a16="http://schemas.microsoft.com/office/drawing/2014/main" id="{DF3654F4-5E67-B6E3-0895-946F69F87D8C}"/>
                </a:ext>
              </a:extLst>
            </p:cNvPr>
            <p:cNvSpPr txBox="1"/>
            <p:nvPr/>
          </p:nvSpPr>
          <p:spPr>
            <a:xfrm>
              <a:off x="9411390" y="854276"/>
              <a:ext cx="2028190" cy="923330"/>
            </a:xfrm>
            <a:prstGeom prst="rect">
              <a:avLst/>
            </a:prstGeom>
            <a:noFill/>
          </p:spPr>
          <p:txBody>
            <a:bodyPr wrap="square" rtlCol="0">
              <a:spAutoFit/>
            </a:bodyPr>
            <a:lstStyle/>
            <a:p>
              <a:r>
                <a:rPr lang="en-US" dirty="0"/>
                <a:t>Leave this space blank for Zoom video feed</a:t>
              </a:r>
            </a:p>
          </p:txBody>
        </p:sp>
      </p:grpSp>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799" y="2900206"/>
            <a:ext cx="2977319" cy="1207695"/>
          </a:xfrm>
          <a:prstGeom prst="rect">
            <a:avLst/>
          </a:prstGeom>
        </p:spPr>
      </p:pic>
      <p:pic>
        <p:nvPicPr>
          <p:cNvPr id="18" name="Picture 17" descr="Utah Hematology Oncology">
            <a:extLst>
              <a:ext uri="{FF2B5EF4-FFF2-40B4-BE49-F238E27FC236}">
                <a16:creationId xmlns:a16="http://schemas.microsoft.com/office/drawing/2014/main" id="{33B00CE0-DBF4-7CA6-0F40-E74717948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799" y="4545341"/>
            <a:ext cx="2854312" cy="424069"/>
          </a:xfrm>
          <a:prstGeom prst="rect">
            <a:avLst/>
          </a:prstGeom>
          <a:noFill/>
          <a:ln>
            <a:noFill/>
          </a:ln>
        </p:spPr>
      </p:pic>
    </p:spTree>
    <p:extLst>
      <p:ext uri="{BB962C8B-B14F-4D97-AF65-F5344CB8AC3E}">
        <p14:creationId xmlns:p14="http://schemas.microsoft.com/office/powerpoint/2010/main" val="67231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sp>
        <p:nvSpPr>
          <p:cNvPr id="5" name="Title 4">
            <a:extLst>
              <a:ext uri="{FF2B5EF4-FFF2-40B4-BE49-F238E27FC236}">
                <a16:creationId xmlns:a16="http://schemas.microsoft.com/office/drawing/2014/main" id="{AC775755-2450-AFA8-BC63-F644C2344587}"/>
              </a:ext>
            </a:extLst>
          </p:cNvPr>
          <p:cNvSpPr>
            <a:spLocks noGrp="1"/>
          </p:cNvSpPr>
          <p:nvPr>
            <p:ph type="title"/>
          </p:nvPr>
        </p:nvSpPr>
        <p:spPr/>
        <p:txBody>
          <a:bodyPr/>
          <a:lstStyle/>
          <a:p>
            <a:pPr algn="ctr"/>
            <a:r>
              <a:rPr lang="en-US" b="1" dirty="0"/>
              <a:t>SIGNATERA</a:t>
            </a:r>
          </a:p>
        </p:txBody>
      </p:sp>
      <p:pic>
        <p:nvPicPr>
          <p:cNvPr id="10" name="Picture 9" descr="Utah Hematology Oncology">
            <a:extLst>
              <a:ext uri="{FF2B5EF4-FFF2-40B4-BE49-F238E27FC236}">
                <a16:creationId xmlns:a16="http://schemas.microsoft.com/office/drawing/2014/main" id="{14194C61-5FB4-0509-3ED2-CC6FF4560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pic>
        <p:nvPicPr>
          <p:cNvPr id="4" name="Picture 3" descr="A person with a large intestine&#10;&#10;Description automatically generated">
            <a:extLst>
              <a:ext uri="{FF2B5EF4-FFF2-40B4-BE49-F238E27FC236}">
                <a16:creationId xmlns:a16="http://schemas.microsoft.com/office/drawing/2014/main" id="{99277446-9A53-6018-6E12-3F298F7B8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26" y="1461998"/>
            <a:ext cx="3067478" cy="3562847"/>
          </a:xfrm>
          <a:prstGeom prst="rect">
            <a:avLst/>
          </a:prstGeom>
        </p:spPr>
      </p:pic>
      <p:pic>
        <p:nvPicPr>
          <p:cNvPr id="12" name="Picture 11" descr="A test tube with dna molecules&#10;&#10;Description automatically generated">
            <a:extLst>
              <a:ext uri="{FF2B5EF4-FFF2-40B4-BE49-F238E27FC236}">
                <a16:creationId xmlns:a16="http://schemas.microsoft.com/office/drawing/2014/main" id="{DF58A517-EA7F-43DC-96DC-B7B564A52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004" y="1470021"/>
            <a:ext cx="3124636" cy="3858163"/>
          </a:xfrm>
          <a:prstGeom prst="rect">
            <a:avLst/>
          </a:prstGeom>
        </p:spPr>
      </p:pic>
      <p:pic>
        <p:nvPicPr>
          <p:cNvPr id="14" name="Picture 13" descr="A screenshot of a medical graph&#10;&#10;Description automatically generated">
            <a:extLst>
              <a:ext uri="{FF2B5EF4-FFF2-40B4-BE49-F238E27FC236}">
                <a16:creationId xmlns:a16="http://schemas.microsoft.com/office/drawing/2014/main" id="{2E6AA47F-3758-0057-337A-99A066E68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240" y="1470021"/>
            <a:ext cx="3153215" cy="3724795"/>
          </a:xfrm>
          <a:prstGeom prst="rect">
            <a:avLst/>
          </a:prstGeom>
        </p:spPr>
      </p:pic>
    </p:spTree>
    <p:extLst>
      <p:ext uri="{BB962C8B-B14F-4D97-AF65-F5344CB8AC3E}">
        <p14:creationId xmlns:p14="http://schemas.microsoft.com/office/powerpoint/2010/main" val="196932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6061114"/>
            <a:ext cx="3624307" cy="538468"/>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br>
              <a:rPr lang="en-US" dirty="0"/>
            </a:br>
            <a:endParaRPr lang="en-US" dirty="0"/>
          </a:p>
        </p:txBody>
      </p:sp>
      <p:pic>
        <p:nvPicPr>
          <p:cNvPr id="12" name="Picture 11" descr="A close-up of a graph&#10;&#10;Description automatically generated">
            <a:extLst>
              <a:ext uri="{FF2B5EF4-FFF2-40B4-BE49-F238E27FC236}">
                <a16:creationId xmlns:a16="http://schemas.microsoft.com/office/drawing/2014/main" id="{55B834AE-7F6C-45FA-16B2-C687E95A8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66" y="1490512"/>
            <a:ext cx="10533806" cy="3703292"/>
          </a:xfrm>
          <a:prstGeom prst="rect">
            <a:avLst/>
          </a:prstGeom>
        </p:spPr>
      </p:pic>
      <p:sp>
        <p:nvSpPr>
          <p:cNvPr id="13" name="TextBox 12">
            <a:extLst>
              <a:ext uri="{FF2B5EF4-FFF2-40B4-BE49-F238E27FC236}">
                <a16:creationId xmlns:a16="http://schemas.microsoft.com/office/drawing/2014/main" id="{C797D8DA-4A9D-1F7B-675B-C26BB03CA8D0}"/>
              </a:ext>
            </a:extLst>
          </p:cNvPr>
          <p:cNvSpPr txBox="1"/>
          <p:nvPr/>
        </p:nvSpPr>
        <p:spPr>
          <a:xfrm>
            <a:off x="712187" y="466154"/>
            <a:ext cx="10806638" cy="923330"/>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1D252D"/>
                </a:solidFill>
                <a:effectLst/>
                <a:latin typeface="Roboto Flex"/>
              </a:rPr>
              <a:t>A positive </a:t>
            </a:r>
            <a:r>
              <a:rPr lang="en-US" b="0" i="0" dirty="0" err="1">
                <a:solidFill>
                  <a:srgbClr val="1D252D"/>
                </a:solidFill>
                <a:effectLst/>
                <a:latin typeface="Roboto Flex"/>
              </a:rPr>
              <a:t>Signatera</a:t>
            </a:r>
            <a:r>
              <a:rPr lang="en-US" b="0" i="0" dirty="0">
                <a:solidFill>
                  <a:srgbClr val="1D252D"/>
                </a:solidFill>
                <a:effectLst/>
                <a:latin typeface="Roboto Flex"/>
              </a:rPr>
              <a:t>™ result predicts relapse with overall positive predictive value more than 98%</a:t>
            </a:r>
          </a:p>
          <a:p>
            <a:pPr marL="285750" indent="-285750">
              <a:buFont typeface="Arial" panose="020B0604020202020204" pitchFamily="34" charset="0"/>
              <a:buChar char="•"/>
            </a:pPr>
            <a:endParaRPr lang="en-US" b="0" i="0" dirty="0">
              <a:solidFill>
                <a:srgbClr val="1D252D"/>
              </a:solidFill>
              <a:effectLst/>
              <a:latin typeface="Roboto Flex"/>
            </a:endParaRPr>
          </a:p>
          <a:p>
            <a:endParaRPr lang="en-US" dirty="0"/>
          </a:p>
        </p:txBody>
      </p:sp>
    </p:spTree>
    <p:extLst>
      <p:ext uri="{BB962C8B-B14F-4D97-AF65-F5344CB8AC3E}">
        <p14:creationId xmlns:p14="http://schemas.microsoft.com/office/powerpoint/2010/main" val="132825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607" y="3273913"/>
            <a:ext cx="2977319" cy="1207695"/>
          </a:xfrm>
          <a:prstGeom prst="rect">
            <a:avLst/>
          </a:prstGeom>
        </p:spPr>
      </p:pic>
      <p:pic>
        <p:nvPicPr>
          <p:cNvPr id="6" name="Picture 5" descr="Utah Hematology Oncology">
            <a:extLst>
              <a:ext uri="{FF2B5EF4-FFF2-40B4-BE49-F238E27FC236}">
                <a16:creationId xmlns:a16="http://schemas.microsoft.com/office/drawing/2014/main" id="{358F9037-DB65-4AA3-6D47-22D68091E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0748" y="4535063"/>
            <a:ext cx="2968487" cy="441032"/>
          </a:xfrm>
          <a:prstGeom prst="rect">
            <a:avLst/>
          </a:prstGeom>
          <a:noFill/>
          <a:ln>
            <a:noFill/>
          </a:ln>
        </p:spPr>
      </p:pic>
      <p:pic>
        <p:nvPicPr>
          <p:cNvPr id="12" name="Picture 11" descr="A close-up of a medical report">
            <a:extLst>
              <a:ext uri="{FF2B5EF4-FFF2-40B4-BE49-F238E27FC236}">
                <a16:creationId xmlns:a16="http://schemas.microsoft.com/office/drawing/2014/main" id="{F23CCA2C-B5CE-9B6A-E663-980A05443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8" y="218524"/>
            <a:ext cx="7722821" cy="6302716"/>
          </a:xfrm>
          <a:prstGeom prst="rect">
            <a:avLst/>
          </a:prstGeom>
        </p:spPr>
      </p:pic>
    </p:spTree>
    <p:extLst>
      <p:ext uri="{BB962C8B-B14F-4D97-AF65-F5344CB8AC3E}">
        <p14:creationId xmlns:p14="http://schemas.microsoft.com/office/powerpoint/2010/main" val="184510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9" y="6067020"/>
            <a:ext cx="3584550" cy="532562"/>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r>
              <a:rPr lang="en-US" b="1"/>
              <a:t>Designer Antibodies</a:t>
            </a:r>
            <a:br>
              <a:rPr lang="en-US"/>
            </a:br>
            <a:endParaRPr lang="en-US" dirty="0"/>
          </a:p>
        </p:txBody>
      </p:sp>
      <p:sp>
        <p:nvSpPr>
          <p:cNvPr id="5" name="Content Placeholder 4">
            <a:extLst>
              <a:ext uri="{FF2B5EF4-FFF2-40B4-BE49-F238E27FC236}">
                <a16:creationId xmlns:a16="http://schemas.microsoft.com/office/drawing/2014/main" id="{748F832F-494E-357A-F7C9-6CC38B9C1E04}"/>
              </a:ext>
            </a:extLst>
          </p:cNvPr>
          <p:cNvSpPr>
            <a:spLocks noGrp="1"/>
          </p:cNvSpPr>
          <p:nvPr>
            <p:ph idx="1"/>
          </p:nvPr>
        </p:nvSpPr>
        <p:spPr/>
        <p:txBody>
          <a:bodyPr/>
          <a:lstStyle/>
          <a:p>
            <a:pPr marL="4572" lvl="1" indent="0">
              <a:buNone/>
            </a:pPr>
            <a:r>
              <a:rPr lang="en-US"/>
              <a:t>	A. Bispecific Antibodies</a:t>
            </a:r>
          </a:p>
          <a:p>
            <a:pPr marL="4572" lvl="1" indent="0">
              <a:buNone/>
            </a:pPr>
            <a:r>
              <a:rPr lang="en-US"/>
              <a:t>	B. Antibody Drug Conjugates (ADCs)</a:t>
            </a:r>
          </a:p>
          <a:p>
            <a:endParaRPr lang="en-US" dirty="0"/>
          </a:p>
        </p:txBody>
      </p:sp>
    </p:spTree>
    <p:extLst>
      <p:ext uri="{BB962C8B-B14F-4D97-AF65-F5344CB8AC3E}">
        <p14:creationId xmlns:p14="http://schemas.microsoft.com/office/powerpoint/2010/main" val="209873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9" y="6090647"/>
            <a:ext cx="3425524" cy="508935"/>
          </a:xfrm>
          <a:prstGeom prst="rect">
            <a:avLst/>
          </a:prstGeom>
          <a:noFill/>
          <a:ln>
            <a:noFill/>
          </a:ln>
        </p:spPr>
      </p:pic>
      <p:sp>
        <p:nvSpPr>
          <p:cNvPr id="4" name="Title 3">
            <a:extLst>
              <a:ext uri="{FF2B5EF4-FFF2-40B4-BE49-F238E27FC236}">
                <a16:creationId xmlns:a16="http://schemas.microsoft.com/office/drawing/2014/main" id="{5F196AB1-DD13-7384-1D3A-D8B2F5CB6D1B}"/>
              </a:ext>
            </a:extLst>
          </p:cNvPr>
          <p:cNvSpPr>
            <a:spLocks noGrp="1"/>
          </p:cNvSpPr>
          <p:nvPr>
            <p:ph type="title"/>
          </p:nvPr>
        </p:nvSpPr>
        <p:spPr>
          <a:xfrm>
            <a:off x="838200" y="365126"/>
            <a:ext cx="10515600" cy="854566"/>
          </a:xfrm>
        </p:spPr>
        <p:txBody>
          <a:bodyPr/>
          <a:lstStyle/>
          <a:p>
            <a:pPr algn="ctr"/>
            <a:r>
              <a:rPr lang="en-US" b="1" dirty="0"/>
              <a:t>Bispecific Antibodies</a:t>
            </a:r>
          </a:p>
        </p:txBody>
      </p:sp>
      <p:sp>
        <p:nvSpPr>
          <p:cNvPr id="5" name="Content Placeholder 4">
            <a:extLst>
              <a:ext uri="{FF2B5EF4-FFF2-40B4-BE49-F238E27FC236}">
                <a16:creationId xmlns:a16="http://schemas.microsoft.com/office/drawing/2014/main" id="{1C695D14-0DBB-A2E4-9FCF-745ACB94DA93}"/>
              </a:ext>
            </a:extLst>
          </p:cNvPr>
          <p:cNvSpPr>
            <a:spLocks noGrp="1"/>
          </p:cNvSpPr>
          <p:nvPr>
            <p:ph idx="1"/>
          </p:nvPr>
        </p:nvSpPr>
        <p:spPr>
          <a:xfrm>
            <a:off x="838200" y="1315121"/>
            <a:ext cx="10515600" cy="4351338"/>
          </a:xfrm>
        </p:spPr>
        <p:txBody>
          <a:bodyPr/>
          <a:lstStyle/>
          <a:p>
            <a:r>
              <a:rPr lang="en-US" b="0" i="0" dirty="0">
                <a:solidFill>
                  <a:srgbClr val="4D4D4F"/>
                </a:solidFill>
                <a:effectLst/>
                <a:latin typeface="Arial" panose="020B0604020202020204" pitchFamily="34" charset="0"/>
              </a:rPr>
              <a:t>Bispecific antibodies can bind to two different targets on two different cells at the same time.</a:t>
            </a:r>
          </a:p>
          <a:p>
            <a:r>
              <a:rPr lang="en-US" b="0" i="0" dirty="0">
                <a:solidFill>
                  <a:srgbClr val="4D4D4F"/>
                </a:solidFill>
                <a:effectLst/>
                <a:latin typeface="Arial" panose="020B0604020202020204" pitchFamily="34" charset="0"/>
              </a:rPr>
              <a:t>This is different from most antibody drugs that are currently in wide use in immune therapy that are limited to latching on to a single antigen on a single cell.</a:t>
            </a:r>
          </a:p>
          <a:p>
            <a:r>
              <a:rPr lang="en-US" b="0" i="0" dirty="0">
                <a:solidFill>
                  <a:srgbClr val="4D4D4F"/>
                </a:solidFill>
                <a:effectLst/>
                <a:latin typeface="Arial" panose="020B0604020202020204" pitchFamily="34" charset="0"/>
              </a:rPr>
              <a:t> Bispecific T-cell engagers, or </a:t>
            </a:r>
            <a:r>
              <a:rPr lang="en-US" b="0" i="0" dirty="0" err="1">
                <a:solidFill>
                  <a:srgbClr val="4D4D4F"/>
                </a:solidFill>
                <a:effectLst/>
                <a:latin typeface="Arial" panose="020B0604020202020204" pitchFamily="34" charset="0"/>
              </a:rPr>
              <a:t>BiTEs</a:t>
            </a:r>
            <a:r>
              <a:rPr lang="en-US" b="0" i="0" dirty="0">
                <a:solidFill>
                  <a:srgbClr val="4D4D4F"/>
                </a:solidFill>
                <a:effectLst/>
                <a:latin typeface="Arial" panose="020B0604020202020204" pitchFamily="34" charset="0"/>
              </a:rPr>
              <a:t> — can latch onto a T cell and a tumor cell simultaneously. This close proximity enables the T cells to directly attack and kill the tumor cell.</a:t>
            </a:r>
          </a:p>
          <a:p>
            <a:endParaRPr lang="en-US" dirty="0"/>
          </a:p>
        </p:txBody>
      </p:sp>
      <p:sp>
        <p:nvSpPr>
          <p:cNvPr id="6" name="TextBox 5">
            <a:extLst>
              <a:ext uri="{FF2B5EF4-FFF2-40B4-BE49-F238E27FC236}">
                <a16:creationId xmlns:a16="http://schemas.microsoft.com/office/drawing/2014/main" id="{A1EE8267-F00E-5F8D-12B3-AFA004F5C7F0}"/>
              </a:ext>
            </a:extLst>
          </p:cNvPr>
          <p:cNvSpPr txBox="1"/>
          <p:nvPr/>
        </p:nvSpPr>
        <p:spPr>
          <a:xfrm>
            <a:off x="1059975" y="4915792"/>
            <a:ext cx="11523261" cy="276999"/>
          </a:xfrm>
          <a:prstGeom prst="rect">
            <a:avLst/>
          </a:prstGeom>
          <a:noFill/>
        </p:spPr>
        <p:txBody>
          <a:bodyPr wrap="square" rtlCol="0">
            <a:spAutoFit/>
          </a:bodyPr>
          <a:lstStyle/>
          <a:p>
            <a:r>
              <a:rPr lang="en-US" sz="1200" dirty="0"/>
              <a:t>https://blog.dana-farber.org/insight/2019/05/how-are-bispecific-antibodies-being-used-to-treat-blood-cancers/</a:t>
            </a:r>
          </a:p>
        </p:txBody>
      </p:sp>
    </p:spTree>
    <p:extLst>
      <p:ext uri="{BB962C8B-B14F-4D97-AF65-F5344CB8AC3E}">
        <p14:creationId xmlns:p14="http://schemas.microsoft.com/office/powerpoint/2010/main" val="224684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6061114"/>
            <a:ext cx="3624307" cy="538468"/>
          </a:xfrm>
          <a:prstGeom prst="rect">
            <a:avLst/>
          </a:prstGeom>
          <a:noFill/>
          <a:ln>
            <a:noFill/>
          </a:ln>
        </p:spPr>
      </p:pic>
      <p:pic>
        <p:nvPicPr>
          <p:cNvPr id="3074" name="Picture 2" descr="Photo of the bispecific antibody CD20xCD3 in action against a Lymphoma cell">
            <a:extLst>
              <a:ext uri="{FF2B5EF4-FFF2-40B4-BE49-F238E27FC236}">
                <a16:creationId xmlns:a16="http://schemas.microsoft.com/office/drawing/2014/main" id="{AB072FCB-386F-B406-CE2F-4A8C140BC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 y="230690"/>
            <a:ext cx="6222103" cy="4563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F7269A-E8C9-ABEA-B9D4-4702527474FB}"/>
              </a:ext>
            </a:extLst>
          </p:cNvPr>
          <p:cNvSpPr txBox="1"/>
          <p:nvPr/>
        </p:nvSpPr>
        <p:spPr>
          <a:xfrm>
            <a:off x="284714" y="4617401"/>
            <a:ext cx="5581936" cy="646331"/>
          </a:xfrm>
          <a:prstGeom prst="rect">
            <a:avLst/>
          </a:prstGeom>
          <a:noFill/>
        </p:spPr>
        <p:txBody>
          <a:bodyPr wrap="square" rtlCol="0">
            <a:spAutoFit/>
          </a:bodyPr>
          <a:lstStyle/>
          <a:p>
            <a:r>
              <a:rPr lang="en-US" sz="1200" dirty="0"/>
              <a:t>https://www.mskcc.org/clinical-updates/msk-ash-2023-insights-promising-results-for-bispecific-antibodies-as-first-line-therapies-for-patients-with-follicular-and-cell-lymphoma</a:t>
            </a:r>
          </a:p>
        </p:txBody>
      </p:sp>
      <p:pic>
        <p:nvPicPr>
          <p:cNvPr id="3076" name="Picture 4">
            <a:extLst>
              <a:ext uri="{FF2B5EF4-FFF2-40B4-BE49-F238E27FC236}">
                <a16:creationId xmlns:a16="http://schemas.microsoft.com/office/drawing/2014/main" id="{D90944CC-C99F-3470-4557-E78798113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163" y="420127"/>
            <a:ext cx="5945468" cy="3965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6D01C0-264A-2CBD-41B3-96CA9C9B8B6D}"/>
              </a:ext>
            </a:extLst>
          </p:cNvPr>
          <p:cNvSpPr txBox="1"/>
          <p:nvPr/>
        </p:nvSpPr>
        <p:spPr>
          <a:xfrm>
            <a:off x="6115505" y="4617401"/>
            <a:ext cx="5034757" cy="461665"/>
          </a:xfrm>
          <a:prstGeom prst="rect">
            <a:avLst/>
          </a:prstGeom>
          <a:noFill/>
        </p:spPr>
        <p:txBody>
          <a:bodyPr wrap="square" rtlCol="0">
            <a:spAutoFit/>
          </a:bodyPr>
          <a:lstStyle/>
          <a:p>
            <a:r>
              <a:rPr lang="en-US" sz="1200" dirty="0"/>
              <a:t>https://blog.dana-farber.org/insight/2019/05/how-are-bispecific-antibodies-being-used-to-treat-blood-cancers/</a:t>
            </a:r>
          </a:p>
        </p:txBody>
      </p:sp>
    </p:spTree>
    <p:extLst>
      <p:ext uri="{BB962C8B-B14F-4D97-AF65-F5344CB8AC3E}">
        <p14:creationId xmlns:p14="http://schemas.microsoft.com/office/powerpoint/2010/main" val="1642611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479" y="3768400"/>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8143" y="2948868"/>
            <a:ext cx="3231655" cy="480132"/>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br>
              <a:rPr lang="en-US" dirty="0"/>
            </a:br>
            <a:endParaRPr lang="en-US" dirty="0"/>
          </a:p>
        </p:txBody>
      </p:sp>
      <p:pic>
        <p:nvPicPr>
          <p:cNvPr id="10" name="Content Placeholder 9" descr="A screenshot of a medical report&#10;&#10;Description automatically generated">
            <a:extLst>
              <a:ext uri="{FF2B5EF4-FFF2-40B4-BE49-F238E27FC236}">
                <a16:creationId xmlns:a16="http://schemas.microsoft.com/office/drawing/2014/main" id="{49AE17BE-1F52-EF6A-7863-2E4DDFB36C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33" y="162358"/>
            <a:ext cx="8897510" cy="6017937"/>
          </a:xfrm>
        </p:spPr>
      </p:pic>
      <p:sp>
        <p:nvSpPr>
          <p:cNvPr id="11" name="TextBox 10">
            <a:extLst>
              <a:ext uri="{FF2B5EF4-FFF2-40B4-BE49-F238E27FC236}">
                <a16:creationId xmlns:a16="http://schemas.microsoft.com/office/drawing/2014/main" id="{64FE22E7-95B7-960F-09FC-66F0B4FCEA94}"/>
              </a:ext>
            </a:extLst>
          </p:cNvPr>
          <p:cNvSpPr txBox="1"/>
          <p:nvPr/>
        </p:nvSpPr>
        <p:spPr>
          <a:xfrm>
            <a:off x="254474" y="6026407"/>
            <a:ext cx="8653669" cy="954107"/>
          </a:xfrm>
          <a:prstGeom prst="rect">
            <a:avLst/>
          </a:prstGeom>
          <a:noFill/>
        </p:spPr>
        <p:txBody>
          <a:bodyPr wrap="square" rtlCol="0">
            <a:spAutoFit/>
          </a:bodyPr>
          <a:lstStyle/>
          <a:p>
            <a:r>
              <a:rPr lang="en-US" sz="1400" dirty="0">
                <a:hlinkClick r:id="rId5"/>
              </a:rPr>
              <a:t>https://www.fda.gov/drugs/spotlight-cder-science/bispecific-antibodies-area-research-and-clinical-applications</a:t>
            </a:r>
            <a:endParaRPr lang="en-US" sz="1400" dirty="0"/>
          </a:p>
          <a:p>
            <a:pPr algn="l">
              <a:buFont typeface="Arial" panose="020B0604020202020204" pitchFamily="34" charset="0"/>
              <a:buChar char="•"/>
            </a:pPr>
            <a:r>
              <a:rPr lang="en-US" sz="1400" b="1" i="0" dirty="0">
                <a:solidFill>
                  <a:srgbClr val="333333"/>
                </a:solidFill>
                <a:effectLst/>
                <a:latin typeface="Roboto Condensed" panose="020F0502020204030204" pitchFamily="2" charset="0"/>
              </a:rPr>
              <a:t>Content current as of:</a:t>
            </a:r>
          </a:p>
          <a:p>
            <a:pPr algn="l">
              <a:buFont typeface="Arial" panose="020B0604020202020204" pitchFamily="34" charset="0"/>
              <a:buChar char="•"/>
            </a:pPr>
            <a:r>
              <a:rPr lang="en-US" sz="1400" b="0" i="0" dirty="0">
                <a:solidFill>
                  <a:srgbClr val="333333"/>
                </a:solidFill>
                <a:effectLst/>
                <a:latin typeface="Roboto Condensed" panose="020F0502020204030204" pitchFamily="2" charset="0"/>
              </a:rPr>
              <a:t>02/14/2024</a:t>
            </a:r>
          </a:p>
          <a:p>
            <a:endParaRPr lang="en-US" sz="1400" dirty="0"/>
          </a:p>
        </p:txBody>
      </p:sp>
    </p:spTree>
    <p:extLst>
      <p:ext uri="{BB962C8B-B14F-4D97-AF65-F5344CB8AC3E}">
        <p14:creationId xmlns:p14="http://schemas.microsoft.com/office/powerpoint/2010/main" val="170426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sign with red text">
            <a:extLst>
              <a:ext uri="{FF2B5EF4-FFF2-40B4-BE49-F238E27FC236}">
                <a16:creationId xmlns:a16="http://schemas.microsoft.com/office/drawing/2014/main" id="{A5499F03-59CF-C1BB-0CB9-4927E3391CC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085" y="229472"/>
            <a:ext cx="9210693" cy="2837285"/>
          </a:xfrm>
        </p:spPr>
      </p:pic>
      <p:sp>
        <p:nvSpPr>
          <p:cNvPr id="10" name="Content Placeholder 9">
            <a:extLst>
              <a:ext uri="{FF2B5EF4-FFF2-40B4-BE49-F238E27FC236}">
                <a16:creationId xmlns:a16="http://schemas.microsoft.com/office/drawing/2014/main" id="{EEE4F7A6-9743-96A4-4DB6-7F4D6B3BE6C9}"/>
              </a:ext>
            </a:extLst>
          </p:cNvPr>
          <p:cNvSpPr>
            <a:spLocks noGrp="1"/>
          </p:cNvSpPr>
          <p:nvPr>
            <p:ph sz="half" idx="2"/>
          </p:nvPr>
        </p:nvSpPr>
        <p:spPr>
          <a:xfrm>
            <a:off x="428412" y="3066757"/>
            <a:ext cx="8736037" cy="3181075"/>
          </a:xfrm>
        </p:spPr>
        <p:txBody>
          <a:bodyPr>
            <a:normAutofit fontScale="55000" lnSpcReduction="20000"/>
          </a:bodyPr>
          <a:lstStyle/>
          <a:p>
            <a:r>
              <a:rPr lang="en-US" dirty="0"/>
              <a:t>165 patients relapsed or refractory myeloma median 5 prior therapies, including triple-class exposure to an immunomodulatory drug, a proteasome inhibitor, and an anti-CD38 antibody. </a:t>
            </a:r>
          </a:p>
          <a:p>
            <a:r>
              <a:rPr lang="en-US" dirty="0"/>
              <a:t>Patients received a weekly subcutaneous injection of </a:t>
            </a:r>
            <a:r>
              <a:rPr lang="en-US" dirty="0" err="1"/>
              <a:t>teclistamab</a:t>
            </a:r>
            <a:endParaRPr lang="en-US" dirty="0"/>
          </a:p>
          <a:p>
            <a:r>
              <a:rPr lang="en-US" dirty="0"/>
              <a:t>overall response rate was 63.0%, with 65 patients (39.4%) having a complete response or better 14.1 months</a:t>
            </a:r>
          </a:p>
          <a:p>
            <a:r>
              <a:rPr lang="en-US" dirty="0"/>
              <a:t>44 patients (26.7%) were found to have no minimal residual disease (MRD); the MRD-negativity rate among the patients with a complete response or better was 46%. </a:t>
            </a:r>
          </a:p>
          <a:p>
            <a:r>
              <a:rPr lang="en-US" dirty="0"/>
              <a:t>median duration of response was 18.4 months. </a:t>
            </a:r>
          </a:p>
          <a:p>
            <a:r>
              <a:rPr lang="en-US" dirty="0"/>
              <a:t>progression-free survival was 11.3 months (95% CI, 8.8 to 17.1)</a:t>
            </a:r>
          </a:p>
          <a:p>
            <a:r>
              <a:rPr lang="en-US" dirty="0"/>
              <a:t>Common adverse events included cytokine release syndrome (in 72.1% of the patients; grade 3, 0.6%; no grade 4), neutropenia (in 70.9%; grade 3 or 4, 64.2%), anemia (in 52.1%; grade 3 or 4, 37.0%), and thrombocytopenia (in 40.0%; grade 3 or 4, 21.2%). Infections were frequent (in 76.4%; grade 3 or 4, 44.8%). Neurotoxic events occurred in 24 patients (14.5%), including immune effector cell–associated neurotoxicity syndrome in 5 patients (3.0%; all grade 1 or 2).</a:t>
            </a:r>
          </a:p>
          <a:p>
            <a:endParaRPr lang="en-US" dirty="0"/>
          </a:p>
        </p:txBody>
      </p:sp>
      <p:pic>
        <p:nvPicPr>
          <p:cNvPr id="14" name="Picture 13" descr="Utah Hematology Oncology">
            <a:extLst>
              <a:ext uri="{FF2B5EF4-FFF2-40B4-BE49-F238E27FC236}">
                <a16:creationId xmlns:a16="http://schemas.microsoft.com/office/drawing/2014/main" id="{FA424429-B1EB-25A2-7DDC-EE3D2EE7DF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6880" y="4588137"/>
            <a:ext cx="2692842" cy="400080"/>
          </a:xfrm>
          <a:prstGeom prst="rect">
            <a:avLst/>
          </a:prstGeom>
          <a:noFill/>
          <a:ln>
            <a:noFill/>
          </a:ln>
        </p:spPr>
      </p:pic>
      <p:pic>
        <p:nvPicPr>
          <p:cNvPr id="15" name="Picture 14" descr="Logo, company name">
            <a:extLst>
              <a:ext uri="{FF2B5EF4-FFF2-40B4-BE49-F238E27FC236}">
                <a16:creationId xmlns:a16="http://schemas.microsoft.com/office/drawing/2014/main" id="{B0857D5F-CEDB-17D3-67BA-6F913B14C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403" y="3223599"/>
            <a:ext cx="2977319" cy="1207695"/>
          </a:xfrm>
          <a:prstGeom prst="rect">
            <a:avLst/>
          </a:prstGeom>
        </p:spPr>
      </p:pic>
    </p:spTree>
    <p:extLst>
      <p:ext uri="{BB962C8B-B14F-4D97-AF65-F5344CB8AC3E}">
        <p14:creationId xmlns:p14="http://schemas.microsoft.com/office/powerpoint/2010/main" val="161316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9" y="6067020"/>
            <a:ext cx="3584550" cy="532562"/>
          </a:xfrm>
          <a:prstGeom prst="rect">
            <a:avLst/>
          </a:prstGeom>
          <a:noFill/>
          <a:ln>
            <a:noFill/>
          </a:ln>
        </p:spPr>
      </p:pic>
      <p:sp>
        <p:nvSpPr>
          <p:cNvPr id="4" name="Title 3">
            <a:extLst>
              <a:ext uri="{FF2B5EF4-FFF2-40B4-BE49-F238E27FC236}">
                <a16:creationId xmlns:a16="http://schemas.microsoft.com/office/drawing/2014/main" id="{85843A74-F26D-71CD-CF57-3888154D01F5}"/>
              </a:ext>
            </a:extLst>
          </p:cNvPr>
          <p:cNvSpPr>
            <a:spLocks noGrp="1"/>
          </p:cNvSpPr>
          <p:nvPr>
            <p:ph type="title"/>
          </p:nvPr>
        </p:nvSpPr>
        <p:spPr>
          <a:xfrm>
            <a:off x="838200" y="87000"/>
            <a:ext cx="10515600" cy="1057589"/>
          </a:xfrm>
        </p:spPr>
        <p:txBody>
          <a:bodyPr/>
          <a:lstStyle/>
          <a:p>
            <a:pPr algn="ctr"/>
            <a:r>
              <a:rPr lang="en-US" b="1" dirty="0"/>
              <a:t>Antibody Drug Conjugates- ADCs</a:t>
            </a:r>
          </a:p>
        </p:txBody>
      </p:sp>
      <p:sp>
        <p:nvSpPr>
          <p:cNvPr id="5" name="Content Placeholder 4">
            <a:extLst>
              <a:ext uri="{FF2B5EF4-FFF2-40B4-BE49-F238E27FC236}">
                <a16:creationId xmlns:a16="http://schemas.microsoft.com/office/drawing/2014/main" id="{45512726-12B2-19F2-6CD0-1D8496EEA65C}"/>
              </a:ext>
            </a:extLst>
          </p:cNvPr>
          <p:cNvSpPr>
            <a:spLocks noGrp="1"/>
          </p:cNvSpPr>
          <p:nvPr>
            <p:ph idx="1"/>
          </p:nvPr>
        </p:nvSpPr>
        <p:spPr>
          <a:xfrm>
            <a:off x="838200" y="1103101"/>
            <a:ext cx="6079435" cy="4351338"/>
          </a:xfrm>
        </p:spPr>
        <p:txBody>
          <a:bodyPr>
            <a:normAutofit lnSpcReduction="10000"/>
          </a:bodyPr>
          <a:lstStyle/>
          <a:p>
            <a:r>
              <a:rPr lang="en-US" sz="2000" b="0" i="0" dirty="0">
                <a:solidFill>
                  <a:srgbClr val="212121"/>
                </a:solidFill>
                <a:effectLst/>
                <a:latin typeface="Cambria" panose="02040503050406030204" pitchFamily="18" charset="0"/>
              </a:rPr>
              <a:t>ADCs are one of the fastest growing anticancer drugs. </a:t>
            </a:r>
          </a:p>
          <a:p>
            <a:r>
              <a:rPr lang="en-US" sz="2000" b="0" i="0" dirty="0">
                <a:solidFill>
                  <a:srgbClr val="212121"/>
                </a:solidFill>
                <a:effectLst/>
                <a:latin typeface="Cambria" panose="02040503050406030204" pitchFamily="18" charset="0"/>
              </a:rPr>
              <a:t>They combine the potency of anti-cancer drugs (often called payloads) with the specificity of </a:t>
            </a:r>
            <a:r>
              <a:rPr lang="en-US" sz="2000" b="0" i="0" dirty="0" err="1">
                <a:solidFill>
                  <a:srgbClr val="212121"/>
                </a:solidFill>
                <a:effectLst/>
                <a:latin typeface="Cambria" panose="02040503050406030204" pitchFamily="18" charset="0"/>
              </a:rPr>
              <a:t>mAbs</a:t>
            </a:r>
            <a:r>
              <a:rPr lang="en-US" sz="2000" b="0" i="0" dirty="0">
                <a:solidFill>
                  <a:srgbClr val="212121"/>
                </a:solidFill>
                <a:effectLst/>
                <a:latin typeface="Cambria" panose="02040503050406030204" pitchFamily="18" charset="0"/>
              </a:rPr>
              <a:t> to the tumor site, thus combining chemotherapy and immunotherapy. </a:t>
            </a:r>
          </a:p>
          <a:p>
            <a:r>
              <a:rPr lang="en-US" sz="2000" b="0" i="0" dirty="0">
                <a:solidFill>
                  <a:srgbClr val="212121"/>
                </a:solidFill>
                <a:effectLst/>
                <a:latin typeface="Cambria" panose="02040503050406030204" pitchFamily="18" charset="0"/>
              </a:rPr>
              <a:t>They are composed of three portions, a monoclonal antibody, an organic spacer called a linker and a cytotoxic drug</a:t>
            </a:r>
          </a:p>
          <a:p>
            <a:r>
              <a:rPr lang="en-US" sz="2000" b="0" i="0" dirty="0">
                <a:solidFill>
                  <a:srgbClr val="212121"/>
                </a:solidFill>
                <a:effectLst/>
                <a:latin typeface="Cambria" panose="02040503050406030204" pitchFamily="18" charset="0"/>
              </a:rPr>
              <a:t> this strategy offers several advantages</a:t>
            </a:r>
          </a:p>
          <a:p>
            <a:pPr lvl="1"/>
            <a:r>
              <a:rPr lang="en-US" sz="1800" b="0" i="0" dirty="0">
                <a:solidFill>
                  <a:srgbClr val="212121"/>
                </a:solidFill>
                <a:effectLst/>
                <a:latin typeface="Cambria" panose="02040503050406030204" pitchFamily="18" charset="0"/>
              </a:rPr>
              <a:t>better drug tolerability</a:t>
            </a:r>
          </a:p>
          <a:p>
            <a:pPr lvl="1"/>
            <a:r>
              <a:rPr lang="en-US" sz="1800" b="0" i="0" dirty="0">
                <a:solidFill>
                  <a:srgbClr val="212121"/>
                </a:solidFill>
                <a:effectLst/>
                <a:latin typeface="Cambria" panose="02040503050406030204" pitchFamily="18" charset="0"/>
              </a:rPr>
              <a:t>cytotoxicity even at low concentrations</a:t>
            </a:r>
          </a:p>
          <a:p>
            <a:pPr lvl="1"/>
            <a:r>
              <a:rPr lang="en-US" sz="1800" b="0" i="0" dirty="0">
                <a:solidFill>
                  <a:srgbClr val="212121"/>
                </a:solidFill>
                <a:effectLst/>
                <a:latin typeface="Cambria" panose="02040503050406030204" pitchFamily="18" charset="0"/>
              </a:rPr>
              <a:t>drug stability in the bloodstream and in lysosomes</a:t>
            </a:r>
          </a:p>
          <a:p>
            <a:pPr lvl="1"/>
            <a:r>
              <a:rPr lang="en-US" sz="1800" b="0" i="0" dirty="0">
                <a:solidFill>
                  <a:srgbClr val="212121"/>
                </a:solidFill>
                <a:effectLst/>
                <a:latin typeface="Cambria" panose="02040503050406030204" pitchFamily="18" charset="0"/>
              </a:rPr>
              <a:t>reduced off-target effects, and systemic toxicity</a:t>
            </a:r>
            <a:endParaRPr lang="en-US" sz="1800" dirty="0"/>
          </a:p>
        </p:txBody>
      </p:sp>
      <p:sp>
        <p:nvSpPr>
          <p:cNvPr id="11" name="TextBox 10">
            <a:extLst>
              <a:ext uri="{FF2B5EF4-FFF2-40B4-BE49-F238E27FC236}">
                <a16:creationId xmlns:a16="http://schemas.microsoft.com/office/drawing/2014/main" id="{2572A096-CDA7-15FE-AC09-AFBD5B9C4178}"/>
              </a:ext>
            </a:extLst>
          </p:cNvPr>
          <p:cNvSpPr txBox="1"/>
          <p:nvPr/>
        </p:nvSpPr>
        <p:spPr>
          <a:xfrm>
            <a:off x="352281" y="5192829"/>
            <a:ext cx="10393907" cy="523220"/>
          </a:xfrm>
          <a:prstGeom prst="rect">
            <a:avLst/>
          </a:prstGeom>
          <a:noFill/>
        </p:spPr>
        <p:txBody>
          <a:bodyPr wrap="square" rtlCol="0">
            <a:spAutoFit/>
          </a:bodyPr>
          <a:lstStyle/>
          <a:p>
            <a:r>
              <a:rPr lang="en-US" sz="1400" b="0" i="0" dirty="0">
                <a:effectLst/>
                <a:latin typeface="Cambria" panose="02040503050406030204" pitchFamily="18" charset="0"/>
              </a:rPr>
              <a:t>A comprehensive overview on antibody-drug conjugates: from the conceptualization to cancer therapy</a:t>
            </a:r>
          </a:p>
          <a:p>
            <a:r>
              <a:rPr lang="fr-FR" sz="1400" b="0" i="0" u="sng" dirty="0">
                <a:effectLst/>
                <a:latin typeface="Helvetica Neue"/>
                <a:hlinkClick r:id="rId4">
                  <a:extLst>
                    <a:ext uri="{A12FA001-AC4F-418D-AE19-62706E023703}">
                      <ahyp:hlinkClr xmlns:ahyp="http://schemas.microsoft.com/office/drawing/2018/hyperlinkcolor" val="tx"/>
                    </a:ext>
                  </a:extLst>
                </a:hlinkClick>
              </a:rPr>
              <a:t>Front </a:t>
            </a:r>
            <a:r>
              <a:rPr lang="fr-FR" sz="1400" b="0" i="0" u="sng" dirty="0" err="1">
                <a:effectLst/>
                <a:latin typeface="Helvetica Neue"/>
                <a:hlinkClick r:id="rId4">
                  <a:extLst>
                    <a:ext uri="{A12FA001-AC4F-418D-AE19-62706E023703}">
                      <ahyp:hlinkClr xmlns:ahyp="http://schemas.microsoft.com/office/drawing/2018/hyperlinkcolor" val="tx"/>
                    </a:ext>
                  </a:extLst>
                </a:hlinkClick>
              </a:rPr>
              <a:t>Pharmacol</a:t>
            </a:r>
            <a:r>
              <a:rPr lang="fr-FR" sz="1400" b="0" i="0" u="sng" dirty="0">
                <a:effectLst/>
                <a:latin typeface="Helvetica Neue"/>
                <a:hlinkClick r:id="rId4">
                  <a:extLst>
                    <a:ext uri="{A12FA001-AC4F-418D-AE19-62706E023703}">
                      <ahyp:hlinkClr xmlns:ahyp="http://schemas.microsoft.com/office/drawing/2018/hyperlinkcolor" val="tx"/>
                    </a:ext>
                  </a:extLst>
                </a:hlinkClick>
              </a:rPr>
              <a:t>.</a:t>
            </a:r>
            <a:r>
              <a:rPr lang="fr-FR" sz="1400" b="0" i="0" dirty="0">
                <a:effectLst/>
                <a:latin typeface="Helvetica Neue"/>
              </a:rPr>
              <a:t> 2023; 14: 1274088.</a:t>
            </a:r>
            <a:endParaRPr lang="en-US" sz="1400" dirty="0"/>
          </a:p>
        </p:txBody>
      </p:sp>
      <p:pic>
        <p:nvPicPr>
          <p:cNvPr id="10" name="Picture 9" descr="A diagram of a cell membrane&#10;&#10;Description automatically generated">
            <a:extLst>
              <a:ext uri="{FF2B5EF4-FFF2-40B4-BE49-F238E27FC236}">
                <a16:creationId xmlns:a16="http://schemas.microsoft.com/office/drawing/2014/main" id="{889342B0-0E8C-6DDE-2FB1-D622DFE7A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729" y="1141951"/>
            <a:ext cx="4445485" cy="3649062"/>
          </a:xfrm>
          <a:prstGeom prst="rect">
            <a:avLst/>
          </a:prstGeom>
        </p:spPr>
      </p:pic>
    </p:spTree>
    <p:extLst>
      <p:ext uri="{BB962C8B-B14F-4D97-AF65-F5344CB8AC3E}">
        <p14:creationId xmlns:p14="http://schemas.microsoft.com/office/powerpoint/2010/main" val="234621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sp>
        <p:nvSpPr>
          <p:cNvPr id="3" name="Title 2">
            <a:extLst>
              <a:ext uri="{FF2B5EF4-FFF2-40B4-BE49-F238E27FC236}">
                <a16:creationId xmlns:a16="http://schemas.microsoft.com/office/drawing/2014/main" id="{867C258C-A384-48E7-3912-45A223499D4F}"/>
              </a:ext>
            </a:extLst>
          </p:cNvPr>
          <p:cNvSpPr>
            <a:spLocks noGrp="1"/>
          </p:cNvSpPr>
          <p:nvPr>
            <p:ph type="title"/>
          </p:nvPr>
        </p:nvSpPr>
        <p:spPr>
          <a:xfrm>
            <a:off x="838200" y="-123267"/>
            <a:ext cx="10515600" cy="1325563"/>
          </a:xfrm>
        </p:spPr>
        <p:txBody>
          <a:bodyPr/>
          <a:lstStyle/>
          <a:p>
            <a:pPr algn="ctr"/>
            <a:r>
              <a:rPr lang="en-US" dirty="0"/>
              <a:t>OBJECTIVES</a:t>
            </a:r>
          </a:p>
        </p:txBody>
      </p:sp>
      <p:sp>
        <p:nvSpPr>
          <p:cNvPr id="4" name="Content Placeholder 3">
            <a:extLst>
              <a:ext uri="{FF2B5EF4-FFF2-40B4-BE49-F238E27FC236}">
                <a16:creationId xmlns:a16="http://schemas.microsoft.com/office/drawing/2014/main" id="{8D053BD3-2462-8F66-3B3D-2F58D343950D}"/>
              </a:ext>
            </a:extLst>
          </p:cNvPr>
          <p:cNvSpPr>
            <a:spLocks noGrp="1"/>
          </p:cNvSpPr>
          <p:nvPr>
            <p:ph idx="1"/>
          </p:nvPr>
        </p:nvSpPr>
        <p:spPr>
          <a:xfrm>
            <a:off x="899616" y="1281503"/>
            <a:ext cx="10515600" cy="2521871"/>
          </a:xfrm>
        </p:spPr>
        <p:txBody>
          <a:bodyPr>
            <a:normAutofit/>
          </a:bodyPr>
          <a:lstStyle/>
          <a:p>
            <a:r>
              <a:rPr lang="en-US" dirty="0"/>
              <a:t>Immune Therapy, where do we stand a decade later?</a:t>
            </a:r>
          </a:p>
          <a:p>
            <a:r>
              <a:rPr lang="en-US" sz="2800" dirty="0"/>
              <a:t>Liquid biopsies and </a:t>
            </a:r>
            <a:r>
              <a:rPr lang="en-US" sz="2800" dirty="0" err="1"/>
              <a:t>ctDNA</a:t>
            </a:r>
            <a:r>
              <a:rPr lang="en-US" sz="2400" dirty="0"/>
              <a:t> </a:t>
            </a:r>
          </a:p>
          <a:p>
            <a:r>
              <a:rPr lang="en-US" sz="2800" dirty="0"/>
              <a:t>Designer Antibodies: </a:t>
            </a:r>
            <a:r>
              <a:rPr lang="en-US" dirty="0"/>
              <a:t>Bispecific Antibodies and Antibody Drug Conjugates (ADCs)</a:t>
            </a:r>
          </a:p>
          <a:p>
            <a:pPr marL="4572" lvl="1" indent="0">
              <a:buNone/>
            </a:pPr>
            <a:endParaRPr lang="en-US" dirty="0"/>
          </a:p>
          <a:p>
            <a:endParaRPr lang="en-US" dirty="0"/>
          </a:p>
        </p:txBody>
      </p:sp>
      <p:pic>
        <p:nvPicPr>
          <p:cNvPr id="6" name="Picture 5" descr="Utah Hematology Oncology">
            <a:extLst>
              <a:ext uri="{FF2B5EF4-FFF2-40B4-BE49-F238E27FC236}">
                <a16:creationId xmlns:a16="http://schemas.microsoft.com/office/drawing/2014/main" id="{89B0AB4B-E4E9-74F5-BF2C-1B155A5652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spTree>
    <p:extLst>
      <p:ext uri="{BB962C8B-B14F-4D97-AF65-F5344CB8AC3E}">
        <p14:creationId xmlns:p14="http://schemas.microsoft.com/office/powerpoint/2010/main" val="1672283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854" y="5880474"/>
            <a:ext cx="3635185" cy="540085"/>
          </a:xfrm>
          <a:prstGeom prst="rect">
            <a:avLst/>
          </a:prstGeom>
          <a:noFill/>
          <a:ln>
            <a:noFill/>
          </a:ln>
        </p:spPr>
      </p:pic>
      <p:sp>
        <p:nvSpPr>
          <p:cNvPr id="4" name="TextBox 3">
            <a:extLst>
              <a:ext uri="{FF2B5EF4-FFF2-40B4-BE49-F238E27FC236}">
                <a16:creationId xmlns:a16="http://schemas.microsoft.com/office/drawing/2014/main" id="{B8390C01-4F0C-52C3-8EB5-C4E3AFFB4FBC}"/>
              </a:ext>
            </a:extLst>
          </p:cNvPr>
          <p:cNvSpPr txBox="1"/>
          <p:nvPr/>
        </p:nvSpPr>
        <p:spPr>
          <a:xfrm>
            <a:off x="7233313" y="1528549"/>
            <a:ext cx="4348510" cy="1631216"/>
          </a:xfrm>
          <a:prstGeom prst="rect">
            <a:avLst/>
          </a:prstGeom>
          <a:noFill/>
        </p:spPr>
        <p:txBody>
          <a:bodyPr wrap="square" rtlCol="0">
            <a:spAutoFit/>
          </a:bodyPr>
          <a:lstStyle/>
          <a:p>
            <a:r>
              <a:rPr lang="en-US" sz="2800" b="1" i="0" dirty="0">
                <a:solidFill>
                  <a:srgbClr val="333333"/>
                </a:solidFill>
                <a:effectLst/>
                <a:latin typeface="-apple-system"/>
              </a:rPr>
              <a:t>Fundamental Components:</a:t>
            </a:r>
          </a:p>
          <a:p>
            <a:pPr marL="342900" indent="-342900">
              <a:buAutoNum type="arabicPeriod"/>
            </a:pPr>
            <a:r>
              <a:rPr lang="en-US" dirty="0">
                <a:solidFill>
                  <a:srgbClr val="333333"/>
                </a:solidFill>
                <a:latin typeface="-apple-system"/>
              </a:rPr>
              <a:t>Monoclonal antibody</a:t>
            </a:r>
            <a:r>
              <a:rPr lang="en-US" b="0" i="0" dirty="0">
                <a:solidFill>
                  <a:srgbClr val="333333"/>
                </a:solidFill>
                <a:effectLst/>
                <a:latin typeface="-apple-system"/>
              </a:rPr>
              <a:t> </a:t>
            </a:r>
            <a:r>
              <a:rPr lang="en-US" b="0" i="0" dirty="0" err="1">
                <a:solidFill>
                  <a:srgbClr val="333333"/>
                </a:solidFill>
                <a:effectLst/>
                <a:latin typeface="-apple-system"/>
              </a:rPr>
              <a:t>mAb</a:t>
            </a:r>
            <a:r>
              <a:rPr lang="en-US" b="0" i="0" dirty="0">
                <a:solidFill>
                  <a:srgbClr val="333333"/>
                </a:solidFill>
                <a:effectLst/>
                <a:latin typeface="-apple-system"/>
              </a:rPr>
              <a:t> directed toward an antigen on the tumor</a:t>
            </a:r>
          </a:p>
          <a:p>
            <a:pPr marL="342900" indent="-342900">
              <a:buAutoNum type="arabicPeriod"/>
            </a:pPr>
            <a:r>
              <a:rPr lang="en-US" b="0" i="0" dirty="0">
                <a:solidFill>
                  <a:srgbClr val="333333"/>
                </a:solidFill>
                <a:effectLst/>
                <a:latin typeface="-apple-system"/>
              </a:rPr>
              <a:t>cytotoxic agent called payload</a:t>
            </a:r>
          </a:p>
          <a:p>
            <a:pPr marL="342900" indent="-342900">
              <a:buAutoNum type="arabicPeriod"/>
            </a:pPr>
            <a:r>
              <a:rPr lang="en-US" b="0" i="0" dirty="0">
                <a:solidFill>
                  <a:srgbClr val="333333"/>
                </a:solidFill>
                <a:effectLst/>
                <a:latin typeface="-apple-system"/>
              </a:rPr>
              <a:t>connecting linker</a:t>
            </a:r>
            <a:endParaRPr lang="en-US" dirty="0"/>
          </a:p>
        </p:txBody>
      </p:sp>
      <p:pic>
        <p:nvPicPr>
          <p:cNvPr id="4098" name="Picture 2" descr="Mechanism of action of anti-HER2 ADCs. The figure schematizes the... |  Download Scientific Diagram">
            <a:extLst>
              <a:ext uri="{FF2B5EF4-FFF2-40B4-BE49-F238E27FC236}">
                <a16:creationId xmlns:a16="http://schemas.microsoft.com/office/drawing/2014/main" id="{339273C6-65CE-784D-5F53-DCC8A4733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35" y="536774"/>
            <a:ext cx="6180968" cy="4573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C815EC-F7BD-3763-8DB6-01FF824F888E}"/>
              </a:ext>
            </a:extLst>
          </p:cNvPr>
          <p:cNvSpPr txBox="1"/>
          <p:nvPr/>
        </p:nvSpPr>
        <p:spPr>
          <a:xfrm>
            <a:off x="7233313" y="3547695"/>
            <a:ext cx="4693652" cy="1477328"/>
          </a:xfrm>
          <a:prstGeom prst="rect">
            <a:avLst/>
          </a:prstGeom>
          <a:noFill/>
        </p:spPr>
        <p:txBody>
          <a:bodyPr wrap="square" rtlCol="0">
            <a:spAutoFit/>
          </a:bodyPr>
          <a:lstStyle/>
          <a:p>
            <a:r>
              <a:rPr lang="en-US" dirty="0"/>
              <a:t>https://www.researchgate.net/publication/357414790/figure/fig2/AS:11431281210469093@1702052568411/Mechanism-of-action-of-anti-HER2-ADCs-The-figure-schematizes-the-different-steps.tif</a:t>
            </a:r>
          </a:p>
        </p:txBody>
      </p:sp>
    </p:spTree>
    <p:extLst>
      <p:ext uri="{BB962C8B-B14F-4D97-AF65-F5344CB8AC3E}">
        <p14:creationId xmlns:p14="http://schemas.microsoft.com/office/powerpoint/2010/main" val="3579993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681" y="3987121"/>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4574" y="3429000"/>
            <a:ext cx="3113192" cy="462531"/>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br>
              <a:rPr lang="en-US" dirty="0"/>
            </a:br>
            <a:endParaRPr lang="en-US" dirty="0"/>
          </a:p>
        </p:txBody>
      </p:sp>
      <p:sp>
        <p:nvSpPr>
          <p:cNvPr id="5" name="Content Placeholder 4">
            <a:extLst>
              <a:ext uri="{FF2B5EF4-FFF2-40B4-BE49-F238E27FC236}">
                <a16:creationId xmlns:a16="http://schemas.microsoft.com/office/drawing/2014/main" id="{748F832F-494E-357A-F7C9-6CC38B9C1E04}"/>
              </a:ext>
            </a:extLst>
          </p:cNvPr>
          <p:cNvSpPr>
            <a:spLocks noGrp="1"/>
          </p:cNvSpPr>
          <p:nvPr>
            <p:ph idx="1"/>
          </p:nvPr>
        </p:nvSpPr>
        <p:spPr>
          <a:xfrm>
            <a:off x="838200" y="2262947"/>
            <a:ext cx="10515600" cy="4351338"/>
          </a:xfrm>
        </p:spPr>
        <p:txBody>
          <a:bodyPr/>
          <a:lstStyle/>
          <a:p>
            <a:pPr marL="4572" lvl="1" indent="0">
              <a:buNone/>
            </a:pPr>
            <a:r>
              <a:rPr lang="en-US" dirty="0"/>
              <a:t>	</a:t>
            </a:r>
          </a:p>
        </p:txBody>
      </p:sp>
      <p:pic>
        <p:nvPicPr>
          <p:cNvPr id="10" name="Picture 9" descr="A table of information with text">
            <a:extLst>
              <a:ext uri="{FF2B5EF4-FFF2-40B4-BE49-F238E27FC236}">
                <a16:creationId xmlns:a16="http://schemas.microsoft.com/office/drawing/2014/main" id="{351DFF9D-4BA6-4932-C016-D1EC0127B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69" y="61641"/>
            <a:ext cx="8242392" cy="6796357"/>
          </a:xfrm>
          <a:prstGeom prst="rect">
            <a:avLst/>
          </a:prstGeom>
        </p:spPr>
      </p:pic>
      <p:sp>
        <p:nvSpPr>
          <p:cNvPr id="11" name="TextBox 10">
            <a:extLst>
              <a:ext uri="{FF2B5EF4-FFF2-40B4-BE49-F238E27FC236}">
                <a16:creationId xmlns:a16="http://schemas.microsoft.com/office/drawing/2014/main" id="{BB1458CF-7DCA-589F-745A-1DA18A7D22DF}"/>
              </a:ext>
            </a:extLst>
          </p:cNvPr>
          <p:cNvSpPr txBox="1"/>
          <p:nvPr/>
        </p:nvSpPr>
        <p:spPr>
          <a:xfrm>
            <a:off x="9326880" y="1396011"/>
            <a:ext cx="2379226" cy="1754326"/>
          </a:xfrm>
          <a:prstGeom prst="rect">
            <a:avLst/>
          </a:prstGeom>
          <a:noFill/>
        </p:spPr>
        <p:txBody>
          <a:bodyPr wrap="square" rtlCol="0">
            <a:spAutoFit/>
          </a:bodyPr>
          <a:lstStyle/>
          <a:p>
            <a:r>
              <a:rPr lang="en-US" b="0" i="1" dirty="0">
                <a:solidFill>
                  <a:srgbClr val="2A2A2A"/>
                </a:solidFill>
                <a:effectLst/>
                <a:latin typeface="Source Sans Pro" panose="020B0503030403020204" pitchFamily="34" charset="0"/>
              </a:rPr>
              <a:t>Nucleic Acids Research</a:t>
            </a:r>
            <a:r>
              <a:rPr lang="en-US" b="0" i="0" dirty="0">
                <a:solidFill>
                  <a:srgbClr val="2A2A2A"/>
                </a:solidFill>
                <a:effectLst/>
                <a:latin typeface="Source Sans Pro" panose="020B0503030403020204" pitchFamily="34" charset="0"/>
              </a:rPr>
              <a:t>, Volume 52, Issue D1, 5 January 2024, Pages D1097–D1109, </a:t>
            </a:r>
            <a:r>
              <a:rPr lang="en-US" b="0" i="0" u="none" strike="noStrike" dirty="0">
                <a:solidFill>
                  <a:srgbClr val="006FB7"/>
                </a:solidFill>
                <a:effectLst/>
                <a:latin typeface="Source Sans Pro" panose="020B0503030403020204" pitchFamily="34" charset="0"/>
                <a:hlinkClick r:id="rId5"/>
              </a:rPr>
              <a:t>https://doi.org/10.1093/nar/gkad831</a:t>
            </a:r>
            <a:endParaRPr lang="en-US" dirty="0"/>
          </a:p>
        </p:txBody>
      </p:sp>
    </p:spTree>
    <p:extLst>
      <p:ext uri="{BB962C8B-B14F-4D97-AF65-F5344CB8AC3E}">
        <p14:creationId xmlns:p14="http://schemas.microsoft.com/office/powerpoint/2010/main" val="24097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sp>
        <p:nvSpPr>
          <p:cNvPr id="11" name="Title 10">
            <a:extLst>
              <a:ext uri="{FF2B5EF4-FFF2-40B4-BE49-F238E27FC236}">
                <a16:creationId xmlns:a16="http://schemas.microsoft.com/office/drawing/2014/main" id="{F575CB60-10B7-C399-8872-B075B4417FB3}"/>
              </a:ext>
            </a:extLst>
          </p:cNvPr>
          <p:cNvSpPr>
            <a:spLocks noGrp="1"/>
          </p:cNvSpPr>
          <p:nvPr>
            <p:ph type="title"/>
          </p:nvPr>
        </p:nvSpPr>
        <p:spPr>
          <a:xfrm>
            <a:off x="857706" y="90554"/>
            <a:ext cx="10515600" cy="1325563"/>
          </a:xfrm>
        </p:spPr>
        <p:txBody>
          <a:bodyPr>
            <a:normAutofit/>
          </a:bodyPr>
          <a:lstStyle/>
          <a:p>
            <a:pPr marL="4572" lvl="1" indent="0" algn="ctr"/>
            <a:r>
              <a:rPr lang="en-US" sz="3600" b="1" dirty="0">
                <a:latin typeface="+mj-lt"/>
              </a:rPr>
              <a:t>Trastuzumab-</a:t>
            </a:r>
            <a:r>
              <a:rPr lang="en-US" sz="3600" b="1" dirty="0" err="1">
                <a:latin typeface="+mj-lt"/>
              </a:rPr>
              <a:t>Dxd</a:t>
            </a:r>
            <a:r>
              <a:rPr lang="en-US" sz="3600" b="1" dirty="0">
                <a:latin typeface="+mj-lt"/>
              </a:rPr>
              <a:t>; </a:t>
            </a:r>
            <a:r>
              <a:rPr lang="en-US" sz="3600" b="1" dirty="0" err="1">
                <a:latin typeface="+mj-lt"/>
              </a:rPr>
              <a:t>Enhertu</a:t>
            </a:r>
            <a:r>
              <a:rPr lang="en-US" sz="3600" b="1" dirty="0">
                <a:latin typeface="+mj-lt"/>
              </a:rPr>
              <a:t> HER2 Low Breast CA</a:t>
            </a:r>
            <a:r>
              <a:rPr lang="en-US" dirty="0"/>
              <a:t>	</a:t>
            </a:r>
          </a:p>
        </p:txBody>
      </p:sp>
      <p:sp>
        <p:nvSpPr>
          <p:cNvPr id="12" name="Content Placeholder 11">
            <a:extLst>
              <a:ext uri="{FF2B5EF4-FFF2-40B4-BE49-F238E27FC236}">
                <a16:creationId xmlns:a16="http://schemas.microsoft.com/office/drawing/2014/main" id="{0FC520F9-AD90-EA1F-8598-5AFF53A548EB}"/>
              </a:ext>
            </a:extLst>
          </p:cNvPr>
          <p:cNvSpPr>
            <a:spLocks noGrp="1"/>
          </p:cNvSpPr>
          <p:nvPr>
            <p:ph idx="1"/>
          </p:nvPr>
        </p:nvSpPr>
        <p:spPr>
          <a:xfrm>
            <a:off x="838200" y="1416117"/>
            <a:ext cx="10515600" cy="4351338"/>
          </a:xfrm>
        </p:spPr>
        <p:txBody>
          <a:bodyPr>
            <a:normAutofit fontScale="92500" lnSpcReduction="10000"/>
          </a:bodyPr>
          <a:lstStyle/>
          <a:p>
            <a:pPr algn="l" rtl="0"/>
            <a:r>
              <a:rPr lang="en-US" b="0" i="0" dirty="0">
                <a:solidFill>
                  <a:srgbClr val="1B1B1B"/>
                </a:solidFill>
                <a:effectLst/>
                <a:latin typeface="Open Sans" panose="020B0606030504020204" pitchFamily="34" charset="0"/>
              </a:rPr>
              <a:t>DESTINY-Breast04, enrolled 557 adults with metastatic or inoperable HER2-low breast cancer who had received previous chemotherapy</a:t>
            </a:r>
          </a:p>
          <a:p>
            <a:pPr algn="l" rtl="0"/>
            <a:r>
              <a:rPr lang="en-US" b="0" i="0" dirty="0">
                <a:solidFill>
                  <a:srgbClr val="1B1B1B"/>
                </a:solidFill>
                <a:effectLst/>
                <a:latin typeface="Open Sans" panose="020B0606030504020204" pitchFamily="34" charset="0"/>
              </a:rPr>
              <a:t>Nearly 90% were estrogen and/or progesterone receptor positive</a:t>
            </a:r>
          </a:p>
          <a:p>
            <a:pPr algn="l" rtl="0"/>
            <a:r>
              <a:rPr lang="en-US" b="0" i="0" dirty="0">
                <a:solidFill>
                  <a:srgbClr val="1B1B1B"/>
                </a:solidFill>
                <a:effectLst/>
                <a:latin typeface="Open Sans" panose="020B0606030504020204" pitchFamily="34" charset="0"/>
              </a:rPr>
              <a:t>Two-thirds randomized to receive T-</a:t>
            </a:r>
            <a:r>
              <a:rPr lang="en-US" b="0" i="0" dirty="0" err="1">
                <a:solidFill>
                  <a:srgbClr val="1B1B1B"/>
                </a:solidFill>
                <a:effectLst/>
                <a:latin typeface="Open Sans" panose="020B0606030504020204" pitchFamily="34" charset="0"/>
              </a:rPr>
              <a:t>DXd</a:t>
            </a:r>
            <a:r>
              <a:rPr lang="en-US" b="0" i="0" dirty="0">
                <a:solidFill>
                  <a:srgbClr val="1B1B1B"/>
                </a:solidFill>
                <a:effectLst/>
                <a:latin typeface="Open Sans" panose="020B0606030504020204" pitchFamily="34" charset="0"/>
              </a:rPr>
              <a:t> the rest to received physician choice of chemotherapy. T-</a:t>
            </a:r>
            <a:r>
              <a:rPr lang="en-US" b="0" i="0" dirty="0" err="1">
                <a:solidFill>
                  <a:srgbClr val="1B1B1B"/>
                </a:solidFill>
                <a:effectLst/>
                <a:latin typeface="Open Sans" panose="020B0606030504020204" pitchFamily="34" charset="0"/>
              </a:rPr>
              <a:t>DXd</a:t>
            </a:r>
            <a:r>
              <a:rPr lang="en-US" b="0" i="0" dirty="0">
                <a:solidFill>
                  <a:srgbClr val="1B1B1B"/>
                </a:solidFill>
                <a:effectLst/>
                <a:latin typeface="Open Sans" panose="020B0606030504020204" pitchFamily="34" charset="0"/>
              </a:rPr>
              <a:t> was given intravenously every 3 weeks with a median follow-up of about 18 months.</a:t>
            </a:r>
          </a:p>
          <a:p>
            <a:pPr algn="l" rtl="0"/>
            <a:r>
              <a:rPr lang="en-US" b="0" i="0" dirty="0">
                <a:solidFill>
                  <a:srgbClr val="1B1B1B"/>
                </a:solidFill>
                <a:effectLst/>
                <a:latin typeface="Open Sans" panose="020B0606030504020204" pitchFamily="34" charset="0"/>
              </a:rPr>
              <a:t>Progression-free survival was 10 months in the T-</a:t>
            </a:r>
            <a:r>
              <a:rPr lang="en-US" b="0" i="0" dirty="0" err="1">
                <a:solidFill>
                  <a:srgbClr val="1B1B1B"/>
                </a:solidFill>
                <a:effectLst/>
                <a:latin typeface="Open Sans" panose="020B0606030504020204" pitchFamily="34" charset="0"/>
              </a:rPr>
              <a:t>DXd</a:t>
            </a:r>
            <a:r>
              <a:rPr lang="en-US" b="0" i="0" dirty="0">
                <a:solidFill>
                  <a:srgbClr val="1B1B1B"/>
                </a:solidFill>
                <a:effectLst/>
                <a:latin typeface="Open Sans" panose="020B0606030504020204" pitchFamily="34" charset="0"/>
              </a:rPr>
              <a:t> group, compared with 5 months in the chemotherapy group. </a:t>
            </a:r>
          </a:p>
          <a:p>
            <a:pPr algn="l" rtl="0"/>
            <a:r>
              <a:rPr lang="en-US" dirty="0">
                <a:solidFill>
                  <a:srgbClr val="1B1B1B"/>
                </a:solidFill>
                <a:latin typeface="Open Sans" panose="020B0606030504020204" pitchFamily="34" charset="0"/>
              </a:rPr>
              <a:t>Overall </a:t>
            </a:r>
            <a:r>
              <a:rPr lang="en-US" b="0" i="0" dirty="0">
                <a:solidFill>
                  <a:srgbClr val="1B1B1B"/>
                </a:solidFill>
                <a:effectLst/>
                <a:latin typeface="Open Sans" panose="020B0606030504020204" pitchFamily="34" charset="0"/>
              </a:rPr>
              <a:t>survival for T-</a:t>
            </a:r>
            <a:r>
              <a:rPr lang="en-US" b="0" i="0" dirty="0" err="1">
                <a:solidFill>
                  <a:srgbClr val="1B1B1B"/>
                </a:solidFill>
                <a:effectLst/>
                <a:latin typeface="Open Sans" panose="020B0606030504020204" pitchFamily="34" charset="0"/>
              </a:rPr>
              <a:t>Dxd</a:t>
            </a:r>
            <a:r>
              <a:rPr lang="en-US" b="0" i="0" dirty="0">
                <a:solidFill>
                  <a:srgbClr val="1B1B1B"/>
                </a:solidFill>
                <a:effectLst/>
                <a:latin typeface="Open Sans" panose="020B0606030504020204" pitchFamily="34" charset="0"/>
              </a:rPr>
              <a:t> group was 23.4 months vs 16.8 in the chemotherapy group.</a:t>
            </a:r>
          </a:p>
        </p:txBody>
      </p:sp>
    </p:spTree>
    <p:extLst>
      <p:ext uri="{BB962C8B-B14F-4D97-AF65-F5344CB8AC3E}">
        <p14:creationId xmlns:p14="http://schemas.microsoft.com/office/powerpoint/2010/main" val="277728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br>
              <a:rPr lang="en-US" dirty="0"/>
            </a:br>
            <a:endParaRPr lang="en-US" dirty="0"/>
          </a:p>
        </p:txBody>
      </p:sp>
      <p:sp>
        <p:nvSpPr>
          <p:cNvPr id="5" name="Content Placeholder 4">
            <a:extLst>
              <a:ext uri="{FF2B5EF4-FFF2-40B4-BE49-F238E27FC236}">
                <a16:creationId xmlns:a16="http://schemas.microsoft.com/office/drawing/2014/main" id="{748F832F-494E-357A-F7C9-6CC38B9C1E04}"/>
              </a:ext>
            </a:extLst>
          </p:cNvPr>
          <p:cNvSpPr>
            <a:spLocks noGrp="1"/>
          </p:cNvSpPr>
          <p:nvPr>
            <p:ph idx="1"/>
          </p:nvPr>
        </p:nvSpPr>
        <p:spPr/>
        <p:txBody>
          <a:bodyPr/>
          <a:lstStyle/>
          <a:p>
            <a:pPr marL="4572" lvl="1" indent="0">
              <a:buNone/>
            </a:pPr>
            <a:r>
              <a:rPr lang="en-US" dirty="0"/>
              <a:t>	</a:t>
            </a:r>
          </a:p>
        </p:txBody>
      </p:sp>
      <p:pic>
        <p:nvPicPr>
          <p:cNvPr id="10" name="Picture 9">
            <a:extLst>
              <a:ext uri="{FF2B5EF4-FFF2-40B4-BE49-F238E27FC236}">
                <a16:creationId xmlns:a16="http://schemas.microsoft.com/office/drawing/2014/main" id="{8067CC98-BC1F-E7FA-808A-C82ED09988D9}"/>
              </a:ext>
            </a:extLst>
          </p:cNvPr>
          <p:cNvPicPr>
            <a:picLocks noChangeAspect="1"/>
          </p:cNvPicPr>
          <p:nvPr/>
        </p:nvPicPr>
        <p:blipFill>
          <a:blip r:embed="rId4"/>
          <a:stretch>
            <a:fillRect/>
          </a:stretch>
        </p:blipFill>
        <p:spPr>
          <a:xfrm>
            <a:off x="610177" y="812249"/>
            <a:ext cx="5657850" cy="2667000"/>
          </a:xfrm>
          <a:prstGeom prst="rect">
            <a:avLst/>
          </a:prstGeom>
        </p:spPr>
      </p:pic>
      <p:pic>
        <p:nvPicPr>
          <p:cNvPr id="14" name="Picture 13" descr="A graph of a patient's disease&#10;&#10;Description automatically generated with medium confidence">
            <a:extLst>
              <a:ext uri="{FF2B5EF4-FFF2-40B4-BE49-F238E27FC236}">
                <a16:creationId xmlns:a16="http://schemas.microsoft.com/office/drawing/2014/main" id="{82551EF5-F11A-EB6C-AA2A-1408E1A0B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700" y="1888352"/>
            <a:ext cx="4925112" cy="3181794"/>
          </a:xfrm>
          <a:prstGeom prst="rect">
            <a:avLst/>
          </a:prstGeom>
        </p:spPr>
      </p:pic>
      <p:sp>
        <p:nvSpPr>
          <p:cNvPr id="15" name="TextBox 14">
            <a:extLst>
              <a:ext uri="{FF2B5EF4-FFF2-40B4-BE49-F238E27FC236}">
                <a16:creationId xmlns:a16="http://schemas.microsoft.com/office/drawing/2014/main" id="{77B80557-6441-F05B-3443-50CE9853FE61}"/>
              </a:ext>
            </a:extLst>
          </p:cNvPr>
          <p:cNvSpPr txBox="1"/>
          <p:nvPr/>
        </p:nvSpPr>
        <p:spPr>
          <a:xfrm>
            <a:off x="3598128" y="341798"/>
            <a:ext cx="4459056" cy="923330"/>
          </a:xfrm>
          <a:prstGeom prst="rect">
            <a:avLst/>
          </a:prstGeom>
          <a:noFill/>
        </p:spPr>
        <p:txBody>
          <a:bodyPr wrap="square" rtlCol="0">
            <a:spAutoFit/>
          </a:bodyPr>
          <a:lstStyle/>
          <a:p>
            <a:pPr algn="l"/>
            <a:r>
              <a:rPr lang="en-US" b="1" i="0" dirty="0">
                <a:solidFill>
                  <a:srgbClr val="4D4D4D"/>
                </a:solidFill>
                <a:effectLst/>
                <a:latin typeface="OTNEJMScalaSansLF"/>
              </a:rPr>
              <a:t>Modi S et al. N Engl J Med 2022;387:9-20</a:t>
            </a:r>
          </a:p>
          <a:p>
            <a:br>
              <a:rPr lang="en-US" dirty="0"/>
            </a:br>
            <a:endParaRPr lang="en-US" dirty="0"/>
          </a:p>
        </p:txBody>
      </p:sp>
    </p:spTree>
    <p:extLst>
      <p:ext uri="{BB962C8B-B14F-4D97-AF65-F5344CB8AC3E}">
        <p14:creationId xmlns:p14="http://schemas.microsoft.com/office/powerpoint/2010/main" val="190702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pic>
        <p:nvPicPr>
          <p:cNvPr id="2050" name="Picture 2" descr="Polatuzumab Vedotin Overview - Creative Biolabs">
            <a:extLst>
              <a:ext uri="{FF2B5EF4-FFF2-40B4-BE49-F238E27FC236}">
                <a16:creationId xmlns:a16="http://schemas.microsoft.com/office/drawing/2014/main" id="{D78F8CE7-FC0C-F3DE-CBBC-626F8E20D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251" y="582811"/>
            <a:ext cx="7675681" cy="4473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FEC99C-223B-EB70-DC3B-16A74F357A4C}"/>
              </a:ext>
            </a:extLst>
          </p:cNvPr>
          <p:cNvSpPr txBox="1"/>
          <p:nvPr/>
        </p:nvSpPr>
        <p:spPr>
          <a:xfrm>
            <a:off x="9326879" y="393502"/>
            <a:ext cx="2138289" cy="3970318"/>
          </a:xfrm>
          <a:prstGeom prst="rect">
            <a:avLst/>
          </a:prstGeom>
          <a:noFill/>
        </p:spPr>
        <p:txBody>
          <a:bodyPr wrap="square" rtlCol="0">
            <a:spAutoFit/>
          </a:bodyPr>
          <a:lstStyle/>
          <a:p>
            <a:r>
              <a:rPr lang="en-US" b="0" i="0" dirty="0">
                <a:solidFill>
                  <a:srgbClr val="040C28"/>
                </a:solidFill>
                <a:effectLst/>
                <a:latin typeface="Google Sans"/>
              </a:rPr>
              <a:t>After binding to CD79b on the B-cell surface, </a:t>
            </a:r>
            <a:r>
              <a:rPr lang="en-US" b="0" i="0" dirty="0" err="1">
                <a:solidFill>
                  <a:srgbClr val="040C28"/>
                </a:solidFill>
                <a:effectLst/>
                <a:latin typeface="Google Sans"/>
              </a:rPr>
              <a:t>polatuzumab</a:t>
            </a:r>
            <a:r>
              <a:rPr lang="en-US" b="0" i="0" dirty="0">
                <a:solidFill>
                  <a:srgbClr val="040C28"/>
                </a:solidFill>
                <a:effectLst/>
                <a:latin typeface="Google Sans"/>
              </a:rPr>
              <a:t> </a:t>
            </a:r>
            <a:r>
              <a:rPr lang="en-US" b="0" i="0" dirty="0" err="1">
                <a:solidFill>
                  <a:srgbClr val="040C28"/>
                </a:solidFill>
                <a:effectLst/>
                <a:latin typeface="Google Sans"/>
              </a:rPr>
              <a:t>vedotin</a:t>
            </a:r>
            <a:r>
              <a:rPr lang="en-US" b="0" i="0" dirty="0">
                <a:solidFill>
                  <a:srgbClr val="040C28"/>
                </a:solidFill>
                <a:effectLst/>
                <a:latin typeface="Google Sans"/>
              </a:rPr>
              <a:t> is internalized and the linker is cleaved, releasing MMAE into the cell, where it inhibits division and induces apoptosis</a:t>
            </a:r>
            <a:r>
              <a:rPr lang="en-US" b="0" i="0" dirty="0">
                <a:solidFill>
                  <a:srgbClr val="1F1F1F"/>
                </a:solidFill>
                <a:effectLst/>
                <a:latin typeface="Google Sans"/>
              </a:rPr>
              <a:t>.</a:t>
            </a:r>
          </a:p>
          <a:p>
            <a:r>
              <a:rPr lang="en-US" b="0" i="0" u="sng" dirty="0">
                <a:solidFill>
                  <a:srgbClr val="376FAA"/>
                </a:solidFill>
                <a:effectLst/>
                <a:latin typeface="Helvetica Neue"/>
                <a:hlinkClick r:id="rId5"/>
              </a:rPr>
              <a:t>Drugs.</a:t>
            </a:r>
            <a:r>
              <a:rPr lang="en-US" b="0" i="0" dirty="0">
                <a:solidFill>
                  <a:srgbClr val="212121"/>
                </a:solidFill>
                <a:effectLst/>
                <a:latin typeface="Helvetica Neue"/>
              </a:rPr>
              <a:t> 2019; 79(13): 1467–1475.</a:t>
            </a:r>
            <a:endParaRPr lang="en-US" dirty="0"/>
          </a:p>
        </p:txBody>
      </p:sp>
    </p:spTree>
    <p:extLst>
      <p:ext uri="{BB962C8B-B14F-4D97-AF65-F5344CB8AC3E}">
        <p14:creationId xmlns:p14="http://schemas.microsoft.com/office/powerpoint/2010/main" val="85498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5632256"/>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28" y="5851561"/>
            <a:ext cx="5034757" cy="748021"/>
          </a:xfrm>
          <a:prstGeom prst="rect">
            <a:avLst/>
          </a:prstGeom>
          <a:noFill/>
          <a:ln>
            <a:noFill/>
          </a:ln>
        </p:spPr>
      </p:pic>
      <p:sp>
        <p:nvSpPr>
          <p:cNvPr id="4" name="Title 3">
            <a:extLst>
              <a:ext uri="{FF2B5EF4-FFF2-40B4-BE49-F238E27FC236}">
                <a16:creationId xmlns:a16="http://schemas.microsoft.com/office/drawing/2014/main" id="{F593A90A-F295-BD78-EF92-E418D84E0925}"/>
              </a:ext>
            </a:extLst>
          </p:cNvPr>
          <p:cNvSpPr>
            <a:spLocks noGrp="1"/>
          </p:cNvSpPr>
          <p:nvPr>
            <p:ph type="title"/>
          </p:nvPr>
        </p:nvSpPr>
        <p:spPr/>
        <p:txBody>
          <a:bodyPr/>
          <a:lstStyle/>
          <a:p>
            <a:pPr algn="ctr"/>
            <a:br>
              <a:rPr lang="en-US" dirty="0"/>
            </a:br>
            <a:endParaRPr lang="en-US" dirty="0"/>
          </a:p>
        </p:txBody>
      </p:sp>
      <p:sp>
        <p:nvSpPr>
          <p:cNvPr id="5" name="Content Placeholder 4">
            <a:extLst>
              <a:ext uri="{FF2B5EF4-FFF2-40B4-BE49-F238E27FC236}">
                <a16:creationId xmlns:a16="http://schemas.microsoft.com/office/drawing/2014/main" id="{748F832F-494E-357A-F7C9-6CC38B9C1E04}"/>
              </a:ext>
            </a:extLst>
          </p:cNvPr>
          <p:cNvSpPr>
            <a:spLocks noGrp="1"/>
          </p:cNvSpPr>
          <p:nvPr>
            <p:ph idx="1"/>
          </p:nvPr>
        </p:nvSpPr>
        <p:spPr/>
        <p:txBody>
          <a:bodyPr/>
          <a:lstStyle/>
          <a:p>
            <a:pPr marL="4572" lvl="1" indent="0">
              <a:buNone/>
            </a:pPr>
            <a:r>
              <a:rPr lang="en-US" dirty="0"/>
              <a:t>	</a:t>
            </a:r>
          </a:p>
        </p:txBody>
      </p:sp>
      <p:pic>
        <p:nvPicPr>
          <p:cNvPr id="10" name="Picture 9" descr="A graph of different colored bars&#10;&#10;Description automatically generated">
            <a:extLst>
              <a:ext uri="{FF2B5EF4-FFF2-40B4-BE49-F238E27FC236}">
                <a16:creationId xmlns:a16="http://schemas.microsoft.com/office/drawing/2014/main" id="{C2D4D4BF-2AA2-7FC7-227B-FDFC26F3B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557" y="3034648"/>
            <a:ext cx="4820323" cy="2886478"/>
          </a:xfrm>
          <a:prstGeom prst="rect">
            <a:avLst/>
          </a:prstGeom>
        </p:spPr>
      </p:pic>
      <p:pic>
        <p:nvPicPr>
          <p:cNvPr id="12" name="Picture 11" descr="A close up of a sign&#10;&#10;Description automatically generated">
            <a:extLst>
              <a:ext uri="{FF2B5EF4-FFF2-40B4-BE49-F238E27FC236}">
                <a16:creationId xmlns:a16="http://schemas.microsoft.com/office/drawing/2014/main" id="{64F0D19F-B96C-48EC-ACA9-78F3A1D7D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0" y="141525"/>
            <a:ext cx="5630061" cy="1057423"/>
          </a:xfrm>
          <a:prstGeom prst="rect">
            <a:avLst/>
          </a:prstGeom>
        </p:spPr>
      </p:pic>
      <p:pic>
        <p:nvPicPr>
          <p:cNvPr id="14" name="Picture 13" descr="A screenshot of a medical report">
            <a:extLst>
              <a:ext uri="{FF2B5EF4-FFF2-40B4-BE49-F238E27FC236}">
                <a16:creationId xmlns:a16="http://schemas.microsoft.com/office/drawing/2014/main" id="{D9297DD1-53E3-8642-BD84-7181160FD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01" y="1198948"/>
            <a:ext cx="4675729" cy="2622425"/>
          </a:xfrm>
          <a:prstGeom prst="rect">
            <a:avLst/>
          </a:prstGeom>
        </p:spPr>
      </p:pic>
      <p:pic>
        <p:nvPicPr>
          <p:cNvPr id="16" name="Picture 15" descr="A graph of a number of people&#10;&#10;Description automatically generated with medium confidence">
            <a:extLst>
              <a:ext uri="{FF2B5EF4-FFF2-40B4-BE49-F238E27FC236}">
                <a16:creationId xmlns:a16="http://schemas.microsoft.com/office/drawing/2014/main" id="{0B538ED8-E86E-8180-4957-4F47547FCC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2700" y="141525"/>
            <a:ext cx="4925112" cy="2962688"/>
          </a:xfrm>
          <a:prstGeom prst="rect">
            <a:avLst/>
          </a:prstGeom>
        </p:spPr>
      </p:pic>
    </p:spTree>
    <p:extLst>
      <p:ext uri="{BB962C8B-B14F-4D97-AF65-F5344CB8AC3E}">
        <p14:creationId xmlns:p14="http://schemas.microsoft.com/office/powerpoint/2010/main" val="314545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765" y="3987121"/>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1754" y="6288697"/>
            <a:ext cx="3101057" cy="460729"/>
          </a:xfrm>
          <a:prstGeom prst="rect">
            <a:avLst/>
          </a:prstGeom>
          <a:noFill/>
          <a:ln>
            <a:noFill/>
          </a:ln>
        </p:spPr>
      </p:pic>
      <p:pic>
        <p:nvPicPr>
          <p:cNvPr id="4" name="Picture Placeholder 11" descr="Diagram">
            <a:extLst>
              <a:ext uri="{FF2B5EF4-FFF2-40B4-BE49-F238E27FC236}">
                <a16:creationId xmlns:a16="http://schemas.microsoft.com/office/drawing/2014/main" id="{320DF6A4-AAE5-4E20-524F-BC2E71E80101}"/>
              </a:ext>
            </a:extLst>
          </p:cNvPr>
          <p:cNvPicPr>
            <a:picLocks noChangeAspect="1"/>
          </p:cNvPicPr>
          <p:nvPr/>
        </p:nvPicPr>
        <p:blipFill>
          <a:blip r:embed="rId4"/>
          <a:srcRect t="2475" b="2475"/>
          <a:stretch>
            <a:fillRect/>
          </a:stretch>
        </p:blipFill>
        <p:spPr>
          <a:xfrm>
            <a:off x="369888" y="773723"/>
            <a:ext cx="3681412" cy="5444515"/>
          </a:xfrm>
          <a:prstGeom prst="rect">
            <a:avLst/>
          </a:prstGeom>
        </p:spPr>
      </p:pic>
      <p:sp>
        <p:nvSpPr>
          <p:cNvPr id="10" name="Text Placeholder 8">
            <a:extLst>
              <a:ext uri="{FF2B5EF4-FFF2-40B4-BE49-F238E27FC236}">
                <a16:creationId xmlns:a16="http://schemas.microsoft.com/office/drawing/2014/main" id="{544A45D8-9F2A-AE77-59F1-6ED7714313BC}"/>
              </a:ext>
            </a:extLst>
          </p:cNvPr>
          <p:cNvSpPr txBox="1">
            <a:spLocks/>
          </p:cNvSpPr>
          <p:nvPr/>
        </p:nvSpPr>
        <p:spPr>
          <a:xfrm>
            <a:off x="8229297" y="341720"/>
            <a:ext cx="3600869" cy="4530531"/>
          </a:xfrm>
          <a:prstGeom prst="rect">
            <a:avLst/>
          </a:prstGeom>
        </p:spPr>
        <p:txBody>
          <a:bodyPr>
            <a:normAutofit fontScale="32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71450" indent="-171450">
              <a:buFont typeface="Arial" pitchFamily="34" charset="0"/>
              <a:buChar char="•"/>
            </a:pPr>
            <a:r>
              <a:rPr lang="en-US" sz="4500" dirty="0"/>
              <a:t>Immune checkpoints are a normal part of the immune system to prevent an immune response from being so strong that it destroys healthy cells in the body.</a:t>
            </a:r>
          </a:p>
          <a:p>
            <a:pPr marL="171450" indent="-171450">
              <a:buFont typeface="Arial" pitchFamily="34" charset="0"/>
              <a:buChar char="•"/>
            </a:pPr>
            <a:r>
              <a:rPr lang="en-US" sz="4500" dirty="0"/>
              <a:t>Immune checkpoints engage when proteins on the surface of T cells recognize and bind to tumor cells. </a:t>
            </a:r>
          </a:p>
          <a:p>
            <a:pPr marL="171450" indent="-171450">
              <a:buFont typeface="Arial" pitchFamily="34" charset="0"/>
              <a:buChar char="•"/>
            </a:pPr>
            <a:r>
              <a:rPr lang="en-US" sz="4500" dirty="0"/>
              <a:t>When the checkpoint and cancer cells bind together, they send an “off” signal to the T cells. </a:t>
            </a:r>
          </a:p>
          <a:p>
            <a:pPr marL="171450" indent="-171450">
              <a:buFont typeface="Arial" pitchFamily="34" charset="0"/>
              <a:buChar char="•"/>
            </a:pPr>
            <a:r>
              <a:rPr lang="en-US" sz="4500" dirty="0"/>
              <a:t>This can prevent the immune system from destroying the cancer.</a:t>
            </a:r>
          </a:p>
          <a:p>
            <a:pPr marL="171450" indent="-171450">
              <a:buFont typeface="Arial" pitchFamily="34" charset="0"/>
              <a:buChar char="•"/>
            </a:pPr>
            <a:r>
              <a:rPr lang="en-US" sz="4500" dirty="0"/>
              <a:t>Checkpoint inhibitors work by blocking checkpoint proteins from binding with their partner proteins on cancer cells. </a:t>
            </a:r>
          </a:p>
          <a:p>
            <a:pPr marL="171450" indent="-171450">
              <a:buFont typeface="Arial" pitchFamily="34" charset="0"/>
              <a:buChar char="•"/>
            </a:pPr>
            <a:r>
              <a:rPr lang="en-US" sz="4500" dirty="0"/>
              <a:t>This prevents the “off” signal from being sent, allowing the T cells to kill cancer cells</a:t>
            </a:r>
          </a:p>
        </p:txBody>
      </p:sp>
      <p:sp>
        <p:nvSpPr>
          <p:cNvPr id="11" name="TextBox 10">
            <a:extLst>
              <a:ext uri="{FF2B5EF4-FFF2-40B4-BE49-F238E27FC236}">
                <a16:creationId xmlns:a16="http://schemas.microsoft.com/office/drawing/2014/main" id="{C2B06599-39C3-DE87-24FF-38CBE8873184}"/>
              </a:ext>
            </a:extLst>
          </p:cNvPr>
          <p:cNvSpPr txBox="1"/>
          <p:nvPr/>
        </p:nvSpPr>
        <p:spPr>
          <a:xfrm>
            <a:off x="3033575" y="115553"/>
            <a:ext cx="4722125" cy="523220"/>
          </a:xfrm>
          <a:prstGeom prst="rect">
            <a:avLst/>
          </a:prstGeom>
          <a:noFill/>
        </p:spPr>
        <p:txBody>
          <a:bodyPr wrap="square" rtlCol="0">
            <a:spAutoFit/>
          </a:bodyPr>
          <a:lstStyle/>
          <a:p>
            <a:r>
              <a:rPr lang="en-US" sz="2800" b="1" dirty="0"/>
              <a:t>Checkpoint Inhibitors</a:t>
            </a:r>
          </a:p>
        </p:txBody>
      </p:sp>
      <p:pic>
        <p:nvPicPr>
          <p:cNvPr id="12" name="Picture 11" descr="A diagram of a cell death&#10;&#10;Description automatically generated">
            <a:extLst>
              <a:ext uri="{FF2B5EF4-FFF2-40B4-BE49-F238E27FC236}">
                <a16:creationId xmlns:a16="http://schemas.microsoft.com/office/drawing/2014/main" id="{E3E7183B-3130-5D9C-8429-1B1A60E1B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864" y="773723"/>
            <a:ext cx="3600869" cy="5444515"/>
          </a:xfrm>
          <a:prstGeom prst="rect">
            <a:avLst/>
          </a:prstGeom>
        </p:spPr>
      </p:pic>
    </p:spTree>
    <p:extLst>
      <p:ext uri="{BB962C8B-B14F-4D97-AF65-F5344CB8AC3E}">
        <p14:creationId xmlns:p14="http://schemas.microsoft.com/office/powerpoint/2010/main" val="223737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337" y="3933407"/>
            <a:ext cx="2977319" cy="1207695"/>
          </a:xfrm>
          <a:prstGeom prst="rect">
            <a:avLst/>
          </a:prstGeom>
        </p:spPr>
      </p:pic>
      <p:pic>
        <p:nvPicPr>
          <p:cNvPr id="3" name="Picture 2" descr="Utah Hematology Oncology">
            <a:extLst>
              <a:ext uri="{FF2B5EF4-FFF2-40B4-BE49-F238E27FC236}">
                <a16:creationId xmlns:a16="http://schemas.microsoft.com/office/drawing/2014/main" id="{BA0EF04A-44FC-FD93-AFFE-B83996140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2451" y="3397518"/>
            <a:ext cx="3156205" cy="468922"/>
          </a:xfrm>
          <a:prstGeom prst="rect">
            <a:avLst/>
          </a:prstGeom>
          <a:noFill/>
          <a:ln>
            <a:noFill/>
          </a:ln>
        </p:spPr>
      </p:pic>
      <p:pic>
        <p:nvPicPr>
          <p:cNvPr id="5" name="slide2" descr="PD-1 approval landscape">
            <a:extLst>
              <a:ext uri="{FF2B5EF4-FFF2-40B4-BE49-F238E27FC236}">
                <a16:creationId xmlns:a16="http://schemas.microsoft.com/office/drawing/2014/main" id="{893ED981-6470-18FD-E650-D8620ABB7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799" y="193071"/>
            <a:ext cx="4640085" cy="6471857"/>
          </a:xfrm>
          <a:prstGeom prst="rect">
            <a:avLst/>
          </a:prstGeom>
        </p:spPr>
      </p:pic>
      <p:sp>
        <p:nvSpPr>
          <p:cNvPr id="4" name="TextBox 3">
            <a:extLst>
              <a:ext uri="{FF2B5EF4-FFF2-40B4-BE49-F238E27FC236}">
                <a16:creationId xmlns:a16="http://schemas.microsoft.com/office/drawing/2014/main" id="{9B321C3F-B373-262A-E5F1-FAD838C322FA}"/>
              </a:ext>
            </a:extLst>
          </p:cNvPr>
          <p:cNvSpPr txBox="1"/>
          <p:nvPr/>
        </p:nvSpPr>
        <p:spPr>
          <a:xfrm>
            <a:off x="6619163" y="302310"/>
            <a:ext cx="4115097" cy="2585323"/>
          </a:xfrm>
          <a:prstGeom prst="rect">
            <a:avLst/>
          </a:prstGeom>
          <a:noFill/>
        </p:spPr>
        <p:txBody>
          <a:bodyPr wrap="square" rtlCol="0">
            <a:spAutoFit/>
          </a:bodyPr>
          <a:lstStyle/>
          <a:p>
            <a:pPr marL="285750" indent="-285750">
              <a:buFont typeface="Arial" panose="020B0604020202020204" pitchFamily="34" charset="0"/>
              <a:buChar char="•"/>
            </a:pPr>
            <a:r>
              <a:rPr lang="en-US" b="0" i="1" dirty="0">
                <a:solidFill>
                  <a:srgbClr val="000000"/>
                </a:solidFill>
                <a:effectLst/>
                <a:latin typeface="Gotham A"/>
              </a:rPr>
              <a:t>As of July 31, 2023, the FDA has approved </a:t>
            </a:r>
          </a:p>
          <a:p>
            <a:pPr marL="742950" lvl="1" indent="-285750">
              <a:buFont typeface="Arial" panose="020B0604020202020204" pitchFamily="34" charset="0"/>
              <a:buChar char="•"/>
            </a:pPr>
            <a:r>
              <a:rPr lang="en-US" b="0" i="1" dirty="0">
                <a:solidFill>
                  <a:srgbClr val="000000"/>
                </a:solidFill>
                <a:effectLst/>
                <a:latin typeface="Gotham A"/>
              </a:rPr>
              <a:t>11 Check Point Inhibitors (CPI) </a:t>
            </a:r>
          </a:p>
          <a:p>
            <a:pPr marL="742950" lvl="1" indent="-285750">
              <a:buFont typeface="Arial" panose="020B0604020202020204" pitchFamily="34" charset="0"/>
              <a:buChar char="•"/>
            </a:pPr>
            <a:r>
              <a:rPr lang="en-US" b="0" i="1" dirty="0">
                <a:solidFill>
                  <a:srgbClr val="000000"/>
                </a:solidFill>
                <a:effectLst/>
                <a:latin typeface="Gotham A"/>
              </a:rPr>
              <a:t>20 different cancer types have at least one CPI treatment approved</a:t>
            </a:r>
          </a:p>
          <a:p>
            <a:pPr marL="742950" lvl="1" indent="-285750">
              <a:buFont typeface="Arial" panose="020B0604020202020204" pitchFamily="34" charset="0"/>
              <a:buChar char="•"/>
            </a:pPr>
            <a:r>
              <a:rPr lang="en-US" i="1" dirty="0">
                <a:solidFill>
                  <a:srgbClr val="000000"/>
                </a:solidFill>
                <a:latin typeface="Gotham A"/>
              </a:rPr>
              <a:t>Pembrolizumab has &gt;40 indications in cancer treatments</a:t>
            </a:r>
            <a:endParaRPr lang="en-US" b="0" i="1" dirty="0">
              <a:solidFill>
                <a:srgbClr val="000000"/>
              </a:solidFill>
              <a:effectLst/>
              <a:latin typeface="Gotham A"/>
            </a:endParaRPr>
          </a:p>
          <a:p>
            <a:pPr marL="285750" indent="-285750">
              <a:buFont typeface="Arial" panose="020B0604020202020204" pitchFamily="34" charset="0"/>
              <a:buChar char="•"/>
            </a:pPr>
            <a:endParaRPr lang="en-US" b="0" i="1" dirty="0">
              <a:solidFill>
                <a:srgbClr val="000000"/>
              </a:solidFill>
              <a:effectLst/>
              <a:latin typeface="Gotham A"/>
            </a:endParaRPr>
          </a:p>
          <a:p>
            <a:r>
              <a:rPr lang="en-US" i="1" dirty="0">
                <a:solidFill>
                  <a:srgbClr val="000000"/>
                </a:solidFill>
                <a:latin typeface="Gotham A"/>
              </a:rPr>
              <a:t>(AACR Cancer Progress Report 2023)</a:t>
            </a:r>
            <a:endParaRPr lang="en-US" dirty="0"/>
          </a:p>
        </p:txBody>
      </p:sp>
    </p:spTree>
    <p:extLst>
      <p:ext uri="{BB962C8B-B14F-4D97-AF65-F5344CB8AC3E}">
        <p14:creationId xmlns:p14="http://schemas.microsoft.com/office/powerpoint/2010/main" val="365145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332911" y="3138547"/>
            <a:ext cx="7807680" cy="3340148"/>
          </a:xfrm>
          <a:ln/>
        </p:spPr>
        <p:txBody>
          <a:bodyPr anchor="t">
            <a:normAutofit/>
          </a:bodyPr>
          <a:lstStyle/>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latin typeface="Arial" panose="020B0604020202020204" pitchFamily="34" charset="0"/>
                <a:cs typeface="Arial" panose="020B0604020202020204" pitchFamily="34" charset="0"/>
              </a:rPr>
              <a:t>1296 pts were </a:t>
            </a:r>
            <a:r>
              <a:rPr lang="en-US" sz="2000" dirty="0">
                <a:latin typeface="Arial" panose="020B0604020202020204" pitchFamily="34" charset="0"/>
                <a:cs typeface="Arial" panose="020B0604020202020204" pitchFamily="34" charset="0"/>
              </a:rPr>
              <a:t>assigned, in a 1:1:1 ratio, Ipilimumab, nivolumab, or nivolumab plus ipilimumab q 3 weeks for four doses, followed by nivolumab</a:t>
            </a:r>
            <a:endParaRPr lang="en-GB" sz="2000" dirty="0">
              <a:latin typeface="Arial" panose="020B0604020202020204" pitchFamily="34" charset="0"/>
              <a:cs typeface="Arial" panose="020B0604020202020204" pitchFamily="34" charset="0"/>
            </a:endParaRP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latin typeface="Arial" panose="020B0604020202020204" pitchFamily="34" charset="0"/>
                <a:cs typeface="Arial" panose="020B0604020202020204" pitchFamily="34" charset="0"/>
              </a:rPr>
              <a:t>With a 5-year minimum follow-up in patients with metastatic melanoma, overall survival at 5 years was 52% with a combination of nivolumab plus ipilimumab, as compared with 44% with nivolumab alone and 26% with ipilimumab alone.</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latin typeface="Arial" panose="020B0604020202020204" pitchFamily="34" charset="0"/>
                <a:cs typeface="Arial" panose="020B0604020202020204" pitchFamily="34" charset="0"/>
              </a:rPr>
              <a:t>Programmed cell death ligand 1 (PDL-1) expression did not influence the response rate or progression-free survival.</a:t>
            </a:r>
          </a:p>
        </p:txBody>
      </p:sp>
      <p:sp>
        <p:nvSpPr>
          <p:cNvPr id="2" name="TextBox 1">
            <a:extLst>
              <a:ext uri="{FF2B5EF4-FFF2-40B4-BE49-F238E27FC236}">
                <a16:creationId xmlns:a16="http://schemas.microsoft.com/office/drawing/2014/main" id="{E8EE8924-DAC3-B74B-33AB-068036E56E06}"/>
              </a:ext>
            </a:extLst>
          </p:cNvPr>
          <p:cNvSpPr txBox="1"/>
          <p:nvPr/>
        </p:nvSpPr>
        <p:spPr>
          <a:xfrm>
            <a:off x="1800664" y="2640971"/>
            <a:ext cx="3713871" cy="641842"/>
          </a:xfrm>
          <a:prstGeom prst="rect">
            <a:avLst/>
          </a:prstGeom>
          <a:noFill/>
        </p:spPr>
        <p:txBody>
          <a:bodyPr wrap="square" rtlCol="0">
            <a:spAutoFit/>
          </a:bodyPr>
          <a:lstStyle/>
          <a:p>
            <a:pPr marL="97922" algn="ctr">
              <a:lnSpc>
                <a:spcPct val="92000"/>
              </a:lnSpc>
              <a:spcAft>
                <a:spcPts val="806"/>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200" dirty="0">
                <a:latin typeface="Arial" panose="020B0604020202020204" pitchFamily="34" charset="0"/>
                <a:cs typeface="Arial" panose="020B0604020202020204" pitchFamily="34" charset="0"/>
              </a:rPr>
              <a:t>Volume 381(16):1535-1546 October 17, 2019</a:t>
            </a:r>
          </a:p>
          <a:p>
            <a:endParaRPr lang="en-US" dirty="0"/>
          </a:p>
        </p:txBody>
      </p:sp>
      <p:pic>
        <p:nvPicPr>
          <p:cNvPr id="3" name="Picture 2" descr="Logo, company name">
            <a:extLst>
              <a:ext uri="{FF2B5EF4-FFF2-40B4-BE49-F238E27FC236}">
                <a16:creationId xmlns:a16="http://schemas.microsoft.com/office/drawing/2014/main" id="{C1DF55C4-3DBD-E1F0-8545-E5DF4650E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681" y="3132357"/>
            <a:ext cx="2977319" cy="1207695"/>
          </a:xfrm>
          <a:prstGeom prst="rect">
            <a:avLst/>
          </a:prstGeom>
        </p:spPr>
      </p:pic>
      <p:pic>
        <p:nvPicPr>
          <p:cNvPr id="4" name="Picture 3" descr="Utah Hematology Oncology">
            <a:extLst>
              <a:ext uri="{FF2B5EF4-FFF2-40B4-BE49-F238E27FC236}">
                <a16:creationId xmlns:a16="http://schemas.microsoft.com/office/drawing/2014/main" id="{0134AFB2-4CD5-C069-5516-998CC0578B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4558773"/>
            <a:ext cx="2808906" cy="417323"/>
          </a:xfrm>
          <a:prstGeom prst="rect">
            <a:avLst/>
          </a:prstGeom>
          <a:noFill/>
          <a:ln>
            <a:noFill/>
          </a:ln>
        </p:spPr>
      </p:pic>
      <p:pic>
        <p:nvPicPr>
          <p:cNvPr id="9" name="Picture 8" descr="A close up of a book&#10;&#10;Description automatically generated">
            <a:extLst>
              <a:ext uri="{FF2B5EF4-FFF2-40B4-BE49-F238E27FC236}">
                <a16:creationId xmlns:a16="http://schemas.microsoft.com/office/drawing/2014/main" id="{3EC9EBB3-0EDE-A7FF-BBAF-DC81FF77D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911" y="125283"/>
            <a:ext cx="6649378" cy="254353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8106706" y="6448235"/>
            <a:ext cx="2255294" cy="349094"/>
          </a:xfrm>
          <a:prstGeom prst="rect">
            <a:avLst/>
          </a:prstGeom>
          <a:ln>
            <a:noFill/>
          </a:ln>
        </p:spPr>
      </p:pic>
      <p:sp>
        <p:nvSpPr>
          <p:cNvPr id="45" name="TextShape 1"/>
          <p:cNvSpPr txBox="1"/>
          <p:nvPr/>
        </p:nvSpPr>
        <p:spPr>
          <a:xfrm>
            <a:off x="896143" y="6259108"/>
            <a:ext cx="3761871" cy="473294"/>
          </a:xfrm>
          <a:prstGeom prst="rect">
            <a:avLst/>
          </a:prstGeom>
          <a:noFill/>
          <a:ln>
            <a:noFill/>
          </a:ln>
        </p:spPr>
        <p:txBody>
          <a:bodyPr lIns="0" tIns="0" rIns="0" bIns="0" anchor="ctr"/>
          <a:lstStyle/>
          <a:p>
            <a:pPr defTabSz="806867">
              <a:lnSpc>
                <a:spcPct val="97000"/>
              </a:lnSpc>
            </a:pPr>
            <a:r>
              <a:rPr lang="en-US" sz="1059" b="1" spc="-1" dirty="0">
                <a:solidFill>
                  <a:srgbClr val="FFFFFF"/>
                </a:solidFill>
                <a:latin typeface="Arial"/>
                <a:ea typeface="Arial Unicode MS"/>
              </a:rPr>
              <a:t>J </a:t>
            </a:r>
            <a:r>
              <a:rPr lang="en-US" sz="1059" b="1" spc="-1" dirty="0" err="1">
                <a:solidFill>
                  <a:srgbClr val="FFFFFF"/>
                </a:solidFill>
                <a:latin typeface="Arial"/>
                <a:ea typeface="Arial Unicode MS"/>
              </a:rPr>
              <a:t>La</a:t>
            </a:r>
            <a:r>
              <a:rPr lang="en-US" sz="1059" b="1" spc="-1" dirty="0" err="1">
                <a:latin typeface="Arial"/>
                <a:ea typeface="Arial Unicode MS"/>
              </a:rPr>
              <a:t>Larkin</a:t>
            </a:r>
            <a:r>
              <a:rPr lang="en-US" sz="1059" b="1" spc="-1" dirty="0">
                <a:latin typeface="Arial"/>
                <a:ea typeface="Arial Unicode MS"/>
              </a:rPr>
              <a:t> et al. N </a:t>
            </a:r>
            <a:r>
              <a:rPr lang="en-US" sz="1059" b="1" spc="-1" dirty="0" err="1">
                <a:latin typeface="Arial"/>
                <a:ea typeface="Arial Unicode MS"/>
              </a:rPr>
              <a:t>Engl</a:t>
            </a:r>
            <a:r>
              <a:rPr lang="en-US" sz="1059" b="1" spc="-1" dirty="0">
                <a:latin typeface="Arial"/>
                <a:ea typeface="Arial Unicode MS"/>
              </a:rPr>
              <a:t> J Med 2019;381:1535-1546</a:t>
            </a:r>
            <a:r>
              <a:rPr lang="en-US" sz="1059" b="1" spc="-1" dirty="0">
                <a:solidFill>
                  <a:srgbClr val="FFFFFF"/>
                </a:solidFill>
                <a:latin typeface="Arial"/>
                <a:ea typeface="Arial Unicode MS"/>
              </a:rPr>
              <a:t>.</a:t>
            </a:r>
            <a:endParaRPr lang="en-US" sz="1059" spc="-1" dirty="0">
              <a:solidFill>
                <a:prstClr val="black"/>
              </a:solidFill>
              <a:latin typeface="Arial"/>
            </a:endParaRPr>
          </a:p>
        </p:txBody>
      </p:sp>
      <p:pic>
        <p:nvPicPr>
          <p:cNvPr id="46" name="Picture 45"/>
          <p:cNvPicPr/>
          <p:nvPr/>
        </p:nvPicPr>
        <p:blipFill>
          <a:blip r:embed="rId4"/>
          <a:stretch/>
        </p:blipFill>
        <p:spPr>
          <a:xfrm>
            <a:off x="286091" y="598892"/>
            <a:ext cx="6207474" cy="5660216"/>
          </a:xfrm>
          <a:prstGeom prst="rect">
            <a:avLst/>
          </a:prstGeom>
          <a:ln>
            <a:noFill/>
          </a:ln>
        </p:spPr>
      </p:pic>
      <p:sp>
        <p:nvSpPr>
          <p:cNvPr id="47" name="CustomShape 2"/>
          <p:cNvSpPr/>
          <p:nvPr/>
        </p:nvSpPr>
        <p:spPr>
          <a:xfrm>
            <a:off x="286091" y="-46567"/>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defTabSz="806867"/>
            <a:r>
              <a:rPr lang="en-US" sz="2118" b="1" spc="-1" dirty="0">
                <a:latin typeface="Arial"/>
                <a:ea typeface="Arial Unicode MS"/>
              </a:rPr>
              <a:t>Kaplan–Meier Estimates of Survival in the Overall Population</a:t>
            </a:r>
            <a:r>
              <a:rPr lang="en-US" sz="2118" b="1" spc="-1" dirty="0">
                <a:solidFill>
                  <a:srgbClr val="FFFFFF"/>
                </a:solidFill>
                <a:latin typeface="Arial"/>
                <a:ea typeface="Arial Unicode MS"/>
              </a:rPr>
              <a:t>.</a:t>
            </a:r>
            <a:endParaRPr lang="en-US" sz="2118" spc="-1" dirty="0">
              <a:solidFill>
                <a:srgbClr val="FFFFFF"/>
              </a:solidFill>
              <a:latin typeface="Arial"/>
            </a:endParaRPr>
          </a:p>
        </p:txBody>
      </p:sp>
      <p:sp>
        <p:nvSpPr>
          <p:cNvPr id="2" name="TextBox 1">
            <a:extLst>
              <a:ext uri="{FF2B5EF4-FFF2-40B4-BE49-F238E27FC236}">
                <a16:creationId xmlns:a16="http://schemas.microsoft.com/office/drawing/2014/main" id="{381B26E0-E172-FD37-17BD-AADF6DCA7A29}"/>
              </a:ext>
            </a:extLst>
          </p:cNvPr>
          <p:cNvSpPr txBox="1"/>
          <p:nvPr/>
        </p:nvSpPr>
        <p:spPr>
          <a:xfrm>
            <a:off x="6493564" y="986654"/>
            <a:ext cx="3140765" cy="3480055"/>
          </a:xfrm>
          <a:prstGeom prst="rect">
            <a:avLst/>
          </a:prstGeom>
          <a:noFill/>
        </p:spPr>
        <p:txBody>
          <a:bodyPr wrap="square" rtlCol="0">
            <a:spAutoFit/>
          </a:bodyPr>
          <a:lstStyle/>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i="1" dirty="0">
                <a:latin typeface="Arial" charset="0"/>
              </a:rPr>
              <a:t>Take home points</a:t>
            </a:r>
            <a:r>
              <a:rPr lang="en-GB" dirty="0">
                <a:latin typeface="Arial" charset="0"/>
              </a:rPr>
              <a:t>:</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a:latin typeface="Arial" charset="0"/>
              </a:rPr>
              <a:t>The overall survival curves plateau, suggesting long term survival (7 </a:t>
            </a:r>
            <a:r>
              <a:rPr lang="en-GB" dirty="0" err="1">
                <a:latin typeface="Arial" charset="0"/>
              </a:rPr>
              <a:t>yr</a:t>
            </a:r>
            <a:r>
              <a:rPr lang="en-GB" dirty="0">
                <a:latin typeface="Arial" charset="0"/>
              </a:rPr>
              <a:t> data is now out looking the same)</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a:latin typeface="Arial" charset="0"/>
              </a:rPr>
              <a:t>Prior to immunotherapy treatment, the 5-year survival for stage 4 melanoma was less than 5%</a:t>
            </a:r>
          </a:p>
          <a:p>
            <a:pPr marL="285750" indent="-285750">
              <a:buFont typeface="Arial" panose="020B0604020202020204" pitchFamily="34" charset="0"/>
              <a:buChar char="•"/>
            </a:pPr>
            <a:endParaRPr lang="en-US" dirty="0"/>
          </a:p>
        </p:txBody>
      </p:sp>
      <p:pic>
        <p:nvPicPr>
          <p:cNvPr id="3" name="Picture 2" descr="Logo, company name">
            <a:extLst>
              <a:ext uri="{FF2B5EF4-FFF2-40B4-BE49-F238E27FC236}">
                <a16:creationId xmlns:a16="http://schemas.microsoft.com/office/drawing/2014/main" id="{82A2D2A2-CC23-3EBB-597D-F16BDC4A1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496" y="3101259"/>
            <a:ext cx="2977319" cy="1207695"/>
          </a:xfrm>
          <a:prstGeom prst="rect">
            <a:avLst/>
          </a:prstGeom>
        </p:spPr>
      </p:pic>
      <p:pic>
        <p:nvPicPr>
          <p:cNvPr id="4" name="Picture 3" descr="Utah Hematology Oncology">
            <a:extLst>
              <a:ext uri="{FF2B5EF4-FFF2-40B4-BE49-F238E27FC236}">
                <a16:creationId xmlns:a16="http://schemas.microsoft.com/office/drawing/2014/main" id="{2F02E64F-02D9-0F09-90B5-9ACF1E33CC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84221" y="4517462"/>
            <a:ext cx="3310594" cy="4918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87103" y="3112858"/>
            <a:ext cx="8229600" cy="2457793"/>
          </a:xfrm>
          <a:ln/>
        </p:spPr>
        <p:txBody>
          <a:bodyPr anchor="t">
            <a:normAutofit/>
          </a:bodyPr>
          <a:lstStyle/>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1800" dirty="0">
                <a:latin typeface="Arial" panose="020B0604020202020204" pitchFamily="34" charset="0"/>
                <a:cs typeface="Arial" panose="020B0604020202020204" pitchFamily="34" charset="0"/>
              </a:rPr>
              <a:t>Patients with completely resected stage III melanoma were randomly assigned to receive 200 mg of pembrolizumab (514 patients) or placebo (505 patients) intravenously every 3 weeks for a total of 18 doses (approximately 1 year) </a:t>
            </a:r>
            <a:endParaRPr lang="en-GB" dirty="0">
              <a:latin typeface="Arial" panose="020B0604020202020204" pitchFamily="34" charset="0"/>
              <a:cs typeface="Arial" panose="020B0604020202020204" pitchFamily="34" charset="0"/>
            </a:endParaRP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14" dirty="0">
                <a:latin typeface="Arial" charset="0"/>
              </a:rPr>
              <a:t>Results showed that adjuvant pembrolizumab every 3 weeks for a year was associated with a 1-year recurrence-free survival rate of 75%, as compared with 61% for placebo.</a:t>
            </a:r>
          </a:p>
        </p:txBody>
      </p:sp>
      <p:sp>
        <p:nvSpPr>
          <p:cNvPr id="4" name="TextBox 3">
            <a:extLst>
              <a:ext uri="{FF2B5EF4-FFF2-40B4-BE49-F238E27FC236}">
                <a16:creationId xmlns:a16="http://schemas.microsoft.com/office/drawing/2014/main" id="{526A8656-6B24-F3BB-490D-822B3C44CEC8}"/>
              </a:ext>
            </a:extLst>
          </p:cNvPr>
          <p:cNvSpPr txBox="1"/>
          <p:nvPr/>
        </p:nvSpPr>
        <p:spPr>
          <a:xfrm>
            <a:off x="2905514" y="2641039"/>
            <a:ext cx="2996419"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Volume 378(19):1789-1801; May 10, 2018</a:t>
            </a:r>
          </a:p>
        </p:txBody>
      </p:sp>
      <p:pic>
        <p:nvPicPr>
          <p:cNvPr id="2" name="Picture 1" descr="Logo, company name">
            <a:extLst>
              <a:ext uri="{FF2B5EF4-FFF2-40B4-BE49-F238E27FC236}">
                <a16:creationId xmlns:a16="http://schemas.microsoft.com/office/drawing/2014/main" id="{4BA45B70-2A55-497A-B2D7-F08EDD805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03" y="3224453"/>
            <a:ext cx="2977319" cy="1207695"/>
          </a:xfrm>
          <a:prstGeom prst="rect">
            <a:avLst/>
          </a:prstGeom>
        </p:spPr>
      </p:pic>
      <p:pic>
        <p:nvPicPr>
          <p:cNvPr id="5" name="Picture 4" descr="Utah Hematology Oncology">
            <a:extLst>
              <a:ext uri="{FF2B5EF4-FFF2-40B4-BE49-F238E27FC236}">
                <a16:creationId xmlns:a16="http://schemas.microsoft.com/office/drawing/2014/main" id="{F37EA23A-1929-9065-A6F9-3E400F67AA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5221" y="4489686"/>
            <a:ext cx="3332759" cy="495153"/>
          </a:xfrm>
          <a:prstGeom prst="rect">
            <a:avLst/>
          </a:prstGeom>
          <a:noFill/>
          <a:ln>
            <a:noFill/>
          </a:ln>
        </p:spPr>
      </p:pic>
      <p:pic>
        <p:nvPicPr>
          <p:cNvPr id="10" name="Picture 9" descr="A close up of a text&#10;&#10;Description automatically generated">
            <a:extLst>
              <a:ext uri="{FF2B5EF4-FFF2-40B4-BE49-F238E27FC236}">
                <a16:creationId xmlns:a16="http://schemas.microsoft.com/office/drawing/2014/main" id="{53B1C0B3-14CE-29F7-EA56-DB3DDFA7B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36" y="183246"/>
            <a:ext cx="7154273" cy="245779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FAFBD88-7DC4-899A-5024-FAAD67A0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681" y="3164553"/>
            <a:ext cx="2977319" cy="1207695"/>
          </a:xfrm>
          <a:prstGeom prst="rect">
            <a:avLst/>
          </a:prstGeom>
        </p:spPr>
      </p:pic>
      <p:pic>
        <p:nvPicPr>
          <p:cNvPr id="3" name="Picture 2" descr="Utah Hematology Oncology">
            <a:extLst>
              <a:ext uri="{FF2B5EF4-FFF2-40B4-BE49-F238E27FC236}">
                <a16:creationId xmlns:a16="http://schemas.microsoft.com/office/drawing/2014/main" id="{E46281B1-7F2C-3355-43D6-28F07664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8699" y="4458483"/>
            <a:ext cx="3253301" cy="483348"/>
          </a:xfrm>
          <a:prstGeom prst="rect">
            <a:avLst/>
          </a:prstGeom>
          <a:noFill/>
          <a:ln>
            <a:noFill/>
          </a:ln>
        </p:spPr>
      </p:pic>
      <p:sp>
        <p:nvSpPr>
          <p:cNvPr id="10" name="Text Box 4">
            <a:extLst>
              <a:ext uri="{FF2B5EF4-FFF2-40B4-BE49-F238E27FC236}">
                <a16:creationId xmlns:a16="http://schemas.microsoft.com/office/drawing/2014/main" id="{79F6748E-610D-9834-285A-957B9036F6F1}"/>
              </a:ext>
            </a:extLst>
          </p:cNvPr>
          <p:cNvSpPr txBox="1">
            <a:spLocks noChangeArrowheads="1"/>
          </p:cNvSpPr>
          <p:nvPr/>
        </p:nvSpPr>
        <p:spPr bwMode="auto">
          <a:xfrm>
            <a:off x="6203852" y="5536635"/>
            <a:ext cx="3253301" cy="325217"/>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089" b="1" dirty="0" err="1">
                <a:latin typeface="Arial" charset="0"/>
              </a:rPr>
              <a:t>Eggermont</a:t>
            </a:r>
            <a:r>
              <a:rPr lang="en-GB" sz="1089" b="1" dirty="0">
                <a:latin typeface="Arial" charset="0"/>
              </a:rPr>
              <a:t> AMM et al. N </a:t>
            </a:r>
            <a:r>
              <a:rPr lang="en-GB" sz="1089" b="1" dirty="0" err="1">
                <a:latin typeface="Arial" charset="0"/>
              </a:rPr>
              <a:t>Engl</a:t>
            </a:r>
            <a:r>
              <a:rPr lang="en-GB" sz="1089" b="1" dirty="0">
                <a:latin typeface="Arial" charset="0"/>
              </a:rPr>
              <a:t> J Med 2018;378:1789-1801</a:t>
            </a:r>
          </a:p>
        </p:txBody>
      </p:sp>
      <p:sp>
        <p:nvSpPr>
          <p:cNvPr id="11" name="TextBox 10">
            <a:extLst>
              <a:ext uri="{FF2B5EF4-FFF2-40B4-BE49-F238E27FC236}">
                <a16:creationId xmlns:a16="http://schemas.microsoft.com/office/drawing/2014/main" id="{AD86E3B7-830B-1641-F6D3-B1F142CA4E83}"/>
              </a:ext>
            </a:extLst>
          </p:cNvPr>
          <p:cNvSpPr txBox="1"/>
          <p:nvPr/>
        </p:nvSpPr>
        <p:spPr>
          <a:xfrm>
            <a:off x="6203852" y="1586478"/>
            <a:ext cx="3123028" cy="2585323"/>
          </a:xfrm>
          <a:prstGeom prst="rect">
            <a:avLst/>
          </a:prstGeom>
          <a:noFill/>
        </p:spPr>
        <p:txBody>
          <a:bodyPr wrap="square" rtlCol="0">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Take home points: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Recurrent free survival was significantly improved at original publish (2 years </a:t>
            </a:r>
            <a:r>
              <a:rPr lang="en-US" dirty="0" err="1">
                <a:latin typeface="Arial" panose="020B0604020202020204" pitchFamily="34" charset="0"/>
                <a:cs typeface="Arial" panose="020B0604020202020204" pitchFamily="34" charset="0"/>
              </a:rPr>
              <a:t>followup</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Recurrent free survival continues to improve compared to placebo at 5 years (sustained results)</a:t>
            </a:r>
          </a:p>
        </p:txBody>
      </p:sp>
      <p:pic>
        <p:nvPicPr>
          <p:cNvPr id="12" name="Picture 2">
            <a:extLst>
              <a:ext uri="{FF2B5EF4-FFF2-40B4-BE49-F238E27FC236}">
                <a16:creationId xmlns:a16="http://schemas.microsoft.com/office/drawing/2014/main" id="{06638E2E-C2A4-269E-6868-9C44A2133664}"/>
              </a:ext>
            </a:extLst>
          </p:cNvPr>
          <p:cNvPicPr>
            <a:picLocks noChangeAspect="1" noChangeArrowheads="1"/>
          </p:cNvPicPr>
          <p:nvPr/>
        </p:nvPicPr>
        <p:blipFill>
          <a:blip r:embed="rId4" cstate="print"/>
          <a:srcRect/>
          <a:stretch>
            <a:fillRect/>
          </a:stretch>
        </p:blipFill>
        <p:spPr bwMode="auto">
          <a:xfrm>
            <a:off x="6214538" y="4929214"/>
            <a:ext cx="2566080" cy="432000"/>
          </a:xfrm>
          <a:prstGeom prst="rect">
            <a:avLst/>
          </a:prstGeom>
          <a:noFill/>
        </p:spPr>
      </p:pic>
      <p:sp>
        <p:nvSpPr>
          <p:cNvPr id="13" name="Text Box 1">
            <a:extLst>
              <a:ext uri="{FF2B5EF4-FFF2-40B4-BE49-F238E27FC236}">
                <a16:creationId xmlns:a16="http://schemas.microsoft.com/office/drawing/2014/main" id="{13E2CBFE-2959-2105-569A-95FBE6B814FF}"/>
              </a:ext>
            </a:extLst>
          </p:cNvPr>
          <p:cNvSpPr txBox="1">
            <a:spLocks noChangeArrowheads="1"/>
          </p:cNvSpPr>
          <p:nvPr/>
        </p:nvSpPr>
        <p:spPr bwMode="auto">
          <a:xfrm>
            <a:off x="6096000" y="422290"/>
            <a:ext cx="5342929" cy="866391"/>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451" b="1" dirty="0">
                <a:latin typeface="Arial" charset="0"/>
              </a:rPr>
              <a:t>Kaplan–Meier Estimate of Recurrence-free Survival, in the Overall Intention-to-Treat Population</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451" b="1" dirty="0">
                <a:latin typeface="Arial" charset="0"/>
              </a:rPr>
              <a:t>TOP: Original article with 2 year data 2018</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451" b="1" dirty="0">
                <a:latin typeface="Arial" charset="0"/>
              </a:rPr>
              <a:t>BOTTOM: Updated 5 year data 2022</a:t>
            </a:r>
          </a:p>
        </p:txBody>
      </p:sp>
      <p:pic>
        <p:nvPicPr>
          <p:cNvPr id="5" name="Picture 4" descr="A graph of a number of people with numbers and a line">
            <a:extLst>
              <a:ext uri="{FF2B5EF4-FFF2-40B4-BE49-F238E27FC236}">
                <a16:creationId xmlns:a16="http://schemas.microsoft.com/office/drawing/2014/main" id="{18CF0D8F-E3DE-0E76-C15E-AA6D5EC18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24" y="422290"/>
            <a:ext cx="5763429" cy="2981741"/>
          </a:xfrm>
          <a:prstGeom prst="rect">
            <a:avLst/>
          </a:prstGeom>
        </p:spPr>
      </p:pic>
      <p:pic>
        <p:nvPicPr>
          <p:cNvPr id="15" name="Picture 14" descr="A graph of a disease">
            <a:extLst>
              <a:ext uri="{FF2B5EF4-FFF2-40B4-BE49-F238E27FC236}">
                <a16:creationId xmlns:a16="http://schemas.microsoft.com/office/drawing/2014/main" id="{32BAC476-94F5-A1FE-F0E0-AB8D62DC7F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04" y="3481598"/>
            <a:ext cx="5789249" cy="3054095"/>
          </a:xfrm>
          <a:prstGeom prst="rect">
            <a:avLst/>
          </a:prstGeom>
        </p:spPr>
      </p:pic>
      <p:sp>
        <p:nvSpPr>
          <p:cNvPr id="16" name="TextBox 15">
            <a:extLst>
              <a:ext uri="{FF2B5EF4-FFF2-40B4-BE49-F238E27FC236}">
                <a16:creationId xmlns:a16="http://schemas.microsoft.com/office/drawing/2014/main" id="{E018B219-639E-32BA-6186-0A4544192245}"/>
              </a:ext>
            </a:extLst>
          </p:cNvPr>
          <p:cNvSpPr txBox="1"/>
          <p:nvPr/>
        </p:nvSpPr>
        <p:spPr>
          <a:xfrm>
            <a:off x="6096000" y="6017189"/>
            <a:ext cx="2502165" cy="600164"/>
          </a:xfrm>
          <a:prstGeom prst="rect">
            <a:avLst/>
          </a:prstGeom>
          <a:noFill/>
        </p:spPr>
        <p:txBody>
          <a:bodyPr wrap="square" rtlCol="0">
            <a:spAutoFit/>
          </a:bodyPr>
          <a:lstStyle/>
          <a:p>
            <a:r>
              <a:rPr lang="pt-BR" sz="1100" b="1" dirty="0"/>
              <a:t>September 10, 2022 DOI: 10.1056/EVIDoa2200214 NEJM Evid 2022; 1 (11)</a:t>
            </a:r>
            <a:endParaRPr lang="en-US" sz="1100" b="1" dirty="0"/>
          </a:p>
        </p:txBody>
      </p:sp>
    </p:spTree>
    <p:extLst>
      <p:ext uri="{BB962C8B-B14F-4D97-AF65-F5344CB8AC3E}">
        <p14:creationId xmlns:p14="http://schemas.microsoft.com/office/powerpoint/2010/main" val="418361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1595</TotalTime>
  <Words>2346</Words>
  <Application>Microsoft Office PowerPoint</Application>
  <PresentationFormat>Widescreen</PresentationFormat>
  <Paragraphs>149</Paragraphs>
  <Slides>35</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35</vt:i4>
      </vt:variant>
    </vt:vector>
  </HeadingPairs>
  <TitlesOfParts>
    <vt:vector size="52" baseType="lpstr">
      <vt:lpstr>-apple-system</vt:lpstr>
      <vt:lpstr>Arial</vt:lpstr>
      <vt:lpstr>Arial Unicode MS</vt:lpstr>
      <vt:lpstr>Calibri</vt:lpstr>
      <vt:lpstr>Calibri Light</vt:lpstr>
      <vt:lpstr>Cambria</vt:lpstr>
      <vt:lpstr>ff-quadraat-web-pro</vt:lpstr>
      <vt:lpstr>Google Sans</vt:lpstr>
      <vt:lpstr>Gotham A</vt:lpstr>
      <vt:lpstr>Helvetica Neue</vt:lpstr>
      <vt:lpstr>Open Sans</vt:lpstr>
      <vt:lpstr>open-sans</vt:lpstr>
      <vt:lpstr>OTNEJMScalaSansLF</vt:lpstr>
      <vt:lpstr>Roboto Condensed</vt:lpstr>
      <vt:lpstr>Roboto Flex</vt:lpstr>
      <vt:lpstr>Source Sans Pro</vt:lpstr>
      <vt:lpstr>Office Theme</vt:lpstr>
      <vt:lpstr>What’s New in My Specialty?</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Pathologic Response</vt:lpstr>
      <vt:lpstr>PowerPoint Presentation</vt:lpstr>
      <vt:lpstr>Colon Cancer</vt:lpstr>
      <vt:lpstr>Colon Cancer</vt:lpstr>
      <vt:lpstr>Liquid biopsies and ctDNA, where do we stand?  </vt:lpstr>
      <vt:lpstr>PowerPoint Presentation</vt:lpstr>
      <vt:lpstr>PowerPoint Presentation</vt:lpstr>
      <vt:lpstr>PowerPoint Presentation</vt:lpstr>
      <vt:lpstr>SIGNATERA</vt:lpstr>
      <vt:lpstr> </vt:lpstr>
      <vt:lpstr>PowerPoint Presentation</vt:lpstr>
      <vt:lpstr>Designer Antibodies </vt:lpstr>
      <vt:lpstr>Bispecific Antibodies</vt:lpstr>
      <vt:lpstr>PowerPoint Presentation</vt:lpstr>
      <vt:lpstr> </vt:lpstr>
      <vt:lpstr>PowerPoint Presentation</vt:lpstr>
      <vt:lpstr>Antibody Drug Conjugates- ADCs</vt:lpstr>
      <vt:lpstr>PowerPoint Presentation</vt:lpstr>
      <vt:lpstr> </vt:lpstr>
      <vt:lpstr>Trastuzumab-Dxd; Enhertu HER2 Low Breast CA </vt:lpstr>
      <vt:lpstr>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Kalani Holloway</dc:creator>
  <cp:lastModifiedBy>teresapuskedra ogdensurgical.com</cp:lastModifiedBy>
  <cp:revision>12</cp:revision>
  <dcterms:created xsi:type="dcterms:W3CDTF">2022-11-02T22:01:50Z</dcterms:created>
  <dcterms:modified xsi:type="dcterms:W3CDTF">2024-05-15T17:13:16Z</dcterms:modified>
</cp:coreProperties>
</file>