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26"/>
  </p:notesMasterIdLst>
  <p:sldIdLst>
    <p:sldId id="2304" r:id="rId2"/>
    <p:sldId id="2319" r:id="rId3"/>
    <p:sldId id="2320" r:id="rId4"/>
    <p:sldId id="2323" r:id="rId5"/>
    <p:sldId id="2324" r:id="rId6"/>
    <p:sldId id="2322" r:id="rId7"/>
    <p:sldId id="2321" r:id="rId8"/>
    <p:sldId id="2325" r:id="rId9"/>
    <p:sldId id="2326" r:id="rId10"/>
    <p:sldId id="2318" r:id="rId11"/>
    <p:sldId id="2314" r:id="rId12"/>
    <p:sldId id="2285" r:id="rId13"/>
    <p:sldId id="2270" r:id="rId14"/>
    <p:sldId id="2311" r:id="rId15"/>
    <p:sldId id="2313" r:id="rId16"/>
    <p:sldId id="266" r:id="rId17"/>
    <p:sldId id="2303" r:id="rId18"/>
    <p:sldId id="273" r:id="rId19"/>
    <p:sldId id="274" r:id="rId20"/>
    <p:sldId id="2306" r:id="rId21"/>
    <p:sldId id="2310" r:id="rId22"/>
    <p:sldId id="2316" r:id="rId23"/>
    <p:sldId id="1702" r:id="rId24"/>
    <p:sldId id="231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p:normalViewPr>
  <p:slideViewPr>
    <p:cSldViewPr snapToGrid="0">
      <p:cViewPr varScale="1">
        <p:scale>
          <a:sx n="47" d="100"/>
          <a:sy n="47" d="100"/>
        </p:scale>
        <p:origin x="84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B769CC-CCC5-499D-A88D-40FE85D6A784}"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26AD7502-5A83-4E54-A7CC-4E53D86D55F7}">
      <dgm:prSet/>
      <dgm:spPr/>
      <dgm:t>
        <a:bodyPr/>
        <a:lstStyle/>
        <a:p>
          <a:r>
            <a:rPr lang="en-US"/>
            <a:t>Adults with higher educational attainment live healthier and longer lives compared to their less educated peers. </a:t>
          </a:r>
        </a:p>
      </dgm:t>
    </dgm:pt>
    <dgm:pt modelId="{3795B16A-0441-4B53-B70C-693739EDE8DB}" type="parTrans" cxnId="{81D8200C-3B00-40B3-B861-94BB3E3CEB2C}">
      <dgm:prSet/>
      <dgm:spPr/>
      <dgm:t>
        <a:bodyPr/>
        <a:lstStyle/>
        <a:p>
          <a:endParaRPr lang="en-US"/>
        </a:p>
      </dgm:t>
    </dgm:pt>
    <dgm:pt modelId="{A1822E0C-748C-413C-93A9-2939F4A20557}" type="sibTrans" cxnId="{81D8200C-3B00-40B3-B861-94BB3E3CEB2C}">
      <dgm:prSet/>
      <dgm:spPr/>
      <dgm:t>
        <a:bodyPr/>
        <a:lstStyle/>
        <a:p>
          <a:endParaRPr lang="en-US"/>
        </a:p>
      </dgm:t>
    </dgm:pt>
    <dgm:pt modelId="{2D8AF527-FA6A-4AEF-8982-93D51353E74F}">
      <dgm:prSet/>
      <dgm:spPr/>
      <dgm:t>
        <a:bodyPr/>
        <a:lstStyle/>
        <a:p>
          <a:r>
            <a:rPr lang="en-US"/>
            <a:t>Men and women without a high school diploma have about 57% chance of reporting fair or poor health, compared to just 9% for college graduates.</a:t>
          </a:r>
        </a:p>
      </dgm:t>
    </dgm:pt>
    <dgm:pt modelId="{090A2C0E-DFBA-4740-8A2B-E49A1E5BC380}" type="parTrans" cxnId="{E4B9D7E9-33FB-4F90-B8EB-98018E234DC3}">
      <dgm:prSet/>
      <dgm:spPr/>
      <dgm:t>
        <a:bodyPr/>
        <a:lstStyle/>
        <a:p>
          <a:endParaRPr lang="en-US"/>
        </a:p>
      </dgm:t>
    </dgm:pt>
    <dgm:pt modelId="{0130642C-8B49-4B3F-A236-B887F6B2270E}" type="sibTrans" cxnId="{E4B9D7E9-33FB-4F90-B8EB-98018E234DC3}">
      <dgm:prSet/>
      <dgm:spPr/>
      <dgm:t>
        <a:bodyPr/>
        <a:lstStyle/>
        <a:p>
          <a:endParaRPr lang="en-US"/>
        </a:p>
      </dgm:t>
    </dgm:pt>
    <dgm:pt modelId="{4344E869-118E-431B-9F29-6EEDEDBFBAA2}">
      <dgm:prSet/>
      <dgm:spPr/>
      <dgm:t>
        <a:bodyPr/>
        <a:lstStyle/>
        <a:p>
          <a:r>
            <a:rPr lang="en-US"/>
            <a:t>Adults with less education are more likely to smoke, have an unhealthy diet, and lack exercise.</a:t>
          </a:r>
        </a:p>
      </dgm:t>
    </dgm:pt>
    <dgm:pt modelId="{29FFEA49-18E6-4FC3-BBD1-36FA2857D316}" type="parTrans" cxnId="{A6045CBC-7592-4E5F-B1AF-0924EA378D1D}">
      <dgm:prSet/>
      <dgm:spPr/>
      <dgm:t>
        <a:bodyPr/>
        <a:lstStyle/>
        <a:p>
          <a:endParaRPr lang="en-US"/>
        </a:p>
      </dgm:t>
    </dgm:pt>
    <dgm:pt modelId="{4F275CA6-04F4-4A60-B1E6-BEAAF3F7F79F}" type="sibTrans" cxnId="{A6045CBC-7592-4E5F-B1AF-0924EA378D1D}">
      <dgm:prSet/>
      <dgm:spPr/>
      <dgm:t>
        <a:bodyPr/>
        <a:lstStyle/>
        <a:p>
          <a:endParaRPr lang="en-US"/>
        </a:p>
      </dgm:t>
    </dgm:pt>
    <dgm:pt modelId="{BD00342C-CF1F-43B7-AAA7-DA3A3FF00A8E}">
      <dgm:prSet/>
      <dgm:spPr/>
      <dgm:t>
        <a:bodyPr/>
        <a:lstStyle/>
        <a:p>
          <a:r>
            <a:rPr lang="en-US"/>
            <a:t>Less educated adults report worse general health, more chronic conditions, and more functional     limitations and disability.</a:t>
          </a:r>
        </a:p>
      </dgm:t>
    </dgm:pt>
    <dgm:pt modelId="{C69DCE25-2D0E-45BA-8760-7EBE5E5078FE}" type="parTrans" cxnId="{FE40EAEE-0D88-42EE-A704-91D2E6F7CB7A}">
      <dgm:prSet/>
      <dgm:spPr/>
      <dgm:t>
        <a:bodyPr/>
        <a:lstStyle/>
        <a:p>
          <a:endParaRPr lang="en-US"/>
        </a:p>
      </dgm:t>
    </dgm:pt>
    <dgm:pt modelId="{638707BE-F297-4620-9BC0-9D5040C47549}" type="sibTrans" cxnId="{FE40EAEE-0D88-42EE-A704-91D2E6F7CB7A}">
      <dgm:prSet/>
      <dgm:spPr/>
      <dgm:t>
        <a:bodyPr/>
        <a:lstStyle/>
        <a:p>
          <a:endParaRPr lang="en-US"/>
        </a:p>
      </dgm:t>
    </dgm:pt>
    <dgm:pt modelId="{BA2C1A74-C650-4F96-9999-1300D01C5ABA}">
      <dgm:prSet/>
      <dgm:spPr/>
      <dgm:t>
        <a:bodyPr/>
        <a:lstStyle/>
        <a:p>
          <a:r>
            <a:rPr lang="en-US"/>
            <a:t>Americans have worse health than people in other high-income countries, and have been falling further behind in recent decades. . partially due to the. .poor health of adults with low education. </a:t>
          </a:r>
        </a:p>
      </dgm:t>
    </dgm:pt>
    <dgm:pt modelId="{4ECFFFA4-89D8-4427-A0A3-D1B9DD63AE56}" type="parTrans" cxnId="{13547DD8-162F-46A6-BAE1-2AB8C8264BA1}">
      <dgm:prSet/>
      <dgm:spPr/>
      <dgm:t>
        <a:bodyPr/>
        <a:lstStyle/>
        <a:p>
          <a:endParaRPr lang="en-US"/>
        </a:p>
      </dgm:t>
    </dgm:pt>
    <dgm:pt modelId="{64802770-03C5-4C1A-983A-190C1047BE6A}" type="sibTrans" cxnId="{13547DD8-162F-46A6-BAE1-2AB8C8264BA1}">
      <dgm:prSet/>
      <dgm:spPr/>
      <dgm:t>
        <a:bodyPr/>
        <a:lstStyle/>
        <a:p>
          <a:endParaRPr lang="en-US"/>
        </a:p>
      </dgm:t>
    </dgm:pt>
    <dgm:pt modelId="{8397A364-2073-6D40-8D81-A917C08FB0B0}" type="pres">
      <dgm:prSet presAssocID="{C9B769CC-CCC5-499D-A88D-40FE85D6A784}" presName="Name0" presStyleCnt="0">
        <dgm:presLayoutVars>
          <dgm:dir/>
          <dgm:animLvl val="lvl"/>
          <dgm:resizeHandles val="exact"/>
        </dgm:presLayoutVars>
      </dgm:prSet>
      <dgm:spPr/>
    </dgm:pt>
    <dgm:pt modelId="{FB39F294-BB9A-6D43-8194-ECB2F2512F27}" type="pres">
      <dgm:prSet presAssocID="{BA2C1A74-C650-4F96-9999-1300D01C5ABA}" presName="boxAndChildren" presStyleCnt="0"/>
      <dgm:spPr/>
    </dgm:pt>
    <dgm:pt modelId="{16A13CE2-A56E-8441-A490-DC7B1BB67246}" type="pres">
      <dgm:prSet presAssocID="{BA2C1A74-C650-4F96-9999-1300D01C5ABA}" presName="parentTextBox" presStyleLbl="node1" presStyleIdx="0" presStyleCnt="5"/>
      <dgm:spPr/>
    </dgm:pt>
    <dgm:pt modelId="{EB8E5353-B7E7-D046-A409-C36CF022B6E9}" type="pres">
      <dgm:prSet presAssocID="{638707BE-F297-4620-9BC0-9D5040C47549}" presName="sp" presStyleCnt="0"/>
      <dgm:spPr/>
    </dgm:pt>
    <dgm:pt modelId="{C73D11C8-864E-9447-8240-909B92721A37}" type="pres">
      <dgm:prSet presAssocID="{BD00342C-CF1F-43B7-AAA7-DA3A3FF00A8E}" presName="arrowAndChildren" presStyleCnt="0"/>
      <dgm:spPr/>
    </dgm:pt>
    <dgm:pt modelId="{C9F6C6C6-227B-2147-9ADC-9A2F009D9C5C}" type="pres">
      <dgm:prSet presAssocID="{BD00342C-CF1F-43B7-AAA7-DA3A3FF00A8E}" presName="parentTextArrow" presStyleLbl="node1" presStyleIdx="1" presStyleCnt="5"/>
      <dgm:spPr/>
    </dgm:pt>
    <dgm:pt modelId="{3772C090-D90A-4249-9DCB-67FEF96619D3}" type="pres">
      <dgm:prSet presAssocID="{4F275CA6-04F4-4A60-B1E6-BEAAF3F7F79F}" presName="sp" presStyleCnt="0"/>
      <dgm:spPr/>
    </dgm:pt>
    <dgm:pt modelId="{58EE2BAE-A0C5-0042-8C14-EC8A14DC337B}" type="pres">
      <dgm:prSet presAssocID="{4344E869-118E-431B-9F29-6EEDEDBFBAA2}" presName="arrowAndChildren" presStyleCnt="0"/>
      <dgm:spPr/>
    </dgm:pt>
    <dgm:pt modelId="{5229FCF6-1265-A045-BAFA-7D4F82F6DBC0}" type="pres">
      <dgm:prSet presAssocID="{4344E869-118E-431B-9F29-6EEDEDBFBAA2}" presName="parentTextArrow" presStyleLbl="node1" presStyleIdx="2" presStyleCnt="5"/>
      <dgm:spPr/>
    </dgm:pt>
    <dgm:pt modelId="{EF0A7A01-DBA5-CF49-BE62-B61201F24A51}" type="pres">
      <dgm:prSet presAssocID="{0130642C-8B49-4B3F-A236-B887F6B2270E}" presName="sp" presStyleCnt="0"/>
      <dgm:spPr/>
    </dgm:pt>
    <dgm:pt modelId="{D5BC7213-F4A5-854F-9F90-1E9254F3A01E}" type="pres">
      <dgm:prSet presAssocID="{2D8AF527-FA6A-4AEF-8982-93D51353E74F}" presName="arrowAndChildren" presStyleCnt="0"/>
      <dgm:spPr/>
    </dgm:pt>
    <dgm:pt modelId="{EC0F446E-9406-1D42-B30B-45AF83ABE257}" type="pres">
      <dgm:prSet presAssocID="{2D8AF527-FA6A-4AEF-8982-93D51353E74F}" presName="parentTextArrow" presStyleLbl="node1" presStyleIdx="3" presStyleCnt="5"/>
      <dgm:spPr/>
    </dgm:pt>
    <dgm:pt modelId="{6839AD75-E203-D54D-9485-C57DB634FA08}" type="pres">
      <dgm:prSet presAssocID="{A1822E0C-748C-413C-93A9-2939F4A20557}" presName="sp" presStyleCnt="0"/>
      <dgm:spPr/>
    </dgm:pt>
    <dgm:pt modelId="{4F7776D9-24AB-514B-B730-E3D70E01D2E4}" type="pres">
      <dgm:prSet presAssocID="{26AD7502-5A83-4E54-A7CC-4E53D86D55F7}" presName="arrowAndChildren" presStyleCnt="0"/>
      <dgm:spPr/>
    </dgm:pt>
    <dgm:pt modelId="{ED1941A9-D3A2-334E-840A-2DC7E2FEEC87}" type="pres">
      <dgm:prSet presAssocID="{26AD7502-5A83-4E54-A7CC-4E53D86D55F7}" presName="parentTextArrow" presStyleLbl="node1" presStyleIdx="4" presStyleCnt="5"/>
      <dgm:spPr/>
    </dgm:pt>
  </dgm:ptLst>
  <dgm:cxnLst>
    <dgm:cxn modelId="{81D8200C-3B00-40B3-B861-94BB3E3CEB2C}" srcId="{C9B769CC-CCC5-499D-A88D-40FE85D6A784}" destId="{26AD7502-5A83-4E54-A7CC-4E53D86D55F7}" srcOrd="0" destOrd="0" parTransId="{3795B16A-0441-4B53-B70C-693739EDE8DB}" sibTransId="{A1822E0C-748C-413C-93A9-2939F4A20557}"/>
    <dgm:cxn modelId="{A9503E28-C7EA-1C44-A050-D709EAA7900E}" type="presOf" srcId="{C9B769CC-CCC5-499D-A88D-40FE85D6A784}" destId="{8397A364-2073-6D40-8D81-A917C08FB0B0}" srcOrd="0" destOrd="0" presId="urn:microsoft.com/office/officeart/2005/8/layout/process4"/>
    <dgm:cxn modelId="{0C76B22D-1E72-F14F-8740-DD519362EBCC}" type="presOf" srcId="{4344E869-118E-431B-9F29-6EEDEDBFBAA2}" destId="{5229FCF6-1265-A045-BAFA-7D4F82F6DBC0}" srcOrd="0" destOrd="0" presId="urn:microsoft.com/office/officeart/2005/8/layout/process4"/>
    <dgm:cxn modelId="{63D14DAF-33A0-074A-91AD-23B88C1E8EEE}" type="presOf" srcId="{26AD7502-5A83-4E54-A7CC-4E53D86D55F7}" destId="{ED1941A9-D3A2-334E-840A-2DC7E2FEEC87}" srcOrd="0" destOrd="0" presId="urn:microsoft.com/office/officeart/2005/8/layout/process4"/>
    <dgm:cxn modelId="{A6045CBC-7592-4E5F-B1AF-0924EA378D1D}" srcId="{C9B769CC-CCC5-499D-A88D-40FE85D6A784}" destId="{4344E869-118E-431B-9F29-6EEDEDBFBAA2}" srcOrd="2" destOrd="0" parTransId="{29FFEA49-18E6-4FC3-BBD1-36FA2857D316}" sibTransId="{4F275CA6-04F4-4A60-B1E6-BEAAF3F7F79F}"/>
    <dgm:cxn modelId="{481C5FD0-7F92-1F47-AE68-51118BB3062E}" type="presOf" srcId="{BD00342C-CF1F-43B7-AAA7-DA3A3FF00A8E}" destId="{C9F6C6C6-227B-2147-9ADC-9A2F009D9C5C}" srcOrd="0" destOrd="0" presId="urn:microsoft.com/office/officeart/2005/8/layout/process4"/>
    <dgm:cxn modelId="{0332BFD2-2562-3D4A-BBD5-3D5D6E1FA191}" type="presOf" srcId="{2D8AF527-FA6A-4AEF-8982-93D51353E74F}" destId="{EC0F446E-9406-1D42-B30B-45AF83ABE257}" srcOrd="0" destOrd="0" presId="urn:microsoft.com/office/officeart/2005/8/layout/process4"/>
    <dgm:cxn modelId="{13547DD8-162F-46A6-BAE1-2AB8C8264BA1}" srcId="{C9B769CC-CCC5-499D-A88D-40FE85D6A784}" destId="{BA2C1A74-C650-4F96-9999-1300D01C5ABA}" srcOrd="4" destOrd="0" parTransId="{4ECFFFA4-89D8-4427-A0A3-D1B9DD63AE56}" sibTransId="{64802770-03C5-4C1A-983A-190C1047BE6A}"/>
    <dgm:cxn modelId="{E4B9D7E9-33FB-4F90-B8EB-98018E234DC3}" srcId="{C9B769CC-CCC5-499D-A88D-40FE85D6A784}" destId="{2D8AF527-FA6A-4AEF-8982-93D51353E74F}" srcOrd="1" destOrd="0" parTransId="{090A2C0E-DFBA-4740-8A2B-E49A1E5BC380}" sibTransId="{0130642C-8B49-4B3F-A236-B887F6B2270E}"/>
    <dgm:cxn modelId="{FE40EAEE-0D88-42EE-A704-91D2E6F7CB7A}" srcId="{C9B769CC-CCC5-499D-A88D-40FE85D6A784}" destId="{BD00342C-CF1F-43B7-AAA7-DA3A3FF00A8E}" srcOrd="3" destOrd="0" parTransId="{C69DCE25-2D0E-45BA-8760-7EBE5E5078FE}" sibTransId="{638707BE-F297-4620-9BC0-9D5040C47549}"/>
    <dgm:cxn modelId="{6E9AF8F6-B882-A841-A4FA-C29EA222BBAD}" type="presOf" srcId="{BA2C1A74-C650-4F96-9999-1300D01C5ABA}" destId="{16A13CE2-A56E-8441-A490-DC7B1BB67246}" srcOrd="0" destOrd="0" presId="urn:microsoft.com/office/officeart/2005/8/layout/process4"/>
    <dgm:cxn modelId="{91B78670-51C9-0D46-803C-58AF71919AED}" type="presParOf" srcId="{8397A364-2073-6D40-8D81-A917C08FB0B0}" destId="{FB39F294-BB9A-6D43-8194-ECB2F2512F27}" srcOrd="0" destOrd="0" presId="urn:microsoft.com/office/officeart/2005/8/layout/process4"/>
    <dgm:cxn modelId="{3A047266-AE14-2046-9332-2E809F63FFCA}" type="presParOf" srcId="{FB39F294-BB9A-6D43-8194-ECB2F2512F27}" destId="{16A13CE2-A56E-8441-A490-DC7B1BB67246}" srcOrd="0" destOrd="0" presId="urn:microsoft.com/office/officeart/2005/8/layout/process4"/>
    <dgm:cxn modelId="{16D5C0E6-B756-134F-BAF4-70773C7CD577}" type="presParOf" srcId="{8397A364-2073-6D40-8D81-A917C08FB0B0}" destId="{EB8E5353-B7E7-D046-A409-C36CF022B6E9}" srcOrd="1" destOrd="0" presId="urn:microsoft.com/office/officeart/2005/8/layout/process4"/>
    <dgm:cxn modelId="{678506A4-8F5A-7B46-B3BC-BAD686C0CF91}" type="presParOf" srcId="{8397A364-2073-6D40-8D81-A917C08FB0B0}" destId="{C73D11C8-864E-9447-8240-909B92721A37}" srcOrd="2" destOrd="0" presId="urn:microsoft.com/office/officeart/2005/8/layout/process4"/>
    <dgm:cxn modelId="{768D01EB-475F-6444-96D0-B7F261750E08}" type="presParOf" srcId="{C73D11C8-864E-9447-8240-909B92721A37}" destId="{C9F6C6C6-227B-2147-9ADC-9A2F009D9C5C}" srcOrd="0" destOrd="0" presId="urn:microsoft.com/office/officeart/2005/8/layout/process4"/>
    <dgm:cxn modelId="{5BF9FC2D-B0E3-2640-AF2A-A94DF8E0785B}" type="presParOf" srcId="{8397A364-2073-6D40-8D81-A917C08FB0B0}" destId="{3772C090-D90A-4249-9DCB-67FEF96619D3}" srcOrd="3" destOrd="0" presId="urn:microsoft.com/office/officeart/2005/8/layout/process4"/>
    <dgm:cxn modelId="{E92BBAAE-A61B-D049-A91A-D2A9501CD173}" type="presParOf" srcId="{8397A364-2073-6D40-8D81-A917C08FB0B0}" destId="{58EE2BAE-A0C5-0042-8C14-EC8A14DC337B}" srcOrd="4" destOrd="0" presId="urn:microsoft.com/office/officeart/2005/8/layout/process4"/>
    <dgm:cxn modelId="{F2B62018-DEC4-C541-B7F2-16E88B485FE9}" type="presParOf" srcId="{58EE2BAE-A0C5-0042-8C14-EC8A14DC337B}" destId="{5229FCF6-1265-A045-BAFA-7D4F82F6DBC0}" srcOrd="0" destOrd="0" presId="urn:microsoft.com/office/officeart/2005/8/layout/process4"/>
    <dgm:cxn modelId="{62F70A89-C7AA-2D4B-8AE2-5219FFC04158}" type="presParOf" srcId="{8397A364-2073-6D40-8D81-A917C08FB0B0}" destId="{EF0A7A01-DBA5-CF49-BE62-B61201F24A51}" srcOrd="5" destOrd="0" presId="urn:microsoft.com/office/officeart/2005/8/layout/process4"/>
    <dgm:cxn modelId="{B18C6196-611D-6F41-8591-B02D6943DC21}" type="presParOf" srcId="{8397A364-2073-6D40-8D81-A917C08FB0B0}" destId="{D5BC7213-F4A5-854F-9F90-1E9254F3A01E}" srcOrd="6" destOrd="0" presId="urn:microsoft.com/office/officeart/2005/8/layout/process4"/>
    <dgm:cxn modelId="{D86671E8-CCF8-124D-AE59-9ADA7CA54FD1}" type="presParOf" srcId="{D5BC7213-F4A5-854F-9F90-1E9254F3A01E}" destId="{EC0F446E-9406-1D42-B30B-45AF83ABE257}" srcOrd="0" destOrd="0" presId="urn:microsoft.com/office/officeart/2005/8/layout/process4"/>
    <dgm:cxn modelId="{A730F9D4-51A1-1742-AABC-A6C1B7DC6340}" type="presParOf" srcId="{8397A364-2073-6D40-8D81-A917C08FB0B0}" destId="{6839AD75-E203-D54D-9485-C57DB634FA08}" srcOrd="7" destOrd="0" presId="urn:microsoft.com/office/officeart/2005/8/layout/process4"/>
    <dgm:cxn modelId="{A76F5495-D566-C24B-899B-184BAD88A93C}" type="presParOf" srcId="{8397A364-2073-6D40-8D81-A917C08FB0B0}" destId="{4F7776D9-24AB-514B-B730-E3D70E01D2E4}" srcOrd="8" destOrd="0" presId="urn:microsoft.com/office/officeart/2005/8/layout/process4"/>
    <dgm:cxn modelId="{A6724B30-752F-F549-BD93-631350FD0445}" type="presParOf" srcId="{4F7776D9-24AB-514B-B730-E3D70E01D2E4}" destId="{ED1941A9-D3A2-334E-840A-2DC7E2FEEC8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B2247D-0D95-4176-BFAE-45F58AE51A3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0872CC4-C793-47FE-B83B-59B53F80CA68}">
      <dgm:prSet/>
      <dgm:spPr/>
      <dgm:t>
        <a:bodyPr/>
        <a:lstStyle/>
        <a:p>
          <a:r>
            <a:rPr lang="en-US" dirty="0"/>
            <a:t>Intermountain-$2.16 B net income thru 9/2022 (3 Q)</a:t>
          </a:r>
        </a:p>
      </dgm:t>
    </dgm:pt>
    <dgm:pt modelId="{99D25D1D-17E0-4FE5-8D1B-E756029228B3}" type="parTrans" cxnId="{E8364D64-892A-498B-98C6-17FD1815A984}">
      <dgm:prSet/>
      <dgm:spPr/>
      <dgm:t>
        <a:bodyPr/>
        <a:lstStyle/>
        <a:p>
          <a:endParaRPr lang="en-US"/>
        </a:p>
      </dgm:t>
    </dgm:pt>
    <dgm:pt modelId="{54B3A6B7-3318-4163-A9C0-CD2EAF986E8F}" type="sibTrans" cxnId="{E8364D64-892A-498B-98C6-17FD1815A984}">
      <dgm:prSet/>
      <dgm:spPr/>
      <dgm:t>
        <a:bodyPr/>
        <a:lstStyle/>
        <a:p>
          <a:endParaRPr lang="en-US"/>
        </a:p>
      </dgm:t>
    </dgm:pt>
    <dgm:pt modelId="{1D60462A-9D84-432D-889D-2C3557C9F0B1}">
      <dgm:prSet/>
      <dgm:spPr/>
      <dgm:t>
        <a:bodyPr/>
        <a:lstStyle/>
        <a:p>
          <a:r>
            <a:rPr lang="en-US"/>
            <a:t>United Health Group 2023 profits were $22.4 B up 11% YOY</a:t>
          </a:r>
        </a:p>
      </dgm:t>
    </dgm:pt>
    <dgm:pt modelId="{3E8B47CB-CFB6-4A66-B92E-6163850A40A6}" type="parTrans" cxnId="{D9F7F376-2F9F-4764-B092-5C1BD411B8BD}">
      <dgm:prSet/>
      <dgm:spPr/>
      <dgm:t>
        <a:bodyPr/>
        <a:lstStyle/>
        <a:p>
          <a:endParaRPr lang="en-US"/>
        </a:p>
      </dgm:t>
    </dgm:pt>
    <dgm:pt modelId="{D4086662-1DF3-48DD-8050-A34BE7221A00}" type="sibTrans" cxnId="{D9F7F376-2F9F-4764-B092-5C1BD411B8BD}">
      <dgm:prSet/>
      <dgm:spPr/>
      <dgm:t>
        <a:bodyPr/>
        <a:lstStyle/>
        <a:p>
          <a:endParaRPr lang="en-US"/>
        </a:p>
      </dgm:t>
    </dgm:pt>
    <dgm:pt modelId="{FCAACCBB-808D-468F-9FCB-ABC9B8D227BA}">
      <dgm:prSet/>
      <dgm:spPr/>
      <dgm:t>
        <a:bodyPr/>
        <a:lstStyle/>
        <a:p>
          <a:r>
            <a:rPr lang="en-US" b="0" i="0"/>
            <a:t>Profit expressed as a fraction of revenue greater for pharmaceutical companies (13.8% vs 7.7%).</a:t>
          </a:r>
          <a:endParaRPr lang="en-US"/>
        </a:p>
      </dgm:t>
    </dgm:pt>
    <dgm:pt modelId="{8CF829A2-EEF6-4796-A28E-76FD2B99A393}" type="parTrans" cxnId="{78862791-78C9-4D1B-833C-D6B378E2294B}">
      <dgm:prSet/>
      <dgm:spPr/>
      <dgm:t>
        <a:bodyPr/>
        <a:lstStyle/>
        <a:p>
          <a:endParaRPr lang="en-US"/>
        </a:p>
      </dgm:t>
    </dgm:pt>
    <dgm:pt modelId="{FC6FF518-7393-44CE-AE80-FB0EE56732AD}" type="sibTrans" cxnId="{78862791-78C9-4D1B-833C-D6B378E2294B}">
      <dgm:prSet/>
      <dgm:spPr/>
      <dgm:t>
        <a:bodyPr/>
        <a:lstStyle/>
        <a:p>
          <a:endParaRPr lang="en-US"/>
        </a:p>
      </dgm:t>
    </dgm:pt>
    <dgm:pt modelId="{726EE1A3-0638-CA4F-95A0-2AD40C978326}" type="pres">
      <dgm:prSet presAssocID="{28B2247D-0D95-4176-BFAE-45F58AE51A3B}" presName="linear" presStyleCnt="0">
        <dgm:presLayoutVars>
          <dgm:animLvl val="lvl"/>
          <dgm:resizeHandles val="exact"/>
        </dgm:presLayoutVars>
      </dgm:prSet>
      <dgm:spPr/>
    </dgm:pt>
    <dgm:pt modelId="{1BF8C67D-9E06-2C4E-91A7-9AC86889D970}" type="pres">
      <dgm:prSet presAssocID="{20872CC4-C793-47FE-B83B-59B53F80CA68}" presName="parentText" presStyleLbl="node1" presStyleIdx="0" presStyleCnt="3">
        <dgm:presLayoutVars>
          <dgm:chMax val="0"/>
          <dgm:bulletEnabled val="1"/>
        </dgm:presLayoutVars>
      </dgm:prSet>
      <dgm:spPr/>
    </dgm:pt>
    <dgm:pt modelId="{FB13FDFE-BCB3-6347-AACF-4795A7AA96AE}" type="pres">
      <dgm:prSet presAssocID="{54B3A6B7-3318-4163-A9C0-CD2EAF986E8F}" presName="spacer" presStyleCnt="0"/>
      <dgm:spPr/>
    </dgm:pt>
    <dgm:pt modelId="{9DEB0B95-0CF3-CC44-AD17-252FB1AF5C62}" type="pres">
      <dgm:prSet presAssocID="{1D60462A-9D84-432D-889D-2C3557C9F0B1}" presName="parentText" presStyleLbl="node1" presStyleIdx="1" presStyleCnt="3">
        <dgm:presLayoutVars>
          <dgm:chMax val="0"/>
          <dgm:bulletEnabled val="1"/>
        </dgm:presLayoutVars>
      </dgm:prSet>
      <dgm:spPr/>
    </dgm:pt>
    <dgm:pt modelId="{C147C5A3-BFDA-0249-8CCB-4B881C54EB04}" type="pres">
      <dgm:prSet presAssocID="{D4086662-1DF3-48DD-8050-A34BE7221A00}" presName="spacer" presStyleCnt="0"/>
      <dgm:spPr/>
    </dgm:pt>
    <dgm:pt modelId="{E039E426-8DDE-F943-BBD2-F9A527A0638F}" type="pres">
      <dgm:prSet presAssocID="{FCAACCBB-808D-468F-9FCB-ABC9B8D227BA}" presName="parentText" presStyleLbl="node1" presStyleIdx="2" presStyleCnt="3">
        <dgm:presLayoutVars>
          <dgm:chMax val="0"/>
          <dgm:bulletEnabled val="1"/>
        </dgm:presLayoutVars>
      </dgm:prSet>
      <dgm:spPr/>
    </dgm:pt>
  </dgm:ptLst>
  <dgm:cxnLst>
    <dgm:cxn modelId="{8A2AEE2E-9C24-5D41-84E9-3F5E43910E4C}" type="presOf" srcId="{1D60462A-9D84-432D-889D-2C3557C9F0B1}" destId="{9DEB0B95-0CF3-CC44-AD17-252FB1AF5C62}" srcOrd="0" destOrd="0" presId="urn:microsoft.com/office/officeart/2005/8/layout/vList2"/>
    <dgm:cxn modelId="{E8364D64-892A-498B-98C6-17FD1815A984}" srcId="{28B2247D-0D95-4176-BFAE-45F58AE51A3B}" destId="{20872CC4-C793-47FE-B83B-59B53F80CA68}" srcOrd="0" destOrd="0" parTransId="{99D25D1D-17E0-4FE5-8D1B-E756029228B3}" sibTransId="{54B3A6B7-3318-4163-A9C0-CD2EAF986E8F}"/>
    <dgm:cxn modelId="{D9F7F376-2F9F-4764-B092-5C1BD411B8BD}" srcId="{28B2247D-0D95-4176-BFAE-45F58AE51A3B}" destId="{1D60462A-9D84-432D-889D-2C3557C9F0B1}" srcOrd="1" destOrd="0" parTransId="{3E8B47CB-CFB6-4A66-B92E-6163850A40A6}" sibTransId="{D4086662-1DF3-48DD-8050-A34BE7221A00}"/>
    <dgm:cxn modelId="{C52E0C79-F109-E94C-B5C1-9E2FC30F3A6C}" type="presOf" srcId="{20872CC4-C793-47FE-B83B-59B53F80CA68}" destId="{1BF8C67D-9E06-2C4E-91A7-9AC86889D970}" srcOrd="0" destOrd="0" presId="urn:microsoft.com/office/officeart/2005/8/layout/vList2"/>
    <dgm:cxn modelId="{78862791-78C9-4D1B-833C-D6B378E2294B}" srcId="{28B2247D-0D95-4176-BFAE-45F58AE51A3B}" destId="{FCAACCBB-808D-468F-9FCB-ABC9B8D227BA}" srcOrd="2" destOrd="0" parTransId="{8CF829A2-EEF6-4796-A28E-76FD2B99A393}" sibTransId="{FC6FF518-7393-44CE-AE80-FB0EE56732AD}"/>
    <dgm:cxn modelId="{6C9E2495-56F5-2649-9D7B-BC33B4CA1C30}" type="presOf" srcId="{28B2247D-0D95-4176-BFAE-45F58AE51A3B}" destId="{726EE1A3-0638-CA4F-95A0-2AD40C978326}" srcOrd="0" destOrd="0" presId="urn:microsoft.com/office/officeart/2005/8/layout/vList2"/>
    <dgm:cxn modelId="{6C6936A6-A673-AE48-85BA-D98A3FDA1983}" type="presOf" srcId="{FCAACCBB-808D-468F-9FCB-ABC9B8D227BA}" destId="{E039E426-8DDE-F943-BBD2-F9A527A0638F}" srcOrd="0" destOrd="0" presId="urn:microsoft.com/office/officeart/2005/8/layout/vList2"/>
    <dgm:cxn modelId="{F0232A5B-14D5-4F4C-B307-1055FCC4C1DE}" type="presParOf" srcId="{726EE1A3-0638-CA4F-95A0-2AD40C978326}" destId="{1BF8C67D-9E06-2C4E-91A7-9AC86889D970}" srcOrd="0" destOrd="0" presId="urn:microsoft.com/office/officeart/2005/8/layout/vList2"/>
    <dgm:cxn modelId="{24920088-BAA9-8A43-BD5A-B1C84F9D11BA}" type="presParOf" srcId="{726EE1A3-0638-CA4F-95A0-2AD40C978326}" destId="{FB13FDFE-BCB3-6347-AACF-4795A7AA96AE}" srcOrd="1" destOrd="0" presId="urn:microsoft.com/office/officeart/2005/8/layout/vList2"/>
    <dgm:cxn modelId="{224EC869-D330-3B4B-BC0A-3A3CD7FD8504}" type="presParOf" srcId="{726EE1A3-0638-CA4F-95A0-2AD40C978326}" destId="{9DEB0B95-0CF3-CC44-AD17-252FB1AF5C62}" srcOrd="2" destOrd="0" presId="urn:microsoft.com/office/officeart/2005/8/layout/vList2"/>
    <dgm:cxn modelId="{150FB3F5-F07F-EF4A-A90C-BE5CC5A83105}" type="presParOf" srcId="{726EE1A3-0638-CA4F-95A0-2AD40C978326}" destId="{C147C5A3-BFDA-0249-8CCB-4B881C54EB04}" srcOrd="3" destOrd="0" presId="urn:microsoft.com/office/officeart/2005/8/layout/vList2"/>
    <dgm:cxn modelId="{DD4B4FF1-9255-9141-8A04-9E3C089EBB55}" type="presParOf" srcId="{726EE1A3-0638-CA4F-95A0-2AD40C978326}" destId="{E039E426-8DDE-F943-BBD2-F9A527A0638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13CE2-A56E-8441-A490-DC7B1BB67246}">
      <dsp:nvSpPr>
        <dsp:cNvPr id="0" name=""/>
        <dsp:cNvSpPr/>
      </dsp:nvSpPr>
      <dsp:spPr>
        <a:xfrm>
          <a:off x="0" y="3181495"/>
          <a:ext cx="6798539" cy="52195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Americans have worse health than people in other high-income countries, and have been falling further behind in recent decades. . partially due to the. .poor health of adults with low education. </a:t>
          </a:r>
        </a:p>
      </dsp:txBody>
      <dsp:txXfrm>
        <a:off x="0" y="3181495"/>
        <a:ext cx="6798539" cy="521950"/>
      </dsp:txXfrm>
    </dsp:sp>
    <dsp:sp modelId="{C9F6C6C6-227B-2147-9ADC-9A2F009D9C5C}">
      <dsp:nvSpPr>
        <dsp:cNvPr id="0" name=""/>
        <dsp:cNvSpPr/>
      </dsp:nvSpPr>
      <dsp:spPr>
        <a:xfrm rot="10800000">
          <a:off x="0" y="2386564"/>
          <a:ext cx="6798539" cy="802760"/>
        </a:xfrm>
        <a:prstGeom prst="upArrowCallou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Less educated adults report worse general health, more chronic conditions, and more functional     limitations and disability.</a:t>
          </a:r>
        </a:p>
      </dsp:txBody>
      <dsp:txXfrm rot="10800000">
        <a:off x="0" y="2386564"/>
        <a:ext cx="6798539" cy="521609"/>
      </dsp:txXfrm>
    </dsp:sp>
    <dsp:sp modelId="{5229FCF6-1265-A045-BAFA-7D4F82F6DBC0}">
      <dsp:nvSpPr>
        <dsp:cNvPr id="0" name=""/>
        <dsp:cNvSpPr/>
      </dsp:nvSpPr>
      <dsp:spPr>
        <a:xfrm rot="10800000">
          <a:off x="0" y="1591633"/>
          <a:ext cx="6798539" cy="802760"/>
        </a:xfrm>
        <a:prstGeom prst="upArrowCallou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Adults with less education are more likely to smoke, have an unhealthy diet, and lack exercise.</a:t>
          </a:r>
        </a:p>
      </dsp:txBody>
      <dsp:txXfrm rot="10800000">
        <a:off x="0" y="1591633"/>
        <a:ext cx="6798539" cy="521609"/>
      </dsp:txXfrm>
    </dsp:sp>
    <dsp:sp modelId="{EC0F446E-9406-1D42-B30B-45AF83ABE257}">
      <dsp:nvSpPr>
        <dsp:cNvPr id="0" name=""/>
        <dsp:cNvSpPr/>
      </dsp:nvSpPr>
      <dsp:spPr>
        <a:xfrm rot="10800000">
          <a:off x="0" y="796702"/>
          <a:ext cx="6798539" cy="802760"/>
        </a:xfrm>
        <a:prstGeom prst="upArrowCallou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Men and women without a high school diploma have about 57% chance of reporting fair or poor health, compared to just 9% for college graduates.</a:t>
          </a:r>
        </a:p>
      </dsp:txBody>
      <dsp:txXfrm rot="10800000">
        <a:off x="0" y="796702"/>
        <a:ext cx="6798539" cy="521609"/>
      </dsp:txXfrm>
    </dsp:sp>
    <dsp:sp modelId="{ED1941A9-D3A2-334E-840A-2DC7E2FEEC87}">
      <dsp:nvSpPr>
        <dsp:cNvPr id="0" name=""/>
        <dsp:cNvSpPr/>
      </dsp:nvSpPr>
      <dsp:spPr>
        <a:xfrm rot="10800000">
          <a:off x="0" y="1771"/>
          <a:ext cx="6798539" cy="802760"/>
        </a:xfrm>
        <a:prstGeom prst="upArrowCallou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Adults with higher educational attainment live healthier and longer lives compared to their less educated peers. </a:t>
          </a:r>
        </a:p>
      </dsp:txBody>
      <dsp:txXfrm rot="10800000">
        <a:off x="0" y="1771"/>
        <a:ext cx="6798539" cy="521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8C67D-9E06-2C4E-91A7-9AC86889D970}">
      <dsp:nvSpPr>
        <dsp:cNvPr id="0" name=""/>
        <dsp:cNvSpPr/>
      </dsp:nvSpPr>
      <dsp:spPr>
        <a:xfrm>
          <a:off x="0" y="64264"/>
          <a:ext cx="4796628" cy="10628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Intermountain-$2.16 B net income thru 9/2022 (3 Q)</a:t>
          </a:r>
        </a:p>
      </dsp:txBody>
      <dsp:txXfrm>
        <a:off x="51885" y="116149"/>
        <a:ext cx="4692858" cy="959101"/>
      </dsp:txXfrm>
    </dsp:sp>
    <dsp:sp modelId="{9DEB0B95-0CF3-CC44-AD17-252FB1AF5C62}">
      <dsp:nvSpPr>
        <dsp:cNvPr id="0" name=""/>
        <dsp:cNvSpPr/>
      </dsp:nvSpPr>
      <dsp:spPr>
        <a:xfrm>
          <a:off x="0" y="1181856"/>
          <a:ext cx="4796628" cy="10628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United Health Group 2023 profits were $22.4 B up 11% YOY</a:t>
          </a:r>
        </a:p>
      </dsp:txBody>
      <dsp:txXfrm>
        <a:off x="51885" y="1233741"/>
        <a:ext cx="4692858" cy="959101"/>
      </dsp:txXfrm>
    </dsp:sp>
    <dsp:sp modelId="{E039E426-8DDE-F943-BBD2-F9A527A0638F}">
      <dsp:nvSpPr>
        <dsp:cNvPr id="0" name=""/>
        <dsp:cNvSpPr/>
      </dsp:nvSpPr>
      <dsp:spPr>
        <a:xfrm>
          <a:off x="0" y="2299448"/>
          <a:ext cx="4796628" cy="10628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Profit expressed as a fraction of revenue greater for pharmaceutical companies (13.8% vs 7.7%).</a:t>
          </a:r>
          <a:endParaRPr lang="en-US" sz="1900" kern="1200"/>
        </a:p>
      </dsp:txBody>
      <dsp:txXfrm>
        <a:off x="51885" y="2351333"/>
        <a:ext cx="4692858" cy="9591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31227-14A9-2D4A-9C7A-279A2BB4B5F4}"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D5931-77E5-D242-A2BB-64757BCC9EEA}" type="slidenum">
              <a:rPr lang="en-US" smtClean="0"/>
              <a:t>‹#›</a:t>
            </a:fld>
            <a:endParaRPr lang="en-US"/>
          </a:p>
        </p:txBody>
      </p:sp>
    </p:spTree>
    <p:extLst>
      <p:ext uri="{BB962C8B-B14F-4D97-AF65-F5344CB8AC3E}">
        <p14:creationId xmlns:p14="http://schemas.microsoft.com/office/powerpoint/2010/main" val="1062094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202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626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2680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F9F0-427C-770B-5334-E978C82740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76E7AF-BA86-5322-A040-F728B3F3EB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5B4868-4248-97AD-84A9-2B24C31B90E2}"/>
              </a:ext>
            </a:extLst>
          </p:cNvPr>
          <p:cNvSpPr>
            <a:spLocks noGrp="1"/>
          </p:cNvSpPr>
          <p:nvPr>
            <p:ph type="dt" sz="half" idx="10"/>
          </p:nvPr>
        </p:nvSpPr>
        <p:spPr/>
        <p:txBody>
          <a:bodyPr/>
          <a:lstStyle/>
          <a:p>
            <a:fld id="{D6734EA0-3E0A-FF47-95E1-DC9AE99E8AD0}" type="datetimeFigureOut">
              <a:rPr lang="en-US" smtClean="0"/>
              <a:t>5/15/2024</a:t>
            </a:fld>
            <a:endParaRPr lang="en-US"/>
          </a:p>
        </p:txBody>
      </p:sp>
      <p:sp>
        <p:nvSpPr>
          <p:cNvPr id="5" name="Footer Placeholder 4">
            <a:extLst>
              <a:ext uri="{FF2B5EF4-FFF2-40B4-BE49-F238E27FC236}">
                <a16:creationId xmlns:a16="http://schemas.microsoft.com/office/drawing/2014/main" id="{0AB8BC6A-C1B0-15F2-33BC-C28EF6776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8AAF4-112F-DE90-D43C-232D95A664CF}"/>
              </a:ext>
            </a:extLst>
          </p:cNvPr>
          <p:cNvSpPr>
            <a:spLocks noGrp="1"/>
          </p:cNvSpPr>
          <p:nvPr>
            <p:ph type="sldNum" sz="quarter" idx="12"/>
          </p:nvPr>
        </p:nvSpPr>
        <p:spPr/>
        <p:txBody>
          <a:bodyPr/>
          <a:lstStyle/>
          <a:p>
            <a:fld id="{B6DD92B6-E192-DE4A-8FFC-0F89ED10C5D9}" type="slidenum">
              <a:rPr lang="en-US" smtClean="0"/>
              <a:t>‹#›</a:t>
            </a:fld>
            <a:endParaRPr lang="en-US"/>
          </a:p>
        </p:txBody>
      </p:sp>
    </p:spTree>
    <p:extLst>
      <p:ext uri="{BB962C8B-B14F-4D97-AF65-F5344CB8AC3E}">
        <p14:creationId xmlns:p14="http://schemas.microsoft.com/office/powerpoint/2010/main" val="170980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111D-40DE-FA19-6CBB-1956F4D714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0BABE6-5B68-3BB3-0261-B179DB478E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C1A79-F2FE-4391-4BE2-0AC86D15332B}"/>
              </a:ext>
            </a:extLst>
          </p:cNvPr>
          <p:cNvSpPr>
            <a:spLocks noGrp="1"/>
          </p:cNvSpPr>
          <p:nvPr>
            <p:ph type="dt" sz="half" idx="10"/>
          </p:nvPr>
        </p:nvSpPr>
        <p:spPr/>
        <p:txBody>
          <a:bodyPr/>
          <a:lstStyle/>
          <a:p>
            <a:fld id="{D6734EA0-3E0A-FF47-95E1-DC9AE99E8AD0}" type="datetimeFigureOut">
              <a:rPr lang="en-US" smtClean="0"/>
              <a:t>5/15/2024</a:t>
            </a:fld>
            <a:endParaRPr lang="en-US"/>
          </a:p>
        </p:txBody>
      </p:sp>
      <p:sp>
        <p:nvSpPr>
          <p:cNvPr id="5" name="Footer Placeholder 4">
            <a:extLst>
              <a:ext uri="{FF2B5EF4-FFF2-40B4-BE49-F238E27FC236}">
                <a16:creationId xmlns:a16="http://schemas.microsoft.com/office/drawing/2014/main" id="{B904B677-BC79-E9D8-5392-737A471A7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C3D68-1315-259A-2E69-326CB74A4DD1}"/>
              </a:ext>
            </a:extLst>
          </p:cNvPr>
          <p:cNvSpPr>
            <a:spLocks noGrp="1"/>
          </p:cNvSpPr>
          <p:nvPr>
            <p:ph type="sldNum" sz="quarter" idx="12"/>
          </p:nvPr>
        </p:nvSpPr>
        <p:spPr/>
        <p:txBody>
          <a:bodyPr/>
          <a:lstStyle/>
          <a:p>
            <a:fld id="{B6DD92B6-E192-DE4A-8FFC-0F89ED10C5D9}" type="slidenum">
              <a:rPr lang="en-US" smtClean="0"/>
              <a:t>‹#›</a:t>
            </a:fld>
            <a:endParaRPr lang="en-US"/>
          </a:p>
        </p:txBody>
      </p:sp>
    </p:spTree>
    <p:extLst>
      <p:ext uri="{BB962C8B-B14F-4D97-AF65-F5344CB8AC3E}">
        <p14:creationId xmlns:p14="http://schemas.microsoft.com/office/powerpoint/2010/main" val="352415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5C0AA1-0B5E-92CC-87FE-28659FC968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736264-9A35-A343-401D-B0224C08F9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9F4BA4-70B1-C568-A667-14E07D4F0663}"/>
              </a:ext>
            </a:extLst>
          </p:cNvPr>
          <p:cNvSpPr>
            <a:spLocks noGrp="1"/>
          </p:cNvSpPr>
          <p:nvPr>
            <p:ph type="dt" sz="half" idx="10"/>
          </p:nvPr>
        </p:nvSpPr>
        <p:spPr/>
        <p:txBody>
          <a:bodyPr/>
          <a:lstStyle/>
          <a:p>
            <a:fld id="{D6734EA0-3E0A-FF47-95E1-DC9AE99E8AD0}" type="datetimeFigureOut">
              <a:rPr lang="en-US" smtClean="0"/>
              <a:t>5/15/2024</a:t>
            </a:fld>
            <a:endParaRPr lang="en-US"/>
          </a:p>
        </p:txBody>
      </p:sp>
      <p:sp>
        <p:nvSpPr>
          <p:cNvPr id="5" name="Footer Placeholder 4">
            <a:extLst>
              <a:ext uri="{FF2B5EF4-FFF2-40B4-BE49-F238E27FC236}">
                <a16:creationId xmlns:a16="http://schemas.microsoft.com/office/drawing/2014/main" id="{ECEF2A34-0E07-F4FD-A6F5-763E93C78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EA886-43B4-8647-01B2-2E725291D364}"/>
              </a:ext>
            </a:extLst>
          </p:cNvPr>
          <p:cNvSpPr>
            <a:spLocks noGrp="1"/>
          </p:cNvSpPr>
          <p:nvPr>
            <p:ph type="sldNum" sz="quarter" idx="12"/>
          </p:nvPr>
        </p:nvSpPr>
        <p:spPr/>
        <p:txBody>
          <a:bodyPr/>
          <a:lstStyle/>
          <a:p>
            <a:fld id="{B6DD92B6-E192-DE4A-8FFC-0F89ED10C5D9}" type="slidenum">
              <a:rPr lang="en-US" smtClean="0"/>
              <a:t>‹#›</a:t>
            </a:fld>
            <a:endParaRPr lang="en-US"/>
          </a:p>
        </p:txBody>
      </p:sp>
    </p:spTree>
    <p:extLst>
      <p:ext uri="{BB962C8B-B14F-4D97-AF65-F5344CB8AC3E}">
        <p14:creationId xmlns:p14="http://schemas.microsoft.com/office/powerpoint/2010/main" val="236995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3F02-1B58-14D5-3DA3-DF34908194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A870D8-A148-7A7C-1B4F-BCC7D6FBA5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ADFFA1-66E4-943F-4419-E0C71309CB39}"/>
              </a:ext>
            </a:extLst>
          </p:cNvPr>
          <p:cNvSpPr>
            <a:spLocks noGrp="1"/>
          </p:cNvSpPr>
          <p:nvPr>
            <p:ph type="dt" sz="half" idx="10"/>
          </p:nvPr>
        </p:nvSpPr>
        <p:spPr/>
        <p:txBody>
          <a:bodyPr/>
          <a:lstStyle/>
          <a:p>
            <a:fld id="{D6734EA0-3E0A-FF47-95E1-DC9AE99E8AD0}" type="datetimeFigureOut">
              <a:rPr lang="en-US" smtClean="0"/>
              <a:t>5/15/2024</a:t>
            </a:fld>
            <a:endParaRPr lang="en-US"/>
          </a:p>
        </p:txBody>
      </p:sp>
      <p:sp>
        <p:nvSpPr>
          <p:cNvPr id="5" name="Footer Placeholder 4">
            <a:extLst>
              <a:ext uri="{FF2B5EF4-FFF2-40B4-BE49-F238E27FC236}">
                <a16:creationId xmlns:a16="http://schemas.microsoft.com/office/drawing/2014/main" id="{E7F88614-C362-F6BC-5C4E-BC685B134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C0933-4126-8BD9-F53A-101B21AEEB28}"/>
              </a:ext>
            </a:extLst>
          </p:cNvPr>
          <p:cNvSpPr>
            <a:spLocks noGrp="1"/>
          </p:cNvSpPr>
          <p:nvPr>
            <p:ph type="sldNum" sz="quarter" idx="12"/>
          </p:nvPr>
        </p:nvSpPr>
        <p:spPr/>
        <p:txBody>
          <a:bodyPr/>
          <a:lstStyle/>
          <a:p>
            <a:fld id="{B6DD92B6-E192-DE4A-8FFC-0F89ED10C5D9}" type="slidenum">
              <a:rPr lang="en-US" smtClean="0"/>
              <a:t>‹#›</a:t>
            </a:fld>
            <a:endParaRPr lang="en-US"/>
          </a:p>
        </p:txBody>
      </p:sp>
    </p:spTree>
    <p:extLst>
      <p:ext uri="{BB962C8B-B14F-4D97-AF65-F5344CB8AC3E}">
        <p14:creationId xmlns:p14="http://schemas.microsoft.com/office/powerpoint/2010/main" val="256832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9685F-665E-A44B-411C-7A00105E1C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8144DF-83FA-DB10-4EE3-0472A201B8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CCA363-6409-7598-68EF-0465DC3DA1D4}"/>
              </a:ext>
            </a:extLst>
          </p:cNvPr>
          <p:cNvSpPr>
            <a:spLocks noGrp="1"/>
          </p:cNvSpPr>
          <p:nvPr>
            <p:ph type="dt" sz="half" idx="10"/>
          </p:nvPr>
        </p:nvSpPr>
        <p:spPr/>
        <p:txBody>
          <a:bodyPr/>
          <a:lstStyle/>
          <a:p>
            <a:fld id="{D6734EA0-3E0A-FF47-95E1-DC9AE99E8AD0}" type="datetimeFigureOut">
              <a:rPr lang="en-US" smtClean="0"/>
              <a:t>5/15/2024</a:t>
            </a:fld>
            <a:endParaRPr lang="en-US"/>
          </a:p>
        </p:txBody>
      </p:sp>
      <p:sp>
        <p:nvSpPr>
          <p:cNvPr id="5" name="Footer Placeholder 4">
            <a:extLst>
              <a:ext uri="{FF2B5EF4-FFF2-40B4-BE49-F238E27FC236}">
                <a16:creationId xmlns:a16="http://schemas.microsoft.com/office/drawing/2014/main" id="{03D3569D-2D66-0B07-B1DB-D468D42B9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A7A09-721E-7DBF-6CF3-482C4B1CB1D7}"/>
              </a:ext>
            </a:extLst>
          </p:cNvPr>
          <p:cNvSpPr>
            <a:spLocks noGrp="1"/>
          </p:cNvSpPr>
          <p:nvPr>
            <p:ph type="sldNum" sz="quarter" idx="12"/>
          </p:nvPr>
        </p:nvSpPr>
        <p:spPr/>
        <p:txBody>
          <a:bodyPr/>
          <a:lstStyle/>
          <a:p>
            <a:fld id="{B6DD92B6-E192-DE4A-8FFC-0F89ED10C5D9}" type="slidenum">
              <a:rPr lang="en-US" smtClean="0"/>
              <a:t>‹#›</a:t>
            </a:fld>
            <a:endParaRPr lang="en-US"/>
          </a:p>
        </p:txBody>
      </p:sp>
    </p:spTree>
    <p:extLst>
      <p:ext uri="{BB962C8B-B14F-4D97-AF65-F5344CB8AC3E}">
        <p14:creationId xmlns:p14="http://schemas.microsoft.com/office/powerpoint/2010/main" val="194414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4F03-36F9-23F3-C76D-E79CD075F0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7F112-AFF0-ACB7-0938-14883D77F4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E26EC8-E3D9-A4DE-A660-D612011684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4D94A4-99E2-3A8E-E211-6386C9E3787D}"/>
              </a:ext>
            </a:extLst>
          </p:cNvPr>
          <p:cNvSpPr>
            <a:spLocks noGrp="1"/>
          </p:cNvSpPr>
          <p:nvPr>
            <p:ph type="dt" sz="half" idx="10"/>
          </p:nvPr>
        </p:nvSpPr>
        <p:spPr/>
        <p:txBody>
          <a:bodyPr/>
          <a:lstStyle/>
          <a:p>
            <a:fld id="{D6734EA0-3E0A-FF47-95E1-DC9AE99E8AD0}" type="datetimeFigureOut">
              <a:rPr lang="en-US" smtClean="0"/>
              <a:t>5/15/2024</a:t>
            </a:fld>
            <a:endParaRPr lang="en-US"/>
          </a:p>
        </p:txBody>
      </p:sp>
      <p:sp>
        <p:nvSpPr>
          <p:cNvPr id="6" name="Footer Placeholder 5">
            <a:extLst>
              <a:ext uri="{FF2B5EF4-FFF2-40B4-BE49-F238E27FC236}">
                <a16:creationId xmlns:a16="http://schemas.microsoft.com/office/drawing/2014/main" id="{5CC1E1C9-360B-DD5D-16F8-6657F91787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A747D-B88C-A780-3BB8-081842B503F3}"/>
              </a:ext>
            </a:extLst>
          </p:cNvPr>
          <p:cNvSpPr>
            <a:spLocks noGrp="1"/>
          </p:cNvSpPr>
          <p:nvPr>
            <p:ph type="sldNum" sz="quarter" idx="12"/>
          </p:nvPr>
        </p:nvSpPr>
        <p:spPr/>
        <p:txBody>
          <a:bodyPr/>
          <a:lstStyle/>
          <a:p>
            <a:fld id="{B6DD92B6-E192-DE4A-8FFC-0F89ED10C5D9}" type="slidenum">
              <a:rPr lang="en-US" smtClean="0"/>
              <a:t>‹#›</a:t>
            </a:fld>
            <a:endParaRPr lang="en-US"/>
          </a:p>
        </p:txBody>
      </p:sp>
    </p:spTree>
    <p:extLst>
      <p:ext uri="{BB962C8B-B14F-4D97-AF65-F5344CB8AC3E}">
        <p14:creationId xmlns:p14="http://schemas.microsoft.com/office/powerpoint/2010/main" val="336708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59FF-85AD-B2F3-E601-AF99B23078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BE4786-1DD3-AA2E-706C-6DF8462DAD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FE48F5-EE3B-74D1-4991-87CFD046E3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96C2EA-41EC-88C8-A475-E261EE1038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3DA8F3-4ACD-9650-6ED2-D45978827D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0F296E-00DF-BE56-084F-29247B4A68EB}"/>
              </a:ext>
            </a:extLst>
          </p:cNvPr>
          <p:cNvSpPr>
            <a:spLocks noGrp="1"/>
          </p:cNvSpPr>
          <p:nvPr>
            <p:ph type="dt" sz="half" idx="10"/>
          </p:nvPr>
        </p:nvSpPr>
        <p:spPr/>
        <p:txBody>
          <a:bodyPr/>
          <a:lstStyle/>
          <a:p>
            <a:fld id="{D6734EA0-3E0A-FF47-95E1-DC9AE99E8AD0}" type="datetimeFigureOut">
              <a:rPr lang="en-US" smtClean="0"/>
              <a:t>5/15/2024</a:t>
            </a:fld>
            <a:endParaRPr lang="en-US"/>
          </a:p>
        </p:txBody>
      </p:sp>
      <p:sp>
        <p:nvSpPr>
          <p:cNvPr id="8" name="Footer Placeholder 7">
            <a:extLst>
              <a:ext uri="{FF2B5EF4-FFF2-40B4-BE49-F238E27FC236}">
                <a16:creationId xmlns:a16="http://schemas.microsoft.com/office/drawing/2014/main" id="{702025C4-9F20-E627-B266-0648A67CB9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87ED06-FE1D-4C15-14C9-08244FCED5A7}"/>
              </a:ext>
            </a:extLst>
          </p:cNvPr>
          <p:cNvSpPr>
            <a:spLocks noGrp="1"/>
          </p:cNvSpPr>
          <p:nvPr>
            <p:ph type="sldNum" sz="quarter" idx="12"/>
          </p:nvPr>
        </p:nvSpPr>
        <p:spPr/>
        <p:txBody>
          <a:bodyPr/>
          <a:lstStyle/>
          <a:p>
            <a:fld id="{B6DD92B6-E192-DE4A-8FFC-0F89ED10C5D9}" type="slidenum">
              <a:rPr lang="en-US" smtClean="0"/>
              <a:t>‹#›</a:t>
            </a:fld>
            <a:endParaRPr lang="en-US"/>
          </a:p>
        </p:txBody>
      </p:sp>
    </p:spTree>
    <p:extLst>
      <p:ext uri="{BB962C8B-B14F-4D97-AF65-F5344CB8AC3E}">
        <p14:creationId xmlns:p14="http://schemas.microsoft.com/office/powerpoint/2010/main" val="1341324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6BBB-9D10-ABEA-7923-BDA701B85B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B38EAC-336D-7D68-EFCE-ED7D17EE39F6}"/>
              </a:ext>
            </a:extLst>
          </p:cNvPr>
          <p:cNvSpPr>
            <a:spLocks noGrp="1"/>
          </p:cNvSpPr>
          <p:nvPr>
            <p:ph type="dt" sz="half" idx="10"/>
          </p:nvPr>
        </p:nvSpPr>
        <p:spPr/>
        <p:txBody>
          <a:bodyPr/>
          <a:lstStyle/>
          <a:p>
            <a:fld id="{D6734EA0-3E0A-FF47-95E1-DC9AE99E8AD0}" type="datetimeFigureOut">
              <a:rPr lang="en-US" smtClean="0"/>
              <a:t>5/15/2024</a:t>
            </a:fld>
            <a:endParaRPr lang="en-US"/>
          </a:p>
        </p:txBody>
      </p:sp>
      <p:sp>
        <p:nvSpPr>
          <p:cNvPr id="4" name="Footer Placeholder 3">
            <a:extLst>
              <a:ext uri="{FF2B5EF4-FFF2-40B4-BE49-F238E27FC236}">
                <a16:creationId xmlns:a16="http://schemas.microsoft.com/office/drawing/2014/main" id="{22D02BEA-0C6B-44E6-C5BD-AF0C60E7B5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4B7C2C-26BB-0245-FE6B-5054F2682F24}"/>
              </a:ext>
            </a:extLst>
          </p:cNvPr>
          <p:cNvSpPr>
            <a:spLocks noGrp="1"/>
          </p:cNvSpPr>
          <p:nvPr>
            <p:ph type="sldNum" sz="quarter" idx="12"/>
          </p:nvPr>
        </p:nvSpPr>
        <p:spPr/>
        <p:txBody>
          <a:bodyPr/>
          <a:lstStyle/>
          <a:p>
            <a:fld id="{B6DD92B6-E192-DE4A-8FFC-0F89ED10C5D9}" type="slidenum">
              <a:rPr lang="en-US" smtClean="0"/>
              <a:t>‹#›</a:t>
            </a:fld>
            <a:endParaRPr lang="en-US"/>
          </a:p>
        </p:txBody>
      </p:sp>
    </p:spTree>
    <p:extLst>
      <p:ext uri="{BB962C8B-B14F-4D97-AF65-F5344CB8AC3E}">
        <p14:creationId xmlns:p14="http://schemas.microsoft.com/office/powerpoint/2010/main" val="406619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E2FF5-DF71-86EB-8297-BBCA2ACD9A26}"/>
              </a:ext>
            </a:extLst>
          </p:cNvPr>
          <p:cNvSpPr>
            <a:spLocks noGrp="1"/>
          </p:cNvSpPr>
          <p:nvPr>
            <p:ph type="dt" sz="half" idx="10"/>
          </p:nvPr>
        </p:nvSpPr>
        <p:spPr/>
        <p:txBody>
          <a:bodyPr/>
          <a:lstStyle/>
          <a:p>
            <a:fld id="{D6734EA0-3E0A-FF47-95E1-DC9AE99E8AD0}" type="datetimeFigureOut">
              <a:rPr lang="en-US" smtClean="0"/>
              <a:t>5/15/2024</a:t>
            </a:fld>
            <a:endParaRPr lang="en-US"/>
          </a:p>
        </p:txBody>
      </p:sp>
      <p:sp>
        <p:nvSpPr>
          <p:cNvPr id="3" name="Footer Placeholder 2">
            <a:extLst>
              <a:ext uri="{FF2B5EF4-FFF2-40B4-BE49-F238E27FC236}">
                <a16:creationId xmlns:a16="http://schemas.microsoft.com/office/drawing/2014/main" id="{0CBCF76D-40D0-30A7-929C-0ADD8CEC85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68DD12-4AEB-D4C4-B313-E1F612222430}"/>
              </a:ext>
            </a:extLst>
          </p:cNvPr>
          <p:cNvSpPr>
            <a:spLocks noGrp="1"/>
          </p:cNvSpPr>
          <p:nvPr>
            <p:ph type="sldNum" sz="quarter" idx="12"/>
          </p:nvPr>
        </p:nvSpPr>
        <p:spPr/>
        <p:txBody>
          <a:bodyPr/>
          <a:lstStyle/>
          <a:p>
            <a:fld id="{B6DD92B6-E192-DE4A-8FFC-0F89ED10C5D9}" type="slidenum">
              <a:rPr lang="en-US" smtClean="0"/>
              <a:t>‹#›</a:t>
            </a:fld>
            <a:endParaRPr lang="en-US"/>
          </a:p>
        </p:txBody>
      </p:sp>
    </p:spTree>
    <p:extLst>
      <p:ext uri="{BB962C8B-B14F-4D97-AF65-F5344CB8AC3E}">
        <p14:creationId xmlns:p14="http://schemas.microsoft.com/office/powerpoint/2010/main" val="372350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23570-38F4-3C83-7E15-338C73BC2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8DCC8D-EF9D-9128-DAC5-80C014946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3516F3-505D-B0EE-3DE5-64865DC50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58EC74-9D0D-8A2D-43F2-594728168742}"/>
              </a:ext>
            </a:extLst>
          </p:cNvPr>
          <p:cNvSpPr>
            <a:spLocks noGrp="1"/>
          </p:cNvSpPr>
          <p:nvPr>
            <p:ph type="dt" sz="half" idx="10"/>
          </p:nvPr>
        </p:nvSpPr>
        <p:spPr/>
        <p:txBody>
          <a:bodyPr/>
          <a:lstStyle/>
          <a:p>
            <a:fld id="{D6734EA0-3E0A-FF47-95E1-DC9AE99E8AD0}" type="datetimeFigureOut">
              <a:rPr lang="en-US" smtClean="0"/>
              <a:t>5/15/2024</a:t>
            </a:fld>
            <a:endParaRPr lang="en-US"/>
          </a:p>
        </p:txBody>
      </p:sp>
      <p:sp>
        <p:nvSpPr>
          <p:cNvPr id="6" name="Footer Placeholder 5">
            <a:extLst>
              <a:ext uri="{FF2B5EF4-FFF2-40B4-BE49-F238E27FC236}">
                <a16:creationId xmlns:a16="http://schemas.microsoft.com/office/drawing/2014/main" id="{D3766B97-FA3B-E239-0EF7-121709B770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18D003-DBAC-93AF-2DF4-D94F219EE078}"/>
              </a:ext>
            </a:extLst>
          </p:cNvPr>
          <p:cNvSpPr>
            <a:spLocks noGrp="1"/>
          </p:cNvSpPr>
          <p:nvPr>
            <p:ph type="sldNum" sz="quarter" idx="12"/>
          </p:nvPr>
        </p:nvSpPr>
        <p:spPr/>
        <p:txBody>
          <a:bodyPr/>
          <a:lstStyle/>
          <a:p>
            <a:fld id="{B6DD92B6-E192-DE4A-8FFC-0F89ED10C5D9}" type="slidenum">
              <a:rPr lang="en-US" smtClean="0"/>
              <a:t>‹#›</a:t>
            </a:fld>
            <a:endParaRPr lang="en-US"/>
          </a:p>
        </p:txBody>
      </p:sp>
    </p:spTree>
    <p:extLst>
      <p:ext uri="{BB962C8B-B14F-4D97-AF65-F5344CB8AC3E}">
        <p14:creationId xmlns:p14="http://schemas.microsoft.com/office/powerpoint/2010/main" val="40496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10349-37D8-63E2-BB3B-9F8C086510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3EF8AD-4523-81A9-C762-B74CD65AD5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3B37C6-5F9C-BC39-109C-EB5EBD13E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DDA25-5414-74C0-BDB4-A8990494AB1F}"/>
              </a:ext>
            </a:extLst>
          </p:cNvPr>
          <p:cNvSpPr>
            <a:spLocks noGrp="1"/>
          </p:cNvSpPr>
          <p:nvPr>
            <p:ph type="dt" sz="half" idx="10"/>
          </p:nvPr>
        </p:nvSpPr>
        <p:spPr/>
        <p:txBody>
          <a:bodyPr/>
          <a:lstStyle/>
          <a:p>
            <a:fld id="{D6734EA0-3E0A-FF47-95E1-DC9AE99E8AD0}" type="datetimeFigureOut">
              <a:rPr lang="en-US" smtClean="0"/>
              <a:t>5/15/2024</a:t>
            </a:fld>
            <a:endParaRPr lang="en-US"/>
          </a:p>
        </p:txBody>
      </p:sp>
      <p:sp>
        <p:nvSpPr>
          <p:cNvPr id="6" name="Footer Placeholder 5">
            <a:extLst>
              <a:ext uri="{FF2B5EF4-FFF2-40B4-BE49-F238E27FC236}">
                <a16:creationId xmlns:a16="http://schemas.microsoft.com/office/drawing/2014/main" id="{AE3B4269-8CB8-46B5-0275-539868FFA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9E03BE-3066-1EE2-042C-DB6B70A9C6F2}"/>
              </a:ext>
            </a:extLst>
          </p:cNvPr>
          <p:cNvSpPr>
            <a:spLocks noGrp="1"/>
          </p:cNvSpPr>
          <p:nvPr>
            <p:ph type="sldNum" sz="quarter" idx="12"/>
          </p:nvPr>
        </p:nvSpPr>
        <p:spPr/>
        <p:txBody>
          <a:bodyPr/>
          <a:lstStyle/>
          <a:p>
            <a:fld id="{B6DD92B6-E192-DE4A-8FFC-0F89ED10C5D9}" type="slidenum">
              <a:rPr lang="en-US" smtClean="0"/>
              <a:t>‹#›</a:t>
            </a:fld>
            <a:endParaRPr lang="en-US"/>
          </a:p>
        </p:txBody>
      </p:sp>
    </p:spTree>
    <p:extLst>
      <p:ext uri="{BB962C8B-B14F-4D97-AF65-F5344CB8AC3E}">
        <p14:creationId xmlns:p14="http://schemas.microsoft.com/office/powerpoint/2010/main" val="252529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DCC72-5317-A26F-0CCA-33512D9A2E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C2CCD2-1C7C-EE1B-7A73-47E7972BC4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AA101-9DA0-3D1A-1891-73F2791FD4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734EA0-3E0A-FF47-95E1-DC9AE99E8AD0}" type="datetimeFigureOut">
              <a:rPr lang="en-US" smtClean="0"/>
              <a:t>5/15/2024</a:t>
            </a:fld>
            <a:endParaRPr lang="en-US"/>
          </a:p>
        </p:txBody>
      </p:sp>
      <p:sp>
        <p:nvSpPr>
          <p:cNvPr id="5" name="Footer Placeholder 4">
            <a:extLst>
              <a:ext uri="{FF2B5EF4-FFF2-40B4-BE49-F238E27FC236}">
                <a16:creationId xmlns:a16="http://schemas.microsoft.com/office/drawing/2014/main" id="{57344DAD-BE1A-85E3-E20A-BABE5471C0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981E3CC-C3A7-DCB6-DD78-5BCC2C80A0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DD92B6-E192-DE4A-8FFC-0F89ED10C5D9}" type="slidenum">
              <a:rPr lang="en-US" smtClean="0"/>
              <a:t>‹#›</a:t>
            </a:fld>
            <a:endParaRPr lang="en-US"/>
          </a:p>
        </p:txBody>
      </p:sp>
    </p:spTree>
    <p:extLst>
      <p:ext uri="{BB962C8B-B14F-4D97-AF65-F5344CB8AC3E}">
        <p14:creationId xmlns:p14="http://schemas.microsoft.com/office/powerpoint/2010/main" val="370748695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F">
            <a:alpha val="77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861D5-F323-B543-9A76-778912AFFEE1}"/>
              </a:ext>
            </a:extLst>
          </p:cNvPr>
          <p:cNvSpPr>
            <a:spLocks noGrp="1"/>
          </p:cNvSpPr>
          <p:nvPr>
            <p:ph type="ctrTitle"/>
          </p:nvPr>
        </p:nvSpPr>
        <p:spPr>
          <a:xfrm>
            <a:off x="718687" y="5091762"/>
            <a:ext cx="5768610" cy="1264588"/>
          </a:xfrm>
        </p:spPr>
        <p:txBody>
          <a:bodyPr anchor="ctr">
            <a:normAutofit/>
          </a:bodyPr>
          <a:lstStyle/>
          <a:p>
            <a:pPr algn="r"/>
            <a:r>
              <a:rPr lang="en-US" sz="1400" dirty="0">
                <a:solidFill>
                  <a:srgbClr val="FF0000"/>
                </a:solidFill>
              </a:rPr>
              <a:t>http://</a:t>
            </a:r>
            <a:r>
              <a:rPr lang="en-US" sz="1400" dirty="0" err="1">
                <a:solidFill>
                  <a:srgbClr val="FF0000"/>
                </a:solidFill>
              </a:rPr>
              <a:t>commonsensehealthcareutah.org</a:t>
            </a:r>
            <a:r>
              <a:rPr lang="en-US" sz="1400" dirty="0">
                <a:solidFill>
                  <a:srgbClr val="FF0000"/>
                </a:solidFill>
              </a:rPr>
              <a:t>/</a:t>
            </a:r>
            <a:br>
              <a:rPr lang="en-US" sz="1400" dirty="0">
                <a:solidFill>
                  <a:srgbClr val="FF0000"/>
                </a:solidFill>
              </a:rPr>
            </a:br>
            <a:endParaRPr lang="en-US" sz="1400" dirty="0">
              <a:solidFill>
                <a:srgbClr val="FF0000"/>
              </a:solidFill>
            </a:endParaRPr>
          </a:p>
        </p:txBody>
      </p:sp>
      <p:sp>
        <p:nvSpPr>
          <p:cNvPr id="3" name="Subtitle 2">
            <a:extLst>
              <a:ext uri="{FF2B5EF4-FFF2-40B4-BE49-F238E27FC236}">
                <a16:creationId xmlns:a16="http://schemas.microsoft.com/office/drawing/2014/main" id="{C810FDDF-09A0-6E4A-9574-755C951F5B81}"/>
              </a:ext>
            </a:extLst>
          </p:cNvPr>
          <p:cNvSpPr>
            <a:spLocks noGrp="1"/>
          </p:cNvSpPr>
          <p:nvPr>
            <p:ph type="subTitle" idx="1"/>
          </p:nvPr>
        </p:nvSpPr>
        <p:spPr>
          <a:xfrm>
            <a:off x="14553854" y="5745344"/>
            <a:ext cx="1635154" cy="205782"/>
          </a:xfrm>
        </p:spPr>
        <p:txBody>
          <a:bodyPr anchor="ctr">
            <a:normAutofit fontScale="40000" lnSpcReduction="20000"/>
          </a:bodyPr>
          <a:lstStyle/>
          <a:p>
            <a:pPr algn="l"/>
            <a:endParaRPr lang="en-US" sz="2000" dirty="0">
              <a:solidFill>
                <a:srgbClr val="FFC000"/>
              </a:solidFill>
            </a:endParaRPr>
          </a:p>
        </p:txBody>
      </p:sp>
      <p:pic>
        <p:nvPicPr>
          <p:cNvPr id="5" name="Picture 4" descr="Logo, company name&#10;&#10;Description automatically generated">
            <a:extLst>
              <a:ext uri="{FF2B5EF4-FFF2-40B4-BE49-F238E27FC236}">
                <a16:creationId xmlns:a16="http://schemas.microsoft.com/office/drawing/2014/main" id="{34213EE9-5834-C641-A32B-3D26C751B271}"/>
              </a:ext>
            </a:extLst>
          </p:cNvPr>
          <p:cNvPicPr>
            <a:picLocks noChangeAspect="1"/>
          </p:cNvPicPr>
          <p:nvPr/>
        </p:nvPicPr>
        <p:blipFill rotWithShape="1">
          <a:blip r:embed="rId2"/>
          <a:srcRect t="13173" r="-1" b="-1"/>
          <a:stretch/>
        </p:blipFill>
        <p:spPr>
          <a:xfrm>
            <a:off x="320040" y="320040"/>
            <a:ext cx="11548872" cy="4462272"/>
          </a:xfrm>
          <a:prstGeom prst="rect">
            <a:avLst/>
          </a:prstGeom>
        </p:spPr>
      </p:pic>
      <p:pic>
        <p:nvPicPr>
          <p:cNvPr id="6146" name="Picture 2" descr="Image result for facebook logo">
            <a:extLst>
              <a:ext uri="{FF2B5EF4-FFF2-40B4-BE49-F238E27FC236}">
                <a16:creationId xmlns:a16="http://schemas.microsoft.com/office/drawing/2014/main" id="{AFB58680-8444-D149-BB6B-E36A37CA4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844" y="5264107"/>
            <a:ext cx="1191867" cy="914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twitter logo">
            <a:extLst>
              <a:ext uri="{FF2B5EF4-FFF2-40B4-BE49-F238E27FC236}">
                <a16:creationId xmlns:a16="http://schemas.microsoft.com/office/drawing/2014/main" id="{E28E5A04-1741-A64F-AD2C-942857FC5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3780" y="5264106"/>
            <a:ext cx="119186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68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E3DFAA-4BE6-05E3-7755-EF10EE1AF01F}"/>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Massive Corporate Profits—Patients Can’t Pay</a:t>
            </a:r>
          </a:p>
        </p:txBody>
      </p:sp>
      <p:sp>
        <p:nvSpPr>
          <p:cNvPr id="3" name="Text Placeholder 2">
            <a:extLst>
              <a:ext uri="{FF2B5EF4-FFF2-40B4-BE49-F238E27FC236}">
                <a16:creationId xmlns:a16="http://schemas.microsoft.com/office/drawing/2014/main" id="{B0B8A892-3AE4-63B8-D41A-70AB274A635C}"/>
              </a:ext>
            </a:extLst>
          </p:cNvPr>
          <p:cNvSpPr>
            <a:spLocks/>
          </p:cNvSpPr>
          <p:nvPr/>
        </p:nvSpPr>
        <p:spPr>
          <a:xfrm>
            <a:off x="1218333" y="2112579"/>
            <a:ext cx="4796628" cy="766220"/>
          </a:xfrm>
          <a:prstGeom prst="rect">
            <a:avLst/>
          </a:prstGeom>
        </p:spPr>
        <p:txBody>
          <a:bodyPr/>
          <a:lstStyle/>
          <a:p>
            <a:pPr defTabSz="841248">
              <a:spcAft>
                <a:spcPts val="600"/>
              </a:spcAft>
            </a:pPr>
            <a:r>
              <a:rPr lang="en-US" sz="1656" kern="1200">
                <a:solidFill>
                  <a:schemeClr val="tx1"/>
                </a:solidFill>
                <a:latin typeface="+mn-lt"/>
                <a:ea typeface="+mn-ea"/>
                <a:cs typeface="+mn-cs"/>
              </a:rPr>
              <a:t>Corporate Profits in Health Care</a:t>
            </a:r>
            <a:endParaRPr lang="en-US"/>
          </a:p>
        </p:txBody>
      </p:sp>
      <p:graphicFrame>
        <p:nvGraphicFramePr>
          <p:cNvPr id="10" name="Content Placeholder 3">
            <a:extLst>
              <a:ext uri="{FF2B5EF4-FFF2-40B4-BE49-F238E27FC236}">
                <a16:creationId xmlns:a16="http://schemas.microsoft.com/office/drawing/2014/main" id="{29746445-90E9-2B0A-E1A7-17F41D00E106}"/>
              </a:ext>
            </a:extLst>
          </p:cNvPr>
          <p:cNvGraphicFramePr>
            <a:graphicFrameLocks/>
          </p:cNvGraphicFramePr>
          <p:nvPr>
            <p:extLst>
              <p:ext uri="{D42A27DB-BD31-4B8C-83A1-F6EECF244321}">
                <p14:modId xmlns:p14="http://schemas.microsoft.com/office/powerpoint/2010/main" val="578201609"/>
              </p:ext>
            </p:extLst>
          </p:nvPr>
        </p:nvGraphicFramePr>
        <p:xfrm>
          <a:off x="1218333" y="2878799"/>
          <a:ext cx="4796628" cy="3426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C16D5386-C8EE-F399-20F4-320190707268}"/>
              </a:ext>
            </a:extLst>
          </p:cNvPr>
          <p:cNvSpPr>
            <a:spLocks/>
          </p:cNvSpPr>
          <p:nvPr/>
        </p:nvSpPr>
        <p:spPr>
          <a:xfrm>
            <a:off x="6177358" y="2112579"/>
            <a:ext cx="4820250" cy="766220"/>
          </a:xfrm>
          <a:prstGeom prst="rect">
            <a:avLst/>
          </a:prstGeom>
        </p:spPr>
        <p:txBody>
          <a:bodyPr/>
          <a:lstStyle/>
          <a:p>
            <a:pPr defTabSz="841248">
              <a:spcAft>
                <a:spcPts val="600"/>
              </a:spcAft>
            </a:pPr>
            <a:r>
              <a:rPr lang="en-US" sz="1656" kern="1200">
                <a:solidFill>
                  <a:schemeClr val="tx1"/>
                </a:solidFill>
                <a:latin typeface="+mn-lt"/>
                <a:ea typeface="+mn-ea"/>
                <a:cs typeface="+mn-cs"/>
              </a:rPr>
              <a:t>Utah Patients-Financial Insecurity</a:t>
            </a:r>
            <a:endParaRPr lang="en-US"/>
          </a:p>
        </p:txBody>
      </p:sp>
      <p:sp>
        <p:nvSpPr>
          <p:cNvPr id="6" name="Content Placeholder 5">
            <a:extLst>
              <a:ext uri="{FF2B5EF4-FFF2-40B4-BE49-F238E27FC236}">
                <a16:creationId xmlns:a16="http://schemas.microsoft.com/office/drawing/2014/main" id="{C1D47EE4-8F46-55BE-DEE4-52BDE32EF6FC}"/>
              </a:ext>
            </a:extLst>
          </p:cNvPr>
          <p:cNvSpPr>
            <a:spLocks/>
          </p:cNvSpPr>
          <p:nvPr/>
        </p:nvSpPr>
        <p:spPr>
          <a:xfrm>
            <a:off x="6177358" y="2878799"/>
            <a:ext cx="4820250" cy="3426585"/>
          </a:xfrm>
          <a:prstGeom prst="rect">
            <a:avLst/>
          </a:prstGeom>
        </p:spPr>
        <p:txBody>
          <a:bodyPr>
            <a:normAutofit/>
          </a:bodyPr>
          <a:lstStyle/>
          <a:p>
            <a:pPr defTabSz="841248">
              <a:spcAft>
                <a:spcPts val="600"/>
              </a:spcAft>
            </a:pPr>
            <a:r>
              <a:rPr lang="en-US" sz="1656" kern="1200">
                <a:solidFill>
                  <a:schemeClr val="tx1"/>
                </a:solidFill>
                <a:latin typeface="+mn-lt"/>
                <a:ea typeface="+mn-ea"/>
                <a:cs typeface="+mn-cs"/>
              </a:rPr>
              <a:t>69% Utahns had at least one health care affordability burden in 2023: forgo insurance, care, medicine or can’t pay bills because of health care cost</a:t>
            </a:r>
          </a:p>
          <a:p>
            <a:pPr defTabSz="841248">
              <a:spcAft>
                <a:spcPts val="600"/>
              </a:spcAft>
            </a:pPr>
            <a:r>
              <a:rPr lang="en-US" sz="1656" kern="1200">
                <a:solidFill>
                  <a:schemeClr val="tx1"/>
                </a:solidFill>
                <a:latin typeface="+mn-lt"/>
                <a:ea typeface="+mn-ea"/>
                <a:cs typeface="+mn-cs"/>
              </a:rPr>
              <a:t>86% of Utahns worry can’t afford health care in future</a:t>
            </a:r>
          </a:p>
          <a:p>
            <a:pPr defTabSz="841248">
              <a:spcAft>
                <a:spcPts val="600"/>
              </a:spcAft>
            </a:pPr>
            <a:r>
              <a:rPr lang="en-US" sz="1656" kern="1200">
                <a:solidFill>
                  <a:schemeClr val="tx1"/>
                </a:solidFill>
                <a:latin typeface="+mn-lt"/>
                <a:ea typeface="+mn-ea"/>
                <a:cs typeface="+mn-cs"/>
              </a:rPr>
              <a:t>Utah rates an F on health care affordability</a:t>
            </a:r>
            <a:endParaRPr lang="en-US"/>
          </a:p>
        </p:txBody>
      </p:sp>
    </p:spTree>
    <p:extLst>
      <p:ext uri="{BB962C8B-B14F-4D97-AF65-F5344CB8AC3E}">
        <p14:creationId xmlns:p14="http://schemas.microsoft.com/office/powerpoint/2010/main" val="1368310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alpha val="49215"/>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21EA-F7CE-7A42-A5B6-F3252726C18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8B07B40-B8C7-814C-A9F7-AF79C044AE3D}"/>
              </a:ext>
            </a:extLst>
          </p:cNvPr>
          <p:cNvSpPr>
            <a:spLocks noGrp="1"/>
          </p:cNvSpPr>
          <p:nvPr>
            <p:ph type="subTitle" idx="1"/>
          </p:nvPr>
        </p:nvSpPr>
        <p:spPr/>
        <p:txBody>
          <a:bodyPr/>
          <a:lstStyle/>
          <a:p>
            <a:endParaRPr lang="en-US"/>
          </a:p>
        </p:txBody>
      </p:sp>
      <p:pic>
        <p:nvPicPr>
          <p:cNvPr id="5" name="Picture 4" descr="Chart, bar chart&#10;&#10;Description automatically generated">
            <a:extLst>
              <a:ext uri="{FF2B5EF4-FFF2-40B4-BE49-F238E27FC236}">
                <a16:creationId xmlns:a16="http://schemas.microsoft.com/office/drawing/2014/main" id="{1CF05D9A-638F-6A4B-918F-3DB644A711BB}"/>
              </a:ext>
            </a:extLst>
          </p:cNvPr>
          <p:cNvPicPr>
            <a:picLocks noChangeAspect="1"/>
          </p:cNvPicPr>
          <p:nvPr/>
        </p:nvPicPr>
        <p:blipFill>
          <a:blip r:embed="rId2"/>
          <a:stretch>
            <a:fillRect/>
          </a:stretch>
        </p:blipFill>
        <p:spPr>
          <a:xfrm>
            <a:off x="2139089" y="0"/>
            <a:ext cx="7913822" cy="6858000"/>
          </a:xfrm>
          <a:prstGeom prst="rect">
            <a:avLst/>
          </a:prstGeom>
        </p:spPr>
      </p:pic>
      <p:sp>
        <p:nvSpPr>
          <p:cNvPr id="6" name="Rectangle 5">
            <a:extLst>
              <a:ext uri="{FF2B5EF4-FFF2-40B4-BE49-F238E27FC236}">
                <a16:creationId xmlns:a16="http://schemas.microsoft.com/office/drawing/2014/main" id="{87886467-2830-B548-B60A-C592ACE9835D}"/>
              </a:ext>
            </a:extLst>
          </p:cNvPr>
          <p:cNvSpPr/>
          <p:nvPr/>
        </p:nvSpPr>
        <p:spPr>
          <a:xfrm>
            <a:off x="2223172" y="5349875"/>
            <a:ext cx="1419657" cy="296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67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F060B61-A846-4E1E-8DE2-B365FF6C6B95}"/>
              </a:ext>
            </a:extLst>
          </p:cNvPr>
          <p:cNvGraphicFramePr>
            <a:graphicFrameLocks noChangeAspect="1"/>
          </p:cNvGraphicFramePr>
          <p:nvPr/>
        </p:nvGraphicFramePr>
        <p:xfrm>
          <a:off x="1524000" y="0"/>
          <a:ext cx="9146382" cy="6858000"/>
        </p:xfrm>
        <a:graphic>
          <a:graphicData uri="http://schemas.openxmlformats.org/presentationml/2006/ole">
            <mc:AlternateContent xmlns:mc="http://schemas.openxmlformats.org/markup-compatibility/2006">
              <mc:Choice xmlns:v="urn:schemas-microsoft-com:vml" Requires="v">
                <p:oleObj name="Picture" r:id="rId2" imgW="6096851" imgH="4572638" progId="PhotoDraw.Document.2">
                  <p:embed/>
                </p:oleObj>
              </mc:Choice>
              <mc:Fallback>
                <p:oleObj name="Picture" r:id="rId2" imgW="6096851" imgH="4572638" progId="PhotoDraw.Document.2">
                  <p:embed/>
                  <p:pic>
                    <p:nvPicPr>
                      <p:cNvPr id="2" name="Object 1">
                        <a:extLst>
                          <a:ext uri="{FF2B5EF4-FFF2-40B4-BE49-F238E27FC236}">
                            <a16:creationId xmlns:a16="http://schemas.microsoft.com/office/drawing/2014/main" id="{AF060B61-A846-4E1E-8DE2-B365FF6C6B95}"/>
                          </a:ext>
                        </a:extLst>
                      </p:cNvPr>
                      <p:cNvPicPr/>
                      <p:nvPr/>
                    </p:nvPicPr>
                    <p:blipFill>
                      <a:blip r:embed="rId3"/>
                      <a:stretch>
                        <a:fillRect/>
                      </a:stretch>
                    </p:blipFill>
                    <p:spPr>
                      <a:xfrm>
                        <a:off x="1524000" y="0"/>
                        <a:ext cx="9146382" cy="6858000"/>
                      </a:xfrm>
                      <a:prstGeom prst="rect">
                        <a:avLst/>
                      </a:prstGeom>
                    </p:spPr>
                  </p:pic>
                </p:oleObj>
              </mc:Fallback>
            </mc:AlternateContent>
          </a:graphicData>
        </a:graphic>
      </p:graphicFrame>
      <p:pic>
        <p:nvPicPr>
          <p:cNvPr id="4" name="Picture 3" descr="Logo&#10;&#10;Description automatically generated">
            <a:extLst>
              <a:ext uri="{FF2B5EF4-FFF2-40B4-BE49-F238E27FC236}">
                <a16:creationId xmlns:a16="http://schemas.microsoft.com/office/drawing/2014/main" id="{49AE245E-F727-AB4F-9B3A-340CFCFFC64B}"/>
              </a:ext>
            </a:extLst>
          </p:cNvPr>
          <p:cNvPicPr>
            <a:picLocks noChangeAspect="1"/>
          </p:cNvPicPr>
          <p:nvPr/>
        </p:nvPicPr>
        <p:blipFill>
          <a:blip r:embed="rId4"/>
          <a:stretch>
            <a:fillRect/>
          </a:stretch>
        </p:blipFill>
        <p:spPr>
          <a:xfrm>
            <a:off x="135924" y="5535826"/>
            <a:ext cx="1223319" cy="840259"/>
          </a:xfrm>
          <a:prstGeom prst="rect">
            <a:avLst/>
          </a:prstGeom>
        </p:spPr>
      </p:pic>
    </p:spTree>
    <p:extLst>
      <p:ext uri="{BB962C8B-B14F-4D97-AF65-F5344CB8AC3E}">
        <p14:creationId xmlns:p14="http://schemas.microsoft.com/office/powerpoint/2010/main" val="260085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0"/>
            <a:ext cx="9144000" cy="6858000"/>
          </a:xfrm>
          <a:prstGeom prst="rect">
            <a:avLst/>
          </a:prstGeom>
        </p:spPr>
      </p:pic>
      <p:pic>
        <p:nvPicPr>
          <p:cNvPr id="4" name="Picture 3" descr="Logo&#10;&#10;Description automatically generated">
            <a:extLst>
              <a:ext uri="{FF2B5EF4-FFF2-40B4-BE49-F238E27FC236}">
                <a16:creationId xmlns:a16="http://schemas.microsoft.com/office/drawing/2014/main" id="{F8F030D1-9AFA-E948-BA5C-DD6C4458F4FC}"/>
              </a:ext>
            </a:extLst>
          </p:cNvPr>
          <p:cNvPicPr>
            <a:picLocks noChangeAspect="1"/>
          </p:cNvPicPr>
          <p:nvPr/>
        </p:nvPicPr>
        <p:blipFill>
          <a:blip r:embed="rId3"/>
          <a:stretch>
            <a:fillRect/>
          </a:stretch>
        </p:blipFill>
        <p:spPr>
          <a:xfrm>
            <a:off x="271849" y="5029200"/>
            <a:ext cx="939113" cy="660399"/>
          </a:xfrm>
          <a:prstGeom prst="rect">
            <a:avLst/>
          </a:prstGeom>
        </p:spPr>
      </p:pic>
    </p:spTree>
    <p:extLst>
      <p:ext uri="{BB962C8B-B14F-4D97-AF65-F5344CB8AC3E}">
        <p14:creationId xmlns:p14="http://schemas.microsoft.com/office/powerpoint/2010/main" val="3531523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6AFFC5C2-CCDC-2241-87C6-4B9E2CBF0552}"/>
              </a:ext>
            </a:extLst>
          </p:cNvPr>
          <p:cNvPicPr>
            <a:picLocks noChangeAspect="1"/>
          </p:cNvPicPr>
          <p:nvPr/>
        </p:nvPicPr>
        <p:blipFill>
          <a:blip r:embed="rId2"/>
          <a:stretch>
            <a:fillRect/>
          </a:stretch>
        </p:blipFill>
        <p:spPr>
          <a:xfrm>
            <a:off x="279143" y="2267189"/>
            <a:ext cx="5221625" cy="2323623"/>
          </a:xfrm>
          <a:prstGeom prst="rect">
            <a:avLst/>
          </a:prstGeom>
        </p:spPr>
      </p:pic>
      <p:sp>
        <p:nvSpPr>
          <p:cNvPr id="4" name="TextBox 3">
            <a:extLst>
              <a:ext uri="{FF2B5EF4-FFF2-40B4-BE49-F238E27FC236}">
                <a16:creationId xmlns:a16="http://schemas.microsoft.com/office/drawing/2014/main" id="{3E6D5B3D-CBF2-2E42-BE8C-7C9A9E39A0B7}"/>
              </a:ext>
            </a:extLst>
          </p:cNvPr>
          <p:cNvSpPr txBox="1"/>
          <p:nvPr/>
        </p:nvSpPr>
        <p:spPr>
          <a:xfrm>
            <a:off x="6392583" y="2645922"/>
            <a:ext cx="4434721" cy="371042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solidFill>
                  <a:schemeClr val="tx1">
                    <a:alpha val="80000"/>
                  </a:schemeClr>
                </a:solidFill>
                <a:effectLst/>
              </a:rPr>
              <a:t>Utah Priority No. 1: Health Care (Costs and Accessibility)</a:t>
            </a:r>
          </a:p>
          <a:p>
            <a:pPr indent="-228600">
              <a:lnSpc>
                <a:spcPct val="90000"/>
              </a:lnSpc>
              <a:spcAft>
                <a:spcPts val="600"/>
              </a:spcAft>
              <a:buFont typeface="Arial" panose="020B0604020202020204" pitchFamily="34" charset="0"/>
              <a:buChar char="•"/>
            </a:pPr>
            <a:r>
              <a:rPr lang="en-US" sz="2000" dirty="0">
                <a:solidFill>
                  <a:schemeClr val="tx1">
                    <a:alpha val="80000"/>
                  </a:schemeClr>
                </a:solidFill>
                <a:effectLst/>
              </a:rPr>
              <a:t>August 2020, the Utah Foundation: Health Care the top issue for Utah voters </a:t>
            </a:r>
            <a:endParaRPr lang="en-US" sz="2000" dirty="0">
              <a:solidFill>
                <a:schemeClr val="tx1">
                  <a:alpha val="80000"/>
                </a:schemeClr>
              </a:solidFill>
            </a:endParaRPr>
          </a:p>
          <a:p>
            <a:pPr indent="-228600">
              <a:lnSpc>
                <a:spcPct val="90000"/>
              </a:lnSpc>
              <a:spcAft>
                <a:spcPts val="600"/>
              </a:spcAft>
              <a:buFont typeface="Arial" panose="020B0604020202020204" pitchFamily="34" charset="0"/>
              <a:buChar char="•"/>
            </a:pPr>
            <a:r>
              <a:rPr lang="en-US" sz="2000" dirty="0">
                <a:solidFill>
                  <a:schemeClr val="tx1">
                    <a:alpha val="80000"/>
                  </a:schemeClr>
                </a:solidFill>
                <a:effectLst/>
              </a:rPr>
              <a:t> From 2008-2018:</a:t>
            </a:r>
          </a:p>
          <a:p>
            <a:pPr indent="-228600">
              <a:lnSpc>
                <a:spcPct val="90000"/>
              </a:lnSpc>
              <a:spcAft>
                <a:spcPts val="600"/>
              </a:spcAft>
              <a:buFont typeface="Arial" panose="020B0604020202020204" pitchFamily="34" charset="0"/>
              <a:buChar char="•"/>
            </a:pPr>
            <a:r>
              <a:rPr lang="en-US" sz="2000" dirty="0">
                <a:solidFill>
                  <a:schemeClr val="tx1">
                    <a:alpha val="80000"/>
                  </a:schemeClr>
                </a:solidFill>
              </a:rPr>
              <a:t>Premiums up 40%</a:t>
            </a:r>
          </a:p>
          <a:p>
            <a:pPr indent="-228600">
              <a:lnSpc>
                <a:spcPct val="90000"/>
              </a:lnSpc>
              <a:spcAft>
                <a:spcPts val="600"/>
              </a:spcAft>
              <a:buFont typeface="Arial" panose="020B0604020202020204" pitchFamily="34" charset="0"/>
              <a:buChar char="•"/>
            </a:pPr>
            <a:r>
              <a:rPr lang="en-US" sz="2000" dirty="0">
                <a:solidFill>
                  <a:schemeClr val="tx1">
                    <a:alpha val="80000"/>
                  </a:schemeClr>
                </a:solidFill>
                <a:effectLst/>
              </a:rPr>
              <a:t>Deductibles-74%</a:t>
            </a:r>
          </a:p>
          <a:p>
            <a:pPr indent="-228600">
              <a:lnSpc>
                <a:spcPct val="90000"/>
              </a:lnSpc>
              <a:spcAft>
                <a:spcPts val="600"/>
              </a:spcAft>
              <a:buFont typeface="Arial" panose="020B0604020202020204" pitchFamily="34" charset="0"/>
              <a:buChar char="•"/>
            </a:pPr>
            <a:r>
              <a:rPr lang="en-US" sz="2000" dirty="0">
                <a:solidFill>
                  <a:schemeClr val="tx1">
                    <a:alpha val="80000"/>
                  </a:schemeClr>
                </a:solidFill>
              </a:rPr>
              <a:t>$2800/person/year out of pocket,8</a:t>
            </a:r>
            <a:r>
              <a:rPr lang="en-US" sz="2000" baseline="30000" dirty="0">
                <a:solidFill>
                  <a:schemeClr val="tx1">
                    <a:alpha val="80000"/>
                  </a:schemeClr>
                </a:solidFill>
              </a:rPr>
              <a:t>th</a:t>
            </a:r>
            <a:r>
              <a:rPr lang="en-US" sz="2000" dirty="0">
                <a:solidFill>
                  <a:schemeClr val="tx1">
                    <a:alpha val="80000"/>
                  </a:schemeClr>
                </a:solidFill>
              </a:rPr>
              <a:t> highest</a:t>
            </a:r>
            <a:endParaRPr lang="en-US" sz="2000" dirty="0">
              <a:solidFill>
                <a:schemeClr val="tx1">
                  <a:alpha val="80000"/>
                </a:schemeClr>
              </a:solidFill>
              <a:effectLst/>
            </a:endParaRPr>
          </a:p>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322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A660B0-CD1F-F94D-8FD5-BA67A0B2CB54}"/>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The Problem with Health Care in Utah is Cost</a:t>
            </a:r>
          </a:p>
        </p:txBody>
      </p:sp>
      <p:sp>
        <p:nvSpPr>
          <p:cNvPr id="4" name="Text Placeholder 3">
            <a:extLst>
              <a:ext uri="{FF2B5EF4-FFF2-40B4-BE49-F238E27FC236}">
                <a16:creationId xmlns:a16="http://schemas.microsoft.com/office/drawing/2014/main" id="{50FDD53E-FCAC-B34A-AED2-3B27CCC99461}"/>
              </a:ext>
            </a:extLst>
          </p:cNvPr>
          <p:cNvSpPr>
            <a:spLocks noGrp="1"/>
          </p:cNvSpPr>
          <p:nvPr>
            <p:ph type="body" sz="half" idx="2"/>
          </p:nvPr>
        </p:nvSpPr>
        <p:spPr>
          <a:xfrm>
            <a:off x="4581727" y="649480"/>
            <a:ext cx="3025303" cy="5546047"/>
          </a:xfrm>
        </p:spPr>
        <p:txBody>
          <a:bodyPr vert="horz" lIns="91440" tIns="45720" rIns="91440" bIns="45720" rtlCol="0" anchor="ctr">
            <a:normAutofit/>
          </a:bodyPr>
          <a:lstStyle/>
          <a:p>
            <a:pPr indent="-228600">
              <a:buFont typeface="Arial" panose="020B0604020202020204" pitchFamily="34" charset="0"/>
              <a:buChar char="•"/>
            </a:pPr>
            <a:r>
              <a:rPr lang="en-US" sz="2000"/>
              <a:t>According to the Utah Foundation, In 2018:</a:t>
            </a:r>
          </a:p>
          <a:p>
            <a:pPr indent="-228600">
              <a:buFont typeface="Arial" panose="020B0604020202020204" pitchFamily="34" charset="0"/>
              <a:buChar char="•"/>
            </a:pPr>
            <a:r>
              <a:rPr lang="en-US" sz="2000"/>
              <a:t>429,000 Utahns could not get the health care they needed. . .</a:t>
            </a:r>
          </a:p>
          <a:p>
            <a:pPr indent="-228600">
              <a:buFont typeface="Arial" panose="020B0604020202020204" pitchFamily="34" charset="0"/>
              <a:buChar char="•"/>
            </a:pPr>
            <a:r>
              <a:rPr lang="en-US" sz="2000"/>
              <a:t>Because they could not afford to pay for it.</a:t>
            </a:r>
          </a:p>
          <a:p>
            <a:pPr indent="-228600">
              <a:buFont typeface="Arial" panose="020B0604020202020204" pitchFamily="34" charset="0"/>
              <a:buChar char="•"/>
            </a:pPr>
            <a:r>
              <a:rPr lang="en-US" sz="2000"/>
              <a:t>According to the Matheson Center for Health Care Studies:</a:t>
            </a:r>
          </a:p>
          <a:p>
            <a:pPr indent="-228600">
              <a:buFont typeface="Arial" panose="020B0604020202020204" pitchFamily="34" charset="0"/>
              <a:buChar char="•"/>
            </a:pPr>
            <a:r>
              <a:rPr lang="en-US" sz="2000"/>
              <a:t>For 30 years Utah has 2</a:t>
            </a:r>
            <a:r>
              <a:rPr lang="en-US" sz="2000" baseline="30000"/>
              <a:t>nd</a:t>
            </a:r>
            <a:r>
              <a:rPr lang="en-US" sz="2000"/>
              <a:t> highest growth rate in health expenditures in US</a:t>
            </a:r>
          </a:p>
          <a:p>
            <a:pPr indent="-228600">
              <a:buFont typeface="Arial" panose="020B0604020202020204" pitchFamily="34" charset="0"/>
              <a:buChar char="•"/>
            </a:pPr>
            <a:r>
              <a:rPr lang="en-US" sz="2000"/>
              <a:t>At this rate, health costs will double every </a:t>
            </a:r>
            <a:r>
              <a:rPr lang="en-US" sz="2000" i="1"/>
              <a:t>decade </a:t>
            </a:r>
            <a:r>
              <a:rPr lang="en-US" sz="2000"/>
              <a:t>in Utah</a:t>
            </a:r>
          </a:p>
        </p:txBody>
      </p:sp>
      <p:pic>
        <p:nvPicPr>
          <p:cNvPr id="6" name="Picture Placeholder 5" descr="Logo&#10;&#10;Description automatically generated">
            <a:extLst>
              <a:ext uri="{FF2B5EF4-FFF2-40B4-BE49-F238E27FC236}">
                <a16:creationId xmlns:a16="http://schemas.microsoft.com/office/drawing/2014/main" id="{44EB8E69-E02D-4E4B-A9EB-D5E9ACA502EC}"/>
              </a:ext>
            </a:extLst>
          </p:cNvPr>
          <p:cNvPicPr>
            <a:picLocks noGrp="1" noChangeAspect="1"/>
          </p:cNvPicPr>
          <p:nvPr>
            <p:ph type="pic" idx="1"/>
          </p:nvPr>
        </p:nvPicPr>
        <p:blipFill rotWithShape="1">
          <a:blip r:embed="rId2"/>
          <a:srcRect t="1986" b="1986"/>
          <a:stretch/>
        </p:blipFill>
        <p:spPr>
          <a:xfrm>
            <a:off x="8109502" y="2662384"/>
            <a:ext cx="3615776" cy="1545110"/>
          </a:xfrm>
          <a:prstGeom prst="rect">
            <a:avLst/>
          </a:prstGeom>
        </p:spPr>
      </p:pic>
    </p:spTree>
    <p:extLst>
      <p:ext uri="{BB962C8B-B14F-4D97-AF65-F5344CB8AC3E}">
        <p14:creationId xmlns:p14="http://schemas.microsoft.com/office/powerpoint/2010/main" val="2246256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alpha val="49215"/>
          </a:srgbClr>
        </a:solidFill>
        <a:effectLst/>
      </p:bgPr>
    </p:bg>
    <p:spTree>
      <p:nvGrpSpPr>
        <p:cNvPr id="1" name="Shape 155"/>
        <p:cNvGrpSpPr/>
        <p:nvPr/>
      </p:nvGrpSpPr>
      <p:grpSpPr>
        <a:xfrm>
          <a:off x="0" y="0"/>
          <a:ext cx="0" cy="0"/>
          <a:chOff x="0" y="0"/>
          <a:chExt cx="0" cy="0"/>
        </a:xfrm>
      </p:grpSpPr>
      <p:sp>
        <p:nvSpPr>
          <p:cNvPr id="157" name="Google Shape;157;p25"/>
          <p:cNvSpPr txBox="1">
            <a:spLocks noGrp="1"/>
          </p:cNvSpPr>
          <p:nvPr>
            <p:ph type="title"/>
          </p:nvPr>
        </p:nvSpPr>
        <p:spPr>
          <a:xfrm>
            <a:off x="841248" y="510047"/>
            <a:ext cx="3300984" cy="1645920"/>
          </a:xfrm>
          <a:prstGeom prst="rect">
            <a:avLst/>
          </a:prstGeom>
        </p:spPr>
        <p:txBody>
          <a:bodyPr spcFirstLastPara="1" vert="horz" lIns="91425" tIns="45700" rIns="91425" bIns="45700" rtlCol="0" anchorCtr="0">
            <a:normAutofit/>
          </a:bodyPr>
          <a:lstStyle/>
          <a:p>
            <a:pPr>
              <a:spcBef>
                <a:spcPts val="0"/>
              </a:spcBef>
            </a:pPr>
            <a:r>
              <a:rPr lang="en-US" sz="2800">
                <a:latin typeface="Nunito"/>
                <a:ea typeface="Nunito"/>
                <a:cs typeface="Nunito"/>
                <a:sym typeface="Nunito"/>
              </a:rPr>
              <a:t>MEDICARE COST VS. QUALITY</a:t>
            </a:r>
          </a:p>
        </p:txBody>
      </p:sp>
      <p:sp>
        <p:nvSpPr>
          <p:cNvPr id="158" name="Google Shape;158;p25"/>
          <p:cNvSpPr txBox="1">
            <a:spLocks noGrp="1"/>
          </p:cNvSpPr>
          <p:nvPr>
            <p:ph idx="1"/>
          </p:nvPr>
        </p:nvSpPr>
        <p:spPr>
          <a:xfrm>
            <a:off x="4581144" y="510047"/>
            <a:ext cx="6858000" cy="1645920"/>
          </a:xfrm>
          <a:prstGeom prst="rect">
            <a:avLst/>
          </a:prstGeom>
        </p:spPr>
        <p:txBody>
          <a:bodyPr spcFirstLastPara="1" vert="horz" lIns="91425" tIns="45700" rIns="91425" bIns="45700" rtlCol="0" anchor="ctr" anchorCtr="0">
            <a:normAutofit/>
          </a:bodyPr>
          <a:lstStyle/>
          <a:p>
            <a:r>
              <a:rPr lang="en-US" sz="1800">
                <a:latin typeface="Nunito"/>
                <a:ea typeface="Nunito"/>
                <a:cs typeface="Nunito"/>
                <a:sym typeface="Nunito"/>
              </a:rPr>
              <a:t>Source: Baicker, K and Chandra, A. Medicare spending, the physician workforce, beneficiaries’ quality of care. </a:t>
            </a:r>
            <a:r>
              <a:rPr lang="en-US" sz="1800" i="1">
                <a:latin typeface="Nunito"/>
                <a:ea typeface="Nunito"/>
                <a:cs typeface="Nunito"/>
                <a:sym typeface="Nunito"/>
              </a:rPr>
              <a:t>Health Affairs</a:t>
            </a:r>
            <a:r>
              <a:rPr lang="en-US" sz="1800">
                <a:latin typeface="Nunito"/>
                <a:ea typeface="Nunito"/>
                <a:cs typeface="Nunito"/>
                <a:sym typeface="Nunito"/>
              </a:rPr>
              <a:t> Web Exclusive 7 April 2004; W4-184-97.</a:t>
            </a:r>
          </a:p>
        </p:txBody>
      </p:sp>
      <p:pic>
        <p:nvPicPr>
          <p:cNvPr id="159" name="Google Shape;159;p25"/>
          <p:cNvPicPr preferRelativeResize="0"/>
          <p:nvPr/>
        </p:nvPicPr>
        <p:blipFill rotWithShape="1">
          <a:blip r:embed="rId3"/>
          <a:srcRect l="3933" r="2541" b="-3"/>
          <a:stretch/>
        </p:blipFill>
        <p:spPr>
          <a:xfrm>
            <a:off x="557783" y="1883391"/>
            <a:ext cx="5037799" cy="4464561"/>
          </a:xfrm>
          <a:prstGeom prst="rect">
            <a:avLst/>
          </a:prstGeom>
          <a:noFill/>
        </p:spPr>
      </p:pic>
      <p:pic>
        <p:nvPicPr>
          <p:cNvPr id="156" name="Google Shape;156;p25"/>
          <p:cNvPicPr preferRelativeResize="0"/>
          <p:nvPr/>
        </p:nvPicPr>
        <p:blipFill rotWithShape="1">
          <a:blip r:embed="rId4"/>
          <a:srcRect t="11447" r="-1" b="3587"/>
          <a:stretch/>
        </p:blipFill>
        <p:spPr>
          <a:xfrm>
            <a:off x="5486399" y="2784143"/>
            <a:ext cx="2445647" cy="1815153"/>
          </a:xfrm>
          <a:prstGeom prst="rect">
            <a:avLst/>
          </a:prstGeom>
          <a:noFill/>
        </p:spPr>
      </p:pic>
      <p:pic>
        <p:nvPicPr>
          <p:cNvPr id="26" name="Picture 25" descr="Logo&#10;&#10;Description automatically generated">
            <a:extLst>
              <a:ext uri="{FF2B5EF4-FFF2-40B4-BE49-F238E27FC236}">
                <a16:creationId xmlns:a16="http://schemas.microsoft.com/office/drawing/2014/main" id="{42C8869B-7815-FB4B-A7E1-1D69925E799B}"/>
              </a:ext>
            </a:extLst>
          </p:cNvPr>
          <p:cNvPicPr>
            <a:picLocks noChangeAspect="1"/>
          </p:cNvPicPr>
          <p:nvPr/>
        </p:nvPicPr>
        <p:blipFill>
          <a:blip r:embed="rId5"/>
          <a:stretch>
            <a:fillRect/>
          </a:stretch>
        </p:blipFill>
        <p:spPr>
          <a:xfrm>
            <a:off x="8290256" y="3111690"/>
            <a:ext cx="3343960" cy="2292823"/>
          </a:xfrm>
          <a:prstGeom prst="rect">
            <a:avLst/>
          </a:prstGeom>
        </p:spPr>
      </p:pic>
    </p:spTree>
    <p:extLst>
      <p:ext uri="{BB962C8B-B14F-4D97-AF65-F5344CB8AC3E}">
        <p14:creationId xmlns:p14="http://schemas.microsoft.com/office/powerpoint/2010/main" val="843834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alpha val="49215"/>
          </a:srgbClr>
        </a:solidFill>
        <a:effectLst/>
      </p:bgPr>
    </p:bg>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1B33B02D-5449-415B-8330-BD778A903D31}"/>
              </a:ext>
            </a:extLst>
          </p:cNvPr>
          <p:cNvGraphicFramePr>
            <a:graphicFrameLocks noChangeAspect="1"/>
          </p:cNvGraphicFramePr>
          <p:nvPr/>
        </p:nvGraphicFramePr>
        <p:xfrm>
          <a:off x="1524000" y="0"/>
          <a:ext cx="9146382" cy="6858000"/>
        </p:xfrm>
        <a:graphic>
          <a:graphicData uri="http://schemas.openxmlformats.org/presentationml/2006/ole">
            <mc:AlternateContent xmlns:mc="http://schemas.openxmlformats.org/markup-compatibility/2006">
              <mc:Choice xmlns:v="urn:schemas-microsoft-com:vml" Requires="v">
                <p:oleObj name="Picture" r:id="rId2" imgW="6096851" imgH="4572638" progId="PhotoDraw.Document.2">
                  <p:embed/>
                </p:oleObj>
              </mc:Choice>
              <mc:Fallback>
                <p:oleObj name="Picture" r:id="rId2" imgW="6096851" imgH="4572638" progId="PhotoDraw.Document.2">
                  <p:embed/>
                  <p:pic>
                    <p:nvPicPr>
                      <p:cNvPr id="6" name="Object 5">
                        <a:extLst>
                          <a:ext uri="{FF2B5EF4-FFF2-40B4-BE49-F238E27FC236}">
                            <a16:creationId xmlns:a16="http://schemas.microsoft.com/office/drawing/2014/main" id="{1B33B02D-5449-415B-8330-BD778A903D31}"/>
                          </a:ext>
                        </a:extLst>
                      </p:cNvPr>
                      <p:cNvPicPr/>
                      <p:nvPr/>
                    </p:nvPicPr>
                    <p:blipFill>
                      <a:blip r:embed="rId3"/>
                      <a:stretch>
                        <a:fillRect/>
                      </a:stretch>
                    </p:blipFill>
                    <p:spPr>
                      <a:xfrm>
                        <a:off x="1524000" y="0"/>
                        <a:ext cx="9146382" cy="6858000"/>
                      </a:xfrm>
                      <a:prstGeom prst="rect">
                        <a:avLst/>
                      </a:prstGeom>
                    </p:spPr>
                  </p:pic>
                </p:oleObj>
              </mc:Fallback>
            </mc:AlternateContent>
          </a:graphicData>
        </a:graphic>
      </p:graphicFrame>
      <p:pic>
        <p:nvPicPr>
          <p:cNvPr id="3" name="Picture 2" descr="Logo&#10;&#10;Description automatically generated">
            <a:extLst>
              <a:ext uri="{FF2B5EF4-FFF2-40B4-BE49-F238E27FC236}">
                <a16:creationId xmlns:a16="http://schemas.microsoft.com/office/drawing/2014/main" id="{F4B54388-CA90-4643-B1B1-F68ADBDCD10F}"/>
              </a:ext>
            </a:extLst>
          </p:cNvPr>
          <p:cNvPicPr>
            <a:picLocks noChangeAspect="1"/>
          </p:cNvPicPr>
          <p:nvPr/>
        </p:nvPicPr>
        <p:blipFill>
          <a:blip r:embed="rId4"/>
          <a:stretch>
            <a:fillRect/>
          </a:stretch>
        </p:blipFill>
        <p:spPr>
          <a:xfrm>
            <a:off x="177421" y="5554639"/>
            <a:ext cx="1091821" cy="1037229"/>
          </a:xfrm>
          <a:prstGeom prst="rect">
            <a:avLst/>
          </a:prstGeom>
        </p:spPr>
      </p:pic>
    </p:spTree>
    <p:extLst>
      <p:ext uri="{BB962C8B-B14F-4D97-AF65-F5344CB8AC3E}">
        <p14:creationId xmlns:p14="http://schemas.microsoft.com/office/powerpoint/2010/main" val="394580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alpha val="49215"/>
          </a:srgbClr>
        </a:solidFill>
        <a:effectLst/>
      </p:bgPr>
    </p:bg>
    <p:spTree>
      <p:nvGrpSpPr>
        <p:cNvPr id="1" name="Shape 225"/>
        <p:cNvGrpSpPr/>
        <p:nvPr/>
      </p:nvGrpSpPr>
      <p:grpSpPr>
        <a:xfrm>
          <a:off x="0" y="0"/>
          <a:ext cx="0" cy="0"/>
          <a:chOff x="0" y="0"/>
          <a:chExt cx="0" cy="0"/>
        </a:xfrm>
      </p:grpSpPr>
      <p:pic>
        <p:nvPicPr>
          <p:cNvPr id="226" name="Google Shape;226;p32"/>
          <p:cNvPicPr preferRelativeResize="0"/>
          <p:nvPr/>
        </p:nvPicPr>
        <p:blipFill rotWithShape="1">
          <a:blip r:embed="rId3">
            <a:alphaModFix/>
          </a:blip>
          <a:srcRect l="20847" t="35854" r="16092" b="35490"/>
          <a:stretch/>
        </p:blipFill>
        <p:spPr>
          <a:xfrm>
            <a:off x="1524000" y="1"/>
            <a:ext cx="9144000" cy="1492001"/>
          </a:xfrm>
          <a:prstGeom prst="rect">
            <a:avLst/>
          </a:prstGeom>
          <a:noFill/>
          <a:ln>
            <a:noFill/>
          </a:ln>
        </p:spPr>
      </p:pic>
      <p:sp>
        <p:nvSpPr>
          <p:cNvPr id="227" name="Google Shape;227;p32"/>
          <p:cNvSpPr txBox="1">
            <a:spLocks noGrp="1"/>
          </p:cNvSpPr>
          <p:nvPr>
            <p:ph type="title"/>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sz="4800">
                <a:solidFill>
                  <a:srgbClr val="FFFFFF"/>
                </a:solidFill>
                <a:latin typeface="Nunito"/>
                <a:ea typeface="Nunito"/>
                <a:cs typeface="Nunito"/>
                <a:sym typeface="Nunito"/>
              </a:rPr>
              <a:t>EXAMPLE:</a:t>
            </a:r>
            <a:endParaRPr sz="4800">
              <a:solidFill>
                <a:srgbClr val="FFFFFF"/>
              </a:solidFill>
              <a:latin typeface="Nunito"/>
              <a:ea typeface="Nunito"/>
              <a:cs typeface="Nunito"/>
              <a:sym typeface="Nunito"/>
            </a:endParaRPr>
          </a:p>
          <a:p>
            <a:pPr algn="ctr">
              <a:spcBef>
                <a:spcPts val="0"/>
              </a:spcBef>
            </a:pPr>
            <a:r>
              <a:rPr lang="en-US" sz="3300">
                <a:solidFill>
                  <a:srgbClr val="FFFFFF"/>
                </a:solidFill>
                <a:latin typeface="Nunito"/>
                <a:ea typeface="Nunito"/>
                <a:cs typeface="Nunito"/>
                <a:sym typeface="Nunito"/>
              </a:rPr>
              <a:t>COMMUNITY ACQUIRED PNEUMONIA</a:t>
            </a:r>
            <a:endParaRPr sz="3300">
              <a:solidFill>
                <a:srgbClr val="FFFFFF"/>
              </a:solidFill>
              <a:latin typeface="Nunito"/>
              <a:ea typeface="Nunito"/>
              <a:cs typeface="Nunito"/>
              <a:sym typeface="Nunito"/>
            </a:endParaRPr>
          </a:p>
        </p:txBody>
      </p:sp>
      <p:sp>
        <p:nvSpPr>
          <p:cNvPr id="228" name="Google Shape;228;p32"/>
          <p:cNvSpPr txBox="1">
            <a:spLocks noGrp="1"/>
          </p:cNvSpPr>
          <p:nvPr>
            <p:ph idx="1"/>
          </p:nvPr>
        </p:nvSpPr>
        <p:spPr>
          <a:xfrm>
            <a:off x="1981200" y="1600200"/>
            <a:ext cx="8229600" cy="4525962"/>
          </a:xfrm>
          <a:prstGeom prst="rect">
            <a:avLst/>
          </a:prstGeom>
          <a:noFill/>
          <a:ln>
            <a:noFill/>
          </a:ln>
        </p:spPr>
        <p:txBody>
          <a:bodyPr spcFirstLastPara="1" vert="horz" wrap="square" lIns="91425" tIns="45700" rIns="91425" bIns="45700" rtlCol="0" anchor="t" anchorCtr="0">
            <a:noAutofit/>
          </a:bodyPr>
          <a:lstStyle/>
          <a:p>
            <a:pPr marL="342900" indent="-139700">
              <a:spcBef>
                <a:spcPts val="0"/>
              </a:spcBef>
              <a:buClr>
                <a:schemeClr val="lt1"/>
              </a:buClr>
              <a:buSzPts val="3200"/>
              <a:buNone/>
            </a:pPr>
            <a:endParaRPr sz="3200">
              <a:solidFill>
                <a:schemeClr val="lt1"/>
              </a:solidFill>
              <a:latin typeface="Calibri"/>
              <a:ea typeface="Calibri"/>
              <a:cs typeface="Calibri"/>
              <a:sym typeface="Calibri"/>
            </a:endParaRPr>
          </a:p>
        </p:txBody>
      </p:sp>
      <p:pic>
        <p:nvPicPr>
          <p:cNvPr id="229" name="Google Shape;229;p32"/>
          <p:cNvPicPr preferRelativeResize="0"/>
          <p:nvPr/>
        </p:nvPicPr>
        <p:blipFill rotWithShape="1">
          <a:blip r:embed="rId4">
            <a:alphaModFix/>
          </a:blip>
          <a:srcRect l="9712" t="27226" r="8534" b="15861"/>
          <a:stretch/>
        </p:blipFill>
        <p:spPr>
          <a:xfrm>
            <a:off x="2307088" y="1570026"/>
            <a:ext cx="7577824" cy="4053075"/>
          </a:xfrm>
          <a:prstGeom prst="rect">
            <a:avLst/>
          </a:prstGeom>
          <a:noFill/>
          <a:ln>
            <a:noFill/>
          </a:ln>
        </p:spPr>
      </p:pic>
      <p:sp>
        <p:nvSpPr>
          <p:cNvPr id="230" name="Google Shape;230;p32"/>
          <p:cNvSpPr txBox="1"/>
          <p:nvPr/>
        </p:nvSpPr>
        <p:spPr>
          <a:xfrm>
            <a:off x="1664775" y="6363300"/>
            <a:ext cx="7339500" cy="418500"/>
          </a:xfrm>
          <a:prstGeom prst="rect">
            <a:avLst/>
          </a:prstGeom>
          <a:noFill/>
          <a:ln>
            <a:noFill/>
          </a:ln>
        </p:spPr>
        <p:txBody>
          <a:bodyPr spcFirstLastPara="1" wrap="square" lIns="91425" tIns="91425" rIns="91425" bIns="91425" anchor="t" anchorCtr="0">
            <a:noAutofit/>
          </a:bodyPr>
          <a:lstStyle/>
          <a:p>
            <a:r>
              <a:rPr lang="en-US">
                <a:latin typeface="Nunito"/>
                <a:ea typeface="Nunito"/>
                <a:cs typeface="Nunito"/>
                <a:sym typeface="Nunito"/>
              </a:rPr>
              <a:t>Source: Sanpete Hospital and Clinics</a:t>
            </a:r>
            <a:endParaRPr>
              <a:latin typeface="Nunito"/>
              <a:ea typeface="Nunito"/>
              <a:cs typeface="Nunito"/>
              <a:sym typeface="Nunito"/>
            </a:endParaRPr>
          </a:p>
        </p:txBody>
      </p:sp>
      <p:pic>
        <p:nvPicPr>
          <p:cNvPr id="3" name="Picture 2" descr="Logo&#10;&#10;Description automatically generated">
            <a:extLst>
              <a:ext uri="{FF2B5EF4-FFF2-40B4-BE49-F238E27FC236}">
                <a16:creationId xmlns:a16="http://schemas.microsoft.com/office/drawing/2014/main" id="{61EF7A53-1FB1-E646-A90B-532EA3BFA845}"/>
              </a:ext>
            </a:extLst>
          </p:cNvPr>
          <p:cNvPicPr>
            <a:picLocks noChangeAspect="1"/>
          </p:cNvPicPr>
          <p:nvPr/>
        </p:nvPicPr>
        <p:blipFill>
          <a:blip r:embed="rId5"/>
          <a:stretch>
            <a:fillRect/>
          </a:stretch>
        </p:blipFill>
        <p:spPr>
          <a:xfrm>
            <a:off x="191070" y="5495653"/>
            <a:ext cx="1596788" cy="1286148"/>
          </a:xfrm>
          <a:prstGeom prst="rect">
            <a:avLst/>
          </a:prstGeom>
        </p:spPr>
      </p:pic>
    </p:spTree>
    <p:extLst>
      <p:ext uri="{BB962C8B-B14F-4D97-AF65-F5344CB8AC3E}">
        <p14:creationId xmlns:p14="http://schemas.microsoft.com/office/powerpoint/2010/main" val="3427377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alpha val="49215"/>
          </a:srgbClr>
        </a:solidFill>
        <a:effectLst/>
      </p:bgPr>
    </p:bg>
    <p:spTree>
      <p:nvGrpSpPr>
        <p:cNvPr id="1" name="Shape 234"/>
        <p:cNvGrpSpPr/>
        <p:nvPr/>
      </p:nvGrpSpPr>
      <p:grpSpPr>
        <a:xfrm>
          <a:off x="0" y="0"/>
          <a:ext cx="0" cy="0"/>
          <a:chOff x="0" y="0"/>
          <a:chExt cx="0" cy="0"/>
        </a:xfrm>
      </p:grpSpPr>
      <p:pic>
        <p:nvPicPr>
          <p:cNvPr id="235" name="Google Shape;235;p33"/>
          <p:cNvPicPr preferRelativeResize="0"/>
          <p:nvPr/>
        </p:nvPicPr>
        <p:blipFill rotWithShape="1">
          <a:blip r:embed="rId3">
            <a:alphaModFix/>
          </a:blip>
          <a:srcRect l="24180" t="40245" r="21627" b="39265"/>
          <a:stretch/>
        </p:blipFill>
        <p:spPr>
          <a:xfrm>
            <a:off x="1524000" y="0"/>
            <a:ext cx="9144000" cy="1066800"/>
          </a:xfrm>
          <a:prstGeom prst="rect">
            <a:avLst/>
          </a:prstGeom>
          <a:noFill/>
          <a:ln>
            <a:noFill/>
          </a:ln>
        </p:spPr>
      </p:pic>
      <p:sp>
        <p:nvSpPr>
          <p:cNvPr id="236" name="Google Shape;236;p33"/>
          <p:cNvSpPr txBox="1">
            <a:spLocks noGrp="1"/>
          </p:cNvSpPr>
          <p:nvPr>
            <p:ph type="title"/>
          </p:nvPr>
        </p:nvSpPr>
        <p:spPr>
          <a:xfrm>
            <a:off x="1981200" y="46037"/>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sz="4000">
                <a:solidFill>
                  <a:srgbClr val="FFFFFF"/>
                </a:solidFill>
                <a:latin typeface="Nunito"/>
                <a:ea typeface="Nunito"/>
                <a:cs typeface="Nunito"/>
                <a:sym typeface="Nunito"/>
              </a:rPr>
              <a:t>CAP - COST VS REIMBURSEMENT</a:t>
            </a:r>
            <a:endParaRPr sz="4000">
              <a:solidFill>
                <a:srgbClr val="FFFFFF"/>
              </a:solidFill>
              <a:latin typeface="Nunito"/>
              <a:ea typeface="Nunito"/>
              <a:cs typeface="Nunito"/>
              <a:sym typeface="Nunito"/>
            </a:endParaRPr>
          </a:p>
        </p:txBody>
      </p:sp>
      <p:sp>
        <p:nvSpPr>
          <p:cNvPr id="237" name="Google Shape;237;p33"/>
          <p:cNvSpPr txBox="1">
            <a:spLocks noGrp="1"/>
          </p:cNvSpPr>
          <p:nvPr>
            <p:ph idx="1"/>
          </p:nvPr>
        </p:nvSpPr>
        <p:spPr>
          <a:xfrm>
            <a:off x="1981200" y="1600200"/>
            <a:ext cx="8229600" cy="4525962"/>
          </a:xfrm>
          <a:prstGeom prst="rect">
            <a:avLst/>
          </a:prstGeom>
          <a:noFill/>
          <a:ln>
            <a:noFill/>
          </a:ln>
        </p:spPr>
        <p:txBody>
          <a:bodyPr spcFirstLastPara="1" vert="horz" wrap="square" lIns="91425" tIns="45700" rIns="91425" bIns="45700" rtlCol="0" anchor="t" anchorCtr="0">
            <a:noAutofit/>
          </a:bodyPr>
          <a:lstStyle/>
          <a:p>
            <a:pPr marL="342900" indent="-139700">
              <a:spcBef>
                <a:spcPts val="0"/>
              </a:spcBef>
              <a:buClr>
                <a:schemeClr val="lt1"/>
              </a:buClr>
              <a:buSzPts val="3200"/>
              <a:buNone/>
            </a:pPr>
            <a:endParaRPr sz="3200">
              <a:solidFill>
                <a:schemeClr val="lt1"/>
              </a:solidFill>
              <a:latin typeface="Calibri"/>
              <a:ea typeface="Calibri"/>
              <a:cs typeface="Calibri"/>
              <a:sym typeface="Calibri"/>
            </a:endParaRPr>
          </a:p>
        </p:txBody>
      </p:sp>
      <p:pic>
        <p:nvPicPr>
          <p:cNvPr id="238" name="Google Shape;238;p33"/>
          <p:cNvPicPr preferRelativeResize="0"/>
          <p:nvPr/>
        </p:nvPicPr>
        <p:blipFill rotWithShape="1">
          <a:blip r:embed="rId4">
            <a:alphaModFix/>
          </a:blip>
          <a:srcRect t="15938"/>
          <a:stretch/>
        </p:blipFill>
        <p:spPr>
          <a:xfrm>
            <a:off x="1661647" y="1066801"/>
            <a:ext cx="8868707" cy="5727599"/>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6898DFBC-4DE1-4747-9168-7B03A231CB41}"/>
              </a:ext>
            </a:extLst>
          </p:cNvPr>
          <p:cNvPicPr>
            <a:picLocks noChangeAspect="1"/>
          </p:cNvPicPr>
          <p:nvPr/>
        </p:nvPicPr>
        <p:blipFill>
          <a:blip r:embed="rId5"/>
          <a:stretch>
            <a:fillRect/>
          </a:stretch>
        </p:blipFill>
        <p:spPr>
          <a:xfrm>
            <a:off x="1" y="5727600"/>
            <a:ext cx="1661645" cy="1066800"/>
          </a:xfrm>
          <a:prstGeom prst="rect">
            <a:avLst/>
          </a:prstGeom>
        </p:spPr>
      </p:pic>
    </p:spTree>
    <p:extLst>
      <p:ext uri="{BB962C8B-B14F-4D97-AF65-F5344CB8AC3E}">
        <p14:creationId xmlns:p14="http://schemas.microsoft.com/office/powerpoint/2010/main" val="403550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4749E3-B050-4693-FBE7-CDBA0FAD2F36}"/>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700" kern="1200" dirty="0">
                <a:solidFill>
                  <a:srgbClr val="FFFFFF"/>
                </a:solidFill>
                <a:latin typeface="+mj-lt"/>
                <a:ea typeface="+mj-ea"/>
                <a:cs typeface="+mj-cs"/>
              </a:rPr>
              <a:t>OVER 50 YRS US HEALTH EXPENDITURES UP 6X WHILE LIFE EXPECTANCY IS FLAT</a:t>
            </a:r>
          </a:p>
        </p:txBody>
      </p:sp>
      <p:pic>
        <p:nvPicPr>
          <p:cNvPr id="5" name="Content Placeholder 4" descr="A graph showing the country's health expenditure&#10;&#10;Description automatically generated with medium confidence">
            <a:extLst>
              <a:ext uri="{FF2B5EF4-FFF2-40B4-BE49-F238E27FC236}">
                <a16:creationId xmlns:a16="http://schemas.microsoft.com/office/drawing/2014/main" id="{09E2DAFC-488A-EFCF-FE9F-D99B7C9C32E4}"/>
              </a:ext>
            </a:extLst>
          </p:cNvPr>
          <p:cNvPicPr>
            <a:picLocks noGrp="1" noChangeAspect="1"/>
          </p:cNvPicPr>
          <p:nvPr>
            <p:ph idx="1"/>
          </p:nvPr>
        </p:nvPicPr>
        <p:blipFill>
          <a:blip r:embed="rId2"/>
          <a:stretch>
            <a:fillRect/>
          </a:stretch>
        </p:blipFill>
        <p:spPr>
          <a:xfrm>
            <a:off x="4207933" y="839482"/>
            <a:ext cx="7347537" cy="5180012"/>
          </a:xfrm>
          <a:prstGeom prst="rect">
            <a:avLst/>
          </a:prstGeom>
        </p:spPr>
      </p:pic>
    </p:spTree>
    <p:extLst>
      <p:ext uri="{BB962C8B-B14F-4D97-AF65-F5344CB8AC3E}">
        <p14:creationId xmlns:p14="http://schemas.microsoft.com/office/powerpoint/2010/main" val="3037324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AB7305-765D-414B-861F-CE149F26E0D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Common Sense: UtahCares </a:t>
            </a:r>
            <a:br>
              <a:rPr lang="en-US" sz="4000">
                <a:solidFill>
                  <a:srgbClr val="FFFFFF"/>
                </a:solidFill>
              </a:rPr>
            </a:br>
            <a:r>
              <a:rPr lang="en-US" sz="4000">
                <a:solidFill>
                  <a:srgbClr val="FFFFFF"/>
                </a:solidFill>
              </a:rPr>
              <a:t>Non-Profit Public Health Financing</a:t>
            </a:r>
          </a:p>
        </p:txBody>
      </p:sp>
      <p:sp>
        <p:nvSpPr>
          <p:cNvPr id="3" name="Content Placeholder 2">
            <a:extLst>
              <a:ext uri="{FF2B5EF4-FFF2-40B4-BE49-F238E27FC236}">
                <a16:creationId xmlns:a16="http://schemas.microsoft.com/office/drawing/2014/main" id="{CB72103A-DC54-2446-90B3-A33FBA050720}"/>
              </a:ext>
            </a:extLst>
          </p:cNvPr>
          <p:cNvSpPr>
            <a:spLocks noGrp="1"/>
          </p:cNvSpPr>
          <p:nvPr>
            <p:ph idx="1"/>
          </p:nvPr>
        </p:nvSpPr>
        <p:spPr>
          <a:xfrm>
            <a:off x="4581727" y="649480"/>
            <a:ext cx="3025303" cy="5546047"/>
          </a:xfrm>
        </p:spPr>
        <p:txBody>
          <a:bodyPr anchor="ctr">
            <a:normAutofit/>
          </a:bodyPr>
          <a:lstStyle/>
          <a:p>
            <a:r>
              <a:rPr lang="en-US" sz="1700"/>
              <a:t>Universal and Comprehensive—Covers everyone for all needed care, no copays, deductibles, co-insurance</a:t>
            </a:r>
          </a:p>
          <a:p>
            <a:r>
              <a:rPr lang="en-US" sz="1700"/>
              <a:t>One trust fund pays for all necessary care for Utah residents-Simple billing saves doctors 6 hours/week</a:t>
            </a:r>
          </a:p>
          <a:p>
            <a:r>
              <a:rPr lang="en-US" sz="1700"/>
              <a:t>Patients choose source of care, patients come first—higher quality care = lower cost</a:t>
            </a:r>
          </a:p>
          <a:p>
            <a:r>
              <a:rPr lang="en-US" sz="1700"/>
              <a:t>$16 B/yr savings (total health expenditures of $40 B/yr) through lower overhead, better pricing</a:t>
            </a:r>
          </a:p>
          <a:p>
            <a:r>
              <a:rPr lang="en-US" sz="1700"/>
              <a:t>Current research: replace employer funding for health benefits with broad based, progressive public revenues</a:t>
            </a:r>
          </a:p>
        </p:txBody>
      </p:sp>
      <p:pic>
        <p:nvPicPr>
          <p:cNvPr id="5" name="Picture 4" descr="Logo, company name&#10;&#10;Description automatically generated">
            <a:extLst>
              <a:ext uri="{FF2B5EF4-FFF2-40B4-BE49-F238E27FC236}">
                <a16:creationId xmlns:a16="http://schemas.microsoft.com/office/drawing/2014/main" id="{E25182D1-9245-C34E-ACD1-296DBE79EB3F}"/>
              </a:ext>
            </a:extLst>
          </p:cNvPr>
          <p:cNvPicPr>
            <a:picLocks noChangeAspect="1"/>
          </p:cNvPicPr>
          <p:nvPr/>
        </p:nvPicPr>
        <p:blipFill rotWithShape="1">
          <a:blip r:embed="rId2"/>
          <a:srcRect t="29127" b="2480"/>
          <a:stretch/>
        </p:blipFill>
        <p:spPr>
          <a:xfrm>
            <a:off x="8109502" y="2884711"/>
            <a:ext cx="3615776" cy="1100457"/>
          </a:xfrm>
          <a:prstGeom prst="rect">
            <a:avLst/>
          </a:prstGeom>
        </p:spPr>
      </p:pic>
    </p:spTree>
    <p:extLst>
      <p:ext uri="{BB962C8B-B14F-4D97-AF65-F5344CB8AC3E}">
        <p14:creationId xmlns:p14="http://schemas.microsoft.com/office/powerpoint/2010/main" val="3175550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4119"/>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5D095D3E-C464-41D5-87FA-07742698A7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5" name="Color">
              <a:extLst>
                <a:ext uri="{FF2B5EF4-FFF2-40B4-BE49-F238E27FC236}">
                  <a16:creationId xmlns:a16="http://schemas.microsoft.com/office/drawing/2014/main" id="{7722DCE9-76F1-42AC-AC0A-487CFB087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B29A5FA1-D0E7-448B-AB7D-032F01D5B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Color">
            <a:extLst>
              <a:ext uri="{FF2B5EF4-FFF2-40B4-BE49-F238E27FC236}">
                <a16:creationId xmlns:a16="http://schemas.microsoft.com/office/drawing/2014/main" id="{C58F402F-FDB5-409B-8818-B6FCE06E5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95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 company name&#10;&#10;Description automatically generated">
            <a:extLst>
              <a:ext uri="{FF2B5EF4-FFF2-40B4-BE49-F238E27FC236}">
                <a16:creationId xmlns:a16="http://schemas.microsoft.com/office/drawing/2014/main" id="{6421F71C-8273-6B4C-A2E1-CC1FCF435636}"/>
              </a:ext>
            </a:extLst>
          </p:cNvPr>
          <p:cNvPicPr>
            <a:picLocks noChangeAspect="1"/>
          </p:cNvPicPr>
          <p:nvPr/>
        </p:nvPicPr>
        <p:blipFill>
          <a:blip r:embed="rId2"/>
          <a:stretch>
            <a:fillRect/>
          </a:stretch>
        </p:blipFill>
        <p:spPr>
          <a:xfrm>
            <a:off x="4747307" y="1930302"/>
            <a:ext cx="6711526" cy="2986629"/>
          </a:xfrm>
          <a:prstGeom prst="rect">
            <a:avLst/>
          </a:prstGeom>
        </p:spPr>
      </p:pic>
      <p:grpSp>
        <p:nvGrpSpPr>
          <p:cNvPr id="20"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A4861D5-F323-B543-9A76-778912AFFEE1}"/>
              </a:ext>
            </a:extLst>
          </p:cNvPr>
          <p:cNvSpPr>
            <a:spLocks noGrp="1"/>
          </p:cNvSpPr>
          <p:nvPr>
            <p:ph type="ctrTitle"/>
          </p:nvPr>
        </p:nvSpPr>
        <p:spPr>
          <a:xfrm>
            <a:off x="1012644" y="842332"/>
            <a:ext cx="3585114" cy="2782056"/>
          </a:xfrm>
        </p:spPr>
        <p:txBody>
          <a:bodyPr vert="horz" lIns="91440" tIns="45720" rIns="91440" bIns="45720" rtlCol="0" anchor="b">
            <a:normAutofit/>
          </a:bodyPr>
          <a:lstStyle/>
          <a:p>
            <a:pPr algn="l"/>
            <a:r>
              <a:rPr lang="en-US" sz="3200" kern="1200" dirty="0">
                <a:solidFill>
                  <a:schemeClr val="tx2"/>
                </a:solidFill>
                <a:latin typeface="+mj-lt"/>
                <a:ea typeface="+mj-ea"/>
                <a:cs typeface="+mj-cs"/>
              </a:rPr>
              <a:t>Books and Film </a:t>
            </a:r>
            <a:br>
              <a:rPr lang="en-US" sz="3200" kern="1200" dirty="0">
                <a:solidFill>
                  <a:schemeClr val="tx2"/>
                </a:solidFill>
                <a:latin typeface="+mj-lt"/>
                <a:ea typeface="+mj-ea"/>
                <a:cs typeface="+mj-cs"/>
              </a:rPr>
            </a:br>
            <a:r>
              <a:rPr lang="en-US" sz="3200" kern="1200" dirty="0">
                <a:solidFill>
                  <a:schemeClr val="tx2"/>
                </a:solidFill>
                <a:latin typeface="+mj-lt"/>
                <a:ea typeface="+mj-ea"/>
                <a:cs typeface="+mj-cs"/>
              </a:rPr>
              <a:t>	by </a:t>
            </a:r>
            <a:br>
              <a:rPr lang="en-US" sz="3200" kern="1200" dirty="0">
                <a:solidFill>
                  <a:schemeClr val="tx2"/>
                </a:solidFill>
                <a:latin typeface="+mj-lt"/>
                <a:ea typeface="+mj-ea"/>
                <a:cs typeface="+mj-cs"/>
              </a:rPr>
            </a:br>
            <a:r>
              <a:rPr lang="en-US" sz="2400" kern="1200" dirty="0">
                <a:solidFill>
                  <a:schemeClr val="tx2"/>
                </a:solidFill>
                <a:latin typeface="+mj-lt"/>
                <a:ea typeface="+mj-ea"/>
                <a:cs typeface="+mj-cs"/>
              </a:rPr>
              <a:t>Joseph Q Jarvis MD MSPH</a:t>
            </a:r>
          </a:p>
        </p:txBody>
      </p:sp>
      <p:sp>
        <p:nvSpPr>
          <p:cNvPr id="3" name="Subtitle 2">
            <a:extLst>
              <a:ext uri="{FF2B5EF4-FFF2-40B4-BE49-F238E27FC236}">
                <a16:creationId xmlns:a16="http://schemas.microsoft.com/office/drawing/2014/main" id="{C810FDDF-09A0-6E4A-9574-755C951F5B81}"/>
              </a:ext>
            </a:extLst>
          </p:cNvPr>
          <p:cNvSpPr>
            <a:spLocks noGrp="1"/>
          </p:cNvSpPr>
          <p:nvPr>
            <p:ph type="subTitle" idx="1"/>
          </p:nvPr>
        </p:nvSpPr>
        <p:spPr>
          <a:xfrm>
            <a:off x="1012643" y="3604221"/>
            <a:ext cx="3585113" cy="2411448"/>
          </a:xfrm>
        </p:spPr>
        <p:txBody>
          <a:bodyPr vert="horz" lIns="91440" tIns="45720" rIns="91440" bIns="45720" rtlCol="0" anchor="t">
            <a:normAutofit/>
          </a:bodyPr>
          <a:lstStyle/>
          <a:p>
            <a:pPr algn="l"/>
            <a:endParaRPr lang="en-US" sz="1700" dirty="0">
              <a:solidFill>
                <a:schemeClr val="tx2"/>
              </a:solidFill>
            </a:endParaRPr>
          </a:p>
          <a:p>
            <a:pPr indent="-228600" algn="l">
              <a:buFont typeface="Arial" panose="020B0604020202020204" pitchFamily="34" charset="0"/>
              <a:buChar char="•"/>
            </a:pPr>
            <a:r>
              <a:rPr lang="en-US" sz="1700" dirty="0">
                <a:solidFill>
                  <a:schemeClr val="tx2"/>
                </a:solidFill>
              </a:rPr>
              <a:t>The Purple World: Healing the Harm in American Health Care</a:t>
            </a:r>
          </a:p>
          <a:p>
            <a:pPr indent="-228600" algn="l">
              <a:buFont typeface="Arial" panose="020B0604020202020204" pitchFamily="34" charset="0"/>
              <a:buChar char="•"/>
            </a:pPr>
            <a:r>
              <a:rPr lang="en-US" sz="1700" dirty="0">
                <a:solidFill>
                  <a:schemeClr val="tx2"/>
                </a:solidFill>
              </a:rPr>
              <a:t>For the Hurt of My People: Original Conservatism and Better, Simpler Health Care</a:t>
            </a:r>
          </a:p>
          <a:p>
            <a:pPr indent="-228600" algn="l">
              <a:buFont typeface="Arial" panose="020B0604020202020204" pitchFamily="34" charset="0"/>
              <a:buChar char="•"/>
            </a:pPr>
            <a:r>
              <a:rPr lang="en-US" sz="1700" dirty="0">
                <a:solidFill>
                  <a:schemeClr val="tx2"/>
                </a:solidFill>
              </a:rPr>
              <a:t>Healing US (Amazon Prime or </a:t>
            </a:r>
            <a:r>
              <a:rPr lang="en-US" sz="1700" dirty="0" err="1">
                <a:solidFill>
                  <a:schemeClr val="tx2"/>
                </a:solidFill>
              </a:rPr>
              <a:t>healingusnetwork.com</a:t>
            </a:r>
            <a:r>
              <a:rPr lang="en-US" sz="1700" dirty="0">
                <a:solidFill>
                  <a:schemeClr val="tx2"/>
                </a:solidFill>
              </a:rPr>
              <a:t>)</a:t>
            </a:r>
          </a:p>
          <a:p>
            <a:pPr indent="-228600" algn="l">
              <a:buFont typeface="Arial" panose="020B0604020202020204" pitchFamily="34" charset="0"/>
              <a:buChar char="•"/>
            </a:pPr>
            <a:endParaRPr lang="en-US" sz="1700" dirty="0">
              <a:solidFill>
                <a:schemeClr val="tx2"/>
              </a:solidFill>
            </a:endParaRPr>
          </a:p>
        </p:txBody>
      </p:sp>
    </p:spTree>
    <p:extLst>
      <p:ext uri="{BB962C8B-B14F-4D97-AF65-F5344CB8AC3E}">
        <p14:creationId xmlns:p14="http://schemas.microsoft.com/office/powerpoint/2010/main" val="705030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F">
            <a:alpha val="77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861D5-F323-B543-9A76-778912AFFEE1}"/>
              </a:ext>
            </a:extLst>
          </p:cNvPr>
          <p:cNvSpPr>
            <a:spLocks noGrp="1"/>
          </p:cNvSpPr>
          <p:nvPr>
            <p:ph type="ctrTitle"/>
          </p:nvPr>
        </p:nvSpPr>
        <p:spPr>
          <a:xfrm>
            <a:off x="450330" y="5113050"/>
            <a:ext cx="5768610" cy="1264588"/>
          </a:xfrm>
        </p:spPr>
        <p:txBody>
          <a:bodyPr anchor="ctr">
            <a:normAutofit/>
          </a:bodyPr>
          <a:lstStyle/>
          <a:p>
            <a:pPr algn="r"/>
            <a:r>
              <a:rPr lang="en-US" sz="1400" dirty="0">
                <a:solidFill>
                  <a:srgbClr val="FF0000"/>
                </a:solidFill>
              </a:rPr>
              <a:t>http://</a:t>
            </a:r>
            <a:r>
              <a:rPr lang="en-US" sz="1400" dirty="0" err="1">
                <a:solidFill>
                  <a:srgbClr val="FF0000"/>
                </a:solidFill>
              </a:rPr>
              <a:t>commonsensehealthcareutah.org</a:t>
            </a:r>
            <a:r>
              <a:rPr lang="en-US" sz="1400" dirty="0">
                <a:solidFill>
                  <a:srgbClr val="FF0000"/>
                </a:solidFill>
              </a:rPr>
              <a:t>/</a:t>
            </a:r>
            <a:br>
              <a:rPr lang="en-US" sz="1400" dirty="0">
                <a:solidFill>
                  <a:srgbClr val="FFC000"/>
                </a:solidFill>
              </a:rPr>
            </a:br>
            <a:endParaRPr lang="en-US" sz="1400" dirty="0">
              <a:solidFill>
                <a:srgbClr val="FFFFFF"/>
              </a:solidFill>
            </a:endParaRPr>
          </a:p>
        </p:txBody>
      </p:sp>
      <p:sp>
        <p:nvSpPr>
          <p:cNvPr id="3" name="Subtitle 2">
            <a:extLst>
              <a:ext uri="{FF2B5EF4-FFF2-40B4-BE49-F238E27FC236}">
                <a16:creationId xmlns:a16="http://schemas.microsoft.com/office/drawing/2014/main" id="{C810FDDF-09A0-6E4A-9574-755C951F5B81}"/>
              </a:ext>
            </a:extLst>
          </p:cNvPr>
          <p:cNvSpPr>
            <a:spLocks noGrp="1"/>
          </p:cNvSpPr>
          <p:nvPr>
            <p:ph type="subTitle" idx="1"/>
          </p:nvPr>
        </p:nvSpPr>
        <p:spPr>
          <a:xfrm>
            <a:off x="14553854" y="5745344"/>
            <a:ext cx="1635154" cy="205782"/>
          </a:xfrm>
        </p:spPr>
        <p:txBody>
          <a:bodyPr anchor="ctr">
            <a:normAutofit fontScale="40000" lnSpcReduction="20000"/>
          </a:bodyPr>
          <a:lstStyle/>
          <a:p>
            <a:pPr algn="l"/>
            <a:endParaRPr lang="en-US" sz="2000" dirty="0">
              <a:solidFill>
                <a:srgbClr val="FFC000"/>
              </a:solidFill>
            </a:endParaRPr>
          </a:p>
        </p:txBody>
      </p:sp>
      <p:pic>
        <p:nvPicPr>
          <p:cNvPr id="5" name="Picture 4" descr="Logo, company name&#10;&#10;Description automatically generated">
            <a:extLst>
              <a:ext uri="{FF2B5EF4-FFF2-40B4-BE49-F238E27FC236}">
                <a16:creationId xmlns:a16="http://schemas.microsoft.com/office/drawing/2014/main" id="{34213EE9-5834-C641-A32B-3D26C751B271}"/>
              </a:ext>
            </a:extLst>
          </p:cNvPr>
          <p:cNvPicPr>
            <a:picLocks noChangeAspect="1"/>
          </p:cNvPicPr>
          <p:nvPr/>
        </p:nvPicPr>
        <p:blipFill rotWithShape="1">
          <a:blip r:embed="rId2"/>
          <a:srcRect t="13173" r="-1" b="-1"/>
          <a:stretch/>
        </p:blipFill>
        <p:spPr>
          <a:xfrm>
            <a:off x="320040" y="320040"/>
            <a:ext cx="11548872" cy="4462272"/>
          </a:xfrm>
          <a:prstGeom prst="rect">
            <a:avLst/>
          </a:prstGeom>
        </p:spPr>
      </p:pic>
      <p:pic>
        <p:nvPicPr>
          <p:cNvPr id="6146" name="Picture 2" descr="Image result for facebook logo">
            <a:extLst>
              <a:ext uri="{FF2B5EF4-FFF2-40B4-BE49-F238E27FC236}">
                <a16:creationId xmlns:a16="http://schemas.microsoft.com/office/drawing/2014/main" id="{AFB58680-8444-D149-BB6B-E36A37CA4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844" y="5264107"/>
            <a:ext cx="1191867" cy="914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twitter logo">
            <a:extLst>
              <a:ext uri="{FF2B5EF4-FFF2-40B4-BE49-F238E27FC236}">
                <a16:creationId xmlns:a16="http://schemas.microsoft.com/office/drawing/2014/main" id="{E28E5A04-1741-A64F-AD2C-942857FC5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3780" y="5264106"/>
            <a:ext cx="119186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71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a:extLst>
              <a:ext uri="{FF2B5EF4-FFF2-40B4-BE49-F238E27FC236}">
                <a16:creationId xmlns:a16="http://schemas.microsoft.com/office/drawing/2014/main" id="{F34F5C3B-A8BD-414B-8C05-A4C1895B2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8"/>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Logo&#10;&#10;Description automatically generated">
            <a:extLst>
              <a:ext uri="{FF2B5EF4-FFF2-40B4-BE49-F238E27FC236}">
                <a16:creationId xmlns:a16="http://schemas.microsoft.com/office/drawing/2014/main" id="{09842C0A-0074-9445-A18F-D92E637C87B0}"/>
              </a:ext>
            </a:extLst>
          </p:cNvPr>
          <p:cNvPicPr>
            <a:picLocks noChangeAspect="1"/>
          </p:cNvPicPr>
          <p:nvPr/>
        </p:nvPicPr>
        <p:blipFill>
          <a:blip r:embed="rId3"/>
          <a:stretch>
            <a:fillRect/>
          </a:stretch>
        </p:blipFill>
        <p:spPr>
          <a:xfrm>
            <a:off x="341195" y="5745706"/>
            <a:ext cx="1023582" cy="852801"/>
          </a:xfrm>
          <a:prstGeom prst="rect">
            <a:avLst/>
          </a:prstGeom>
        </p:spPr>
      </p:pic>
    </p:spTree>
    <p:extLst>
      <p:ext uri="{BB962C8B-B14F-4D97-AF65-F5344CB8AC3E}">
        <p14:creationId xmlns:p14="http://schemas.microsoft.com/office/powerpoint/2010/main" val="3422757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Stethoscope">
            <a:extLst>
              <a:ext uri="{FF2B5EF4-FFF2-40B4-BE49-F238E27FC236}">
                <a16:creationId xmlns:a16="http://schemas.microsoft.com/office/drawing/2014/main" id="{992774C4-975A-263A-8E4A-3D6C38C9593A}"/>
              </a:ext>
            </a:extLst>
          </p:cNvPr>
          <p:cNvPicPr>
            <a:picLocks noChangeAspect="1"/>
          </p:cNvPicPr>
          <p:nvPr/>
        </p:nvPicPr>
        <p:blipFill rotWithShape="1">
          <a:blip r:embed="rId2">
            <a:alphaModFix amt="4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E05310AC-082D-8005-3E90-869C211A80B5}"/>
              </a:ext>
            </a:extLst>
          </p:cNvPr>
          <p:cNvSpPr>
            <a:spLocks noGrp="1"/>
          </p:cNvSpPr>
          <p:nvPr>
            <p:ph type="title"/>
          </p:nvPr>
        </p:nvSpPr>
        <p:spPr>
          <a:noFill/>
          <a:ln>
            <a:solidFill>
              <a:srgbClr val="FFFFFF"/>
            </a:solidFill>
          </a:ln>
        </p:spPr>
        <p:txBody>
          <a:bodyPr vert="horz" lIns="182880" tIns="182880" rIns="182880" bIns="182880" rtlCol="0" anchor="ctr">
            <a:normAutofit/>
          </a:bodyPr>
          <a:lstStyle/>
          <a:p>
            <a:r>
              <a:rPr lang="en-US" sz="2000">
                <a:solidFill>
                  <a:schemeClr val="tx1"/>
                </a:solidFill>
              </a:rPr>
              <a:t>What is the purpose of health care delivery?</a:t>
            </a:r>
            <a:br>
              <a:rPr lang="en-US" sz="2000">
                <a:solidFill>
                  <a:schemeClr val="tx1"/>
                </a:solidFill>
              </a:rPr>
            </a:br>
            <a:r>
              <a:rPr lang="en-US" sz="2000">
                <a:solidFill>
                  <a:schemeClr val="tx1"/>
                </a:solidFill>
              </a:rPr>
              <a:t>Profits? Sales?  Patient Care?</a:t>
            </a:r>
          </a:p>
        </p:txBody>
      </p:sp>
      <p:sp>
        <p:nvSpPr>
          <p:cNvPr id="4" name="TextBox 3">
            <a:extLst>
              <a:ext uri="{FF2B5EF4-FFF2-40B4-BE49-F238E27FC236}">
                <a16:creationId xmlns:a16="http://schemas.microsoft.com/office/drawing/2014/main" id="{9A4AC982-A15F-D41A-E55B-2772FCBA56CE}"/>
              </a:ext>
            </a:extLst>
          </p:cNvPr>
          <p:cNvSpPr txBox="1"/>
          <p:nvPr/>
        </p:nvSpPr>
        <p:spPr>
          <a:xfrm>
            <a:off x="2231136" y="2638044"/>
            <a:ext cx="7729728" cy="3101983"/>
          </a:xfrm>
          <a:prstGeom prst="rect">
            <a:avLst/>
          </a:prstGeom>
        </p:spPr>
        <p:txBody>
          <a:bodyPr vert="horz" lIns="91440" tIns="45720" rIns="91440" bIns="45720" rtlCol="0">
            <a:normAutofit/>
          </a:bodyPr>
          <a:lstStyle/>
          <a:p>
            <a:pPr indent="-228600" defTabSz="914400">
              <a:spcBef>
                <a:spcPts val="1000"/>
              </a:spcBef>
              <a:buClr>
                <a:schemeClr val="accent2"/>
              </a:buClr>
              <a:buFont typeface="Arial" panose="020B0604020202020204" pitchFamily="34" charset="0"/>
              <a:buChar char="•"/>
            </a:pPr>
            <a:r>
              <a:rPr lang="en-US">
                <a:solidFill>
                  <a:schemeClr val="tx1">
                    <a:lumMod val="85000"/>
                    <a:lumOff val="15000"/>
                  </a:schemeClr>
                </a:solidFill>
              </a:rPr>
              <a:t>For the hurt of my poor people I am hurt, I mourn, and dismay has taken hold of me.  Is there no balm in Gilead? Is there no physician there? Why then has the health of my poor people not been restored?   Jeremiah 8:21-22 (NSRV)</a:t>
            </a:r>
          </a:p>
        </p:txBody>
      </p:sp>
    </p:spTree>
    <p:extLst>
      <p:ext uri="{BB962C8B-B14F-4D97-AF65-F5344CB8AC3E}">
        <p14:creationId xmlns:p14="http://schemas.microsoft.com/office/powerpoint/2010/main" val="193838754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F6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BF3C96-8BE4-E92D-A41B-42DBE791F87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000" kern="1200">
                <a:solidFill>
                  <a:srgbClr val="FFFFFF"/>
                </a:solidFill>
                <a:latin typeface="+mj-lt"/>
                <a:ea typeface="+mj-ea"/>
                <a:cs typeface="+mj-cs"/>
              </a:rPr>
              <a:t>HEALTH EXPENDITURES AS A % OF GDP IN 40 COUNTRIES</a:t>
            </a:r>
          </a:p>
        </p:txBody>
      </p:sp>
      <p:pic>
        <p:nvPicPr>
          <p:cNvPr id="1026" name="Picture 2" descr="Figure 7.1. Health expenditure as a share of GDP, 2019 (or nearest year) and 2020">
            <a:extLst>
              <a:ext uri="{FF2B5EF4-FFF2-40B4-BE49-F238E27FC236}">
                <a16:creationId xmlns:a16="http://schemas.microsoft.com/office/drawing/2014/main" id="{D0BFA8FE-E854-D09B-CB2A-092D7871A3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38600" y="1576345"/>
            <a:ext cx="7188199" cy="370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105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360A576E-A9E1-BBB9-176C-5DC3C1EF3529}"/>
              </a:ext>
            </a:extLst>
          </p:cNvPr>
          <p:cNvPicPr>
            <a:picLocks noChangeAspect="1"/>
          </p:cNvPicPr>
          <p:nvPr/>
        </p:nvPicPr>
        <p:blipFill rotWithShape="1">
          <a:blip r:embed="rId2"/>
          <a:srcRect l="22496" r="24845"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3D6F8B-1E2B-A68B-D501-6A87BF67B02F}"/>
              </a:ext>
            </a:extLst>
          </p:cNvPr>
          <p:cNvSpPr>
            <a:spLocks noGrp="1"/>
          </p:cNvSpPr>
          <p:nvPr>
            <p:ph type="title"/>
          </p:nvPr>
        </p:nvSpPr>
        <p:spPr>
          <a:xfrm>
            <a:off x="6115317" y="405685"/>
            <a:ext cx="5464968" cy="1559301"/>
          </a:xfrm>
        </p:spPr>
        <p:txBody>
          <a:bodyPr>
            <a:normAutofit/>
          </a:bodyPr>
          <a:lstStyle/>
          <a:p>
            <a:r>
              <a:rPr lang="en-US" sz="4000" dirty="0"/>
              <a:t>Dwight D. Eisenhower, 1961</a:t>
            </a:r>
          </a:p>
        </p:txBody>
      </p:sp>
      <p:sp>
        <p:nvSpPr>
          <p:cNvPr id="3" name="Content Placeholder 2">
            <a:extLst>
              <a:ext uri="{FF2B5EF4-FFF2-40B4-BE49-F238E27FC236}">
                <a16:creationId xmlns:a16="http://schemas.microsoft.com/office/drawing/2014/main" id="{DBCA06C2-2E1F-F78B-7DAF-1F7EE2383F67}"/>
              </a:ext>
            </a:extLst>
          </p:cNvPr>
          <p:cNvSpPr>
            <a:spLocks noGrp="1"/>
          </p:cNvSpPr>
          <p:nvPr>
            <p:ph idx="1"/>
          </p:nvPr>
        </p:nvSpPr>
        <p:spPr>
          <a:xfrm>
            <a:off x="6115317" y="2743200"/>
            <a:ext cx="5247340" cy="3496878"/>
          </a:xfrm>
        </p:spPr>
        <p:txBody>
          <a:bodyPr anchor="ctr">
            <a:normAutofit/>
          </a:bodyPr>
          <a:lstStyle/>
          <a:p>
            <a:r>
              <a:rPr lang="en-US" sz="2000" b="1" i="0">
                <a:effectLst/>
                <a:highlight>
                  <a:srgbClr val="FFFFFF"/>
                </a:highlight>
                <a:latin typeface="UCSMercury"/>
              </a:rPr>
              <a:t>“In the councils of government, we must guard against the acquisition of unwarranted influence, whether sought or unsought, by the military-industrial complex. The potential for the disastrous rise of misplaced power exists and will persist.” </a:t>
            </a:r>
          </a:p>
          <a:p>
            <a:endParaRPr lang="en-US" sz="2000"/>
          </a:p>
        </p:txBody>
      </p:sp>
    </p:spTree>
    <p:extLst>
      <p:ext uri="{BB962C8B-B14F-4D97-AF65-F5344CB8AC3E}">
        <p14:creationId xmlns:p14="http://schemas.microsoft.com/office/powerpoint/2010/main" val="365389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386486-98DC-1B3A-5927-2927F975A546}"/>
              </a:ext>
            </a:extLst>
          </p:cNvPr>
          <p:cNvSpPr>
            <a:spLocks noGrp="1"/>
          </p:cNvSpPr>
          <p:nvPr>
            <p:ph type="title"/>
          </p:nvPr>
        </p:nvSpPr>
        <p:spPr>
          <a:xfrm>
            <a:off x="761803" y="350196"/>
            <a:ext cx="4646904" cy="1624520"/>
          </a:xfrm>
        </p:spPr>
        <p:txBody>
          <a:bodyPr anchor="ctr">
            <a:normAutofit/>
          </a:bodyPr>
          <a:lstStyle/>
          <a:p>
            <a:r>
              <a:rPr lang="en-US" sz="2800"/>
              <a:t>Three Decades After Ike Warned About the</a:t>
            </a:r>
            <a:br>
              <a:rPr lang="en-US" sz="2800"/>
            </a:br>
            <a:r>
              <a:rPr lang="en-US" sz="2800"/>
              <a:t>Military Industrial Complex. . .</a:t>
            </a:r>
          </a:p>
        </p:txBody>
      </p:sp>
      <p:sp>
        <p:nvSpPr>
          <p:cNvPr id="3" name="Content Placeholder 2">
            <a:extLst>
              <a:ext uri="{FF2B5EF4-FFF2-40B4-BE49-F238E27FC236}">
                <a16:creationId xmlns:a16="http://schemas.microsoft.com/office/drawing/2014/main" id="{2599B003-E223-944B-74EF-B632542A32A1}"/>
              </a:ext>
            </a:extLst>
          </p:cNvPr>
          <p:cNvSpPr>
            <a:spLocks noGrp="1"/>
          </p:cNvSpPr>
          <p:nvPr>
            <p:ph idx="1"/>
          </p:nvPr>
        </p:nvSpPr>
        <p:spPr>
          <a:xfrm>
            <a:off x="761802" y="2743200"/>
            <a:ext cx="4646905" cy="3613149"/>
          </a:xfrm>
        </p:spPr>
        <p:txBody>
          <a:bodyPr anchor="ctr">
            <a:normAutofit/>
          </a:bodyPr>
          <a:lstStyle/>
          <a:p>
            <a:r>
              <a:rPr lang="en-US" sz="2000" dirty="0"/>
              <a:t>The Soviet Union collapsed under the weight of its military efforts during the Cold War</a:t>
            </a:r>
          </a:p>
          <a:p>
            <a:r>
              <a:rPr lang="en-US" sz="2000" dirty="0"/>
              <a:t>The % GDP of the Soviet Union spent on the military that distorted its economy and caused its economic demise?</a:t>
            </a:r>
          </a:p>
          <a:p>
            <a:r>
              <a:rPr lang="en-US" sz="2000" dirty="0"/>
              <a:t>Approximately 20%</a:t>
            </a:r>
          </a:p>
          <a:p>
            <a:r>
              <a:rPr lang="en-US" sz="2000" dirty="0"/>
              <a:t>Which is approximately what the US “Medical Industrial Complex” is extracting from our current GDP</a:t>
            </a:r>
          </a:p>
        </p:txBody>
      </p:sp>
      <p:pic>
        <p:nvPicPr>
          <p:cNvPr id="5" name="Picture 4" descr="Oil refinery against blue sky">
            <a:extLst>
              <a:ext uri="{FF2B5EF4-FFF2-40B4-BE49-F238E27FC236}">
                <a16:creationId xmlns:a16="http://schemas.microsoft.com/office/drawing/2014/main" id="{528910FA-D879-11C4-4703-D9A01A3879BF}"/>
              </a:ext>
            </a:extLst>
          </p:cNvPr>
          <p:cNvPicPr>
            <a:picLocks noChangeAspect="1"/>
          </p:cNvPicPr>
          <p:nvPr/>
        </p:nvPicPr>
        <p:blipFill rotWithShape="1">
          <a:blip r:embed="rId2"/>
          <a:srcRect l="29111" r="20833"/>
          <a:stretch/>
        </p:blipFill>
        <p:spPr>
          <a:xfrm>
            <a:off x="6096000" y="1"/>
            <a:ext cx="6102825" cy="6858000"/>
          </a:xfrm>
          <a:prstGeom prst="rect">
            <a:avLst/>
          </a:prstGeom>
        </p:spPr>
      </p:pic>
    </p:spTree>
    <p:extLst>
      <p:ext uri="{BB962C8B-B14F-4D97-AF65-F5344CB8AC3E}">
        <p14:creationId xmlns:p14="http://schemas.microsoft.com/office/powerpoint/2010/main" val="65483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FE1E3F2C-9116-15A4-A829-0BB2C2DB9E5A}"/>
              </a:ext>
            </a:extLst>
          </p:cNvPr>
          <p:cNvSpPr>
            <a:spLocks noGrp="1"/>
          </p:cNvSpPr>
          <p:nvPr>
            <p:ph type="title"/>
          </p:nvPr>
        </p:nvSpPr>
        <p:spPr>
          <a:xfrm>
            <a:off x="1143000" y="1676400"/>
            <a:ext cx="3810000" cy="3505200"/>
          </a:xfrm>
        </p:spPr>
        <p:txBody>
          <a:bodyPr anchor="t">
            <a:normAutofit/>
          </a:bodyPr>
          <a:lstStyle/>
          <a:p>
            <a:r>
              <a:rPr lang="en-US" sz="4000">
                <a:latin typeface="McKinsey Sans"/>
              </a:rPr>
              <a:t>T</a:t>
            </a:r>
            <a:r>
              <a:rPr lang="en-US" sz="4000" b="0" i="0">
                <a:effectLst/>
                <a:latin typeface="McKinsey Sans"/>
              </a:rPr>
              <a:t>he “rising tide of mediocrity” in American schools. . .</a:t>
            </a:r>
            <a:endParaRPr lang="en-US" sz="4000"/>
          </a:p>
        </p:txBody>
      </p:sp>
      <p:sp>
        <p:nvSpPr>
          <p:cNvPr id="3" name="Content Placeholder 2">
            <a:extLst>
              <a:ext uri="{FF2B5EF4-FFF2-40B4-BE49-F238E27FC236}">
                <a16:creationId xmlns:a16="http://schemas.microsoft.com/office/drawing/2014/main" id="{58DF7AD0-D9CF-5E7B-3FE9-C9DB06811BBE}"/>
              </a:ext>
            </a:extLst>
          </p:cNvPr>
          <p:cNvSpPr>
            <a:spLocks noGrp="1"/>
          </p:cNvSpPr>
          <p:nvPr>
            <p:ph idx="1"/>
          </p:nvPr>
        </p:nvSpPr>
        <p:spPr>
          <a:xfrm>
            <a:off x="5181604" y="1676400"/>
            <a:ext cx="5638796" cy="3505200"/>
          </a:xfrm>
        </p:spPr>
        <p:txBody>
          <a:bodyPr>
            <a:normAutofit/>
          </a:bodyPr>
          <a:lstStyle/>
          <a:p>
            <a:r>
              <a:rPr lang="en-US" sz="2400" b="1" i="0">
                <a:solidFill>
                  <a:schemeClr val="tx1">
                    <a:alpha val="55000"/>
                  </a:schemeClr>
                </a:solidFill>
                <a:effectLst/>
                <a:latin typeface="McKinsey Sans"/>
              </a:rPr>
              <a:t>A persistent gap</a:t>
            </a:r>
            <a:r>
              <a:rPr lang="en-US" sz="2400" b="0" i="0">
                <a:solidFill>
                  <a:schemeClr val="tx1">
                    <a:alpha val="55000"/>
                  </a:schemeClr>
                </a:solidFill>
                <a:effectLst/>
                <a:latin typeface="McKinsey Sans"/>
              </a:rPr>
              <a:t> in academic achievement between children in the United States and their counterparts in other countries deprived the US economy of as much as $2.3 trillion in economic output in 2008.</a:t>
            </a:r>
          </a:p>
          <a:p>
            <a:r>
              <a:rPr lang="en-US" sz="2400">
                <a:solidFill>
                  <a:schemeClr val="tx1">
                    <a:alpha val="55000"/>
                  </a:schemeClr>
                </a:solidFill>
                <a:latin typeface="McKinsey Sans"/>
              </a:rPr>
              <a:t>McKinsey and Co. report, 2007</a:t>
            </a:r>
            <a:endParaRPr lang="en-US" sz="2400">
              <a:solidFill>
                <a:schemeClr val="tx1">
                  <a:alpha val="55000"/>
                </a:schemeClr>
              </a:solidFill>
            </a:endParaRPr>
          </a:p>
        </p:txBody>
      </p:sp>
    </p:spTree>
    <p:extLst>
      <p:ext uri="{BB962C8B-B14F-4D97-AF65-F5344CB8AC3E}">
        <p14:creationId xmlns:p14="http://schemas.microsoft.com/office/powerpoint/2010/main" val="323546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15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64736-50D2-CB25-A29E-016D4A7EA90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 GDP for Education is Dropping</a:t>
            </a:r>
          </a:p>
        </p:txBody>
      </p:sp>
      <p:pic>
        <p:nvPicPr>
          <p:cNvPr id="6" name="Content Placeholder 5">
            <a:extLst>
              <a:ext uri="{FF2B5EF4-FFF2-40B4-BE49-F238E27FC236}">
                <a16:creationId xmlns:a16="http://schemas.microsoft.com/office/drawing/2014/main" id="{30F8ADB4-CA47-E543-9B7C-2AB17025ED08}"/>
              </a:ext>
            </a:extLst>
          </p:cNvPr>
          <p:cNvPicPr>
            <a:picLocks noGrp="1" noChangeAspect="1"/>
          </p:cNvPicPr>
          <p:nvPr>
            <p:ph idx="1"/>
          </p:nvPr>
        </p:nvPicPr>
        <p:blipFill>
          <a:blip r:embed="rId2"/>
          <a:stretch>
            <a:fillRect/>
          </a:stretch>
        </p:blipFill>
        <p:spPr>
          <a:xfrm>
            <a:off x="4038600" y="1127082"/>
            <a:ext cx="7188199" cy="4600447"/>
          </a:xfrm>
          <a:prstGeom prst="rect">
            <a:avLst/>
          </a:prstGeom>
        </p:spPr>
      </p:pic>
    </p:spTree>
    <p:extLst>
      <p:ext uri="{BB962C8B-B14F-4D97-AF65-F5344CB8AC3E}">
        <p14:creationId xmlns:p14="http://schemas.microsoft.com/office/powerpoint/2010/main" val="47909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2F7FE6-2498-F9DB-71F0-E020FE23AA47}"/>
              </a:ext>
            </a:extLst>
          </p:cNvPr>
          <p:cNvSpPr>
            <a:spLocks noGrp="1"/>
          </p:cNvSpPr>
          <p:nvPr>
            <p:ph type="title"/>
          </p:nvPr>
        </p:nvSpPr>
        <p:spPr>
          <a:xfrm>
            <a:off x="4553733" y="548464"/>
            <a:ext cx="6798541" cy="1675623"/>
          </a:xfrm>
        </p:spPr>
        <p:txBody>
          <a:bodyPr anchor="b">
            <a:normAutofit/>
          </a:bodyPr>
          <a:lstStyle/>
          <a:p>
            <a:r>
              <a:rPr lang="en-US" sz="3100" dirty="0">
                <a:highlight>
                  <a:srgbClr val="FFFFFF"/>
                </a:highlight>
                <a:latin typeface="Cambria" panose="02040503050406030204" pitchFamily="18" charset="0"/>
                <a:ea typeface="Times New Roman" panose="02020603050405020304" pitchFamily="18" charset="0"/>
                <a:cs typeface="Times New Roman" panose="02020603050405020304" pitchFamily="18" charset="0"/>
              </a:rPr>
              <a:t>Each additional</a:t>
            </a:r>
            <a:r>
              <a:rPr lang="en-US" sz="3100" dirty="0">
                <a:effectLst/>
                <a:highlight>
                  <a:srgbClr val="FFFFFF"/>
                </a:highlight>
                <a:latin typeface="Cambria" panose="02040503050406030204" pitchFamily="18" charset="0"/>
                <a:ea typeface="Times New Roman" panose="02020603050405020304" pitchFamily="18" charset="0"/>
                <a:cs typeface="Times New Roman" panose="02020603050405020304" pitchFamily="18" charset="0"/>
              </a:rPr>
              <a:t> year of schooling reduces mortality later in life</a:t>
            </a:r>
            <a:br>
              <a:rPr lang="en-US" sz="31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p>
        </p:txBody>
      </p:sp>
      <p:pic>
        <p:nvPicPr>
          <p:cNvPr id="21" name="Picture 20">
            <a:extLst>
              <a:ext uri="{FF2B5EF4-FFF2-40B4-BE49-F238E27FC236}">
                <a16:creationId xmlns:a16="http://schemas.microsoft.com/office/drawing/2014/main" id="{A3BF7076-E0B5-3222-9751-152C411BD5CE}"/>
              </a:ext>
            </a:extLst>
          </p:cNvPr>
          <p:cNvPicPr>
            <a:picLocks noChangeAspect="1"/>
          </p:cNvPicPr>
          <p:nvPr/>
        </p:nvPicPr>
        <p:blipFill rotWithShape="1">
          <a:blip r:embed="rId2"/>
          <a:srcRect l="31016" r="2309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082C3977-364F-BB8A-0741-C4F57F9146DD}"/>
              </a:ext>
            </a:extLst>
          </p:cNvPr>
          <p:cNvGraphicFramePr>
            <a:graphicFrameLocks noGrp="1"/>
          </p:cNvGraphicFramePr>
          <p:nvPr>
            <p:ph idx="1"/>
            <p:extLst>
              <p:ext uri="{D42A27DB-BD31-4B8C-83A1-F6EECF244321}">
                <p14:modId xmlns:p14="http://schemas.microsoft.com/office/powerpoint/2010/main" val="416345986"/>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72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75A102-D95D-4D6E-8F1B-49EED0AE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6E2DF38-957D-2198-DE68-8E3788896A01}"/>
              </a:ext>
            </a:extLst>
          </p:cNvPr>
          <p:cNvSpPr>
            <a:spLocks noGrp="1"/>
          </p:cNvSpPr>
          <p:nvPr>
            <p:ph type="title"/>
          </p:nvPr>
        </p:nvSpPr>
        <p:spPr>
          <a:xfrm>
            <a:off x="793159" y="1377146"/>
            <a:ext cx="4076460" cy="3626217"/>
          </a:xfrm>
        </p:spPr>
        <p:txBody>
          <a:bodyPr vert="horz" lIns="91440" tIns="45720" rIns="91440" bIns="45720" rtlCol="0" anchor="b">
            <a:normAutofit/>
          </a:bodyPr>
          <a:lstStyle/>
          <a:p>
            <a:pPr algn="r"/>
            <a:r>
              <a:rPr lang="en-US" sz="3200" b="1" kern="1200" dirty="0">
                <a:solidFill>
                  <a:srgbClr val="FFFFFF"/>
                </a:solidFill>
                <a:effectLst/>
                <a:latin typeface="+mj-lt"/>
                <a:ea typeface="+mj-ea"/>
                <a:cs typeface="+mj-cs"/>
              </a:rPr>
              <a:t>Healthcare spending of state GDP, existing system vs. Utah Cares</a:t>
            </a:r>
            <a:r>
              <a:rPr lang="en-US" sz="3200" kern="1200" dirty="0">
                <a:solidFill>
                  <a:srgbClr val="FFFFFF"/>
                </a:solidFill>
                <a:effectLst/>
                <a:latin typeface="+mj-lt"/>
                <a:ea typeface="+mj-ea"/>
                <a:cs typeface="+mj-cs"/>
              </a:rPr>
              <a:t> </a:t>
            </a:r>
            <a:br>
              <a:rPr lang="en-US" sz="3200" kern="1200" dirty="0">
                <a:solidFill>
                  <a:srgbClr val="FFFFFF"/>
                </a:solidFill>
                <a:effectLst/>
                <a:latin typeface="+mj-lt"/>
                <a:ea typeface="+mj-ea"/>
                <a:cs typeface="+mj-cs"/>
              </a:rPr>
            </a:br>
            <a:r>
              <a:rPr lang="en-US" sz="3200" i="1" kern="1200" dirty="0">
                <a:solidFill>
                  <a:srgbClr val="FFFFFF"/>
                </a:solidFill>
                <a:effectLst/>
                <a:latin typeface="+mj-lt"/>
                <a:ea typeface="+mj-ea"/>
                <a:cs typeface="+mj-cs"/>
              </a:rPr>
              <a:t>Utah Cares lowers spending upon implementation in 2027 and 2029</a:t>
            </a:r>
            <a:r>
              <a:rPr lang="en-US" sz="3200" kern="1200" dirty="0">
                <a:solidFill>
                  <a:srgbClr val="FFFFFF"/>
                </a:solidFill>
                <a:effectLst/>
                <a:latin typeface="+mj-lt"/>
                <a:ea typeface="+mj-ea"/>
                <a:cs typeface="+mj-cs"/>
              </a:rPr>
              <a:t> </a:t>
            </a:r>
            <a:endParaRPr lang="en-US" sz="3200" kern="1200" dirty="0">
              <a:solidFill>
                <a:srgbClr val="FFFFFF"/>
              </a:solidFill>
              <a:latin typeface="+mj-lt"/>
              <a:ea typeface="+mj-ea"/>
              <a:cs typeface="+mj-cs"/>
            </a:endParaRPr>
          </a:p>
        </p:txBody>
      </p:sp>
      <p:pic>
        <p:nvPicPr>
          <p:cNvPr id="5" name="Content Placeholder 4" descr="A graph showing the fall of the state&#10;&#10;Description automatically generated">
            <a:extLst>
              <a:ext uri="{FF2B5EF4-FFF2-40B4-BE49-F238E27FC236}">
                <a16:creationId xmlns:a16="http://schemas.microsoft.com/office/drawing/2014/main" id="{0D6F433E-DB41-634E-CCCD-3BD23489EC73}"/>
              </a:ext>
            </a:extLst>
          </p:cNvPr>
          <p:cNvPicPr>
            <a:picLocks noGrp="1" noChangeAspect="1"/>
          </p:cNvPicPr>
          <p:nvPr>
            <p:ph idx="1"/>
          </p:nvPr>
        </p:nvPicPr>
        <p:blipFill>
          <a:blip r:embed="rId2">
            <a:alphaModFix/>
          </a:blip>
          <a:stretch>
            <a:fillRect/>
          </a:stretch>
        </p:blipFill>
        <p:spPr>
          <a:xfrm>
            <a:off x="5457027" y="2041613"/>
            <a:ext cx="6194967" cy="3686005"/>
          </a:xfrm>
          <a:prstGeom prst="rect">
            <a:avLst/>
          </a:prstGeom>
        </p:spPr>
      </p:pic>
      <p:grpSp>
        <p:nvGrpSpPr>
          <p:cNvPr id="14" name="Group 13">
            <a:extLst>
              <a:ext uri="{FF2B5EF4-FFF2-40B4-BE49-F238E27FC236}">
                <a16:creationId xmlns:a16="http://schemas.microsoft.com/office/drawing/2014/main" id="{CF0FFF1F-79B6-4A13-A464-070CD6F89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2198" y="814999"/>
            <a:ext cx="465458" cy="581435"/>
            <a:chOff x="10942198" y="814999"/>
            <a:chExt cx="465458" cy="581435"/>
          </a:xfrm>
          <a:solidFill>
            <a:srgbClr val="FFFFFF"/>
          </a:solidFill>
        </p:grpSpPr>
        <p:sp>
          <p:nvSpPr>
            <p:cNvPr id="1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6"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7"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778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8990</TotalTime>
  <Words>872</Words>
  <Application>Microsoft Office PowerPoint</Application>
  <PresentationFormat>Widescreen</PresentationFormat>
  <Paragraphs>63</Paragraphs>
  <Slides>24</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Aptos</vt:lpstr>
      <vt:lpstr>Aptos Display</vt:lpstr>
      <vt:lpstr>Arial</vt:lpstr>
      <vt:lpstr>Calibri</vt:lpstr>
      <vt:lpstr>Cambria</vt:lpstr>
      <vt:lpstr>McKinsey Sans</vt:lpstr>
      <vt:lpstr>Nunito</vt:lpstr>
      <vt:lpstr>UCSMercury</vt:lpstr>
      <vt:lpstr>Office Theme</vt:lpstr>
      <vt:lpstr>Picture</vt:lpstr>
      <vt:lpstr>http://commonsensehealthcareutah.org/ </vt:lpstr>
      <vt:lpstr>OVER 50 YRS US HEALTH EXPENDITURES UP 6X WHILE LIFE EXPECTANCY IS FLAT</vt:lpstr>
      <vt:lpstr>HEALTH EXPENDITURES AS A % OF GDP IN 40 COUNTRIES</vt:lpstr>
      <vt:lpstr>Dwight D. Eisenhower, 1961</vt:lpstr>
      <vt:lpstr>Three Decades After Ike Warned About the Military Industrial Complex. . .</vt:lpstr>
      <vt:lpstr>The “rising tide of mediocrity” in American schools. . .</vt:lpstr>
      <vt:lpstr>% GDP for Education is Dropping</vt:lpstr>
      <vt:lpstr>Each additional year of schooling reduces mortality later in life </vt:lpstr>
      <vt:lpstr>Healthcare spending of state GDP, existing system vs. Utah Cares  Utah Cares lowers spending upon implementation in 2027 and 2029 </vt:lpstr>
      <vt:lpstr>Massive Corporate Profits—Patients Can’t Pay</vt:lpstr>
      <vt:lpstr>PowerPoint Presentation</vt:lpstr>
      <vt:lpstr>PowerPoint Presentation</vt:lpstr>
      <vt:lpstr>PowerPoint Presentation</vt:lpstr>
      <vt:lpstr>PowerPoint Presentation</vt:lpstr>
      <vt:lpstr>The Problem with Health Care in Utah is Cost</vt:lpstr>
      <vt:lpstr>MEDICARE COST VS. QUALITY</vt:lpstr>
      <vt:lpstr>PowerPoint Presentation</vt:lpstr>
      <vt:lpstr>EXAMPLE: COMMUNITY ACQUIRED PNEUMONIA</vt:lpstr>
      <vt:lpstr>CAP - COST VS REIMBURSEMENT</vt:lpstr>
      <vt:lpstr>Common Sense: UtahCares  Non-Profit Public Health Financing</vt:lpstr>
      <vt:lpstr>Books and Film   by  Joseph Q Jarvis MD MSPH</vt:lpstr>
      <vt:lpstr>http://commonsensehealthcareutah.org/ </vt:lpstr>
      <vt:lpstr>PowerPoint Presentation</vt:lpstr>
      <vt:lpstr>What is the purpose of health care delivery? Profits? Sales?  Patient Care?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http://commonsensehealthcareutah.org/</dc:title>
  <dc:creator>JOSEPH JARVIS</dc:creator>
  <cp:lastModifiedBy>teresapuskedra ogdensurgical.com</cp:lastModifiedBy>
  <cp:revision>11</cp:revision>
  <dcterms:created xsi:type="dcterms:W3CDTF">2024-02-14T20:19:48Z</dcterms:created>
  <dcterms:modified xsi:type="dcterms:W3CDTF">2024-05-15T19:42:55Z</dcterms:modified>
</cp:coreProperties>
</file>