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7" r:id="rId3"/>
    <p:sldId id="309" r:id="rId4"/>
    <p:sldId id="350" r:id="rId5"/>
    <p:sldId id="284" r:id="rId6"/>
    <p:sldId id="285" r:id="rId7"/>
    <p:sldId id="311" r:id="rId8"/>
    <p:sldId id="351" r:id="rId9"/>
    <p:sldId id="267" r:id="rId10"/>
    <p:sldId id="333" r:id="rId11"/>
    <p:sldId id="332" r:id="rId12"/>
    <p:sldId id="349" r:id="rId13"/>
    <p:sldId id="355" r:id="rId14"/>
    <p:sldId id="277" r:id="rId15"/>
    <p:sldId id="339" r:id="rId16"/>
    <p:sldId id="356" r:id="rId17"/>
    <p:sldId id="379" r:id="rId18"/>
    <p:sldId id="359" r:id="rId19"/>
    <p:sldId id="282" r:id="rId20"/>
    <p:sldId id="361" r:id="rId21"/>
    <p:sldId id="347" r:id="rId22"/>
    <p:sldId id="306" r:id="rId23"/>
    <p:sldId id="341" r:id="rId24"/>
    <p:sldId id="260" r:id="rId25"/>
    <p:sldId id="343" r:id="rId26"/>
    <p:sldId id="383" r:id="rId27"/>
    <p:sldId id="262" r:id="rId28"/>
    <p:sldId id="371" r:id="rId29"/>
    <p:sldId id="385" r:id="rId30"/>
    <p:sldId id="364" r:id="rId31"/>
    <p:sldId id="321" r:id="rId32"/>
    <p:sldId id="302" r:id="rId33"/>
    <p:sldId id="316" r:id="rId34"/>
    <p:sldId id="360" r:id="rId35"/>
    <p:sldId id="358" r:id="rId36"/>
    <p:sldId id="348" r:id="rId37"/>
    <p:sldId id="259" r:id="rId38"/>
    <p:sldId id="380" r:id="rId39"/>
    <p:sldId id="287" r:id="rId40"/>
    <p:sldId id="378" r:id="rId41"/>
    <p:sldId id="382" r:id="rId42"/>
    <p:sldId id="377" r:id="rId43"/>
    <p:sldId id="325" r:id="rId44"/>
    <p:sldId id="375" r:id="rId45"/>
    <p:sldId id="384" r:id="rId46"/>
    <p:sldId id="274" r:id="rId47"/>
    <p:sldId id="273" r:id="rId48"/>
    <p:sldId id="272" r:id="rId49"/>
    <p:sldId id="298" r:id="rId50"/>
    <p:sldId id="265" r:id="rId51"/>
    <p:sldId id="353" r:id="rId52"/>
    <p:sldId id="271" r:id="rId53"/>
    <p:sldId id="338" r:id="rId54"/>
    <p:sldId id="314" r:id="rId55"/>
    <p:sldId id="270" r:id="rId56"/>
    <p:sldId id="288" r:id="rId57"/>
    <p:sldId id="280" r:id="rId58"/>
    <p:sldId id="315" r:id="rId59"/>
    <p:sldId id="335" r:id="rId60"/>
    <p:sldId id="334" r:id="rId61"/>
    <p:sldId id="286" r:id="rId62"/>
    <p:sldId id="276" r:id="rId63"/>
    <p:sldId id="386" r:id="rId64"/>
    <p:sldId id="354" r:id="rId65"/>
    <p:sldId id="32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867F3-718C-4BED-BA56-05F8CF36AADA}" v="108" dt="2024-05-17T04:26:03.649"/>
    <p1510:client id="{8ED309C2-EF57-46EA-B5F7-451214A70037}" v="116" dt="2024-05-16T23:36:20.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s://www.wikiwand.com/en/Egypt" TargetMode="External"/><Relationship Id="rId7" Type="http://schemas.openxmlformats.org/officeDocument/2006/relationships/image" Target="../media/image4.jpeg"/><Relationship Id="rId2" Type="http://schemas.openxmlformats.org/officeDocument/2006/relationships/hyperlink" Target="https://www.wikiwand.com/en/File:PEbers_c41-bc.jpg" TargetMode="External"/><Relationship Id="rId1" Type="http://schemas.openxmlformats.org/officeDocument/2006/relationships/slideLayout" Target="../slideLayouts/slideLayout2.xml"/><Relationship Id="rId6" Type="http://schemas.openxmlformats.org/officeDocument/2006/relationships/hyperlink" Target="https://www.wikiwand.com/en/Germany" TargetMode="External"/><Relationship Id="rId5" Type="http://schemas.openxmlformats.org/officeDocument/2006/relationships/hyperlink" Target="https://www.wikiwand.com/en/Saxony" TargetMode="External"/><Relationship Id="rId4" Type="http://schemas.openxmlformats.org/officeDocument/2006/relationships/hyperlink" Target="https://www.wikiwand.com/en/Leipzi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hyperlink" Target="https://www.ncbi.nlm.nih.gov/pmc/articles/PMC615055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3390/jcm8020255"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7225" y="131296"/>
            <a:ext cx="5717339" cy="1770520"/>
          </a:xfrm>
        </p:spPr>
        <p:txBody>
          <a:bodyPr>
            <a:normAutofit/>
          </a:bodyPr>
          <a:lstStyle/>
          <a:p>
            <a:r>
              <a:rPr lang="en-US"/>
              <a:t>Cardiac PET/CT Update</a:t>
            </a:r>
          </a:p>
        </p:txBody>
      </p:sp>
      <p:sp>
        <p:nvSpPr>
          <p:cNvPr id="3" name="Subtitle 2"/>
          <p:cNvSpPr>
            <a:spLocks noGrp="1"/>
          </p:cNvSpPr>
          <p:nvPr>
            <p:ph type="subTitle" idx="1"/>
          </p:nvPr>
        </p:nvSpPr>
        <p:spPr>
          <a:xfrm>
            <a:off x="4076466" y="5542100"/>
            <a:ext cx="3791301" cy="692744"/>
          </a:xfrm>
        </p:spPr>
        <p:txBody>
          <a:bodyPr vert="horz" lIns="91440" tIns="45720" rIns="91440" bIns="45720" rtlCol="0" anchor="t">
            <a:normAutofit/>
          </a:bodyPr>
          <a:lstStyle/>
          <a:p>
            <a:r>
              <a:rPr lang="en-US"/>
              <a:t>Mariam Nassif, MD, FACC</a:t>
            </a:r>
          </a:p>
        </p:txBody>
      </p:sp>
      <p:pic>
        <p:nvPicPr>
          <p:cNvPr id="5" name="Picture 4" descr="Logo, company name&#10;&#10;Description automatically generated">
            <a:extLst>
              <a:ext uri="{FF2B5EF4-FFF2-40B4-BE49-F238E27FC236}">
                <a16:creationId xmlns:a16="http://schemas.microsoft.com/office/drawing/2014/main" id="{11AE7E15-9328-5351-D459-39451551A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pic>
        <p:nvPicPr>
          <p:cNvPr id="6" name="Picture 5" descr="Logo, company name&#10;&#10;Description automatically generated">
            <a:extLst>
              <a:ext uri="{FF2B5EF4-FFF2-40B4-BE49-F238E27FC236}">
                <a16:creationId xmlns:a16="http://schemas.microsoft.com/office/drawing/2014/main" id="{C6E5B7AE-F326-AF40-E379-36C752376DCE}"/>
              </a:ext>
            </a:extLst>
          </p:cNvPr>
          <p:cNvPicPr>
            <a:picLocks noChangeAspect="1"/>
          </p:cNvPicPr>
          <p:nvPr/>
        </p:nvPicPr>
        <p:blipFill>
          <a:blip r:embed="rId3"/>
          <a:stretch>
            <a:fillRect/>
          </a:stretch>
        </p:blipFill>
        <p:spPr>
          <a:xfrm>
            <a:off x="-1075" y="5646021"/>
            <a:ext cx="2981325" cy="1209675"/>
          </a:xfrm>
          <a:prstGeom prst="rect">
            <a:avLst/>
          </a:prstGeom>
        </p:spPr>
      </p:pic>
      <p:pic>
        <p:nvPicPr>
          <p:cNvPr id="9" name="Picture 8" descr="The First Black Hole M87 Digital Art by Tanel Murd - Pixels">
            <a:extLst>
              <a:ext uri="{FF2B5EF4-FFF2-40B4-BE49-F238E27FC236}">
                <a16:creationId xmlns:a16="http://schemas.microsoft.com/office/drawing/2014/main" id="{8636752E-8B33-02A3-6824-35BD88E80D28}"/>
              </a:ext>
            </a:extLst>
          </p:cNvPr>
          <p:cNvPicPr>
            <a:picLocks noChangeAspect="1"/>
          </p:cNvPicPr>
          <p:nvPr/>
        </p:nvPicPr>
        <p:blipFill>
          <a:blip r:embed="rId4"/>
          <a:stretch>
            <a:fillRect/>
          </a:stretch>
        </p:blipFill>
        <p:spPr>
          <a:xfrm>
            <a:off x="3539443" y="2204978"/>
            <a:ext cx="4743801" cy="332691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human heart&#10;&#10;Description automatically generated">
            <a:extLst>
              <a:ext uri="{FF2B5EF4-FFF2-40B4-BE49-F238E27FC236}">
                <a16:creationId xmlns:a16="http://schemas.microsoft.com/office/drawing/2014/main" id="{E7586DCD-ADDC-BD1C-FB26-3C6C6A2108C9}"/>
              </a:ext>
            </a:extLst>
          </p:cNvPr>
          <p:cNvPicPr>
            <a:picLocks noChangeAspect="1"/>
          </p:cNvPicPr>
          <p:nvPr/>
        </p:nvPicPr>
        <p:blipFill>
          <a:blip r:embed="rId2"/>
          <a:stretch>
            <a:fillRect/>
          </a:stretch>
        </p:blipFill>
        <p:spPr>
          <a:xfrm>
            <a:off x="3052302" y="341057"/>
            <a:ext cx="6225047" cy="6170970"/>
          </a:xfrm>
          <a:prstGeom prst="rect">
            <a:avLst/>
          </a:prstGeom>
        </p:spPr>
      </p:pic>
      <p:pic>
        <p:nvPicPr>
          <p:cNvPr id="3" name="Picture 2" descr="A close up of a sphere&#10;&#10;Description automatically generated">
            <a:extLst>
              <a:ext uri="{FF2B5EF4-FFF2-40B4-BE49-F238E27FC236}">
                <a16:creationId xmlns:a16="http://schemas.microsoft.com/office/drawing/2014/main" id="{FC72C34A-FBE6-C142-4D52-FB3C9C47513E}"/>
              </a:ext>
            </a:extLst>
          </p:cNvPr>
          <p:cNvPicPr>
            <a:picLocks noChangeAspect="1"/>
          </p:cNvPicPr>
          <p:nvPr/>
        </p:nvPicPr>
        <p:blipFill>
          <a:blip r:embed="rId3"/>
          <a:stretch>
            <a:fillRect/>
          </a:stretch>
        </p:blipFill>
        <p:spPr>
          <a:xfrm>
            <a:off x="759542" y="2624905"/>
            <a:ext cx="2286000" cy="2266950"/>
          </a:xfrm>
          <a:prstGeom prst="rect">
            <a:avLst/>
          </a:prstGeom>
        </p:spPr>
      </p:pic>
      <p:pic>
        <p:nvPicPr>
          <p:cNvPr id="4" name="Picture 3" descr="A colorful sphere with a black background&#10;&#10;Description automatically generated">
            <a:extLst>
              <a:ext uri="{FF2B5EF4-FFF2-40B4-BE49-F238E27FC236}">
                <a16:creationId xmlns:a16="http://schemas.microsoft.com/office/drawing/2014/main" id="{914DAD11-FF2A-A846-F494-29219A47ED65}"/>
              </a:ext>
            </a:extLst>
          </p:cNvPr>
          <p:cNvPicPr>
            <a:picLocks noChangeAspect="1"/>
          </p:cNvPicPr>
          <p:nvPr/>
        </p:nvPicPr>
        <p:blipFill>
          <a:blip r:embed="rId4"/>
          <a:stretch>
            <a:fillRect/>
          </a:stretch>
        </p:blipFill>
        <p:spPr>
          <a:xfrm>
            <a:off x="760619" y="342441"/>
            <a:ext cx="2288766" cy="2284463"/>
          </a:xfrm>
          <a:prstGeom prst="rect">
            <a:avLst/>
          </a:prstGeom>
        </p:spPr>
      </p:pic>
      <p:pic>
        <p:nvPicPr>
          <p:cNvPr id="5" name="Picture 4" descr="A close-up of a graph&#10;&#10;Description automatically generated">
            <a:extLst>
              <a:ext uri="{FF2B5EF4-FFF2-40B4-BE49-F238E27FC236}">
                <a16:creationId xmlns:a16="http://schemas.microsoft.com/office/drawing/2014/main" id="{A5E54A12-BD6D-C303-A1E7-0EFC26BA2AF5}"/>
              </a:ext>
            </a:extLst>
          </p:cNvPr>
          <p:cNvPicPr>
            <a:picLocks noChangeAspect="1"/>
          </p:cNvPicPr>
          <p:nvPr/>
        </p:nvPicPr>
        <p:blipFill>
          <a:blip r:embed="rId5"/>
          <a:stretch>
            <a:fillRect/>
          </a:stretch>
        </p:blipFill>
        <p:spPr>
          <a:xfrm>
            <a:off x="9276889" y="343361"/>
            <a:ext cx="2708481" cy="4544039"/>
          </a:xfrm>
          <a:prstGeom prst="rect">
            <a:avLst/>
          </a:prstGeom>
        </p:spPr>
      </p:pic>
      <p:pic>
        <p:nvPicPr>
          <p:cNvPr id="7" name="Picture 6" descr="Logo, company name&#10;&#10;Description automatically generated">
            <a:extLst>
              <a:ext uri="{FF2B5EF4-FFF2-40B4-BE49-F238E27FC236}">
                <a16:creationId xmlns:a16="http://schemas.microsoft.com/office/drawing/2014/main" id="{BB5F5934-42FC-A0BB-509A-42BB256110C8}"/>
              </a:ext>
            </a:extLst>
          </p:cNvPr>
          <p:cNvPicPr>
            <a:picLocks noChangeAspect="1"/>
          </p:cNvPicPr>
          <p:nvPr/>
        </p:nvPicPr>
        <p:blipFill>
          <a:blip r:embed="rId6"/>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421190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98770-56C2-790E-C700-419A06AFFF57}"/>
              </a:ext>
            </a:extLst>
          </p:cNvPr>
          <p:cNvPicPr>
            <a:picLocks noChangeAspect="1"/>
          </p:cNvPicPr>
          <p:nvPr/>
        </p:nvPicPr>
        <p:blipFill>
          <a:blip r:embed="rId2"/>
          <a:stretch>
            <a:fillRect/>
          </a:stretch>
        </p:blipFill>
        <p:spPr>
          <a:xfrm>
            <a:off x="3052303" y="243348"/>
            <a:ext cx="6249630" cy="6612195"/>
          </a:xfrm>
          <a:prstGeom prst="rect">
            <a:avLst/>
          </a:prstGeom>
        </p:spPr>
      </p:pic>
      <p:sp>
        <p:nvSpPr>
          <p:cNvPr id="3" name="TextBox 2">
            <a:extLst>
              <a:ext uri="{FF2B5EF4-FFF2-40B4-BE49-F238E27FC236}">
                <a16:creationId xmlns:a16="http://schemas.microsoft.com/office/drawing/2014/main" id="{6A1F8A37-6E75-821B-9D48-ECF6727A2816}"/>
              </a:ext>
            </a:extLst>
          </p:cNvPr>
          <p:cNvSpPr txBox="1"/>
          <p:nvPr/>
        </p:nvSpPr>
        <p:spPr>
          <a:xfrm>
            <a:off x="2458" y="1192161"/>
            <a:ext cx="2866103" cy="2815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Normal Myocardial perfusion study</a:t>
            </a:r>
          </a:p>
        </p:txBody>
      </p:sp>
    </p:spTree>
    <p:extLst>
      <p:ext uri="{BB962C8B-B14F-4D97-AF65-F5344CB8AC3E}">
        <p14:creationId xmlns:p14="http://schemas.microsoft.com/office/powerpoint/2010/main" val="5960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A1907558-DAE8-DF91-8571-734A77B24525}"/>
              </a:ext>
            </a:extLst>
          </p:cNvPr>
          <p:cNvPicPr>
            <a:picLocks noChangeAspect="1"/>
          </p:cNvPicPr>
          <p:nvPr/>
        </p:nvPicPr>
        <p:blipFill>
          <a:blip r:embed="rId2"/>
          <a:stretch>
            <a:fillRect/>
          </a:stretch>
        </p:blipFill>
        <p:spPr>
          <a:xfrm>
            <a:off x="-1075" y="5646021"/>
            <a:ext cx="2981325" cy="1209675"/>
          </a:xfrm>
          <a:prstGeom prst="rect">
            <a:avLst/>
          </a:prstGeom>
        </p:spPr>
      </p:pic>
      <p:sp>
        <p:nvSpPr>
          <p:cNvPr id="4" name="TextBox 3">
            <a:extLst>
              <a:ext uri="{FF2B5EF4-FFF2-40B4-BE49-F238E27FC236}">
                <a16:creationId xmlns:a16="http://schemas.microsoft.com/office/drawing/2014/main" id="{77180810-31AA-8480-8B66-34359B849790}"/>
              </a:ext>
            </a:extLst>
          </p:cNvPr>
          <p:cNvSpPr txBox="1"/>
          <p:nvPr/>
        </p:nvSpPr>
        <p:spPr>
          <a:xfrm>
            <a:off x="416260" y="462686"/>
            <a:ext cx="71922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                                     PET CT MPI</a:t>
            </a:r>
            <a:endParaRPr lang="en-US"/>
          </a:p>
        </p:txBody>
      </p:sp>
      <p:sp>
        <p:nvSpPr>
          <p:cNvPr id="6" name="TextBox 5">
            <a:extLst>
              <a:ext uri="{FF2B5EF4-FFF2-40B4-BE49-F238E27FC236}">
                <a16:creationId xmlns:a16="http://schemas.microsoft.com/office/drawing/2014/main" id="{5D510BE1-A0A1-AE71-3D38-24B7711A2E92}"/>
              </a:ext>
            </a:extLst>
          </p:cNvPr>
          <p:cNvSpPr txBox="1"/>
          <p:nvPr/>
        </p:nvSpPr>
        <p:spPr>
          <a:xfrm>
            <a:off x="1143000" y="1627450"/>
            <a:ext cx="2743200"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Treadmill </a:t>
            </a:r>
          </a:p>
          <a:p>
            <a:r>
              <a:rPr lang="en-US"/>
              <a:t>Can be done with </a:t>
            </a:r>
          </a:p>
          <a:p>
            <a:r>
              <a:rPr lang="en-US" b="1" u="sng"/>
              <a:t>N13 ammonia</a:t>
            </a:r>
          </a:p>
          <a:p>
            <a:pPr marL="285750" indent="-285750">
              <a:buFont typeface="Arial"/>
              <a:buChar char="•"/>
            </a:pPr>
            <a:r>
              <a:rPr lang="en-US"/>
              <a:t>Physical </a:t>
            </a:r>
            <a:r>
              <a:rPr lang="en-US" err="1"/>
              <a:t>half life</a:t>
            </a:r>
            <a:r>
              <a:rPr lang="en-US"/>
              <a:t>: 10 minutes</a:t>
            </a:r>
          </a:p>
          <a:p>
            <a:pPr marL="285750" indent="-285750">
              <a:buFont typeface="Arial"/>
              <a:buChar char="•"/>
            </a:pPr>
            <a:r>
              <a:rPr lang="en-US"/>
              <a:t>Needs a cyclotron on site</a:t>
            </a:r>
          </a:p>
          <a:p>
            <a:endParaRPr lang="en-US" u="sng"/>
          </a:p>
        </p:txBody>
      </p:sp>
      <p:sp>
        <p:nvSpPr>
          <p:cNvPr id="9" name="TextBox 8">
            <a:extLst>
              <a:ext uri="{FF2B5EF4-FFF2-40B4-BE49-F238E27FC236}">
                <a16:creationId xmlns:a16="http://schemas.microsoft.com/office/drawing/2014/main" id="{17246DFE-118D-2E05-55D3-9EBF55791C20}"/>
              </a:ext>
            </a:extLst>
          </p:cNvPr>
          <p:cNvSpPr txBox="1"/>
          <p:nvPr/>
        </p:nvSpPr>
        <p:spPr>
          <a:xfrm>
            <a:off x="7609207" y="1627695"/>
            <a:ext cx="32348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t>Pharmacologic</a:t>
            </a:r>
          </a:p>
        </p:txBody>
      </p:sp>
      <p:sp>
        <p:nvSpPr>
          <p:cNvPr id="12" name="TextBox 11">
            <a:extLst>
              <a:ext uri="{FF2B5EF4-FFF2-40B4-BE49-F238E27FC236}">
                <a16:creationId xmlns:a16="http://schemas.microsoft.com/office/drawing/2014/main" id="{6C684647-15D8-7F9F-F26B-8E8456821A72}"/>
              </a:ext>
            </a:extLst>
          </p:cNvPr>
          <p:cNvSpPr txBox="1"/>
          <p:nvPr/>
        </p:nvSpPr>
        <p:spPr>
          <a:xfrm>
            <a:off x="7781483" y="239954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26320AA4-1853-93D8-3040-F6490C2FE120}"/>
              </a:ext>
            </a:extLst>
          </p:cNvPr>
          <p:cNvSpPr txBox="1"/>
          <p:nvPr/>
        </p:nvSpPr>
        <p:spPr>
          <a:xfrm>
            <a:off x="7679725" y="221530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Can be done with</a:t>
            </a:r>
          </a:p>
        </p:txBody>
      </p:sp>
      <p:sp>
        <p:nvSpPr>
          <p:cNvPr id="15" name="TextBox 14">
            <a:extLst>
              <a:ext uri="{FF2B5EF4-FFF2-40B4-BE49-F238E27FC236}">
                <a16:creationId xmlns:a16="http://schemas.microsoft.com/office/drawing/2014/main" id="{DBA5D96B-D435-890F-D4B8-ABD6D3C537A2}"/>
              </a:ext>
            </a:extLst>
          </p:cNvPr>
          <p:cNvSpPr txBox="1"/>
          <p:nvPr/>
        </p:nvSpPr>
        <p:spPr>
          <a:xfrm>
            <a:off x="7677545" y="2491549"/>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b="1" u="sng"/>
              <a:t> 82 Rubidium</a:t>
            </a:r>
            <a:endParaRPr lang="en-US"/>
          </a:p>
          <a:p>
            <a:r>
              <a:rPr lang="en-US"/>
              <a:t>Physical </a:t>
            </a:r>
            <a:r>
              <a:rPr lang="en-US" err="1"/>
              <a:t>half life</a:t>
            </a:r>
            <a:r>
              <a:rPr lang="en-US"/>
              <a:t> is 76 seconds.</a:t>
            </a:r>
          </a:p>
          <a:p>
            <a:r>
              <a:rPr lang="en-US"/>
              <a:t>89 Str/89 Rb generator</a:t>
            </a:r>
          </a:p>
          <a:p>
            <a:r>
              <a:rPr lang="en-US" b="1"/>
              <a:t>B.</a:t>
            </a:r>
            <a:r>
              <a:rPr lang="en-US"/>
              <a:t>     </a:t>
            </a:r>
            <a:r>
              <a:rPr lang="en-US" b="1" u="sng">
                <a:latin typeface="Arial"/>
                <a:cs typeface="Arial"/>
              </a:rPr>
              <a:t>N13 ammonia</a:t>
            </a:r>
            <a:endParaRPr lang="en-US">
              <a:latin typeface="Arial"/>
              <a:cs typeface="Arial"/>
            </a:endParaRPr>
          </a:p>
          <a:p>
            <a:pPr marL="285750" indent="-285750">
              <a:buFont typeface="Arial,Sans-Serif"/>
              <a:buChar char="•"/>
            </a:pPr>
            <a:r>
              <a:rPr lang="en-US">
                <a:latin typeface="Arial"/>
                <a:cs typeface="Arial"/>
              </a:rPr>
              <a:t>Physical </a:t>
            </a:r>
            <a:r>
              <a:rPr lang="en-US" err="1">
                <a:latin typeface="Arial"/>
                <a:cs typeface="Arial"/>
              </a:rPr>
              <a:t>half life</a:t>
            </a:r>
            <a:r>
              <a:rPr lang="en-US">
                <a:latin typeface="Arial"/>
                <a:cs typeface="Arial"/>
              </a:rPr>
              <a:t>: 10 minutes</a:t>
            </a:r>
          </a:p>
          <a:p>
            <a:pPr marL="285750" indent="-285750">
              <a:buFont typeface="Arial,Sans-Serif"/>
              <a:buChar char="•"/>
            </a:pPr>
            <a:r>
              <a:rPr lang="en-US">
                <a:latin typeface="Arial"/>
                <a:cs typeface="Arial"/>
              </a:rPr>
              <a:t>Needs a cyclotron on site</a:t>
            </a:r>
          </a:p>
          <a:p>
            <a:endParaRPr lang="en-US"/>
          </a:p>
        </p:txBody>
      </p:sp>
    </p:spTree>
    <p:extLst>
      <p:ext uri="{BB962C8B-B14F-4D97-AF65-F5344CB8AC3E}">
        <p14:creationId xmlns:p14="http://schemas.microsoft.com/office/powerpoint/2010/main" val="140221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575B88-E0C5-7B32-8DC3-B096A2A0494D}"/>
              </a:ext>
            </a:extLst>
          </p:cNvPr>
          <p:cNvPicPr>
            <a:picLocks noChangeAspect="1"/>
          </p:cNvPicPr>
          <p:nvPr/>
        </p:nvPicPr>
        <p:blipFill>
          <a:blip r:embed="rId2"/>
          <a:stretch>
            <a:fillRect/>
          </a:stretch>
        </p:blipFill>
        <p:spPr>
          <a:xfrm>
            <a:off x="67751" y="5646021"/>
            <a:ext cx="2981325" cy="1209675"/>
          </a:xfrm>
          <a:prstGeom prst="rect">
            <a:avLst/>
          </a:prstGeom>
        </p:spPr>
      </p:pic>
      <p:pic>
        <p:nvPicPr>
          <p:cNvPr id="2" name="Picture 1" descr="A person lying in a ct scan machine&#10;&#10;Description automatically generated">
            <a:extLst>
              <a:ext uri="{FF2B5EF4-FFF2-40B4-BE49-F238E27FC236}">
                <a16:creationId xmlns:a16="http://schemas.microsoft.com/office/drawing/2014/main" id="{7E8D0C26-B1D6-5013-0E40-19A5C7ACD794}"/>
              </a:ext>
            </a:extLst>
          </p:cNvPr>
          <p:cNvPicPr>
            <a:picLocks noChangeAspect="1"/>
          </p:cNvPicPr>
          <p:nvPr/>
        </p:nvPicPr>
        <p:blipFill>
          <a:blip r:embed="rId3"/>
          <a:stretch>
            <a:fillRect/>
          </a:stretch>
        </p:blipFill>
        <p:spPr>
          <a:xfrm>
            <a:off x="3605213" y="1512049"/>
            <a:ext cx="4981575" cy="4581525"/>
          </a:xfrm>
          <a:prstGeom prst="rect">
            <a:avLst/>
          </a:prstGeom>
        </p:spPr>
      </p:pic>
      <p:sp>
        <p:nvSpPr>
          <p:cNvPr id="3" name="TextBox 2">
            <a:extLst>
              <a:ext uri="{FF2B5EF4-FFF2-40B4-BE49-F238E27FC236}">
                <a16:creationId xmlns:a16="http://schemas.microsoft.com/office/drawing/2014/main" id="{75819650-8E31-8172-EFF1-0F37BC5B75F5}"/>
              </a:ext>
            </a:extLst>
          </p:cNvPr>
          <p:cNvSpPr txBox="1"/>
          <p:nvPr/>
        </p:nvSpPr>
        <p:spPr>
          <a:xfrm>
            <a:off x="2565132" y="514428"/>
            <a:ext cx="73295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PET CT MYOCARDIAL PERFUSION IMAGING</a:t>
            </a:r>
          </a:p>
        </p:txBody>
      </p:sp>
    </p:spTree>
    <p:extLst>
      <p:ext uri="{BB962C8B-B14F-4D97-AF65-F5344CB8AC3E}">
        <p14:creationId xmlns:p14="http://schemas.microsoft.com/office/powerpoint/2010/main" val="259300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ell division&#10;&#10;Description automatically generated">
            <a:extLst>
              <a:ext uri="{FF2B5EF4-FFF2-40B4-BE49-F238E27FC236}">
                <a16:creationId xmlns:a16="http://schemas.microsoft.com/office/drawing/2014/main" id="{E4134F90-BC40-4E05-1D26-F1C966A85D4C}"/>
              </a:ext>
            </a:extLst>
          </p:cNvPr>
          <p:cNvPicPr>
            <a:picLocks noChangeAspect="1"/>
          </p:cNvPicPr>
          <p:nvPr/>
        </p:nvPicPr>
        <p:blipFill rotWithShape="1">
          <a:blip r:embed="rId2"/>
          <a:srcRect t="-291" r="-133"/>
          <a:stretch/>
        </p:blipFill>
        <p:spPr>
          <a:xfrm>
            <a:off x="0" y="262696"/>
            <a:ext cx="10849548" cy="4970500"/>
          </a:xfrm>
          <a:prstGeom prst="rect">
            <a:avLst/>
          </a:prstGeom>
        </p:spPr>
      </p:pic>
      <p:pic>
        <p:nvPicPr>
          <p:cNvPr id="4" name="Picture 3" descr="Logo, company name&#10;&#10;Description automatically generated">
            <a:extLst>
              <a:ext uri="{FF2B5EF4-FFF2-40B4-BE49-F238E27FC236}">
                <a16:creationId xmlns:a16="http://schemas.microsoft.com/office/drawing/2014/main" id="{9DC2C93B-C8E7-3793-BFF1-07676FEEFBD2}"/>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49407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stress mode&#10;&#10;Description automatically generated">
            <a:extLst>
              <a:ext uri="{FF2B5EF4-FFF2-40B4-BE49-F238E27FC236}">
                <a16:creationId xmlns:a16="http://schemas.microsoft.com/office/drawing/2014/main" id="{3038683C-605A-4246-A181-3D249E5C2B79}"/>
              </a:ext>
            </a:extLst>
          </p:cNvPr>
          <p:cNvPicPr>
            <a:picLocks noChangeAspect="1"/>
          </p:cNvPicPr>
          <p:nvPr/>
        </p:nvPicPr>
        <p:blipFill>
          <a:blip r:embed="rId2"/>
          <a:stretch>
            <a:fillRect/>
          </a:stretch>
        </p:blipFill>
        <p:spPr>
          <a:xfrm>
            <a:off x="1799292" y="452283"/>
            <a:ext cx="7836332" cy="4724401"/>
          </a:xfrm>
          <a:prstGeom prst="rect">
            <a:avLst/>
          </a:prstGeom>
        </p:spPr>
      </p:pic>
      <p:pic>
        <p:nvPicPr>
          <p:cNvPr id="4" name="Picture 3" descr="Logo, company name&#10;&#10;Description automatically generated">
            <a:extLst>
              <a:ext uri="{FF2B5EF4-FFF2-40B4-BE49-F238E27FC236}">
                <a16:creationId xmlns:a16="http://schemas.microsoft.com/office/drawing/2014/main" id="{788132EA-AC14-DF70-C1EF-29ED8C7074A1}"/>
              </a:ext>
            </a:extLst>
          </p:cNvPr>
          <p:cNvPicPr>
            <a:picLocks noChangeAspect="1"/>
          </p:cNvPicPr>
          <p:nvPr/>
        </p:nvPicPr>
        <p:blipFill>
          <a:blip r:embed="rId3"/>
          <a:stretch>
            <a:fillRect/>
          </a:stretch>
        </p:blipFill>
        <p:spPr>
          <a:xfrm>
            <a:off x="8758" y="5434628"/>
            <a:ext cx="3040318" cy="1421068"/>
          </a:xfrm>
          <a:prstGeom prst="rect">
            <a:avLst/>
          </a:prstGeom>
        </p:spPr>
      </p:pic>
    </p:spTree>
    <p:extLst>
      <p:ext uri="{BB962C8B-B14F-4D97-AF65-F5344CB8AC3E}">
        <p14:creationId xmlns:p14="http://schemas.microsoft.com/office/powerpoint/2010/main" val="56925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575B88-E0C5-7B32-8DC3-B096A2A0494D}"/>
              </a:ext>
            </a:extLst>
          </p:cNvPr>
          <p:cNvPicPr>
            <a:picLocks noChangeAspect="1"/>
          </p:cNvPicPr>
          <p:nvPr/>
        </p:nvPicPr>
        <p:blipFill>
          <a:blip r:embed="rId2"/>
          <a:stretch>
            <a:fillRect/>
          </a:stretch>
        </p:blipFill>
        <p:spPr>
          <a:xfrm>
            <a:off x="67751" y="5646021"/>
            <a:ext cx="2981325" cy="1209675"/>
          </a:xfrm>
          <a:prstGeom prst="rect">
            <a:avLst/>
          </a:prstGeom>
        </p:spPr>
      </p:pic>
      <p:sp>
        <p:nvSpPr>
          <p:cNvPr id="2" name="TextBox 1">
            <a:extLst>
              <a:ext uri="{FF2B5EF4-FFF2-40B4-BE49-F238E27FC236}">
                <a16:creationId xmlns:a16="http://schemas.microsoft.com/office/drawing/2014/main" id="{D893F157-B6DE-A4C8-35CE-2EC464F03922}"/>
              </a:ext>
            </a:extLst>
          </p:cNvPr>
          <p:cNvSpPr txBox="1"/>
          <p:nvPr/>
        </p:nvSpPr>
        <p:spPr>
          <a:xfrm>
            <a:off x="3786867" y="228208"/>
            <a:ext cx="47489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82 RB PET CT MPI</a:t>
            </a:r>
          </a:p>
        </p:txBody>
      </p:sp>
      <p:sp>
        <p:nvSpPr>
          <p:cNvPr id="3" name="TextBox 2">
            <a:extLst>
              <a:ext uri="{FF2B5EF4-FFF2-40B4-BE49-F238E27FC236}">
                <a16:creationId xmlns:a16="http://schemas.microsoft.com/office/drawing/2014/main" id="{C11EC21C-DA75-A372-DC2E-E98C87A52AF1}"/>
              </a:ext>
            </a:extLst>
          </p:cNvPr>
          <p:cNvSpPr txBox="1"/>
          <p:nvPr/>
        </p:nvSpPr>
        <p:spPr>
          <a:xfrm>
            <a:off x="937467" y="812707"/>
            <a:ext cx="789530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 Coronary calcium score.</a:t>
            </a:r>
          </a:p>
          <a:p>
            <a:r>
              <a:rPr lang="en-US" sz="3200"/>
              <a:t>2- Myocardial perfusion images.</a:t>
            </a:r>
          </a:p>
          <a:p>
            <a:r>
              <a:rPr lang="en-US" sz="3200"/>
              <a:t>3- Myocardial blood flow quantification </a:t>
            </a:r>
          </a:p>
          <a:p>
            <a:r>
              <a:rPr lang="en-US" sz="3200"/>
              <a:t>(MBF):</a:t>
            </a:r>
            <a:endParaRPr lang="en-US"/>
          </a:p>
          <a:p>
            <a:r>
              <a:rPr lang="en-US" sz="3200"/>
              <a:t>-Rest </a:t>
            </a:r>
            <a:r>
              <a:rPr lang="en-US" sz="3200">
                <a:ea typeface="+mn-lt"/>
                <a:cs typeface="+mn-lt"/>
              </a:rPr>
              <a:t>myocardial blood flow (</a:t>
            </a:r>
            <a:r>
              <a:rPr lang="en-US" sz="3200"/>
              <a:t>rest MBF).</a:t>
            </a:r>
          </a:p>
          <a:p>
            <a:r>
              <a:rPr lang="en-US" sz="3200"/>
              <a:t>-Stress </a:t>
            </a:r>
            <a:r>
              <a:rPr lang="en-US" sz="3200">
                <a:ea typeface="+mn-lt"/>
                <a:cs typeface="+mn-lt"/>
              </a:rPr>
              <a:t>myocardial blood flow (</a:t>
            </a:r>
            <a:r>
              <a:rPr lang="en-US" sz="3200"/>
              <a:t>stress MBF).</a:t>
            </a:r>
          </a:p>
          <a:p>
            <a:r>
              <a:rPr lang="en-US" sz="3200"/>
              <a:t>-Coronary flow reserve (CRF).</a:t>
            </a:r>
          </a:p>
          <a:p>
            <a:r>
              <a:rPr lang="en-US" sz="3200"/>
              <a:t>4- Assessment of LV function at rest and peak exercise.</a:t>
            </a:r>
          </a:p>
        </p:txBody>
      </p:sp>
    </p:spTree>
    <p:extLst>
      <p:ext uri="{BB962C8B-B14F-4D97-AF65-F5344CB8AC3E}">
        <p14:creationId xmlns:p14="http://schemas.microsoft.com/office/powerpoint/2010/main" val="318783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erson&amp;#39;s body&#10;&#10;Description automatically generated">
            <a:extLst>
              <a:ext uri="{FF2B5EF4-FFF2-40B4-BE49-F238E27FC236}">
                <a16:creationId xmlns:a16="http://schemas.microsoft.com/office/drawing/2014/main" id="{31A7412E-A160-D915-3F84-D7A8B7BBFBCF}"/>
              </a:ext>
            </a:extLst>
          </p:cNvPr>
          <p:cNvPicPr>
            <a:picLocks noChangeAspect="1"/>
          </p:cNvPicPr>
          <p:nvPr/>
        </p:nvPicPr>
        <p:blipFill>
          <a:blip r:embed="rId2"/>
          <a:stretch>
            <a:fillRect/>
          </a:stretch>
        </p:blipFill>
        <p:spPr>
          <a:xfrm>
            <a:off x="1444156" y="346194"/>
            <a:ext cx="4650833" cy="4078429"/>
          </a:xfrm>
          <a:prstGeom prst="rect">
            <a:avLst/>
          </a:prstGeom>
        </p:spPr>
      </p:pic>
      <p:pic>
        <p:nvPicPr>
          <p:cNvPr id="4" name="Picture 3" descr="A screenshot of a graph&#10;&#10;Description automatically generated">
            <a:extLst>
              <a:ext uri="{FF2B5EF4-FFF2-40B4-BE49-F238E27FC236}">
                <a16:creationId xmlns:a16="http://schemas.microsoft.com/office/drawing/2014/main" id="{CEEE7C25-0C27-4EF2-A4BB-29C530338324}"/>
              </a:ext>
            </a:extLst>
          </p:cNvPr>
          <p:cNvPicPr>
            <a:picLocks noChangeAspect="1"/>
          </p:cNvPicPr>
          <p:nvPr/>
        </p:nvPicPr>
        <p:blipFill>
          <a:blip r:embed="rId3"/>
          <a:stretch>
            <a:fillRect/>
          </a:stretch>
        </p:blipFill>
        <p:spPr>
          <a:xfrm>
            <a:off x="4086078" y="4527092"/>
            <a:ext cx="4543425" cy="2085975"/>
          </a:xfrm>
          <a:prstGeom prst="rect">
            <a:avLst/>
          </a:prstGeom>
        </p:spPr>
      </p:pic>
      <p:pic>
        <p:nvPicPr>
          <p:cNvPr id="5" name="Picture 4" descr="A close-up of a ct scan&#10;&#10;Description automatically generated">
            <a:extLst>
              <a:ext uri="{FF2B5EF4-FFF2-40B4-BE49-F238E27FC236}">
                <a16:creationId xmlns:a16="http://schemas.microsoft.com/office/drawing/2014/main" id="{60ECDC5E-53E2-91CD-4735-A0ABA377CC26}"/>
              </a:ext>
            </a:extLst>
          </p:cNvPr>
          <p:cNvPicPr>
            <a:picLocks noChangeAspect="1"/>
          </p:cNvPicPr>
          <p:nvPr/>
        </p:nvPicPr>
        <p:blipFill>
          <a:blip r:embed="rId4"/>
          <a:stretch>
            <a:fillRect/>
          </a:stretch>
        </p:blipFill>
        <p:spPr>
          <a:xfrm>
            <a:off x="6357977" y="345937"/>
            <a:ext cx="4206991" cy="4076467"/>
          </a:xfrm>
          <a:prstGeom prst="rect">
            <a:avLst/>
          </a:prstGeom>
        </p:spPr>
      </p:pic>
      <p:pic>
        <p:nvPicPr>
          <p:cNvPr id="7" name="Picture 6" descr="Logo, company name&#10;&#10;Description automatically generated">
            <a:extLst>
              <a:ext uri="{FF2B5EF4-FFF2-40B4-BE49-F238E27FC236}">
                <a16:creationId xmlns:a16="http://schemas.microsoft.com/office/drawing/2014/main" id="{EBACFF87-E317-08C8-5DFA-7A82C3F3D762}"/>
              </a:ext>
            </a:extLst>
          </p:cNvPr>
          <p:cNvPicPr>
            <a:picLocks noChangeAspect="1"/>
          </p:cNvPicPr>
          <p:nvPr/>
        </p:nvPicPr>
        <p:blipFill>
          <a:blip r:embed="rId5"/>
          <a:stretch>
            <a:fillRect/>
          </a:stretch>
        </p:blipFill>
        <p:spPr>
          <a:xfrm>
            <a:off x="3842" y="5646021"/>
            <a:ext cx="3045234" cy="1209675"/>
          </a:xfrm>
          <a:prstGeom prst="rect">
            <a:avLst/>
          </a:prstGeom>
        </p:spPr>
      </p:pic>
      <p:pic>
        <p:nvPicPr>
          <p:cNvPr id="2" name="Picture 1" descr="A table with numbers and symbols&#10;&#10;Description automatically generated">
            <a:extLst>
              <a:ext uri="{FF2B5EF4-FFF2-40B4-BE49-F238E27FC236}">
                <a16:creationId xmlns:a16="http://schemas.microsoft.com/office/drawing/2014/main" id="{1BA2BC1C-9EB9-DA9A-7875-E4C4CFB67F3D}"/>
              </a:ext>
            </a:extLst>
          </p:cNvPr>
          <p:cNvPicPr>
            <a:picLocks noChangeAspect="1"/>
          </p:cNvPicPr>
          <p:nvPr/>
        </p:nvPicPr>
        <p:blipFill>
          <a:blip r:embed="rId6"/>
          <a:stretch>
            <a:fillRect/>
          </a:stretch>
        </p:blipFill>
        <p:spPr>
          <a:xfrm>
            <a:off x="4085262" y="4530688"/>
            <a:ext cx="4545059" cy="2088135"/>
          </a:xfrm>
          <a:prstGeom prst="rect">
            <a:avLst/>
          </a:prstGeom>
        </p:spPr>
      </p:pic>
    </p:spTree>
    <p:extLst>
      <p:ext uri="{BB962C8B-B14F-4D97-AF65-F5344CB8AC3E}">
        <p14:creationId xmlns:p14="http://schemas.microsoft.com/office/powerpoint/2010/main" val="375342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0115964-B7F9-723D-E6F8-9772323C0F52}"/>
              </a:ext>
            </a:extLst>
          </p:cNvPr>
          <p:cNvPicPr>
            <a:picLocks noChangeAspect="1"/>
          </p:cNvPicPr>
          <p:nvPr/>
        </p:nvPicPr>
        <p:blipFill>
          <a:blip r:embed="rId2"/>
          <a:stretch>
            <a:fillRect/>
          </a:stretch>
        </p:blipFill>
        <p:spPr>
          <a:xfrm>
            <a:off x="-5990" y="5646021"/>
            <a:ext cx="3055066" cy="1219507"/>
          </a:xfrm>
          <a:prstGeom prst="rect">
            <a:avLst/>
          </a:prstGeom>
        </p:spPr>
      </p:pic>
      <p:pic>
        <p:nvPicPr>
          <p:cNvPr id="4" name="Picture 3" descr="A close-up of an x-ray&#10;&#10;Description automatically generated">
            <a:extLst>
              <a:ext uri="{FF2B5EF4-FFF2-40B4-BE49-F238E27FC236}">
                <a16:creationId xmlns:a16="http://schemas.microsoft.com/office/drawing/2014/main" id="{14C12A41-2245-2E13-7B28-1B921387370C}"/>
              </a:ext>
            </a:extLst>
          </p:cNvPr>
          <p:cNvPicPr>
            <a:picLocks noChangeAspect="1"/>
          </p:cNvPicPr>
          <p:nvPr/>
        </p:nvPicPr>
        <p:blipFill>
          <a:blip r:embed="rId3"/>
          <a:stretch>
            <a:fillRect/>
          </a:stretch>
        </p:blipFill>
        <p:spPr>
          <a:xfrm>
            <a:off x="2969352" y="0"/>
            <a:ext cx="6636754" cy="5653549"/>
          </a:xfrm>
          <a:prstGeom prst="rect">
            <a:avLst/>
          </a:prstGeom>
        </p:spPr>
      </p:pic>
      <p:sp>
        <p:nvSpPr>
          <p:cNvPr id="5" name="TextBox 4">
            <a:extLst>
              <a:ext uri="{FF2B5EF4-FFF2-40B4-BE49-F238E27FC236}">
                <a16:creationId xmlns:a16="http://schemas.microsoft.com/office/drawing/2014/main" id="{DF36D00C-D8E1-6A6C-112F-FE0F952D5BBD}"/>
              </a:ext>
            </a:extLst>
          </p:cNvPr>
          <p:cNvSpPr txBox="1"/>
          <p:nvPr/>
        </p:nvSpPr>
        <p:spPr>
          <a:xfrm>
            <a:off x="3038168" y="5737123"/>
            <a:ext cx="404105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Courtesy of Dr.  Marcello Di Carli</a:t>
            </a:r>
          </a:p>
        </p:txBody>
      </p:sp>
    </p:spTree>
    <p:extLst>
      <p:ext uri="{BB962C8B-B14F-4D97-AF65-F5344CB8AC3E}">
        <p14:creationId xmlns:p14="http://schemas.microsoft.com/office/powerpoint/2010/main" val="217679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575B88-E0C5-7B32-8DC3-B096A2A0494D}"/>
              </a:ext>
            </a:extLst>
          </p:cNvPr>
          <p:cNvPicPr>
            <a:picLocks noChangeAspect="1"/>
          </p:cNvPicPr>
          <p:nvPr/>
        </p:nvPicPr>
        <p:blipFill>
          <a:blip r:embed="rId2"/>
          <a:stretch>
            <a:fillRect/>
          </a:stretch>
        </p:blipFill>
        <p:spPr>
          <a:xfrm>
            <a:off x="67751" y="5646021"/>
            <a:ext cx="2981325" cy="1209675"/>
          </a:xfrm>
          <a:prstGeom prst="rect">
            <a:avLst/>
          </a:prstGeom>
        </p:spPr>
      </p:pic>
      <p:pic>
        <p:nvPicPr>
          <p:cNvPr id="2" name="Picture 1" descr="A collage of images of a person&amp;#39;s body&#10;&#10;Description automatically generated">
            <a:extLst>
              <a:ext uri="{FF2B5EF4-FFF2-40B4-BE49-F238E27FC236}">
                <a16:creationId xmlns:a16="http://schemas.microsoft.com/office/drawing/2014/main" id="{B856CEEB-73AA-E078-2A5E-81F50193B933}"/>
              </a:ext>
            </a:extLst>
          </p:cNvPr>
          <p:cNvPicPr>
            <a:picLocks noChangeAspect="1"/>
          </p:cNvPicPr>
          <p:nvPr/>
        </p:nvPicPr>
        <p:blipFill>
          <a:blip r:embed="rId3"/>
          <a:stretch>
            <a:fillRect/>
          </a:stretch>
        </p:blipFill>
        <p:spPr>
          <a:xfrm>
            <a:off x="349505" y="266700"/>
            <a:ext cx="8853027" cy="5125064"/>
          </a:xfrm>
          <a:prstGeom prst="rect">
            <a:avLst/>
          </a:prstGeom>
        </p:spPr>
      </p:pic>
      <p:pic>
        <p:nvPicPr>
          <p:cNvPr id="5" name="Picture 4" descr="A close-up of a graph&#10;&#10;Description automatically generated">
            <a:extLst>
              <a:ext uri="{FF2B5EF4-FFF2-40B4-BE49-F238E27FC236}">
                <a16:creationId xmlns:a16="http://schemas.microsoft.com/office/drawing/2014/main" id="{1152EF6E-FB00-4010-F97D-56925A8EDC96}"/>
              </a:ext>
            </a:extLst>
          </p:cNvPr>
          <p:cNvPicPr>
            <a:picLocks noChangeAspect="1"/>
          </p:cNvPicPr>
          <p:nvPr/>
        </p:nvPicPr>
        <p:blipFill>
          <a:blip r:embed="rId4"/>
          <a:stretch>
            <a:fillRect/>
          </a:stretch>
        </p:blipFill>
        <p:spPr>
          <a:xfrm>
            <a:off x="9276889" y="264703"/>
            <a:ext cx="2708481" cy="5129058"/>
          </a:xfrm>
          <a:prstGeom prst="rect">
            <a:avLst/>
          </a:prstGeom>
        </p:spPr>
      </p:pic>
      <p:sp>
        <p:nvSpPr>
          <p:cNvPr id="6" name="TextBox 5">
            <a:extLst>
              <a:ext uri="{FF2B5EF4-FFF2-40B4-BE49-F238E27FC236}">
                <a16:creationId xmlns:a16="http://schemas.microsoft.com/office/drawing/2014/main" id="{AFDFC9C2-F577-32D4-E6A3-ECAE715B32CA}"/>
              </a:ext>
            </a:extLst>
          </p:cNvPr>
          <p:cNvSpPr txBox="1"/>
          <p:nvPr/>
        </p:nvSpPr>
        <p:spPr>
          <a:xfrm>
            <a:off x="3429000" y="563173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EEEE249A-7D69-DB5C-B39E-F747E0F55937}"/>
              </a:ext>
            </a:extLst>
          </p:cNvPr>
          <p:cNvSpPr txBox="1"/>
          <p:nvPr/>
        </p:nvSpPr>
        <p:spPr>
          <a:xfrm>
            <a:off x="350136" y="5392342"/>
            <a:ext cx="4326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Courtesy of Dr.  Marcello Di Carli</a:t>
            </a:r>
          </a:p>
        </p:txBody>
      </p:sp>
    </p:spTree>
    <p:extLst>
      <p:ext uri="{BB962C8B-B14F-4D97-AF65-F5344CB8AC3E}">
        <p14:creationId xmlns:p14="http://schemas.microsoft.com/office/powerpoint/2010/main" val="165650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B4A721-1F9A-10F3-797A-EB53F7458613}"/>
              </a:ext>
            </a:extLst>
          </p:cNvPr>
          <p:cNvSpPr txBox="1"/>
          <p:nvPr/>
        </p:nvSpPr>
        <p:spPr>
          <a:xfrm>
            <a:off x="687267" y="1538322"/>
            <a:ext cx="10817466" cy="3139321"/>
          </a:xfrm>
          <a:prstGeom prst="rect">
            <a:avLst/>
          </a:prstGeom>
          <a:noFill/>
        </p:spPr>
        <p:txBody>
          <a:bodyPr wrap="square" lIns="91440" tIns="45720" rIns="91440" bIns="45720" rtlCol="0" anchor="t">
            <a:spAutoFit/>
          </a:bodyPr>
          <a:lstStyle/>
          <a:p>
            <a:pPr algn="l" fontAlgn="base"/>
            <a:r>
              <a:rPr lang="en-US" sz="3600"/>
              <a:t>This presentation has no ineligible company content, promotes no ineligible company, and is not supported financially by any ineligible company. I receive no financial remuneration from any ineligible company related to this presentation. </a:t>
            </a:r>
          </a:p>
          <a:p>
            <a:endParaRPr lang="es-419"/>
          </a:p>
        </p:txBody>
      </p:sp>
      <p:sp>
        <p:nvSpPr>
          <p:cNvPr id="3" name="TextBox 2">
            <a:extLst>
              <a:ext uri="{FF2B5EF4-FFF2-40B4-BE49-F238E27FC236}">
                <a16:creationId xmlns:a16="http://schemas.microsoft.com/office/drawing/2014/main" id="{C9955234-132B-8359-80DE-333767D6B08F}"/>
              </a:ext>
            </a:extLst>
          </p:cNvPr>
          <p:cNvSpPr txBox="1"/>
          <p:nvPr/>
        </p:nvSpPr>
        <p:spPr>
          <a:xfrm>
            <a:off x="4116201" y="392730"/>
            <a:ext cx="5002925" cy="646331"/>
          </a:xfrm>
          <a:prstGeom prst="rect">
            <a:avLst/>
          </a:prstGeom>
          <a:noFill/>
        </p:spPr>
        <p:txBody>
          <a:bodyPr wrap="square" rtlCol="0">
            <a:spAutoFit/>
          </a:bodyPr>
          <a:lstStyle/>
          <a:p>
            <a:r>
              <a:rPr lang="en-US" sz="3600"/>
              <a:t>Financial</a:t>
            </a:r>
            <a:r>
              <a:rPr lang="es-419" sz="3600"/>
              <a:t> </a:t>
            </a:r>
            <a:r>
              <a:rPr lang="en-US" sz="3600"/>
              <a:t>Disclosure</a:t>
            </a:r>
            <a:r>
              <a:rPr lang="es-419" sz="3600"/>
              <a:t> </a:t>
            </a:r>
          </a:p>
        </p:txBody>
      </p:sp>
      <p:pic>
        <p:nvPicPr>
          <p:cNvPr id="4" name="Picture 3" descr="Logo, company name&#10;&#10;Description automatically generated">
            <a:extLst>
              <a:ext uri="{FF2B5EF4-FFF2-40B4-BE49-F238E27FC236}">
                <a16:creationId xmlns:a16="http://schemas.microsoft.com/office/drawing/2014/main" id="{FDBD671B-0B71-2887-9C05-D491F061B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2891940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numbers and symbols&#10;&#10;Description automatically generated">
            <a:extLst>
              <a:ext uri="{FF2B5EF4-FFF2-40B4-BE49-F238E27FC236}">
                <a16:creationId xmlns:a16="http://schemas.microsoft.com/office/drawing/2014/main" id="{31872AB9-F722-FF36-78BF-B0E8D92EB471}"/>
              </a:ext>
            </a:extLst>
          </p:cNvPr>
          <p:cNvPicPr>
            <a:picLocks noChangeAspect="1"/>
          </p:cNvPicPr>
          <p:nvPr/>
        </p:nvPicPr>
        <p:blipFill>
          <a:blip r:embed="rId2"/>
          <a:stretch>
            <a:fillRect/>
          </a:stretch>
        </p:blipFill>
        <p:spPr>
          <a:xfrm>
            <a:off x="2281968" y="926438"/>
            <a:ext cx="6926838" cy="4096365"/>
          </a:xfrm>
          <a:prstGeom prst="rect">
            <a:avLst/>
          </a:prstGeom>
        </p:spPr>
      </p:pic>
      <p:pic>
        <p:nvPicPr>
          <p:cNvPr id="4" name="Picture 3" descr="Logo, company name&#10;&#10;Description automatically generated">
            <a:extLst>
              <a:ext uri="{FF2B5EF4-FFF2-40B4-BE49-F238E27FC236}">
                <a16:creationId xmlns:a16="http://schemas.microsoft.com/office/drawing/2014/main" id="{D00213F7-BA82-A722-4FBA-2403D878274A}"/>
              </a:ext>
            </a:extLst>
          </p:cNvPr>
          <p:cNvPicPr>
            <a:picLocks noChangeAspect="1"/>
          </p:cNvPicPr>
          <p:nvPr/>
        </p:nvPicPr>
        <p:blipFill>
          <a:blip r:embed="rId3"/>
          <a:stretch>
            <a:fillRect/>
          </a:stretch>
        </p:blipFill>
        <p:spPr>
          <a:xfrm>
            <a:off x="-1074" y="5646021"/>
            <a:ext cx="3050150" cy="1209675"/>
          </a:xfrm>
          <a:prstGeom prst="rect">
            <a:avLst/>
          </a:prstGeom>
        </p:spPr>
      </p:pic>
    </p:spTree>
    <p:extLst>
      <p:ext uri="{BB962C8B-B14F-4D97-AF65-F5344CB8AC3E}">
        <p14:creationId xmlns:p14="http://schemas.microsoft.com/office/powerpoint/2010/main" val="298635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693F0E-9609-D228-6FCF-D1498E7EC1C2}"/>
              </a:ext>
            </a:extLst>
          </p:cNvPr>
          <p:cNvSpPr txBox="1"/>
          <p:nvPr/>
        </p:nvSpPr>
        <p:spPr>
          <a:xfrm>
            <a:off x="3152490" y="1304508"/>
            <a:ext cx="775273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t>Why PET CT?</a:t>
            </a:r>
          </a:p>
        </p:txBody>
      </p:sp>
      <p:pic>
        <p:nvPicPr>
          <p:cNvPr id="4" name="Picture 3" descr="Logo, company name&#10;&#10;Description automatically generated">
            <a:extLst>
              <a:ext uri="{FF2B5EF4-FFF2-40B4-BE49-F238E27FC236}">
                <a16:creationId xmlns:a16="http://schemas.microsoft.com/office/drawing/2014/main" id="{05AA023E-8F16-4BCF-5F15-8B1ACD62F007}"/>
              </a:ext>
            </a:extLst>
          </p:cNvPr>
          <p:cNvPicPr>
            <a:picLocks noChangeAspect="1"/>
          </p:cNvPicPr>
          <p:nvPr/>
        </p:nvPicPr>
        <p:blipFill>
          <a:blip r:embed="rId2"/>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302329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patient&amp;#39;s performance&#10;&#10;Description automatically generated">
            <a:extLst>
              <a:ext uri="{FF2B5EF4-FFF2-40B4-BE49-F238E27FC236}">
                <a16:creationId xmlns:a16="http://schemas.microsoft.com/office/drawing/2014/main" id="{C3BE8BDA-8FB6-5106-A497-D42CCFF2C57E}"/>
              </a:ext>
            </a:extLst>
          </p:cNvPr>
          <p:cNvPicPr>
            <a:picLocks noChangeAspect="1"/>
          </p:cNvPicPr>
          <p:nvPr/>
        </p:nvPicPr>
        <p:blipFill>
          <a:blip r:embed="rId2"/>
          <a:stretch>
            <a:fillRect/>
          </a:stretch>
        </p:blipFill>
        <p:spPr>
          <a:xfrm>
            <a:off x="771637" y="88489"/>
            <a:ext cx="8470877" cy="5545394"/>
          </a:xfrm>
          <a:prstGeom prst="rect">
            <a:avLst/>
          </a:prstGeom>
        </p:spPr>
      </p:pic>
      <p:pic>
        <p:nvPicPr>
          <p:cNvPr id="6" name="Picture 5" descr="Logo, company name&#10;&#10;Description automatically generated">
            <a:extLst>
              <a:ext uri="{FF2B5EF4-FFF2-40B4-BE49-F238E27FC236}">
                <a16:creationId xmlns:a16="http://schemas.microsoft.com/office/drawing/2014/main" id="{295AC431-8A32-27DD-3719-2EAB1EE0050F}"/>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72030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7E88-974E-C2AD-C11B-7D013A67E109}"/>
              </a:ext>
            </a:extLst>
          </p:cNvPr>
          <p:cNvSpPr>
            <a:spLocks noGrp="1"/>
          </p:cNvSpPr>
          <p:nvPr>
            <p:ph type="title"/>
          </p:nvPr>
        </p:nvSpPr>
        <p:spPr/>
        <p:txBody>
          <a:bodyPr/>
          <a:lstStyle/>
          <a:p>
            <a:endParaRPr lang="en-US"/>
          </a:p>
        </p:txBody>
      </p:sp>
      <p:pic>
        <p:nvPicPr>
          <p:cNvPr id="4" name="Content Placeholder 3" descr="A close-up of a logo&#10;&#10;Description automatically generated">
            <a:extLst>
              <a:ext uri="{FF2B5EF4-FFF2-40B4-BE49-F238E27FC236}">
                <a16:creationId xmlns:a16="http://schemas.microsoft.com/office/drawing/2014/main" id="{E4FB9F9A-FDE9-2351-1600-5FFBA52D039A}"/>
              </a:ext>
            </a:extLst>
          </p:cNvPr>
          <p:cNvPicPr>
            <a:picLocks noGrp="1" noChangeAspect="1"/>
          </p:cNvPicPr>
          <p:nvPr>
            <p:ph idx="1"/>
          </p:nvPr>
        </p:nvPicPr>
        <p:blipFill>
          <a:blip r:embed="rId2"/>
          <a:stretch>
            <a:fillRect/>
          </a:stretch>
        </p:blipFill>
        <p:spPr>
          <a:xfrm>
            <a:off x="944664" y="620072"/>
            <a:ext cx="10410825" cy="981075"/>
          </a:xfrm>
        </p:spPr>
      </p:pic>
      <p:pic>
        <p:nvPicPr>
          <p:cNvPr id="5" name="Picture 4" descr="A blue background with white text&#10;&#10;Description automatically generated">
            <a:extLst>
              <a:ext uri="{FF2B5EF4-FFF2-40B4-BE49-F238E27FC236}">
                <a16:creationId xmlns:a16="http://schemas.microsoft.com/office/drawing/2014/main" id="{71239B32-B662-4B8B-1A31-AE5EECFC3022}"/>
              </a:ext>
            </a:extLst>
          </p:cNvPr>
          <p:cNvPicPr>
            <a:picLocks noChangeAspect="1"/>
          </p:cNvPicPr>
          <p:nvPr/>
        </p:nvPicPr>
        <p:blipFill>
          <a:blip r:embed="rId3"/>
          <a:stretch>
            <a:fillRect/>
          </a:stretch>
        </p:blipFill>
        <p:spPr>
          <a:xfrm>
            <a:off x="799179" y="1898086"/>
            <a:ext cx="5357966" cy="3056910"/>
          </a:xfrm>
          <a:prstGeom prst="rect">
            <a:avLst/>
          </a:prstGeom>
        </p:spPr>
      </p:pic>
      <p:sp>
        <p:nvSpPr>
          <p:cNvPr id="6" name="TextBox 5">
            <a:extLst>
              <a:ext uri="{FF2B5EF4-FFF2-40B4-BE49-F238E27FC236}">
                <a16:creationId xmlns:a16="http://schemas.microsoft.com/office/drawing/2014/main" id="{7D3B6B20-7128-317D-30A8-F79DB922F0AD}"/>
              </a:ext>
            </a:extLst>
          </p:cNvPr>
          <p:cNvSpPr txBox="1"/>
          <p:nvPr/>
        </p:nvSpPr>
        <p:spPr>
          <a:xfrm>
            <a:off x="6454876" y="1713270"/>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a:t>Obese patients</a:t>
            </a:r>
            <a:endParaRPr lang="en-US"/>
          </a:p>
          <a:p>
            <a:pPr marL="457200" indent="-457200">
              <a:buFont typeface="Arial"/>
              <a:buChar char="•"/>
            </a:pPr>
            <a:r>
              <a:rPr lang="en-US" sz="3200"/>
              <a:t>Large breasts</a:t>
            </a:r>
          </a:p>
          <a:p>
            <a:pPr marL="457200" indent="-457200">
              <a:buFont typeface="Arial"/>
              <a:buChar char="•"/>
            </a:pPr>
            <a:r>
              <a:rPr lang="en-US" sz="3200"/>
              <a:t>Gut uptake is less of a concern</a:t>
            </a:r>
          </a:p>
        </p:txBody>
      </p:sp>
      <p:pic>
        <p:nvPicPr>
          <p:cNvPr id="7" name="Picture 6" descr="A close up of a sign&#10;&#10;Description automatically generated">
            <a:extLst>
              <a:ext uri="{FF2B5EF4-FFF2-40B4-BE49-F238E27FC236}">
                <a16:creationId xmlns:a16="http://schemas.microsoft.com/office/drawing/2014/main" id="{BF031206-2ADB-6C40-3B23-EB105556FC31}"/>
              </a:ext>
            </a:extLst>
          </p:cNvPr>
          <p:cNvPicPr>
            <a:picLocks noChangeAspect="1"/>
          </p:cNvPicPr>
          <p:nvPr/>
        </p:nvPicPr>
        <p:blipFill>
          <a:blip r:embed="rId4"/>
          <a:stretch>
            <a:fillRect/>
          </a:stretch>
        </p:blipFill>
        <p:spPr>
          <a:xfrm>
            <a:off x="3339588" y="5439082"/>
            <a:ext cx="4972050" cy="1181100"/>
          </a:xfrm>
          <a:prstGeom prst="rect">
            <a:avLst/>
          </a:prstGeom>
        </p:spPr>
      </p:pic>
      <p:pic>
        <p:nvPicPr>
          <p:cNvPr id="9" name="Picture 8" descr="Logo, company name&#10;&#10;Description automatically generated">
            <a:extLst>
              <a:ext uri="{FF2B5EF4-FFF2-40B4-BE49-F238E27FC236}">
                <a16:creationId xmlns:a16="http://schemas.microsoft.com/office/drawing/2014/main" id="{10B26CAF-EC0A-ADB9-AEB2-609E10F4ADD0}"/>
              </a:ext>
            </a:extLst>
          </p:cNvPr>
          <p:cNvPicPr>
            <a:picLocks noChangeAspect="1"/>
          </p:cNvPicPr>
          <p:nvPr/>
        </p:nvPicPr>
        <p:blipFill>
          <a:blip r:embed="rId5"/>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45501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cedure&#10;&#10;Description automatically generated">
            <a:extLst>
              <a:ext uri="{FF2B5EF4-FFF2-40B4-BE49-F238E27FC236}">
                <a16:creationId xmlns:a16="http://schemas.microsoft.com/office/drawing/2014/main" id="{D2633DD9-6ACE-08E3-B2C0-7E0EB7CF7FBA}"/>
              </a:ext>
            </a:extLst>
          </p:cNvPr>
          <p:cNvPicPr>
            <a:picLocks noChangeAspect="1"/>
          </p:cNvPicPr>
          <p:nvPr/>
        </p:nvPicPr>
        <p:blipFill>
          <a:blip r:embed="rId2"/>
          <a:stretch>
            <a:fillRect/>
          </a:stretch>
        </p:blipFill>
        <p:spPr>
          <a:xfrm>
            <a:off x="475975" y="318750"/>
            <a:ext cx="8941985" cy="4570942"/>
          </a:xfrm>
          <a:prstGeom prst="rect">
            <a:avLst/>
          </a:prstGeom>
        </p:spPr>
      </p:pic>
      <p:pic>
        <p:nvPicPr>
          <p:cNvPr id="5" name="Picture 4" descr="Logo, company name&#10;&#10;Description automatically generated">
            <a:extLst>
              <a:ext uri="{FF2B5EF4-FFF2-40B4-BE49-F238E27FC236}">
                <a16:creationId xmlns:a16="http://schemas.microsoft.com/office/drawing/2014/main" id="{3DB90F9A-70F3-9FA7-E499-835E83D21AED}"/>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3442281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different colored columns&#10;&#10;Description automatically generated">
            <a:extLst>
              <a:ext uri="{FF2B5EF4-FFF2-40B4-BE49-F238E27FC236}">
                <a16:creationId xmlns:a16="http://schemas.microsoft.com/office/drawing/2014/main" id="{58961CD3-A13F-B4A7-73D8-6CFD19A22F5B}"/>
              </a:ext>
            </a:extLst>
          </p:cNvPr>
          <p:cNvPicPr>
            <a:picLocks noChangeAspect="1"/>
          </p:cNvPicPr>
          <p:nvPr/>
        </p:nvPicPr>
        <p:blipFill>
          <a:blip r:embed="rId2"/>
          <a:stretch>
            <a:fillRect/>
          </a:stretch>
        </p:blipFill>
        <p:spPr>
          <a:xfrm>
            <a:off x="1011186" y="178517"/>
            <a:ext cx="7623073" cy="5375173"/>
          </a:xfrm>
          <a:prstGeom prst="rect">
            <a:avLst/>
          </a:prstGeom>
        </p:spPr>
      </p:pic>
      <p:pic>
        <p:nvPicPr>
          <p:cNvPr id="4" name="Picture 3" descr="Logo, company name&#10;&#10;Description automatically generated">
            <a:extLst>
              <a:ext uri="{FF2B5EF4-FFF2-40B4-BE49-F238E27FC236}">
                <a16:creationId xmlns:a16="http://schemas.microsoft.com/office/drawing/2014/main" id="{74A3D5A8-40B7-7EC5-C4D0-674A4124BBA6}"/>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41259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CAEB71-7B4E-F526-9907-766B323DB147}"/>
              </a:ext>
            </a:extLst>
          </p:cNvPr>
          <p:cNvSpPr txBox="1"/>
          <p:nvPr/>
        </p:nvSpPr>
        <p:spPr>
          <a:xfrm>
            <a:off x="3665080" y="1951748"/>
            <a:ext cx="486090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t>Prognostic  </a:t>
            </a:r>
            <a:endParaRPr lang="en-US"/>
          </a:p>
          <a:p>
            <a:r>
              <a:rPr lang="en-US" sz="6000"/>
              <a:t>Value of Pet.</a:t>
            </a:r>
            <a:endParaRPr lang="en-US"/>
          </a:p>
        </p:txBody>
      </p:sp>
      <p:pic>
        <p:nvPicPr>
          <p:cNvPr id="4" name="Picture 3" descr="Logo, company name&#10;&#10;Description automatically generated">
            <a:extLst>
              <a:ext uri="{FF2B5EF4-FFF2-40B4-BE49-F238E27FC236}">
                <a16:creationId xmlns:a16="http://schemas.microsoft.com/office/drawing/2014/main" id="{FE6D2F93-AB71-0130-9849-F5EE3486FB3D}"/>
              </a:ext>
            </a:extLst>
          </p:cNvPr>
          <p:cNvPicPr>
            <a:picLocks noChangeAspect="1"/>
          </p:cNvPicPr>
          <p:nvPr/>
        </p:nvPicPr>
        <p:blipFill>
          <a:blip r:embed="rId2"/>
          <a:stretch>
            <a:fillRect/>
          </a:stretch>
        </p:blipFill>
        <p:spPr>
          <a:xfrm>
            <a:off x="2304" y="5646021"/>
            <a:ext cx="3046772" cy="1209675"/>
          </a:xfrm>
          <a:prstGeom prst="rect">
            <a:avLst/>
          </a:prstGeom>
        </p:spPr>
      </p:pic>
    </p:spTree>
    <p:extLst>
      <p:ext uri="{BB962C8B-B14F-4D97-AF65-F5344CB8AC3E}">
        <p14:creationId xmlns:p14="http://schemas.microsoft.com/office/powerpoint/2010/main" val="559330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24215-677A-BA53-5BCB-CFA4FF609AB3}"/>
              </a:ext>
            </a:extLst>
          </p:cNvPr>
          <p:cNvPicPr>
            <a:picLocks noChangeAspect="1"/>
          </p:cNvPicPr>
          <p:nvPr/>
        </p:nvPicPr>
        <p:blipFill>
          <a:blip r:embed="rId2"/>
          <a:stretch>
            <a:fillRect/>
          </a:stretch>
        </p:blipFill>
        <p:spPr>
          <a:xfrm>
            <a:off x="85265" y="-1211"/>
            <a:ext cx="10049380" cy="5353917"/>
          </a:xfrm>
          <a:prstGeom prst="rect">
            <a:avLst/>
          </a:prstGeom>
        </p:spPr>
      </p:pic>
      <p:pic>
        <p:nvPicPr>
          <p:cNvPr id="4" name="Picture 3" descr="Logo, company name&#10;&#10;Description automatically generated">
            <a:extLst>
              <a:ext uri="{FF2B5EF4-FFF2-40B4-BE49-F238E27FC236}">
                <a16:creationId xmlns:a16="http://schemas.microsoft.com/office/drawing/2014/main" id="{4716E35B-DC84-627A-58E3-D5F9F0CBF19A}"/>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998547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242957-436D-9522-305F-3708527F1C87}"/>
              </a:ext>
            </a:extLst>
          </p:cNvPr>
          <p:cNvPicPr>
            <a:picLocks noChangeAspect="1"/>
          </p:cNvPicPr>
          <p:nvPr/>
        </p:nvPicPr>
        <p:blipFill>
          <a:blip r:embed="rId2"/>
          <a:stretch>
            <a:fillRect/>
          </a:stretch>
        </p:blipFill>
        <p:spPr>
          <a:xfrm>
            <a:off x="340595" y="1999327"/>
            <a:ext cx="6334127" cy="2864261"/>
          </a:xfrm>
          <a:prstGeom prst="rect">
            <a:avLst/>
          </a:prstGeom>
        </p:spPr>
      </p:pic>
      <p:pic>
        <p:nvPicPr>
          <p:cNvPr id="3" name="Picture 2" descr="A close up of a sign&#10;&#10;Description automatically generated">
            <a:extLst>
              <a:ext uri="{FF2B5EF4-FFF2-40B4-BE49-F238E27FC236}">
                <a16:creationId xmlns:a16="http://schemas.microsoft.com/office/drawing/2014/main" id="{149C7DB8-2CC1-C8E5-BB3E-14FF212EE38A}"/>
              </a:ext>
            </a:extLst>
          </p:cNvPr>
          <p:cNvPicPr>
            <a:picLocks noChangeAspect="1"/>
          </p:cNvPicPr>
          <p:nvPr/>
        </p:nvPicPr>
        <p:blipFill>
          <a:blip r:embed="rId3"/>
          <a:stretch>
            <a:fillRect/>
          </a:stretch>
        </p:blipFill>
        <p:spPr>
          <a:xfrm>
            <a:off x="0" y="88068"/>
            <a:ext cx="12192000" cy="1229878"/>
          </a:xfrm>
          <a:prstGeom prst="rect">
            <a:avLst/>
          </a:prstGeom>
        </p:spPr>
      </p:pic>
      <p:pic>
        <p:nvPicPr>
          <p:cNvPr id="5" name="Picture 4" descr="Logo, company name&#10;&#10;Description automatically generated">
            <a:extLst>
              <a:ext uri="{FF2B5EF4-FFF2-40B4-BE49-F238E27FC236}">
                <a16:creationId xmlns:a16="http://schemas.microsoft.com/office/drawing/2014/main" id="{AA404CEF-0193-FF50-4170-40D8D7B6A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879440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19B143-9A57-4842-0FA4-C3F3E27D107A}"/>
              </a:ext>
            </a:extLst>
          </p:cNvPr>
          <p:cNvSpPr txBox="1"/>
          <p:nvPr/>
        </p:nvSpPr>
        <p:spPr>
          <a:xfrm>
            <a:off x="1487530" y="1144928"/>
            <a:ext cx="86379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t>CORONARY  CALCIUM  SCORE</a:t>
            </a:r>
          </a:p>
        </p:txBody>
      </p:sp>
    </p:spTree>
    <p:extLst>
      <p:ext uri="{BB962C8B-B14F-4D97-AF65-F5344CB8AC3E}">
        <p14:creationId xmlns:p14="http://schemas.microsoft.com/office/powerpoint/2010/main" val="114862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3417-5270-1AC9-A1FF-92D0E6F6C4D2}"/>
              </a:ext>
            </a:extLst>
          </p:cNvPr>
          <p:cNvSpPr>
            <a:spLocks noGrp="1"/>
          </p:cNvSpPr>
          <p:nvPr>
            <p:ph type="title"/>
          </p:nvPr>
        </p:nvSpPr>
        <p:spPr/>
        <p:txBody>
          <a:bodyPr/>
          <a:lstStyle/>
          <a:p>
            <a:r>
              <a:rPr lang="en-US"/>
              <a:t>             Eber Papyrus </a:t>
            </a:r>
          </a:p>
        </p:txBody>
      </p:sp>
      <p:sp>
        <p:nvSpPr>
          <p:cNvPr id="3" name="Content Placeholder 2">
            <a:extLst>
              <a:ext uri="{FF2B5EF4-FFF2-40B4-BE49-F238E27FC236}">
                <a16:creationId xmlns:a16="http://schemas.microsoft.com/office/drawing/2014/main" id="{F2987975-AD6F-D135-68AB-39A7C99A6C34}"/>
              </a:ext>
            </a:extLst>
          </p:cNvPr>
          <p:cNvSpPr>
            <a:spLocks noGrp="1"/>
          </p:cNvSpPr>
          <p:nvPr>
            <p:ph idx="1"/>
          </p:nvPr>
        </p:nvSpPr>
        <p:spPr>
          <a:xfrm>
            <a:off x="1402" y="1432938"/>
            <a:ext cx="7565772" cy="3757633"/>
          </a:xfrm>
        </p:spPr>
        <p:txBody>
          <a:bodyPr vert="horz" lIns="91440" tIns="45720" rIns="91440" bIns="45720" rtlCol="0" anchor="t">
            <a:normAutofit fontScale="85000" lnSpcReduction="20000"/>
          </a:bodyPr>
          <a:lstStyle/>
          <a:p>
            <a:endParaRPr lang="en-US" sz="3200">
              <a:solidFill>
                <a:srgbClr val="212121"/>
              </a:solidFill>
              <a:latin typeface="Cambria"/>
              <a:ea typeface="Cambria"/>
            </a:endParaRPr>
          </a:p>
          <a:p>
            <a:r>
              <a:rPr lang="en-US" sz="3200">
                <a:solidFill>
                  <a:srgbClr val="212121"/>
                </a:solidFill>
                <a:latin typeface="Cambria"/>
                <a:ea typeface="Cambria"/>
              </a:rPr>
              <a:t>“</a:t>
            </a:r>
            <a:r>
              <a:rPr lang="en-US" sz="3200" i="1">
                <a:solidFill>
                  <a:srgbClr val="212121"/>
                </a:solidFill>
                <a:latin typeface="Cambria"/>
                <a:ea typeface="Cambria"/>
              </a:rPr>
              <a:t>Shouldst though examine a patient with stomach disease suffering from pain in the arms, the breast, and on the side of the stomach, say: 'Death threatens.” </a:t>
            </a:r>
            <a:endParaRPr lang="en-US" sz="3200">
              <a:solidFill>
                <a:srgbClr val="000000"/>
              </a:solidFill>
              <a:latin typeface="Aptos" panose="020B0004020202020204"/>
              <a:ea typeface="Cambria"/>
            </a:endParaRPr>
          </a:p>
          <a:p>
            <a:endParaRPr lang="en-US" sz="3200" i="1">
              <a:solidFill>
                <a:srgbClr val="212121"/>
              </a:solidFill>
              <a:latin typeface="Cambria"/>
              <a:ea typeface="Cambria"/>
            </a:endParaRPr>
          </a:p>
          <a:p>
            <a:r>
              <a:rPr lang="en-US" sz="3200" i="1">
                <a:solidFill>
                  <a:srgbClr val="212121"/>
                </a:solidFill>
                <a:latin typeface="Cambria"/>
                <a:ea typeface="Cambria"/>
              </a:rPr>
              <a:t>And if though </a:t>
            </a:r>
            <a:r>
              <a:rPr lang="en-US" sz="3200" i="1" err="1">
                <a:solidFill>
                  <a:srgbClr val="212121"/>
                </a:solidFill>
                <a:latin typeface="Cambria"/>
                <a:ea typeface="Cambria"/>
              </a:rPr>
              <a:t>examinst</a:t>
            </a:r>
            <a:r>
              <a:rPr lang="en-US" sz="3200" i="1">
                <a:solidFill>
                  <a:srgbClr val="212121"/>
                </a:solidFill>
                <a:latin typeface="Cambria"/>
                <a:ea typeface="Cambria"/>
              </a:rPr>
              <a:t> a man for illness in his cardia, and he has pains in his arm, in his breast, and in side of his cardia, and it is said of him: It is illness, then thou shalt say thereof: it is death that threatens him. </a:t>
            </a:r>
            <a:endParaRPr lang="en-US" sz="3200">
              <a:solidFill>
                <a:srgbClr val="212121"/>
              </a:solidFill>
              <a:latin typeface="Cambria"/>
              <a:ea typeface="Cambria"/>
            </a:endParaRPr>
          </a:p>
        </p:txBody>
      </p:sp>
      <p:graphicFrame>
        <p:nvGraphicFramePr>
          <p:cNvPr id="5" name="Table 4">
            <a:extLst>
              <a:ext uri="{FF2B5EF4-FFF2-40B4-BE49-F238E27FC236}">
                <a16:creationId xmlns:a16="http://schemas.microsoft.com/office/drawing/2014/main" id="{8D520048-F54C-8355-D5F5-6655CB8D4E80}"/>
              </a:ext>
            </a:extLst>
          </p:cNvPr>
          <p:cNvGraphicFramePr>
            <a:graphicFrameLocks noGrp="1"/>
          </p:cNvGraphicFramePr>
          <p:nvPr>
            <p:extLst>
              <p:ext uri="{D42A27DB-BD31-4B8C-83A1-F6EECF244321}">
                <p14:modId xmlns:p14="http://schemas.microsoft.com/office/powerpoint/2010/main" val="2311320417"/>
              </p:ext>
            </p:extLst>
          </p:nvPr>
        </p:nvGraphicFramePr>
        <p:xfrm>
          <a:off x="8171631" y="51423"/>
          <a:ext cx="3638550" cy="3108960"/>
        </p:xfrm>
        <a:graphic>
          <a:graphicData uri="http://schemas.openxmlformats.org/drawingml/2006/table">
            <a:tbl>
              <a:tblPr bandRow="1">
                <a:tableStyleId>{5C22544A-7EE6-4342-B048-85BDC9FD1C3A}</a:tableStyleId>
              </a:tblPr>
              <a:tblGrid>
                <a:gridCol w="1819275">
                  <a:extLst>
                    <a:ext uri="{9D8B030D-6E8A-4147-A177-3AD203B41FA5}">
                      <a16:colId xmlns:a16="http://schemas.microsoft.com/office/drawing/2014/main" val="3276562182"/>
                    </a:ext>
                  </a:extLst>
                </a:gridCol>
                <a:gridCol w="1819275">
                  <a:extLst>
                    <a:ext uri="{9D8B030D-6E8A-4147-A177-3AD203B41FA5}">
                      <a16:colId xmlns:a16="http://schemas.microsoft.com/office/drawing/2014/main" val="310194576"/>
                    </a:ext>
                  </a:extLst>
                </a:gridCol>
              </a:tblGrid>
              <a:tr h="328712">
                <a:tc gridSpan="2">
                  <a:txBody>
                    <a:bodyPr/>
                    <a:lstStyle/>
                    <a:p>
                      <a:pPr algn="ctr" fontAlgn="t"/>
                      <a:r>
                        <a:rPr lang="en-US" b="1">
                          <a:effectLst/>
                        </a:rPr>
                        <a:t>Ebers Papyrus</a:t>
                      </a:r>
                    </a:p>
                  </a:txBody>
                  <a:tcPr>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43332621"/>
                  </a:ext>
                </a:extLst>
              </a:tr>
              <a:tr h="328712">
                <a:tc gridSpan="2">
                  <a:txBody>
                    <a:bodyPr/>
                    <a:lstStyle/>
                    <a:p>
                      <a:pPr algn="ctr" fontAlgn="base"/>
                      <a:endParaRPr lang="en-US" u="sng">
                        <a:effectLst/>
                        <a:highlight>
                          <a:srgbClr val="FFFFFF"/>
                        </a:highlight>
                        <a:latin typeface="inherit"/>
                        <a:hlinkClick r:id="rId2"/>
                      </a:endParaRPr>
                    </a:p>
                  </a:txBody>
                  <a:tcPr>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4268225332"/>
                  </a:ext>
                </a:extLst>
              </a:tr>
              <a:tr h="575245">
                <a:tc>
                  <a:txBody>
                    <a:bodyPr/>
                    <a:lstStyle/>
                    <a:p>
                      <a:pPr algn="l" fontAlgn="t"/>
                      <a:r>
                        <a:rPr lang="en-US">
                          <a:effectLst/>
                        </a:rPr>
                        <a:t>Size</a:t>
                      </a:r>
                    </a:p>
                  </a:txBody>
                  <a:tcPr>
                    <a:lnL>
                      <a:noFill/>
                    </a:lnL>
                    <a:lnR>
                      <a:noFill/>
                    </a:lnR>
                    <a:lnT>
                      <a:noFill/>
                    </a:lnT>
                    <a:lnB>
                      <a:noFill/>
                    </a:lnB>
                    <a:noFill/>
                  </a:tcPr>
                </a:tc>
                <a:tc>
                  <a:txBody>
                    <a:bodyPr/>
                    <a:lstStyle/>
                    <a:p>
                      <a:pPr algn="l" fontAlgn="t"/>
                      <a:r>
                        <a:rPr lang="en-US">
                          <a:effectLst/>
                        </a:rPr>
                        <a:t>length: c. 20 meters</a:t>
                      </a:r>
                    </a:p>
                  </a:txBody>
                  <a:tcPr>
                    <a:lnL>
                      <a:noFill/>
                    </a:lnL>
                    <a:lnR>
                      <a:noFill/>
                    </a:lnR>
                    <a:lnT>
                      <a:noFill/>
                    </a:lnT>
                    <a:lnB>
                      <a:noFill/>
                    </a:lnB>
                    <a:noFill/>
                  </a:tcPr>
                </a:tc>
                <a:extLst>
                  <a:ext uri="{0D108BD9-81ED-4DB2-BD59-A6C34878D82A}">
                    <a16:rowId xmlns:a16="http://schemas.microsoft.com/office/drawing/2014/main" val="819206782"/>
                  </a:ext>
                </a:extLst>
              </a:tr>
              <a:tr h="328712">
                <a:tc>
                  <a:txBody>
                    <a:bodyPr/>
                    <a:lstStyle/>
                    <a:p>
                      <a:pPr algn="l" fontAlgn="t"/>
                      <a:r>
                        <a:rPr lang="en-US">
                          <a:effectLst/>
                        </a:rPr>
                        <a:t>Created</a:t>
                      </a:r>
                    </a:p>
                  </a:txBody>
                  <a:tcPr>
                    <a:lnL>
                      <a:noFill/>
                    </a:lnL>
                    <a:lnR>
                      <a:noFill/>
                    </a:lnR>
                    <a:lnT>
                      <a:noFill/>
                    </a:lnT>
                    <a:lnB>
                      <a:noFill/>
                    </a:lnB>
                    <a:noFill/>
                  </a:tcPr>
                </a:tc>
                <a:tc>
                  <a:txBody>
                    <a:bodyPr/>
                    <a:lstStyle/>
                    <a:p>
                      <a:pPr algn="l" fontAlgn="t"/>
                      <a:r>
                        <a:rPr lang="en-US">
                          <a:effectLst/>
                        </a:rPr>
                        <a:t>c. 1550 BCE</a:t>
                      </a:r>
                    </a:p>
                  </a:txBody>
                  <a:tcPr>
                    <a:lnL>
                      <a:noFill/>
                    </a:lnL>
                    <a:lnR>
                      <a:noFill/>
                    </a:lnR>
                    <a:lnT>
                      <a:noFill/>
                    </a:lnT>
                    <a:lnB>
                      <a:noFill/>
                    </a:lnB>
                    <a:noFill/>
                  </a:tcPr>
                </a:tc>
                <a:extLst>
                  <a:ext uri="{0D108BD9-81ED-4DB2-BD59-A6C34878D82A}">
                    <a16:rowId xmlns:a16="http://schemas.microsoft.com/office/drawing/2014/main" val="2003174841"/>
                  </a:ext>
                </a:extLst>
              </a:tr>
              <a:tr h="328712">
                <a:tc>
                  <a:txBody>
                    <a:bodyPr/>
                    <a:lstStyle/>
                    <a:p>
                      <a:pPr lvl="0" algn="l">
                        <a:buNone/>
                      </a:pPr>
                      <a:endParaRPr lang="en-US">
                        <a:effectLst/>
                      </a:endParaRPr>
                    </a:p>
                  </a:txBody>
                  <a:tcPr>
                    <a:lnL w="0">
                      <a:noFill/>
                    </a:lnL>
                    <a:lnR w="0">
                      <a:noFill/>
                    </a:lnR>
                    <a:lnT w="0">
                      <a:noFill/>
                    </a:lnT>
                    <a:lnB w="0">
                      <a:noFill/>
                    </a:lnB>
                    <a:noFill/>
                  </a:tcPr>
                </a:tc>
                <a:tc>
                  <a:txBody>
                    <a:bodyPr/>
                    <a:lstStyle/>
                    <a:p>
                      <a:pPr lvl="0" algn="l">
                        <a:buNone/>
                      </a:pPr>
                      <a:endParaRPr lang="en-US">
                        <a:effectLst/>
                      </a:endParaRPr>
                    </a:p>
                  </a:txBody>
                  <a:tcPr>
                    <a:lnL w="0">
                      <a:noFill/>
                    </a:lnL>
                    <a:lnR w="0">
                      <a:noFill/>
                    </a:lnR>
                    <a:lnT w="0">
                      <a:noFill/>
                    </a:lnT>
                    <a:lnB w="0">
                      <a:noFill/>
                    </a:lnB>
                    <a:noFill/>
                  </a:tcPr>
                </a:tc>
                <a:extLst>
                  <a:ext uri="{0D108BD9-81ED-4DB2-BD59-A6C34878D82A}">
                    <a16:rowId xmlns:a16="http://schemas.microsoft.com/office/drawing/2014/main" val="2631367813"/>
                  </a:ext>
                </a:extLst>
              </a:tr>
              <a:tr h="341354">
                <a:tc>
                  <a:txBody>
                    <a:bodyPr/>
                    <a:lstStyle/>
                    <a:p>
                      <a:pPr algn="l" fontAlgn="t"/>
                      <a:r>
                        <a:rPr lang="en-US">
                          <a:effectLst/>
                        </a:rPr>
                        <a:t>Discovered</a:t>
                      </a:r>
                    </a:p>
                  </a:txBody>
                  <a:tcPr>
                    <a:lnL>
                      <a:noFill/>
                    </a:lnL>
                    <a:lnR>
                      <a:noFill/>
                    </a:lnR>
                    <a:lnT>
                      <a:noFill/>
                    </a:lnT>
                    <a:lnB>
                      <a:noFill/>
                    </a:lnB>
                    <a:noFill/>
                  </a:tcPr>
                </a:tc>
                <a:tc>
                  <a:txBody>
                    <a:bodyPr/>
                    <a:lstStyle/>
                    <a:p>
                      <a:pPr algn="l" fontAlgn="t"/>
                      <a:r>
                        <a:rPr lang="en-US" u="none" strike="noStrike">
                          <a:effectLst/>
                          <a:latin typeface="inherit"/>
                          <a:hlinkClick r:id="rId3" tooltip="Egypt"/>
                        </a:rPr>
                        <a:t>Egypt</a:t>
                      </a:r>
                      <a:endParaRPr lang="en-US">
                        <a:effectLst/>
                      </a:endParaRPr>
                    </a:p>
                  </a:txBody>
                  <a:tcPr>
                    <a:lnL>
                      <a:noFill/>
                    </a:lnL>
                    <a:lnR>
                      <a:noFill/>
                    </a:lnR>
                    <a:lnT>
                      <a:noFill/>
                    </a:lnT>
                    <a:lnB>
                      <a:noFill/>
                    </a:lnB>
                    <a:noFill/>
                  </a:tcPr>
                </a:tc>
                <a:extLst>
                  <a:ext uri="{0D108BD9-81ED-4DB2-BD59-A6C34878D82A}">
                    <a16:rowId xmlns:a16="http://schemas.microsoft.com/office/drawing/2014/main" val="2079250575"/>
                  </a:ext>
                </a:extLst>
              </a:tr>
              <a:tr h="587888">
                <a:tc>
                  <a:txBody>
                    <a:bodyPr/>
                    <a:lstStyle/>
                    <a:p>
                      <a:pPr algn="l" fontAlgn="t"/>
                      <a:r>
                        <a:rPr lang="en-US">
                          <a:effectLst/>
                        </a:rPr>
                        <a:t>Present location</a:t>
                      </a:r>
                    </a:p>
                  </a:txBody>
                  <a:tcPr>
                    <a:lnL>
                      <a:noFill/>
                    </a:lnL>
                    <a:lnR>
                      <a:noFill/>
                    </a:lnR>
                    <a:lnT>
                      <a:noFill/>
                    </a:lnT>
                    <a:lnB>
                      <a:noFill/>
                    </a:lnB>
                    <a:noFill/>
                  </a:tcPr>
                </a:tc>
                <a:tc>
                  <a:txBody>
                    <a:bodyPr/>
                    <a:lstStyle/>
                    <a:p>
                      <a:pPr algn="l" fontAlgn="t"/>
                      <a:r>
                        <a:rPr lang="en-US" u="none" strike="noStrike">
                          <a:effectLst/>
                          <a:latin typeface="inherit"/>
                          <a:hlinkClick r:id="rId4" tooltip="Leipzig"/>
                        </a:rPr>
                        <a:t>Leipzig</a:t>
                      </a:r>
                      <a:r>
                        <a:rPr lang="en-US">
                          <a:effectLst/>
                        </a:rPr>
                        <a:t>, </a:t>
                      </a:r>
                      <a:r>
                        <a:rPr lang="en-US" u="none" strike="noStrike">
                          <a:effectLst/>
                          <a:latin typeface="inherit"/>
                          <a:hlinkClick r:id="rId5" tooltip="Saxony"/>
                        </a:rPr>
                        <a:t>Saxony</a:t>
                      </a:r>
                      <a:r>
                        <a:rPr lang="en-US">
                          <a:effectLst/>
                        </a:rPr>
                        <a:t>, </a:t>
                      </a:r>
                      <a:r>
                        <a:rPr lang="en-US" u="none" strike="noStrike">
                          <a:effectLst/>
                          <a:latin typeface="inherit"/>
                          <a:hlinkClick r:id="rId6" tooltip="Germany"/>
                        </a:rPr>
                        <a:t>Germany</a:t>
                      </a:r>
                      <a:endParaRPr lang="en-US">
                        <a:effectLst/>
                      </a:endParaRPr>
                    </a:p>
                  </a:txBody>
                  <a:tcPr>
                    <a:lnL>
                      <a:noFill/>
                    </a:lnL>
                    <a:lnR>
                      <a:noFill/>
                    </a:lnR>
                    <a:lnT>
                      <a:noFill/>
                    </a:lnT>
                    <a:lnB>
                      <a:noFill/>
                    </a:lnB>
                    <a:noFill/>
                  </a:tcPr>
                </a:tc>
                <a:extLst>
                  <a:ext uri="{0D108BD9-81ED-4DB2-BD59-A6C34878D82A}">
                    <a16:rowId xmlns:a16="http://schemas.microsoft.com/office/drawing/2014/main" val="3064915104"/>
                  </a:ext>
                </a:extLst>
              </a:tr>
            </a:tbl>
          </a:graphicData>
        </a:graphic>
      </p:graphicFrame>
      <p:pic>
        <p:nvPicPr>
          <p:cNvPr id="9" name="Picture 8" descr="Image result for Über Papyrus. Size: 183 x 182. Source: www.ancientpages.com">
            <a:extLst>
              <a:ext uri="{FF2B5EF4-FFF2-40B4-BE49-F238E27FC236}">
                <a16:creationId xmlns:a16="http://schemas.microsoft.com/office/drawing/2014/main" id="{38FB1215-7FD2-038A-D0D3-6EC5F57E55DF}"/>
              </a:ext>
            </a:extLst>
          </p:cNvPr>
          <p:cNvPicPr>
            <a:picLocks noChangeAspect="1"/>
          </p:cNvPicPr>
          <p:nvPr/>
        </p:nvPicPr>
        <p:blipFill>
          <a:blip r:embed="rId7"/>
          <a:stretch>
            <a:fillRect/>
          </a:stretch>
        </p:blipFill>
        <p:spPr>
          <a:xfrm>
            <a:off x="7570125" y="3308827"/>
            <a:ext cx="4241661" cy="1334259"/>
          </a:xfrm>
          <a:prstGeom prst="rect">
            <a:avLst/>
          </a:prstGeom>
        </p:spPr>
      </p:pic>
      <p:pic>
        <p:nvPicPr>
          <p:cNvPr id="4" name="Picture 3" descr="Logo, company name&#10;&#10;Description automatically generated">
            <a:extLst>
              <a:ext uri="{FF2B5EF4-FFF2-40B4-BE49-F238E27FC236}">
                <a16:creationId xmlns:a16="http://schemas.microsoft.com/office/drawing/2014/main" id="{E5601044-9F95-C443-C2FE-E943C8BA79C9}"/>
              </a:ext>
            </a:extLst>
          </p:cNvPr>
          <p:cNvPicPr>
            <a:picLocks noChangeAspect="1"/>
          </p:cNvPicPr>
          <p:nvPr/>
        </p:nvPicPr>
        <p:blipFill>
          <a:blip r:embed="rId8"/>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36924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1BAEF-4383-A54C-7275-268C79062739}"/>
              </a:ext>
            </a:extLst>
          </p:cNvPr>
          <p:cNvPicPr>
            <a:picLocks noChangeAspect="1"/>
          </p:cNvPicPr>
          <p:nvPr/>
        </p:nvPicPr>
        <p:blipFill>
          <a:blip r:embed="rId2"/>
          <a:stretch>
            <a:fillRect/>
          </a:stretch>
        </p:blipFill>
        <p:spPr>
          <a:xfrm>
            <a:off x="124901" y="6241180"/>
            <a:ext cx="5974018" cy="525718"/>
          </a:xfrm>
          <a:prstGeom prst="rect">
            <a:avLst/>
          </a:prstGeom>
        </p:spPr>
      </p:pic>
      <p:pic>
        <p:nvPicPr>
          <p:cNvPr id="3" name="Picture 2" descr="A graph of a number of numbers&#10;&#10;Description automatically generated">
            <a:extLst>
              <a:ext uri="{FF2B5EF4-FFF2-40B4-BE49-F238E27FC236}">
                <a16:creationId xmlns:a16="http://schemas.microsoft.com/office/drawing/2014/main" id="{DCDFEDD0-5F71-75F1-1C7E-8FAAB857FF4D}"/>
              </a:ext>
            </a:extLst>
          </p:cNvPr>
          <p:cNvPicPr>
            <a:picLocks noChangeAspect="1"/>
          </p:cNvPicPr>
          <p:nvPr/>
        </p:nvPicPr>
        <p:blipFill>
          <a:blip r:embed="rId3"/>
          <a:stretch>
            <a:fillRect/>
          </a:stretch>
        </p:blipFill>
        <p:spPr>
          <a:xfrm>
            <a:off x="3394079" y="786582"/>
            <a:ext cx="5762721" cy="4857135"/>
          </a:xfrm>
          <a:prstGeom prst="rect">
            <a:avLst/>
          </a:prstGeom>
        </p:spPr>
      </p:pic>
      <p:pic>
        <p:nvPicPr>
          <p:cNvPr id="4" name="Picture 3">
            <a:extLst>
              <a:ext uri="{FF2B5EF4-FFF2-40B4-BE49-F238E27FC236}">
                <a16:creationId xmlns:a16="http://schemas.microsoft.com/office/drawing/2014/main" id="{4ACFBE0F-86EE-6CC1-32C5-ACAAFF954690}"/>
              </a:ext>
            </a:extLst>
          </p:cNvPr>
          <p:cNvPicPr>
            <a:picLocks noChangeAspect="1"/>
          </p:cNvPicPr>
          <p:nvPr/>
        </p:nvPicPr>
        <p:blipFill>
          <a:blip r:embed="rId4"/>
          <a:stretch>
            <a:fillRect/>
          </a:stretch>
        </p:blipFill>
        <p:spPr>
          <a:xfrm>
            <a:off x="296505" y="3553286"/>
            <a:ext cx="3187495" cy="2037429"/>
          </a:xfrm>
          <a:prstGeom prst="rect">
            <a:avLst/>
          </a:prstGeom>
        </p:spPr>
      </p:pic>
      <p:sp>
        <p:nvSpPr>
          <p:cNvPr id="5" name="TextBox 4">
            <a:extLst>
              <a:ext uri="{FF2B5EF4-FFF2-40B4-BE49-F238E27FC236}">
                <a16:creationId xmlns:a16="http://schemas.microsoft.com/office/drawing/2014/main" id="{D3B77C76-4A62-75F8-4C71-992475B11ABE}"/>
              </a:ext>
            </a:extLst>
          </p:cNvPr>
          <p:cNvSpPr txBox="1"/>
          <p:nvPr/>
        </p:nvSpPr>
        <p:spPr>
          <a:xfrm>
            <a:off x="3049563" y="259008"/>
            <a:ext cx="61107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Coronary calcium score Alone</a:t>
            </a:r>
          </a:p>
        </p:txBody>
      </p:sp>
    </p:spTree>
    <p:extLst>
      <p:ext uri="{BB962C8B-B14F-4D97-AF65-F5344CB8AC3E}">
        <p14:creationId xmlns:p14="http://schemas.microsoft.com/office/powerpoint/2010/main" val="325108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3C757A-0EF2-650F-936E-1FB3471A3DC5}"/>
              </a:ext>
            </a:extLst>
          </p:cNvPr>
          <p:cNvPicPr>
            <a:picLocks noChangeAspect="1"/>
          </p:cNvPicPr>
          <p:nvPr/>
        </p:nvPicPr>
        <p:blipFill>
          <a:blip r:embed="rId2"/>
          <a:stretch>
            <a:fillRect/>
          </a:stretch>
        </p:blipFill>
        <p:spPr>
          <a:xfrm>
            <a:off x="1177579" y="120931"/>
            <a:ext cx="7830369" cy="5529675"/>
          </a:xfrm>
          <a:prstGeom prst="rect">
            <a:avLst/>
          </a:prstGeom>
        </p:spPr>
      </p:pic>
      <p:pic>
        <p:nvPicPr>
          <p:cNvPr id="4" name="Picture 3" descr="Logo, company name&#10;&#10;Description automatically generated">
            <a:extLst>
              <a:ext uri="{FF2B5EF4-FFF2-40B4-BE49-F238E27FC236}">
                <a16:creationId xmlns:a16="http://schemas.microsoft.com/office/drawing/2014/main" id="{0FF2FC1B-C39A-0409-8034-3D84681E35CC}"/>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4090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text on a white background&#10;&#10;Description automatically generated">
            <a:extLst>
              <a:ext uri="{FF2B5EF4-FFF2-40B4-BE49-F238E27FC236}">
                <a16:creationId xmlns:a16="http://schemas.microsoft.com/office/drawing/2014/main" id="{F5BAB8B0-8EBD-21ED-04CC-5819AECE2414}"/>
              </a:ext>
            </a:extLst>
          </p:cNvPr>
          <p:cNvPicPr>
            <a:picLocks noChangeAspect="1"/>
          </p:cNvPicPr>
          <p:nvPr/>
        </p:nvPicPr>
        <p:blipFill>
          <a:blip r:embed="rId2"/>
          <a:stretch>
            <a:fillRect/>
          </a:stretch>
        </p:blipFill>
        <p:spPr>
          <a:xfrm>
            <a:off x="0" y="502016"/>
            <a:ext cx="12192000" cy="4506947"/>
          </a:xfrm>
          <a:prstGeom prst="rect">
            <a:avLst/>
          </a:prstGeom>
        </p:spPr>
      </p:pic>
      <p:pic>
        <p:nvPicPr>
          <p:cNvPr id="4" name="Picture 3" descr="Logo, company name&#10;&#10;Description automatically generated">
            <a:extLst>
              <a:ext uri="{FF2B5EF4-FFF2-40B4-BE49-F238E27FC236}">
                <a16:creationId xmlns:a16="http://schemas.microsoft.com/office/drawing/2014/main" id="{EF42F1CA-F5B2-886D-63BD-75349D718B50}"/>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4247799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197759-DB00-BBB0-091A-64F07B131E44}"/>
              </a:ext>
            </a:extLst>
          </p:cNvPr>
          <p:cNvPicPr>
            <a:picLocks noChangeAspect="1"/>
          </p:cNvPicPr>
          <p:nvPr/>
        </p:nvPicPr>
        <p:blipFill>
          <a:blip r:embed="rId2"/>
          <a:stretch>
            <a:fillRect/>
          </a:stretch>
        </p:blipFill>
        <p:spPr>
          <a:xfrm>
            <a:off x="782328" y="248634"/>
            <a:ext cx="8895389" cy="5408871"/>
          </a:xfrm>
          <a:prstGeom prst="rect">
            <a:avLst/>
          </a:prstGeom>
        </p:spPr>
      </p:pic>
      <p:pic>
        <p:nvPicPr>
          <p:cNvPr id="4" name="Picture 3" descr="Logo, company name&#10;&#10;Description automatically generated">
            <a:extLst>
              <a:ext uri="{FF2B5EF4-FFF2-40B4-BE49-F238E27FC236}">
                <a16:creationId xmlns:a16="http://schemas.microsoft.com/office/drawing/2014/main" id="{63B2E49E-98EE-2736-F154-48DF17DEEA91}"/>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71307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of a human body&#10;&#10;Description automatically generated">
            <a:extLst>
              <a:ext uri="{FF2B5EF4-FFF2-40B4-BE49-F238E27FC236}">
                <a16:creationId xmlns:a16="http://schemas.microsoft.com/office/drawing/2014/main" id="{50D24A81-4152-EDDE-1D06-8B638CE85408}"/>
              </a:ext>
            </a:extLst>
          </p:cNvPr>
          <p:cNvPicPr>
            <a:picLocks noChangeAspect="1"/>
          </p:cNvPicPr>
          <p:nvPr/>
        </p:nvPicPr>
        <p:blipFill>
          <a:blip r:embed="rId2"/>
          <a:stretch>
            <a:fillRect/>
          </a:stretch>
        </p:blipFill>
        <p:spPr>
          <a:xfrm>
            <a:off x="0" y="227561"/>
            <a:ext cx="12192000" cy="5075524"/>
          </a:xfrm>
          <a:prstGeom prst="rect">
            <a:avLst/>
          </a:prstGeom>
        </p:spPr>
      </p:pic>
      <p:pic>
        <p:nvPicPr>
          <p:cNvPr id="4" name="Picture 3">
            <a:extLst>
              <a:ext uri="{FF2B5EF4-FFF2-40B4-BE49-F238E27FC236}">
                <a16:creationId xmlns:a16="http://schemas.microsoft.com/office/drawing/2014/main" id="{14DF963B-DF39-5F42-60FE-1E8A3E6D9DE8}"/>
              </a:ext>
            </a:extLst>
          </p:cNvPr>
          <p:cNvPicPr>
            <a:picLocks noChangeAspect="1"/>
          </p:cNvPicPr>
          <p:nvPr/>
        </p:nvPicPr>
        <p:blipFill>
          <a:blip r:embed="rId3"/>
          <a:stretch>
            <a:fillRect/>
          </a:stretch>
        </p:blipFill>
        <p:spPr>
          <a:xfrm>
            <a:off x="395902" y="5305886"/>
            <a:ext cx="1572854" cy="247957"/>
          </a:xfrm>
          <a:prstGeom prst="rect">
            <a:avLst/>
          </a:prstGeom>
        </p:spPr>
      </p:pic>
    </p:spTree>
    <p:extLst>
      <p:ext uri="{BB962C8B-B14F-4D97-AF65-F5344CB8AC3E}">
        <p14:creationId xmlns:p14="http://schemas.microsoft.com/office/powerpoint/2010/main" val="2419811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can&#10;&#10;Description automatically generated">
            <a:extLst>
              <a:ext uri="{FF2B5EF4-FFF2-40B4-BE49-F238E27FC236}">
                <a16:creationId xmlns:a16="http://schemas.microsoft.com/office/drawing/2014/main" id="{E0A71EF6-AD5A-21EE-1C0C-36304F80FFBF}"/>
              </a:ext>
            </a:extLst>
          </p:cNvPr>
          <p:cNvPicPr>
            <a:picLocks noChangeAspect="1"/>
          </p:cNvPicPr>
          <p:nvPr/>
        </p:nvPicPr>
        <p:blipFill>
          <a:blip r:embed="rId2"/>
          <a:stretch>
            <a:fillRect/>
          </a:stretch>
        </p:blipFill>
        <p:spPr>
          <a:xfrm>
            <a:off x="1120264" y="1233949"/>
            <a:ext cx="8756854" cy="3446206"/>
          </a:xfrm>
          <a:prstGeom prst="rect">
            <a:avLst/>
          </a:prstGeom>
        </p:spPr>
      </p:pic>
      <p:sp>
        <p:nvSpPr>
          <p:cNvPr id="3" name="TextBox 2">
            <a:extLst>
              <a:ext uri="{FF2B5EF4-FFF2-40B4-BE49-F238E27FC236}">
                <a16:creationId xmlns:a16="http://schemas.microsoft.com/office/drawing/2014/main" id="{04694FA1-4822-07D1-B594-AEACB9607D46}"/>
              </a:ext>
            </a:extLst>
          </p:cNvPr>
          <p:cNvSpPr txBox="1"/>
          <p:nvPr/>
        </p:nvSpPr>
        <p:spPr>
          <a:xfrm>
            <a:off x="363355" y="332376"/>
            <a:ext cx="1129726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Normal myocardial perfusion in a patient with extensive coronary artery                                                                  calcification</a:t>
            </a:r>
          </a:p>
        </p:txBody>
      </p:sp>
      <p:pic>
        <p:nvPicPr>
          <p:cNvPr id="5" name="Picture 4" descr="Logo, company name&#10;&#10;Description automatically generated">
            <a:extLst>
              <a:ext uri="{FF2B5EF4-FFF2-40B4-BE49-F238E27FC236}">
                <a16:creationId xmlns:a16="http://schemas.microsoft.com/office/drawing/2014/main" id="{046D1BEB-08DB-C413-BC1A-4C6A4C496DEE}"/>
              </a:ext>
            </a:extLst>
          </p:cNvPr>
          <p:cNvPicPr>
            <a:picLocks noChangeAspect="1"/>
          </p:cNvPicPr>
          <p:nvPr/>
        </p:nvPicPr>
        <p:blipFill>
          <a:blip r:embed="rId3"/>
          <a:stretch>
            <a:fillRect/>
          </a:stretch>
        </p:blipFill>
        <p:spPr>
          <a:xfrm>
            <a:off x="3842" y="5646021"/>
            <a:ext cx="3045234" cy="1209675"/>
          </a:xfrm>
          <a:prstGeom prst="rect">
            <a:avLst/>
          </a:prstGeom>
        </p:spPr>
      </p:pic>
      <p:sp>
        <p:nvSpPr>
          <p:cNvPr id="4" name="TextBox 3">
            <a:extLst>
              <a:ext uri="{FF2B5EF4-FFF2-40B4-BE49-F238E27FC236}">
                <a16:creationId xmlns:a16="http://schemas.microsoft.com/office/drawing/2014/main" id="{523637BD-044B-90E7-88A3-A16EA9E22804}"/>
              </a:ext>
            </a:extLst>
          </p:cNvPr>
          <p:cNvSpPr txBox="1"/>
          <p:nvPr/>
        </p:nvSpPr>
        <p:spPr>
          <a:xfrm>
            <a:off x="1120877" y="4694904"/>
            <a:ext cx="560438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76FAA"/>
                </a:solidFill>
                <a:latin typeface="Helvetica Neue"/>
                <a:hlinkClick r:id="rId4"/>
              </a:rPr>
              <a:t>Ann Saudi Med.</a:t>
            </a:r>
            <a:r>
              <a:rPr lang="en-US" sz="1100">
                <a:solidFill>
                  <a:srgbClr val="212121"/>
                </a:solidFill>
                <a:latin typeface="Helvetica Neue"/>
              </a:rPr>
              <a:t> 2017 Mar-Apr; 37(2): 154–160.</a:t>
            </a:r>
            <a:endParaRPr lang="en-US" sz="1100"/>
          </a:p>
        </p:txBody>
      </p:sp>
    </p:spTree>
    <p:extLst>
      <p:ext uri="{BB962C8B-B14F-4D97-AF65-F5344CB8AC3E}">
        <p14:creationId xmlns:p14="http://schemas.microsoft.com/office/powerpoint/2010/main" val="4028849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9955B-21CC-4571-DD9E-8870B3B0D5C8}"/>
              </a:ext>
            </a:extLst>
          </p:cNvPr>
          <p:cNvPicPr>
            <a:picLocks noChangeAspect="1"/>
          </p:cNvPicPr>
          <p:nvPr/>
        </p:nvPicPr>
        <p:blipFill>
          <a:blip r:embed="rId2"/>
          <a:stretch>
            <a:fillRect/>
          </a:stretch>
        </p:blipFill>
        <p:spPr>
          <a:xfrm>
            <a:off x="235207" y="83420"/>
            <a:ext cx="9587987" cy="5299893"/>
          </a:xfrm>
          <a:prstGeom prst="rect">
            <a:avLst/>
          </a:prstGeom>
        </p:spPr>
      </p:pic>
      <p:pic>
        <p:nvPicPr>
          <p:cNvPr id="4" name="Picture 3" descr="Logo, company name&#10;&#10;Description automatically generated">
            <a:extLst>
              <a:ext uri="{FF2B5EF4-FFF2-40B4-BE49-F238E27FC236}">
                <a16:creationId xmlns:a16="http://schemas.microsoft.com/office/drawing/2014/main" id="{4CDF1D20-6997-036A-7544-628D1D1A1153}"/>
              </a:ext>
            </a:extLst>
          </p:cNvPr>
          <p:cNvPicPr>
            <a:picLocks noChangeAspect="1"/>
          </p:cNvPicPr>
          <p:nvPr/>
        </p:nvPicPr>
        <p:blipFill>
          <a:blip r:embed="rId3"/>
          <a:stretch>
            <a:fillRect/>
          </a:stretch>
        </p:blipFill>
        <p:spPr>
          <a:xfrm>
            <a:off x="67751" y="5646021"/>
            <a:ext cx="2981325" cy="1209675"/>
          </a:xfrm>
          <a:prstGeom prst="rect">
            <a:avLst/>
          </a:prstGeom>
        </p:spPr>
      </p:pic>
      <p:pic>
        <p:nvPicPr>
          <p:cNvPr id="5" name="Picture 4">
            <a:extLst>
              <a:ext uri="{FF2B5EF4-FFF2-40B4-BE49-F238E27FC236}">
                <a16:creationId xmlns:a16="http://schemas.microsoft.com/office/drawing/2014/main" id="{9A7571DB-B8EC-C072-E7AF-4338286FAB3F}"/>
              </a:ext>
            </a:extLst>
          </p:cNvPr>
          <p:cNvPicPr>
            <a:picLocks noChangeAspect="1"/>
          </p:cNvPicPr>
          <p:nvPr/>
        </p:nvPicPr>
        <p:blipFill>
          <a:blip r:embed="rId4"/>
          <a:stretch>
            <a:fillRect/>
          </a:stretch>
        </p:blipFill>
        <p:spPr>
          <a:xfrm>
            <a:off x="3706300" y="5646327"/>
            <a:ext cx="4238625" cy="314325"/>
          </a:xfrm>
          <a:prstGeom prst="rect">
            <a:avLst/>
          </a:prstGeom>
        </p:spPr>
      </p:pic>
    </p:spTree>
    <p:extLst>
      <p:ext uri="{BB962C8B-B14F-4D97-AF65-F5344CB8AC3E}">
        <p14:creationId xmlns:p14="http://schemas.microsoft.com/office/powerpoint/2010/main" val="316264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white background with blue text&#10;&#10;Description automatically generated">
            <a:extLst>
              <a:ext uri="{FF2B5EF4-FFF2-40B4-BE49-F238E27FC236}">
                <a16:creationId xmlns:a16="http://schemas.microsoft.com/office/drawing/2014/main" id="{080C01D8-F63A-2AB9-499F-B26CD97640E4}"/>
              </a:ext>
            </a:extLst>
          </p:cNvPr>
          <p:cNvPicPr>
            <a:picLocks noGrp="1" noChangeAspect="1"/>
          </p:cNvPicPr>
          <p:nvPr>
            <p:ph idx="1"/>
          </p:nvPr>
        </p:nvPicPr>
        <p:blipFill>
          <a:blip r:embed="rId2"/>
          <a:stretch>
            <a:fillRect/>
          </a:stretch>
        </p:blipFill>
        <p:spPr>
          <a:xfrm>
            <a:off x="882098" y="93218"/>
            <a:ext cx="8456798" cy="5403177"/>
          </a:xfrm>
        </p:spPr>
      </p:pic>
      <p:pic>
        <p:nvPicPr>
          <p:cNvPr id="3" name="Picture 2" descr="Logo, company name&#10;&#10;Description automatically generated">
            <a:extLst>
              <a:ext uri="{FF2B5EF4-FFF2-40B4-BE49-F238E27FC236}">
                <a16:creationId xmlns:a16="http://schemas.microsoft.com/office/drawing/2014/main" id="{6F3C2559-6F08-9E1B-4229-CC7B5504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2193871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55C7D5-8514-A660-A2ED-6DE7986740DB}"/>
              </a:ext>
            </a:extLst>
          </p:cNvPr>
          <p:cNvSpPr txBox="1"/>
          <p:nvPr/>
        </p:nvSpPr>
        <p:spPr>
          <a:xfrm>
            <a:off x="2762835" y="119208"/>
            <a:ext cx="58566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When should you order PET?</a:t>
            </a:r>
          </a:p>
        </p:txBody>
      </p:sp>
      <p:sp>
        <p:nvSpPr>
          <p:cNvPr id="3" name="TextBox 2">
            <a:extLst>
              <a:ext uri="{FF2B5EF4-FFF2-40B4-BE49-F238E27FC236}">
                <a16:creationId xmlns:a16="http://schemas.microsoft.com/office/drawing/2014/main" id="{CDE6F670-048A-5A96-6437-83B525DFE13E}"/>
              </a:ext>
            </a:extLst>
          </p:cNvPr>
          <p:cNvSpPr txBox="1"/>
          <p:nvPr/>
        </p:nvSpPr>
        <p:spPr>
          <a:xfrm>
            <a:off x="280490" y="563318"/>
            <a:ext cx="976481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 </a:t>
            </a:r>
            <a:r>
              <a:rPr lang="en-US" b="1"/>
              <a:t>Diagnosis </a:t>
            </a:r>
            <a:endParaRPr lang="en-US"/>
          </a:p>
          <a:p>
            <a:pPr marL="285750" indent="-285750">
              <a:buFont typeface="Arial"/>
              <a:buChar char="•"/>
            </a:pPr>
            <a:r>
              <a:rPr lang="en-US"/>
              <a:t>Patients who need Pharmacologic stress test. </a:t>
            </a:r>
          </a:p>
          <a:p>
            <a:r>
              <a:rPr lang="en-US"/>
              <a:t>   -Inability to exercise.</a:t>
            </a:r>
          </a:p>
          <a:p>
            <a:r>
              <a:rPr lang="en-US"/>
              <a:t>   -LBBB, pacemaker.</a:t>
            </a:r>
          </a:p>
          <a:p>
            <a:pPr marL="285750" indent="-285750">
              <a:buFont typeface="Arial"/>
              <a:buChar char="•"/>
            </a:pPr>
            <a:r>
              <a:rPr lang="en-US"/>
              <a:t>Patients with equivocal treadmill testing.</a:t>
            </a:r>
          </a:p>
          <a:p>
            <a:pPr marL="285750" indent="-285750">
              <a:buFont typeface="Arial"/>
              <a:buChar char="•"/>
            </a:pPr>
            <a:r>
              <a:rPr lang="en-US"/>
              <a:t>Obese patients</a:t>
            </a:r>
          </a:p>
          <a:p>
            <a:pPr marL="285750" indent="-285750">
              <a:buFont typeface="Arial"/>
              <a:buChar char="•"/>
            </a:pPr>
            <a:r>
              <a:rPr lang="en-US"/>
              <a:t>Patients with Large breast attenuation artifact</a:t>
            </a:r>
          </a:p>
          <a:p>
            <a:endParaRPr lang="en-US"/>
          </a:p>
          <a:p>
            <a:r>
              <a:rPr lang="en-US"/>
              <a:t>2- </a:t>
            </a:r>
            <a:r>
              <a:rPr lang="en-US">
                <a:ea typeface="+mn-lt"/>
                <a:cs typeface="+mn-lt"/>
              </a:rPr>
              <a:t>To determine </a:t>
            </a:r>
            <a:r>
              <a:rPr lang="en-US" b="1">
                <a:ea typeface="+mn-lt"/>
                <a:cs typeface="+mn-lt"/>
              </a:rPr>
              <a:t>Prognosis </a:t>
            </a:r>
            <a:r>
              <a:rPr lang="en-US">
                <a:ea typeface="+mn-lt"/>
                <a:cs typeface="+mn-lt"/>
              </a:rPr>
              <a:t>In patients with known </a:t>
            </a:r>
            <a:r>
              <a:rPr lang="en-US"/>
              <a:t>CAD.</a:t>
            </a:r>
          </a:p>
          <a:p>
            <a:r>
              <a:rPr lang="en-US">
                <a:ea typeface="+mn-lt"/>
                <a:cs typeface="+mn-lt"/>
              </a:rPr>
              <a:t>Cardiac PET imaging allows risk stratification which in turn help tailor the best management strategy  medical vs interventional for the individual patient. </a:t>
            </a:r>
          </a:p>
          <a:p>
            <a:endParaRPr lang="en-US"/>
          </a:p>
          <a:p>
            <a:r>
              <a:rPr lang="en-US"/>
              <a:t>3- To determine </a:t>
            </a:r>
            <a:r>
              <a:rPr lang="en-US" b="1">
                <a:ea typeface="+mn-lt"/>
                <a:cs typeface="+mn-lt"/>
              </a:rPr>
              <a:t>Response to therapy</a:t>
            </a:r>
            <a:r>
              <a:rPr lang="en-US">
                <a:ea typeface="+mn-lt"/>
                <a:cs typeface="+mn-lt"/>
              </a:rPr>
              <a:t> In patients with known CAD and prior coronary revascularization, cardiac PET imaging provides important information regarding the adequacy of revascularization. In patients with known CAD on medical therapy, cardiac PET can evaluate the ability of the patient’s medical regimen at reducing myocardial ischemia</a:t>
            </a:r>
            <a:endParaRPr lang="en-US"/>
          </a:p>
          <a:p>
            <a:endParaRPr lang="en-US"/>
          </a:p>
          <a:p>
            <a:endParaRPr lang="en-US"/>
          </a:p>
        </p:txBody>
      </p:sp>
      <p:pic>
        <p:nvPicPr>
          <p:cNvPr id="5" name="Picture 4" descr="Logo, company name&#10;&#10;Description automatically generated">
            <a:extLst>
              <a:ext uri="{FF2B5EF4-FFF2-40B4-BE49-F238E27FC236}">
                <a16:creationId xmlns:a16="http://schemas.microsoft.com/office/drawing/2014/main" id="{14324761-D499-A4AC-1C95-637C3EA6FE0B}"/>
              </a:ext>
            </a:extLst>
          </p:cNvPr>
          <p:cNvPicPr>
            <a:picLocks noChangeAspect="1"/>
          </p:cNvPicPr>
          <p:nvPr/>
        </p:nvPicPr>
        <p:blipFill>
          <a:blip r:embed="rId2"/>
          <a:stretch>
            <a:fillRect/>
          </a:stretch>
        </p:blipFill>
        <p:spPr>
          <a:xfrm>
            <a:off x="-5749" y="5646021"/>
            <a:ext cx="3051447" cy="1209675"/>
          </a:xfrm>
          <a:prstGeom prst="rect">
            <a:avLst/>
          </a:prstGeom>
        </p:spPr>
      </p:pic>
    </p:spTree>
    <p:extLst>
      <p:ext uri="{BB962C8B-B14F-4D97-AF65-F5344CB8AC3E}">
        <p14:creationId xmlns:p14="http://schemas.microsoft.com/office/powerpoint/2010/main" val="25575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text overlay&#10;&#10;Description automatically generated">
            <a:extLst>
              <a:ext uri="{FF2B5EF4-FFF2-40B4-BE49-F238E27FC236}">
                <a16:creationId xmlns:a16="http://schemas.microsoft.com/office/drawing/2014/main" id="{5AFCB707-8980-65E2-E620-61619AADC981}"/>
              </a:ext>
            </a:extLst>
          </p:cNvPr>
          <p:cNvPicPr>
            <a:picLocks noChangeAspect="1"/>
          </p:cNvPicPr>
          <p:nvPr/>
        </p:nvPicPr>
        <p:blipFill>
          <a:blip r:embed="rId2"/>
          <a:stretch>
            <a:fillRect/>
          </a:stretch>
        </p:blipFill>
        <p:spPr>
          <a:xfrm>
            <a:off x="618226" y="217215"/>
            <a:ext cx="10368117" cy="5434128"/>
          </a:xfrm>
          <a:prstGeom prst="rect">
            <a:avLst/>
          </a:prstGeom>
        </p:spPr>
      </p:pic>
      <p:pic>
        <p:nvPicPr>
          <p:cNvPr id="4" name="Picture 3" descr="Logo, company name&#10;&#10;Description automatically generated">
            <a:extLst>
              <a:ext uri="{FF2B5EF4-FFF2-40B4-BE49-F238E27FC236}">
                <a16:creationId xmlns:a16="http://schemas.microsoft.com/office/drawing/2014/main" id="{3708023C-841D-9281-D59A-1CCE0E2DE9F5}"/>
              </a:ext>
            </a:extLst>
          </p:cNvPr>
          <p:cNvPicPr>
            <a:picLocks noChangeAspect="1"/>
          </p:cNvPicPr>
          <p:nvPr/>
        </p:nvPicPr>
        <p:blipFill>
          <a:blip r:embed="rId3"/>
          <a:stretch>
            <a:fillRect/>
          </a:stretch>
        </p:blipFill>
        <p:spPr>
          <a:xfrm>
            <a:off x="-1075" y="5646021"/>
            <a:ext cx="2981325" cy="1209675"/>
          </a:xfrm>
          <a:prstGeom prst="rect">
            <a:avLst/>
          </a:prstGeom>
        </p:spPr>
      </p:pic>
    </p:spTree>
    <p:extLst>
      <p:ext uri="{BB962C8B-B14F-4D97-AF65-F5344CB8AC3E}">
        <p14:creationId xmlns:p14="http://schemas.microsoft.com/office/powerpoint/2010/main" val="3750313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781B56E-BF13-DAB4-F1DD-38F6CFFE9ABC}"/>
              </a:ext>
            </a:extLst>
          </p:cNvPr>
          <p:cNvPicPr>
            <a:picLocks noChangeAspect="1"/>
          </p:cNvPicPr>
          <p:nvPr/>
        </p:nvPicPr>
        <p:blipFill>
          <a:blip r:embed="rId2"/>
          <a:stretch>
            <a:fillRect/>
          </a:stretch>
        </p:blipFill>
        <p:spPr>
          <a:xfrm>
            <a:off x="-1075" y="5646021"/>
            <a:ext cx="2981325" cy="1209675"/>
          </a:xfrm>
          <a:prstGeom prst="rect">
            <a:avLst/>
          </a:prstGeom>
        </p:spPr>
      </p:pic>
      <p:pic>
        <p:nvPicPr>
          <p:cNvPr id="4" name="Picture 3" descr="A table of test results&#10;&#10;Description automatically generated">
            <a:extLst>
              <a:ext uri="{FF2B5EF4-FFF2-40B4-BE49-F238E27FC236}">
                <a16:creationId xmlns:a16="http://schemas.microsoft.com/office/drawing/2014/main" id="{42DB5E08-D392-A636-1323-8559848E5415}"/>
              </a:ext>
            </a:extLst>
          </p:cNvPr>
          <p:cNvPicPr>
            <a:picLocks noChangeAspect="1"/>
          </p:cNvPicPr>
          <p:nvPr/>
        </p:nvPicPr>
        <p:blipFill>
          <a:blip r:embed="rId3"/>
          <a:stretch>
            <a:fillRect/>
          </a:stretch>
        </p:blipFill>
        <p:spPr>
          <a:xfrm>
            <a:off x="0" y="845"/>
            <a:ext cx="10491019" cy="5150412"/>
          </a:xfrm>
          <a:prstGeom prst="rect">
            <a:avLst/>
          </a:prstGeom>
        </p:spPr>
      </p:pic>
      <p:pic>
        <p:nvPicPr>
          <p:cNvPr id="5" name="Picture 4">
            <a:extLst>
              <a:ext uri="{FF2B5EF4-FFF2-40B4-BE49-F238E27FC236}">
                <a16:creationId xmlns:a16="http://schemas.microsoft.com/office/drawing/2014/main" id="{75310F99-1551-8909-0E46-4568021F4456}"/>
              </a:ext>
            </a:extLst>
          </p:cNvPr>
          <p:cNvPicPr>
            <a:picLocks noChangeAspect="1"/>
          </p:cNvPicPr>
          <p:nvPr/>
        </p:nvPicPr>
        <p:blipFill>
          <a:blip r:embed="rId4"/>
          <a:stretch>
            <a:fillRect/>
          </a:stretch>
        </p:blipFill>
        <p:spPr>
          <a:xfrm>
            <a:off x="422480" y="5326933"/>
            <a:ext cx="4277647" cy="166534"/>
          </a:xfrm>
          <a:prstGeom prst="rect">
            <a:avLst/>
          </a:prstGeom>
        </p:spPr>
      </p:pic>
      <p:sp>
        <p:nvSpPr>
          <p:cNvPr id="6" name="TextBox 5">
            <a:extLst>
              <a:ext uri="{FF2B5EF4-FFF2-40B4-BE49-F238E27FC236}">
                <a16:creationId xmlns:a16="http://schemas.microsoft.com/office/drawing/2014/main" id="{9B6509D5-962E-F584-855D-D88F5084EAE8}"/>
              </a:ext>
            </a:extLst>
          </p:cNvPr>
          <p:cNvSpPr txBox="1"/>
          <p:nvPr/>
        </p:nvSpPr>
        <p:spPr>
          <a:xfrm>
            <a:off x="3049448" y="5720697"/>
            <a:ext cx="41000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Significantly Overestimates the risk</a:t>
            </a:r>
          </a:p>
        </p:txBody>
      </p:sp>
    </p:spTree>
    <p:extLst>
      <p:ext uri="{BB962C8B-B14F-4D97-AF65-F5344CB8AC3E}">
        <p14:creationId xmlns:p14="http://schemas.microsoft.com/office/powerpoint/2010/main" val="191516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cats sleeping on a chair&#10;&#10;Description automatically generated">
            <a:extLst>
              <a:ext uri="{FF2B5EF4-FFF2-40B4-BE49-F238E27FC236}">
                <a16:creationId xmlns:a16="http://schemas.microsoft.com/office/drawing/2014/main" id="{214D44B2-1E8E-64A8-C18C-DB599BF54DD9}"/>
              </a:ext>
            </a:extLst>
          </p:cNvPr>
          <p:cNvPicPr>
            <a:picLocks noChangeAspect="1"/>
          </p:cNvPicPr>
          <p:nvPr/>
        </p:nvPicPr>
        <p:blipFill>
          <a:blip r:embed="rId2"/>
          <a:stretch>
            <a:fillRect/>
          </a:stretch>
        </p:blipFill>
        <p:spPr>
          <a:xfrm>
            <a:off x="2139388" y="733950"/>
            <a:ext cx="8287211" cy="4754320"/>
          </a:xfrm>
          <a:prstGeom prst="rect">
            <a:avLst/>
          </a:prstGeom>
        </p:spPr>
      </p:pic>
      <p:pic>
        <p:nvPicPr>
          <p:cNvPr id="4" name="Picture 3" descr="Logo, company name&#10;&#10;Description automatically generated">
            <a:extLst>
              <a:ext uri="{FF2B5EF4-FFF2-40B4-BE49-F238E27FC236}">
                <a16:creationId xmlns:a16="http://schemas.microsoft.com/office/drawing/2014/main" id="{F92221B4-8817-03ED-8BDE-AA469D89BD19}"/>
              </a:ext>
            </a:extLst>
          </p:cNvPr>
          <p:cNvPicPr>
            <a:picLocks noChangeAspect="1"/>
          </p:cNvPicPr>
          <p:nvPr/>
        </p:nvPicPr>
        <p:blipFill>
          <a:blip r:embed="rId3"/>
          <a:stretch>
            <a:fillRect/>
          </a:stretch>
        </p:blipFill>
        <p:spPr>
          <a:xfrm>
            <a:off x="-1075" y="5646021"/>
            <a:ext cx="2981325" cy="1209675"/>
          </a:xfrm>
          <a:prstGeom prst="rect">
            <a:avLst/>
          </a:prstGeom>
        </p:spPr>
      </p:pic>
      <p:sp>
        <p:nvSpPr>
          <p:cNvPr id="6" name="TextBox 5">
            <a:extLst>
              <a:ext uri="{FF2B5EF4-FFF2-40B4-BE49-F238E27FC236}">
                <a16:creationId xmlns:a16="http://schemas.microsoft.com/office/drawing/2014/main" id="{E75214C3-7AB7-6857-0E74-AF5445EE7754}"/>
              </a:ext>
            </a:extLst>
          </p:cNvPr>
          <p:cNvSpPr txBox="1"/>
          <p:nvPr/>
        </p:nvSpPr>
        <p:spPr>
          <a:xfrm>
            <a:off x="1921363" y="46749"/>
            <a:ext cx="75956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                    Thank You!</a:t>
            </a:r>
          </a:p>
        </p:txBody>
      </p:sp>
    </p:spTree>
    <p:extLst>
      <p:ext uri="{BB962C8B-B14F-4D97-AF65-F5344CB8AC3E}">
        <p14:creationId xmlns:p14="http://schemas.microsoft.com/office/powerpoint/2010/main" val="1134532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2578A1-9419-6302-E970-2CA547B3F6E5}"/>
              </a:ext>
            </a:extLst>
          </p:cNvPr>
          <p:cNvSpPr txBox="1"/>
          <p:nvPr/>
        </p:nvSpPr>
        <p:spPr>
          <a:xfrm>
            <a:off x="2636613" y="254779"/>
            <a:ext cx="58145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Other PET CT Applications</a:t>
            </a:r>
          </a:p>
        </p:txBody>
      </p:sp>
      <p:sp>
        <p:nvSpPr>
          <p:cNvPr id="3" name="TextBox 2">
            <a:extLst>
              <a:ext uri="{FF2B5EF4-FFF2-40B4-BE49-F238E27FC236}">
                <a16:creationId xmlns:a16="http://schemas.microsoft.com/office/drawing/2014/main" id="{7F8723B5-2C94-8C09-1C63-8EB8B0F80A8B}"/>
              </a:ext>
            </a:extLst>
          </p:cNvPr>
          <p:cNvSpPr txBox="1"/>
          <p:nvPr/>
        </p:nvSpPr>
        <p:spPr>
          <a:xfrm>
            <a:off x="1533349" y="1161698"/>
            <a:ext cx="912436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 Evaluation of </a:t>
            </a:r>
            <a:r>
              <a:rPr lang="en-US" sz="3200" b="1" i="1"/>
              <a:t>myocardial viability</a:t>
            </a:r>
            <a:r>
              <a:rPr lang="en-US" sz="3200" b="1"/>
              <a:t> </a:t>
            </a:r>
            <a:r>
              <a:rPr lang="en-US" sz="3200"/>
              <a:t>to determine the right candidate for revascularization in patients with ischemic cardiomyopathy.</a:t>
            </a:r>
          </a:p>
          <a:p>
            <a:r>
              <a:rPr lang="en-US" sz="3200"/>
              <a:t>2- Evaluation of </a:t>
            </a:r>
            <a:r>
              <a:rPr lang="en-US" sz="3200" b="1" i="1"/>
              <a:t>active </a:t>
            </a:r>
            <a:r>
              <a:rPr lang="en-US" sz="3200" b="1" i="1" err="1"/>
              <a:t>inflamation</a:t>
            </a:r>
            <a:r>
              <a:rPr lang="en-US" sz="3200"/>
              <a:t>, such as determination of the presence of</a:t>
            </a:r>
            <a:r>
              <a:rPr lang="en-US" sz="3200" i="1"/>
              <a:t> </a:t>
            </a:r>
            <a:r>
              <a:rPr lang="en-US" sz="3200" b="1" i="1"/>
              <a:t>active sarcoidosis.</a:t>
            </a:r>
          </a:p>
          <a:p>
            <a:r>
              <a:rPr lang="en-US" sz="3200"/>
              <a:t>3- </a:t>
            </a:r>
            <a:r>
              <a:rPr lang="en-US" sz="3200" err="1"/>
              <a:t>Evaulation</a:t>
            </a:r>
            <a:r>
              <a:rPr lang="en-US" sz="3200"/>
              <a:t> of </a:t>
            </a:r>
            <a:r>
              <a:rPr lang="en-US" sz="3200" b="1" i="1"/>
              <a:t>infection</a:t>
            </a:r>
            <a:r>
              <a:rPr lang="en-US" sz="3200"/>
              <a:t> in </a:t>
            </a:r>
            <a:r>
              <a:rPr lang="en-US" sz="3200" b="1" i="1" err="1"/>
              <a:t>prothetic</a:t>
            </a:r>
            <a:r>
              <a:rPr lang="en-US" sz="3200" b="1" i="1"/>
              <a:t> valve endocarditis.</a:t>
            </a:r>
          </a:p>
          <a:p>
            <a:endParaRPr lang="en-US"/>
          </a:p>
        </p:txBody>
      </p:sp>
      <p:pic>
        <p:nvPicPr>
          <p:cNvPr id="5" name="Picture 4" descr="Logo, company name&#10;&#10;Description automatically generated">
            <a:extLst>
              <a:ext uri="{FF2B5EF4-FFF2-40B4-BE49-F238E27FC236}">
                <a16:creationId xmlns:a16="http://schemas.microsoft.com/office/drawing/2014/main" id="{6FC15342-C4E9-A9BE-570C-F9A3E09AD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2505190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of the heart&#10;&#10;Description automatically generated">
            <a:extLst>
              <a:ext uri="{FF2B5EF4-FFF2-40B4-BE49-F238E27FC236}">
                <a16:creationId xmlns:a16="http://schemas.microsoft.com/office/drawing/2014/main" id="{26585D03-DE1F-E5A1-EB32-BB268B1844E0}"/>
              </a:ext>
            </a:extLst>
          </p:cNvPr>
          <p:cNvPicPr>
            <a:picLocks noChangeAspect="1"/>
          </p:cNvPicPr>
          <p:nvPr/>
        </p:nvPicPr>
        <p:blipFill>
          <a:blip r:embed="rId2"/>
          <a:stretch>
            <a:fillRect/>
          </a:stretch>
        </p:blipFill>
        <p:spPr>
          <a:xfrm>
            <a:off x="3419270" y="1066391"/>
            <a:ext cx="5348784" cy="4239034"/>
          </a:xfrm>
          <a:prstGeom prst="rect">
            <a:avLst/>
          </a:prstGeom>
        </p:spPr>
      </p:pic>
      <p:pic>
        <p:nvPicPr>
          <p:cNvPr id="3" name="Picture 2">
            <a:extLst>
              <a:ext uri="{FF2B5EF4-FFF2-40B4-BE49-F238E27FC236}">
                <a16:creationId xmlns:a16="http://schemas.microsoft.com/office/drawing/2014/main" id="{AC6051A4-8841-019B-3695-59BB48495B60}"/>
              </a:ext>
            </a:extLst>
          </p:cNvPr>
          <p:cNvPicPr>
            <a:picLocks noChangeAspect="1"/>
          </p:cNvPicPr>
          <p:nvPr/>
        </p:nvPicPr>
        <p:blipFill>
          <a:blip r:embed="rId3"/>
          <a:stretch>
            <a:fillRect/>
          </a:stretch>
        </p:blipFill>
        <p:spPr>
          <a:xfrm>
            <a:off x="3189823" y="5304256"/>
            <a:ext cx="5924550" cy="438150"/>
          </a:xfrm>
          <a:prstGeom prst="rect">
            <a:avLst/>
          </a:prstGeom>
        </p:spPr>
      </p:pic>
      <p:sp>
        <p:nvSpPr>
          <p:cNvPr id="4" name="TextBox 3">
            <a:extLst>
              <a:ext uri="{FF2B5EF4-FFF2-40B4-BE49-F238E27FC236}">
                <a16:creationId xmlns:a16="http://schemas.microsoft.com/office/drawing/2014/main" id="{7C6E90F7-3694-91AF-3D25-C0150DD6D44C}"/>
              </a:ext>
            </a:extLst>
          </p:cNvPr>
          <p:cNvSpPr txBox="1"/>
          <p:nvPr/>
        </p:nvSpPr>
        <p:spPr>
          <a:xfrm>
            <a:off x="1874615" y="100510"/>
            <a:ext cx="86709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Role of PET CT In determination of Myocardial Viability</a:t>
            </a:r>
          </a:p>
        </p:txBody>
      </p:sp>
      <p:pic>
        <p:nvPicPr>
          <p:cNvPr id="6" name="Picture 5" descr="Logo, company name&#10;&#10;Description automatically generated">
            <a:extLst>
              <a:ext uri="{FF2B5EF4-FFF2-40B4-BE49-F238E27FC236}">
                <a16:creationId xmlns:a16="http://schemas.microsoft.com/office/drawing/2014/main" id="{8F9010DE-EB51-FCA7-AB03-93B0429C3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2587233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and text&#10;&#10;Description automatically generated">
            <a:extLst>
              <a:ext uri="{FF2B5EF4-FFF2-40B4-BE49-F238E27FC236}">
                <a16:creationId xmlns:a16="http://schemas.microsoft.com/office/drawing/2014/main" id="{F4E2A39C-42DC-6510-B504-3B8E856353A0}"/>
              </a:ext>
            </a:extLst>
          </p:cNvPr>
          <p:cNvPicPr>
            <a:picLocks noChangeAspect="1"/>
          </p:cNvPicPr>
          <p:nvPr/>
        </p:nvPicPr>
        <p:blipFill>
          <a:blip r:embed="rId2"/>
          <a:stretch>
            <a:fillRect/>
          </a:stretch>
        </p:blipFill>
        <p:spPr>
          <a:xfrm>
            <a:off x="863159" y="-151"/>
            <a:ext cx="10749883" cy="5186337"/>
          </a:xfrm>
          <a:prstGeom prst="rect">
            <a:avLst/>
          </a:prstGeom>
        </p:spPr>
      </p:pic>
      <p:pic>
        <p:nvPicPr>
          <p:cNvPr id="4" name="Picture 3" descr="Logo, company name&#10;&#10;Description automatically generated">
            <a:extLst>
              <a:ext uri="{FF2B5EF4-FFF2-40B4-BE49-F238E27FC236}">
                <a16:creationId xmlns:a16="http://schemas.microsoft.com/office/drawing/2014/main" id="{15AA7DB0-5E36-431F-7EA1-F310D5FD7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5632256"/>
            <a:ext cx="2977319" cy="1207695"/>
          </a:xfrm>
          <a:prstGeom prst="rect">
            <a:avLst/>
          </a:prstGeom>
        </p:spPr>
      </p:pic>
    </p:spTree>
    <p:extLst>
      <p:ext uri="{BB962C8B-B14F-4D97-AF65-F5344CB8AC3E}">
        <p14:creationId xmlns:p14="http://schemas.microsoft.com/office/powerpoint/2010/main" val="2279105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can of a human body&#10;&#10;Description automatically generated">
            <a:extLst>
              <a:ext uri="{FF2B5EF4-FFF2-40B4-BE49-F238E27FC236}">
                <a16:creationId xmlns:a16="http://schemas.microsoft.com/office/drawing/2014/main" id="{BE391967-EDF0-5BA0-ADE2-D22E52D26D7E}"/>
              </a:ext>
            </a:extLst>
          </p:cNvPr>
          <p:cNvPicPr>
            <a:picLocks noChangeAspect="1"/>
          </p:cNvPicPr>
          <p:nvPr/>
        </p:nvPicPr>
        <p:blipFill>
          <a:blip r:embed="rId2"/>
          <a:stretch>
            <a:fillRect/>
          </a:stretch>
        </p:blipFill>
        <p:spPr>
          <a:xfrm>
            <a:off x="222317" y="899031"/>
            <a:ext cx="4767818" cy="3437766"/>
          </a:xfrm>
          <a:prstGeom prst="rect">
            <a:avLst/>
          </a:prstGeom>
        </p:spPr>
      </p:pic>
      <p:pic>
        <p:nvPicPr>
          <p:cNvPr id="3" name="Picture 2" descr="A close-up of a ct scan&#10;&#10;Description automatically generated">
            <a:extLst>
              <a:ext uri="{FF2B5EF4-FFF2-40B4-BE49-F238E27FC236}">
                <a16:creationId xmlns:a16="http://schemas.microsoft.com/office/drawing/2014/main" id="{13440B97-A564-85A4-3135-0ADCDE765C74}"/>
              </a:ext>
            </a:extLst>
          </p:cNvPr>
          <p:cNvPicPr>
            <a:picLocks noChangeAspect="1"/>
          </p:cNvPicPr>
          <p:nvPr/>
        </p:nvPicPr>
        <p:blipFill>
          <a:blip r:embed="rId3"/>
          <a:stretch>
            <a:fillRect/>
          </a:stretch>
        </p:blipFill>
        <p:spPr>
          <a:xfrm>
            <a:off x="5225368" y="900989"/>
            <a:ext cx="6724650" cy="3438525"/>
          </a:xfrm>
          <a:prstGeom prst="rect">
            <a:avLst/>
          </a:prstGeom>
        </p:spPr>
      </p:pic>
      <p:pic>
        <p:nvPicPr>
          <p:cNvPr id="5" name="Picture 4" descr="Logo, company name&#10;&#10;Description automatically generated">
            <a:extLst>
              <a:ext uri="{FF2B5EF4-FFF2-40B4-BE49-F238E27FC236}">
                <a16:creationId xmlns:a16="http://schemas.microsoft.com/office/drawing/2014/main" id="{83813114-648F-84FB-EA4C-C894415318A7}"/>
              </a:ext>
            </a:extLst>
          </p:cNvPr>
          <p:cNvPicPr>
            <a:picLocks noChangeAspect="1"/>
          </p:cNvPicPr>
          <p:nvPr/>
        </p:nvPicPr>
        <p:blipFill>
          <a:blip r:embed="rId4"/>
          <a:stretch>
            <a:fillRect/>
          </a:stretch>
        </p:blipFill>
        <p:spPr>
          <a:xfrm>
            <a:off x="-1075" y="5646021"/>
            <a:ext cx="2981325" cy="1209675"/>
          </a:xfrm>
          <a:prstGeom prst="rect">
            <a:avLst/>
          </a:prstGeom>
        </p:spPr>
      </p:pic>
      <p:pic>
        <p:nvPicPr>
          <p:cNvPr id="6" name="Picture 5">
            <a:extLst>
              <a:ext uri="{FF2B5EF4-FFF2-40B4-BE49-F238E27FC236}">
                <a16:creationId xmlns:a16="http://schemas.microsoft.com/office/drawing/2014/main" id="{EB0F05EC-AF25-F9E5-7A3A-18D9F9433447}"/>
              </a:ext>
            </a:extLst>
          </p:cNvPr>
          <p:cNvPicPr>
            <a:picLocks noChangeAspect="1"/>
          </p:cNvPicPr>
          <p:nvPr/>
        </p:nvPicPr>
        <p:blipFill>
          <a:blip r:embed="rId5"/>
          <a:stretch>
            <a:fillRect/>
          </a:stretch>
        </p:blipFill>
        <p:spPr>
          <a:xfrm>
            <a:off x="3676650" y="4417350"/>
            <a:ext cx="4838700" cy="295275"/>
          </a:xfrm>
          <a:prstGeom prst="rect">
            <a:avLst/>
          </a:prstGeom>
        </p:spPr>
      </p:pic>
      <p:sp>
        <p:nvSpPr>
          <p:cNvPr id="8" name="TextBox 7">
            <a:extLst>
              <a:ext uri="{FF2B5EF4-FFF2-40B4-BE49-F238E27FC236}">
                <a16:creationId xmlns:a16="http://schemas.microsoft.com/office/drawing/2014/main" id="{9C949CF3-52FD-DC8C-D3DE-D910C6EB021A}"/>
              </a:ext>
            </a:extLst>
          </p:cNvPr>
          <p:cNvSpPr txBox="1"/>
          <p:nvPr/>
        </p:nvSpPr>
        <p:spPr>
          <a:xfrm>
            <a:off x="322565" y="226730"/>
            <a:ext cx="116254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Hybrid PET CT FDG improves diagnosis of </a:t>
            </a:r>
            <a:r>
              <a:rPr lang="en-US" sz="2400" err="1"/>
              <a:t>prothetic</a:t>
            </a:r>
            <a:r>
              <a:rPr lang="en-US" sz="2400"/>
              <a:t> valve endocarditis</a:t>
            </a:r>
          </a:p>
        </p:txBody>
      </p:sp>
    </p:spTree>
    <p:extLst>
      <p:ext uri="{BB962C8B-B14F-4D97-AF65-F5344CB8AC3E}">
        <p14:creationId xmlns:p14="http://schemas.microsoft.com/office/powerpoint/2010/main" val="4149740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8E312-DB86-10BF-ECAC-A42FB47B21E3}"/>
              </a:ext>
            </a:extLst>
          </p:cNvPr>
          <p:cNvPicPr>
            <a:picLocks noChangeAspect="1"/>
          </p:cNvPicPr>
          <p:nvPr/>
        </p:nvPicPr>
        <p:blipFill>
          <a:blip r:embed="rId2"/>
          <a:stretch>
            <a:fillRect/>
          </a:stretch>
        </p:blipFill>
        <p:spPr>
          <a:xfrm>
            <a:off x="1969437" y="260760"/>
            <a:ext cx="7624677" cy="5382511"/>
          </a:xfrm>
          <a:prstGeom prst="rect">
            <a:avLst/>
          </a:prstGeom>
        </p:spPr>
      </p:pic>
      <p:pic>
        <p:nvPicPr>
          <p:cNvPr id="4" name="Picture 3" descr="Logo, company name&#10;&#10;Description automatically generated">
            <a:extLst>
              <a:ext uri="{FF2B5EF4-FFF2-40B4-BE49-F238E27FC236}">
                <a16:creationId xmlns:a16="http://schemas.microsoft.com/office/drawing/2014/main" id="{8CB32A28-5D15-4AC7-E0BE-CF297078D9A4}"/>
              </a:ext>
            </a:extLst>
          </p:cNvPr>
          <p:cNvPicPr>
            <a:picLocks noChangeAspect="1"/>
          </p:cNvPicPr>
          <p:nvPr/>
        </p:nvPicPr>
        <p:blipFill>
          <a:blip r:embed="rId3"/>
          <a:stretch>
            <a:fillRect/>
          </a:stretch>
        </p:blipFill>
        <p:spPr>
          <a:xfrm>
            <a:off x="67751" y="5646021"/>
            <a:ext cx="2981325" cy="1209675"/>
          </a:xfrm>
          <a:prstGeom prst="rect">
            <a:avLst/>
          </a:prstGeom>
        </p:spPr>
      </p:pic>
      <p:sp>
        <p:nvSpPr>
          <p:cNvPr id="5" name="TextBox 4">
            <a:extLst>
              <a:ext uri="{FF2B5EF4-FFF2-40B4-BE49-F238E27FC236}">
                <a16:creationId xmlns:a16="http://schemas.microsoft.com/office/drawing/2014/main" id="{78030A32-8764-B1AF-21F7-90B3008743EA}"/>
              </a:ext>
            </a:extLst>
          </p:cNvPr>
          <p:cNvSpPr txBox="1"/>
          <p:nvPr/>
        </p:nvSpPr>
        <p:spPr>
          <a:xfrm>
            <a:off x="4201092" y="5881529"/>
            <a:ext cx="31659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Courtesy of Dr. Jamieson M Bourque, MD.</a:t>
            </a:r>
          </a:p>
        </p:txBody>
      </p:sp>
    </p:spTree>
    <p:extLst>
      <p:ext uri="{BB962C8B-B14F-4D97-AF65-F5344CB8AC3E}">
        <p14:creationId xmlns:p14="http://schemas.microsoft.com/office/powerpoint/2010/main" val="2206419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heart rate recovery&#10;&#10;Description automatically generated">
            <a:extLst>
              <a:ext uri="{FF2B5EF4-FFF2-40B4-BE49-F238E27FC236}">
                <a16:creationId xmlns:a16="http://schemas.microsoft.com/office/drawing/2014/main" id="{B1521C20-5D49-E0B8-BD3D-E58FD5C53901}"/>
              </a:ext>
            </a:extLst>
          </p:cNvPr>
          <p:cNvPicPr>
            <a:picLocks noChangeAspect="1"/>
          </p:cNvPicPr>
          <p:nvPr/>
        </p:nvPicPr>
        <p:blipFill>
          <a:blip r:embed="rId2"/>
          <a:stretch>
            <a:fillRect/>
          </a:stretch>
        </p:blipFill>
        <p:spPr>
          <a:xfrm>
            <a:off x="1276233" y="494401"/>
            <a:ext cx="9363717" cy="5439111"/>
          </a:xfrm>
          <a:prstGeom prst="rect">
            <a:avLst/>
          </a:prstGeom>
        </p:spPr>
      </p:pic>
      <p:pic>
        <p:nvPicPr>
          <p:cNvPr id="4" name="Picture 3" descr="Logo, company name&#10;&#10;Description automatically generated">
            <a:extLst>
              <a:ext uri="{FF2B5EF4-FFF2-40B4-BE49-F238E27FC236}">
                <a16:creationId xmlns:a16="http://schemas.microsoft.com/office/drawing/2014/main" id="{2FBA021D-9EAD-8E96-BE0A-4AB08442DF7C}"/>
              </a:ext>
            </a:extLst>
          </p:cNvPr>
          <p:cNvPicPr>
            <a:picLocks noChangeAspect="1"/>
          </p:cNvPicPr>
          <p:nvPr/>
        </p:nvPicPr>
        <p:blipFill>
          <a:blip r:embed="rId3"/>
          <a:stretch>
            <a:fillRect/>
          </a:stretch>
        </p:blipFill>
        <p:spPr>
          <a:xfrm>
            <a:off x="-1075" y="5646021"/>
            <a:ext cx="2981325" cy="1209675"/>
          </a:xfrm>
          <a:prstGeom prst="rect">
            <a:avLst/>
          </a:prstGeom>
        </p:spPr>
      </p:pic>
    </p:spTree>
    <p:extLst>
      <p:ext uri="{BB962C8B-B14F-4D97-AF65-F5344CB8AC3E}">
        <p14:creationId xmlns:p14="http://schemas.microsoft.com/office/powerpoint/2010/main" val="2651231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11CF62-8D28-601A-3F40-E89DD3069CAE}"/>
              </a:ext>
            </a:extLst>
          </p:cNvPr>
          <p:cNvPicPr>
            <a:picLocks noChangeAspect="1"/>
          </p:cNvPicPr>
          <p:nvPr/>
        </p:nvPicPr>
        <p:blipFill>
          <a:blip r:embed="rId2"/>
          <a:stretch>
            <a:fillRect/>
          </a:stretch>
        </p:blipFill>
        <p:spPr>
          <a:xfrm>
            <a:off x="1014442" y="499238"/>
            <a:ext cx="10097668" cy="4168588"/>
          </a:xfrm>
          <a:prstGeom prst="rect">
            <a:avLst/>
          </a:prstGeom>
        </p:spPr>
      </p:pic>
      <p:pic>
        <p:nvPicPr>
          <p:cNvPr id="4" name="Picture 3" descr="Logo, company name&#10;&#10;Description automatically generated">
            <a:extLst>
              <a:ext uri="{FF2B5EF4-FFF2-40B4-BE49-F238E27FC236}">
                <a16:creationId xmlns:a16="http://schemas.microsoft.com/office/drawing/2014/main" id="{FADE1320-625B-615D-960B-083F608FAA39}"/>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3840349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E2F87-59B5-14FB-8C38-A7BB03DB358A}"/>
              </a:ext>
            </a:extLst>
          </p:cNvPr>
          <p:cNvPicPr>
            <a:picLocks noChangeAspect="1"/>
          </p:cNvPicPr>
          <p:nvPr/>
        </p:nvPicPr>
        <p:blipFill>
          <a:blip r:embed="rId2"/>
          <a:stretch>
            <a:fillRect/>
          </a:stretch>
        </p:blipFill>
        <p:spPr>
          <a:xfrm>
            <a:off x="712206" y="341349"/>
            <a:ext cx="9887300" cy="5301949"/>
          </a:xfrm>
          <a:prstGeom prst="rect">
            <a:avLst/>
          </a:prstGeom>
        </p:spPr>
      </p:pic>
      <p:pic>
        <p:nvPicPr>
          <p:cNvPr id="4" name="Picture 3" descr="Logo, company name&#10;&#10;Description automatically generated">
            <a:extLst>
              <a:ext uri="{FF2B5EF4-FFF2-40B4-BE49-F238E27FC236}">
                <a16:creationId xmlns:a16="http://schemas.microsoft.com/office/drawing/2014/main" id="{14C4372C-0C6D-A25D-EF05-0C8D05E96D20}"/>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48155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exercise capacity&#10;&#10;Description automatically generated">
            <a:extLst>
              <a:ext uri="{FF2B5EF4-FFF2-40B4-BE49-F238E27FC236}">
                <a16:creationId xmlns:a16="http://schemas.microsoft.com/office/drawing/2014/main" id="{3854C207-D097-767C-F4B6-7EA1F74CCEDE}"/>
              </a:ext>
            </a:extLst>
          </p:cNvPr>
          <p:cNvPicPr>
            <a:picLocks noChangeAspect="1"/>
          </p:cNvPicPr>
          <p:nvPr/>
        </p:nvPicPr>
        <p:blipFill>
          <a:blip r:embed="rId2"/>
          <a:stretch>
            <a:fillRect/>
          </a:stretch>
        </p:blipFill>
        <p:spPr>
          <a:xfrm>
            <a:off x="0" y="438181"/>
            <a:ext cx="12192000" cy="5111483"/>
          </a:xfrm>
          <a:prstGeom prst="rect">
            <a:avLst/>
          </a:prstGeom>
        </p:spPr>
      </p:pic>
      <p:pic>
        <p:nvPicPr>
          <p:cNvPr id="4" name="Picture 3" descr="Logo, company name&#10;&#10;Description automatically generated">
            <a:extLst>
              <a:ext uri="{FF2B5EF4-FFF2-40B4-BE49-F238E27FC236}">
                <a16:creationId xmlns:a16="http://schemas.microsoft.com/office/drawing/2014/main" id="{118DB81E-BFC9-7CAA-E2AA-2DECF0B7A7FD}"/>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04885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of test results&#10;&#10;Description automatically generated">
            <a:extLst>
              <a:ext uri="{FF2B5EF4-FFF2-40B4-BE49-F238E27FC236}">
                <a16:creationId xmlns:a16="http://schemas.microsoft.com/office/drawing/2014/main" id="{5739E83C-735D-1BE1-737F-4CB5155A002E}"/>
              </a:ext>
            </a:extLst>
          </p:cNvPr>
          <p:cNvPicPr>
            <a:picLocks noChangeAspect="1"/>
          </p:cNvPicPr>
          <p:nvPr/>
        </p:nvPicPr>
        <p:blipFill>
          <a:blip r:embed="rId2"/>
          <a:stretch>
            <a:fillRect/>
          </a:stretch>
        </p:blipFill>
        <p:spPr>
          <a:xfrm>
            <a:off x="0" y="475751"/>
            <a:ext cx="10879394" cy="4741376"/>
          </a:xfrm>
          <a:prstGeom prst="rect">
            <a:avLst/>
          </a:prstGeom>
        </p:spPr>
      </p:pic>
      <p:pic>
        <p:nvPicPr>
          <p:cNvPr id="4" name="Picture 3" descr="Logo, company name&#10;&#10;Description automatically generated">
            <a:extLst>
              <a:ext uri="{FF2B5EF4-FFF2-40B4-BE49-F238E27FC236}">
                <a16:creationId xmlns:a16="http://schemas.microsoft.com/office/drawing/2014/main" id="{00224A61-A85A-FA9F-E9FE-0D826CFA4B9E}"/>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335796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red background&#10;&#10;Description automatically generated">
            <a:extLst>
              <a:ext uri="{FF2B5EF4-FFF2-40B4-BE49-F238E27FC236}">
                <a16:creationId xmlns:a16="http://schemas.microsoft.com/office/drawing/2014/main" id="{D025D5C9-890F-0ACD-0313-9C1856457498}"/>
              </a:ext>
            </a:extLst>
          </p:cNvPr>
          <p:cNvPicPr>
            <a:picLocks noChangeAspect="1"/>
          </p:cNvPicPr>
          <p:nvPr/>
        </p:nvPicPr>
        <p:blipFill>
          <a:blip r:embed="rId2"/>
          <a:stretch>
            <a:fillRect/>
          </a:stretch>
        </p:blipFill>
        <p:spPr>
          <a:xfrm>
            <a:off x="720320" y="271142"/>
            <a:ext cx="5225695" cy="4258786"/>
          </a:xfrm>
          <a:prstGeom prst="rect">
            <a:avLst/>
          </a:prstGeom>
        </p:spPr>
      </p:pic>
      <p:sp>
        <p:nvSpPr>
          <p:cNvPr id="3" name="TextBox 2">
            <a:extLst>
              <a:ext uri="{FF2B5EF4-FFF2-40B4-BE49-F238E27FC236}">
                <a16:creationId xmlns:a16="http://schemas.microsoft.com/office/drawing/2014/main" id="{FAD9B819-2E79-D2E3-2D4D-B52F7DE1FC2F}"/>
              </a:ext>
            </a:extLst>
          </p:cNvPr>
          <p:cNvSpPr txBox="1"/>
          <p:nvPr/>
        </p:nvSpPr>
        <p:spPr>
          <a:xfrm>
            <a:off x="6094130" y="1662376"/>
            <a:ext cx="55060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HelveticaNeueBoldCondensed"/>
              </a:rPr>
              <a:t>2021 AHA/ACC/ASE/CHEST/SAEM/SCCT/SCMR Guideline for the Evaluation and Diagnosis of Chest Pain: A Report of the American College of</a:t>
            </a:r>
            <a:r>
              <a:rPr lang="en-US">
                <a:latin typeface="HelveticaNeueBoldCondensed"/>
              </a:rPr>
              <a:t> Cardiology/American Heart Association Joint Committee on Clinical Practice Guidelines</a:t>
            </a:r>
          </a:p>
        </p:txBody>
      </p:sp>
      <p:pic>
        <p:nvPicPr>
          <p:cNvPr id="5" name="Picture 4" descr="Logo, company name&#10;&#10;Description automatically generated">
            <a:extLst>
              <a:ext uri="{FF2B5EF4-FFF2-40B4-BE49-F238E27FC236}">
                <a16:creationId xmlns:a16="http://schemas.microsoft.com/office/drawing/2014/main" id="{FC79C3FB-C554-C63B-E7FD-E6A74B917DB0}"/>
              </a:ext>
            </a:extLst>
          </p:cNvPr>
          <p:cNvPicPr>
            <a:picLocks noChangeAspect="1"/>
          </p:cNvPicPr>
          <p:nvPr/>
        </p:nvPicPr>
        <p:blipFill>
          <a:blip r:embed="rId3"/>
          <a:stretch>
            <a:fillRect/>
          </a:stretch>
        </p:blipFill>
        <p:spPr>
          <a:xfrm>
            <a:off x="67751" y="5646021"/>
            <a:ext cx="2981325" cy="1209675"/>
          </a:xfrm>
          <a:prstGeom prst="rect">
            <a:avLst/>
          </a:prstGeom>
        </p:spPr>
      </p:pic>
      <p:pic>
        <p:nvPicPr>
          <p:cNvPr id="4" name="Picture 3" descr="A person running on a treadmill&#10;&#10;Description automatically generated">
            <a:extLst>
              <a:ext uri="{FF2B5EF4-FFF2-40B4-BE49-F238E27FC236}">
                <a16:creationId xmlns:a16="http://schemas.microsoft.com/office/drawing/2014/main" id="{476B520E-AD72-5592-E33A-94271F3E6892}"/>
              </a:ext>
            </a:extLst>
          </p:cNvPr>
          <p:cNvPicPr>
            <a:picLocks noChangeAspect="1"/>
          </p:cNvPicPr>
          <p:nvPr/>
        </p:nvPicPr>
        <p:blipFill>
          <a:blip r:embed="rId4"/>
          <a:stretch>
            <a:fillRect/>
          </a:stretch>
        </p:blipFill>
        <p:spPr>
          <a:xfrm>
            <a:off x="4784296" y="3821774"/>
            <a:ext cx="2838450" cy="3038475"/>
          </a:xfrm>
          <a:prstGeom prst="rect">
            <a:avLst/>
          </a:prstGeom>
        </p:spPr>
      </p:pic>
    </p:spTree>
    <p:extLst>
      <p:ext uri="{BB962C8B-B14F-4D97-AF65-F5344CB8AC3E}">
        <p14:creationId xmlns:p14="http://schemas.microsoft.com/office/powerpoint/2010/main" val="295567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575B88-E0C5-7B32-8DC3-B096A2A0494D}"/>
              </a:ext>
            </a:extLst>
          </p:cNvPr>
          <p:cNvPicPr>
            <a:picLocks noChangeAspect="1"/>
          </p:cNvPicPr>
          <p:nvPr/>
        </p:nvPicPr>
        <p:blipFill>
          <a:blip r:embed="rId2"/>
          <a:stretch>
            <a:fillRect/>
          </a:stretch>
        </p:blipFill>
        <p:spPr>
          <a:xfrm>
            <a:off x="67751" y="5646021"/>
            <a:ext cx="2981325" cy="1209675"/>
          </a:xfrm>
          <a:prstGeom prst="rect">
            <a:avLst/>
          </a:prstGeom>
        </p:spPr>
      </p:pic>
      <p:pic>
        <p:nvPicPr>
          <p:cNvPr id="3" name="Picture 2">
            <a:extLst>
              <a:ext uri="{FF2B5EF4-FFF2-40B4-BE49-F238E27FC236}">
                <a16:creationId xmlns:a16="http://schemas.microsoft.com/office/drawing/2014/main" id="{D01ECBBE-7A3C-F09E-0496-DA66FD36A23B}"/>
              </a:ext>
            </a:extLst>
          </p:cNvPr>
          <p:cNvPicPr>
            <a:picLocks noChangeAspect="1"/>
          </p:cNvPicPr>
          <p:nvPr/>
        </p:nvPicPr>
        <p:blipFill>
          <a:blip r:embed="rId3"/>
          <a:stretch>
            <a:fillRect/>
          </a:stretch>
        </p:blipFill>
        <p:spPr>
          <a:xfrm>
            <a:off x="4742836" y="1309226"/>
            <a:ext cx="5538019" cy="3285817"/>
          </a:xfrm>
          <a:prstGeom prst="rect">
            <a:avLst/>
          </a:prstGeom>
        </p:spPr>
      </p:pic>
      <p:pic>
        <p:nvPicPr>
          <p:cNvPr id="2" name="Picture 1" descr="A graph with lines and arrows&#10;&#10;Description automatically generated">
            <a:extLst>
              <a:ext uri="{FF2B5EF4-FFF2-40B4-BE49-F238E27FC236}">
                <a16:creationId xmlns:a16="http://schemas.microsoft.com/office/drawing/2014/main" id="{7E548E87-1377-B1DA-F7B4-FAB94D366E25}"/>
              </a:ext>
            </a:extLst>
          </p:cNvPr>
          <p:cNvPicPr>
            <a:picLocks noChangeAspect="1"/>
          </p:cNvPicPr>
          <p:nvPr/>
        </p:nvPicPr>
        <p:blipFill>
          <a:blip r:embed="rId4"/>
          <a:stretch>
            <a:fillRect/>
          </a:stretch>
        </p:blipFill>
        <p:spPr>
          <a:xfrm>
            <a:off x="1808982" y="1609879"/>
            <a:ext cx="2473121" cy="2925405"/>
          </a:xfrm>
          <a:prstGeom prst="rect">
            <a:avLst/>
          </a:prstGeom>
        </p:spPr>
      </p:pic>
    </p:spTree>
    <p:extLst>
      <p:ext uri="{BB962C8B-B14F-4D97-AF65-F5344CB8AC3E}">
        <p14:creationId xmlns:p14="http://schemas.microsoft.com/office/powerpoint/2010/main" val="3398310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8E312-DB86-10BF-ECAC-A42FB47B21E3}"/>
              </a:ext>
            </a:extLst>
          </p:cNvPr>
          <p:cNvPicPr>
            <a:picLocks noChangeAspect="1"/>
          </p:cNvPicPr>
          <p:nvPr/>
        </p:nvPicPr>
        <p:blipFill>
          <a:blip r:embed="rId2"/>
          <a:stretch>
            <a:fillRect/>
          </a:stretch>
        </p:blipFill>
        <p:spPr>
          <a:xfrm>
            <a:off x="1969437" y="260760"/>
            <a:ext cx="7624677" cy="5382511"/>
          </a:xfrm>
          <a:prstGeom prst="rect">
            <a:avLst/>
          </a:prstGeom>
        </p:spPr>
      </p:pic>
      <p:pic>
        <p:nvPicPr>
          <p:cNvPr id="4" name="Picture 3" descr="Logo, company name&#10;&#10;Description automatically generated">
            <a:extLst>
              <a:ext uri="{FF2B5EF4-FFF2-40B4-BE49-F238E27FC236}">
                <a16:creationId xmlns:a16="http://schemas.microsoft.com/office/drawing/2014/main" id="{8CB32A28-5D15-4AC7-E0BE-CF297078D9A4}"/>
              </a:ext>
            </a:extLst>
          </p:cNvPr>
          <p:cNvPicPr>
            <a:picLocks noChangeAspect="1"/>
          </p:cNvPicPr>
          <p:nvPr/>
        </p:nvPicPr>
        <p:blipFill>
          <a:blip r:embed="rId3"/>
          <a:stretch>
            <a:fillRect/>
          </a:stretch>
        </p:blipFill>
        <p:spPr>
          <a:xfrm>
            <a:off x="67751" y="5646021"/>
            <a:ext cx="2981325" cy="1209675"/>
          </a:xfrm>
          <a:prstGeom prst="rect">
            <a:avLst/>
          </a:prstGeom>
        </p:spPr>
      </p:pic>
      <p:sp>
        <p:nvSpPr>
          <p:cNvPr id="5" name="TextBox 4">
            <a:extLst>
              <a:ext uri="{FF2B5EF4-FFF2-40B4-BE49-F238E27FC236}">
                <a16:creationId xmlns:a16="http://schemas.microsoft.com/office/drawing/2014/main" id="{78030A32-8764-B1AF-21F7-90B3008743EA}"/>
              </a:ext>
            </a:extLst>
          </p:cNvPr>
          <p:cNvSpPr txBox="1"/>
          <p:nvPr/>
        </p:nvSpPr>
        <p:spPr>
          <a:xfrm>
            <a:off x="4201092" y="5881529"/>
            <a:ext cx="31659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Courtesy of Dr. Jamieson M Bourque, MD.</a:t>
            </a:r>
          </a:p>
        </p:txBody>
      </p:sp>
    </p:spTree>
    <p:extLst>
      <p:ext uri="{BB962C8B-B14F-4D97-AF65-F5344CB8AC3E}">
        <p14:creationId xmlns:p14="http://schemas.microsoft.com/office/powerpoint/2010/main" val="2412432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469C-9A6F-A851-95BE-E49EF260E9E0}"/>
              </a:ext>
            </a:extLst>
          </p:cNvPr>
          <p:cNvSpPr txBox="1"/>
          <p:nvPr/>
        </p:nvSpPr>
        <p:spPr>
          <a:xfrm>
            <a:off x="3704302" y="791497"/>
            <a:ext cx="49849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Stress Testing</a:t>
            </a:r>
          </a:p>
        </p:txBody>
      </p:sp>
      <p:sp>
        <p:nvSpPr>
          <p:cNvPr id="3" name="TextBox 2">
            <a:extLst>
              <a:ext uri="{FF2B5EF4-FFF2-40B4-BE49-F238E27FC236}">
                <a16:creationId xmlns:a16="http://schemas.microsoft.com/office/drawing/2014/main" id="{AB55DD1B-6D02-DFB5-E467-E59914A40C58}"/>
              </a:ext>
            </a:extLst>
          </p:cNvPr>
          <p:cNvSpPr txBox="1"/>
          <p:nvPr/>
        </p:nvSpPr>
        <p:spPr>
          <a:xfrm>
            <a:off x="1673943" y="1779638"/>
            <a:ext cx="18632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Stress method</a:t>
            </a:r>
          </a:p>
        </p:txBody>
      </p:sp>
      <p:sp>
        <p:nvSpPr>
          <p:cNvPr id="4" name="TextBox 3">
            <a:extLst>
              <a:ext uri="{FF2B5EF4-FFF2-40B4-BE49-F238E27FC236}">
                <a16:creationId xmlns:a16="http://schemas.microsoft.com/office/drawing/2014/main" id="{D33CB34F-799A-3E00-56B5-79DBC103FBA8}"/>
              </a:ext>
            </a:extLst>
          </p:cNvPr>
          <p:cNvSpPr txBox="1"/>
          <p:nvPr/>
        </p:nvSpPr>
        <p:spPr>
          <a:xfrm>
            <a:off x="8527025" y="1777181"/>
            <a:ext cx="2403988"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t>Imaging</a:t>
            </a:r>
            <a:endParaRPr lang="en-US"/>
          </a:p>
          <a:p>
            <a:pPr marL="571500" indent="-571500">
              <a:buFont typeface="Arial"/>
              <a:buChar char="•"/>
            </a:pPr>
            <a:endParaRPr lang="en-US" sz="3200"/>
          </a:p>
          <a:p>
            <a:pPr marL="571500" indent="-571500">
              <a:buFont typeface="Arial"/>
              <a:buChar char="•"/>
            </a:pPr>
            <a:r>
              <a:rPr lang="en-US" sz="3200"/>
              <a:t>Nuclear</a:t>
            </a:r>
            <a:endParaRPr lang="en-US"/>
          </a:p>
          <a:p>
            <a:r>
              <a:rPr lang="en-US" sz="2000"/>
              <a:t>            SPECT</a:t>
            </a:r>
            <a:endParaRPr lang="en-US"/>
          </a:p>
          <a:p>
            <a:r>
              <a:rPr lang="en-US" sz="2000"/>
              <a:t>            PET</a:t>
            </a:r>
          </a:p>
          <a:p>
            <a:pPr marL="571500" indent="-571500">
              <a:buFont typeface="Arial"/>
              <a:buChar char="•"/>
            </a:pPr>
            <a:r>
              <a:rPr lang="en-US" sz="3200"/>
              <a:t>Echo</a:t>
            </a:r>
          </a:p>
          <a:p>
            <a:pPr marL="571500" indent="-571500">
              <a:buFont typeface="Arial"/>
              <a:buChar char="•"/>
            </a:pPr>
            <a:r>
              <a:rPr lang="en-US" sz="3200"/>
              <a:t>MRI</a:t>
            </a:r>
          </a:p>
          <a:p>
            <a:endParaRPr lang="en-US" sz="4400"/>
          </a:p>
          <a:p>
            <a:endParaRPr lang="en-US" sz="4400"/>
          </a:p>
          <a:p>
            <a:endParaRPr lang="en-US" sz="4400"/>
          </a:p>
        </p:txBody>
      </p:sp>
      <p:sp>
        <p:nvSpPr>
          <p:cNvPr id="5" name="TextBox 4">
            <a:extLst>
              <a:ext uri="{FF2B5EF4-FFF2-40B4-BE49-F238E27FC236}">
                <a16:creationId xmlns:a16="http://schemas.microsoft.com/office/drawing/2014/main" id="{B59DC8EA-57C2-40E1-B872-FF6826AD539F}"/>
              </a:ext>
            </a:extLst>
          </p:cNvPr>
          <p:cNvSpPr txBox="1"/>
          <p:nvPr/>
        </p:nvSpPr>
        <p:spPr>
          <a:xfrm>
            <a:off x="145026" y="3138948"/>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Exercise</a:t>
            </a:r>
          </a:p>
          <a:p>
            <a:pPr marL="457200" indent="-457200" algn="l">
              <a:buFont typeface="Arial"/>
              <a:buChar char="•"/>
            </a:pPr>
            <a:r>
              <a:rPr lang="en-US" sz="3200"/>
              <a:t>Treadmill</a:t>
            </a:r>
            <a:endParaRPr lang="en-US"/>
          </a:p>
          <a:p>
            <a:pPr marL="457200" indent="-457200">
              <a:buFont typeface="Arial"/>
              <a:buChar char="•"/>
            </a:pPr>
            <a:r>
              <a:rPr lang="en-US" sz="3200"/>
              <a:t>Stationary Bike</a:t>
            </a:r>
            <a:endParaRPr lang="en-US"/>
          </a:p>
        </p:txBody>
      </p:sp>
      <p:sp>
        <p:nvSpPr>
          <p:cNvPr id="8" name="TextBox 7">
            <a:extLst>
              <a:ext uri="{FF2B5EF4-FFF2-40B4-BE49-F238E27FC236}">
                <a16:creationId xmlns:a16="http://schemas.microsoft.com/office/drawing/2014/main" id="{306A594F-2797-44FF-CF39-5A7727FBE6FD}"/>
              </a:ext>
            </a:extLst>
          </p:cNvPr>
          <p:cNvSpPr txBox="1"/>
          <p:nvPr/>
        </p:nvSpPr>
        <p:spPr>
          <a:xfrm>
            <a:off x="3207774" y="3311012"/>
            <a:ext cx="28906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Pharmacologic</a:t>
            </a:r>
          </a:p>
          <a:p>
            <a:pPr marL="457200" indent="-457200">
              <a:buFont typeface="Arial"/>
              <a:buChar char="•"/>
            </a:pPr>
            <a:r>
              <a:rPr lang="en-US" sz="3200"/>
              <a:t>Vasodilators</a:t>
            </a:r>
          </a:p>
          <a:p>
            <a:pPr marL="457200" indent="-457200">
              <a:buFont typeface="Arial"/>
              <a:buChar char="•"/>
            </a:pPr>
            <a:r>
              <a:rPr lang="en-US" sz="3200"/>
              <a:t>Inotropes</a:t>
            </a:r>
          </a:p>
        </p:txBody>
      </p:sp>
      <p:pic>
        <p:nvPicPr>
          <p:cNvPr id="7" name="Picture 6" descr="Logo, company name&#10;&#10;Description automatically generated">
            <a:extLst>
              <a:ext uri="{FF2B5EF4-FFF2-40B4-BE49-F238E27FC236}">
                <a16:creationId xmlns:a16="http://schemas.microsoft.com/office/drawing/2014/main" id="{41ABC95C-B262-CF45-7723-9E6FBC8AD0C8}"/>
              </a:ext>
            </a:extLst>
          </p:cNvPr>
          <p:cNvPicPr>
            <a:picLocks noChangeAspect="1"/>
          </p:cNvPicPr>
          <p:nvPr/>
        </p:nvPicPr>
        <p:blipFill>
          <a:blip r:embed="rId2"/>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150435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8C59-A389-6951-29DC-05EB63900F86}"/>
              </a:ext>
            </a:extLst>
          </p:cNvPr>
          <p:cNvSpPr>
            <a:spLocks noGrp="1"/>
          </p:cNvSpPr>
          <p:nvPr>
            <p:ph type="title"/>
          </p:nvPr>
        </p:nvSpPr>
        <p:spPr/>
        <p:txBody>
          <a:bodyPr/>
          <a:lstStyle/>
          <a:p>
            <a:r>
              <a:rPr lang="en-US"/>
              <a:t>             </a:t>
            </a:r>
            <a:r>
              <a:rPr lang="en-US" sz="6000"/>
              <a:t>Pharmacologic Testing</a:t>
            </a:r>
          </a:p>
        </p:txBody>
      </p:sp>
      <p:pic>
        <p:nvPicPr>
          <p:cNvPr id="4" name="Content Placeholder 3" descr="A white background with black text&#10;&#10;Description automatically generated">
            <a:extLst>
              <a:ext uri="{FF2B5EF4-FFF2-40B4-BE49-F238E27FC236}">
                <a16:creationId xmlns:a16="http://schemas.microsoft.com/office/drawing/2014/main" id="{75418162-869C-F3DB-B155-435B9A2DE6D2}"/>
              </a:ext>
            </a:extLst>
          </p:cNvPr>
          <p:cNvPicPr>
            <a:picLocks noGrp="1" noChangeAspect="1"/>
          </p:cNvPicPr>
          <p:nvPr>
            <p:ph idx="1"/>
          </p:nvPr>
        </p:nvPicPr>
        <p:blipFill>
          <a:blip r:embed="rId2"/>
          <a:stretch>
            <a:fillRect/>
          </a:stretch>
        </p:blipFill>
        <p:spPr>
          <a:xfrm>
            <a:off x="2276975" y="1573183"/>
            <a:ext cx="7806346" cy="4552357"/>
          </a:xfrm>
        </p:spPr>
      </p:pic>
      <p:pic>
        <p:nvPicPr>
          <p:cNvPr id="5" name="Picture 4" descr="Logo, company name&#10;&#10;Description automatically generated">
            <a:extLst>
              <a:ext uri="{FF2B5EF4-FFF2-40B4-BE49-F238E27FC236}">
                <a16:creationId xmlns:a16="http://schemas.microsoft.com/office/drawing/2014/main" id="{2E128CC9-E5ED-6B5B-9B46-C793E788F588}"/>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694533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aph&#10;&#10;Description automatically generated">
            <a:extLst>
              <a:ext uri="{FF2B5EF4-FFF2-40B4-BE49-F238E27FC236}">
                <a16:creationId xmlns:a16="http://schemas.microsoft.com/office/drawing/2014/main" id="{13F3837D-C23F-3F77-DA08-DC79BA307E7C}"/>
              </a:ext>
            </a:extLst>
          </p:cNvPr>
          <p:cNvPicPr>
            <a:picLocks noChangeAspect="1"/>
          </p:cNvPicPr>
          <p:nvPr/>
        </p:nvPicPr>
        <p:blipFill>
          <a:blip r:embed="rId2"/>
          <a:stretch>
            <a:fillRect/>
          </a:stretch>
        </p:blipFill>
        <p:spPr>
          <a:xfrm>
            <a:off x="989863" y="86618"/>
            <a:ext cx="10032370" cy="4440173"/>
          </a:xfrm>
          <a:prstGeom prst="rect">
            <a:avLst/>
          </a:prstGeom>
        </p:spPr>
      </p:pic>
      <p:pic>
        <p:nvPicPr>
          <p:cNvPr id="3" name="Picture 2" descr="A number on a white background&#10;&#10;Description automatically generated">
            <a:extLst>
              <a:ext uri="{FF2B5EF4-FFF2-40B4-BE49-F238E27FC236}">
                <a16:creationId xmlns:a16="http://schemas.microsoft.com/office/drawing/2014/main" id="{C7B9D289-8CA1-1C8C-00DB-4D1DD84E217E}"/>
              </a:ext>
            </a:extLst>
          </p:cNvPr>
          <p:cNvPicPr>
            <a:picLocks noChangeAspect="1"/>
          </p:cNvPicPr>
          <p:nvPr/>
        </p:nvPicPr>
        <p:blipFill>
          <a:blip r:embed="rId3"/>
          <a:stretch>
            <a:fillRect/>
          </a:stretch>
        </p:blipFill>
        <p:spPr>
          <a:xfrm>
            <a:off x="3721880" y="5383202"/>
            <a:ext cx="4930561" cy="284932"/>
          </a:xfrm>
          <a:prstGeom prst="rect">
            <a:avLst/>
          </a:prstGeom>
        </p:spPr>
      </p:pic>
      <p:sp>
        <p:nvSpPr>
          <p:cNvPr id="4" name="TextBox 3">
            <a:extLst>
              <a:ext uri="{FF2B5EF4-FFF2-40B4-BE49-F238E27FC236}">
                <a16:creationId xmlns:a16="http://schemas.microsoft.com/office/drawing/2014/main" id="{A92A4CF7-1372-1814-C95E-6F3FBC300614}"/>
              </a:ext>
            </a:extLst>
          </p:cNvPr>
          <p:cNvSpPr txBox="1"/>
          <p:nvPr/>
        </p:nvSpPr>
        <p:spPr>
          <a:xfrm>
            <a:off x="1138084" y="3927987"/>
            <a:ext cx="27726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t> Pharmacologic </a:t>
            </a:r>
            <a:endParaRPr lang="en-US"/>
          </a:p>
          <a:p>
            <a:r>
              <a:rPr lang="en-US" b="1"/>
              <a:t>       stress test</a:t>
            </a:r>
          </a:p>
          <a:p>
            <a:pPr marL="285750" indent="-285750">
              <a:buFont typeface="Arial"/>
              <a:buChar char="•"/>
            </a:pPr>
            <a:r>
              <a:rPr lang="en-US" b="1"/>
              <a:t> LVH</a:t>
            </a:r>
          </a:p>
          <a:p>
            <a:pPr marL="285750" indent="-285750">
              <a:buFont typeface="Arial"/>
              <a:buChar char="•"/>
            </a:pPr>
            <a:r>
              <a:rPr lang="en-US" b="1"/>
              <a:t>Digoxin therapy</a:t>
            </a:r>
          </a:p>
        </p:txBody>
      </p:sp>
      <p:pic>
        <p:nvPicPr>
          <p:cNvPr id="6" name="Picture 5" descr="Logo, company name&#10;&#10;Description automatically generated">
            <a:extLst>
              <a:ext uri="{FF2B5EF4-FFF2-40B4-BE49-F238E27FC236}">
                <a16:creationId xmlns:a16="http://schemas.microsoft.com/office/drawing/2014/main" id="{A1DF3CC0-C1CE-47A2-887A-9E96684646CE}"/>
              </a:ext>
            </a:extLst>
          </p:cNvPr>
          <p:cNvPicPr>
            <a:picLocks noChangeAspect="1"/>
          </p:cNvPicPr>
          <p:nvPr/>
        </p:nvPicPr>
        <p:blipFill>
          <a:blip r:embed="rId4"/>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3195813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medical therapy&#10;&#10;Description automatically generated">
            <a:extLst>
              <a:ext uri="{FF2B5EF4-FFF2-40B4-BE49-F238E27FC236}">
                <a16:creationId xmlns:a16="http://schemas.microsoft.com/office/drawing/2014/main" id="{EE3BD5B8-7FF5-02B2-3A09-4150FC633298}"/>
              </a:ext>
            </a:extLst>
          </p:cNvPr>
          <p:cNvPicPr>
            <a:picLocks noChangeAspect="1"/>
          </p:cNvPicPr>
          <p:nvPr/>
        </p:nvPicPr>
        <p:blipFill>
          <a:blip r:embed="rId2"/>
          <a:stretch>
            <a:fillRect/>
          </a:stretch>
        </p:blipFill>
        <p:spPr>
          <a:xfrm>
            <a:off x="0" y="417114"/>
            <a:ext cx="12192000" cy="5232276"/>
          </a:xfrm>
          <a:prstGeom prst="rect">
            <a:avLst/>
          </a:prstGeom>
        </p:spPr>
      </p:pic>
      <p:pic>
        <p:nvPicPr>
          <p:cNvPr id="4" name="Picture 3" descr="Logo, company name&#10;&#10;Description automatically generated">
            <a:extLst>
              <a:ext uri="{FF2B5EF4-FFF2-40B4-BE49-F238E27FC236}">
                <a16:creationId xmlns:a16="http://schemas.microsoft.com/office/drawing/2014/main" id="{172E87FE-AD84-B8CE-4588-4A45AF1BDD87}"/>
              </a:ext>
            </a:extLst>
          </p:cNvPr>
          <p:cNvPicPr>
            <a:picLocks noChangeAspect="1"/>
          </p:cNvPicPr>
          <p:nvPr/>
        </p:nvPicPr>
        <p:blipFill>
          <a:blip r:embed="rId3"/>
          <a:stretch>
            <a:fillRect/>
          </a:stretch>
        </p:blipFill>
        <p:spPr>
          <a:xfrm>
            <a:off x="-1075" y="5646021"/>
            <a:ext cx="2981325" cy="1209675"/>
          </a:xfrm>
          <a:prstGeom prst="rect">
            <a:avLst/>
          </a:prstGeom>
        </p:spPr>
      </p:pic>
    </p:spTree>
    <p:extLst>
      <p:ext uri="{BB962C8B-B14F-4D97-AF65-F5344CB8AC3E}">
        <p14:creationId xmlns:p14="http://schemas.microsoft.com/office/powerpoint/2010/main" val="4074495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8D8AEAF-0F81-AE76-38E9-5F6BEE6DA464}"/>
              </a:ext>
            </a:extLst>
          </p:cNvPr>
          <p:cNvPicPr>
            <a:picLocks noChangeAspect="1"/>
          </p:cNvPicPr>
          <p:nvPr/>
        </p:nvPicPr>
        <p:blipFill>
          <a:blip r:embed="rId2"/>
          <a:stretch>
            <a:fillRect/>
          </a:stretch>
        </p:blipFill>
        <p:spPr>
          <a:xfrm>
            <a:off x="67751" y="5646021"/>
            <a:ext cx="2981325" cy="1209675"/>
          </a:xfrm>
          <a:prstGeom prst="rect">
            <a:avLst/>
          </a:prstGeom>
        </p:spPr>
      </p:pic>
      <p:sp>
        <p:nvSpPr>
          <p:cNvPr id="5" name="TextBox 4">
            <a:extLst>
              <a:ext uri="{FF2B5EF4-FFF2-40B4-BE49-F238E27FC236}">
                <a16:creationId xmlns:a16="http://schemas.microsoft.com/office/drawing/2014/main" id="{8279DB5F-469E-B626-7A3A-CB866FFD9436}"/>
              </a:ext>
            </a:extLst>
          </p:cNvPr>
          <p:cNvSpPr txBox="1"/>
          <p:nvPr/>
        </p:nvSpPr>
        <p:spPr>
          <a:xfrm>
            <a:off x="73337" y="619301"/>
            <a:ext cx="121182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Criteria to transition to pharmacologic stress</a:t>
            </a:r>
          </a:p>
        </p:txBody>
      </p:sp>
      <p:pic>
        <p:nvPicPr>
          <p:cNvPr id="6" name="Picture 5" descr="A black text on a white background&#10;&#10;Description automatically generated">
            <a:extLst>
              <a:ext uri="{FF2B5EF4-FFF2-40B4-BE49-F238E27FC236}">
                <a16:creationId xmlns:a16="http://schemas.microsoft.com/office/drawing/2014/main" id="{11BD9B05-26E7-E26D-6B27-2A816FE581DA}"/>
              </a:ext>
            </a:extLst>
          </p:cNvPr>
          <p:cNvPicPr>
            <a:picLocks noChangeAspect="1"/>
          </p:cNvPicPr>
          <p:nvPr/>
        </p:nvPicPr>
        <p:blipFill>
          <a:blip r:embed="rId3"/>
          <a:stretch>
            <a:fillRect/>
          </a:stretch>
        </p:blipFill>
        <p:spPr>
          <a:xfrm>
            <a:off x="1007626" y="1568233"/>
            <a:ext cx="6239232" cy="2648281"/>
          </a:xfrm>
          <a:prstGeom prst="rect">
            <a:avLst/>
          </a:prstGeom>
        </p:spPr>
      </p:pic>
      <p:pic>
        <p:nvPicPr>
          <p:cNvPr id="2" name="Picture 1" descr="A person leaning on a treadmill&#10;&#10;Description automatically generated">
            <a:extLst>
              <a:ext uri="{FF2B5EF4-FFF2-40B4-BE49-F238E27FC236}">
                <a16:creationId xmlns:a16="http://schemas.microsoft.com/office/drawing/2014/main" id="{47F77523-9401-FFF7-DA52-28672016C3E8}"/>
              </a:ext>
            </a:extLst>
          </p:cNvPr>
          <p:cNvPicPr>
            <a:picLocks noChangeAspect="1"/>
          </p:cNvPicPr>
          <p:nvPr/>
        </p:nvPicPr>
        <p:blipFill>
          <a:blip r:embed="rId4"/>
          <a:stretch>
            <a:fillRect/>
          </a:stretch>
        </p:blipFill>
        <p:spPr>
          <a:xfrm>
            <a:off x="6134246" y="1451306"/>
            <a:ext cx="5495925" cy="3581400"/>
          </a:xfrm>
          <a:prstGeom prst="rect">
            <a:avLst/>
          </a:prstGeom>
        </p:spPr>
      </p:pic>
    </p:spTree>
    <p:extLst>
      <p:ext uri="{BB962C8B-B14F-4D97-AF65-F5344CB8AC3E}">
        <p14:creationId xmlns:p14="http://schemas.microsoft.com/office/powerpoint/2010/main" val="2509930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arison of a graph&#10;&#10;Description automatically generated">
            <a:extLst>
              <a:ext uri="{FF2B5EF4-FFF2-40B4-BE49-F238E27FC236}">
                <a16:creationId xmlns:a16="http://schemas.microsoft.com/office/drawing/2014/main" id="{C5CD61D0-817A-6A31-27EF-3B3E6AD67F89}"/>
              </a:ext>
            </a:extLst>
          </p:cNvPr>
          <p:cNvPicPr>
            <a:picLocks noChangeAspect="1"/>
          </p:cNvPicPr>
          <p:nvPr/>
        </p:nvPicPr>
        <p:blipFill>
          <a:blip r:embed="rId2"/>
          <a:stretch>
            <a:fillRect/>
          </a:stretch>
        </p:blipFill>
        <p:spPr>
          <a:xfrm>
            <a:off x="0" y="1633"/>
            <a:ext cx="11405420" cy="5483136"/>
          </a:xfrm>
          <a:prstGeom prst="rect">
            <a:avLst/>
          </a:prstGeom>
        </p:spPr>
      </p:pic>
      <p:pic>
        <p:nvPicPr>
          <p:cNvPr id="4" name="Picture 3" descr="Logo, company name&#10;&#10;Description automatically generated">
            <a:extLst>
              <a:ext uri="{FF2B5EF4-FFF2-40B4-BE49-F238E27FC236}">
                <a16:creationId xmlns:a16="http://schemas.microsoft.com/office/drawing/2014/main" id="{AE29C63B-630B-8198-0B8B-745474A9B99B}"/>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781507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58D0DB-10CC-CD4A-B1BE-3A59813F5171}"/>
              </a:ext>
            </a:extLst>
          </p:cNvPr>
          <p:cNvSpPr txBox="1"/>
          <p:nvPr/>
        </p:nvSpPr>
        <p:spPr>
          <a:xfrm>
            <a:off x="3451122" y="81116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5CFBA831-D1DF-8CC6-3E4F-30D4E2155871}"/>
              </a:ext>
            </a:extLst>
          </p:cNvPr>
          <p:cNvSpPr txBox="1"/>
          <p:nvPr/>
        </p:nvSpPr>
        <p:spPr>
          <a:xfrm>
            <a:off x="3451122" y="351503"/>
            <a:ext cx="578136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CAD Evaluation</a:t>
            </a:r>
          </a:p>
        </p:txBody>
      </p:sp>
      <p:sp>
        <p:nvSpPr>
          <p:cNvPr id="6" name="TextBox 5">
            <a:extLst>
              <a:ext uri="{FF2B5EF4-FFF2-40B4-BE49-F238E27FC236}">
                <a16:creationId xmlns:a16="http://schemas.microsoft.com/office/drawing/2014/main" id="{9233F0F8-1CE9-7712-A063-2DE5AE4A70F2}"/>
              </a:ext>
            </a:extLst>
          </p:cNvPr>
          <p:cNvSpPr txBox="1"/>
          <p:nvPr/>
        </p:nvSpPr>
        <p:spPr>
          <a:xfrm>
            <a:off x="1064341" y="1278193"/>
            <a:ext cx="3687096"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Anatomic Testing</a:t>
            </a:r>
          </a:p>
          <a:p>
            <a:pPr marL="457200" indent="-457200">
              <a:buFont typeface="Arial"/>
              <a:buChar char="•"/>
            </a:pPr>
            <a:r>
              <a:rPr lang="en-US" sz="3200"/>
              <a:t>Coronary calcium score</a:t>
            </a:r>
            <a:endParaRPr lang="en-US"/>
          </a:p>
          <a:p>
            <a:pPr marL="457200" indent="-457200">
              <a:buFont typeface="Arial"/>
              <a:buChar char="•"/>
            </a:pPr>
            <a:r>
              <a:rPr lang="en-US" sz="3200"/>
              <a:t>Coronary CTA</a:t>
            </a:r>
          </a:p>
          <a:p>
            <a:pPr marL="457200" indent="-457200">
              <a:buFont typeface="Arial"/>
              <a:buChar char="•"/>
            </a:pPr>
            <a:r>
              <a:rPr lang="en-US" sz="3200"/>
              <a:t>Cardiac catheterization</a:t>
            </a:r>
          </a:p>
        </p:txBody>
      </p:sp>
      <p:sp>
        <p:nvSpPr>
          <p:cNvPr id="7" name="TextBox 6">
            <a:extLst>
              <a:ext uri="{FF2B5EF4-FFF2-40B4-BE49-F238E27FC236}">
                <a16:creationId xmlns:a16="http://schemas.microsoft.com/office/drawing/2014/main" id="{5D616882-72D4-95F8-FD4F-667DB44692D1}"/>
              </a:ext>
            </a:extLst>
          </p:cNvPr>
          <p:cNvSpPr txBox="1"/>
          <p:nvPr/>
        </p:nvSpPr>
        <p:spPr>
          <a:xfrm>
            <a:off x="8256639" y="1280651"/>
            <a:ext cx="29644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Functional /Hemodynamic  Testing </a:t>
            </a:r>
          </a:p>
          <a:p>
            <a:pPr marL="571500" indent="-571500">
              <a:buFont typeface="Arial"/>
              <a:buChar char="•"/>
            </a:pPr>
            <a:r>
              <a:rPr lang="en-US" sz="3600"/>
              <a:t>Stress Testing</a:t>
            </a:r>
          </a:p>
          <a:p>
            <a:pPr marL="571500" indent="-571500">
              <a:buFont typeface="Arial"/>
              <a:buChar char="•"/>
            </a:pPr>
            <a:r>
              <a:rPr lang="en-US" sz="3600"/>
              <a:t>FFR</a:t>
            </a:r>
          </a:p>
        </p:txBody>
      </p:sp>
      <p:pic>
        <p:nvPicPr>
          <p:cNvPr id="9" name="Picture 8" descr="Logo, company name&#10;&#10;Description automatically generated">
            <a:extLst>
              <a:ext uri="{FF2B5EF4-FFF2-40B4-BE49-F238E27FC236}">
                <a16:creationId xmlns:a16="http://schemas.microsoft.com/office/drawing/2014/main" id="{40793129-FEA5-DC6D-57F2-EB061F0A42AD}"/>
              </a:ext>
            </a:extLst>
          </p:cNvPr>
          <p:cNvPicPr>
            <a:picLocks noChangeAspect="1"/>
          </p:cNvPicPr>
          <p:nvPr/>
        </p:nvPicPr>
        <p:blipFill>
          <a:blip r:embed="rId2"/>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25224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28A88-9D26-3C51-F4C9-232BA6049080}"/>
              </a:ext>
            </a:extLst>
          </p:cNvPr>
          <p:cNvPicPr>
            <a:picLocks noChangeAspect="1"/>
          </p:cNvPicPr>
          <p:nvPr/>
        </p:nvPicPr>
        <p:blipFill>
          <a:blip r:embed="rId2"/>
          <a:stretch>
            <a:fillRect/>
          </a:stretch>
        </p:blipFill>
        <p:spPr>
          <a:xfrm>
            <a:off x="0" y="336794"/>
            <a:ext cx="9596284" cy="5102864"/>
          </a:xfrm>
          <a:prstGeom prst="rect">
            <a:avLst/>
          </a:prstGeom>
        </p:spPr>
      </p:pic>
      <p:pic>
        <p:nvPicPr>
          <p:cNvPr id="4" name="Picture 3" descr="Logo, company name&#10;&#10;Description automatically generated">
            <a:extLst>
              <a:ext uri="{FF2B5EF4-FFF2-40B4-BE49-F238E27FC236}">
                <a16:creationId xmlns:a16="http://schemas.microsoft.com/office/drawing/2014/main" id="{E3D4F401-A098-8192-233C-DEE033C8FEE7}"/>
              </a:ext>
            </a:extLst>
          </p:cNvPr>
          <p:cNvPicPr>
            <a:picLocks noChangeAspect="1"/>
          </p:cNvPicPr>
          <p:nvPr/>
        </p:nvPicPr>
        <p:blipFill>
          <a:blip r:embed="rId3"/>
          <a:stretch>
            <a:fillRect/>
          </a:stretch>
        </p:blipFill>
        <p:spPr>
          <a:xfrm>
            <a:off x="67751" y="5646021"/>
            <a:ext cx="2981325" cy="1209675"/>
          </a:xfrm>
          <a:prstGeom prst="rect">
            <a:avLst/>
          </a:prstGeom>
        </p:spPr>
      </p:pic>
      <p:pic>
        <p:nvPicPr>
          <p:cNvPr id="5" name="Picture 4" descr="A graph of positive and negative likelihood&#10;&#10;Description automatically generated">
            <a:extLst>
              <a:ext uri="{FF2B5EF4-FFF2-40B4-BE49-F238E27FC236}">
                <a16:creationId xmlns:a16="http://schemas.microsoft.com/office/drawing/2014/main" id="{EED0E8EF-2A26-3C41-D434-ABF5FC9B7499}"/>
              </a:ext>
            </a:extLst>
          </p:cNvPr>
          <p:cNvPicPr>
            <a:picLocks noChangeAspect="1"/>
          </p:cNvPicPr>
          <p:nvPr/>
        </p:nvPicPr>
        <p:blipFill>
          <a:blip r:embed="rId4"/>
          <a:stretch>
            <a:fillRect/>
          </a:stretch>
        </p:blipFill>
        <p:spPr>
          <a:xfrm>
            <a:off x="218462" y="749402"/>
            <a:ext cx="9424832" cy="4892162"/>
          </a:xfrm>
          <a:prstGeom prst="rect">
            <a:avLst/>
          </a:prstGeom>
        </p:spPr>
      </p:pic>
      <p:sp>
        <p:nvSpPr>
          <p:cNvPr id="6" name="TextBox 5">
            <a:extLst>
              <a:ext uri="{FF2B5EF4-FFF2-40B4-BE49-F238E27FC236}">
                <a16:creationId xmlns:a16="http://schemas.microsoft.com/office/drawing/2014/main" id="{6A1BE79D-CAD8-5422-ABFA-30978F45F8C8}"/>
              </a:ext>
            </a:extLst>
          </p:cNvPr>
          <p:cNvSpPr txBox="1"/>
          <p:nvPr/>
        </p:nvSpPr>
        <p:spPr>
          <a:xfrm>
            <a:off x="3277609" y="5775556"/>
            <a:ext cx="63663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CY LOONG, C ANAGNOSTOPOULOS</a:t>
            </a:r>
            <a:br>
              <a:rPr lang="en-US"/>
            </a:br>
            <a:r>
              <a:rPr lang="en-US" sz="1200"/>
              <a:t>Heart 2004; (90 </a:t>
            </a:r>
            <a:r>
              <a:rPr lang="en-US" sz="1200" err="1"/>
              <a:t>supplementV</a:t>
            </a:r>
            <a:r>
              <a:rPr lang="en-US" sz="1200"/>
              <a:t>) :v2-v9</a:t>
            </a:r>
            <a:endParaRPr lang="en-US"/>
          </a:p>
        </p:txBody>
      </p:sp>
    </p:spTree>
    <p:extLst>
      <p:ext uri="{BB962C8B-B14F-4D97-AF65-F5344CB8AC3E}">
        <p14:creationId xmlns:p14="http://schemas.microsoft.com/office/powerpoint/2010/main" val="2140122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469C-9A6F-A851-95BE-E49EF260E9E0}"/>
              </a:ext>
            </a:extLst>
          </p:cNvPr>
          <p:cNvSpPr txBox="1"/>
          <p:nvPr/>
        </p:nvSpPr>
        <p:spPr>
          <a:xfrm>
            <a:off x="3704302" y="791497"/>
            <a:ext cx="49849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t>Stress Testing</a:t>
            </a:r>
          </a:p>
        </p:txBody>
      </p:sp>
      <p:sp>
        <p:nvSpPr>
          <p:cNvPr id="3" name="TextBox 2">
            <a:extLst>
              <a:ext uri="{FF2B5EF4-FFF2-40B4-BE49-F238E27FC236}">
                <a16:creationId xmlns:a16="http://schemas.microsoft.com/office/drawing/2014/main" id="{AB55DD1B-6D02-DFB5-E467-E59914A40C58}"/>
              </a:ext>
            </a:extLst>
          </p:cNvPr>
          <p:cNvSpPr txBox="1"/>
          <p:nvPr/>
        </p:nvSpPr>
        <p:spPr>
          <a:xfrm>
            <a:off x="2175388" y="1779638"/>
            <a:ext cx="18632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Stress method</a:t>
            </a:r>
          </a:p>
        </p:txBody>
      </p:sp>
      <p:sp>
        <p:nvSpPr>
          <p:cNvPr id="4" name="TextBox 3">
            <a:extLst>
              <a:ext uri="{FF2B5EF4-FFF2-40B4-BE49-F238E27FC236}">
                <a16:creationId xmlns:a16="http://schemas.microsoft.com/office/drawing/2014/main" id="{D33CB34F-799A-3E00-56B5-79DBC103FBA8}"/>
              </a:ext>
            </a:extLst>
          </p:cNvPr>
          <p:cNvSpPr txBox="1"/>
          <p:nvPr/>
        </p:nvSpPr>
        <p:spPr>
          <a:xfrm>
            <a:off x="8689258" y="1870587"/>
            <a:ext cx="3038167"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 Imaging</a:t>
            </a:r>
          </a:p>
          <a:p>
            <a:endParaRPr lang="en-US" sz="4400"/>
          </a:p>
          <a:p>
            <a:pPr marL="571500" indent="-571500">
              <a:buFont typeface="Arial"/>
              <a:buChar char="•"/>
            </a:pPr>
            <a:r>
              <a:rPr lang="en-US" sz="3200"/>
              <a:t>Nuclear</a:t>
            </a:r>
          </a:p>
          <a:p>
            <a:pPr marL="571500" indent="-571500">
              <a:buFont typeface="Arial"/>
              <a:buChar char="•"/>
            </a:pPr>
            <a:r>
              <a:rPr lang="en-US" sz="3200"/>
              <a:t>Echo</a:t>
            </a:r>
          </a:p>
          <a:p>
            <a:pPr marL="571500" indent="-571500">
              <a:buFont typeface="Arial"/>
              <a:buChar char="•"/>
            </a:pPr>
            <a:r>
              <a:rPr lang="en-US" sz="3200"/>
              <a:t>MRI</a:t>
            </a:r>
          </a:p>
          <a:p>
            <a:endParaRPr lang="en-US" sz="4400"/>
          </a:p>
          <a:p>
            <a:endParaRPr lang="en-US" sz="4400"/>
          </a:p>
          <a:p>
            <a:endParaRPr lang="en-US" sz="4400"/>
          </a:p>
        </p:txBody>
      </p:sp>
      <p:sp>
        <p:nvSpPr>
          <p:cNvPr id="5" name="TextBox 4">
            <a:extLst>
              <a:ext uri="{FF2B5EF4-FFF2-40B4-BE49-F238E27FC236}">
                <a16:creationId xmlns:a16="http://schemas.microsoft.com/office/drawing/2014/main" id="{B59DC8EA-57C2-40E1-B872-FF6826AD539F}"/>
              </a:ext>
            </a:extLst>
          </p:cNvPr>
          <p:cNvSpPr txBox="1"/>
          <p:nvPr/>
        </p:nvSpPr>
        <p:spPr>
          <a:xfrm>
            <a:off x="145026" y="3138948"/>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Exercise</a:t>
            </a:r>
          </a:p>
          <a:p>
            <a:pPr marL="457200" indent="-457200" algn="l">
              <a:buFont typeface="Arial"/>
              <a:buChar char="•"/>
            </a:pPr>
            <a:r>
              <a:rPr lang="en-US" sz="3200"/>
              <a:t>Treadmill</a:t>
            </a:r>
            <a:endParaRPr lang="en-US"/>
          </a:p>
          <a:p>
            <a:pPr marL="457200" indent="-457200">
              <a:buFont typeface="Arial"/>
              <a:buChar char="•"/>
            </a:pPr>
            <a:r>
              <a:rPr lang="en-US" sz="3200"/>
              <a:t>Stationary Bike</a:t>
            </a:r>
            <a:endParaRPr lang="en-US"/>
          </a:p>
        </p:txBody>
      </p:sp>
      <p:sp>
        <p:nvSpPr>
          <p:cNvPr id="8" name="TextBox 7">
            <a:extLst>
              <a:ext uri="{FF2B5EF4-FFF2-40B4-BE49-F238E27FC236}">
                <a16:creationId xmlns:a16="http://schemas.microsoft.com/office/drawing/2014/main" id="{306A594F-2797-44FF-CF39-5A7727FBE6FD}"/>
              </a:ext>
            </a:extLst>
          </p:cNvPr>
          <p:cNvSpPr txBox="1"/>
          <p:nvPr/>
        </p:nvSpPr>
        <p:spPr>
          <a:xfrm>
            <a:off x="3846871" y="3281515"/>
            <a:ext cx="28906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Pharmacologic</a:t>
            </a:r>
          </a:p>
          <a:p>
            <a:pPr marL="457200" indent="-457200">
              <a:buFont typeface="Arial"/>
              <a:buChar char="•"/>
            </a:pPr>
            <a:r>
              <a:rPr lang="en-US" sz="3200"/>
              <a:t>Vasodilators</a:t>
            </a:r>
          </a:p>
          <a:p>
            <a:pPr marL="457200" indent="-457200">
              <a:buFont typeface="Arial"/>
              <a:buChar char="•"/>
            </a:pPr>
            <a:r>
              <a:rPr lang="en-US" sz="3200"/>
              <a:t>Inotropes</a:t>
            </a:r>
          </a:p>
        </p:txBody>
      </p:sp>
      <p:pic>
        <p:nvPicPr>
          <p:cNvPr id="10" name="Picture 9" descr="Logo, company name&#10;&#10;Description automatically generated">
            <a:extLst>
              <a:ext uri="{FF2B5EF4-FFF2-40B4-BE49-F238E27FC236}">
                <a16:creationId xmlns:a16="http://schemas.microsoft.com/office/drawing/2014/main" id="{8DE81793-2E49-EF50-9095-54553697820F}"/>
              </a:ext>
            </a:extLst>
          </p:cNvPr>
          <p:cNvPicPr>
            <a:picLocks noChangeAspect="1"/>
          </p:cNvPicPr>
          <p:nvPr/>
        </p:nvPicPr>
        <p:blipFill>
          <a:blip r:embed="rId2"/>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4150860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ox with black text&#10;&#10;Description automatically generated">
            <a:extLst>
              <a:ext uri="{FF2B5EF4-FFF2-40B4-BE49-F238E27FC236}">
                <a16:creationId xmlns:a16="http://schemas.microsoft.com/office/drawing/2014/main" id="{2B8D5605-DF68-05D8-56D1-B1AF4344EB39}"/>
              </a:ext>
            </a:extLst>
          </p:cNvPr>
          <p:cNvPicPr>
            <a:picLocks noChangeAspect="1"/>
          </p:cNvPicPr>
          <p:nvPr/>
        </p:nvPicPr>
        <p:blipFill>
          <a:blip r:embed="rId2"/>
          <a:stretch>
            <a:fillRect/>
          </a:stretch>
        </p:blipFill>
        <p:spPr>
          <a:xfrm>
            <a:off x="0" y="357355"/>
            <a:ext cx="12034683" cy="5012580"/>
          </a:xfrm>
          <a:prstGeom prst="rect">
            <a:avLst/>
          </a:prstGeom>
        </p:spPr>
      </p:pic>
      <p:pic>
        <p:nvPicPr>
          <p:cNvPr id="4" name="Picture 3" descr="Logo, company name&#10;&#10;Description automatically generated">
            <a:extLst>
              <a:ext uri="{FF2B5EF4-FFF2-40B4-BE49-F238E27FC236}">
                <a16:creationId xmlns:a16="http://schemas.microsoft.com/office/drawing/2014/main" id="{AADE8004-3798-C8F9-BDEB-01290DFA02A4}"/>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2514909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stress agents&#10;&#10;Description automatically generated">
            <a:extLst>
              <a:ext uri="{FF2B5EF4-FFF2-40B4-BE49-F238E27FC236}">
                <a16:creationId xmlns:a16="http://schemas.microsoft.com/office/drawing/2014/main" id="{53F145EC-DF96-DA2E-9D73-6637ED7274E8}"/>
              </a:ext>
            </a:extLst>
          </p:cNvPr>
          <p:cNvPicPr>
            <a:picLocks noChangeAspect="1"/>
          </p:cNvPicPr>
          <p:nvPr/>
        </p:nvPicPr>
        <p:blipFill>
          <a:blip r:embed="rId2"/>
          <a:stretch>
            <a:fillRect/>
          </a:stretch>
        </p:blipFill>
        <p:spPr>
          <a:xfrm>
            <a:off x="820993" y="578814"/>
            <a:ext cx="8893278" cy="4564746"/>
          </a:xfrm>
          <a:prstGeom prst="rect">
            <a:avLst/>
          </a:prstGeom>
        </p:spPr>
      </p:pic>
      <p:pic>
        <p:nvPicPr>
          <p:cNvPr id="4" name="Picture 3" descr="Logo, company name&#10;&#10;Description automatically generated">
            <a:extLst>
              <a:ext uri="{FF2B5EF4-FFF2-40B4-BE49-F238E27FC236}">
                <a16:creationId xmlns:a16="http://schemas.microsoft.com/office/drawing/2014/main" id="{842AEF8B-00D4-E8C7-C6C1-A39ED760BCB3}"/>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1106369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A1907558-DAE8-DF91-8571-734A77B24525}"/>
              </a:ext>
            </a:extLst>
          </p:cNvPr>
          <p:cNvPicPr>
            <a:picLocks noChangeAspect="1"/>
          </p:cNvPicPr>
          <p:nvPr/>
        </p:nvPicPr>
        <p:blipFill>
          <a:blip r:embed="rId2"/>
          <a:stretch>
            <a:fillRect/>
          </a:stretch>
        </p:blipFill>
        <p:spPr>
          <a:xfrm>
            <a:off x="-1075" y="5646021"/>
            <a:ext cx="2981325" cy="1209675"/>
          </a:xfrm>
          <a:prstGeom prst="rect">
            <a:avLst/>
          </a:prstGeom>
        </p:spPr>
      </p:pic>
      <p:sp>
        <p:nvSpPr>
          <p:cNvPr id="4" name="TextBox 3">
            <a:extLst>
              <a:ext uri="{FF2B5EF4-FFF2-40B4-BE49-F238E27FC236}">
                <a16:creationId xmlns:a16="http://schemas.microsoft.com/office/drawing/2014/main" id="{77180810-31AA-8480-8B66-34359B849790}"/>
              </a:ext>
            </a:extLst>
          </p:cNvPr>
          <p:cNvSpPr txBox="1"/>
          <p:nvPr/>
        </p:nvSpPr>
        <p:spPr>
          <a:xfrm>
            <a:off x="416260" y="462686"/>
            <a:ext cx="71922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                                     PET CT MPI</a:t>
            </a:r>
            <a:endParaRPr lang="en-US"/>
          </a:p>
        </p:txBody>
      </p:sp>
      <p:sp>
        <p:nvSpPr>
          <p:cNvPr id="6" name="TextBox 5">
            <a:extLst>
              <a:ext uri="{FF2B5EF4-FFF2-40B4-BE49-F238E27FC236}">
                <a16:creationId xmlns:a16="http://schemas.microsoft.com/office/drawing/2014/main" id="{5D510BE1-A0A1-AE71-3D38-24B7711A2E92}"/>
              </a:ext>
            </a:extLst>
          </p:cNvPr>
          <p:cNvSpPr txBox="1"/>
          <p:nvPr/>
        </p:nvSpPr>
        <p:spPr>
          <a:xfrm>
            <a:off x="1143000" y="1627450"/>
            <a:ext cx="27432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Treadmill </a:t>
            </a:r>
          </a:p>
          <a:p>
            <a:r>
              <a:rPr lang="en-US"/>
              <a:t>Can be done with </a:t>
            </a:r>
          </a:p>
          <a:p>
            <a:r>
              <a:rPr lang="en-US" b="1" u="sng"/>
              <a:t>N13 ammonia</a:t>
            </a:r>
          </a:p>
          <a:p>
            <a:pPr marL="285750" indent="-285750">
              <a:buFont typeface="Arial"/>
              <a:buChar char="•"/>
            </a:pPr>
            <a:r>
              <a:rPr lang="en-US"/>
              <a:t>Physical </a:t>
            </a:r>
            <a:r>
              <a:rPr lang="en-US" err="1"/>
              <a:t>half life</a:t>
            </a:r>
            <a:r>
              <a:rPr lang="en-US"/>
              <a:t>: 10 minutes</a:t>
            </a:r>
          </a:p>
          <a:p>
            <a:pPr marL="285750" indent="-285750">
              <a:buFont typeface="Arial"/>
              <a:buChar char="•"/>
            </a:pPr>
            <a:r>
              <a:rPr lang="en-US"/>
              <a:t>Needs a cyclotron on site</a:t>
            </a:r>
          </a:p>
          <a:p>
            <a:r>
              <a:rPr lang="en-US" b="1" u="sng"/>
              <a:t>F18 </a:t>
            </a:r>
            <a:r>
              <a:rPr lang="en-US" b="1" u="sng" err="1"/>
              <a:t>Flurpiridaz</a:t>
            </a:r>
            <a:endParaRPr lang="en-US" b="1" u="sng"/>
          </a:p>
          <a:p>
            <a:pPr marL="285750" indent="-285750">
              <a:buFont typeface="Arial"/>
              <a:buChar char="•"/>
            </a:pPr>
            <a:r>
              <a:rPr lang="en-US"/>
              <a:t>Physical </a:t>
            </a:r>
            <a:r>
              <a:rPr lang="en-US" err="1"/>
              <a:t>half life</a:t>
            </a:r>
            <a:r>
              <a:rPr lang="en-US"/>
              <a:t> 110 minutes</a:t>
            </a:r>
          </a:p>
          <a:p>
            <a:pPr marL="285750" indent="-285750">
              <a:buFont typeface="Arial"/>
              <a:buChar char="•"/>
            </a:pPr>
            <a:r>
              <a:rPr lang="en-US"/>
              <a:t>Unit dose</a:t>
            </a:r>
          </a:p>
          <a:p>
            <a:pPr marL="285750" indent="-285750">
              <a:buFont typeface="Arial"/>
              <a:buChar char="•"/>
            </a:pPr>
            <a:r>
              <a:rPr lang="en-US"/>
              <a:t>Not FDA approved yet</a:t>
            </a:r>
          </a:p>
          <a:p>
            <a:endParaRPr lang="en-US" u="sng"/>
          </a:p>
        </p:txBody>
      </p:sp>
      <p:sp>
        <p:nvSpPr>
          <p:cNvPr id="9" name="TextBox 8">
            <a:extLst>
              <a:ext uri="{FF2B5EF4-FFF2-40B4-BE49-F238E27FC236}">
                <a16:creationId xmlns:a16="http://schemas.microsoft.com/office/drawing/2014/main" id="{17246DFE-118D-2E05-55D3-9EBF55791C20}"/>
              </a:ext>
            </a:extLst>
          </p:cNvPr>
          <p:cNvSpPr txBox="1"/>
          <p:nvPr/>
        </p:nvSpPr>
        <p:spPr>
          <a:xfrm>
            <a:off x="7609207" y="1627695"/>
            <a:ext cx="32348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t>Pharmacologic</a:t>
            </a:r>
          </a:p>
        </p:txBody>
      </p:sp>
      <p:sp>
        <p:nvSpPr>
          <p:cNvPr id="12" name="TextBox 11">
            <a:extLst>
              <a:ext uri="{FF2B5EF4-FFF2-40B4-BE49-F238E27FC236}">
                <a16:creationId xmlns:a16="http://schemas.microsoft.com/office/drawing/2014/main" id="{6C684647-15D8-7F9F-F26B-8E8456821A72}"/>
              </a:ext>
            </a:extLst>
          </p:cNvPr>
          <p:cNvSpPr txBox="1"/>
          <p:nvPr/>
        </p:nvSpPr>
        <p:spPr>
          <a:xfrm>
            <a:off x="7781483" y="239954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3" name="TextBox 12">
            <a:extLst>
              <a:ext uri="{FF2B5EF4-FFF2-40B4-BE49-F238E27FC236}">
                <a16:creationId xmlns:a16="http://schemas.microsoft.com/office/drawing/2014/main" id="{26320AA4-1853-93D8-3040-F6490C2FE120}"/>
              </a:ext>
            </a:extLst>
          </p:cNvPr>
          <p:cNvSpPr txBox="1"/>
          <p:nvPr/>
        </p:nvSpPr>
        <p:spPr>
          <a:xfrm>
            <a:off x="7679725" y="221530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Can be done with</a:t>
            </a:r>
          </a:p>
        </p:txBody>
      </p:sp>
      <p:sp>
        <p:nvSpPr>
          <p:cNvPr id="15" name="TextBox 14">
            <a:extLst>
              <a:ext uri="{FF2B5EF4-FFF2-40B4-BE49-F238E27FC236}">
                <a16:creationId xmlns:a16="http://schemas.microsoft.com/office/drawing/2014/main" id="{DBA5D96B-D435-890F-D4B8-ABD6D3C537A2}"/>
              </a:ext>
            </a:extLst>
          </p:cNvPr>
          <p:cNvSpPr txBox="1"/>
          <p:nvPr/>
        </p:nvSpPr>
        <p:spPr>
          <a:xfrm>
            <a:off x="7677545" y="2491549"/>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82 Rubidium</a:t>
            </a:r>
          </a:p>
          <a:p>
            <a:pPr marL="285750" indent="-285750">
              <a:buFont typeface="Arial"/>
              <a:buChar char="•"/>
            </a:pPr>
            <a:r>
              <a:rPr lang="en-US"/>
              <a:t>Physical </a:t>
            </a:r>
            <a:r>
              <a:rPr lang="en-US" err="1"/>
              <a:t>half life</a:t>
            </a:r>
            <a:r>
              <a:rPr lang="en-US"/>
              <a:t> is 76 seconds.</a:t>
            </a:r>
          </a:p>
          <a:p>
            <a:pPr marL="285750" indent="-285750">
              <a:buFont typeface="Arial"/>
              <a:buChar char="•"/>
            </a:pPr>
            <a:r>
              <a:rPr lang="en-US"/>
              <a:t>89 Str/89 Rb generator</a:t>
            </a:r>
          </a:p>
        </p:txBody>
      </p:sp>
    </p:spTree>
    <p:extLst>
      <p:ext uri="{BB962C8B-B14F-4D97-AF65-F5344CB8AC3E}">
        <p14:creationId xmlns:p14="http://schemas.microsoft.com/office/powerpoint/2010/main" val="433482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FC575B88-E0C5-7B32-8DC3-B096A2A0494D}"/>
              </a:ext>
            </a:extLst>
          </p:cNvPr>
          <p:cNvPicPr>
            <a:picLocks noChangeAspect="1"/>
          </p:cNvPicPr>
          <p:nvPr/>
        </p:nvPicPr>
        <p:blipFill>
          <a:blip r:embed="rId2"/>
          <a:stretch>
            <a:fillRect/>
          </a:stretch>
        </p:blipFill>
        <p:spPr>
          <a:xfrm>
            <a:off x="67751" y="5646021"/>
            <a:ext cx="2981325" cy="1209675"/>
          </a:xfrm>
          <a:prstGeom prst="rect">
            <a:avLst/>
          </a:prstGeom>
        </p:spPr>
      </p:pic>
      <p:pic>
        <p:nvPicPr>
          <p:cNvPr id="2" name="Picture 1" descr="A screenshot of a graph&#10;&#10;Description automatically generated">
            <a:extLst>
              <a:ext uri="{FF2B5EF4-FFF2-40B4-BE49-F238E27FC236}">
                <a16:creationId xmlns:a16="http://schemas.microsoft.com/office/drawing/2014/main" id="{9720B855-F9CF-1915-3FF2-51221887C01F}"/>
              </a:ext>
            </a:extLst>
          </p:cNvPr>
          <p:cNvPicPr>
            <a:picLocks noChangeAspect="1"/>
          </p:cNvPicPr>
          <p:nvPr/>
        </p:nvPicPr>
        <p:blipFill>
          <a:blip r:embed="rId3"/>
          <a:stretch>
            <a:fillRect/>
          </a:stretch>
        </p:blipFill>
        <p:spPr>
          <a:xfrm>
            <a:off x="2415257" y="350436"/>
            <a:ext cx="7847162" cy="5048866"/>
          </a:xfrm>
          <a:prstGeom prst="rect">
            <a:avLst/>
          </a:prstGeom>
        </p:spPr>
      </p:pic>
    </p:spTree>
    <p:extLst>
      <p:ext uri="{BB962C8B-B14F-4D97-AF65-F5344CB8AC3E}">
        <p14:creationId xmlns:p14="http://schemas.microsoft.com/office/powerpoint/2010/main" val="4235825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C21B8-0EDD-6D18-6E7F-CBA7B694D5D5}"/>
              </a:ext>
            </a:extLst>
          </p:cNvPr>
          <p:cNvPicPr>
            <a:picLocks noChangeAspect="1"/>
          </p:cNvPicPr>
          <p:nvPr/>
        </p:nvPicPr>
        <p:blipFill>
          <a:blip r:embed="rId2"/>
          <a:stretch>
            <a:fillRect/>
          </a:stretch>
        </p:blipFill>
        <p:spPr>
          <a:xfrm>
            <a:off x="14024" y="1601"/>
            <a:ext cx="6147424" cy="5662714"/>
          </a:xfrm>
          <a:prstGeom prst="rect">
            <a:avLst/>
          </a:prstGeom>
        </p:spPr>
      </p:pic>
      <p:pic>
        <p:nvPicPr>
          <p:cNvPr id="3" name="Picture 2">
            <a:extLst>
              <a:ext uri="{FF2B5EF4-FFF2-40B4-BE49-F238E27FC236}">
                <a16:creationId xmlns:a16="http://schemas.microsoft.com/office/drawing/2014/main" id="{2D017C75-0A85-DDCD-9F5F-2F5DDC2B5C3E}"/>
              </a:ext>
            </a:extLst>
          </p:cNvPr>
          <p:cNvPicPr>
            <a:picLocks noChangeAspect="1"/>
          </p:cNvPicPr>
          <p:nvPr/>
        </p:nvPicPr>
        <p:blipFill>
          <a:blip r:embed="rId3"/>
          <a:stretch>
            <a:fillRect/>
          </a:stretch>
        </p:blipFill>
        <p:spPr>
          <a:xfrm>
            <a:off x="6158633" y="0"/>
            <a:ext cx="6031265" cy="5439774"/>
          </a:xfrm>
          <a:prstGeom prst="rect">
            <a:avLst/>
          </a:prstGeom>
        </p:spPr>
      </p:pic>
      <p:pic>
        <p:nvPicPr>
          <p:cNvPr id="5" name="Picture 4" descr="Logo, company name&#10;&#10;Description automatically generated">
            <a:extLst>
              <a:ext uri="{FF2B5EF4-FFF2-40B4-BE49-F238E27FC236}">
                <a16:creationId xmlns:a16="http://schemas.microsoft.com/office/drawing/2014/main" id="{FBEE1FA9-D8CE-9E51-CACE-0407DF4849EC}"/>
              </a:ext>
            </a:extLst>
          </p:cNvPr>
          <p:cNvPicPr>
            <a:picLocks noChangeAspect="1"/>
          </p:cNvPicPr>
          <p:nvPr/>
        </p:nvPicPr>
        <p:blipFill>
          <a:blip r:embed="rId4"/>
          <a:stretch>
            <a:fillRect/>
          </a:stretch>
        </p:blipFill>
        <p:spPr>
          <a:xfrm>
            <a:off x="-1075" y="5646021"/>
            <a:ext cx="2981325" cy="1209675"/>
          </a:xfrm>
          <a:prstGeom prst="rect">
            <a:avLst/>
          </a:prstGeom>
        </p:spPr>
      </p:pic>
    </p:spTree>
    <p:extLst>
      <p:ext uri="{BB962C8B-B14F-4D97-AF65-F5344CB8AC3E}">
        <p14:creationId xmlns:p14="http://schemas.microsoft.com/office/powerpoint/2010/main" val="349624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21831-5854-D341-AA62-71E2B5189F8F}"/>
              </a:ext>
            </a:extLst>
          </p:cNvPr>
          <p:cNvPicPr>
            <a:picLocks noChangeAspect="1"/>
          </p:cNvPicPr>
          <p:nvPr/>
        </p:nvPicPr>
        <p:blipFill>
          <a:blip r:embed="rId2"/>
          <a:stretch>
            <a:fillRect/>
          </a:stretch>
        </p:blipFill>
        <p:spPr>
          <a:xfrm>
            <a:off x="601970" y="247909"/>
            <a:ext cx="11145284" cy="5393459"/>
          </a:xfrm>
          <a:prstGeom prst="rect">
            <a:avLst/>
          </a:prstGeom>
        </p:spPr>
      </p:pic>
      <p:pic>
        <p:nvPicPr>
          <p:cNvPr id="4" name="Picture 3" descr="Logo, company name&#10;&#10;Description automatically generated">
            <a:extLst>
              <a:ext uri="{FF2B5EF4-FFF2-40B4-BE49-F238E27FC236}">
                <a16:creationId xmlns:a16="http://schemas.microsoft.com/office/drawing/2014/main" id="{F86102C0-F69A-E927-5C8C-E9D61BEB24AB}"/>
              </a:ext>
            </a:extLst>
          </p:cNvPr>
          <p:cNvPicPr>
            <a:picLocks noChangeAspect="1"/>
          </p:cNvPicPr>
          <p:nvPr/>
        </p:nvPicPr>
        <p:blipFill>
          <a:blip r:embed="rId3"/>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3414160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6E6183D-4891-5E11-CFC1-A66333198E19}"/>
              </a:ext>
            </a:extLst>
          </p:cNvPr>
          <p:cNvPicPr>
            <a:picLocks noChangeAspect="1"/>
          </p:cNvPicPr>
          <p:nvPr/>
        </p:nvPicPr>
        <p:blipFill>
          <a:blip r:embed="rId2"/>
          <a:stretch>
            <a:fillRect/>
          </a:stretch>
        </p:blipFill>
        <p:spPr>
          <a:xfrm>
            <a:off x="-1075" y="5636342"/>
            <a:ext cx="2981325" cy="1219200"/>
          </a:xfrm>
          <a:prstGeom prst="rect">
            <a:avLst/>
          </a:prstGeom>
        </p:spPr>
      </p:pic>
      <p:sp>
        <p:nvSpPr>
          <p:cNvPr id="3" name="TextBox 2">
            <a:extLst>
              <a:ext uri="{FF2B5EF4-FFF2-40B4-BE49-F238E27FC236}">
                <a16:creationId xmlns:a16="http://schemas.microsoft.com/office/drawing/2014/main" id="{9E497EFB-B94C-D0BC-4ED0-ECA93816E886}"/>
              </a:ext>
            </a:extLst>
          </p:cNvPr>
          <p:cNvSpPr txBox="1"/>
          <p:nvPr/>
        </p:nvSpPr>
        <p:spPr>
          <a:xfrm>
            <a:off x="4549121" y="1063474"/>
            <a:ext cx="426535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t>The Basis of Nuclear</a:t>
            </a:r>
          </a:p>
          <a:p>
            <a:r>
              <a:rPr lang="en-US" sz="6000"/>
              <a:t>Ischemic Imaging</a:t>
            </a:r>
            <a:r>
              <a:rPr lang="en-US" sz="4400"/>
              <a:t>               </a:t>
            </a:r>
            <a:endParaRPr lang="en-US"/>
          </a:p>
        </p:txBody>
      </p:sp>
    </p:spTree>
    <p:extLst>
      <p:ext uri="{BB962C8B-B14F-4D97-AF65-F5344CB8AC3E}">
        <p14:creationId xmlns:p14="http://schemas.microsoft.com/office/powerpoint/2010/main" val="217970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0834E1-93A2-C739-5B44-C9E9D861074A}"/>
              </a:ext>
            </a:extLst>
          </p:cNvPr>
          <p:cNvPicPr>
            <a:picLocks noGrp="1" noChangeAspect="1"/>
          </p:cNvPicPr>
          <p:nvPr>
            <p:ph idx="1"/>
          </p:nvPr>
        </p:nvPicPr>
        <p:blipFill>
          <a:blip r:embed="rId2"/>
          <a:stretch>
            <a:fillRect/>
          </a:stretch>
        </p:blipFill>
        <p:spPr>
          <a:xfrm>
            <a:off x="2591747" y="419895"/>
            <a:ext cx="7532088" cy="5077817"/>
          </a:xfrm>
        </p:spPr>
      </p:pic>
      <p:sp>
        <p:nvSpPr>
          <p:cNvPr id="3" name="TextBox 2">
            <a:extLst>
              <a:ext uri="{FF2B5EF4-FFF2-40B4-BE49-F238E27FC236}">
                <a16:creationId xmlns:a16="http://schemas.microsoft.com/office/drawing/2014/main" id="{E8B147CB-4A99-F165-7E34-D17360C9B3BD}"/>
              </a:ext>
            </a:extLst>
          </p:cNvPr>
          <p:cNvSpPr txBox="1"/>
          <p:nvPr/>
        </p:nvSpPr>
        <p:spPr>
          <a:xfrm>
            <a:off x="4925419" y="567806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solidFill>
                  <a:srgbClr val="222222"/>
                </a:solidFill>
                <a:latin typeface="Arial"/>
                <a:cs typeface="Arial"/>
              </a:rPr>
              <a:t>J. Clin. Med.</a:t>
            </a:r>
            <a:r>
              <a:rPr lang="en-US" sz="1200">
                <a:solidFill>
                  <a:srgbClr val="222222"/>
                </a:solidFill>
                <a:latin typeface="Arial"/>
                <a:cs typeface="Arial"/>
              </a:rPr>
              <a:t> </a:t>
            </a:r>
            <a:r>
              <a:rPr lang="en-US" sz="1200" b="1">
                <a:solidFill>
                  <a:srgbClr val="222222"/>
                </a:solidFill>
                <a:latin typeface="Arial"/>
                <a:cs typeface="Arial"/>
              </a:rPr>
              <a:t>2019</a:t>
            </a:r>
            <a:r>
              <a:rPr lang="en-US" sz="1200">
                <a:solidFill>
                  <a:srgbClr val="222222"/>
                </a:solidFill>
                <a:latin typeface="Arial"/>
                <a:cs typeface="Arial"/>
              </a:rPr>
              <a:t>, </a:t>
            </a:r>
            <a:r>
              <a:rPr lang="en-US" sz="1200" i="1">
                <a:solidFill>
                  <a:srgbClr val="222222"/>
                </a:solidFill>
                <a:latin typeface="Arial"/>
                <a:cs typeface="Arial"/>
              </a:rPr>
              <a:t>8</a:t>
            </a:r>
            <a:r>
              <a:rPr lang="en-US" sz="1200">
                <a:solidFill>
                  <a:srgbClr val="222222"/>
                </a:solidFill>
                <a:latin typeface="Arial"/>
                <a:cs typeface="Arial"/>
              </a:rPr>
              <a:t>(2), 255; </a:t>
            </a:r>
            <a:r>
              <a:rPr lang="en-US" sz="1200" b="1">
                <a:solidFill>
                  <a:srgbClr val="4F5671"/>
                </a:solidFill>
                <a:latin typeface="Arial"/>
                <a:cs typeface="Arial"/>
                <a:hlinkClick r:id="rId3"/>
              </a:rPr>
              <a:t>https://doi.org/10.3390/jcm8020255</a:t>
            </a:r>
            <a:endParaRPr lang="en-US" sz="1200"/>
          </a:p>
        </p:txBody>
      </p:sp>
      <p:pic>
        <p:nvPicPr>
          <p:cNvPr id="5" name="Picture 4" descr="Logo, company name&#10;&#10;Description automatically generated">
            <a:extLst>
              <a:ext uri="{FF2B5EF4-FFF2-40B4-BE49-F238E27FC236}">
                <a16:creationId xmlns:a16="http://schemas.microsoft.com/office/drawing/2014/main" id="{A4029B50-E6F8-F31C-C347-4DADA3B6EFFC}"/>
              </a:ext>
            </a:extLst>
          </p:cNvPr>
          <p:cNvPicPr>
            <a:picLocks noChangeAspect="1"/>
          </p:cNvPicPr>
          <p:nvPr/>
        </p:nvPicPr>
        <p:blipFill>
          <a:blip r:embed="rId4"/>
          <a:stretch>
            <a:fillRect/>
          </a:stretch>
        </p:blipFill>
        <p:spPr>
          <a:xfrm>
            <a:off x="67751" y="5646021"/>
            <a:ext cx="2981325" cy="1209675"/>
          </a:xfrm>
          <a:prstGeom prst="rect">
            <a:avLst/>
          </a:prstGeom>
        </p:spPr>
      </p:pic>
    </p:spTree>
    <p:extLst>
      <p:ext uri="{BB962C8B-B14F-4D97-AF65-F5344CB8AC3E}">
        <p14:creationId xmlns:p14="http://schemas.microsoft.com/office/powerpoint/2010/main" val="4265028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65</Slides>
  <Notes>0</Notes>
  <HiddenSlides>0</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Cardiac PET/CT Update</vt:lpstr>
      <vt:lpstr>PowerPoint Presentation</vt:lpstr>
      <vt:lpstr>             Eber Papyrus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Pharmacologic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2024-04-20T16:43:31Z</dcterms:created>
  <dcterms:modified xsi:type="dcterms:W3CDTF">2024-05-17T12:38:07Z</dcterms:modified>
</cp:coreProperties>
</file>