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908" y="2519248"/>
            <a:ext cx="826008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14908" y="1422908"/>
            <a:ext cx="3305175" cy="448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908" y="598423"/>
            <a:ext cx="79419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891" y="1463548"/>
            <a:ext cx="8013065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mailto:Brett.Martindale@ogdenclinic.com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://www.sciencedirect.com/science/article/pii/S0169409X17303198)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What’s</a:t>
            </a:r>
            <a:r>
              <a:rPr dirty="0" sz="3600" spc="-30"/>
              <a:t> </a:t>
            </a:r>
            <a:r>
              <a:rPr dirty="0" sz="3600"/>
              <a:t>New</a:t>
            </a:r>
            <a:r>
              <a:rPr dirty="0" sz="3600" spc="-30"/>
              <a:t> </a:t>
            </a:r>
            <a:r>
              <a:rPr dirty="0" sz="3600"/>
              <a:t>in</a:t>
            </a:r>
            <a:r>
              <a:rPr dirty="0" sz="3600" spc="-45"/>
              <a:t> </a:t>
            </a:r>
            <a:r>
              <a:rPr dirty="0" sz="3600"/>
              <a:t>Sports</a:t>
            </a:r>
            <a:r>
              <a:rPr dirty="0" sz="3600" spc="-25"/>
              <a:t> </a:t>
            </a:r>
            <a:r>
              <a:rPr dirty="0" sz="3600" spc="-10"/>
              <a:t>Medicine?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535635" y="3318459"/>
            <a:ext cx="32111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Brett</a:t>
            </a:r>
            <a:r>
              <a:rPr dirty="0" sz="2400" spc="-1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Martindale,</a:t>
            </a:r>
            <a:r>
              <a:rPr dirty="0" sz="2400" spc="-114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MD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110"/>
              <a:t> </a:t>
            </a:r>
            <a:r>
              <a:rPr dirty="0"/>
              <a:t>Problem</a:t>
            </a:r>
            <a:r>
              <a:rPr dirty="0" spc="-75"/>
              <a:t> </a:t>
            </a:r>
            <a:r>
              <a:rPr dirty="0"/>
              <a:t>-</a:t>
            </a:r>
            <a:r>
              <a:rPr dirty="0" spc="-100"/>
              <a:t> </a:t>
            </a:r>
            <a:r>
              <a:rPr dirty="0" spc="-10"/>
              <a:t>Treatment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655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37185" algn="l"/>
              </a:tabLst>
            </a:pPr>
            <a:r>
              <a:rPr dirty="0" sz="2400"/>
              <a:t>Patients</a:t>
            </a:r>
            <a:r>
              <a:rPr dirty="0" sz="2400" spc="-65"/>
              <a:t> </a:t>
            </a:r>
            <a:r>
              <a:rPr dirty="0" sz="2400"/>
              <a:t>have</a:t>
            </a:r>
            <a:r>
              <a:rPr dirty="0" sz="2400" spc="-65"/>
              <a:t> </a:t>
            </a:r>
            <a:r>
              <a:rPr dirty="0" sz="2400"/>
              <a:t>a</a:t>
            </a:r>
            <a:r>
              <a:rPr dirty="0" sz="2400" spc="-75"/>
              <a:t> </a:t>
            </a:r>
            <a:r>
              <a:rPr dirty="0" sz="2400"/>
              <a:t>history</a:t>
            </a:r>
            <a:r>
              <a:rPr dirty="0" sz="2400" spc="-45"/>
              <a:t> </a:t>
            </a:r>
            <a:r>
              <a:rPr dirty="0" sz="2400"/>
              <a:t>of</a:t>
            </a:r>
            <a:r>
              <a:rPr dirty="0" sz="2400" spc="-60"/>
              <a:t> </a:t>
            </a:r>
            <a:r>
              <a:rPr dirty="0" sz="2400"/>
              <a:t>failed</a:t>
            </a:r>
            <a:r>
              <a:rPr dirty="0" sz="2400" spc="-50"/>
              <a:t> </a:t>
            </a:r>
            <a:r>
              <a:rPr dirty="0" sz="2400" spc="-10"/>
              <a:t>treatments</a:t>
            </a:r>
            <a:endParaRPr sz="2400"/>
          </a:p>
          <a:p>
            <a:pPr marL="336550" indent="-34226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37185" algn="l"/>
              </a:tabLst>
            </a:pPr>
            <a:r>
              <a:rPr dirty="0" sz="2400" spc="-10"/>
              <a:t>Near-</a:t>
            </a:r>
            <a:r>
              <a:rPr dirty="0" sz="2400"/>
              <a:t>term</a:t>
            </a:r>
            <a:r>
              <a:rPr dirty="0" sz="2400" spc="-40"/>
              <a:t> </a:t>
            </a:r>
            <a:r>
              <a:rPr dirty="0" sz="2400"/>
              <a:t>and</a:t>
            </a:r>
            <a:r>
              <a:rPr dirty="0" sz="2400" spc="-40"/>
              <a:t> </a:t>
            </a:r>
            <a:r>
              <a:rPr dirty="0" sz="2400" spc="-20"/>
              <a:t>long-</a:t>
            </a:r>
            <a:r>
              <a:rPr dirty="0" sz="2400"/>
              <a:t>term</a:t>
            </a:r>
            <a:r>
              <a:rPr dirty="0" sz="2400" spc="-10"/>
              <a:t> </a:t>
            </a:r>
            <a:r>
              <a:rPr dirty="0" sz="2400"/>
              <a:t>goals</a:t>
            </a:r>
            <a:r>
              <a:rPr dirty="0" sz="2400" spc="-15"/>
              <a:t> </a:t>
            </a:r>
            <a:r>
              <a:rPr dirty="0" sz="2400"/>
              <a:t>of</a:t>
            </a:r>
            <a:r>
              <a:rPr dirty="0" sz="2400" spc="-35"/>
              <a:t> </a:t>
            </a:r>
            <a:r>
              <a:rPr dirty="0" sz="2400"/>
              <a:t>the</a:t>
            </a:r>
            <a:r>
              <a:rPr dirty="0" sz="2400" spc="-35"/>
              <a:t> </a:t>
            </a:r>
            <a:r>
              <a:rPr dirty="0" sz="2400" spc="-10"/>
              <a:t>patient</a:t>
            </a:r>
            <a:endParaRPr sz="2400"/>
          </a:p>
          <a:p>
            <a:pPr marL="336550" indent="-34226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37185" algn="l"/>
              </a:tabLst>
            </a:pPr>
            <a:r>
              <a:rPr dirty="0" sz="2400"/>
              <a:t>What</a:t>
            </a:r>
            <a:r>
              <a:rPr dirty="0" sz="2400" spc="-65"/>
              <a:t> </a:t>
            </a:r>
            <a:r>
              <a:rPr dirty="0" sz="2400"/>
              <a:t>does</a:t>
            </a:r>
            <a:r>
              <a:rPr dirty="0" sz="2400" spc="-70"/>
              <a:t> </a:t>
            </a:r>
            <a:r>
              <a:rPr dirty="0" sz="2400"/>
              <a:t>the</a:t>
            </a:r>
            <a:r>
              <a:rPr dirty="0" sz="2400" spc="-70"/>
              <a:t> </a:t>
            </a:r>
            <a:r>
              <a:rPr dirty="0" sz="2400"/>
              <a:t>patient</a:t>
            </a:r>
            <a:r>
              <a:rPr dirty="0" sz="2400" spc="-55"/>
              <a:t> </a:t>
            </a:r>
            <a:r>
              <a:rPr dirty="0" sz="2400"/>
              <a:t>feel</a:t>
            </a:r>
            <a:r>
              <a:rPr dirty="0" sz="2400" spc="-60"/>
              <a:t> </a:t>
            </a:r>
            <a:r>
              <a:rPr dirty="0" sz="2400"/>
              <a:t>comfortable</a:t>
            </a:r>
            <a:r>
              <a:rPr dirty="0" sz="2400" spc="-30"/>
              <a:t> </a:t>
            </a:r>
            <a:r>
              <a:rPr dirty="0" sz="2400" spc="-10"/>
              <a:t>with?</a:t>
            </a:r>
            <a:endParaRPr sz="2400"/>
          </a:p>
          <a:p>
            <a:pPr lvl="1" marL="793750" indent="-342265">
              <a:lnSpc>
                <a:spcPct val="100000"/>
              </a:lnSpc>
              <a:spcBef>
                <a:spcPts val="1775"/>
              </a:spcBef>
              <a:buFont typeface="Arial"/>
              <a:buChar char="•"/>
              <a:tabLst>
                <a:tab pos="79438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Most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don’t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want</a:t>
            </a:r>
            <a:r>
              <a:rPr dirty="0" sz="20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surgery</a:t>
            </a:r>
            <a:endParaRPr sz="2000">
              <a:latin typeface="Verdana"/>
              <a:cs typeface="Verdana"/>
            </a:endParaRPr>
          </a:p>
          <a:p>
            <a:pPr lvl="1" marL="793750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79438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Most</a:t>
            </a:r>
            <a:r>
              <a:rPr dirty="0" sz="2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don’t</a:t>
            </a:r>
            <a:r>
              <a:rPr dirty="0" sz="2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want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keep</a:t>
            </a:r>
            <a:r>
              <a:rPr dirty="0" sz="20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doing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PT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if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they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don’t</a:t>
            </a:r>
            <a:r>
              <a:rPr dirty="0" sz="2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see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effect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Treatment</a:t>
            </a:r>
            <a:r>
              <a:rPr dirty="0" spc="-195"/>
              <a:t> </a:t>
            </a:r>
            <a:r>
              <a:rPr dirty="0" spc="-25"/>
              <a:t>Gap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444752"/>
            <a:ext cx="7772400" cy="411937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4908" y="5890056"/>
            <a:ext cx="554037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Nicholas</a:t>
            </a:r>
            <a:r>
              <a:rPr dirty="0" sz="1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J.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et</a:t>
            </a:r>
            <a:r>
              <a:rPr dirty="0" sz="14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al.</a:t>
            </a:r>
            <a:r>
              <a:rPr dirty="0" sz="1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Clinical</a:t>
            </a:r>
            <a:r>
              <a:rPr dirty="0" sz="1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14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economic</a:t>
            </a:r>
            <a:r>
              <a:rPr dirty="0" sz="1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consequences</a:t>
            </a:r>
            <a:r>
              <a:rPr dirty="0" sz="1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1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Verdana"/>
                <a:cs typeface="Verdana"/>
              </a:rPr>
              <a:t>the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treatment</a:t>
            </a:r>
            <a:r>
              <a:rPr dirty="0" sz="1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gap</a:t>
            </a:r>
            <a:r>
              <a:rPr dirty="0" sz="1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1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knee</a:t>
            </a:r>
            <a:r>
              <a:rPr dirty="0" sz="1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osteoarthritis</a:t>
            </a:r>
            <a:r>
              <a:rPr dirty="0" sz="14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management,</a:t>
            </a:r>
            <a:r>
              <a:rPr dirty="0" sz="1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Medical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Hypotheses,</a:t>
            </a:r>
            <a:r>
              <a:rPr dirty="0" sz="1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Volume</a:t>
            </a:r>
            <a:r>
              <a:rPr dirty="0" sz="1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76,</a:t>
            </a:r>
            <a:r>
              <a:rPr dirty="0" sz="1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Issue</a:t>
            </a:r>
            <a:r>
              <a:rPr dirty="0" sz="1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6,</a:t>
            </a:r>
            <a:r>
              <a:rPr dirty="0" sz="1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2011,</a:t>
            </a:r>
            <a:r>
              <a:rPr dirty="0" sz="1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Pages</a:t>
            </a:r>
            <a:r>
              <a:rPr dirty="0" sz="1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887-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892,</a:t>
            </a:r>
            <a:r>
              <a:rPr dirty="0" sz="1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Verdana"/>
                <a:cs typeface="Verdana"/>
              </a:rPr>
              <a:t>ISSN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0306-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9877,</a:t>
            </a:r>
            <a:r>
              <a:rPr dirty="0" sz="1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https://doi.org/10.1016/j.mehy.2011.02.044.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Regenerative</a:t>
            </a:r>
            <a:r>
              <a:rPr dirty="0" spc="-310"/>
              <a:t> </a:t>
            </a:r>
            <a:r>
              <a:rPr dirty="0" spc="-10"/>
              <a:t>Medicine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273408"/>
            <a:ext cx="7394575" cy="2915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55270" indent="-343535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Can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play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role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filling</a:t>
            </a:r>
            <a:r>
              <a:rPr dirty="0" sz="24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that</a:t>
            </a:r>
            <a:r>
              <a:rPr dirty="0" sz="2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physiology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and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treatment</a:t>
            </a:r>
            <a:r>
              <a:rPr dirty="0" sz="2400" spc="-1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gap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Extracorporeal</a:t>
            </a:r>
            <a:r>
              <a:rPr dirty="0" sz="2400" spc="-10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Shock</a:t>
            </a:r>
            <a:r>
              <a:rPr dirty="0" sz="2400" spc="-1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Wave</a:t>
            </a:r>
            <a:r>
              <a:rPr dirty="0" sz="2400" spc="-1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Therapy</a:t>
            </a:r>
            <a:r>
              <a:rPr dirty="0" sz="2400" spc="-1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(ESWT)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Orthobiologics,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especially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platelet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rich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plasma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(PRP)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Extracorporeal</a:t>
            </a:r>
            <a:r>
              <a:rPr dirty="0" spc="-165"/>
              <a:t> </a:t>
            </a:r>
            <a:r>
              <a:rPr dirty="0"/>
              <a:t>Shock</a:t>
            </a:r>
            <a:r>
              <a:rPr dirty="0" spc="-165"/>
              <a:t> </a:t>
            </a:r>
            <a:r>
              <a:rPr dirty="0" spc="-20"/>
              <a:t>Wave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ESWT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599437"/>
            <a:ext cx="7940040" cy="3171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Research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led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pulverizing</a:t>
            </a:r>
            <a:r>
              <a:rPr dirty="0" sz="22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kidney</a:t>
            </a:r>
            <a:r>
              <a:rPr dirty="0" sz="22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stones</a:t>
            </a:r>
            <a:r>
              <a:rPr dirty="0" sz="22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1980</a:t>
            </a:r>
            <a:endParaRPr sz="22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Bone</a:t>
            </a:r>
            <a:r>
              <a:rPr dirty="0" sz="19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density</a:t>
            </a:r>
            <a:r>
              <a:rPr dirty="0" sz="19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noticeably</a:t>
            </a:r>
            <a:r>
              <a:rPr dirty="0" sz="19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increased</a:t>
            </a:r>
            <a:r>
              <a:rPr dirty="0" sz="19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19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these</a:t>
            </a:r>
            <a:r>
              <a:rPr dirty="0" sz="19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Verdana"/>
                <a:cs typeface="Verdana"/>
              </a:rPr>
              <a:t>patients</a:t>
            </a:r>
            <a:endParaRPr sz="19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MSK</a:t>
            </a:r>
            <a:r>
              <a:rPr dirty="0" sz="19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studies</a:t>
            </a:r>
            <a:r>
              <a:rPr dirty="0" sz="19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started</a:t>
            </a:r>
            <a:r>
              <a:rPr dirty="0" sz="19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19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early</a:t>
            </a:r>
            <a:r>
              <a:rPr dirty="0" sz="19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 spc="-20">
                <a:solidFill>
                  <a:srgbClr val="585858"/>
                </a:solidFill>
                <a:latin typeface="Verdana"/>
                <a:cs typeface="Verdana"/>
              </a:rPr>
              <a:t>‘90s</a:t>
            </a:r>
            <a:endParaRPr sz="1900">
              <a:latin typeface="Verdana"/>
              <a:cs typeface="Verdana"/>
            </a:endParaRPr>
          </a:p>
          <a:p>
            <a:pPr marL="355600" marR="80645" indent="-343535">
              <a:lnSpc>
                <a:spcPct val="14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Acoustic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pressure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waves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which</a:t>
            </a:r>
            <a:r>
              <a:rPr dirty="0" sz="22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propagate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faster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than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sound</a:t>
            </a:r>
            <a:endParaRPr sz="2200">
              <a:latin typeface="Verdana"/>
              <a:cs typeface="Verdana"/>
            </a:endParaRPr>
          </a:p>
          <a:p>
            <a:pPr lvl="1" marL="812800" marR="5080" indent="-342900">
              <a:lnSpc>
                <a:spcPct val="140000"/>
              </a:lnSpc>
              <a:spcBef>
                <a:spcPts val="53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Causes</a:t>
            </a:r>
            <a:r>
              <a:rPr dirty="0" sz="19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abrupt</a:t>
            </a:r>
            <a:r>
              <a:rPr dirty="0" sz="19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tensile</a:t>
            </a:r>
            <a:r>
              <a:rPr dirty="0" sz="19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19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shear</a:t>
            </a:r>
            <a:r>
              <a:rPr dirty="0" sz="19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stress</a:t>
            </a:r>
            <a:r>
              <a:rPr dirty="0" sz="19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on</a:t>
            </a:r>
            <a:r>
              <a:rPr dirty="0" sz="19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tissues,</a:t>
            </a:r>
            <a:r>
              <a:rPr dirty="0" sz="19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Verdana"/>
                <a:cs typeface="Verdana"/>
              </a:rPr>
              <a:t>eliciting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dirty="0" sz="19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585858"/>
                </a:solidFill>
                <a:latin typeface="Verdana"/>
                <a:cs typeface="Verdana"/>
              </a:rPr>
              <a:t>healing</a:t>
            </a:r>
            <a:r>
              <a:rPr dirty="0" sz="19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Verdana"/>
                <a:cs typeface="Verdana"/>
              </a:rPr>
              <a:t>response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24527" y="1407616"/>
            <a:ext cx="8255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Verdana"/>
                <a:cs typeface="Verdana"/>
              </a:rPr>
              <a:t>Radial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24527" y="1833752"/>
            <a:ext cx="3745865" cy="123317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Oscillating</a:t>
            </a:r>
            <a:r>
              <a:rPr dirty="0" sz="1800" spc="-9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pressure</a:t>
            </a:r>
            <a:r>
              <a:rPr dirty="0" sz="1800" spc="-7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wave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Energy</a:t>
            </a:r>
            <a:r>
              <a:rPr dirty="0" sz="1800" spc="-1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spread</a:t>
            </a:r>
            <a:r>
              <a:rPr dirty="0" sz="1800" spc="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from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a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 single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point,</a:t>
            </a:r>
            <a:r>
              <a:rPr dirty="0" sz="1800" spc="-3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but</a:t>
            </a:r>
            <a:r>
              <a:rPr dirty="0" sz="1800" spc="-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does</a:t>
            </a:r>
            <a:r>
              <a:rPr dirty="0" sz="1800" spc="-1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not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penetrate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as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deeply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5940" y="1375409"/>
            <a:ext cx="3734435" cy="1398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Verdana"/>
                <a:cs typeface="Verdana"/>
              </a:rPr>
              <a:t>Focused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4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True</a:t>
            </a:r>
            <a:r>
              <a:rPr dirty="0" sz="1800" spc="-5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shock</a:t>
            </a:r>
            <a:r>
              <a:rPr dirty="0" sz="1800" spc="-6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wave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Focuses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to</a:t>
            </a:r>
            <a:r>
              <a:rPr dirty="0" sz="1800" spc="-3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a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single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point</a:t>
            </a:r>
            <a:r>
              <a:rPr dirty="0" sz="1800" spc="-3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at</a:t>
            </a:r>
            <a:r>
              <a:rPr dirty="0" sz="1800" spc="-3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7E7E7E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greater</a:t>
            </a:r>
            <a:r>
              <a:rPr dirty="0" sz="1800" spc="-3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depth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</a:t>
            </a:r>
            <a:r>
              <a:rPr dirty="0" spc="-130"/>
              <a:t> </a:t>
            </a:r>
            <a:r>
              <a:rPr dirty="0" spc="-10"/>
              <a:t>Types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691" y="3429000"/>
            <a:ext cx="3787140" cy="28194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0535" y="3814571"/>
            <a:ext cx="3413760" cy="14249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ESWT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35863" y="1277111"/>
            <a:ext cx="8362315" cy="4334510"/>
            <a:chOff x="435863" y="1277111"/>
            <a:chExt cx="8362315" cy="43345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3" y="1667255"/>
              <a:ext cx="5658612" cy="39441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084" y="1277111"/>
              <a:ext cx="3172967" cy="38602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ESWT:</a:t>
            </a:r>
            <a:r>
              <a:rPr dirty="0" spc="-160"/>
              <a:t> </a:t>
            </a:r>
            <a:r>
              <a:rPr dirty="0"/>
              <a:t>Mechanism</a:t>
            </a:r>
            <a:r>
              <a:rPr dirty="0" spc="-150"/>
              <a:t> </a:t>
            </a:r>
            <a:r>
              <a:rPr dirty="0"/>
              <a:t>of</a:t>
            </a:r>
            <a:r>
              <a:rPr dirty="0" spc="-175"/>
              <a:t> </a:t>
            </a:r>
            <a:r>
              <a:rPr dirty="0" spc="-10"/>
              <a:t>Action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28472" y="1703832"/>
            <a:ext cx="7863840" cy="4262755"/>
            <a:chOff x="728472" y="1703832"/>
            <a:chExt cx="7863840" cy="42627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472" y="1703832"/>
              <a:ext cx="7863840" cy="28437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472" y="4506467"/>
              <a:ext cx="2058924" cy="14599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7395" y="4506467"/>
              <a:ext cx="1784604" cy="127254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0392" y="4506467"/>
              <a:ext cx="1796795" cy="114147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4243" y="4349496"/>
              <a:ext cx="2068068" cy="1616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ESWT:</a:t>
            </a:r>
            <a:r>
              <a:rPr dirty="0" spc="-155"/>
              <a:t> </a:t>
            </a:r>
            <a:r>
              <a:rPr dirty="0" spc="-10"/>
              <a:t>Applicability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10"/>
              <a:t>Tendinopathy</a:t>
            </a:r>
          </a:p>
          <a:p>
            <a:pPr lvl="1" marL="812165" indent="-34226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Plantar</a:t>
            </a:r>
            <a:r>
              <a:rPr dirty="0" sz="2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fasciitis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Achilles</a:t>
            </a:r>
            <a:r>
              <a:rPr dirty="0" sz="2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Patellar</a:t>
            </a:r>
            <a:r>
              <a:rPr dirty="0" sz="2000" spc="-1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endParaRPr sz="2000">
              <a:latin typeface="Verdana"/>
              <a:cs typeface="Verdana"/>
            </a:endParaRPr>
          </a:p>
          <a:p>
            <a:pPr lvl="1" marL="812165" marR="925194" indent="-342900">
              <a:lnSpc>
                <a:spcPct val="150000"/>
              </a:lnSpc>
              <a:spcBef>
                <a:spcPts val="484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Trochanteric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“bursitis”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Rotator</a:t>
            </a:r>
            <a:r>
              <a:rPr dirty="0" sz="20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cuff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Tennis/golfer</a:t>
            </a:r>
            <a:r>
              <a:rPr dirty="0" sz="2000" spc="-1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elbow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Wrist</a:t>
            </a:r>
            <a:r>
              <a:rPr dirty="0" sz="20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04157" y="1392377"/>
            <a:ext cx="4189095" cy="37579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Stress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fracture/nonunion</a:t>
            </a:r>
            <a:endParaRPr sz="2400">
              <a:latin typeface="Verdana"/>
              <a:cs typeface="Verdana"/>
            </a:endParaRPr>
          </a:p>
          <a:p>
            <a:pPr marL="355600" marR="624205" indent="-342900">
              <a:lnSpc>
                <a:spcPct val="14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Bone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marrow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lesions (arthritis)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Muscle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strain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Muscle/myofascial</a:t>
            </a:r>
            <a:r>
              <a:rPr dirty="0" sz="2400" spc="-2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pain</a:t>
            </a:r>
            <a:endParaRPr sz="2400">
              <a:latin typeface="Verdana"/>
              <a:cs typeface="Verdana"/>
            </a:endParaRPr>
          </a:p>
          <a:p>
            <a:pPr marL="355600" marR="168275" indent="-342900">
              <a:lnSpc>
                <a:spcPct val="14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Neuropathy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(e.g.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carpal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tunnel</a:t>
            </a:r>
            <a:r>
              <a:rPr dirty="0" sz="2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syndrome)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ESWT:</a:t>
            </a:r>
            <a:r>
              <a:rPr dirty="0" spc="-155"/>
              <a:t> </a:t>
            </a:r>
            <a:r>
              <a:rPr dirty="0" spc="-10"/>
              <a:t>Studies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375918"/>
            <a:ext cx="7701280" cy="4550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Achilles</a:t>
            </a:r>
            <a:r>
              <a:rPr dirty="0" sz="2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tendinopathy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Furia</a:t>
            </a:r>
            <a:r>
              <a:rPr dirty="0" sz="17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2006,</a:t>
            </a:r>
            <a:r>
              <a:rPr dirty="0" sz="17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Rompe</a:t>
            </a:r>
            <a:r>
              <a:rPr dirty="0" sz="17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2007,</a:t>
            </a:r>
            <a:r>
              <a:rPr dirty="0" sz="17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Rasmussen</a:t>
            </a:r>
            <a:r>
              <a:rPr dirty="0" sz="17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2008,</a:t>
            </a:r>
            <a:r>
              <a:rPr dirty="0" sz="17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Rompe</a:t>
            </a:r>
            <a:r>
              <a:rPr dirty="0" sz="17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Verdana"/>
                <a:cs typeface="Verdana"/>
              </a:rPr>
              <a:t>2009,</a:t>
            </a:r>
            <a:endParaRPr sz="1700">
              <a:latin typeface="Verdana"/>
              <a:cs typeface="Verdana"/>
            </a:endParaRPr>
          </a:p>
          <a:p>
            <a:pPr marL="812165">
              <a:lnSpc>
                <a:spcPct val="100000"/>
              </a:lnSpc>
              <a:spcBef>
                <a:spcPts val="815"/>
              </a:spcBef>
            </a:pP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Abdelkader</a:t>
            </a:r>
            <a:r>
              <a:rPr dirty="0" sz="17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2021,</a:t>
            </a:r>
            <a:r>
              <a:rPr dirty="0" sz="17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Rompe</a:t>
            </a:r>
            <a:r>
              <a:rPr dirty="0" sz="17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2008,</a:t>
            </a:r>
            <a:r>
              <a:rPr dirty="0" sz="17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Pinitkwamdee</a:t>
            </a:r>
            <a:r>
              <a:rPr dirty="0" sz="17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Verdana"/>
                <a:cs typeface="Verdana"/>
              </a:rPr>
              <a:t>2020</a:t>
            </a:r>
            <a:endParaRPr sz="17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Plantar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fasciopathy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Rompe</a:t>
            </a:r>
            <a:r>
              <a:rPr dirty="0" sz="17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1996,</a:t>
            </a:r>
            <a:r>
              <a:rPr dirty="0" sz="17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Rompe</a:t>
            </a:r>
            <a:r>
              <a:rPr dirty="0" sz="17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2003,</a:t>
            </a:r>
            <a:r>
              <a:rPr dirty="0" sz="17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Ogden</a:t>
            </a:r>
            <a:r>
              <a:rPr dirty="0" sz="17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2004,</a:t>
            </a:r>
            <a:r>
              <a:rPr dirty="0" sz="17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Theodore</a:t>
            </a:r>
            <a:r>
              <a:rPr dirty="0" sz="17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2004,</a:t>
            </a:r>
            <a:r>
              <a:rPr dirty="0" sz="17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Verdana"/>
                <a:cs typeface="Verdana"/>
              </a:rPr>
              <a:t>Kudo</a:t>
            </a:r>
            <a:endParaRPr sz="1700">
              <a:latin typeface="Verdana"/>
              <a:cs typeface="Verdana"/>
            </a:endParaRPr>
          </a:p>
          <a:p>
            <a:pPr marL="812165">
              <a:lnSpc>
                <a:spcPct val="100000"/>
              </a:lnSpc>
              <a:spcBef>
                <a:spcPts val="819"/>
              </a:spcBef>
            </a:pP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2006,</a:t>
            </a:r>
            <a:r>
              <a:rPr dirty="0" sz="17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Gollwizter</a:t>
            </a:r>
            <a:r>
              <a:rPr dirty="0" sz="17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2007,</a:t>
            </a:r>
            <a:r>
              <a:rPr dirty="0" sz="17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Gollwitzer</a:t>
            </a:r>
            <a:r>
              <a:rPr dirty="0" sz="17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2015,</a:t>
            </a:r>
            <a:r>
              <a:rPr dirty="0" sz="17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Gerdesmeyer</a:t>
            </a:r>
            <a:r>
              <a:rPr dirty="0" sz="17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Verdana"/>
                <a:cs typeface="Verdana"/>
              </a:rPr>
              <a:t>2008,</a:t>
            </a:r>
            <a:endParaRPr sz="1700">
              <a:latin typeface="Verdana"/>
              <a:cs typeface="Verdana"/>
            </a:endParaRPr>
          </a:p>
          <a:p>
            <a:pPr marL="812165">
              <a:lnSpc>
                <a:spcPct val="100000"/>
              </a:lnSpc>
              <a:spcBef>
                <a:spcPts val="815"/>
              </a:spcBef>
            </a:pP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Marks</a:t>
            </a:r>
            <a:r>
              <a:rPr dirty="0" sz="17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2008,</a:t>
            </a:r>
            <a:r>
              <a:rPr dirty="0" sz="17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Hawamdeh</a:t>
            </a:r>
            <a:r>
              <a:rPr dirty="0" sz="17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2016,</a:t>
            </a:r>
            <a:r>
              <a:rPr dirty="0" sz="17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Ibrahim</a:t>
            </a:r>
            <a:r>
              <a:rPr dirty="0" sz="17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Verdana"/>
                <a:cs typeface="Verdana"/>
              </a:rPr>
              <a:t>2017</a:t>
            </a:r>
            <a:endParaRPr sz="17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Lateral</a:t>
            </a:r>
            <a:r>
              <a:rPr dirty="0" sz="20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epicondylitis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Pettrone</a:t>
            </a:r>
            <a:r>
              <a:rPr dirty="0" sz="17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2005,</a:t>
            </a:r>
            <a:r>
              <a:rPr dirty="0" sz="17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Rompe</a:t>
            </a:r>
            <a:r>
              <a:rPr dirty="0" sz="17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2004,</a:t>
            </a:r>
            <a:r>
              <a:rPr dirty="0" sz="17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Spacca</a:t>
            </a:r>
            <a:r>
              <a:rPr dirty="0" sz="17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2005,</a:t>
            </a:r>
            <a:r>
              <a:rPr dirty="0" sz="17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Yan</a:t>
            </a:r>
            <a:r>
              <a:rPr dirty="0" sz="17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Verdana"/>
                <a:cs typeface="Verdana"/>
              </a:rPr>
              <a:t>2017</a:t>
            </a:r>
            <a:endParaRPr sz="17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Stress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Fracture/Nonunion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Moretti</a:t>
            </a:r>
            <a:r>
              <a:rPr dirty="0" sz="17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2009,</a:t>
            </a:r>
            <a:r>
              <a:rPr dirty="0" sz="17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Albisetti</a:t>
            </a:r>
            <a:r>
              <a:rPr dirty="0" sz="17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2010,</a:t>
            </a:r>
            <a:r>
              <a:rPr dirty="0" sz="17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585858"/>
                </a:solidFill>
                <a:latin typeface="Verdana"/>
                <a:cs typeface="Verdana"/>
              </a:rPr>
              <a:t>Sansone</a:t>
            </a:r>
            <a:r>
              <a:rPr dirty="0" sz="17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Verdana"/>
                <a:cs typeface="Verdana"/>
              </a:rPr>
              <a:t>2022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Disclosure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463548"/>
            <a:ext cx="7742555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This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presentation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has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no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ineligible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company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content,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promotes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no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ineligible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company,</a:t>
            </a:r>
            <a:r>
              <a:rPr dirty="0" sz="2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24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is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not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supported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by</a:t>
            </a:r>
            <a:r>
              <a:rPr dirty="0" sz="24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any</a:t>
            </a:r>
            <a:r>
              <a:rPr dirty="0" sz="24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ineligible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company.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I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receive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no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financial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remuneration</a:t>
            </a:r>
            <a:r>
              <a:rPr dirty="0" sz="2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from</a:t>
            </a:r>
            <a:r>
              <a:rPr dirty="0" sz="24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any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ineligible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company</a:t>
            </a:r>
            <a:r>
              <a:rPr dirty="0" sz="2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related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this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presentation.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ESWT:</a:t>
            </a:r>
            <a:r>
              <a:rPr dirty="0" spc="-155"/>
              <a:t> </a:t>
            </a:r>
            <a:r>
              <a:rPr dirty="0" spc="-10"/>
              <a:t>Studies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63" y="1426463"/>
            <a:ext cx="4285488" cy="16352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4869179"/>
            <a:ext cx="4146804" cy="179527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3647" y="1685544"/>
            <a:ext cx="4256532" cy="9936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9320" y="3311652"/>
            <a:ext cx="4636008" cy="14538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ESWT:</a:t>
            </a:r>
            <a:r>
              <a:rPr dirty="0" spc="-160"/>
              <a:t> </a:t>
            </a:r>
            <a:r>
              <a:rPr dirty="0"/>
              <a:t>General</a:t>
            </a:r>
            <a:r>
              <a:rPr dirty="0" spc="-150"/>
              <a:t> </a:t>
            </a:r>
            <a:r>
              <a:rPr dirty="0" spc="-10"/>
              <a:t>Protocol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555241"/>
            <a:ext cx="8026400" cy="2183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3-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weekly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sessions</a:t>
            </a:r>
            <a:r>
              <a:rPr dirty="0" sz="24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(each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lasting</a:t>
            </a:r>
            <a:r>
              <a:rPr dirty="0" sz="24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10-15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minutes)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Radial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surrounding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tissues,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focused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directly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on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pathologic</a:t>
            </a:r>
            <a:r>
              <a:rPr dirty="0" sz="2400" spc="-10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area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Clinical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focusing,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titrating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energy</a:t>
            </a:r>
            <a:r>
              <a:rPr dirty="0" sz="24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400" spc="-10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tolerance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ESWT:</a:t>
            </a:r>
            <a:r>
              <a:rPr dirty="0" spc="-155"/>
              <a:t> </a:t>
            </a:r>
            <a:r>
              <a:rPr dirty="0" spc="-10"/>
              <a:t>Practicalities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379372"/>
            <a:ext cx="7881620" cy="425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526540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Pain</a:t>
            </a:r>
            <a:r>
              <a:rPr dirty="0" sz="22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relief</a:t>
            </a:r>
            <a:r>
              <a:rPr dirty="0" sz="22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often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immediate,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but</a:t>
            </a:r>
            <a:r>
              <a:rPr dirty="0" sz="22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temporary (hyperstimulation</a:t>
            </a:r>
            <a:r>
              <a:rPr dirty="0" sz="22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analgesia)</a:t>
            </a:r>
            <a:endParaRPr sz="2200">
              <a:latin typeface="Verdana"/>
              <a:cs typeface="Verdana"/>
            </a:endParaRPr>
          </a:p>
          <a:p>
            <a:pPr marL="355600" marR="386080" indent="-342900">
              <a:lnSpc>
                <a:spcPct val="15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May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improve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through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course</a:t>
            </a:r>
            <a:r>
              <a:rPr dirty="0" sz="22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22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treatment,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Verdana"/>
                <a:cs typeface="Verdana"/>
              </a:rPr>
              <a:t>but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greatest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effects</a:t>
            </a:r>
            <a:r>
              <a:rPr dirty="0" sz="22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are</a:t>
            </a:r>
            <a:r>
              <a:rPr dirty="0" sz="22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4-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weeks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following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treatment</a:t>
            </a:r>
            <a:endParaRPr sz="2200">
              <a:latin typeface="Verdana"/>
              <a:cs typeface="Verdana"/>
            </a:endParaRPr>
          </a:p>
          <a:p>
            <a:pPr marL="355600" marR="382905" indent="-342900">
              <a:lnSpc>
                <a:spcPct val="15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Patients</a:t>
            </a:r>
            <a:r>
              <a:rPr dirty="0" sz="2200" spc="-10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may</a:t>
            </a:r>
            <a:r>
              <a:rPr dirty="0" sz="2200" spc="-10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continue</a:t>
            </a:r>
            <a:r>
              <a:rPr dirty="0" sz="2200" spc="-10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normal</a:t>
            </a:r>
            <a:r>
              <a:rPr dirty="0" sz="22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activity</a:t>
            </a:r>
            <a:r>
              <a:rPr dirty="0" sz="2200" spc="-1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(“in-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season” treatment)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Easily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combined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with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other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treatments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(especially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Verdana"/>
                <a:cs typeface="Verdana"/>
              </a:rPr>
              <a:t>PT,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325"/>
              </a:spcBef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but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also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dry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needling,</a:t>
            </a:r>
            <a:r>
              <a:rPr dirty="0" sz="22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massage,</a:t>
            </a:r>
            <a:r>
              <a:rPr dirty="0" sz="22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PRP,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surgery)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24527" y="1706769"/>
            <a:ext cx="3790950" cy="261112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000" b="1">
                <a:latin typeface="Verdana"/>
                <a:cs typeface="Verdana"/>
              </a:rPr>
              <a:t>Adverse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Effects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No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known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serious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side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 effects</a:t>
            </a:r>
            <a:endParaRPr sz="1800">
              <a:latin typeface="Verdana"/>
              <a:cs typeface="Verdana"/>
            </a:endParaRPr>
          </a:p>
          <a:p>
            <a:pPr marL="355600" marR="14605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Sensory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nerve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hyperstimulation</a:t>
            </a:r>
            <a:r>
              <a:rPr dirty="0" sz="1800" spc="-5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can</a:t>
            </a:r>
            <a:r>
              <a:rPr dirty="0" sz="1800" spc="-6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lead</a:t>
            </a:r>
            <a:r>
              <a:rPr dirty="0" sz="1800" spc="-6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to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temporary</a:t>
            </a:r>
            <a:r>
              <a:rPr dirty="0" sz="1800" spc="-7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paresthesia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Pain</a:t>
            </a:r>
            <a:r>
              <a:rPr dirty="0" sz="1800" spc="-5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during</a:t>
            </a:r>
            <a:r>
              <a:rPr dirty="0" sz="1800" spc="-5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application</a:t>
            </a:r>
            <a:endParaRPr sz="1800">
              <a:latin typeface="Verdana"/>
              <a:cs typeface="Verdana"/>
            </a:endParaRPr>
          </a:p>
          <a:p>
            <a:pPr marL="355600" marR="596265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Petechiae/ecchymosis</a:t>
            </a:r>
            <a:r>
              <a:rPr dirty="0" sz="1800" spc="-15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or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edema</a:t>
            </a:r>
            <a:r>
              <a:rPr dirty="0" sz="1800" spc="-3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at</a:t>
            </a:r>
            <a:r>
              <a:rPr dirty="0" sz="1800" spc="-3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treatment</a:t>
            </a:r>
            <a:r>
              <a:rPr dirty="0" sz="1800" spc="-3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site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706769"/>
            <a:ext cx="3768090" cy="294068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000" spc="-10" b="1">
                <a:latin typeface="Verdana"/>
                <a:cs typeface="Verdana"/>
              </a:rPr>
              <a:t>Contraindications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Active</a:t>
            </a:r>
            <a:r>
              <a:rPr dirty="0" sz="1800" spc="-3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cancer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in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area</a:t>
            </a:r>
            <a:r>
              <a:rPr dirty="0" sz="1800" spc="-3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of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treatment</a:t>
            </a:r>
            <a:endParaRPr sz="1800">
              <a:latin typeface="Verdana"/>
              <a:cs typeface="Verdana"/>
            </a:endParaRPr>
          </a:p>
          <a:p>
            <a:pPr marL="355600" marR="28321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Pregnancy</a:t>
            </a:r>
            <a:r>
              <a:rPr dirty="0" sz="1800" spc="-3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(gravidity</a:t>
            </a:r>
            <a:r>
              <a:rPr dirty="0" sz="1800" spc="-3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in</a:t>
            </a:r>
            <a:r>
              <a:rPr dirty="0" sz="1800" spc="-4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the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treatment</a:t>
            </a:r>
            <a:r>
              <a:rPr dirty="0" sz="1800" spc="-12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area)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Infection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or</a:t>
            </a:r>
            <a:r>
              <a:rPr dirty="0" sz="1800" spc="-3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DVT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in</a:t>
            </a:r>
            <a:r>
              <a:rPr dirty="0" sz="1800" spc="-3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treatment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area)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Open</a:t>
            </a:r>
            <a:r>
              <a:rPr dirty="0" sz="1800" spc="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physes???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Overlying</a:t>
            </a:r>
            <a:r>
              <a:rPr dirty="0" sz="1800" spc="-9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lungs???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ESWT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ESWT:</a:t>
            </a:r>
            <a:r>
              <a:rPr dirty="0" spc="-170"/>
              <a:t> </a:t>
            </a:r>
            <a:r>
              <a:rPr dirty="0"/>
              <a:t>Personal</a:t>
            </a:r>
            <a:r>
              <a:rPr dirty="0" spc="-165"/>
              <a:t> </a:t>
            </a:r>
            <a:r>
              <a:rPr dirty="0" spc="-10"/>
              <a:t>Experience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575942"/>
            <a:ext cx="7407909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53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y/o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female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with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18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mos.</a:t>
            </a:r>
            <a:r>
              <a:rPr dirty="0" sz="24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left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shoulder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 pain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Tried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CSI,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barbotage,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PT,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no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effect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sessions</a:t>
            </a:r>
            <a:r>
              <a:rPr dirty="0" sz="24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ESWT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ESWT:</a:t>
            </a:r>
            <a:r>
              <a:rPr dirty="0" spc="-170"/>
              <a:t> </a:t>
            </a:r>
            <a:r>
              <a:rPr dirty="0"/>
              <a:t>Personal</a:t>
            </a:r>
            <a:r>
              <a:rPr dirty="0" spc="-165"/>
              <a:t> </a:t>
            </a:r>
            <a:r>
              <a:rPr dirty="0" spc="-10"/>
              <a:t>Experience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653539"/>
            <a:ext cx="4344924" cy="40005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9244" y="1345691"/>
            <a:ext cx="4192524" cy="46161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ESWT:</a:t>
            </a:r>
            <a:r>
              <a:rPr dirty="0" spc="-170"/>
              <a:t> </a:t>
            </a:r>
            <a:r>
              <a:rPr dirty="0"/>
              <a:t>Personal</a:t>
            </a:r>
            <a:r>
              <a:rPr dirty="0" spc="-165"/>
              <a:t> </a:t>
            </a:r>
            <a:r>
              <a:rPr dirty="0" spc="-10"/>
              <a:t>Experience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420494"/>
            <a:ext cx="7295515" cy="291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49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y/o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male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former</a:t>
            </a:r>
            <a:r>
              <a:rPr dirty="0" sz="24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collegiate</a:t>
            </a:r>
            <a:r>
              <a:rPr dirty="0" sz="2400" spc="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runner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(now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recreational)</a:t>
            </a:r>
            <a:r>
              <a:rPr dirty="0" sz="2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with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&gt;1yr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insertional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Achilles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tendon</a:t>
            </a:r>
            <a:r>
              <a:rPr dirty="0" sz="2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pain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sessions</a:t>
            </a:r>
            <a:r>
              <a:rPr dirty="0" sz="24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ESWT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Had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his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first</a:t>
            </a:r>
            <a:r>
              <a:rPr dirty="0" sz="2400" spc="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pain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free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run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over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year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Extracorporeal</a:t>
            </a:r>
            <a:r>
              <a:rPr dirty="0" spc="-165"/>
              <a:t> </a:t>
            </a:r>
            <a:r>
              <a:rPr dirty="0"/>
              <a:t>Shock</a:t>
            </a:r>
            <a:r>
              <a:rPr dirty="0" spc="-165"/>
              <a:t> </a:t>
            </a:r>
            <a:r>
              <a:rPr dirty="0" spc="-20"/>
              <a:t>Wave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4721" rIns="0" bIns="0" rtlCol="0" vert="horz">
            <a:sp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dirty="0" sz="3200"/>
              <a:t>ESWT</a:t>
            </a:r>
            <a:r>
              <a:rPr dirty="0" sz="3200" spc="-60"/>
              <a:t> </a:t>
            </a:r>
            <a:r>
              <a:rPr dirty="0" sz="3200"/>
              <a:t>is</a:t>
            </a:r>
            <a:r>
              <a:rPr dirty="0" sz="3200" spc="-45"/>
              <a:t> </a:t>
            </a:r>
            <a:r>
              <a:rPr dirty="0" sz="3200"/>
              <a:t>a</a:t>
            </a:r>
            <a:r>
              <a:rPr dirty="0" sz="3200" spc="-55"/>
              <a:t> </a:t>
            </a:r>
            <a:r>
              <a:rPr dirty="0" sz="3200" spc="-10"/>
              <a:t>non-</a:t>
            </a:r>
            <a:r>
              <a:rPr dirty="0" sz="3200"/>
              <a:t>invasive,</a:t>
            </a:r>
            <a:r>
              <a:rPr dirty="0" sz="3200" spc="-60"/>
              <a:t> </a:t>
            </a:r>
            <a:r>
              <a:rPr dirty="0" sz="3200" spc="-10"/>
              <a:t>minimally </a:t>
            </a:r>
            <a:r>
              <a:rPr dirty="0" sz="3200"/>
              <a:t>interruptive</a:t>
            </a:r>
            <a:r>
              <a:rPr dirty="0" sz="3200" spc="-25"/>
              <a:t> </a:t>
            </a:r>
            <a:r>
              <a:rPr dirty="0" sz="3200"/>
              <a:t>treatment</a:t>
            </a:r>
            <a:r>
              <a:rPr dirty="0" sz="3200" spc="-25"/>
              <a:t> </a:t>
            </a:r>
            <a:r>
              <a:rPr dirty="0" sz="3200"/>
              <a:t>for</a:t>
            </a:r>
            <a:r>
              <a:rPr dirty="0" sz="3200" spc="-35"/>
              <a:t> </a:t>
            </a:r>
            <a:r>
              <a:rPr dirty="0" sz="3200"/>
              <a:t>a</a:t>
            </a:r>
            <a:r>
              <a:rPr dirty="0" sz="3200" spc="-25"/>
              <a:t> </a:t>
            </a:r>
            <a:r>
              <a:rPr dirty="0" sz="3200" spc="-20"/>
              <a:t>wide </a:t>
            </a:r>
            <a:r>
              <a:rPr dirty="0" sz="3200"/>
              <a:t>variety</a:t>
            </a:r>
            <a:r>
              <a:rPr dirty="0" sz="3200" spc="-75"/>
              <a:t> </a:t>
            </a:r>
            <a:r>
              <a:rPr dirty="0" sz="3200"/>
              <a:t>of</a:t>
            </a:r>
            <a:r>
              <a:rPr dirty="0" sz="3200" spc="-85"/>
              <a:t> </a:t>
            </a:r>
            <a:r>
              <a:rPr dirty="0" sz="3200"/>
              <a:t>musculoskeletal</a:t>
            </a:r>
            <a:r>
              <a:rPr dirty="0" sz="3200" spc="-75"/>
              <a:t> </a:t>
            </a:r>
            <a:r>
              <a:rPr dirty="0" sz="3200" spc="-10"/>
              <a:t>disorders, </a:t>
            </a:r>
            <a:r>
              <a:rPr dirty="0" sz="3200"/>
              <a:t>particularly</a:t>
            </a:r>
            <a:r>
              <a:rPr dirty="0" sz="3200" spc="-30"/>
              <a:t> </a:t>
            </a:r>
            <a:r>
              <a:rPr dirty="0" sz="3200"/>
              <a:t>in</a:t>
            </a:r>
            <a:r>
              <a:rPr dirty="0" sz="3200" spc="-25"/>
              <a:t> </a:t>
            </a:r>
            <a:r>
              <a:rPr dirty="0" sz="3200"/>
              <a:t>adjunct,</a:t>
            </a:r>
            <a:r>
              <a:rPr dirty="0" sz="3200" spc="-30"/>
              <a:t> </a:t>
            </a:r>
            <a:r>
              <a:rPr dirty="0" sz="3200"/>
              <a:t>without</a:t>
            </a:r>
            <a:r>
              <a:rPr dirty="0" sz="3200" spc="-40"/>
              <a:t> </a:t>
            </a:r>
            <a:r>
              <a:rPr dirty="0" sz="3200" spc="-25"/>
              <a:t>any </a:t>
            </a:r>
            <a:r>
              <a:rPr dirty="0" sz="3200"/>
              <a:t>known</a:t>
            </a:r>
            <a:r>
              <a:rPr dirty="0" sz="3200" spc="-15"/>
              <a:t> </a:t>
            </a:r>
            <a:r>
              <a:rPr dirty="0" sz="3200"/>
              <a:t>serious</a:t>
            </a:r>
            <a:r>
              <a:rPr dirty="0" sz="3200" spc="-35"/>
              <a:t> </a:t>
            </a:r>
            <a:r>
              <a:rPr dirty="0" sz="3200"/>
              <a:t>side </a:t>
            </a:r>
            <a:r>
              <a:rPr dirty="0" sz="3200" spc="-10"/>
              <a:t>effects.</a:t>
            </a: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Orthobiologics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Orthobiologics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417447"/>
            <a:ext cx="7098030" cy="4217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Prolotherapy?</a:t>
            </a:r>
            <a:r>
              <a:rPr dirty="0" sz="2200" spc="-1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Needle</a:t>
            </a:r>
            <a:r>
              <a:rPr dirty="0" sz="2200" spc="-114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Tenotomy?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Platelet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Rich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Plasma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5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Autologous</a:t>
            </a:r>
            <a:r>
              <a:rPr dirty="0" sz="2200" spc="-114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conditioned</a:t>
            </a:r>
            <a:r>
              <a:rPr dirty="0" sz="2200" spc="-1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plasma,</a:t>
            </a:r>
            <a:r>
              <a:rPr dirty="0" sz="2200" spc="-1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autologous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conditioned</a:t>
            </a:r>
            <a:r>
              <a:rPr dirty="0" sz="2200" spc="-1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serum,</a:t>
            </a:r>
            <a:r>
              <a:rPr dirty="0" sz="2200" spc="-1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Autologous</a:t>
            </a:r>
            <a:r>
              <a:rPr dirty="0" sz="2200" spc="-114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protein</a:t>
            </a:r>
            <a:r>
              <a:rPr dirty="0" sz="2200" spc="-1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solution,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Alpha-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dirty="0" sz="2200" spc="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macroglobulin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85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Bone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Marrow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Adipose</a:t>
            </a:r>
            <a:r>
              <a:rPr dirty="0" sz="22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Tissue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Perinatal</a:t>
            </a:r>
            <a:r>
              <a:rPr dirty="0" sz="2200" spc="-1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Tissues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62"/>
            <a:ext cx="9143999" cy="68412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dirty="0" spc="-45"/>
              <a:t> </a:t>
            </a:r>
            <a:r>
              <a:rPr dirty="0"/>
              <a:t>lot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-10"/>
              <a:t>things…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14908" y="1487169"/>
            <a:ext cx="7051040" cy="4049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Concussion</a:t>
            </a:r>
            <a:r>
              <a:rPr dirty="0" sz="2200" spc="-1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management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R.I.C.E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vs.</a:t>
            </a:r>
            <a:r>
              <a:rPr dirty="0" sz="22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M.E.A.T.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Ultrasound</a:t>
            </a:r>
            <a:r>
              <a:rPr dirty="0" sz="2200" spc="-114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diagnostics</a:t>
            </a:r>
            <a:r>
              <a:rPr dirty="0" sz="22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intervention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Trigger</a:t>
            </a:r>
            <a:r>
              <a:rPr dirty="0" sz="2200" spc="-1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point/myofascial</a:t>
            </a:r>
            <a:r>
              <a:rPr dirty="0" sz="2200" spc="-1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theory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Rehabilitation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protocols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Early</a:t>
            </a:r>
            <a:r>
              <a:rPr dirty="0" sz="22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sports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specialization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401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Elbow</a:t>
            </a:r>
            <a:r>
              <a:rPr dirty="0" sz="22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epidemic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200" spc="-10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throwers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(especially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baseball pitchers)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Platelet</a:t>
            </a:r>
            <a:r>
              <a:rPr dirty="0" spc="-100"/>
              <a:t> </a:t>
            </a:r>
            <a:r>
              <a:rPr dirty="0"/>
              <a:t>Rich</a:t>
            </a:r>
            <a:r>
              <a:rPr dirty="0" spc="-120"/>
              <a:t> </a:t>
            </a:r>
            <a:r>
              <a:rPr dirty="0"/>
              <a:t>Plasma</a:t>
            </a:r>
            <a:r>
              <a:rPr dirty="0" spc="-100"/>
              <a:t> </a:t>
            </a:r>
            <a:r>
              <a:rPr dirty="0" spc="-10"/>
              <a:t>(PRP)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1569085" indent="-343535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/>
              <a:t>Autologous</a:t>
            </a:r>
            <a:r>
              <a:rPr dirty="0" sz="2400" spc="-20"/>
              <a:t> </a:t>
            </a:r>
            <a:r>
              <a:rPr dirty="0" sz="2400"/>
              <a:t>plasma</a:t>
            </a:r>
            <a:r>
              <a:rPr dirty="0" sz="2400" spc="-70"/>
              <a:t> </a:t>
            </a:r>
            <a:r>
              <a:rPr dirty="0" sz="2400"/>
              <a:t>which</a:t>
            </a:r>
            <a:r>
              <a:rPr dirty="0" sz="2400" spc="-45"/>
              <a:t> </a:t>
            </a:r>
            <a:r>
              <a:rPr dirty="0" sz="2400"/>
              <a:t>has</a:t>
            </a:r>
            <a:r>
              <a:rPr dirty="0" sz="2400" spc="-60"/>
              <a:t> </a:t>
            </a:r>
            <a:r>
              <a:rPr dirty="0" sz="2400"/>
              <a:t>a</a:t>
            </a:r>
            <a:r>
              <a:rPr dirty="0" sz="2400" spc="-70"/>
              <a:t> </a:t>
            </a:r>
            <a:r>
              <a:rPr dirty="0" sz="2400" spc="-10"/>
              <a:t>platelet </a:t>
            </a:r>
            <a:r>
              <a:rPr dirty="0" sz="2400"/>
              <a:t>concentration</a:t>
            </a:r>
            <a:r>
              <a:rPr dirty="0" sz="2400" spc="-135"/>
              <a:t> </a:t>
            </a:r>
            <a:r>
              <a:rPr dirty="0" sz="2400"/>
              <a:t>above</a:t>
            </a:r>
            <a:r>
              <a:rPr dirty="0" sz="2400" spc="-160"/>
              <a:t> </a:t>
            </a:r>
            <a:r>
              <a:rPr dirty="0" sz="2400" spc="-10"/>
              <a:t>baseline</a:t>
            </a:r>
            <a:endParaRPr sz="2400"/>
          </a:p>
          <a:p>
            <a:pPr lvl="1" marL="812800" indent="-34290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Leukocyte</a:t>
            </a:r>
            <a:r>
              <a:rPr dirty="0" sz="2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rich</a:t>
            </a:r>
            <a:r>
              <a:rPr dirty="0" sz="2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(leukocyte</a:t>
            </a:r>
            <a:r>
              <a:rPr dirty="0" sz="2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concentration</a:t>
            </a:r>
            <a:r>
              <a:rPr dirty="0" sz="20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above</a:t>
            </a:r>
            <a:r>
              <a:rPr dirty="0" sz="2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baseline)</a:t>
            </a:r>
            <a:endParaRPr sz="20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Leukocyte</a:t>
            </a:r>
            <a:r>
              <a:rPr dirty="0" sz="20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poor</a:t>
            </a:r>
            <a:r>
              <a:rPr dirty="0" sz="2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(leukocyte</a:t>
            </a:r>
            <a:r>
              <a:rPr dirty="0" sz="2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concentration</a:t>
            </a:r>
            <a:r>
              <a:rPr dirty="0" sz="20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below</a:t>
            </a:r>
            <a:endParaRPr sz="2000">
              <a:latin typeface="Verdana"/>
              <a:cs typeface="Verdana"/>
            </a:endParaRPr>
          </a:p>
          <a:p>
            <a:pPr marL="812800">
              <a:lnSpc>
                <a:spcPct val="100000"/>
              </a:lnSpc>
              <a:spcBef>
                <a:spcPts val="1200"/>
              </a:spcBef>
            </a:pPr>
            <a:r>
              <a:rPr dirty="0" sz="2000" spc="-10"/>
              <a:t>baseline)</a:t>
            </a:r>
            <a:endParaRPr sz="2000"/>
          </a:p>
          <a:p>
            <a:pPr lvl="1" marL="812800" marR="1158875" indent="-342900">
              <a:lnSpc>
                <a:spcPct val="150100"/>
              </a:lnSpc>
              <a:spcBef>
                <a:spcPts val="475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Which</a:t>
            </a:r>
            <a:r>
              <a:rPr dirty="0" sz="2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leukocytes</a:t>
            </a:r>
            <a:r>
              <a:rPr dirty="0" sz="2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present</a:t>
            </a:r>
            <a:r>
              <a:rPr dirty="0" sz="2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(granulocytes</a:t>
            </a:r>
            <a:r>
              <a:rPr dirty="0" sz="2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and/or agranulocytes)</a:t>
            </a:r>
            <a:endParaRPr sz="20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RBC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content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Platelet</a:t>
            </a:r>
            <a:r>
              <a:rPr dirty="0" spc="-100"/>
              <a:t> </a:t>
            </a:r>
            <a:r>
              <a:rPr dirty="0"/>
              <a:t>Rich</a:t>
            </a:r>
            <a:r>
              <a:rPr dirty="0" spc="-120"/>
              <a:t> </a:t>
            </a:r>
            <a:r>
              <a:rPr dirty="0"/>
              <a:t>Plasma</a:t>
            </a:r>
            <a:r>
              <a:rPr dirty="0" spc="-100"/>
              <a:t> </a:t>
            </a:r>
            <a:r>
              <a:rPr dirty="0" spc="-10"/>
              <a:t>(PRP)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646682"/>
            <a:ext cx="6042025" cy="153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PRP</a:t>
            </a:r>
            <a:r>
              <a:rPr dirty="0" sz="24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is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inflammatorily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complex</a:t>
            </a:r>
            <a:endParaRPr sz="24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May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be</a:t>
            </a:r>
            <a:r>
              <a:rPr dirty="0" sz="2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contextual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Plasma</a:t>
            </a:r>
            <a:r>
              <a:rPr dirty="0" sz="24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itself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has</a:t>
            </a:r>
            <a:r>
              <a:rPr dirty="0" sz="24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signaling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molecules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00227" y="3291840"/>
            <a:ext cx="8749665" cy="3238500"/>
            <a:chOff x="300227" y="3291840"/>
            <a:chExt cx="8749665" cy="3238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227" y="3429000"/>
              <a:ext cx="4526280" cy="31013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4795" y="3291840"/>
              <a:ext cx="4204715" cy="2153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PRP:</a:t>
            </a:r>
            <a:r>
              <a:rPr dirty="0" spc="-114"/>
              <a:t> </a:t>
            </a:r>
            <a:r>
              <a:rPr dirty="0" spc="-10"/>
              <a:t>Physiology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409700"/>
            <a:ext cx="8441964" cy="403858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1640" y="5601106"/>
            <a:ext cx="4977130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Yuan,</a:t>
            </a:r>
            <a:r>
              <a:rPr dirty="0" sz="1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X.(.,</a:t>
            </a:r>
            <a:r>
              <a:rPr dirty="0" sz="1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Gellhorn,</a:t>
            </a:r>
            <a:r>
              <a:rPr dirty="0" sz="1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A.C.</a:t>
            </a:r>
            <a:r>
              <a:rPr dirty="0" sz="1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(2020).</a:t>
            </a:r>
            <a:r>
              <a:rPr dirty="0" sz="1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Platelet-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Rich</a:t>
            </a:r>
            <a:r>
              <a:rPr dirty="0" sz="1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Plasma.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In:</a:t>
            </a:r>
            <a:r>
              <a:rPr dirty="0" sz="1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Verdana"/>
                <a:cs typeface="Verdana"/>
              </a:rPr>
              <a:t>Cooper,</a:t>
            </a:r>
            <a:r>
              <a:rPr dirty="0" sz="1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G.,</a:t>
            </a:r>
            <a:r>
              <a:rPr dirty="0" sz="1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Herrera,</a:t>
            </a:r>
            <a:r>
              <a:rPr dirty="0" sz="1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J.,</a:t>
            </a:r>
            <a:r>
              <a:rPr dirty="0" sz="1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Kirkbride,</a:t>
            </a:r>
            <a:r>
              <a:rPr dirty="0" sz="1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J.,</a:t>
            </a:r>
            <a:r>
              <a:rPr dirty="0" sz="1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Perlman,</a:t>
            </a:r>
            <a:r>
              <a:rPr dirty="0" sz="1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Verdana"/>
                <a:cs typeface="Verdana"/>
              </a:rPr>
              <a:t>Z.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(eds)</a:t>
            </a:r>
            <a:r>
              <a:rPr dirty="0" sz="1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Regenerative</a:t>
            </a:r>
            <a:r>
              <a:rPr dirty="0" sz="1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Medicine</a:t>
            </a:r>
            <a:r>
              <a:rPr dirty="0" sz="1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for</a:t>
            </a:r>
            <a:r>
              <a:rPr dirty="0" sz="1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Spine</a:t>
            </a:r>
            <a:r>
              <a:rPr dirty="0" sz="1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1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Joint</a:t>
            </a:r>
            <a:r>
              <a:rPr dirty="0" sz="14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Pain.</a:t>
            </a:r>
            <a:endParaRPr sz="1400">
              <a:latin typeface="Verdana"/>
              <a:cs typeface="Verdana"/>
            </a:endParaRPr>
          </a:p>
          <a:p>
            <a:pPr marL="12700" marR="178435">
              <a:lnSpc>
                <a:spcPct val="100000"/>
              </a:lnSpc>
              <a:spcBef>
                <a:spcPts val="5"/>
              </a:spcBef>
            </a:pPr>
            <a:r>
              <a:rPr dirty="0" sz="1400" spc="-25">
                <a:solidFill>
                  <a:srgbClr val="585858"/>
                </a:solidFill>
                <a:latin typeface="Verdana"/>
                <a:cs typeface="Verdana"/>
              </a:rPr>
              <a:t>Springer,</a:t>
            </a:r>
            <a:r>
              <a:rPr dirty="0" sz="1400" spc="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585858"/>
                </a:solidFill>
                <a:latin typeface="Verdana"/>
                <a:cs typeface="Verdana"/>
              </a:rPr>
              <a:t>Cham.</a:t>
            </a:r>
            <a:r>
              <a:rPr dirty="0" sz="1400" spc="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https://doi.org/10.1007/978-3-</a:t>
            </a:r>
            <a:r>
              <a:rPr dirty="0" sz="1400" spc="-20">
                <a:solidFill>
                  <a:srgbClr val="585858"/>
                </a:solidFill>
                <a:latin typeface="Verdana"/>
                <a:cs typeface="Verdana"/>
              </a:rPr>
              <a:t>030- </a:t>
            </a:r>
            <a:r>
              <a:rPr dirty="0" sz="1400" spc="-10">
                <a:solidFill>
                  <a:srgbClr val="585858"/>
                </a:solidFill>
                <a:latin typeface="Verdana"/>
                <a:cs typeface="Verdana"/>
              </a:rPr>
              <a:t>42771-</a:t>
            </a:r>
            <a:r>
              <a:rPr dirty="0" sz="1400" spc="-25">
                <a:solidFill>
                  <a:srgbClr val="585858"/>
                </a:solidFill>
                <a:latin typeface="Verdana"/>
                <a:cs typeface="Verdana"/>
              </a:rPr>
              <a:t>9_5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PRP:</a:t>
            </a:r>
            <a:r>
              <a:rPr dirty="0" spc="-105"/>
              <a:t> </a:t>
            </a:r>
            <a:r>
              <a:rPr dirty="0" spc="-10"/>
              <a:t>Applicability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10"/>
              <a:t>Tendinopathy</a:t>
            </a:r>
          </a:p>
          <a:p>
            <a:pPr lvl="1" marL="812165" indent="-34226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Plantar</a:t>
            </a:r>
            <a:r>
              <a:rPr dirty="0" sz="2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fasciitis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Achilles</a:t>
            </a:r>
            <a:r>
              <a:rPr dirty="0" sz="2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Patellar</a:t>
            </a:r>
            <a:r>
              <a:rPr dirty="0" sz="2000" spc="-1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endParaRPr sz="2000">
              <a:latin typeface="Verdana"/>
              <a:cs typeface="Verdana"/>
            </a:endParaRPr>
          </a:p>
          <a:p>
            <a:pPr lvl="1" marL="812165" marR="925194" indent="-342900">
              <a:lnSpc>
                <a:spcPct val="150000"/>
              </a:lnSpc>
              <a:spcBef>
                <a:spcPts val="484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Trochanteric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“bursitis”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Rotator</a:t>
            </a:r>
            <a:r>
              <a:rPr dirty="0" sz="20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cuff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Tennis/golfer</a:t>
            </a:r>
            <a:r>
              <a:rPr dirty="0" sz="2000" spc="-1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elbow</a:t>
            </a:r>
            <a:endParaRPr sz="20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Wrist</a:t>
            </a:r>
            <a:r>
              <a:rPr dirty="0" sz="20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04157" y="1419809"/>
            <a:ext cx="4208780" cy="3428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Osteoarthritis</a:t>
            </a:r>
            <a:endParaRPr sz="2400">
              <a:latin typeface="Verdana"/>
              <a:cs typeface="Verdana"/>
            </a:endParaRPr>
          </a:p>
          <a:p>
            <a:pPr marL="355600" marR="53975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Ligamentous</a:t>
            </a:r>
            <a:r>
              <a:rPr dirty="0" sz="24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injury</a:t>
            </a:r>
            <a:r>
              <a:rPr dirty="0" sz="24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(e.g.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UCL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or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ATFL</a:t>
            </a:r>
            <a:r>
              <a:rPr dirty="0" sz="2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tear)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Meniscus</a:t>
            </a:r>
            <a:r>
              <a:rPr dirty="0" sz="24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tears?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Carpal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tunnel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syndrome?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Adhesive</a:t>
            </a:r>
            <a:r>
              <a:rPr dirty="0" sz="2400" spc="-1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capsulitis?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PRP:</a:t>
            </a:r>
            <a:r>
              <a:rPr dirty="0" spc="-105"/>
              <a:t> </a:t>
            </a:r>
            <a:r>
              <a:rPr dirty="0" spc="-10"/>
              <a:t>Studies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417065"/>
            <a:ext cx="7075805" cy="137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Lateral</a:t>
            </a:r>
            <a:r>
              <a:rPr dirty="0" sz="24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epicondylitis</a:t>
            </a:r>
            <a:endParaRPr sz="24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Hastie</a:t>
            </a:r>
            <a:r>
              <a:rPr dirty="0" sz="2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2018,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Shim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2022, Niemiec</a:t>
            </a:r>
            <a:r>
              <a:rPr dirty="0" sz="20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2022,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Li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2022,</a:t>
            </a:r>
            <a:endParaRPr sz="2000">
              <a:latin typeface="Verdana"/>
              <a:cs typeface="Verdana"/>
            </a:endParaRPr>
          </a:p>
          <a:p>
            <a:pPr marL="812165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Kamble</a:t>
            </a:r>
            <a:r>
              <a:rPr dirty="0" sz="2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2023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747" y="3098292"/>
            <a:ext cx="4637532" cy="225551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PRP:</a:t>
            </a:r>
            <a:r>
              <a:rPr dirty="0" spc="-105"/>
              <a:t> </a:t>
            </a:r>
            <a:r>
              <a:rPr dirty="0" spc="-10"/>
              <a:t>Studies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417065"/>
            <a:ext cx="26860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Plantar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fasciitis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00100" y="1542288"/>
            <a:ext cx="7408545" cy="3863340"/>
            <a:chOff x="800100" y="1542288"/>
            <a:chExt cx="7408545" cy="3863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3429000"/>
              <a:ext cx="4134612" cy="19766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8372" y="1542288"/>
              <a:ext cx="4469891" cy="1886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PRP:</a:t>
            </a:r>
            <a:r>
              <a:rPr dirty="0" spc="-114"/>
              <a:t> </a:t>
            </a:r>
            <a:r>
              <a:rPr dirty="0" spc="-10"/>
              <a:t>Studies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389634"/>
            <a:ext cx="7840980" cy="4342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Achilles</a:t>
            </a:r>
            <a:r>
              <a:rPr dirty="0" sz="2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(Huang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2023,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Desouza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2023)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Patellar</a:t>
            </a:r>
            <a:r>
              <a:rPr dirty="0" sz="2400" spc="-114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(Bosco</a:t>
            </a:r>
            <a:r>
              <a:rPr dirty="0" sz="2400" spc="-1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2023)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Gluteal</a:t>
            </a:r>
            <a:r>
              <a:rPr dirty="0" sz="2400" spc="-114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(Fitzbpatrick</a:t>
            </a:r>
            <a:r>
              <a:rPr dirty="0" sz="2400" spc="-1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2018)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Rotator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cuff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(Dakkak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2024,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Shen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2024,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Desouza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155"/>
              </a:spcBef>
            </a:pP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2024)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UCL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tear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(Fucaloro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2024)</a:t>
            </a:r>
            <a:endParaRPr sz="2400">
              <a:latin typeface="Verdana"/>
              <a:cs typeface="Verdana"/>
            </a:endParaRPr>
          </a:p>
          <a:p>
            <a:pPr marL="355600" marR="241935" indent="-342900">
              <a:lnSpc>
                <a:spcPct val="14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Generally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more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heterogeneity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2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results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for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above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issues.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PRP:</a:t>
            </a:r>
            <a:r>
              <a:rPr dirty="0" spc="-114"/>
              <a:t> </a:t>
            </a:r>
            <a:r>
              <a:rPr dirty="0" spc="-10"/>
              <a:t>Studies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646682"/>
            <a:ext cx="2452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Osteoarthritis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54151" y="1507236"/>
            <a:ext cx="8362315" cy="4008120"/>
            <a:chOff x="454151" y="1507236"/>
            <a:chExt cx="8362315" cy="40081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1507236"/>
              <a:ext cx="5126736" cy="13014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1" y="2808732"/>
              <a:ext cx="4536948" cy="188213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5507" y="3750563"/>
              <a:ext cx="4370832" cy="1764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PRP:</a:t>
            </a:r>
            <a:r>
              <a:rPr dirty="0" spc="-204"/>
              <a:t> </a:t>
            </a:r>
            <a:r>
              <a:rPr dirty="0"/>
              <a:t>Knowledge</a:t>
            </a:r>
            <a:r>
              <a:rPr dirty="0" spc="-180"/>
              <a:t> </a:t>
            </a:r>
            <a:r>
              <a:rPr dirty="0" spc="-20"/>
              <a:t>Gaps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646682"/>
            <a:ext cx="7470775" cy="4434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Leukocyte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rich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vs.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poor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Granulocytes</a:t>
            </a:r>
            <a:r>
              <a:rPr dirty="0" sz="2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vs.</a:t>
            </a:r>
            <a:r>
              <a:rPr dirty="0" sz="24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agranulocytes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Platelet</a:t>
            </a:r>
            <a:r>
              <a:rPr dirty="0" sz="2400" spc="-1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concentration,</a:t>
            </a:r>
            <a:r>
              <a:rPr dirty="0" sz="24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platelet:leukocyte</a:t>
            </a:r>
            <a:r>
              <a:rPr dirty="0" sz="24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ratio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Post-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procedure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protocols</a:t>
            </a:r>
            <a:endParaRPr sz="24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Rehabilitation</a:t>
            </a:r>
            <a:r>
              <a:rPr dirty="0" sz="2000" spc="-1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intensity/timing</a:t>
            </a:r>
            <a:endParaRPr sz="20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Immobilization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vs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early</a:t>
            </a:r>
            <a:r>
              <a:rPr dirty="0" sz="2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movement</a:t>
            </a:r>
            <a:endParaRPr sz="20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NSAIDs</a:t>
            </a:r>
            <a:r>
              <a:rPr dirty="0" sz="2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OK?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Number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injections</a:t>
            </a:r>
            <a:r>
              <a:rPr dirty="0" sz="2400" spc="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perform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PRP:</a:t>
            </a:r>
            <a:r>
              <a:rPr dirty="0" spc="-105"/>
              <a:t> </a:t>
            </a:r>
            <a:r>
              <a:rPr dirty="0" spc="-10"/>
              <a:t>Practicalities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396136"/>
            <a:ext cx="7887334" cy="4217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661035" indent="-34290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Often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significant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discomfort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days</a:t>
            </a:r>
            <a:r>
              <a:rPr dirty="0" sz="22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following administration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(more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mild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generally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with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joints)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Usually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calming</a:t>
            </a:r>
            <a:r>
              <a:rPr dirty="0" sz="22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baseline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within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10-14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days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Maximal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effect</a:t>
            </a:r>
            <a:r>
              <a:rPr dirty="0" sz="22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is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often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2-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months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after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95"/>
              </a:spcBef>
            </a:pP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administration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3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Because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downtime,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considered</a:t>
            </a:r>
            <a:r>
              <a:rPr dirty="0" sz="22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an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“off-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season” treatment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Should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ideally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be</a:t>
            </a:r>
            <a:r>
              <a:rPr dirty="0" sz="22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combined</a:t>
            </a:r>
            <a:r>
              <a:rPr dirty="0" sz="22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with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rehabilitation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95"/>
              </a:spcBef>
            </a:pP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protocols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4908" y="598423"/>
            <a:ext cx="650875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Regenerative</a:t>
            </a:r>
            <a:r>
              <a:rPr dirty="0" sz="4000" spc="-3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Medicine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672" y="3276600"/>
            <a:ext cx="4361688" cy="290779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03986" y="1345925"/>
            <a:ext cx="7594600" cy="16713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5400" marR="17780">
              <a:lnSpc>
                <a:spcPct val="150100"/>
              </a:lnSpc>
              <a:spcBef>
                <a:spcPts val="90"/>
              </a:spcBef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Enabling</a:t>
            </a:r>
            <a:r>
              <a:rPr dirty="0" sz="2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2400" spc="-10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enhancing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2400" spc="-10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body’s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natural</a:t>
            </a:r>
            <a:r>
              <a:rPr dirty="0" sz="2400" spc="-1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repair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mechanisms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restore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function of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otherwise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poorly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healing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or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irreparable</a:t>
            </a:r>
            <a:r>
              <a:rPr dirty="0" sz="2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tissues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situ.</a:t>
            </a:r>
            <a:r>
              <a:rPr dirty="0" baseline="24305" sz="2400" spc="-15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endParaRPr baseline="24305" sz="24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6686" y="6375603"/>
            <a:ext cx="64077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1.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Li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Z,</a:t>
            </a:r>
            <a:r>
              <a:rPr dirty="0" sz="14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Tissue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Engineering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dirty="0" sz="14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Musculoskeletal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Regeneration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Disease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Modeling.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Handb</a:t>
            </a:r>
            <a:r>
              <a:rPr dirty="0" sz="14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Exp</a:t>
            </a:r>
            <a:r>
              <a:rPr dirty="0" sz="14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Pharmacol.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2021;265:235-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268.</a:t>
            </a:r>
            <a:r>
              <a:rPr dirty="0" sz="14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PMID: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33471201;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PMCID: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PMC8049527.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24527" y="1706769"/>
            <a:ext cx="3771900" cy="228219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000" b="1">
                <a:latin typeface="Verdana"/>
                <a:cs typeface="Verdana"/>
              </a:rPr>
              <a:t>Adverse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Effects</a:t>
            </a:r>
            <a:endParaRPr sz="2000">
              <a:latin typeface="Verdana"/>
              <a:cs typeface="Verdana"/>
            </a:endParaRPr>
          </a:p>
          <a:p>
            <a:pPr marL="355600" marR="216535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Same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as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other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injections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therapies</a:t>
            </a:r>
            <a:r>
              <a:rPr dirty="0" sz="1800" spc="-10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(infection,</a:t>
            </a:r>
            <a:r>
              <a:rPr dirty="0" sz="1800" spc="-10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though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this</a:t>
            </a:r>
            <a:r>
              <a:rPr dirty="0" sz="1800" spc="-3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is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typically</a:t>
            </a:r>
            <a:r>
              <a:rPr dirty="0" sz="1800" spc="-4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much</a:t>
            </a:r>
            <a:r>
              <a:rPr dirty="0" sz="1800" spc="-2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Verdana"/>
                <a:cs typeface="Verdana"/>
              </a:rPr>
              <a:t>less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common)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Discomfort</a:t>
            </a:r>
            <a:r>
              <a:rPr dirty="0" sz="1800" spc="-8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following</a:t>
            </a:r>
            <a:r>
              <a:rPr dirty="0" sz="1800" spc="-8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injection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Hyperacute</a:t>
            </a:r>
            <a:r>
              <a:rPr dirty="0" sz="1800" spc="-6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response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706769"/>
            <a:ext cx="2845435" cy="211709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000" spc="-10" b="1">
                <a:latin typeface="Verdana"/>
                <a:cs typeface="Verdana"/>
              </a:rPr>
              <a:t>Contraindications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Active</a:t>
            </a:r>
            <a:r>
              <a:rPr dirty="0" sz="1800" spc="-7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infection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Cancer?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NSAIDs?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Anti-coagulants?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7E7E7E"/>
                </a:solidFill>
                <a:latin typeface="Verdana"/>
                <a:cs typeface="Verdana"/>
              </a:rPr>
              <a:t>Hematologic</a:t>
            </a:r>
            <a:r>
              <a:rPr dirty="0" sz="1800" spc="-8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Verdana"/>
                <a:cs typeface="Verdana"/>
              </a:rPr>
              <a:t>disease?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PRP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PRP:</a:t>
            </a:r>
            <a:r>
              <a:rPr dirty="0" spc="-150"/>
              <a:t> </a:t>
            </a:r>
            <a:r>
              <a:rPr dirty="0"/>
              <a:t>Personal</a:t>
            </a:r>
            <a:r>
              <a:rPr dirty="0" spc="-140"/>
              <a:t> </a:t>
            </a:r>
            <a:r>
              <a:rPr dirty="0" spc="-10"/>
              <a:t>Experience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646682"/>
            <a:ext cx="7821930" cy="3721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50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y/o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female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with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right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lateral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epicondylitis</a:t>
            </a:r>
            <a:endParaRPr sz="24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Took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12+</a:t>
            </a:r>
            <a:r>
              <a:rPr dirty="0" sz="2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weeks</a:t>
            </a:r>
            <a:r>
              <a:rPr dirty="0" sz="2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start</a:t>
            </a:r>
            <a:r>
              <a:rPr dirty="0" sz="2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noticing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improvement</a:t>
            </a:r>
            <a:endParaRPr sz="20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Desired</a:t>
            </a:r>
            <a:r>
              <a:rPr dirty="0" sz="2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contralateral</a:t>
            </a:r>
            <a:r>
              <a:rPr dirty="0" sz="2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side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treatment</a:t>
            </a:r>
            <a:r>
              <a:rPr dirty="0" sz="2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about</a:t>
            </a:r>
            <a:r>
              <a:rPr dirty="0" sz="2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dirty="0" sz="2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year</a:t>
            </a:r>
            <a:r>
              <a:rPr dirty="0" sz="2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later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48</a:t>
            </a:r>
            <a:r>
              <a:rPr dirty="0" sz="24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y/o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male</a:t>
            </a:r>
            <a:r>
              <a:rPr dirty="0" sz="24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with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left</a:t>
            </a:r>
            <a:r>
              <a:rPr dirty="0" sz="24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trochanteric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tendinitis</a:t>
            </a:r>
            <a:endParaRPr sz="24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785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Pain-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free</a:t>
            </a:r>
            <a:r>
              <a:rPr dirty="0" sz="2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000" spc="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 weeks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67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y/o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female</a:t>
            </a: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with left knee</a:t>
            </a:r>
            <a:r>
              <a:rPr dirty="0" sz="24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OA</a:t>
            </a:r>
            <a:endParaRPr sz="24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Relief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with</a:t>
            </a:r>
            <a:r>
              <a:rPr dirty="0" sz="2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injection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for</a:t>
            </a:r>
            <a:r>
              <a:rPr dirty="0" sz="2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about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dirty="0" sz="2000" spc="-50">
                <a:solidFill>
                  <a:srgbClr val="585858"/>
                </a:solidFill>
                <a:latin typeface="Verdana"/>
                <a:cs typeface="Verdana"/>
              </a:rPr>
              <a:t> year,</a:t>
            </a:r>
            <a:r>
              <a:rPr dirty="0" sz="2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repeated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twice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Orthobiologics:</a:t>
            </a:r>
            <a:r>
              <a:rPr dirty="0" spc="-340"/>
              <a:t> </a:t>
            </a:r>
            <a:r>
              <a:rPr dirty="0" spc="-10"/>
              <a:t>Horizons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10"/>
              <a:t>Exosomes</a:t>
            </a: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Allogeneic</a:t>
            </a:r>
            <a:r>
              <a:rPr dirty="0" spc="-140"/>
              <a:t> </a:t>
            </a:r>
            <a:r>
              <a:rPr dirty="0" spc="-10"/>
              <a:t>cells</a:t>
            </a: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Stimulation</a:t>
            </a:r>
            <a:r>
              <a:rPr dirty="0" spc="-10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instrinsic</a:t>
            </a:r>
            <a:r>
              <a:rPr dirty="0" spc="-45"/>
              <a:t> </a:t>
            </a:r>
            <a:r>
              <a:rPr dirty="0"/>
              <a:t>stem</a:t>
            </a:r>
            <a:r>
              <a:rPr dirty="0" spc="-70"/>
              <a:t> </a:t>
            </a:r>
            <a:r>
              <a:rPr dirty="0" spc="-10"/>
              <a:t>cells</a:t>
            </a:r>
          </a:p>
          <a:p>
            <a:pPr marL="355600" indent="-342900">
              <a:lnSpc>
                <a:spcPct val="100000"/>
              </a:lnSpc>
              <a:spcBef>
                <a:spcPts val="185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20"/>
              <a:t>True</a:t>
            </a:r>
            <a:r>
              <a:rPr dirty="0" spc="-90"/>
              <a:t> </a:t>
            </a:r>
            <a:r>
              <a:rPr dirty="0"/>
              <a:t>stem</a:t>
            </a:r>
            <a:r>
              <a:rPr dirty="0" spc="-85"/>
              <a:t> </a:t>
            </a:r>
            <a:r>
              <a:rPr dirty="0"/>
              <a:t>cells</a:t>
            </a:r>
            <a:r>
              <a:rPr dirty="0" spc="-90"/>
              <a:t> </a:t>
            </a:r>
            <a:r>
              <a:rPr dirty="0"/>
              <a:t>(e.g.</a:t>
            </a:r>
            <a:r>
              <a:rPr dirty="0" spc="-85"/>
              <a:t> </a:t>
            </a:r>
            <a:r>
              <a:rPr dirty="0"/>
              <a:t>human</a:t>
            </a:r>
            <a:r>
              <a:rPr dirty="0" spc="-90"/>
              <a:t> </a:t>
            </a:r>
            <a:r>
              <a:rPr dirty="0"/>
              <a:t>skeletal</a:t>
            </a:r>
            <a:r>
              <a:rPr dirty="0" spc="-85"/>
              <a:t> </a:t>
            </a:r>
            <a:r>
              <a:rPr dirty="0"/>
              <a:t>stem</a:t>
            </a:r>
            <a:r>
              <a:rPr dirty="0" spc="-80"/>
              <a:t> </a:t>
            </a:r>
            <a:r>
              <a:rPr dirty="0" spc="-10"/>
              <a:t>cell)</a:t>
            </a: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Immune</a:t>
            </a:r>
            <a:r>
              <a:rPr dirty="0" spc="-85"/>
              <a:t> </a:t>
            </a:r>
            <a:r>
              <a:rPr dirty="0"/>
              <a:t>cell</a:t>
            </a:r>
            <a:r>
              <a:rPr dirty="0" spc="-95"/>
              <a:t> </a:t>
            </a:r>
            <a:r>
              <a:rPr dirty="0" spc="-20"/>
              <a:t>sub-</a:t>
            </a:r>
            <a:r>
              <a:rPr dirty="0"/>
              <a:t>type</a:t>
            </a:r>
            <a:r>
              <a:rPr dirty="0" spc="-55"/>
              <a:t> </a:t>
            </a:r>
            <a:r>
              <a:rPr dirty="0"/>
              <a:t>roles,</a:t>
            </a:r>
            <a:r>
              <a:rPr dirty="0" spc="-80"/>
              <a:t> </a:t>
            </a:r>
            <a:r>
              <a:rPr dirty="0"/>
              <a:t>selective</a:t>
            </a:r>
            <a:r>
              <a:rPr dirty="0" spc="-70"/>
              <a:t> </a:t>
            </a:r>
            <a:r>
              <a:rPr dirty="0" spc="-10"/>
              <a:t>activation</a:t>
            </a: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Gene</a:t>
            </a:r>
            <a:r>
              <a:rPr dirty="0" spc="-50"/>
              <a:t> </a:t>
            </a:r>
            <a:r>
              <a:rPr dirty="0"/>
              <a:t>editing</a:t>
            </a:r>
            <a:r>
              <a:rPr dirty="0" spc="-65"/>
              <a:t> </a:t>
            </a:r>
            <a:r>
              <a:rPr dirty="0" spc="-10"/>
              <a:t>(CRISPR)</a:t>
            </a: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Isolate</a:t>
            </a:r>
            <a:r>
              <a:rPr dirty="0" spc="-100"/>
              <a:t> </a:t>
            </a:r>
            <a:r>
              <a:rPr dirty="0"/>
              <a:t>individual</a:t>
            </a:r>
            <a:r>
              <a:rPr dirty="0" spc="-130"/>
              <a:t> </a:t>
            </a:r>
            <a:r>
              <a:rPr dirty="0"/>
              <a:t>or</a:t>
            </a:r>
            <a:r>
              <a:rPr dirty="0" spc="-85"/>
              <a:t> </a:t>
            </a:r>
            <a:r>
              <a:rPr dirty="0"/>
              <a:t>selective</a:t>
            </a:r>
            <a:r>
              <a:rPr dirty="0" spc="-85"/>
              <a:t> </a:t>
            </a:r>
            <a:r>
              <a:rPr dirty="0"/>
              <a:t>growth</a:t>
            </a:r>
            <a:r>
              <a:rPr dirty="0" spc="-95"/>
              <a:t> </a:t>
            </a:r>
            <a:r>
              <a:rPr dirty="0" spc="-10"/>
              <a:t>factors/cytokines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Regenerative</a:t>
            </a:r>
            <a:r>
              <a:rPr dirty="0" spc="-310"/>
              <a:t> </a:t>
            </a:r>
            <a:r>
              <a:rPr dirty="0" spc="-10"/>
              <a:t>Medicine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619250"/>
            <a:ext cx="7579995" cy="456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Can</a:t>
            </a:r>
            <a:r>
              <a:rPr dirty="0" sz="24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stimulate</a:t>
            </a:r>
            <a:r>
              <a:rPr dirty="0" sz="2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innate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healing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responses</a:t>
            </a:r>
            <a:endParaRPr sz="2400">
              <a:latin typeface="Verdana"/>
              <a:cs typeface="Verdana"/>
            </a:endParaRPr>
          </a:p>
          <a:p>
            <a:pPr marL="355600" marR="707390" indent="-343535">
              <a:lnSpc>
                <a:spcPct val="14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Fills</a:t>
            </a:r>
            <a:r>
              <a:rPr dirty="0" sz="24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treatment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gap</a:t>
            </a:r>
            <a:r>
              <a:rPr dirty="0" sz="24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for</a:t>
            </a:r>
            <a:r>
              <a:rPr dirty="0" sz="2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tendinopathy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and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osteoarthritis</a:t>
            </a:r>
            <a:endParaRPr sz="24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“Another</a:t>
            </a:r>
            <a:r>
              <a:rPr dirty="0" sz="20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tool</a:t>
            </a:r>
            <a:r>
              <a:rPr dirty="0" sz="2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2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toolbox”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63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Significant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knowledge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gaps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for</a:t>
            </a:r>
            <a:r>
              <a:rPr dirty="0" sz="24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ideal</a:t>
            </a:r>
            <a:r>
              <a:rPr dirty="0" sz="24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utilization</a:t>
            </a:r>
            <a:endParaRPr sz="24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Exploited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make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false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Verdana"/>
                <a:cs typeface="Verdana"/>
              </a:rPr>
              <a:t>claims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63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20">
                <a:solidFill>
                  <a:srgbClr val="585858"/>
                </a:solidFill>
                <a:latin typeface="Verdana"/>
                <a:cs typeface="Verdana"/>
              </a:rPr>
              <a:t>Tremendous</a:t>
            </a:r>
            <a:r>
              <a:rPr dirty="0" sz="2400" spc="-1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potential</a:t>
            </a:r>
            <a:endParaRPr sz="2400">
              <a:latin typeface="Verdana"/>
              <a:cs typeface="Verdana"/>
            </a:endParaRPr>
          </a:p>
          <a:p>
            <a:pPr lvl="1" marL="812800" indent="-342900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Right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patient,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right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drug,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right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dose,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right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route,</a:t>
            </a:r>
            <a:r>
              <a:rPr dirty="0" sz="2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endParaRPr sz="2000">
              <a:latin typeface="Verdana"/>
              <a:cs typeface="Verdana"/>
            </a:endParaRPr>
          </a:p>
          <a:p>
            <a:pPr marL="8128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solidFill>
                  <a:srgbClr val="585858"/>
                </a:solidFill>
                <a:latin typeface="Verdana"/>
                <a:cs typeface="Verdana"/>
              </a:rPr>
              <a:t>right</a:t>
            </a:r>
            <a:r>
              <a:rPr dirty="0" sz="2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Verdana"/>
                <a:cs typeface="Verdana"/>
              </a:rPr>
              <a:t>time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908" y="2488768"/>
            <a:ext cx="29908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Thank</a:t>
            </a:r>
            <a:r>
              <a:rPr dirty="0" spc="-135"/>
              <a:t> </a:t>
            </a:r>
            <a:r>
              <a:rPr dirty="0" spc="-25"/>
              <a:t>you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5635" y="3318459"/>
            <a:ext cx="5259705" cy="10140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Brett</a:t>
            </a:r>
            <a:r>
              <a:rPr dirty="0" sz="2400" spc="-1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Martindale,</a:t>
            </a:r>
            <a:r>
              <a:rPr dirty="0" sz="24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MD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  <a:hlinkClick r:id="rId3"/>
              </a:rPr>
              <a:t>Brett.Martindale@ogdenclinic.com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Regenerative</a:t>
            </a:r>
            <a:r>
              <a:rPr dirty="0" spc="-310"/>
              <a:t> </a:t>
            </a:r>
            <a:r>
              <a:rPr dirty="0" spc="-10"/>
              <a:t>Medicine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2208" y="1406804"/>
            <a:ext cx="7700645" cy="421767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367665" indent="-342265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3676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Coined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2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1992</a:t>
            </a:r>
            <a:endParaRPr sz="2200">
              <a:latin typeface="Verdana"/>
              <a:cs typeface="Verdana"/>
            </a:endParaRPr>
          </a:p>
          <a:p>
            <a:pPr marL="367665" indent="-34226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67665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FDA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22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Congress</a:t>
            </a:r>
            <a:r>
              <a:rPr dirty="0" sz="22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sanctioned</a:t>
            </a:r>
            <a:r>
              <a:rPr dirty="0" sz="22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this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term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2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2016</a:t>
            </a:r>
            <a:endParaRPr sz="2200">
              <a:latin typeface="Verdana"/>
              <a:cs typeface="Verdana"/>
            </a:endParaRPr>
          </a:p>
          <a:p>
            <a:pPr marL="368300">
              <a:lnSpc>
                <a:spcPct val="100000"/>
              </a:lnSpc>
              <a:spcBef>
                <a:spcPts val="790"/>
              </a:spcBef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21</a:t>
            </a:r>
            <a:r>
              <a:rPr dirty="0" baseline="24904" sz="2175">
                <a:solidFill>
                  <a:srgbClr val="585858"/>
                </a:solidFill>
                <a:latin typeface="Verdana"/>
                <a:cs typeface="Verdana"/>
              </a:rPr>
              <a:t>st</a:t>
            </a:r>
            <a:r>
              <a:rPr dirty="0" baseline="24904" sz="2175" spc="3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Century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Cares</a:t>
            </a:r>
            <a:r>
              <a:rPr dirty="0" sz="22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Verdana"/>
                <a:cs typeface="Verdana"/>
              </a:rPr>
              <a:t>Act</a:t>
            </a:r>
            <a:endParaRPr sz="2200">
              <a:latin typeface="Verdana"/>
              <a:cs typeface="Verdana"/>
            </a:endParaRPr>
          </a:p>
          <a:p>
            <a:pPr marL="368300" marR="17780" indent="-342900">
              <a:lnSpc>
                <a:spcPct val="130000"/>
              </a:lnSpc>
              <a:spcBef>
                <a:spcPts val="530"/>
              </a:spcBef>
              <a:buFont typeface="Arial"/>
              <a:buChar char="•"/>
              <a:tabLst>
                <a:tab pos="3683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Controversy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surrounds</a:t>
            </a:r>
            <a:r>
              <a:rPr dirty="0" sz="22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term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because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many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unfounded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claims</a:t>
            </a:r>
            <a:r>
              <a:rPr dirty="0" sz="2200" spc="-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incorrectly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applied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it,</a:t>
            </a:r>
            <a:r>
              <a:rPr dirty="0" sz="2200" spc="-9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with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indiscriminate</a:t>
            </a:r>
            <a:r>
              <a:rPr dirty="0" sz="2200" spc="-1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use</a:t>
            </a:r>
            <a:r>
              <a:rPr dirty="0" sz="2200" spc="-1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22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aggressive</a:t>
            </a:r>
            <a:r>
              <a:rPr dirty="0" sz="22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marketing</a:t>
            </a:r>
            <a:r>
              <a:rPr dirty="0" sz="22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(which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hinders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progress</a:t>
            </a:r>
            <a:r>
              <a:rPr dirty="0" sz="22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22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this</a:t>
            </a:r>
            <a:r>
              <a:rPr dirty="0" sz="22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field)</a:t>
            </a:r>
            <a:endParaRPr sz="2200">
              <a:latin typeface="Verdana"/>
              <a:cs typeface="Verdana"/>
            </a:endParaRPr>
          </a:p>
          <a:p>
            <a:pPr marL="368300" marR="137160" indent="-342900">
              <a:lnSpc>
                <a:spcPct val="130100"/>
              </a:lnSpc>
              <a:spcBef>
                <a:spcPts val="525"/>
              </a:spcBef>
              <a:buFont typeface="Arial"/>
              <a:buChar char="•"/>
              <a:tabLst>
                <a:tab pos="368300" algn="l"/>
              </a:tabLst>
            </a:pP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Encompasses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many</a:t>
            </a:r>
            <a:r>
              <a:rPr dirty="0" sz="2200" spc="-1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modalities</a:t>
            </a:r>
            <a:r>
              <a:rPr dirty="0" sz="2200" spc="-1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(Orthobiologics, </a:t>
            </a:r>
            <a:r>
              <a:rPr dirty="0" sz="2200" spc="-25">
                <a:solidFill>
                  <a:srgbClr val="585858"/>
                </a:solidFill>
                <a:latin typeface="Verdana"/>
                <a:cs typeface="Verdana"/>
              </a:rPr>
              <a:t>prolotherapy,</a:t>
            </a:r>
            <a:r>
              <a:rPr dirty="0" sz="2200" spc="-1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exosomes,</a:t>
            </a:r>
            <a:r>
              <a:rPr dirty="0" sz="2200" spc="-8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45">
                <a:solidFill>
                  <a:srgbClr val="585858"/>
                </a:solidFill>
                <a:latin typeface="Verdana"/>
                <a:cs typeface="Verdana"/>
              </a:rPr>
              <a:t>shock-</a:t>
            </a:r>
            <a:r>
              <a:rPr dirty="0" sz="2200">
                <a:solidFill>
                  <a:srgbClr val="585858"/>
                </a:solidFill>
                <a:latin typeface="Verdana"/>
                <a:cs typeface="Verdana"/>
              </a:rPr>
              <a:t>wave</a:t>
            </a:r>
            <a:r>
              <a:rPr dirty="0" sz="22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Verdana"/>
                <a:cs typeface="Verdana"/>
              </a:rPr>
              <a:t>therapy,</a:t>
            </a:r>
            <a:r>
              <a:rPr dirty="0" sz="2200" spc="-1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Verdana"/>
                <a:cs typeface="Verdana"/>
              </a:rPr>
              <a:t>etc.)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110"/>
              <a:t> </a:t>
            </a:r>
            <a:r>
              <a:rPr dirty="0"/>
              <a:t>Problem</a:t>
            </a:r>
            <a:r>
              <a:rPr dirty="0" spc="-75"/>
              <a:t> </a:t>
            </a:r>
            <a:r>
              <a:rPr dirty="0"/>
              <a:t>-</a:t>
            </a:r>
            <a:r>
              <a:rPr dirty="0" spc="-100"/>
              <a:t> </a:t>
            </a:r>
            <a:r>
              <a:rPr dirty="0" spc="-10"/>
              <a:t>Physiology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4908" y="1454658"/>
            <a:ext cx="7459980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spc="-25">
                <a:solidFill>
                  <a:srgbClr val="585858"/>
                </a:solidFill>
                <a:latin typeface="Verdana"/>
                <a:cs typeface="Verdana"/>
              </a:rPr>
              <a:t>Tendinopathy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24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Osteoarthritis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5010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Protracted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(tendon)</a:t>
            </a:r>
            <a:r>
              <a:rPr dirty="0" sz="24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or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no</a:t>
            </a:r>
            <a:r>
              <a:rPr dirty="0" sz="24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known</a:t>
            </a:r>
            <a:r>
              <a:rPr dirty="0" sz="24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585858"/>
                </a:solidFill>
                <a:latin typeface="Verdana"/>
                <a:cs typeface="Verdana"/>
              </a:rPr>
              <a:t>(OA)</a:t>
            </a:r>
            <a:r>
              <a:rPr dirty="0" sz="24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Verdana"/>
                <a:cs typeface="Verdana"/>
              </a:rPr>
              <a:t>healing capacity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Osteoarthritis</a:t>
            </a:r>
            <a:r>
              <a:rPr dirty="0" sz="3200" spc="-50"/>
              <a:t> </a:t>
            </a:r>
            <a:r>
              <a:rPr dirty="0" sz="3200" spc="-10"/>
              <a:t>pathophysiology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435863" y="1194816"/>
            <a:ext cx="8555990" cy="5575300"/>
            <a:chOff x="435863" y="1194816"/>
            <a:chExt cx="8555990" cy="55753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4463" y="1194816"/>
              <a:ext cx="4517136" cy="317753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3" y="4219954"/>
              <a:ext cx="5576316" cy="254965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02919" y="1653286"/>
            <a:ext cx="3619500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Rosenberg,</a:t>
            </a:r>
            <a:r>
              <a:rPr dirty="0" sz="1000" spc="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J.H.,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Rai,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V.,</a:t>
            </a:r>
            <a:r>
              <a:rPr dirty="0" sz="10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Dilisio,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M.F.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585858"/>
                </a:solidFill>
                <a:latin typeface="Verdana"/>
                <a:cs typeface="Verdana"/>
              </a:rPr>
              <a:t>et</a:t>
            </a:r>
            <a:r>
              <a:rPr dirty="0" sz="1000" spc="-10" i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585858"/>
                </a:solidFill>
                <a:latin typeface="Verdana"/>
                <a:cs typeface="Verdana"/>
              </a:rPr>
              <a:t>al.</a:t>
            </a:r>
            <a:r>
              <a:rPr dirty="0" sz="1000" spc="-35" i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Damage-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associated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molecular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patterns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10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pathogenesis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of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osteoarthritis: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potentially</a:t>
            </a:r>
            <a:r>
              <a:rPr dirty="0" sz="10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novel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therapeutic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targets.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5" i="1">
                <a:solidFill>
                  <a:srgbClr val="585858"/>
                </a:solidFill>
                <a:latin typeface="Verdana"/>
                <a:cs typeface="Verdana"/>
              </a:rPr>
              <a:t>Mol</a:t>
            </a:r>
            <a:r>
              <a:rPr dirty="0" sz="1000" spc="-25" i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585858"/>
                </a:solidFill>
                <a:latin typeface="Verdana"/>
                <a:cs typeface="Verdana"/>
              </a:rPr>
              <a:t>Cell</a:t>
            </a:r>
            <a:r>
              <a:rPr dirty="0" sz="1000" spc="-40" i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585858"/>
                </a:solidFill>
                <a:latin typeface="Verdana"/>
                <a:cs typeface="Verdana"/>
              </a:rPr>
              <a:t>Biochem</a:t>
            </a:r>
            <a:r>
              <a:rPr dirty="0" sz="1000" spc="-5" i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585858"/>
                </a:solidFill>
                <a:latin typeface="Verdana"/>
                <a:cs typeface="Verdana"/>
              </a:rPr>
              <a:t>434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,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171–179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(2017). https://doi.org/10.1007/s11010-017-3047-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4908" y="3458083"/>
            <a:ext cx="33496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6827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Sellam,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J.,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Berenbaum,</a:t>
            </a:r>
            <a:r>
              <a:rPr dirty="0" sz="10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F.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role</a:t>
            </a:r>
            <a:r>
              <a:rPr dirty="0" sz="10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synovitis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in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pathophysiology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clinical</a:t>
            </a: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symptoms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of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osteoarthritis.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585858"/>
                </a:solidFill>
                <a:latin typeface="Verdana"/>
                <a:cs typeface="Verdana"/>
              </a:rPr>
              <a:t>Nat</a:t>
            </a:r>
            <a:r>
              <a:rPr dirty="0" sz="1000" spc="-50" i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585858"/>
                </a:solidFill>
                <a:latin typeface="Verdana"/>
                <a:cs typeface="Verdana"/>
              </a:rPr>
              <a:t>Rev</a:t>
            </a:r>
            <a:r>
              <a:rPr dirty="0" sz="1000" spc="-40" i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585858"/>
                </a:solidFill>
                <a:latin typeface="Verdana"/>
                <a:cs typeface="Verdana"/>
              </a:rPr>
              <a:t>Rheumatol</a:t>
            </a:r>
            <a:r>
              <a:rPr dirty="0" sz="1000" spc="-10" i="1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,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625–635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(2010).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https://doi.org/10.1038/nrrheum.2010.159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Tendonopathy</a:t>
            </a:r>
            <a:r>
              <a:rPr dirty="0" sz="3200" spc="-35"/>
              <a:t> </a:t>
            </a:r>
            <a:r>
              <a:rPr dirty="0" sz="3200" spc="-10"/>
              <a:t>pathophysiology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160020" y="1356360"/>
            <a:ext cx="8915400" cy="5341620"/>
            <a:chOff x="160020" y="1356360"/>
            <a:chExt cx="8915400" cy="53416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" y="1356360"/>
              <a:ext cx="4274820" cy="46421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1584" y="1411224"/>
              <a:ext cx="4783836" cy="19476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2528" y="3413760"/>
              <a:ext cx="5541264" cy="3284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Tendon</a:t>
            </a:r>
            <a:r>
              <a:rPr dirty="0" sz="3200" spc="-45"/>
              <a:t> </a:t>
            </a:r>
            <a:r>
              <a:rPr dirty="0" sz="3200"/>
              <a:t>(soft</a:t>
            </a:r>
            <a:r>
              <a:rPr dirty="0" sz="3200" spc="-20"/>
              <a:t> </a:t>
            </a:r>
            <a:r>
              <a:rPr dirty="0" sz="3200"/>
              <a:t>tissue)</a:t>
            </a:r>
            <a:r>
              <a:rPr dirty="0" sz="3200" spc="-15"/>
              <a:t> </a:t>
            </a:r>
            <a:r>
              <a:rPr dirty="0" sz="3200" spc="-10"/>
              <a:t>Healing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252" y="1371600"/>
            <a:ext cx="6635496" cy="432358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74623" y="5922670"/>
            <a:ext cx="5005070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Schneider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M,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et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al.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Rescue plan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for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Achilles: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Therapeutics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steering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the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fate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and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functions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of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stem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cells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in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tendon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wound</a:t>
            </a:r>
            <a:r>
              <a:rPr dirty="0" sz="1000" spc="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healing,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Advanced Drug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Delivery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Reviews,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Volume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129,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2018,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Pages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352-375,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ISSN</a:t>
            </a:r>
            <a:r>
              <a:rPr dirty="0" sz="10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0169-409X, https://doi.org/10.1016/j.addr.2017.12.016. (https://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  <a:hlinkClick r:id="rId3"/>
              </a:rPr>
              <a:t>www.sciencedirect.com/science/article/pii/S0169409X17303198)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Kenny Hammond</dc:creator>
  <dc:title>Click to Add Title</dc:title>
  <dcterms:created xsi:type="dcterms:W3CDTF">2024-05-13T18:34:00Z</dcterms:created>
  <dcterms:modified xsi:type="dcterms:W3CDTF">2024-05-13T18:34:00Z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2024-05-13T00:00:00Z</vt:filetime>
  </property>
  <property fmtid="{D5CDD505-2E9C-101B-9397-08002B2CF9AE}" pid="5" name="Producer">
    <vt:lpwstr>Microsoft® PowerPoint® 2016</vt:lpwstr>
  </property>
</Properties>
</file>