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76"/>
  </p:notesMasterIdLst>
  <p:handoutMasterIdLst>
    <p:handoutMasterId r:id="rId77"/>
  </p:handoutMasterIdLst>
  <p:sldIdLst>
    <p:sldId id="257" r:id="rId3"/>
    <p:sldId id="258" r:id="rId4"/>
    <p:sldId id="537" r:id="rId5"/>
    <p:sldId id="488" r:id="rId6"/>
    <p:sldId id="420" r:id="rId7"/>
    <p:sldId id="492" r:id="rId8"/>
    <p:sldId id="533" r:id="rId9"/>
    <p:sldId id="535" r:id="rId10"/>
    <p:sldId id="538" r:id="rId11"/>
    <p:sldId id="435" r:id="rId12"/>
    <p:sldId id="539" r:id="rId13"/>
    <p:sldId id="588" r:id="rId14"/>
    <p:sldId id="493" r:id="rId15"/>
    <p:sldId id="495" r:id="rId16"/>
    <p:sldId id="503" r:id="rId17"/>
    <p:sldId id="504" r:id="rId18"/>
    <p:sldId id="543" r:id="rId19"/>
    <p:sldId id="541" r:id="rId20"/>
    <p:sldId id="544" r:id="rId21"/>
    <p:sldId id="548" r:id="rId22"/>
    <p:sldId id="545" r:id="rId23"/>
    <p:sldId id="546" r:id="rId24"/>
    <p:sldId id="549" r:id="rId25"/>
    <p:sldId id="540" r:id="rId26"/>
    <p:sldId id="550" r:id="rId27"/>
    <p:sldId id="551" r:id="rId28"/>
    <p:sldId id="523" r:id="rId29"/>
    <p:sldId id="509" r:id="rId30"/>
    <p:sldId id="552" r:id="rId31"/>
    <p:sldId id="585" r:id="rId32"/>
    <p:sldId id="554" r:id="rId33"/>
    <p:sldId id="555" r:id="rId34"/>
    <p:sldId id="592" r:id="rId35"/>
    <p:sldId id="553" r:id="rId36"/>
    <p:sldId id="556" r:id="rId37"/>
    <p:sldId id="506" r:id="rId38"/>
    <p:sldId id="589" r:id="rId39"/>
    <p:sldId id="510" r:id="rId40"/>
    <p:sldId id="557" r:id="rId41"/>
    <p:sldId id="558" r:id="rId42"/>
    <p:sldId id="559" r:id="rId43"/>
    <p:sldId id="560" r:id="rId44"/>
    <p:sldId id="561" r:id="rId45"/>
    <p:sldId id="574" r:id="rId46"/>
    <p:sldId id="562" r:id="rId47"/>
    <p:sldId id="563" r:id="rId48"/>
    <p:sldId id="569" r:id="rId49"/>
    <p:sldId id="564" r:id="rId50"/>
    <p:sldId id="566" r:id="rId51"/>
    <p:sldId id="568" r:id="rId52"/>
    <p:sldId id="565" r:id="rId53"/>
    <p:sldId id="567" r:id="rId54"/>
    <p:sldId id="586" r:id="rId55"/>
    <p:sldId id="570" r:id="rId56"/>
    <p:sldId id="300" r:id="rId57"/>
    <p:sldId id="581" r:id="rId58"/>
    <p:sldId id="587" r:id="rId59"/>
    <p:sldId id="571" r:id="rId60"/>
    <p:sldId id="572" r:id="rId61"/>
    <p:sldId id="573" r:id="rId62"/>
    <p:sldId id="575" r:id="rId63"/>
    <p:sldId id="582" r:id="rId64"/>
    <p:sldId id="576" r:id="rId65"/>
    <p:sldId id="583" r:id="rId66"/>
    <p:sldId id="577" r:id="rId67"/>
    <p:sldId id="578" r:id="rId68"/>
    <p:sldId id="579" r:id="rId69"/>
    <p:sldId id="580" r:id="rId70"/>
    <p:sldId id="508" r:id="rId71"/>
    <p:sldId id="381" r:id="rId72"/>
    <p:sldId id="590" r:id="rId73"/>
    <p:sldId id="591" r:id="rId74"/>
    <p:sldId id="584" r:id="rId75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102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861AF1-90B8-46DD-99C2-10DBAAA6A671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ACD0C3-F324-41AE-A6E2-AD181D744C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40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6T14:09:35.51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0,'4314'0,"-4293"0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16T14:09:39.19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0,'776'0,"-601"13,4 0,81-2,11 1,1443-14,-895 3,-798-1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861D52-78C2-4AE7-954F-651AA4E7849D}" type="datetimeFigureOut">
              <a:rPr lang="en-US" smtClean="0"/>
              <a:pPr/>
              <a:t>5/16/2024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6B8013-6A59-482A-9D6E-4C7B81B574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67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77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0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75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56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946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84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34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272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60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1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17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5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23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42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375AF-77BF-422C-8628-CD30A10EE1D9}" type="slidenum">
              <a:rPr lang="en-US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03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6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94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569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9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9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56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2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43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2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781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6B8013-6A59-482A-9D6E-4C7B81B574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48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EFA497-9D33-43AC-8E27-B91BB4EBAB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7579C95-B257-7FC9-DF3B-4F3085EC2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3643"/>
            <a:ext cx="2303462" cy="934357"/>
          </a:xfrm>
          <a:prstGeom prst="rect">
            <a:avLst/>
          </a:prstGeom>
        </p:spPr>
      </p:pic>
      <p:pic>
        <p:nvPicPr>
          <p:cNvPr id="5" name="Picture 4" descr="Peds%20ID%20New%20Univ%20Logo">
            <a:extLst>
              <a:ext uri="{FF2B5EF4-FFF2-40B4-BE49-F238E27FC236}">
                <a16:creationId xmlns:a16="http://schemas.microsoft.com/office/drawing/2014/main" id="{00ADDC57-0305-9659-87D9-CCF2C3034852}"/>
              </a:ext>
            </a:extLst>
          </p:cNvPr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U.S. News &amp; World Report Ranks Intermountain Primary Children's Hospital as  One of Nation's Best Children's Hospitals in Eight Pediatric Specialties |  PRUndergroundPRUnderground">
            <a:extLst>
              <a:ext uri="{FF2B5EF4-FFF2-40B4-BE49-F238E27FC236}">
                <a16:creationId xmlns:a16="http://schemas.microsoft.com/office/drawing/2014/main" id="{0E2DD3F8-7F36-BBEA-1722-234FEE4C78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1456" cy="4572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5465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589999" y="2219102"/>
            <a:ext cx="4191899" cy="29522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1A544-200D-40B8-A492-C3A850F003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5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494E2D-9F24-4A8C-8870-56220E904E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02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F127F6-5BFB-433C-BDA8-6C39243D5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856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4F0F-44AC-4E73-A3FA-BF5EFF0978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1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6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97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EFA497-9D33-43AC-8E27-B91BB4EBAB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4" descr="U.S. News &amp; World Report Ranks Intermountain Primary Children's Hospital as  One of Nation's Best Children's Hospitals in Eight Pediatric Specialties |  PRUndergroundPRUnderground">
            <a:extLst>
              <a:ext uri="{FF2B5EF4-FFF2-40B4-BE49-F238E27FC236}">
                <a16:creationId xmlns:a16="http://schemas.microsoft.com/office/drawing/2014/main" id="{88EE669B-8BD2-7B96-6FCE-D695ECB56D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1456" cy="4572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3C87E48-1DD1-8816-668B-F9B2D11E2F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3643"/>
            <a:ext cx="2303462" cy="9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5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>
            <a:lvl1pPr>
              <a:defRPr sz="24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400">
                <a:latin typeface="+mn-lt"/>
                <a:cs typeface="Arial" pitchFamily="34" charset="0"/>
              </a:defRPr>
            </a:lvl3pPr>
            <a:lvl4pPr>
              <a:defRPr sz="2400">
                <a:latin typeface="+mn-lt"/>
                <a:cs typeface="Arial" pitchFamily="34" charset="0"/>
              </a:defRPr>
            </a:lvl4pPr>
            <a:lvl5pPr>
              <a:defRPr sz="24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9EE6A2-C68E-4005-8007-E295CC1E24B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69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60A47-3890-4DEE-826E-11E10A13C4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46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247439-0BD6-4144-AA03-641A1E46C2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23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A0AB48-D660-45E5-BA98-1E80639C0F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56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C43836-C303-409E-9759-D7523431AC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3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955" y="465137"/>
            <a:ext cx="8229600" cy="1143000"/>
          </a:xfrm>
        </p:spPr>
        <p:txBody>
          <a:bodyPr/>
          <a:lstStyle>
            <a:lvl1pPr>
              <a:defRPr sz="3600">
                <a:latin typeface="+mn-lt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068763"/>
          </a:xfrm>
        </p:spPr>
        <p:txBody>
          <a:bodyPr/>
          <a:lstStyle>
            <a:lvl1pPr>
              <a:defRPr sz="2000">
                <a:effectLst/>
                <a:latin typeface="Arial" pitchFamily="34" charset="0"/>
                <a:cs typeface="Arial" pitchFamily="34" charset="0"/>
              </a:defRPr>
            </a:lvl1pPr>
            <a:lvl2pPr>
              <a:defRPr sz="2000">
                <a:effectLst/>
                <a:latin typeface="Arial" pitchFamily="34" charset="0"/>
                <a:cs typeface="Arial" pitchFamily="34" charset="0"/>
              </a:defRPr>
            </a:lvl2pPr>
            <a:lvl3pPr>
              <a:defRPr sz="1800">
                <a:effectLst/>
                <a:latin typeface="Arial" pitchFamily="34" charset="0"/>
                <a:cs typeface="Arial" pitchFamily="34" charset="0"/>
              </a:defRPr>
            </a:lvl3pPr>
            <a:lvl4pPr>
              <a:defRPr sz="1800">
                <a:effectLst/>
                <a:latin typeface="Arial" pitchFamily="34" charset="0"/>
                <a:cs typeface="Arial" pitchFamily="34" charset="0"/>
              </a:defRPr>
            </a:lvl4pPr>
            <a:lvl5pPr>
              <a:defRPr sz="1600">
                <a:effectLst/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9EE6A2-C68E-4005-8007-E295CC1E24B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ECD57-B1BB-4ADC-B53A-B8CDF5DC38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14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E8A90A-4DBC-4050-B835-FA31E7B3C6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75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5A684-482A-474F-A46D-6219EE4CE8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934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D1A544-200D-40B8-A492-C3A850F003B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24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494E2D-9F24-4A8C-8870-56220E904E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739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F127F6-5BFB-433C-BDA8-6C39243D5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839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4F0F-44AC-4E73-A3FA-BF5EFF09789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526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860A47-3890-4DEE-826E-11E10A13C46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6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247439-0BD6-4144-AA03-641A1E46C2E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0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A0AB48-D660-45E5-BA98-1E80639C0F0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587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C43836-C303-409E-9759-D7523431ACE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41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8ECD57-B1BB-4ADC-B53A-B8CDF5DC387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2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E8A90A-4DBC-4050-B835-FA31E7B3C6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35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4E5A684-482A-474F-A46D-6219EE4CE8B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41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C841154F-65AF-4DF9-913D-A2F2617F9D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5612" y="4476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45570"/>
            <a:ext cx="8229600" cy="438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Peds%20ID%20New%20Univ%20Logo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86600" y="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E54BD0A-9F5E-317E-00DB-65E984AD5A3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3643"/>
            <a:ext cx="2303462" cy="934357"/>
          </a:xfrm>
          <a:prstGeom prst="rect">
            <a:avLst/>
          </a:prstGeom>
        </p:spPr>
      </p:pic>
      <p:pic>
        <p:nvPicPr>
          <p:cNvPr id="95236" name="Picture 4" descr="U.S. News &amp; World Report Ranks Intermountain Primary Children's Hospital as  One of Nation's Best Children's Hospitals in Eight Pediatric Specialties |  PRUndergroundPRUnderground">
            <a:extLst>
              <a:ext uri="{FF2B5EF4-FFF2-40B4-BE49-F238E27FC236}">
                <a16:creationId xmlns:a16="http://schemas.microsoft.com/office/drawing/2014/main" id="{64B419B4-4744-A57E-3B2D-A290C1C23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1456" cy="4572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47787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sx="1000" sy="1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 baseline="0">
          <a:solidFill>
            <a:schemeClr val="tx1"/>
          </a:solidFill>
          <a:effectLst>
            <a:outerShdw dist="38100" sx="4000" sy="4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aseline="0">
          <a:solidFill>
            <a:schemeClr val="tx1"/>
          </a:solidFill>
          <a:effectLst>
            <a:outerShdw dist="38100" sx="1000" sy="1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aseline="0">
          <a:solidFill>
            <a:schemeClr val="tx1"/>
          </a:solidFill>
          <a:effectLst>
            <a:outerShdw dist="38100" sx="1000" sy="1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aseline="0">
          <a:solidFill>
            <a:schemeClr val="tx1"/>
          </a:solidFill>
          <a:effectLst>
            <a:outerShdw dist="38100" sx="1000" sy="1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aseline="0">
          <a:solidFill>
            <a:schemeClr val="tx1"/>
          </a:solidFill>
          <a:effectLst>
            <a:outerShdw dist="38100" sx="1000" sy="1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</a:defRPr>
            </a:lvl1pPr>
          </a:lstStyle>
          <a:p>
            <a:fld id="{C841154F-65AF-4DF9-913D-A2F2617F9D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17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7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718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6" name="Picture 15" descr="Peds%20ID%20New%20Univ%20Logo"/>
          <p:cNvPicPr/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86600" y="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U.S. News &amp; World Report Ranks Intermountain Primary Children's Hospital as  One of Nation's Best Children's Hospitals in Eight Pediatric Specialties |  PRUndergroundPRUnderground">
            <a:extLst>
              <a:ext uri="{FF2B5EF4-FFF2-40B4-BE49-F238E27FC236}">
                <a16:creationId xmlns:a16="http://schemas.microsoft.com/office/drawing/2014/main" id="{816B50C0-E0E2-C0D3-7383-73D2719E5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1456" cy="4572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0B32D57-F41E-BFC6-7401-D50B3ECCF6C2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3643"/>
            <a:ext cx="2303462" cy="9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900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FF00"/>
          </a:solidFill>
          <a:effectLst>
            <a:outerShdw blurRad="38100" dist="38100" dir="2700000" sx="1000" sy="1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 baseline="0">
          <a:solidFill>
            <a:schemeClr val="tx1"/>
          </a:solidFill>
          <a:effectLst>
            <a:outerShdw dist="38100" sx="4000" sy="4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aseline="0">
          <a:solidFill>
            <a:schemeClr val="tx1"/>
          </a:solidFill>
          <a:effectLst>
            <a:outerShdw dist="38100" sx="1000" sy="1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 baseline="0">
          <a:solidFill>
            <a:schemeClr val="tx1"/>
          </a:solidFill>
          <a:effectLst>
            <a:outerShdw dist="38100" sx="1000" sy="1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 baseline="0">
          <a:solidFill>
            <a:schemeClr val="tx1"/>
          </a:solidFill>
          <a:effectLst>
            <a:outerShdw dist="38100" sx="1000" sy="1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aseline="0">
          <a:solidFill>
            <a:schemeClr val="tx1"/>
          </a:solidFill>
          <a:effectLst>
            <a:outerShdw dist="38100" sx="1000" sy="1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4.png"/><Relationship Id="rId4" Type="http://schemas.openxmlformats.org/officeDocument/2006/relationships/customXml" Target="../ink/ink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85800" y="1219200"/>
            <a:ext cx="7772400" cy="1920875"/>
          </a:xfrm>
        </p:spPr>
        <p:txBody>
          <a:bodyPr/>
          <a:lstStyle/>
          <a:p>
            <a:r>
              <a:rPr lang="en-US" sz="3600" dirty="0"/>
              <a:t>Diagnosis and Management of Hypertension in the Pediatric Population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2000" dirty="0"/>
              <a:t>Matt Grinsell, MD, PhD</a:t>
            </a:r>
          </a:p>
          <a:p>
            <a:r>
              <a:rPr lang="en-US" sz="2000" dirty="0"/>
              <a:t>5/16/2024</a:t>
            </a:r>
          </a:p>
          <a:p>
            <a:r>
              <a:rPr lang="en-US" sz="2000" dirty="0"/>
              <a:t>Division of Nephrology and Hypertension</a:t>
            </a:r>
          </a:p>
          <a:p>
            <a:r>
              <a:rPr lang="en-US" sz="2000" dirty="0"/>
              <a:t>University of Utah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73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Nephrology Clinic Cuffs</a:t>
            </a:r>
          </a:p>
        </p:txBody>
      </p:sp>
      <p:pic>
        <p:nvPicPr>
          <p:cNvPr id="7" name="Content Placeholder 6" descr="A group of medical devices&#10;&#10;Description automatically generated">
            <a:extLst>
              <a:ext uri="{FF2B5EF4-FFF2-40B4-BE49-F238E27FC236}">
                <a16:creationId xmlns:a16="http://schemas.microsoft.com/office/drawing/2014/main" id="{610C7B8B-436D-6BF2-51B4-CB9B2D168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" t="13109" r="10047" b="8234"/>
          <a:stretch/>
        </p:blipFill>
        <p:spPr>
          <a:xfrm>
            <a:off x="2895600" y="1524000"/>
            <a:ext cx="3352800" cy="4141694"/>
          </a:xfrm>
        </p:spPr>
      </p:pic>
    </p:spTree>
    <p:extLst>
      <p:ext uri="{BB962C8B-B14F-4D97-AF65-F5344CB8AC3E}">
        <p14:creationId xmlns:p14="http://schemas.microsoft.com/office/powerpoint/2010/main" val="118385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A160-31CB-784B-9781-F447439F2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wrap="square" anchor="ctr">
            <a:normAutofit fontScale="90000"/>
          </a:bodyPr>
          <a:lstStyle/>
          <a:p>
            <a:r>
              <a:rPr lang="en-US" sz="3600" dirty="0">
                <a:latin typeface="+mn-lt"/>
              </a:rPr>
              <a:t>AAP Key Action Statement: BP Screening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8D2D-5CD9-478A-1592-2B3F6D0384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5189AB9-59EA-914A-A657-2BF0DA36B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2000" dirty="0" err="1"/>
              <a:t>Oscillometric</a:t>
            </a:r>
            <a:r>
              <a:rPr lang="en-US" sz="2000" dirty="0"/>
              <a:t> devices may be used for BP screening in children and adolescents. 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IF elevated BP is suspected on the basis of </a:t>
            </a:r>
            <a:r>
              <a:rPr lang="en-US" sz="2000" dirty="0" err="1"/>
              <a:t>oscillometric</a:t>
            </a:r>
            <a:r>
              <a:rPr lang="en-US" sz="2000" dirty="0"/>
              <a:t> readings, </a:t>
            </a:r>
            <a:r>
              <a:rPr lang="en-US" sz="2000" dirty="0">
                <a:solidFill>
                  <a:srgbClr val="FFFF00"/>
                </a:solidFill>
              </a:rPr>
              <a:t>confirmatory measurements should be obtained by auscultation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/>
              <a:t>Currently used BP standard tables are based on </a:t>
            </a:r>
            <a:r>
              <a:rPr lang="en-US" sz="2000" dirty="0" err="1"/>
              <a:t>ausculatation</a:t>
            </a:r>
            <a:r>
              <a:rPr lang="en-US" sz="2000" dirty="0"/>
              <a:t> measurements.</a:t>
            </a:r>
          </a:p>
        </p:txBody>
      </p:sp>
    </p:spTree>
    <p:extLst>
      <p:ext uri="{BB962C8B-B14F-4D97-AF65-F5344CB8AC3E}">
        <p14:creationId xmlns:p14="http://schemas.microsoft.com/office/powerpoint/2010/main" val="3835088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A160-31CB-784B-9781-F447439F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F77E36-835F-E71B-F2C3-860F14B25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25412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err="1"/>
              <a:t>Ht</a:t>
            </a:r>
            <a:r>
              <a:rPr lang="en-US" altLang="en-US" sz="2000" dirty="0"/>
              <a:t> 125 cm (75%)</a:t>
            </a:r>
          </a:p>
          <a:p>
            <a:r>
              <a:rPr lang="en-US" altLang="en-US" sz="2000" dirty="0" err="1"/>
              <a:t>Wt</a:t>
            </a:r>
            <a:r>
              <a:rPr lang="en-US" altLang="en-US" sz="2000" dirty="0"/>
              <a:t>: 25 kg (up 1.2 kg) (75%)</a:t>
            </a:r>
          </a:p>
          <a:p>
            <a:pPr lvl="1"/>
            <a:r>
              <a:rPr lang="en-US" altLang="en-US" sz="2000" dirty="0"/>
              <a:t>Previously 23.8 kg (60%)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0AE7E19-E5F5-329E-812D-9A2963230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1143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Temp 37.6C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HR 115 BPM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/>
              <a:t>RR 22/min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371449-76E4-7AE8-8E00-6E25A101788F}"/>
              </a:ext>
            </a:extLst>
          </p:cNvPr>
          <p:cNvSpPr txBox="1"/>
          <p:nvPr/>
        </p:nvSpPr>
        <p:spPr>
          <a:xfrm>
            <a:off x="533400" y="3690034"/>
            <a:ext cx="67061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1800" dirty="0"/>
              <a:t>Then you think: Headaches, nosebleeds and dark urine?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Almost like she read the chapter on how to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What?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Well, we need to figure out what Stage 2 HTN means and what to do about it.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59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sz="3600" dirty="0">
                <a:latin typeface="+mn-lt"/>
              </a:rPr>
              <a:t>Hypertension-Definition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pPr marL="457200" lvl="1" indent="0">
              <a:buNone/>
            </a:pPr>
            <a:endParaRPr lang="en-US" sz="2800"/>
          </a:p>
          <a:p>
            <a:pPr lvl="1"/>
            <a:endParaRPr lang="en-US" sz="2800"/>
          </a:p>
          <a:p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21F9398-1195-6D57-2FF7-8EF8AF861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0999" y="1048755"/>
            <a:ext cx="8229600" cy="4525963"/>
          </a:xfrm>
        </p:spPr>
        <p:txBody>
          <a:bodyPr/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Since 2017, AAP has aligned the definition, categorization and terminology for HTN for 13 y/o and above with the 2017 AHA and ACC definitions for adult patients.</a:t>
            </a:r>
          </a:p>
          <a:p>
            <a:endParaRPr lang="en-US" sz="2000" dirty="0"/>
          </a:p>
          <a:p>
            <a:r>
              <a:rPr lang="en-US" sz="2000" dirty="0"/>
              <a:t>12 y/o and under are derived from approximately 50,000 children and adolescents in the NHANES database.</a:t>
            </a:r>
          </a:p>
          <a:p>
            <a:pPr lvl="1"/>
            <a:r>
              <a:rPr lang="en-US" sz="1600" dirty="0"/>
              <a:t>This generates a statistical bell curve for categorizing pediatric HTN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5CB4B8-E20A-34D9-9B95-D698D8E86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149" y="1177527"/>
            <a:ext cx="6551301" cy="2028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121CA7-92C1-92D6-EBBC-88A364DC9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6731127"/>
            <a:ext cx="2119313" cy="1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77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D012-82A9-4E6C-AA78-40FC216A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5" y="478407"/>
            <a:ext cx="8229600" cy="1143000"/>
          </a:xfrm>
        </p:spPr>
        <p:txBody>
          <a:bodyPr/>
          <a:lstStyle/>
          <a:p>
            <a:r>
              <a:rPr lang="en-US" dirty="0"/>
              <a:t>Pediatric </a:t>
            </a:r>
            <a:r>
              <a:rPr lang="en-US" dirty="0" err="1"/>
              <a:t>HTN:Using</a:t>
            </a:r>
            <a:r>
              <a:rPr lang="en-US" dirty="0"/>
              <a:t> BP Tables &lt;12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52C6-FD05-403B-983B-1E5771BB8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57" y="1587879"/>
            <a:ext cx="8229600" cy="4295001"/>
          </a:xfrm>
        </p:spPr>
        <p:txBody>
          <a:bodyPr/>
          <a:lstStyle/>
          <a:p>
            <a:r>
              <a:rPr lang="en-US" dirty="0"/>
              <a:t>7 y/o girl at 135 cm in height with BP 136/92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8C57DB-28B8-4CC3-FF87-338F814C0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68" y="1981200"/>
            <a:ext cx="5186118" cy="39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47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D012-82A9-4E6C-AA78-40FC216A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5" y="478407"/>
            <a:ext cx="8229600" cy="1143000"/>
          </a:xfrm>
        </p:spPr>
        <p:txBody>
          <a:bodyPr/>
          <a:lstStyle/>
          <a:p>
            <a:r>
              <a:rPr lang="en-US" dirty="0"/>
              <a:t>Useful Pediatric BP Apps/Table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52C6-FD05-403B-983B-1E5771BB8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57" y="1587879"/>
            <a:ext cx="8229600" cy="4295001"/>
          </a:xfrm>
        </p:spPr>
        <p:txBody>
          <a:bodyPr/>
          <a:lstStyle/>
          <a:p>
            <a:r>
              <a:rPr lang="en-US" dirty="0"/>
              <a:t>8 y/o girl at 135 cm in height with BP 118/77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987A06-2631-AB40-E1B2-D4D6423A25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989"/>
          <a:stretch/>
        </p:blipFill>
        <p:spPr>
          <a:xfrm>
            <a:off x="690216" y="2057401"/>
            <a:ext cx="1828800" cy="3084843"/>
          </a:xfrm>
          <a:prstGeom prst="rect">
            <a:avLst/>
          </a:prstGeom>
        </p:spPr>
      </p:pic>
      <p:pic>
        <p:nvPicPr>
          <p:cNvPr id="11" name="Picture 10" descr="A screenshot of a phone&#10;&#10;Description automatically generated">
            <a:extLst>
              <a:ext uri="{FF2B5EF4-FFF2-40B4-BE49-F238E27FC236}">
                <a16:creationId xmlns:a16="http://schemas.microsoft.com/office/drawing/2014/main" id="{E22BC2F1-A43F-2151-DD91-FF968D9892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8" t="10000" r="36166" b="31111"/>
          <a:stretch/>
        </p:blipFill>
        <p:spPr>
          <a:xfrm>
            <a:off x="3200400" y="2057401"/>
            <a:ext cx="1761663" cy="3084843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31A88CC-64E6-634E-A2B8-369B4540BB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917858" y="1727555"/>
            <a:ext cx="2815985" cy="355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1483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6D012-82A9-4E6C-AA78-40FC216A8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55" y="478407"/>
            <a:ext cx="8229600" cy="1143000"/>
          </a:xfrm>
        </p:spPr>
        <p:txBody>
          <a:bodyPr/>
          <a:lstStyle/>
          <a:p>
            <a:r>
              <a:rPr lang="en-US" dirty="0"/>
              <a:t>Useful Pediatric BP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352C6-FD05-403B-983B-1E5771BB8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157" y="1587879"/>
            <a:ext cx="8229600" cy="4295001"/>
          </a:xfrm>
        </p:spPr>
        <p:txBody>
          <a:bodyPr/>
          <a:lstStyle/>
          <a:p>
            <a:r>
              <a:rPr lang="en-US" dirty="0"/>
              <a:t>8 y/o girl at 135 cm in height with BP 118/77.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am not paid by these companies.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183495-FEA0-45A4-2648-A0E634AC15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989"/>
          <a:stretch/>
        </p:blipFill>
        <p:spPr>
          <a:xfrm>
            <a:off x="690216" y="2057401"/>
            <a:ext cx="1828800" cy="3084843"/>
          </a:xfrm>
          <a:prstGeom prst="rect">
            <a:avLst/>
          </a:prstGeom>
        </p:spPr>
      </p:pic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36AE72F7-E99F-9A32-E5A4-A5BF3DE5E6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051" y="2057400"/>
            <a:ext cx="1734357" cy="308484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2E8B53-B34B-BA4E-77A1-0AC11301514B}"/>
              </a:ext>
            </a:extLst>
          </p:cNvPr>
          <p:cNvCxnSpPr>
            <a:cxnSpLocks/>
          </p:cNvCxnSpPr>
          <p:nvPr/>
        </p:nvCxnSpPr>
        <p:spPr bwMode="auto">
          <a:xfrm>
            <a:off x="2519016" y="3505200"/>
            <a:ext cx="914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AA76103-294D-4BA8-F133-666211F4658E}"/>
              </a:ext>
            </a:extLst>
          </p:cNvPr>
          <p:cNvCxnSpPr>
            <a:cxnSpLocks/>
          </p:cNvCxnSpPr>
          <p:nvPr/>
        </p:nvCxnSpPr>
        <p:spPr bwMode="auto">
          <a:xfrm>
            <a:off x="5169408" y="3496056"/>
            <a:ext cx="9144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17CD367-C5C4-5F92-76C8-3A8011DD689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"/>
          <a:stretch/>
        </p:blipFill>
        <p:spPr>
          <a:xfrm>
            <a:off x="6083808" y="2054352"/>
            <a:ext cx="1837593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1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B2C010-2F32-3465-623B-566161A4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77E1BF-8398-788A-7528-B1F389B5E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948"/>
            <a:ext cx="8229600" cy="4068763"/>
          </a:xfrm>
        </p:spPr>
        <p:txBody>
          <a:bodyPr/>
          <a:lstStyle/>
          <a:p>
            <a:r>
              <a:rPr lang="en-US" dirty="0"/>
              <a:t>So, 7 y/o female, 2-3 days HA, bloody nose and dark urine this am.</a:t>
            </a:r>
          </a:p>
          <a:p>
            <a:r>
              <a:rPr lang="en-US" dirty="0"/>
              <a:t>BP 136/92 on initial automatic BP screen.</a:t>
            </a:r>
          </a:p>
          <a:p>
            <a:endParaRPr lang="en-US" dirty="0"/>
          </a:p>
          <a:p>
            <a:r>
              <a:rPr lang="en-US" dirty="0"/>
              <a:t>You start asking questions.</a:t>
            </a:r>
          </a:p>
          <a:p>
            <a:endParaRPr lang="en-US" dirty="0"/>
          </a:p>
          <a:p>
            <a:r>
              <a:rPr lang="en-US" dirty="0"/>
              <a:t>HA started a few days ago, definitely not in the front, but maybe behind the ears some. Can’t really describe character, but maybe throbbing.</a:t>
            </a:r>
          </a:p>
          <a:p>
            <a:r>
              <a:rPr lang="en-US" dirty="0"/>
              <a:t>Tylenol and </a:t>
            </a:r>
            <a:r>
              <a:rPr lang="en-US" dirty="0" err="1"/>
              <a:t>advil</a:t>
            </a:r>
            <a:r>
              <a:rPr lang="en-US" dirty="0"/>
              <a:t> have helped HA a little.</a:t>
            </a:r>
          </a:p>
          <a:p>
            <a:r>
              <a:rPr lang="en-US" dirty="0"/>
              <a:t>Dark urine this am was first ever episode.  No pain, burning, hesitancy, urgency or increased frequency of urine reported.</a:t>
            </a:r>
          </a:p>
          <a:p>
            <a:r>
              <a:rPr lang="en-US" dirty="0"/>
              <a:t>PT is otherwise alert, sitting in moms lap.</a:t>
            </a:r>
          </a:p>
        </p:txBody>
      </p:sp>
    </p:spTree>
    <p:extLst>
      <p:ext uri="{BB962C8B-B14F-4D97-AF65-F5344CB8AC3E}">
        <p14:creationId xmlns:p14="http://schemas.microsoft.com/office/powerpoint/2010/main" val="2020233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16E05-2145-BD28-C2ED-9373FA214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Key Action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C08B1-DD78-7F21-E9F8-F80DF1881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children and adolescents being evaluated for high BP, the provider should obtain:</a:t>
            </a:r>
          </a:p>
          <a:p>
            <a:pPr lvl="1"/>
            <a:r>
              <a:rPr lang="en-US" dirty="0"/>
              <a:t>Perinatal history.</a:t>
            </a:r>
          </a:p>
          <a:p>
            <a:pPr lvl="1"/>
            <a:r>
              <a:rPr lang="en-US" dirty="0"/>
              <a:t>Appropriate nutritional history.</a:t>
            </a:r>
          </a:p>
          <a:p>
            <a:pPr lvl="1"/>
            <a:r>
              <a:rPr lang="en-US" dirty="0"/>
              <a:t>Physical activity history.</a:t>
            </a:r>
          </a:p>
          <a:p>
            <a:pPr lvl="1"/>
            <a:r>
              <a:rPr lang="en-US" dirty="0"/>
              <a:t>Psychosocial history.</a:t>
            </a:r>
          </a:p>
          <a:p>
            <a:pPr lvl="1"/>
            <a:r>
              <a:rPr lang="en-US" dirty="0"/>
              <a:t>Family history.</a:t>
            </a:r>
          </a:p>
          <a:p>
            <a:pPr lvl="1"/>
            <a:endParaRPr lang="en-US" dirty="0"/>
          </a:p>
          <a:p>
            <a:r>
              <a:rPr lang="en-US" dirty="0"/>
              <a:t>Perform a physical examination to identify findings suggestive of secondary causes of HTN.</a:t>
            </a:r>
          </a:p>
        </p:txBody>
      </p:sp>
    </p:spTree>
    <p:extLst>
      <p:ext uri="{BB962C8B-B14F-4D97-AF65-F5344CB8AC3E}">
        <p14:creationId xmlns:p14="http://schemas.microsoft.com/office/powerpoint/2010/main" val="2203958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2E6A-E072-E990-0C66-F643CB3F2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2103E-BEEA-4DE9-A48E-BF814904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Fortunately, you know this patient and family well.</a:t>
            </a:r>
          </a:p>
          <a:p>
            <a:r>
              <a:rPr lang="en-US" dirty="0"/>
              <a:t>PMH pretty unremarkable</a:t>
            </a:r>
          </a:p>
          <a:p>
            <a:pPr lvl="1"/>
            <a:r>
              <a:rPr lang="en-US" dirty="0"/>
              <a:t>Term pregnancy, no pre- or post-natal complications.</a:t>
            </a:r>
          </a:p>
          <a:p>
            <a:pPr lvl="1"/>
            <a:r>
              <a:rPr lang="en-US" dirty="0"/>
              <a:t>Up to date on vaccines.</a:t>
            </a:r>
          </a:p>
          <a:p>
            <a:pPr lvl="1"/>
            <a:r>
              <a:rPr lang="en-US" dirty="0"/>
              <a:t>PE tubes at 2 years old.</a:t>
            </a:r>
          </a:p>
          <a:p>
            <a:pPr lvl="1"/>
            <a:r>
              <a:rPr lang="en-US" dirty="0"/>
              <a:t>No admissions ever.</a:t>
            </a:r>
          </a:p>
          <a:p>
            <a:pPr lvl="1"/>
            <a:r>
              <a:rPr lang="en-US" dirty="0"/>
              <a:t>Pt with ADHD on low dose stimulant meds for school.</a:t>
            </a:r>
          </a:p>
          <a:p>
            <a:pPr lvl="1"/>
            <a:r>
              <a:rPr lang="en-US" dirty="0"/>
              <a:t>No FH of HTN, kidney disease, MI, stroke or death at &lt;40 </a:t>
            </a:r>
            <a:r>
              <a:rPr lang="en-US" dirty="0" err="1"/>
              <a:t>yo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PT is active on the swim team.  All of the sibs swim as well.</a:t>
            </a:r>
          </a:p>
          <a:p>
            <a:pPr lvl="1"/>
            <a:r>
              <a:rPr lang="en-US" dirty="0"/>
              <a:t>Family generally eats home cooking, eats out once a week.</a:t>
            </a:r>
          </a:p>
        </p:txBody>
      </p:sp>
    </p:spTree>
    <p:extLst>
      <p:ext uri="{BB962C8B-B14F-4D97-AF65-F5344CB8AC3E}">
        <p14:creationId xmlns:p14="http://schemas.microsoft.com/office/powerpoint/2010/main" val="22722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5" y="1371600"/>
            <a:ext cx="8229600" cy="1143000"/>
          </a:xfrm>
        </p:spPr>
        <p:txBody>
          <a:bodyPr/>
          <a:lstStyle/>
          <a:p>
            <a:r>
              <a:rPr lang="en-US" dirty="0"/>
              <a:t>This presentation has no ineligible company content, promotes no ineligible company, and is not supported financially by any ineligible company. I receive no financial remuneration from any ineligible company related to this presentation.</a:t>
            </a:r>
          </a:p>
          <a:p>
            <a:endParaRPr lang="en-US" dirty="0"/>
          </a:p>
          <a:p>
            <a:r>
              <a:rPr lang="en-US" dirty="0"/>
              <a:t>I will briefly discuss helpful apps for BP screening.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will disclose that I have no problem telling my dog he is my favorite in front of my adult children.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EB32A-4D77-3406-5E23-90A180AD4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6731127"/>
            <a:ext cx="2119313" cy="123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CB4DD1-CB2B-905F-A3D6-65BCA99FF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4094944"/>
            <a:ext cx="1363706" cy="23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5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Review of Systems for HTN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57600" cy="4525963"/>
          </a:xfrm>
        </p:spPr>
        <p:txBody>
          <a:bodyPr/>
          <a:lstStyle/>
          <a:p>
            <a:r>
              <a:rPr lang="en-US" sz="2000" dirty="0">
                <a:solidFill>
                  <a:srgbClr val="FFFF00"/>
                </a:solidFill>
              </a:rPr>
              <a:t>Headache.</a:t>
            </a:r>
          </a:p>
          <a:p>
            <a:r>
              <a:rPr lang="en-US" sz="2000" dirty="0"/>
              <a:t>Blurry vision.</a:t>
            </a:r>
          </a:p>
          <a:p>
            <a:r>
              <a:rPr lang="en-US" sz="2000" dirty="0"/>
              <a:t>Epistaxis.</a:t>
            </a:r>
          </a:p>
          <a:p>
            <a:r>
              <a:rPr lang="en-US" sz="2000" dirty="0"/>
              <a:t>Nausea/vomiting.</a:t>
            </a:r>
          </a:p>
          <a:p>
            <a:r>
              <a:rPr lang="en-US" sz="2000" dirty="0"/>
              <a:t>Poor feeding. </a:t>
            </a:r>
          </a:p>
          <a:p>
            <a:r>
              <a:rPr lang="en-US" sz="2000" dirty="0"/>
              <a:t>Flushing. </a:t>
            </a:r>
          </a:p>
          <a:p>
            <a:r>
              <a:rPr lang="en-US" sz="2000" dirty="0"/>
              <a:t>Cough. </a:t>
            </a:r>
          </a:p>
          <a:p>
            <a:r>
              <a:rPr lang="en-US" sz="2000" dirty="0"/>
              <a:t>Ringing/Buzzing in ears.</a:t>
            </a:r>
          </a:p>
          <a:p>
            <a:r>
              <a:rPr lang="en-US" sz="2000" dirty="0"/>
              <a:t>Diaphoresis.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Edema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1587498"/>
            <a:ext cx="4038600" cy="4525963"/>
          </a:xfrm>
        </p:spPr>
        <p:txBody>
          <a:bodyPr/>
          <a:lstStyle/>
          <a:p>
            <a:r>
              <a:rPr lang="en-US" sz="2000" dirty="0"/>
              <a:t>Abdominal pain.</a:t>
            </a:r>
          </a:p>
          <a:p>
            <a:r>
              <a:rPr lang="en-US" sz="2000" dirty="0"/>
              <a:t>Shortness of breath. </a:t>
            </a:r>
          </a:p>
          <a:p>
            <a:r>
              <a:rPr lang="en-US" sz="2000" dirty="0"/>
              <a:t>Heart palpitations/irregular rhythms.</a:t>
            </a:r>
          </a:p>
          <a:p>
            <a:r>
              <a:rPr lang="en-US" sz="2000" dirty="0"/>
              <a:t>Slurred speech.</a:t>
            </a:r>
          </a:p>
          <a:p>
            <a:r>
              <a:rPr lang="en-US" sz="2000" dirty="0"/>
              <a:t>Confusion.</a:t>
            </a:r>
          </a:p>
          <a:p>
            <a:r>
              <a:rPr lang="en-US" sz="2000" dirty="0"/>
              <a:t>Fatigue.</a:t>
            </a:r>
          </a:p>
          <a:p>
            <a:r>
              <a:rPr lang="en-US" sz="2000" dirty="0"/>
              <a:t>Anxiety.</a:t>
            </a:r>
          </a:p>
          <a:p>
            <a:r>
              <a:rPr lang="en-US" sz="2000" dirty="0"/>
              <a:t>Seizures.</a:t>
            </a:r>
          </a:p>
          <a:p>
            <a:r>
              <a:rPr lang="en-US" sz="2000" dirty="0"/>
              <a:t>Muscle tremors.</a:t>
            </a:r>
          </a:p>
        </p:txBody>
      </p:sp>
    </p:spTree>
    <p:extLst>
      <p:ext uri="{BB962C8B-B14F-4D97-AF65-F5344CB8AC3E}">
        <p14:creationId xmlns:p14="http://schemas.microsoft.com/office/powerpoint/2010/main" val="31423870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EF739-6D8D-FB7D-FB8D-43875033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A7F54-D05D-95B9-EA4B-8BB13CED2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Manual BP recheck by you in right arm 128/90 (Down from 136/92).</a:t>
            </a:r>
          </a:p>
          <a:p>
            <a:pPr lvl="1"/>
            <a:r>
              <a:rPr lang="en-US" dirty="0"/>
              <a:t>This still Stage 2 HTN for a 7 y/o female at 125 cm in height.</a:t>
            </a:r>
          </a:p>
          <a:p>
            <a:r>
              <a:rPr lang="en-US" dirty="0"/>
              <a:t>Lungs clear.</a:t>
            </a:r>
          </a:p>
          <a:p>
            <a:r>
              <a:rPr lang="en-US" dirty="0"/>
              <a:t>Oropharynx clear with some dried blood in nose.</a:t>
            </a:r>
          </a:p>
          <a:p>
            <a:r>
              <a:rPr lang="en-US" dirty="0"/>
              <a:t>Maybe her eyes look a little puffy.</a:t>
            </a:r>
          </a:p>
          <a:p>
            <a:r>
              <a:rPr lang="en-US" dirty="0"/>
              <a:t>Trace pitting edema over shins about halfway up to knee.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343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859" y="339470"/>
            <a:ext cx="8229600" cy="1143000"/>
          </a:xfrm>
        </p:spPr>
        <p:txBody>
          <a:bodyPr/>
          <a:lstStyle/>
          <a:p>
            <a:r>
              <a:rPr lang="en-US" dirty="0"/>
              <a:t>BP-Manual Measurement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8540"/>
            <a:ext cx="8229600" cy="4068763"/>
          </a:xfrm>
        </p:spPr>
        <p:txBody>
          <a:bodyPr/>
          <a:lstStyle/>
          <a:p>
            <a:r>
              <a:rPr lang="en-US" dirty="0"/>
              <a:t>Sitting quietly for 3-5 minutes, back supported, feet uncrossed on floor.</a:t>
            </a:r>
          </a:p>
          <a:p>
            <a:r>
              <a:rPr lang="en-US" dirty="0"/>
              <a:t>Right arm supported with cuff placed at the level of the heart.</a:t>
            </a:r>
          </a:p>
          <a:p>
            <a:r>
              <a:rPr lang="en-US" dirty="0"/>
              <a:t>Use proper size cuff with cuff bladder covering 80-100% arm circumference.</a:t>
            </a:r>
          </a:p>
          <a:p>
            <a:pPr lvl="1"/>
            <a:r>
              <a:rPr lang="en-US" sz="1800" dirty="0"/>
              <a:t>Multiple cuff sizes necessary.</a:t>
            </a:r>
          </a:p>
          <a:p>
            <a:r>
              <a:rPr lang="en-US" sz="1800" dirty="0"/>
              <a:t>Cuff placed at midpoint of arm.</a:t>
            </a:r>
          </a:p>
          <a:p>
            <a:r>
              <a:rPr lang="en-US" dirty="0"/>
              <a:t>inflate cuff to 20-30 points above 95%.</a:t>
            </a:r>
          </a:p>
          <a:p>
            <a:r>
              <a:rPr lang="en-US" dirty="0"/>
              <a:t>SBP = 1</a:t>
            </a:r>
            <a:r>
              <a:rPr lang="en-US" baseline="30000" dirty="0"/>
              <a:t>st</a:t>
            </a:r>
            <a:r>
              <a:rPr lang="en-US" dirty="0"/>
              <a:t> Korotkoff sound “opening snap”.</a:t>
            </a:r>
          </a:p>
          <a:p>
            <a:r>
              <a:rPr lang="en-US" dirty="0"/>
              <a:t>DBP = Disappearance of sounds.</a:t>
            </a:r>
          </a:p>
          <a:p>
            <a:pPr lvl="1"/>
            <a:r>
              <a:rPr lang="en-US" dirty="0"/>
              <a:t>IF sounds go to 0, DBP is at sound muffling.</a:t>
            </a:r>
          </a:p>
          <a:p>
            <a:r>
              <a:rPr lang="en-US" dirty="0"/>
              <a:t>Leg BP, pt in prone position, cuff mid-thigh.</a:t>
            </a:r>
          </a:p>
          <a:p>
            <a:pPr lvl="1"/>
            <a:r>
              <a:rPr lang="en-US" dirty="0"/>
              <a:t>Leg BP averages 10-20% higher than arm BP.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D6FCBC-106E-4CD3-95D6-FBACB1DF24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743200"/>
            <a:ext cx="1700459" cy="25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654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C4853-F85E-3704-BECA-3C387ACC9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Key Action Statement: HTN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40624-995E-AD40-EB08-FE5018CB6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Trained health care professionals in the office setting should make a diagnosis of HTN if a child or adolescent has auscultatory confirmed BP readings ≥95th percentile at 3 different visits.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 don’t think this child should wait for 2 more visits.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69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D433-4336-8968-DF66-D65EE3D8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7E4671-4ED3-F4C9-7828-5AC254480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So, she has stage 2 HTN, and HR upper end normal range.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This is a good time to consider reaching out to pediatric nephrology.</a:t>
            </a:r>
          </a:p>
          <a:p>
            <a:endParaRPr lang="en-US" dirty="0"/>
          </a:p>
          <a:p>
            <a:r>
              <a:rPr lang="en-US" dirty="0"/>
              <a:t>In the meantime, we need to figure out what is going on.</a:t>
            </a:r>
          </a:p>
          <a:p>
            <a:pPr lvl="1"/>
            <a:r>
              <a:rPr lang="en-US" dirty="0"/>
              <a:t>Pretty broad etiology DDX.</a:t>
            </a:r>
          </a:p>
          <a:p>
            <a:pPr lvl="1"/>
            <a:endParaRPr lang="en-US" dirty="0"/>
          </a:p>
          <a:p>
            <a:r>
              <a:rPr lang="en-US" dirty="0"/>
              <a:t>Need to arrange lab and imaging evaluation.</a:t>
            </a:r>
          </a:p>
        </p:txBody>
      </p:sp>
    </p:spTree>
    <p:extLst>
      <p:ext uri="{BB962C8B-B14F-4D97-AF65-F5344CB8AC3E}">
        <p14:creationId xmlns:p14="http://schemas.microsoft.com/office/powerpoint/2010/main" val="32706114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of HTN in Pediatrics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(essential) - no identifiable underlying cause.  This has increased with obesity epidemic.</a:t>
            </a:r>
          </a:p>
          <a:p>
            <a:pPr lvl="1"/>
            <a:r>
              <a:rPr lang="en-US" dirty="0"/>
              <a:t>Now the predominant etiology of HTN in adolescents.</a:t>
            </a:r>
          </a:p>
          <a:p>
            <a:pPr lvl="1"/>
            <a:endParaRPr lang="en-US" dirty="0"/>
          </a:p>
          <a:p>
            <a:r>
              <a:rPr lang="en-US" dirty="0"/>
              <a:t>Thought to be a complex interplay of environmental and genetic factors.</a:t>
            </a:r>
          </a:p>
          <a:p>
            <a:pPr lvl="1"/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95800" y="3352800"/>
            <a:ext cx="421005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400" baseline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400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aseline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104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Causes of HTN-Renal Origin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5" y="1615326"/>
            <a:ext cx="8229600" cy="4068763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nn-NO" sz="2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Renal structural, parenchymal and renovascular abnormalities account for </a:t>
            </a:r>
            <a:r>
              <a:rPr kumimoji="0" lang="nn-NO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35-80% of secondary HTN.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None/>
              <a:tabLst/>
              <a:defRPr/>
            </a:pPr>
            <a:endParaRPr kumimoji="0" lang="nn-NO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lvl="1">
              <a:buClr>
                <a:srgbClr val="FFCC00"/>
              </a:buClr>
              <a:defRPr/>
            </a:pPr>
            <a:r>
              <a:rPr lang="nn-NO" kern="1200" dirty="0">
                <a:solidFill>
                  <a:srgbClr val="FFFFFF"/>
                </a:solidFill>
              </a:rPr>
              <a:t>In one recent study of Angiotensin Receptor Blockers ( ARB’s) in children &lt;6 y/o, 63-74% pf patients enrolled had renal oprigin of HTN.</a:t>
            </a:r>
          </a:p>
          <a:p>
            <a:pPr>
              <a:buClr>
                <a:srgbClr val="FFCC00"/>
              </a:buClr>
              <a:defRPr/>
            </a:pPr>
            <a:endParaRPr lang="nn-NO" kern="1200" dirty="0">
              <a:solidFill>
                <a:srgbClr val="FFFFFF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nn-NO" sz="20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If you are thinking of blood pressure problems in children, check the kidney.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lang="nn-NO" kern="1200" dirty="0">
                <a:solidFill>
                  <a:srgbClr val="FFFF00"/>
                </a:solidFill>
              </a:rPr>
              <a:t>If you are worried about the kidney, check the blood pressure.</a:t>
            </a:r>
            <a:endParaRPr kumimoji="0" lang="nn-NO" sz="20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  <a:p>
            <a:pPr marL="0" indent="0">
              <a:buClr>
                <a:srgbClr val="FFCC00"/>
              </a:buClr>
              <a:buNone/>
              <a:defRPr/>
            </a:pPr>
            <a:endParaRPr kumimoji="0" lang="nn-NO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561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Causes of HTN-Nonrenal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5" y="1447800"/>
            <a:ext cx="8229600" cy="4068763"/>
          </a:xfrm>
        </p:spPr>
        <p:txBody>
          <a:bodyPr/>
          <a:lstStyle/>
          <a:p>
            <a:pPr>
              <a:buClr>
                <a:srgbClr val="FFCC00"/>
              </a:buClr>
              <a:defRPr/>
            </a:pPr>
            <a:r>
              <a:rPr kumimoji="0" lang="en-US" sz="1800" i="0" u="none" strike="noStrike" kern="1200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Endocrine disorders-Thyroid, mineralocorticoid expression or receptor abnormalities, CAH.</a:t>
            </a:r>
          </a:p>
          <a:p>
            <a:pPr marL="0" indent="0">
              <a:buClr>
                <a:srgbClr val="FFCC00"/>
              </a:buClr>
              <a:buNone/>
              <a:defRPr/>
            </a:pPr>
            <a:endParaRPr lang="en-US" sz="1800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itchFamily="2" charset="2"/>
              <a:buChar char="n"/>
              <a:tabLst/>
              <a:defRPr/>
            </a:pPr>
            <a:r>
              <a:rPr kumimoji="0" lang="en-US" sz="1800" b="0" i="0" u="none" strike="noStrike" kern="1200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Neuroendocrine: PCC, Paraganglioma, neuroblastoma.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70000"/>
              <a:buNone/>
              <a:tabLst/>
              <a:defRPr/>
            </a:pPr>
            <a:endParaRPr kumimoji="0" lang="en-US" sz="1800" b="0" i="0" u="none" strike="noStrike" kern="1200" cap="none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>
              <a:buClr>
                <a:srgbClr val="FFCC00"/>
              </a:buClr>
              <a:defRPr/>
            </a:pPr>
            <a:r>
              <a:rPr kumimoji="0" lang="en-US" sz="1800" i="0" u="none" strike="noStrike" kern="1200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Aortic coarctation, CHD.</a:t>
            </a:r>
          </a:p>
          <a:p>
            <a:pPr marL="0" indent="0">
              <a:buClr>
                <a:srgbClr val="FFCC00"/>
              </a:buClr>
              <a:buNone/>
              <a:defRPr/>
            </a:pPr>
            <a:endParaRPr kumimoji="0" lang="en-US" sz="1800" b="0" i="0" u="none" strike="noStrike" kern="1200" cap="none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kumimoji="0" lang="en-US" sz="1800" i="0" u="none" strike="noStrike" kern="1200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Single Gene Disorders: Liddle, Gordon</a:t>
            </a:r>
            <a:r>
              <a:rPr lang="en-US" sz="1800" dirty="0">
                <a:solidFill>
                  <a:srgbClr val="FFFFFF"/>
                </a:solidFill>
              </a:rPr>
              <a:t>, ARPKD, ADPKD, Alport syndrome.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/>
              <a:t>Ingestions, environmental exposures such as heavy metals.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kumimoji="0" lang="en-US" sz="1800" b="0" i="0" u="none" strike="noStrike" kern="1200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Miscellaneous disorders: Williams syndrome, cyclical vomiting, systemic </a:t>
            </a:r>
            <a:r>
              <a:rPr kumimoji="0" lang="en-US" sz="1800" b="0" i="0" u="none" strike="noStrike" kern="1200" cap="none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vasculitides</a:t>
            </a:r>
            <a:r>
              <a:rPr kumimoji="0" lang="en-US" sz="1800" b="0" i="0" u="none" strike="noStrike" kern="1200" cap="none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4659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/>
              <a:t>Secondary Causes-Pharmacologic Agents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445" y="1752600"/>
            <a:ext cx="8229600" cy="3763963"/>
          </a:xfrm>
        </p:spPr>
        <p:txBody>
          <a:bodyPr/>
          <a:lstStyle/>
          <a:p>
            <a:r>
              <a:rPr lang="en-US" dirty="0"/>
              <a:t>Decongestants.</a:t>
            </a:r>
          </a:p>
          <a:p>
            <a:r>
              <a:rPr lang="en-US" dirty="0"/>
              <a:t>Caffeine.</a:t>
            </a:r>
          </a:p>
          <a:p>
            <a:r>
              <a:rPr lang="en-US" dirty="0"/>
              <a:t>NSAIDS.</a:t>
            </a:r>
          </a:p>
          <a:p>
            <a:r>
              <a:rPr lang="en-US" dirty="0"/>
              <a:t>Herbal and nutritional supplements: Ma Huang, ephedra, licorice root, guarana.</a:t>
            </a:r>
          </a:p>
          <a:p>
            <a:pPr lvl="1"/>
            <a:r>
              <a:rPr lang="en-US" dirty="0"/>
              <a:t>National Center for Complimentary and Integrative Health (NCCIH).</a:t>
            </a:r>
          </a:p>
          <a:p>
            <a:r>
              <a:rPr lang="en-US" dirty="0"/>
              <a:t>Stimulant medications.</a:t>
            </a:r>
          </a:p>
          <a:p>
            <a:r>
              <a:rPr lang="en-US" dirty="0"/>
              <a:t>OCP.</a:t>
            </a:r>
          </a:p>
          <a:p>
            <a:r>
              <a:rPr lang="en-US" dirty="0"/>
              <a:t>Steroids.</a:t>
            </a:r>
          </a:p>
          <a:p>
            <a:r>
              <a:rPr lang="en-US" dirty="0"/>
              <a:t>Calcineurin inhibitors.</a:t>
            </a:r>
          </a:p>
        </p:txBody>
      </p:sp>
    </p:spTree>
    <p:extLst>
      <p:ext uri="{BB962C8B-B14F-4D97-AF65-F5344CB8AC3E}">
        <p14:creationId xmlns:p14="http://schemas.microsoft.com/office/powerpoint/2010/main" val="3941324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D433-4336-8968-DF66-D65EE3D8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7E4671-4ED3-F4C9-7828-5AC254480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68763"/>
          </a:xfrm>
        </p:spPr>
        <p:txBody>
          <a:bodyPr/>
          <a:lstStyle/>
          <a:p>
            <a:r>
              <a:rPr lang="en-US" dirty="0"/>
              <a:t>So, she has HTN, HR upper end normal range.</a:t>
            </a:r>
          </a:p>
          <a:p>
            <a:r>
              <a:rPr lang="en-US" dirty="0"/>
              <a:t>Need to evaluate for secondary causes of HTN.</a:t>
            </a:r>
          </a:p>
          <a:p>
            <a:pPr lvl="1"/>
            <a:r>
              <a:rPr lang="en-US" dirty="0"/>
              <a:t>Laboratory evaluation can vary widely.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Labs ordered:</a:t>
            </a:r>
          </a:p>
          <a:p>
            <a:pPr lvl="1"/>
            <a:r>
              <a:rPr lang="en-US" dirty="0"/>
              <a:t>UA with micro and reflex to culture</a:t>
            </a:r>
          </a:p>
          <a:p>
            <a:pPr lvl="2"/>
            <a:r>
              <a:rPr lang="en-US" dirty="0"/>
              <a:t>Pt had blood and protein in UA, no LE or nitrite</a:t>
            </a:r>
          </a:p>
          <a:p>
            <a:pPr lvl="1"/>
            <a:r>
              <a:rPr lang="en-US" dirty="0"/>
              <a:t>Renal Function panel</a:t>
            </a:r>
          </a:p>
          <a:p>
            <a:pPr lvl="1"/>
            <a:r>
              <a:rPr lang="en-US" dirty="0"/>
              <a:t>CBC with diff</a:t>
            </a:r>
          </a:p>
          <a:p>
            <a:pPr lvl="1"/>
            <a:r>
              <a:rPr lang="en-US" dirty="0"/>
              <a:t>C3/C4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423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DFCE-B0FF-B5E1-65CC-B36F2A974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7A3AB-B695-197A-827C-9CD81999F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best practices for diagnosis and management of hypertension in the pediatric population. </a:t>
            </a:r>
          </a:p>
          <a:p>
            <a:pPr lvl="1"/>
            <a:r>
              <a:rPr lang="en-US" dirty="0"/>
              <a:t>Epidemiology, etiology and definition of pediatric hypertension.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Evaluation of pediatric hypertension.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Management/referral.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1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93A9-10EF-4F49-BD81-42517C0DF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Recommended Labs for Stage 2 HTN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71E47-82A4-ACD9-38C3-1945832F9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08137"/>
            <a:ext cx="5334000" cy="386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47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B9E2B-A9B1-00F2-16B6-C303B5200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Key Action Statement: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E9C3-7436-5098-BC40-6CB275639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Doppler renal ultrasonography may be used as a noninvasive screening study for the evaluation of possible RAS in normal </a:t>
            </a:r>
            <a:r>
              <a:rPr lang="en-US" dirty="0" err="1"/>
              <a:t>wt</a:t>
            </a:r>
            <a:r>
              <a:rPr lang="en-US" dirty="0"/>
              <a:t> children and adolescents ≥8 y of age who are suspected of having renovascular HTN and who will cooperate with the procedure.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19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73F6-C12A-9EF5-5C34-2FEFB4485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Key Action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B0AE7-D4DD-7000-0468-C4D2205A5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hypertensive children and adolescents who have failed lifestyle modifications (particularly those who have LV hypertrophy on echocardiography, symptomatic HTN, or stage 2 HTN without a clearly modifiable factor [</a:t>
            </a:r>
            <a:r>
              <a:rPr lang="en-US" dirty="0" err="1"/>
              <a:t>eg</a:t>
            </a:r>
            <a:r>
              <a:rPr lang="en-US" dirty="0"/>
              <a:t>, obesity]),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clinicians should initiate pharmacologic treatment with an ACE inhibitor, ARB, long-acting calcium channel blocker, or thiazide diuretic.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I do not think this patient should wait for a lifestyle modification trial.</a:t>
            </a:r>
          </a:p>
        </p:txBody>
      </p:sp>
    </p:spTree>
    <p:extLst>
      <p:ext uri="{BB962C8B-B14F-4D97-AF65-F5344CB8AC3E}">
        <p14:creationId xmlns:p14="http://schemas.microsoft.com/office/powerpoint/2010/main" val="956087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C75C-99F5-473A-A4F5-BAA32CB96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Quick Note on Meds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14A7D-339B-4565-BB39-B338494D4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ACEi</a:t>
            </a:r>
            <a:r>
              <a:rPr lang="en-US" dirty="0"/>
              <a:t> and ARB effectively alter blood flow in the kidney.</a:t>
            </a:r>
          </a:p>
          <a:p>
            <a:r>
              <a:rPr lang="en-US" dirty="0"/>
              <a:t>There is a genuine risk of worsening kidney function if using an </a:t>
            </a:r>
            <a:r>
              <a:rPr lang="en-US" dirty="0" err="1"/>
              <a:t>ACEi</a:t>
            </a:r>
            <a:r>
              <a:rPr lang="en-US" dirty="0"/>
              <a:t>/ARB in the context of RAS.</a:t>
            </a:r>
          </a:p>
          <a:p>
            <a:r>
              <a:rPr lang="en-US" dirty="0"/>
              <a:t>If the presence of RAS is a real possibility, recommend using Calcium Channel </a:t>
            </a:r>
            <a:r>
              <a:rPr lang="en-US"/>
              <a:t>Blockers empirically.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461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DD433-4336-8968-DF66-D65EE3D8F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7E4671-4ED3-F4C9-7828-5AC254480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68763"/>
          </a:xfrm>
        </p:spPr>
        <p:txBody>
          <a:bodyPr/>
          <a:lstStyle/>
          <a:p>
            <a:r>
              <a:rPr lang="en-US" dirty="0"/>
              <a:t>Okay, labs are ordered, U/S ordered.</a:t>
            </a:r>
          </a:p>
          <a:p>
            <a:r>
              <a:rPr lang="en-US" dirty="0"/>
              <a:t>Again, consider reaching out to pediatric nephrology for guidance.</a:t>
            </a:r>
          </a:p>
          <a:p>
            <a:endParaRPr lang="en-US" dirty="0"/>
          </a:p>
          <a:p>
            <a:r>
              <a:rPr lang="en-US" dirty="0"/>
              <a:t>Management:</a:t>
            </a:r>
          </a:p>
          <a:p>
            <a:pPr lvl="1"/>
            <a:r>
              <a:rPr lang="en-US" dirty="0"/>
              <a:t>This is most likely Acute post-infectious Nephritis.</a:t>
            </a:r>
          </a:p>
          <a:p>
            <a:pPr lvl="1"/>
            <a:r>
              <a:rPr lang="en-US" dirty="0"/>
              <a:t>HTN is due to increased activity of Renin-</a:t>
            </a:r>
            <a:r>
              <a:rPr lang="en-US" dirty="0" err="1"/>
              <a:t>Angiotnesin</a:t>
            </a:r>
            <a:r>
              <a:rPr lang="en-US" dirty="0"/>
              <a:t>-Aldosterone system.</a:t>
            </a:r>
          </a:p>
          <a:p>
            <a:pPr lvl="1"/>
            <a:r>
              <a:rPr lang="en-US" dirty="0"/>
              <a:t>Recommended treatment is Calcium Channel Blockers.</a:t>
            </a:r>
          </a:p>
          <a:p>
            <a:pPr lvl="2"/>
            <a:r>
              <a:rPr lang="en-US" dirty="0"/>
              <a:t>Due to increased risk of AKI, </a:t>
            </a:r>
            <a:r>
              <a:rPr lang="en-US" dirty="0" err="1"/>
              <a:t>ACEi</a:t>
            </a:r>
            <a:r>
              <a:rPr lang="en-US" dirty="0"/>
              <a:t>/ARB not first line for post-infectious GN. </a:t>
            </a:r>
          </a:p>
          <a:p>
            <a:pPr lvl="1"/>
            <a:r>
              <a:rPr lang="en-US" dirty="0"/>
              <a:t>Diuretics may also be a treatment option.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1317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EA098-77A9-68F4-72DE-F6512AF20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Key Action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BA873-A2AD-94BC-DC7D-AEE463E01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children and adolescents diagnosed with HTN, the treatment goal with nonpharmacologic and pharmacologic therapy should be a reduction in SBP and DBP to &lt;90% and &lt;130/80 if over 13 yrs.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our patient, her 90% for a 7 year old female is 109/70.</a:t>
            </a:r>
          </a:p>
        </p:txBody>
      </p:sp>
    </p:spTree>
    <p:extLst>
      <p:ext uri="{BB962C8B-B14F-4D97-AF65-F5344CB8AC3E}">
        <p14:creationId xmlns:p14="http://schemas.microsoft.com/office/powerpoint/2010/main" val="2641483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5710-EF1B-B3FC-F1DA-E88882D78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02E1C-0A64-CF9B-067B-91439D94C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64" y="1394618"/>
            <a:ext cx="8229600" cy="4068763"/>
          </a:xfrm>
        </p:spPr>
        <p:txBody>
          <a:bodyPr/>
          <a:lstStyle/>
          <a:p>
            <a:r>
              <a:rPr lang="en-US" dirty="0"/>
              <a:t>So, Amlodipine started at 2.5 mg daily. ( 0.1 mg/kg).</a:t>
            </a:r>
          </a:p>
          <a:p>
            <a:r>
              <a:rPr lang="en-US" dirty="0"/>
              <a:t>Encourage family to limit salt intake to around 1200-1500 mg daily.</a:t>
            </a:r>
          </a:p>
          <a:p>
            <a:endParaRPr lang="en-US" dirty="0"/>
          </a:p>
          <a:p>
            <a:r>
              <a:rPr lang="en-US" dirty="0"/>
              <a:t>Generous creatinine at 0.8, which yields an estimated GFR of 64.5 ml/min/1.73m2.</a:t>
            </a:r>
          </a:p>
          <a:p>
            <a:r>
              <a:rPr lang="en-US" dirty="0"/>
              <a:t>Rest of RFP acceptable.</a:t>
            </a:r>
          </a:p>
          <a:p>
            <a:r>
              <a:rPr lang="en-US" dirty="0"/>
              <a:t>C3 is low at 20 and C 4 is normal.</a:t>
            </a:r>
          </a:p>
          <a:p>
            <a:r>
              <a:rPr lang="en-US" dirty="0"/>
              <a:t>US: increased echogenicity with preserved corticomedullary differentiation.</a:t>
            </a:r>
          </a:p>
          <a:p>
            <a:endParaRPr lang="en-US" dirty="0"/>
          </a:p>
          <a:p>
            <a:r>
              <a:rPr lang="en-US" dirty="0"/>
              <a:t>Follow up for BP check in 2-3 days.</a:t>
            </a:r>
          </a:p>
          <a:p>
            <a:r>
              <a:rPr lang="en-US" dirty="0"/>
              <a:t>BP resolved after 3 weeks, labs normalized at 8 weeks.</a:t>
            </a:r>
          </a:p>
        </p:txBody>
      </p:sp>
    </p:spTree>
    <p:extLst>
      <p:ext uri="{BB962C8B-B14F-4D97-AF65-F5344CB8AC3E}">
        <p14:creationId xmlns:p14="http://schemas.microsoft.com/office/powerpoint/2010/main" val="40217487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BC84F-3CEF-F2FC-E90B-C0DB141DD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2705B-11E4-39DE-A747-545471678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 3 days after clinic visit 111/68.</a:t>
            </a:r>
          </a:p>
          <a:p>
            <a:r>
              <a:rPr lang="en-US" dirty="0"/>
              <a:t>Repeat check again 3 days later was 104/64.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Amlodipine weaned off at just over 3 weeks from </a:t>
            </a:r>
            <a:r>
              <a:rPr lang="en-US" dirty="0" err="1"/>
              <a:t>intiation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 8 week follow up to monitor BP and Complement levels, pts mother asks if her ADHD meds could have contributed to her HTN when she first presented.</a:t>
            </a:r>
          </a:p>
          <a:p>
            <a:pPr lvl="1"/>
            <a:r>
              <a:rPr lang="en-US" dirty="0"/>
              <a:t>BP 102/64</a:t>
            </a:r>
          </a:p>
          <a:p>
            <a:pPr lvl="1"/>
            <a:r>
              <a:rPr lang="en-US" dirty="0" err="1"/>
              <a:t>Compelement</a:t>
            </a:r>
            <a:r>
              <a:rPr lang="en-US" dirty="0"/>
              <a:t> levels returned to normal.</a:t>
            </a:r>
          </a:p>
          <a:p>
            <a:r>
              <a:rPr lang="en-US" dirty="0"/>
              <a:t>What about stimulants?</a:t>
            </a:r>
          </a:p>
        </p:txBody>
      </p:sp>
    </p:spTree>
    <p:extLst>
      <p:ext uri="{BB962C8B-B14F-4D97-AF65-F5344CB8AC3E}">
        <p14:creationId xmlns:p14="http://schemas.microsoft.com/office/powerpoint/2010/main" val="3614583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E2B8-2810-BAC6-4B8A-F1C24D17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Stimulant Medications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17ECA-6D95-6A8C-1ACF-D71047E42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Growing body of evidence shows that stimulant medications:</a:t>
            </a:r>
          </a:p>
          <a:p>
            <a:pPr lvl="1"/>
            <a:r>
              <a:rPr lang="en-US" dirty="0"/>
              <a:t>Significantly raise heart rate up to 12 bpm.</a:t>
            </a:r>
          </a:p>
          <a:p>
            <a:pPr lvl="1"/>
            <a:r>
              <a:rPr lang="en-US" dirty="0"/>
              <a:t>Increase SBP by 3-4 mmHg.</a:t>
            </a:r>
          </a:p>
          <a:p>
            <a:pPr lvl="1"/>
            <a:r>
              <a:rPr lang="en-US" dirty="0"/>
              <a:t>Increase DBP by 2-4 mmHg.</a:t>
            </a:r>
          </a:p>
          <a:p>
            <a:pPr lvl="2"/>
            <a:r>
              <a:rPr lang="en-US" dirty="0"/>
              <a:t>These increases are statistically significant, not sure about clinical significance.</a:t>
            </a:r>
          </a:p>
          <a:p>
            <a:endParaRPr lang="en-US" dirty="0"/>
          </a:p>
          <a:p>
            <a:r>
              <a:rPr lang="en-US" dirty="0"/>
              <a:t>Increases in BP and heart rate resolved with med discontinuation.</a:t>
            </a:r>
          </a:p>
          <a:p>
            <a:endParaRPr lang="en-US" dirty="0"/>
          </a:p>
          <a:p>
            <a:r>
              <a:rPr lang="en-US" dirty="0"/>
              <a:t>Potential Cardiovascular risk should be balanced against the beneficial effects of this class of medication.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319D80-C89C-10AD-1B5B-02C4498A3979}"/>
              </a:ext>
            </a:extLst>
          </p:cNvPr>
          <p:cNvSpPr txBox="1"/>
          <p:nvPr/>
        </p:nvSpPr>
        <p:spPr>
          <a:xfrm>
            <a:off x="2209800" y="6627168"/>
            <a:ext cx="18389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err="1"/>
              <a:t>Pediatr</a:t>
            </a:r>
            <a:r>
              <a:rPr lang="en-US" sz="900" dirty="0"/>
              <a:t> Nephrol 21,92-95 (2006)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0FF0CE-5F05-5864-0911-A1BA46649BFD}"/>
              </a:ext>
            </a:extLst>
          </p:cNvPr>
          <p:cNvSpPr txBox="1"/>
          <p:nvPr/>
        </p:nvSpPr>
        <p:spPr>
          <a:xfrm>
            <a:off x="2200182" y="6373252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0" i="0" dirty="0">
                <a:solidFill>
                  <a:srgbClr val="222222"/>
                </a:solidFill>
                <a:effectLst/>
                <a:latin typeface="Merriweather Sans" pitchFamily="2" charset="0"/>
              </a:rPr>
              <a:t> </a:t>
            </a:r>
            <a:r>
              <a:rPr lang="nl-NL" sz="9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CNS Drugs</a:t>
            </a:r>
            <a:r>
              <a:rPr lang="nl-NL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nl-NL" sz="9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  <a:r>
              <a:rPr lang="nl-NL" sz="9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199–215 (2017)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135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8CE2C-AA33-D0CA-DC41-2BAA475B0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D3223-048B-1DE0-07E7-0DAEACA46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5-month-old former 27-week premature infant.</a:t>
            </a:r>
          </a:p>
          <a:p>
            <a:r>
              <a:rPr lang="en-US" dirty="0"/>
              <a:t>12 week NICU stay complicated by BPD with prolonged intubation, HTN noted at 6 weeks of age, UTI at 9 weeks of age with E. coli.</a:t>
            </a:r>
          </a:p>
          <a:p>
            <a:r>
              <a:rPr lang="en-US" dirty="0"/>
              <a:t>No UAC as far as mom can recall. Confirmed on EHR review.</a:t>
            </a:r>
          </a:p>
          <a:p>
            <a:r>
              <a:rPr lang="en-US" dirty="0"/>
              <a:t>Echocardiogram at time of Dx of HTN was normal except for minimal tricuspid regurgitation.</a:t>
            </a:r>
          </a:p>
          <a:p>
            <a:r>
              <a:rPr lang="en-US" dirty="0"/>
              <a:t>Following UTI, pt had US which showed right </a:t>
            </a:r>
            <a:r>
              <a:rPr lang="en-US" dirty="0" err="1"/>
              <a:t>hydropnephrosis</a:t>
            </a:r>
            <a:r>
              <a:rPr lang="en-US" dirty="0"/>
              <a:t> and normal left kidney.</a:t>
            </a:r>
          </a:p>
          <a:p>
            <a:r>
              <a:rPr lang="en-US" dirty="0"/>
              <a:t>Subsequent VCUG after urology consult showed high grade bilateral reflux.</a:t>
            </a:r>
          </a:p>
        </p:txBody>
      </p:sp>
    </p:spTree>
    <p:extLst>
      <p:ext uri="{BB962C8B-B14F-4D97-AF65-F5344CB8AC3E}">
        <p14:creationId xmlns:p14="http://schemas.microsoft.com/office/powerpoint/2010/main" val="137277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3A7CD-8DC1-4463-AEB3-549452E9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Hypertension-Globally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87AE4-18F6-4F69-81F0-94C189C19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55" y="1447800"/>
            <a:ext cx="8229600" cy="4068763"/>
          </a:xfrm>
        </p:spPr>
        <p:txBody>
          <a:bodyPr/>
          <a:lstStyle/>
          <a:p>
            <a:r>
              <a:rPr lang="en-US" dirty="0"/>
              <a:t>Approximately 30% (1.4 Billion) adults worldwide have Hypertension (HTN).</a:t>
            </a:r>
          </a:p>
          <a:p>
            <a:r>
              <a:rPr lang="en-US" dirty="0"/>
              <a:t>HTN is a leading modifiable risk factor for cardiovascular disease worldwide.</a:t>
            </a:r>
          </a:p>
          <a:p>
            <a:pPr lvl="1"/>
            <a:r>
              <a:rPr lang="en-US" dirty="0"/>
              <a:t>HTN is associated with number of leading causes of death.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7C0988-5F95-403B-AE4C-F36C08371990}"/>
              </a:ext>
            </a:extLst>
          </p:cNvPr>
          <p:cNvSpPr/>
          <p:nvPr/>
        </p:nvSpPr>
        <p:spPr>
          <a:xfrm>
            <a:off x="2209800" y="6511752"/>
            <a:ext cx="17427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latin typeface="BulldogStd-Italic"/>
              </a:rPr>
              <a:t>Circulation</a:t>
            </a:r>
            <a:r>
              <a:rPr lang="en-US" sz="900" dirty="0">
                <a:latin typeface="BulldogStd"/>
              </a:rPr>
              <a:t>. 2016;133(4):447</a:t>
            </a:r>
            <a:r>
              <a:rPr lang="en-US" sz="900" dirty="0">
                <a:latin typeface="STIXGeneral-Regular"/>
              </a:rPr>
              <a:t>–</a:t>
            </a:r>
            <a:r>
              <a:rPr lang="en-US" sz="900" dirty="0">
                <a:latin typeface="BulldogStd"/>
              </a:rPr>
              <a:t>454</a:t>
            </a:r>
            <a:endParaRPr lang="en-US" sz="9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0FDE4F-E4F5-4AC4-9810-445B42A2FDC7}"/>
              </a:ext>
            </a:extLst>
          </p:cNvPr>
          <p:cNvSpPr/>
          <p:nvPr/>
        </p:nvSpPr>
        <p:spPr>
          <a:xfrm>
            <a:off x="2209800" y="6657331"/>
            <a:ext cx="28702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https://www.cdc.gov/nchs/fastats/hypertension.htm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36817-56A6-DA4E-E8A5-1A362125C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141266"/>
            <a:ext cx="4651559" cy="28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432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B4A4C-F44A-44A0-1944-18ADEA2A4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2 - Imaging</a:t>
            </a:r>
          </a:p>
        </p:txBody>
      </p:sp>
      <p:pic>
        <p:nvPicPr>
          <p:cNvPr id="4" name="Picture 3" descr="X-ray of a person's body&#10;&#10;Description automatically generated">
            <a:extLst>
              <a:ext uri="{FF2B5EF4-FFF2-40B4-BE49-F238E27FC236}">
                <a16:creationId xmlns:a16="http://schemas.microsoft.com/office/drawing/2014/main" id="{164F2140-4839-042E-96E7-4C9B249D7A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3457755" cy="3758852"/>
          </a:xfrm>
          <a:prstGeom prst="rect">
            <a:avLst/>
          </a:prstGeom>
        </p:spPr>
      </p:pic>
      <p:pic>
        <p:nvPicPr>
          <p:cNvPr id="5" name="Picture 4" descr="Ultrasound of a baby&#10;&#10;Description automatically generated">
            <a:extLst>
              <a:ext uri="{FF2B5EF4-FFF2-40B4-BE49-F238E27FC236}">
                <a16:creationId xmlns:a16="http://schemas.microsoft.com/office/drawing/2014/main" id="{ED99842A-6DF4-A285-1470-7AF225F663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909"/>
            <a:ext cx="4665332" cy="29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132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DFB8-5432-0C8D-946B-720FBBB1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E9AE-7E31-247A-61BE-9AD57021F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45" y="1394618"/>
            <a:ext cx="8229600" cy="4068763"/>
          </a:xfrm>
        </p:spPr>
        <p:txBody>
          <a:bodyPr/>
          <a:lstStyle/>
          <a:p>
            <a:r>
              <a:rPr lang="en-US" dirty="0"/>
              <a:t>Pt presents to clinic.</a:t>
            </a:r>
          </a:p>
          <a:p>
            <a:r>
              <a:rPr lang="en-US" dirty="0"/>
              <a:t>He is on Amlodipine 1 mg BID – Started after nephrology consult in NICU.</a:t>
            </a:r>
          </a:p>
          <a:p>
            <a:r>
              <a:rPr lang="en-US" dirty="0"/>
              <a:t>BP in clinic 102/60.  Proper size Infant cuff used.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Now what?</a:t>
            </a:r>
          </a:p>
          <a:p>
            <a:r>
              <a:rPr lang="en-US" dirty="0"/>
              <a:t>How do we know if BP is in goal range for this age group?</a:t>
            </a:r>
          </a:p>
          <a:p>
            <a:r>
              <a:rPr lang="en-US" dirty="0"/>
              <a:t>Based on presence of reflux, pt now meets criteria for diagnosis of CKD.</a:t>
            </a:r>
          </a:p>
        </p:txBody>
      </p:sp>
    </p:spTree>
    <p:extLst>
      <p:ext uri="{BB962C8B-B14F-4D97-AF65-F5344CB8AC3E}">
        <p14:creationId xmlns:p14="http://schemas.microsoft.com/office/powerpoint/2010/main" val="1875362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2FD3-CFC8-AB85-23FB-C1AED4AA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Neonate and Infant BP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FD83F-EC30-F30A-4ACF-B32235994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575"/>
            <a:ext cx="8229600" cy="4068763"/>
          </a:xfrm>
        </p:spPr>
        <p:txBody>
          <a:bodyPr/>
          <a:lstStyle/>
          <a:p>
            <a:r>
              <a:rPr lang="en-US" dirty="0"/>
              <a:t>For neonates between 26-44 weeks post conceptual age, the graph below is recommended.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E3915-E933-048A-C356-4144640DC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67061"/>
            <a:ext cx="4648200" cy="3487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B1B28D-9F0F-2473-88E5-E791D03AC569}"/>
              </a:ext>
            </a:extLst>
          </p:cNvPr>
          <p:cNvSpPr txBox="1"/>
          <p:nvPr/>
        </p:nvSpPr>
        <p:spPr>
          <a:xfrm>
            <a:off x="2438400" y="5854431"/>
            <a:ext cx="23134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00" dirty="0"/>
              <a:t>Curr Hypertens Rep. 2013;15(5):426–432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12889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12FD3-CFC8-AB85-23FB-C1AED4AA0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Neonate and Infant BP Charts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FD83F-EC30-F30A-4ACF-B32235994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6828"/>
            <a:ext cx="8229600" cy="4068763"/>
          </a:xfrm>
        </p:spPr>
        <p:txBody>
          <a:bodyPr/>
          <a:lstStyle/>
          <a:p>
            <a:r>
              <a:rPr lang="en-US" dirty="0"/>
              <a:t>For infants 1-12 months, the graphs are separated based on gender.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856E7-3D9C-02D3-4022-34A123CD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52" y="2057400"/>
            <a:ext cx="2971800" cy="3526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6B8338-D800-E926-8707-B6115ED02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489" y="2057400"/>
            <a:ext cx="3008700" cy="34919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0FB18F-8FC5-1513-2BDD-685F0AB67A03}"/>
              </a:ext>
            </a:extLst>
          </p:cNvPr>
          <p:cNvSpPr txBox="1"/>
          <p:nvPr/>
        </p:nvSpPr>
        <p:spPr>
          <a:xfrm>
            <a:off x="3200400" y="5694153"/>
            <a:ext cx="16017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Pediatrics. 1987;79(1):1–25</a:t>
            </a:r>
          </a:p>
        </p:txBody>
      </p:sp>
    </p:spTree>
    <p:extLst>
      <p:ext uri="{BB962C8B-B14F-4D97-AF65-F5344CB8AC3E}">
        <p14:creationId xmlns:p14="http://schemas.microsoft.com/office/powerpoint/2010/main" val="4121500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DFB8-5432-0C8D-946B-720FBBB14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0E9AE-7E31-247A-61BE-9AD57021F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 in clinic 102/60.  This is in goal range.</a:t>
            </a:r>
          </a:p>
          <a:p>
            <a:r>
              <a:rPr lang="en-US" dirty="0"/>
              <a:t>Plan to monitor BP every 3-6 months for the first year and then can space out visits.</a:t>
            </a:r>
          </a:p>
          <a:p>
            <a:r>
              <a:rPr lang="en-US" dirty="0"/>
              <a:t>Continue Amlodipine for the time being.</a:t>
            </a:r>
          </a:p>
          <a:p>
            <a:r>
              <a:rPr lang="en-US" dirty="0"/>
              <a:t>Monitor for recurrent UTI.</a:t>
            </a:r>
          </a:p>
          <a:p>
            <a:r>
              <a:rPr lang="en-US" dirty="0"/>
              <a:t>Due to the presence of Vesicoureteral reflux and hydronephrosis, this patient does meet diagnostic criteria for chronic kidney disease (CKD).</a:t>
            </a:r>
          </a:p>
          <a:p>
            <a:r>
              <a:rPr lang="en-US" dirty="0"/>
              <a:t>This is a patient that would need to be followed in nephrology clinic over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966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C9E8-2BD2-FFA0-6236-69674B3A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5E473-E22E-C62B-CD5E-A7A185DAE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 y/o male referred for elevated BPs noted over last 4-5 years.</a:t>
            </a:r>
          </a:p>
          <a:p>
            <a:endParaRPr lang="en-US" dirty="0"/>
          </a:p>
          <a:p>
            <a:r>
              <a:rPr lang="en-US" dirty="0"/>
              <a:t>Pt currently in care of grandparents.</a:t>
            </a:r>
          </a:p>
          <a:p>
            <a:endParaRPr lang="en-US" dirty="0"/>
          </a:p>
          <a:p>
            <a:r>
              <a:rPr lang="en-US" dirty="0"/>
              <a:t>Outside records BP’s ranging 128-138/72-78, trend is higher BP over last 1-2 years.</a:t>
            </a:r>
          </a:p>
          <a:p>
            <a:pPr lvl="1"/>
            <a:r>
              <a:rPr lang="en-US" dirty="0"/>
              <a:t>So pt has been progressing from elevated BP to Stage 1 HTN.</a:t>
            </a:r>
          </a:p>
          <a:p>
            <a:pPr lvl="1"/>
            <a:endParaRPr lang="en-US" dirty="0"/>
          </a:p>
          <a:p>
            <a:r>
              <a:rPr lang="en-US" dirty="0"/>
              <a:t>Luckily, our nurses flagged the referral, so we were able to order labs, imaging and Ambulatory Blood Pressure Monitor ahead of time.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27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AC9E8-2BD2-FFA0-6236-69674B3A2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5E473-E22E-C62B-CD5E-A7A185DAE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068763"/>
          </a:xfrm>
        </p:spPr>
        <p:txBody>
          <a:bodyPr/>
          <a:lstStyle/>
          <a:p>
            <a:r>
              <a:rPr lang="en-US" dirty="0"/>
              <a:t>PMH:</a:t>
            </a:r>
          </a:p>
          <a:p>
            <a:pPr lvl="1"/>
            <a:r>
              <a:rPr lang="en-US" dirty="0"/>
              <a:t>Pt on treatment for anxiety, followed by child psychiatrist.</a:t>
            </a:r>
          </a:p>
          <a:p>
            <a:pPr lvl="1"/>
            <a:r>
              <a:rPr lang="en-US" dirty="0"/>
              <a:t>No surgeries or hosp.</a:t>
            </a:r>
          </a:p>
          <a:p>
            <a:r>
              <a:rPr lang="en-US" dirty="0"/>
              <a:t>Social:</a:t>
            </a:r>
          </a:p>
          <a:p>
            <a:pPr lvl="1"/>
            <a:r>
              <a:rPr lang="en-US" dirty="0"/>
              <a:t>Lives with maternal grandparents and younger brother.</a:t>
            </a:r>
          </a:p>
          <a:p>
            <a:pPr lvl="1"/>
            <a:r>
              <a:rPr lang="en-US" dirty="0"/>
              <a:t>Parents unable to be more involved at this time.</a:t>
            </a:r>
          </a:p>
          <a:p>
            <a:pPr lvl="1"/>
            <a:r>
              <a:rPr lang="en-US" dirty="0"/>
              <a:t>Does not engage in much physical activity.</a:t>
            </a:r>
          </a:p>
          <a:p>
            <a:r>
              <a:rPr lang="en-US" dirty="0"/>
              <a:t>FH:</a:t>
            </a:r>
          </a:p>
          <a:p>
            <a:pPr lvl="1"/>
            <a:r>
              <a:rPr lang="en-US" dirty="0"/>
              <a:t>PGF with MI at 35 years old, now 45 and on dialysis.</a:t>
            </a:r>
          </a:p>
          <a:p>
            <a:pPr lvl="1"/>
            <a:r>
              <a:rPr lang="en-US" dirty="0"/>
              <a:t>Father and a paternal uncle with diabetes.</a:t>
            </a:r>
          </a:p>
          <a:p>
            <a:pPr lvl="1"/>
            <a:r>
              <a:rPr lang="en-US" dirty="0"/>
              <a:t>Maternal grandparents both with diabetes and HTN.</a:t>
            </a:r>
          </a:p>
          <a:p>
            <a:pPr lvl="1"/>
            <a:r>
              <a:rPr lang="en-US" dirty="0"/>
              <a:t>Multiple family members with obesity.</a:t>
            </a:r>
          </a:p>
        </p:txBody>
      </p:sp>
    </p:spTree>
    <p:extLst>
      <p:ext uri="{BB962C8B-B14F-4D97-AF65-F5344CB8AC3E}">
        <p14:creationId xmlns:p14="http://schemas.microsoft.com/office/powerpoint/2010/main" val="19780787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+mn-lt"/>
              </a:rPr>
              <a:t>Review of Systems for HTN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657600" cy="4525963"/>
          </a:xfrm>
        </p:spPr>
        <p:txBody>
          <a:bodyPr/>
          <a:lstStyle/>
          <a:p>
            <a:r>
              <a:rPr lang="en-US" sz="2000" dirty="0"/>
              <a:t>Headache.</a:t>
            </a:r>
          </a:p>
          <a:p>
            <a:r>
              <a:rPr lang="en-US" sz="2000" dirty="0"/>
              <a:t>Blurry vision.</a:t>
            </a:r>
          </a:p>
          <a:p>
            <a:r>
              <a:rPr lang="en-US" sz="2000" dirty="0"/>
              <a:t>Epistaxis.</a:t>
            </a:r>
          </a:p>
          <a:p>
            <a:r>
              <a:rPr lang="en-US" sz="2000" dirty="0"/>
              <a:t>Nausea/vomiting.</a:t>
            </a:r>
          </a:p>
          <a:p>
            <a:r>
              <a:rPr lang="en-US" sz="2000" dirty="0"/>
              <a:t>Poor feeding. </a:t>
            </a:r>
          </a:p>
          <a:p>
            <a:r>
              <a:rPr lang="en-US" sz="2000" dirty="0"/>
              <a:t>Flushing. </a:t>
            </a:r>
          </a:p>
          <a:p>
            <a:r>
              <a:rPr lang="en-US" sz="2000" dirty="0"/>
              <a:t>Cough. </a:t>
            </a:r>
          </a:p>
          <a:p>
            <a:r>
              <a:rPr lang="en-US" sz="2000" dirty="0"/>
              <a:t>Ringing/Buzzing in ears.</a:t>
            </a:r>
          </a:p>
          <a:p>
            <a:r>
              <a:rPr lang="en-US" sz="2000" dirty="0"/>
              <a:t>Diaphoresis.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Snoring/SDB/OSAS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1587498"/>
            <a:ext cx="4038600" cy="4525963"/>
          </a:xfrm>
        </p:spPr>
        <p:txBody>
          <a:bodyPr/>
          <a:lstStyle/>
          <a:p>
            <a:r>
              <a:rPr lang="en-US" sz="2000" dirty="0"/>
              <a:t>Abdominal pain.</a:t>
            </a:r>
          </a:p>
          <a:p>
            <a:r>
              <a:rPr lang="en-US" sz="2000" dirty="0"/>
              <a:t>Shortness of breath. </a:t>
            </a:r>
          </a:p>
          <a:p>
            <a:r>
              <a:rPr lang="en-US" sz="2000" dirty="0"/>
              <a:t>Heart palpitations/irregular rhythms.</a:t>
            </a:r>
          </a:p>
          <a:p>
            <a:r>
              <a:rPr lang="en-US" sz="2000" dirty="0"/>
              <a:t>Slurred speech.</a:t>
            </a:r>
          </a:p>
          <a:p>
            <a:r>
              <a:rPr lang="en-US" sz="2000" dirty="0"/>
              <a:t>Confusion.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Fatigue.</a:t>
            </a:r>
          </a:p>
          <a:p>
            <a:r>
              <a:rPr lang="en-US" sz="2000" dirty="0">
                <a:solidFill>
                  <a:srgbClr val="FFFF00"/>
                </a:solidFill>
              </a:rPr>
              <a:t>Anxiety.</a:t>
            </a:r>
          </a:p>
          <a:p>
            <a:r>
              <a:rPr lang="en-US" sz="2000" dirty="0"/>
              <a:t>Seizures.</a:t>
            </a:r>
          </a:p>
          <a:p>
            <a:r>
              <a:rPr lang="en-US" sz="2000" dirty="0"/>
              <a:t>Muscle tremors.</a:t>
            </a:r>
          </a:p>
        </p:txBody>
      </p:sp>
    </p:spTree>
    <p:extLst>
      <p:ext uri="{BB962C8B-B14F-4D97-AF65-F5344CB8AC3E}">
        <p14:creationId xmlns:p14="http://schemas.microsoft.com/office/powerpoint/2010/main" val="21857352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A612C-B378-6731-B5DD-6CC64188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87630-D76C-E703-E1C9-B90F41B0E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45" y="1524000"/>
            <a:ext cx="8229600" cy="4068763"/>
          </a:xfrm>
        </p:spPr>
        <p:txBody>
          <a:bodyPr/>
          <a:lstStyle/>
          <a:p>
            <a:r>
              <a:rPr lang="en-US" dirty="0"/>
              <a:t>PE:</a:t>
            </a:r>
          </a:p>
          <a:p>
            <a:r>
              <a:rPr lang="en-US" dirty="0"/>
              <a:t>BP 138/74 in office initially in R arm.</a:t>
            </a:r>
          </a:p>
          <a:p>
            <a:pPr lvl="1"/>
            <a:r>
              <a:rPr lang="en-US" dirty="0"/>
              <a:t>4 point BP with 136/72 in left arm.</a:t>
            </a:r>
          </a:p>
          <a:p>
            <a:pPr lvl="1"/>
            <a:r>
              <a:rPr lang="en-US" dirty="0"/>
              <a:t>150/90 in right leg, 148/92 in left leg. </a:t>
            </a:r>
          </a:p>
          <a:p>
            <a:pPr lvl="1"/>
            <a:r>
              <a:rPr lang="en-US" dirty="0">
                <a:solidFill>
                  <a:srgbClr val="FFFF00"/>
                </a:solidFill>
              </a:rPr>
              <a:t>Leg BP should BE 10-20% higher than upper extremity.</a:t>
            </a:r>
          </a:p>
          <a:p>
            <a:r>
              <a:rPr lang="en-US" dirty="0"/>
              <a:t>BMI 34: Meets criteria for Obesity.</a:t>
            </a:r>
          </a:p>
          <a:p>
            <a:r>
              <a:rPr lang="en-US" dirty="0"/>
              <a:t>Acanthosis noted around base of neck and in antecubital fossae bilaterally.</a:t>
            </a:r>
          </a:p>
          <a:p>
            <a:r>
              <a:rPr lang="en-US" dirty="0"/>
              <a:t>US with Doppler before clinic was normal.</a:t>
            </a:r>
          </a:p>
          <a:p>
            <a:r>
              <a:rPr lang="en-US" dirty="0"/>
              <a:t>RFP, CBC and UA were normal.</a:t>
            </a:r>
          </a:p>
          <a:p>
            <a:r>
              <a:rPr lang="en-US" dirty="0"/>
              <a:t>Thyroid studies and HgbA1c both normal from a few months ago.</a:t>
            </a:r>
          </a:p>
        </p:txBody>
      </p:sp>
    </p:spTree>
    <p:extLst>
      <p:ext uri="{BB962C8B-B14F-4D97-AF65-F5344CB8AC3E}">
        <p14:creationId xmlns:p14="http://schemas.microsoft.com/office/powerpoint/2010/main" val="4905386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1DB5B-2D3A-677A-B65A-CC43A4F8F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Key Action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F9B3E-C2F4-DC9A-494D-1BC10F2E2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and adolescents ≥6 y of age do not require an extensive evaluation for secondary causes of HTN if they have a positive family history of HTN, are overweight or obese, and/or do not have history or physical examination findings (‍Table 14) suggestive of a secondary cause of HTN.</a:t>
            </a:r>
          </a:p>
          <a:p>
            <a:endParaRPr lang="en-US" dirty="0"/>
          </a:p>
          <a:p>
            <a:r>
              <a:rPr lang="en-US" dirty="0"/>
              <a:t>No CTA/MRA, renin, </a:t>
            </a:r>
            <a:r>
              <a:rPr lang="en-US" dirty="0" err="1"/>
              <a:t>aldo</a:t>
            </a:r>
            <a:r>
              <a:rPr lang="en-US" dirty="0"/>
              <a:t>, </a:t>
            </a:r>
            <a:r>
              <a:rPr lang="en-US" dirty="0" err="1"/>
              <a:t>metanephrines</a:t>
            </a:r>
            <a:r>
              <a:rPr lang="en-US" dirty="0"/>
              <a:t>, catecholamines.</a:t>
            </a:r>
          </a:p>
        </p:txBody>
      </p:sp>
    </p:spTree>
    <p:extLst>
      <p:ext uri="{BB962C8B-B14F-4D97-AF65-F5344CB8AC3E}">
        <p14:creationId xmlns:p14="http://schemas.microsoft.com/office/powerpoint/2010/main" val="1952189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Hypertension-Adult vs. Pediatrics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656F3-8126-3323-31F9-2C48BB64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068763"/>
          </a:xfrm>
        </p:spPr>
        <p:txBody>
          <a:bodyPr/>
          <a:lstStyle/>
          <a:p>
            <a:r>
              <a:rPr lang="en-US" dirty="0"/>
              <a:t>USA: 48.1% adults either have BP above 130/80 or are on medications.</a:t>
            </a:r>
          </a:p>
          <a:p>
            <a:pPr lvl="1"/>
            <a:r>
              <a:rPr lang="en-US" dirty="0"/>
              <a:t>~25% of patients with HTN have BP in goal range.</a:t>
            </a:r>
          </a:p>
          <a:p>
            <a:pPr lvl="1"/>
            <a:r>
              <a:rPr lang="en-US" dirty="0"/>
              <a:t>HTN most common indication for:</a:t>
            </a:r>
          </a:p>
          <a:p>
            <a:pPr lvl="2"/>
            <a:r>
              <a:rPr lang="en-US" sz="1800" dirty="0"/>
              <a:t>Medical office visits.</a:t>
            </a:r>
          </a:p>
          <a:p>
            <a:pPr lvl="2"/>
            <a:r>
              <a:rPr lang="en-US" sz="1800" dirty="0"/>
              <a:t>Chronic medication use.</a:t>
            </a:r>
          </a:p>
          <a:p>
            <a:pPr marL="914400" lvl="2" indent="0">
              <a:buNone/>
            </a:pPr>
            <a:endParaRPr lang="en-US" sz="1800" dirty="0"/>
          </a:p>
          <a:p>
            <a:pPr lvl="1"/>
            <a:r>
              <a:rPr lang="en-US" dirty="0"/>
              <a:t>Prevalence increases with age:</a:t>
            </a:r>
          </a:p>
          <a:p>
            <a:pPr lvl="2"/>
            <a:r>
              <a:rPr lang="en-US" dirty="0"/>
              <a:t>18-39 y/o 22%.</a:t>
            </a:r>
          </a:p>
          <a:p>
            <a:pPr lvl="2"/>
            <a:r>
              <a:rPr lang="en-US" dirty="0"/>
              <a:t>40-59 y/o 55%.</a:t>
            </a:r>
          </a:p>
          <a:p>
            <a:pPr lvl="2"/>
            <a:r>
              <a:rPr lang="en-US" dirty="0"/>
              <a:t>&gt;60 y/o 75%.</a:t>
            </a:r>
          </a:p>
          <a:p>
            <a:r>
              <a:rPr lang="en-US" dirty="0"/>
              <a:t>With wisdom comes HTN.</a:t>
            </a:r>
          </a:p>
        </p:txBody>
      </p:sp>
    </p:spTree>
    <p:extLst>
      <p:ext uri="{BB962C8B-B14F-4D97-AF65-F5344CB8AC3E}">
        <p14:creationId xmlns:p14="http://schemas.microsoft.com/office/powerpoint/2010/main" val="21652598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3646-6C08-6303-3156-B85B1DF2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Ambulatory BP Monitor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32AA4-6730-BF46-2192-927AEC54C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64" y="1444169"/>
            <a:ext cx="5095335" cy="4068763"/>
          </a:xfrm>
        </p:spPr>
        <p:txBody>
          <a:bodyPr/>
          <a:lstStyle/>
          <a:p>
            <a:r>
              <a:rPr lang="en-US" dirty="0"/>
              <a:t>Ambulatory BP Monitor is an automated device that measures BP every 30 minutes for 24 hours.</a:t>
            </a:r>
          </a:p>
          <a:p>
            <a:r>
              <a:rPr lang="en-US" dirty="0"/>
              <a:t>This is a service provided through pediatric nephrology clinic.</a:t>
            </a:r>
          </a:p>
          <a:p>
            <a:pPr lvl="1"/>
            <a:r>
              <a:rPr lang="en-US" dirty="0"/>
              <a:t>Allows measurement of BP outside medical setting.</a:t>
            </a:r>
          </a:p>
          <a:p>
            <a:pPr lvl="2"/>
            <a:r>
              <a:rPr lang="en-US" dirty="0">
                <a:solidFill>
                  <a:srgbClr val="FFFF00"/>
                </a:solidFill>
              </a:rPr>
              <a:t>Gold Standard for evaluation of white coat HTN.</a:t>
            </a:r>
          </a:p>
          <a:p>
            <a:pPr lvl="1"/>
            <a:r>
              <a:rPr lang="en-US" dirty="0"/>
              <a:t>Measurement of nocturnal dipping, which is diminished in individuals with obesity.</a:t>
            </a:r>
          </a:p>
          <a:p>
            <a:r>
              <a:rPr lang="en-US" dirty="0"/>
              <a:t>About $5000 a piece.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B7676E-341F-5658-416D-69F4566D3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02881" y="1108411"/>
            <a:ext cx="2491239" cy="29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63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F3646-6C08-6303-3156-B85B1DF2F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32AA4-6730-BF46-2192-927AEC54C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64" y="1608137"/>
            <a:ext cx="8229600" cy="4068763"/>
          </a:xfrm>
        </p:spPr>
        <p:txBody>
          <a:bodyPr/>
          <a:lstStyle/>
          <a:p>
            <a:r>
              <a:rPr lang="en-US" dirty="0"/>
              <a:t>Ambulatory BP Monitor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A15B29-186A-E3A7-61F7-F666B544AD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9137"/>
            <a:ext cx="4608048" cy="3687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B7676E-341F-5658-416D-69F4566D3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02881" y="1108411"/>
            <a:ext cx="2491239" cy="29718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261572-8307-AD4E-A409-1B760227B442}"/>
              </a:ext>
            </a:extLst>
          </p:cNvPr>
          <p:cNvSpPr txBox="1"/>
          <p:nvPr/>
        </p:nvSpPr>
        <p:spPr>
          <a:xfrm>
            <a:off x="2387864" y="5676900"/>
            <a:ext cx="3116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Meets criteria for STAGE 1 HTN</a:t>
            </a:r>
          </a:p>
          <a:p>
            <a:r>
              <a:rPr lang="en-US" sz="1600" dirty="0"/>
              <a:t> on both day and night readings.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3082FC-6A96-06CC-2375-9099F8DB23BC}"/>
                  </a:ext>
                </a:extLst>
              </p14:cNvPr>
              <p14:cNvContentPartPr/>
              <p14:nvPr/>
            </p14:nvContentPartPr>
            <p14:xfrm>
              <a:off x="2751460" y="4097377"/>
              <a:ext cx="15609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3082FC-6A96-06CC-2375-9099F8DB23B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33820" y="4061377"/>
                <a:ext cx="15966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16DB12-0B57-339C-18E7-14653268D5C4}"/>
                  </a:ext>
                </a:extLst>
              </p14:cNvPr>
              <p14:cNvContentPartPr/>
              <p14:nvPr/>
            </p14:nvContentPartPr>
            <p14:xfrm>
              <a:off x="2777740" y="3441817"/>
              <a:ext cx="1517400" cy="18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16DB12-0B57-339C-18E7-14653268D5C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59740" y="3405817"/>
                <a:ext cx="1553040" cy="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25519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61E2-DAD2-75A4-0DEF-C4FC1E9F1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ABPM: AAP Key Action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AAEB3-B3E7-7715-0C8E-D572E88AD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4068763"/>
          </a:xfrm>
        </p:spPr>
        <p:txBody>
          <a:bodyPr/>
          <a:lstStyle/>
          <a:p>
            <a:r>
              <a:rPr lang="en-US" sz="1800" dirty="0"/>
              <a:t>Confirmation of HTN in children and adolescents with office BP measurements in the elevated BP category for 1 year or more or with stage 1 HTN over 3 clinic visits.</a:t>
            </a:r>
          </a:p>
          <a:p>
            <a:endParaRPr lang="en-US" sz="1800" dirty="0"/>
          </a:p>
          <a:p>
            <a:r>
              <a:rPr lang="en-US" sz="1800" dirty="0"/>
              <a:t>Children and adolescents with high-risk conditions to assess HTN severity and determine if abnormal circadian BP patterns are present, which may indicate increased risk for target organ damage.</a:t>
            </a:r>
          </a:p>
          <a:p>
            <a:endParaRPr lang="en-US" sz="1800" dirty="0"/>
          </a:p>
          <a:p>
            <a:r>
              <a:rPr lang="en-US" sz="1800" dirty="0"/>
              <a:t>Suspected WCH should undergo ABPM. Diagnosis is based on the presence of mean SBP and DBP &lt;95% on ABPM.  </a:t>
            </a:r>
          </a:p>
          <a:p>
            <a:endParaRPr lang="en-US" sz="1800" dirty="0"/>
          </a:p>
          <a:p>
            <a:r>
              <a:rPr lang="en-US" sz="1800" dirty="0"/>
              <a:t>Monitor treatment effectiveness in children and adolescents with HTN, especially when clinic and/or home BP measurements indicate insufficient BP response to treatment.</a:t>
            </a:r>
          </a:p>
        </p:txBody>
      </p:sp>
    </p:spTree>
    <p:extLst>
      <p:ext uri="{BB962C8B-B14F-4D97-AF65-F5344CB8AC3E}">
        <p14:creationId xmlns:p14="http://schemas.microsoft.com/office/powerpoint/2010/main" val="4141770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CD34-7A46-41EE-03DF-00C31EBE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Key Action Statement: Home BP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43F0D-7F13-89E3-524D-1062C5D81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 BP monitoring should </a:t>
            </a:r>
            <a:r>
              <a:rPr lang="en-US" dirty="0">
                <a:solidFill>
                  <a:srgbClr val="FFFF00"/>
                </a:solidFill>
              </a:rPr>
              <a:t>not</a:t>
            </a:r>
            <a:r>
              <a:rPr lang="en-US" dirty="0"/>
              <a:t> be used to diagnose HTN, or WCH but may be a useful adjunct to office and ambulatory BP measurement after HTN has been diagnosed.</a:t>
            </a:r>
          </a:p>
        </p:txBody>
      </p:sp>
    </p:spTree>
    <p:extLst>
      <p:ext uri="{BB962C8B-B14F-4D97-AF65-F5344CB8AC3E}">
        <p14:creationId xmlns:p14="http://schemas.microsoft.com/office/powerpoint/2010/main" val="29019006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AEBC-9D07-C5E0-AE3A-D658E654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sz="3600" dirty="0">
                <a:latin typeface="+mn-lt"/>
              </a:rPr>
              <a:t>Case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7DB1-63AE-AC64-7F0C-2FDD18D8D8A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Counselled DASH Diet.</a:t>
            </a:r>
          </a:p>
          <a:p>
            <a:r>
              <a:rPr lang="en-US" sz="2000" dirty="0"/>
              <a:t>Encouraged more physical activity.</a:t>
            </a:r>
          </a:p>
          <a:p>
            <a:r>
              <a:rPr lang="en-US" sz="2000" dirty="0"/>
              <a:t>Reduce screen time.</a:t>
            </a:r>
          </a:p>
          <a:p>
            <a:r>
              <a:rPr lang="en-US" sz="2000" dirty="0"/>
              <a:t>Follow up in 6 months.</a:t>
            </a:r>
          </a:p>
        </p:txBody>
      </p:sp>
      <p:pic>
        <p:nvPicPr>
          <p:cNvPr id="4" name="Picture 2" descr="http://life.dailyburn.com/wp-content/uploads/2011/04/eat-less-salt-big.jpg">
            <a:extLst>
              <a:ext uri="{FF2B5EF4-FFF2-40B4-BE49-F238E27FC236}">
                <a16:creationId xmlns:a16="http://schemas.microsoft.com/office/drawing/2014/main" id="{F1ABCE73-4278-55DD-7843-800ABDFC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20346"/>
            <a:ext cx="4038600" cy="268567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1075043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AAP Key Action Statement: Diet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45259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BulldogStd"/>
              </a:rPr>
              <a:t>At the time of diagnosis of elevated BP or HTN in a child or adolescent, clinicians should provide advice on:</a:t>
            </a:r>
          </a:p>
          <a:p>
            <a:pPr lvl="1">
              <a:defRPr/>
            </a:pPr>
            <a:r>
              <a:rPr lang="en-US" dirty="0">
                <a:latin typeface="BulldogStd"/>
              </a:rPr>
              <a:t>DASH diet </a:t>
            </a:r>
          </a:p>
          <a:p>
            <a:pPr lvl="1">
              <a:defRPr/>
            </a:pPr>
            <a:r>
              <a:rPr lang="en-US" dirty="0">
                <a:latin typeface="BulldogStd"/>
              </a:rPr>
              <a:t>Moderate to vigorous physical activity at least 3 to 5 d per week (30</a:t>
            </a:r>
            <a:r>
              <a:rPr lang="en-US" dirty="0">
                <a:latin typeface="STIXGeneral-Regular"/>
              </a:rPr>
              <a:t>–</a:t>
            </a:r>
            <a:r>
              <a:rPr lang="en-US" dirty="0">
                <a:latin typeface="BulldogStd"/>
              </a:rPr>
              <a:t>60 min per session) to help reduce BP.</a:t>
            </a:r>
            <a:endParaRPr lang="en-US" dirty="0"/>
          </a:p>
          <a:p>
            <a:pPr eaLnBrk="1" hangingPunct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DASH (</a:t>
            </a:r>
            <a:r>
              <a:rPr lang="en-US" b="1" dirty="0"/>
              <a:t>D</a:t>
            </a:r>
            <a:r>
              <a:rPr lang="en-US" dirty="0"/>
              <a:t>ietary </a:t>
            </a:r>
            <a:r>
              <a:rPr lang="en-US" b="1" dirty="0"/>
              <a:t>A</a:t>
            </a:r>
            <a:r>
              <a:rPr lang="en-US" dirty="0"/>
              <a:t>pproaches to </a:t>
            </a:r>
            <a:r>
              <a:rPr lang="en-US" b="1" dirty="0"/>
              <a:t>S</a:t>
            </a:r>
            <a:r>
              <a:rPr lang="en-US" dirty="0"/>
              <a:t>top </a:t>
            </a:r>
            <a:r>
              <a:rPr lang="en-US" b="1" dirty="0"/>
              <a:t>H</a:t>
            </a:r>
            <a:r>
              <a:rPr lang="en-US" dirty="0"/>
              <a:t>ypertension)</a:t>
            </a:r>
          </a:p>
          <a:p>
            <a:pPr lvl="1">
              <a:defRPr/>
            </a:pPr>
            <a:r>
              <a:rPr lang="en-US" dirty="0"/>
              <a:t>Salt Restriction-1200-2000 mg/day</a:t>
            </a:r>
          </a:p>
          <a:p>
            <a:pPr lvl="1">
              <a:defRPr/>
            </a:pPr>
            <a:r>
              <a:rPr lang="en-US" dirty="0">
                <a:effectLst/>
              </a:rPr>
              <a:t>High intake of fruits, vegetables, low fat or nonfat dairy, whole grains, lean meats, fish and poultry; nuts and beans.</a:t>
            </a:r>
          </a:p>
          <a:p>
            <a:pPr lvl="1">
              <a:defRPr/>
            </a:pPr>
            <a:r>
              <a:rPr lang="en-US" dirty="0"/>
              <a:t>Small amounts of red meats, saturated fats, sweets, and sugar-containing beverages.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6627168"/>
            <a:ext cx="3717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http://www.kidney.org/professionals/kdoqi/guidelines_bp/guide_6.htm</a:t>
            </a:r>
          </a:p>
        </p:txBody>
      </p:sp>
    </p:spTree>
    <p:extLst>
      <p:ext uri="{BB962C8B-B14F-4D97-AF65-F5344CB8AC3E}">
        <p14:creationId xmlns:p14="http://schemas.microsoft.com/office/powerpoint/2010/main" val="19960496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7AEBC-9D07-C5E0-AE3A-D658E6545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sz="3600" dirty="0">
                <a:latin typeface="+mn-lt"/>
              </a:rPr>
              <a:t>Case 3 – 6 months later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7DB1-63AE-AC64-7F0C-2FDD18D8D8A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620000" cy="4525963"/>
          </a:xfrm>
        </p:spPr>
        <p:txBody>
          <a:bodyPr wrap="square" anchor="t">
            <a:normAutofit/>
          </a:bodyPr>
          <a:lstStyle/>
          <a:p>
            <a:r>
              <a:rPr lang="en-US" sz="2000" dirty="0"/>
              <a:t>Weight has increased 3 kg.</a:t>
            </a:r>
          </a:p>
          <a:p>
            <a:r>
              <a:rPr lang="en-US" sz="2000" dirty="0"/>
              <a:t>BP in clinic 136/76.</a:t>
            </a:r>
          </a:p>
          <a:p>
            <a:r>
              <a:rPr lang="en-US" sz="2000" dirty="0"/>
              <a:t>Initiation of pharmacologic therapy indicated.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According to AAP KAS:</a:t>
            </a:r>
          </a:p>
          <a:p>
            <a:pPr lvl="1"/>
            <a:r>
              <a:rPr lang="en-US" sz="1200" dirty="0"/>
              <a:t>In hypertensive children and adolescents who have failed lifestyle modifications (particularly those who have LV hypertrophy on echocardiography, symptomatic HTN, or stage 2 HTN without a clearly modifiable factor [</a:t>
            </a:r>
            <a:r>
              <a:rPr lang="en-US" sz="1200" dirty="0" err="1"/>
              <a:t>eg</a:t>
            </a:r>
            <a:r>
              <a:rPr lang="en-US" sz="1200" dirty="0"/>
              <a:t>, obesity]), clinicians should initiate pharmacologic treatment with an ACE inhibitor, ARB, long-acting calcium channel blocker, or thiazide diuretic.</a:t>
            </a:r>
          </a:p>
          <a:p>
            <a:r>
              <a:rPr lang="en-US" sz="2000" dirty="0"/>
              <a:t>Pt started on ARB.</a:t>
            </a:r>
          </a:p>
          <a:p>
            <a:r>
              <a:rPr lang="en-US" sz="2000" dirty="0"/>
              <a:t>BP at 3 month follow up 116/70.</a:t>
            </a:r>
          </a:p>
          <a:p>
            <a:r>
              <a:rPr lang="en-US" sz="2000" dirty="0"/>
              <a:t>Echocardiogram ordered at time of ARB initiation.</a:t>
            </a:r>
          </a:p>
        </p:txBody>
      </p:sp>
    </p:spTree>
    <p:extLst>
      <p:ext uri="{BB962C8B-B14F-4D97-AF65-F5344CB8AC3E}">
        <p14:creationId xmlns:p14="http://schemas.microsoft.com/office/powerpoint/2010/main" val="11854752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DBE4A96-A410-7696-43BE-41D8ED22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Key Action Statement: Echo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91C131-A032-CC17-927D-AA90A713C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recommended that echocardiography be performed to assess for cardiac target organ damage (LV mass, geometry, and function) at the time of consideration of pharmacologic treatment of HTN.</a:t>
            </a:r>
          </a:p>
          <a:p>
            <a:endParaRPr lang="en-US" dirty="0"/>
          </a:p>
          <a:p>
            <a:r>
              <a:rPr lang="en-US" dirty="0"/>
              <a:t>I order echo on all patients started on antihypertensive medications.</a:t>
            </a:r>
          </a:p>
        </p:txBody>
      </p:sp>
    </p:spTree>
    <p:extLst>
      <p:ext uri="{BB962C8B-B14F-4D97-AF65-F5344CB8AC3E}">
        <p14:creationId xmlns:p14="http://schemas.microsoft.com/office/powerpoint/2010/main" val="36595186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Obesity and HTN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55" y="1371600"/>
            <a:ext cx="8229600" cy="4525963"/>
          </a:xfrm>
        </p:spPr>
        <p:txBody>
          <a:bodyPr/>
          <a:lstStyle/>
          <a:p>
            <a:r>
              <a:rPr lang="en-US" dirty="0"/>
              <a:t>Obesity and Hypertension are linked.</a:t>
            </a:r>
          </a:p>
          <a:p>
            <a:pPr lvl="1"/>
            <a:r>
              <a:rPr lang="en-US" dirty="0"/>
              <a:t>These health problems do track into adulthood.</a:t>
            </a:r>
          </a:p>
          <a:p>
            <a:r>
              <a:rPr lang="en-US" dirty="0"/>
              <a:t>Rates of HTN increase in a graded fashion with increasing adiposity.‍ </a:t>
            </a:r>
          </a:p>
          <a:p>
            <a:r>
              <a:rPr lang="en-US" dirty="0"/>
              <a:t>Bogalusa Heart Study:  </a:t>
            </a:r>
          </a:p>
          <a:p>
            <a:pPr lvl="1"/>
            <a:r>
              <a:rPr lang="en-US" dirty="0"/>
              <a:t>Overweight children were 4.5 times and 2.4 times as likely to have elevated SBP and DBP, respectively.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Possibility related to:</a:t>
            </a:r>
          </a:p>
          <a:p>
            <a:pPr lvl="1"/>
            <a:r>
              <a:rPr lang="en-US" dirty="0"/>
              <a:t>Sympathetic overactivity.</a:t>
            </a:r>
          </a:p>
          <a:p>
            <a:pPr lvl="1"/>
            <a:r>
              <a:rPr lang="en-US" dirty="0"/>
              <a:t>Insulin resistance.</a:t>
            </a:r>
          </a:p>
          <a:p>
            <a:pPr lvl="1"/>
            <a:r>
              <a:rPr lang="en-US" dirty="0"/>
              <a:t>Altered vascular structure.</a:t>
            </a:r>
          </a:p>
          <a:p>
            <a:pPr lvl="1"/>
            <a:r>
              <a:rPr lang="en-US" dirty="0"/>
              <a:t>Increased salt sensitivity.</a:t>
            </a:r>
          </a:p>
        </p:txBody>
      </p:sp>
    </p:spTree>
    <p:extLst>
      <p:ext uri="{BB962C8B-B14F-4D97-AF65-F5344CB8AC3E}">
        <p14:creationId xmlns:p14="http://schemas.microsoft.com/office/powerpoint/2010/main" val="13418273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/>
          <a:lstStyle/>
          <a:p>
            <a:r>
              <a:rPr lang="en-US" sz="3600" dirty="0">
                <a:latin typeface="+mn-lt"/>
              </a:rPr>
              <a:t>Obesity-BMI and HTN in Children</a:t>
            </a:r>
          </a:p>
        </p:txBody>
      </p:sp>
      <p:pic>
        <p:nvPicPr>
          <p:cNvPr id="6" name="Picture 4" descr="Hypertension--SorofandDaniels40(4)441FigureIG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44102" y="1335391"/>
            <a:ext cx="6055795" cy="3894977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4102" y="5196840"/>
            <a:ext cx="8458200" cy="533400"/>
          </a:xfrm>
        </p:spPr>
        <p:txBody>
          <a:bodyPr/>
          <a:lstStyle/>
          <a:p>
            <a:r>
              <a:rPr lang="en-US" sz="2000" dirty="0"/>
              <a:t>As BMI increases, so does HTN.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6646955"/>
            <a:ext cx="18004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i="1" dirty="0"/>
              <a:t>Hypertension </a:t>
            </a:r>
            <a:r>
              <a:rPr lang="en-US" sz="900" dirty="0"/>
              <a:t>2002, 40:441-447</a:t>
            </a:r>
            <a:endParaRPr lang="en-US" sz="9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6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Hypertension-Adult vs. Pediatrics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656F3-8126-3323-31F9-2C48BB649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55" y="1524000"/>
            <a:ext cx="8229600" cy="4068763"/>
          </a:xfrm>
        </p:spPr>
        <p:txBody>
          <a:bodyPr/>
          <a:lstStyle/>
          <a:p>
            <a:r>
              <a:rPr lang="en-US" dirty="0"/>
              <a:t>3.5-4% of the pediatric population have HTN.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8-10% have elevated blood pressure.</a:t>
            </a:r>
          </a:p>
          <a:p>
            <a:pPr lvl="1"/>
            <a:r>
              <a:rPr lang="en-US" dirty="0"/>
              <a:t>Childhood BP predicts adult BP.</a:t>
            </a:r>
          </a:p>
          <a:p>
            <a:pPr lvl="1"/>
            <a:r>
              <a:rPr lang="en-US" dirty="0"/>
              <a:t>Adolescent HTN in particular tracks to adult HTN.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85-90% of the pediatric population are in the ideal BP range.</a:t>
            </a:r>
          </a:p>
          <a:p>
            <a:pPr lvl="1"/>
            <a:r>
              <a:rPr lang="en-US" dirty="0"/>
              <a:t>How do we identify the other 35-40% of the population that will become hypertensive as adults?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0365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Pediatric Obesity: 1963-2018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F160B8-C6FF-489F-A8E5-0CF15FAAA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154" y="1608137"/>
            <a:ext cx="4727691" cy="31924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1F735A-C2E4-481E-B3BF-6CB6528B4F7E}"/>
              </a:ext>
            </a:extLst>
          </p:cNvPr>
          <p:cNvSpPr txBox="1"/>
          <p:nvPr/>
        </p:nvSpPr>
        <p:spPr>
          <a:xfrm>
            <a:off x="2286000" y="6627168"/>
            <a:ext cx="42661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https://www.niddk.nih.gov/health-information/health-statistics/overweight-obesity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A92E9B-349F-CEAC-B18A-579F52FBCE6F}"/>
              </a:ext>
            </a:extLst>
          </p:cNvPr>
          <p:cNvCxnSpPr>
            <a:cxnSpLocks/>
          </p:cNvCxnSpPr>
          <p:nvPr/>
        </p:nvCxnSpPr>
        <p:spPr bwMode="auto">
          <a:xfrm flipV="1">
            <a:off x="3276600" y="3962400"/>
            <a:ext cx="0" cy="9906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B62C1F7-BCD1-9D61-09B4-838904555F5A}"/>
              </a:ext>
            </a:extLst>
          </p:cNvPr>
          <p:cNvSpPr txBox="1"/>
          <p:nvPr/>
        </p:nvSpPr>
        <p:spPr>
          <a:xfrm>
            <a:off x="293138" y="4848160"/>
            <a:ext cx="3634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1971: Legislation signed allowing </a:t>
            </a:r>
          </a:p>
          <a:p>
            <a:r>
              <a:rPr lang="en-US" dirty="0">
                <a:solidFill>
                  <a:srgbClr val="FFFFFF"/>
                </a:solidFill>
              </a:rPr>
              <a:t>use of high fructose corn syrup </a:t>
            </a:r>
          </a:p>
          <a:p>
            <a:r>
              <a:rPr lang="en-US" dirty="0">
                <a:solidFill>
                  <a:srgbClr val="FFFFFF"/>
                </a:solidFill>
              </a:rPr>
              <a:t>in lieu of cane sugar. (Nixon)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53513E-D3B5-2318-EDFE-F4A24127AE7B}"/>
              </a:ext>
            </a:extLst>
          </p:cNvPr>
          <p:cNvSpPr txBox="1"/>
          <p:nvPr/>
        </p:nvSpPr>
        <p:spPr>
          <a:xfrm>
            <a:off x="3968918" y="491025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1976: High Fructose corn syrup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enters food chain nationally.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941E774-4683-7A2E-27BB-B8A8B0CA5B9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33800" y="3861816"/>
            <a:ext cx="990600" cy="109118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6E8DD4F-08DC-D5C2-1651-D31C63C5B415}"/>
              </a:ext>
            </a:extLst>
          </p:cNvPr>
          <p:cNvSpPr txBox="1"/>
          <p:nvPr/>
        </p:nvSpPr>
        <p:spPr>
          <a:xfrm>
            <a:off x="7404213" y="3686211"/>
            <a:ext cx="12747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9/13/1985:</a:t>
            </a:r>
          </a:p>
          <a:p>
            <a:r>
              <a:rPr lang="en-US" sz="1800" dirty="0">
                <a:solidFill>
                  <a:srgbClr val="FFFFFF"/>
                </a:solidFill>
              </a:rPr>
              <a:t>Nintendo </a:t>
            </a:r>
          </a:p>
          <a:p>
            <a:r>
              <a:rPr lang="en-US" sz="1800" dirty="0">
                <a:solidFill>
                  <a:srgbClr val="FFFFFF"/>
                </a:solidFill>
              </a:rPr>
              <a:t>released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05B319-F575-686F-CF3B-0FFDB36FDD2D}"/>
              </a:ext>
            </a:extLst>
          </p:cNvPr>
          <p:cNvCxnSpPr>
            <a:cxnSpLocks/>
            <a:stCxn id="10" idx="1"/>
          </p:cNvCxnSpPr>
          <p:nvPr/>
        </p:nvCxnSpPr>
        <p:spPr bwMode="auto">
          <a:xfrm flipH="1" flipV="1">
            <a:off x="4125548" y="3632921"/>
            <a:ext cx="3278665" cy="51495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F37EB33-90B2-DF3D-3027-935EF1D4D70B}"/>
              </a:ext>
            </a:extLst>
          </p:cNvPr>
          <p:cNvCxnSpPr>
            <a:cxnSpLocks/>
          </p:cNvCxnSpPr>
          <p:nvPr/>
        </p:nvCxnSpPr>
        <p:spPr bwMode="auto">
          <a:xfrm flipH="1">
            <a:off x="5486400" y="2364794"/>
            <a:ext cx="1577760" cy="5191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4A33CB-5A98-1D97-EC94-66554A530069}"/>
              </a:ext>
            </a:extLst>
          </p:cNvPr>
          <p:cNvSpPr txBox="1"/>
          <p:nvPr/>
        </p:nvSpPr>
        <p:spPr>
          <a:xfrm>
            <a:off x="7064160" y="2171906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2001: Xbox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8433684-0100-F681-CE90-7D6612AA47A9}"/>
              </a:ext>
            </a:extLst>
          </p:cNvPr>
          <p:cNvCxnSpPr>
            <a:cxnSpLocks/>
          </p:cNvCxnSpPr>
          <p:nvPr/>
        </p:nvCxnSpPr>
        <p:spPr bwMode="auto">
          <a:xfrm flipH="1">
            <a:off x="4800600" y="3151569"/>
            <a:ext cx="2209800" cy="2024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15F7B59-9CDE-5559-ADD0-C13A2FFB9FB9}"/>
              </a:ext>
            </a:extLst>
          </p:cNvPr>
          <p:cNvSpPr txBox="1"/>
          <p:nvPr/>
        </p:nvSpPr>
        <p:spPr>
          <a:xfrm>
            <a:off x="6935845" y="293428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1994: </a:t>
            </a:r>
            <a:r>
              <a:rPr lang="en-US" dirty="0" err="1"/>
              <a:t>Playstation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4140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D0872-7C8F-2EA0-2451-F9B16B8B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ECFA45-32ED-EEA6-2CE4-18CEF24C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 y/o found to have BP 170/110 during ER visit for blow to chest playing football.</a:t>
            </a:r>
          </a:p>
          <a:p>
            <a:r>
              <a:rPr lang="en-US" dirty="0"/>
              <a:t>BP stayed ~170/110 during ER visit.  Pt without other complaints.</a:t>
            </a:r>
          </a:p>
          <a:p>
            <a:r>
              <a:rPr lang="en-US" dirty="0"/>
              <a:t>Referred to cardiology.  3 days later, appropriately started Amlodipine and obtained echocardiogram showing significant LVH with Z score above 3. (That’s bad).</a:t>
            </a:r>
          </a:p>
          <a:p>
            <a:r>
              <a:rPr lang="en-US" dirty="0"/>
              <a:t>CMP, UA completely normal after cardiology office. Referred to Nephrology clinic for further evaluation.</a:t>
            </a:r>
          </a:p>
          <a:p>
            <a:r>
              <a:rPr lang="en-US" dirty="0"/>
              <a:t>In Nephrology clinic, has only had 2 doses amlodipine, but BP better at 150/96.</a:t>
            </a:r>
          </a:p>
          <a:p>
            <a:r>
              <a:rPr lang="en-US" dirty="0"/>
              <a:t>Once again, our nurses flagged this referral, so we were able to get imaging ahead of clinic visit.</a:t>
            </a:r>
          </a:p>
        </p:txBody>
      </p:sp>
    </p:spTree>
    <p:extLst>
      <p:ext uri="{BB962C8B-B14F-4D97-AF65-F5344CB8AC3E}">
        <p14:creationId xmlns:p14="http://schemas.microsoft.com/office/powerpoint/2010/main" val="25141764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48AAB-B398-4C52-1143-17C99290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12A01-B862-5873-7B99-4F9D05556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ROS positive for weekly nosebleeds for the last few weeks.</a:t>
            </a:r>
          </a:p>
          <a:p>
            <a:r>
              <a:rPr lang="en-US" dirty="0"/>
              <a:t>Histories unremarkable </a:t>
            </a:r>
          </a:p>
          <a:p>
            <a:pPr lvl="1"/>
            <a:r>
              <a:rPr lang="en-US" dirty="0"/>
              <a:t>Term birth, no complications. </a:t>
            </a:r>
          </a:p>
          <a:p>
            <a:pPr lvl="1"/>
            <a:r>
              <a:rPr lang="en-US" dirty="0"/>
              <a:t>FH Negative for HTN, Kidney disease, CVD</a:t>
            </a:r>
          </a:p>
          <a:p>
            <a:pPr lvl="1"/>
            <a:r>
              <a:rPr lang="en-US" dirty="0"/>
              <a:t>Physically active with football and weight lifting.</a:t>
            </a:r>
          </a:p>
          <a:p>
            <a:pPr lvl="1"/>
            <a:r>
              <a:rPr lang="en-US" dirty="0"/>
              <a:t>Generally eats healthy diet, mostly homecooked foods.  He will eat school lunch a few times a week.</a:t>
            </a:r>
          </a:p>
          <a:p>
            <a:pPr lvl="1"/>
            <a:r>
              <a:rPr lang="en-US" dirty="0"/>
              <a:t>Circumcision only procedure.</a:t>
            </a:r>
          </a:p>
          <a:p>
            <a:pPr lvl="1"/>
            <a:r>
              <a:rPr lang="en-US" dirty="0"/>
              <a:t>Lives with parents and 2 older siblings, all healthy.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3211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9485-B0C3-44A9-A0C5-B89C7462C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882E6-251B-AC96-1016-A467FA30A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PE:</a:t>
            </a:r>
          </a:p>
          <a:p>
            <a:r>
              <a:rPr lang="en-US" dirty="0"/>
              <a:t>BMI 17.3 (45%)</a:t>
            </a:r>
          </a:p>
          <a:p>
            <a:r>
              <a:rPr lang="en-US" dirty="0"/>
              <a:t>Manual BP 158/108 right arm</a:t>
            </a:r>
          </a:p>
          <a:p>
            <a:r>
              <a:rPr lang="en-US" dirty="0"/>
              <a:t>L arm 154/112, R leg 172/120</a:t>
            </a:r>
          </a:p>
          <a:p>
            <a:r>
              <a:rPr lang="en-US" dirty="0"/>
              <a:t>Remainder of PE notable for bruit just above the umbilicus.</a:t>
            </a:r>
          </a:p>
          <a:p>
            <a:endParaRPr lang="en-US" dirty="0"/>
          </a:p>
          <a:p>
            <a:r>
              <a:rPr lang="en-US" dirty="0"/>
              <a:t>Renal US obtained before clinic demonstrated:</a:t>
            </a:r>
          </a:p>
          <a:p>
            <a:pPr lvl="1"/>
            <a:r>
              <a:rPr lang="en-US" sz="1800" b="0" i="0" u="none" strike="noStrike" baseline="0" dirty="0"/>
              <a:t>IMPRESSION: Abnormal appearance of both the mid aorta as well as</a:t>
            </a:r>
            <a:br>
              <a:rPr lang="en-US" sz="1800" b="0" i="0" u="none" strike="noStrike" baseline="0" dirty="0"/>
            </a:br>
            <a:r>
              <a:rPr lang="en-US" sz="1800" b="0" i="0" u="none" strike="noStrike" baseline="0" dirty="0"/>
              <a:t>the proximal portions of the renal arteries. Elevated velocities</a:t>
            </a:r>
            <a:br>
              <a:rPr lang="en-US" sz="1800" b="0" i="0" u="none" strike="noStrike" baseline="0" dirty="0"/>
            </a:br>
            <a:r>
              <a:rPr lang="en-US" sz="1800" b="0" i="0" u="none" strike="noStrike" baseline="0" dirty="0"/>
              <a:t>and dampened waveforms suggest renal artery narrowing</a:t>
            </a:r>
            <a:br>
              <a:rPr lang="en-US" sz="1800" b="0" i="0" u="none" strike="noStrike" baseline="0" dirty="0"/>
            </a:br>
            <a:r>
              <a:rPr lang="en-US" sz="1800" b="0" i="0" u="none" strike="noStrike" baseline="0" dirty="0"/>
              <a:t>bilaterally, probably with aortic narrowing as well. Suggest</a:t>
            </a:r>
            <a:br>
              <a:rPr lang="en-US" sz="1800" b="0" i="0" u="none" strike="noStrike" baseline="0" dirty="0"/>
            </a:br>
            <a:r>
              <a:rPr lang="en-US" sz="1800" b="0" i="0" u="none" strike="noStrike" baseline="0" dirty="0"/>
              <a:t>CTA for further evaluation.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251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0F130-DD27-E4BD-081F-06AFB224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Key Action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BE6D8-E36C-B39D-61BE-90C08B91E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children and adolescents suspected of having RAS, either CTA or MRA may be performed as noninvasive imaging studies. Nuclear renography is less useful in pediatrics and should generally be avoided.</a:t>
            </a:r>
          </a:p>
          <a:p>
            <a:endParaRPr lang="en-US" dirty="0"/>
          </a:p>
          <a:p>
            <a:r>
              <a:rPr lang="en-US" dirty="0"/>
              <a:t>We did just that.</a:t>
            </a:r>
          </a:p>
        </p:txBody>
      </p:sp>
    </p:spTree>
    <p:extLst>
      <p:ext uri="{BB962C8B-B14F-4D97-AF65-F5344CB8AC3E}">
        <p14:creationId xmlns:p14="http://schemas.microsoft.com/office/powerpoint/2010/main" val="11749538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839D-36C8-5C40-7A6D-B08252D8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pic>
        <p:nvPicPr>
          <p:cNvPr id="4" name="Content Placeholder 3" descr="A close-up of an x-ray of a patient&#10;&#10;Description automatically generated">
            <a:extLst>
              <a:ext uri="{FF2B5EF4-FFF2-40B4-BE49-F238E27FC236}">
                <a16:creationId xmlns:a16="http://schemas.microsoft.com/office/drawing/2014/main" id="{C8EACEE4-6251-9702-A390-CF2639C94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94618"/>
            <a:ext cx="4330015" cy="406876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6E6153-4DD4-5A91-E447-CC6DB2A17D20}"/>
              </a:ext>
            </a:extLst>
          </p:cNvPr>
          <p:cNvCxnSpPr/>
          <p:nvPr/>
        </p:nvCxnSpPr>
        <p:spPr bwMode="auto">
          <a:xfrm>
            <a:off x="3581400" y="2823713"/>
            <a:ext cx="457200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FCF5CD-42C0-C9E9-3079-0E87FD02F5F2}"/>
              </a:ext>
            </a:extLst>
          </p:cNvPr>
          <p:cNvCxnSpPr>
            <a:cxnSpLocks/>
          </p:cNvCxnSpPr>
          <p:nvPr/>
        </p:nvCxnSpPr>
        <p:spPr bwMode="auto">
          <a:xfrm flipH="1">
            <a:off x="4783570" y="3206151"/>
            <a:ext cx="838200" cy="1524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9B3F81C-E57E-9872-5D0F-6F6597752B3E}"/>
              </a:ext>
            </a:extLst>
          </p:cNvPr>
          <p:cNvCxnSpPr>
            <a:cxnSpLocks/>
          </p:cNvCxnSpPr>
          <p:nvPr/>
        </p:nvCxnSpPr>
        <p:spPr bwMode="auto">
          <a:xfrm flipH="1">
            <a:off x="4478326" y="2823713"/>
            <a:ext cx="578193" cy="381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162670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22A6F-C4E0-0CE5-9DE8-9A416718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A30DD-E0D2-981B-CB3E-2D47DB211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Pt referred to pediatric rheumatology and diagnosed with Mid-aortic syndrome secondary to Takayasu Arteritis.</a:t>
            </a:r>
          </a:p>
          <a:p>
            <a:r>
              <a:rPr lang="en-US" dirty="0"/>
              <a:t>Despite having significant renal artery stenosis, pt did not have elevated Aldosterone levels or plasma renin activity.</a:t>
            </a:r>
          </a:p>
          <a:p>
            <a:r>
              <a:rPr lang="en-US" dirty="0"/>
              <a:t>Did not have hypokalemia or alkalosis.</a:t>
            </a:r>
          </a:p>
          <a:p>
            <a:r>
              <a:rPr lang="en-US" dirty="0"/>
              <a:t>C3, C4, ANCA, anti-dsDNA, ANA all negative.</a:t>
            </a:r>
          </a:p>
          <a:p>
            <a:r>
              <a:rPr lang="en-US" dirty="0"/>
              <a:t>Very challenging BP management, pt ended up on max doses of Losartan, Amlodipine and Labetalol for BP control.</a:t>
            </a:r>
          </a:p>
          <a:p>
            <a:endParaRPr lang="en-US" dirty="0"/>
          </a:p>
          <a:p>
            <a:r>
              <a:rPr lang="en-US" dirty="0"/>
              <a:t>Pt ended up undergoing surgery at Mid-aortic clinic at Boston </a:t>
            </a:r>
            <a:r>
              <a:rPr lang="en-US" dirty="0" err="1"/>
              <a:t>Childrens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17699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A038-5964-09B6-D6BB-48CBC4426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5781-DF28-CEC3-16EE-B57808D1BF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a few months, pt wanted to return to sports and weightlifting.</a:t>
            </a:r>
          </a:p>
          <a:p>
            <a:endParaRPr lang="en-US" dirty="0"/>
          </a:p>
          <a:p>
            <a:r>
              <a:rPr lang="en-US" dirty="0"/>
              <a:t>I tend to be more permissive favoring physical activity.</a:t>
            </a:r>
          </a:p>
          <a:p>
            <a:r>
              <a:rPr lang="en-US" dirty="0"/>
              <a:t>Plus, BP was 122/78.</a:t>
            </a:r>
          </a:p>
        </p:txBody>
      </p:sp>
    </p:spTree>
    <p:extLst>
      <p:ext uri="{BB962C8B-B14F-4D97-AF65-F5344CB8AC3E}">
        <p14:creationId xmlns:p14="http://schemas.microsoft.com/office/powerpoint/2010/main" val="7142239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D1636-33B6-0FBE-5559-7B614090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Key Action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AEBA0-7D31-27D0-DDC7-6BAB20DFA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Children and adolescents with HTN may participate in competitive sports once hypertensive target organ effects and cardiovascular risk have been assessed.</a:t>
            </a:r>
          </a:p>
          <a:p>
            <a:endParaRPr lang="en-US" dirty="0"/>
          </a:p>
          <a:p>
            <a:r>
              <a:rPr lang="en-US" dirty="0"/>
              <a:t>Children and adolescents with HTN should receive treatment to lower BP below stage 2 thresholds before participation in competitive sports.</a:t>
            </a:r>
          </a:p>
          <a:p>
            <a:pPr lvl="1"/>
            <a:r>
              <a:rPr lang="en-US" dirty="0"/>
              <a:t>I Include weightlifting in this recommendation.</a:t>
            </a:r>
          </a:p>
        </p:txBody>
      </p:sp>
    </p:spTree>
    <p:extLst>
      <p:ext uri="{BB962C8B-B14F-4D97-AF65-F5344CB8AC3E}">
        <p14:creationId xmlns:p14="http://schemas.microsoft.com/office/powerpoint/2010/main" val="121986247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C89A5-0D72-E2AD-CC69-4D6B26D4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AAP BP Measurement Algorithm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0FE527-CCFE-3C86-1CEB-13CAB619A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752600"/>
            <a:ext cx="3850294" cy="409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27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5FF46-7560-47EB-8A74-8D785768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D6CB7-8A3C-4F67-832E-49D2E090E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55" y="1447800"/>
            <a:ext cx="8229600" cy="4068763"/>
          </a:xfrm>
        </p:spPr>
        <p:txBody>
          <a:bodyPr/>
          <a:lstStyle/>
          <a:p>
            <a:r>
              <a:rPr lang="en-US" dirty="0"/>
              <a:t>7 y/o female presents for WCC.   She has been your patient since birth along with her 4 siblings.</a:t>
            </a:r>
          </a:p>
          <a:p>
            <a:endParaRPr lang="en-US" dirty="0"/>
          </a:p>
          <a:p>
            <a:r>
              <a:rPr lang="en-US" altLang="en-US" dirty="0"/>
              <a:t>During check-in, MA obtains patient height and weight without shoes or coats.</a:t>
            </a:r>
          </a:p>
          <a:p>
            <a:r>
              <a:rPr lang="en-US" altLang="en-US" dirty="0"/>
              <a:t>Vital signs are obtained with pt seated. </a:t>
            </a:r>
          </a:p>
          <a:p>
            <a:endParaRPr lang="en-US" altLang="en-US" dirty="0"/>
          </a:p>
          <a:p>
            <a:r>
              <a:rPr lang="en-US" altLang="en-US" dirty="0"/>
              <a:t>MA obtains brief parental report that pt has had:</a:t>
            </a:r>
          </a:p>
          <a:p>
            <a:pPr lvl="1"/>
            <a:r>
              <a:rPr lang="en-US" altLang="en-US" dirty="0"/>
              <a:t> 2-3 days of headaches, bloody nose last night, lasted about 45 minutes.  </a:t>
            </a:r>
          </a:p>
          <a:p>
            <a:pPr lvl="1"/>
            <a:r>
              <a:rPr lang="en-US" altLang="en-US" dirty="0"/>
              <a:t>Pt had an episode of dark brown urine this am when she got up.</a:t>
            </a:r>
            <a:br>
              <a:rPr lang="en-US" alt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8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55" y="1394618"/>
            <a:ext cx="8229600" cy="4068763"/>
          </a:xfrm>
        </p:spPr>
        <p:txBody>
          <a:bodyPr/>
          <a:lstStyle/>
          <a:p>
            <a:r>
              <a:rPr lang="en-US" dirty="0"/>
              <a:t>BP check at least yearly, at each visit with certain risks.</a:t>
            </a:r>
          </a:p>
          <a:p>
            <a:r>
              <a:rPr lang="en-US" dirty="0"/>
              <a:t>If you have a patient with HTN, check  for kidney disease and vice-versa</a:t>
            </a:r>
          </a:p>
          <a:p>
            <a:endParaRPr lang="en-US" dirty="0"/>
          </a:p>
          <a:p>
            <a:r>
              <a:rPr lang="en-US" dirty="0"/>
              <a:t>If BP normal, check yearly</a:t>
            </a:r>
          </a:p>
          <a:p>
            <a:endParaRPr lang="en-US" dirty="0"/>
          </a:p>
          <a:p>
            <a:r>
              <a:rPr lang="en-US" dirty="0"/>
              <a:t>If BP is elevated, recheck in 6 months.</a:t>
            </a:r>
          </a:p>
          <a:p>
            <a:r>
              <a:rPr lang="en-US" dirty="0"/>
              <a:t>If still elevated in 6 months:</a:t>
            </a:r>
          </a:p>
          <a:p>
            <a:pPr lvl="1"/>
            <a:r>
              <a:rPr lang="en-US" dirty="0"/>
              <a:t>Check upper and lower </a:t>
            </a:r>
            <a:r>
              <a:rPr lang="en-US" dirty="0" err="1"/>
              <a:t>ext</a:t>
            </a:r>
            <a:r>
              <a:rPr lang="en-US" dirty="0"/>
              <a:t> BP.</a:t>
            </a:r>
          </a:p>
          <a:p>
            <a:pPr lvl="1"/>
            <a:r>
              <a:rPr lang="en-US" dirty="0"/>
              <a:t>Counsel lifestyle modifications.</a:t>
            </a:r>
          </a:p>
          <a:p>
            <a:pPr lvl="1"/>
            <a:r>
              <a:rPr lang="en-US" dirty="0"/>
              <a:t>Repeat BP in 6 months again</a:t>
            </a:r>
          </a:p>
          <a:p>
            <a:r>
              <a:rPr lang="en-US" dirty="0"/>
              <a:t>If still elevated recommend referral for ABPM and lab evaluation.</a:t>
            </a:r>
          </a:p>
        </p:txBody>
      </p:sp>
    </p:spTree>
    <p:extLst>
      <p:ext uri="{BB962C8B-B14F-4D97-AF65-F5344CB8AC3E}">
        <p14:creationId xmlns:p14="http://schemas.microsoft.com/office/powerpoint/2010/main" val="15007191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B46F-E72B-470E-863F-36F0D8E46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BC391-D4A0-4BC9-9009-C9FA01DF51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Stage 1 HTN:</a:t>
            </a:r>
          </a:p>
          <a:p>
            <a:pPr lvl="1"/>
            <a:r>
              <a:rPr lang="en-US" dirty="0"/>
              <a:t>Counsel life style changes</a:t>
            </a:r>
          </a:p>
          <a:p>
            <a:pPr lvl="1"/>
            <a:r>
              <a:rPr lang="en-US" dirty="0"/>
              <a:t>Repeat Bp in 2 weeks.</a:t>
            </a:r>
          </a:p>
          <a:p>
            <a:r>
              <a:rPr lang="en-US" dirty="0"/>
              <a:t>If still elevated in 2 weeks:</a:t>
            </a:r>
          </a:p>
          <a:p>
            <a:pPr lvl="1"/>
            <a:r>
              <a:rPr lang="en-US" dirty="0"/>
              <a:t>Again counsel lifestyle changes</a:t>
            </a:r>
          </a:p>
          <a:p>
            <a:pPr lvl="1"/>
            <a:r>
              <a:rPr lang="en-US" dirty="0"/>
              <a:t>Check upper and lower extremity BP.</a:t>
            </a:r>
          </a:p>
          <a:p>
            <a:pPr lvl="1"/>
            <a:r>
              <a:rPr lang="en-US" dirty="0"/>
              <a:t>Repeat BP in 3 months:</a:t>
            </a:r>
          </a:p>
          <a:p>
            <a:r>
              <a:rPr lang="en-US" dirty="0"/>
              <a:t>If Still stage 1, refer for further evaluation </a:t>
            </a:r>
          </a:p>
          <a:p>
            <a:pPr lvl="1"/>
            <a:r>
              <a:rPr lang="en-US" dirty="0"/>
              <a:t>ABPM</a:t>
            </a:r>
          </a:p>
          <a:p>
            <a:pPr lvl="1"/>
            <a:r>
              <a:rPr lang="en-US" dirty="0"/>
              <a:t>Labs, Imaging</a:t>
            </a:r>
          </a:p>
          <a:p>
            <a:pPr lvl="1"/>
            <a:r>
              <a:rPr lang="en-US" dirty="0"/>
              <a:t>Initiation of therapy if indicated.</a:t>
            </a:r>
          </a:p>
        </p:txBody>
      </p:sp>
    </p:spTree>
    <p:extLst>
      <p:ext uri="{BB962C8B-B14F-4D97-AF65-F5344CB8AC3E}">
        <p14:creationId xmlns:p14="http://schemas.microsoft.com/office/powerpoint/2010/main" val="379736010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95B3D-8FE0-4A4F-BF1D-3CCD625A1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CE89D-C147-4AC6-AEA0-7A0DEED0E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Stage 2 HTN:</a:t>
            </a:r>
          </a:p>
          <a:p>
            <a:pPr lvl="1"/>
            <a:r>
              <a:rPr lang="en-US" dirty="0"/>
              <a:t>Counsel lifestyle changes.</a:t>
            </a:r>
          </a:p>
          <a:p>
            <a:pPr lvl="1"/>
            <a:r>
              <a:rPr lang="en-US" dirty="0"/>
              <a:t>Check upper and lower BP.</a:t>
            </a:r>
          </a:p>
          <a:p>
            <a:pPr lvl="1"/>
            <a:r>
              <a:rPr lang="en-US" dirty="0"/>
              <a:t>Refer to specialty care within 7 days.</a:t>
            </a:r>
          </a:p>
          <a:p>
            <a:pPr lvl="2"/>
            <a:r>
              <a:rPr lang="en-US" dirty="0"/>
              <a:t>Just call our team.</a:t>
            </a:r>
          </a:p>
          <a:p>
            <a:r>
              <a:rPr lang="en-US" dirty="0"/>
              <a:t>Initiate eval with:</a:t>
            </a:r>
          </a:p>
          <a:p>
            <a:pPr lvl="1"/>
            <a:r>
              <a:rPr lang="en-US" dirty="0"/>
              <a:t>Labs, Imaging, ABPM</a:t>
            </a:r>
          </a:p>
          <a:p>
            <a:pPr lvl="1"/>
            <a:r>
              <a:rPr lang="en-US" dirty="0"/>
              <a:t>Initiation of treatment in conjunction with evaluation.</a:t>
            </a:r>
          </a:p>
          <a:p>
            <a:pPr lvl="1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99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F370D-308C-408D-1010-5C1109EE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99BA9-BE6F-B949-DCCA-A00A76372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at any point in the process of evaluating or treating hypertension, please feel free to reach out to the pediatric nephrology group.</a:t>
            </a:r>
          </a:p>
          <a:p>
            <a:endParaRPr lang="en-US" dirty="0"/>
          </a:p>
          <a:p>
            <a:r>
              <a:rPr lang="en-US" dirty="0"/>
              <a:t>PCH PAL LINE:  801-662-1662</a:t>
            </a:r>
          </a:p>
          <a:p>
            <a:r>
              <a:rPr lang="en-US" dirty="0"/>
              <a:t>Nephrology Office: 801-213-3599</a:t>
            </a:r>
          </a:p>
          <a:p>
            <a:r>
              <a:rPr lang="en-US" dirty="0"/>
              <a:t>Fax: 801-213-7699</a:t>
            </a:r>
          </a:p>
          <a:p>
            <a:endParaRPr lang="en-US" dirty="0"/>
          </a:p>
          <a:p>
            <a:r>
              <a:rPr lang="en-US" dirty="0"/>
              <a:t>Thank you.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581DF-4A63-8DF0-B688-2F04408CB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581400"/>
            <a:ext cx="2819400" cy="268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4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F7A66-8A11-4C4A-8239-3CC122B1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8DEFC-4545-4F44-923B-C297728A0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45" y="1524000"/>
            <a:ext cx="8229600" cy="4068763"/>
          </a:xfrm>
        </p:spPr>
        <p:txBody>
          <a:bodyPr/>
          <a:lstStyle/>
          <a:p>
            <a:r>
              <a:rPr lang="en-US" altLang="en-US" dirty="0"/>
              <a:t>While reviewing the visit documentation prior to entering the exam room, the EHR notifies you that her blood pressure is 136/92, which is Stage 2 HTN.</a:t>
            </a:r>
          </a:p>
          <a:p>
            <a:pPr lvl="1"/>
            <a:r>
              <a:rPr lang="en-US" altLang="en-US" dirty="0"/>
              <a:t>BP was obtained by MA trained in selecting proper size BP cuff for pediatric patients using an automated device.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You review that you just saw her 3 weeks ago for fever and she was strep positive and was treated appropriately.  BP at that time was 92/60.</a:t>
            </a:r>
          </a:p>
          <a:p>
            <a:r>
              <a:rPr lang="en-US" altLang="en-US" dirty="0" err="1"/>
              <a:t>Wt</a:t>
            </a:r>
            <a:r>
              <a:rPr lang="en-US" altLang="en-US" dirty="0"/>
              <a:t> is also up 1.2 kg from last visit.</a:t>
            </a:r>
          </a:p>
          <a:p>
            <a:endParaRPr lang="en-US" altLang="en-US" dirty="0"/>
          </a:p>
          <a:p>
            <a:pPr marL="0" indent="0">
              <a:buNone/>
            </a:pPr>
            <a:br>
              <a:rPr lang="en-US" altLang="en-US" dirty="0">
                <a:solidFill>
                  <a:srgbClr val="222222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922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A160-31CB-784B-9781-F447439F2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AAP Key Action Statements: BP Screening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F8D2D-5CD9-478A-1592-2B3F6D038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BP should be measured </a:t>
            </a:r>
            <a:r>
              <a:rPr lang="en-US" dirty="0">
                <a:solidFill>
                  <a:srgbClr val="FFFF00"/>
                </a:solidFill>
              </a:rPr>
              <a:t>ANNUALLY</a:t>
            </a:r>
            <a:r>
              <a:rPr lang="en-US" dirty="0"/>
              <a:t> in patients ≥3 y of age.</a:t>
            </a:r>
          </a:p>
          <a:p>
            <a:pPr lvl="1"/>
            <a:r>
              <a:rPr lang="en-US" dirty="0"/>
              <a:t>Important to use proper size BP cuff.</a:t>
            </a:r>
          </a:p>
          <a:p>
            <a:endParaRPr lang="en-US" dirty="0"/>
          </a:p>
          <a:p>
            <a:r>
              <a:rPr lang="en-US" dirty="0"/>
              <a:t>BP should be checked at </a:t>
            </a:r>
            <a:r>
              <a:rPr lang="en-US" dirty="0">
                <a:solidFill>
                  <a:srgbClr val="FFFF00"/>
                </a:solidFill>
              </a:rPr>
              <a:t>EACH MEDICAL VISIT </a:t>
            </a:r>
            <a:r>
              <a:rPr lang="en-US" dirty="0"/>
              <a:t>for patients at each healthcare visit if the have:</a:t>
            </a:r>
          </a:p>
          <a:p>
            <a:pPr lvl="2"/>
            <a:r>
              <a:rPr lang="en-US" dirty="0"/>
              <a:t>Obesity.</a:t>
            </a:r>
          </a:p>
          <a:p>
            <a:pPr lvl="2"/>
            <a:r>
              <a:rPr lang="en-US" dirty="0"/>
              <a:t>Kidney disease.</a:t>
            </a:r>
          </a:p>
          <a:p>
            <a:pPr lvl="2"/>
            <a:r>
              <a:rPr lang="en-US" dirty="0"/>
              <a:t>Diabetes.</a:t>
            </a:r>
          </a:p>
          <a:p>
            <a:pPr lvl="2"/>
            <a:r>
              <a:rPr lang="en-US" dirty="0" err="1"/>
              <a:t>Hx</a:t>
            </a:r>
            <a:r>
              <a:rPr lang="en-US" dirty="0"/>
              <a:t> aortic coarctation.</a:t>
            </a:r>
          </a:p>
          <a:p>
            <a:pPr lvl="2"/>
            <a:r>
              <a:rPr lang="en-US" dirty="0" err="1"/>
              <a:t>Hx</a:t>
            </a:r>
            <a:r>
              <a:rPr lang="en-US" dirty="0"/>
              <a:t> prematurity .</a:t>
            </a:r>
          </a:p>
          <a:p>
            <a:pPr lvl="2"/>
            <a:r>
              <a:rPr lang="en-US" dirty="0"/>
              <a:t>Administration of BP elevating meds. </a:t>
            </a:r>
          </a:p>
          <a:p>
            <a:pPr marL="1371600" lvl="3" indent="0">
              <a:buNone/>
            </a:pPr>
            <a:r>
              <a:rPr lang="en-US" dirty="0"/>
              <a:t>-More on this later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9435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10774</TotalTime>
  <Words>4434</Words>
  <Application>Microsoft Office PowerPoint</Application>
  <PresentationFormat>On-screen Show (4:3)</PresentationFormat>
  <Paragraphs>612</Paragraphs>
  <Slides>73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3" baseType="lpstr">
      <vt:lpstr>Arial</vt:lpstr>
      <vt:lpstr>BulldogStd</vt:lpstr>
      <vt:lpstr>BulldogStd-Italic</vt:lpstr>
      <vt:lpstr>Calibri</vt:lpstr>
      <vt:lpstr>Merriweather Sans</vt:lpstr>
      <vt:lpstr>STIXGeneral-Regular</vt:lpstr>
      <vt:lpstr>Times New Roman</vt:lpstr>
      <vt:lpstr>Wingdings</vt:lpstr>
      <vt:lpstr>Stream</vt:lpstr>
      <vt:lpstr>1_Stream</vt:lpstr>
      <vt:lpstr>Diagnosis and Management of Hypertension in the Pediatric Population</vt:lpstr>
      <vt:lpstr>Disclosure</vt:lpstr>
      <vt:lpstr>Goals</vt:lpstr>
      <vt:lpstr>Hypertension-Globally</vt:lpstr>
      <vt:lpstr>Hypertension-Adult vs. Pediatrics</vt:lpstr>
      <vt:lpstr>Hypertension-Adult vs. Pediatrics</vt:lpstr>
      <vt:lpstr>Case 1</vt:lpstr>
      <vt:lpstr>Case 1</vt:lpstr>
      <vt:lpstr>AAP Key Action Statements: BP Screening </vt:lpstr>
      <vt:lpstr>Pediatric Nephrology Clinic Cuffs</vt:lpstr>
      <vt:lpstr>AAP Key Action Statement: BP Screening</vt:lpstr>
      <vt:lpstr>Case 1</vt:lpstr>
      <vt:lpstr>Hypertension-Definition</vt:lpstr>
      <vt:lpstr>Pediatric HTN:Using BP Tables &lt;12</vt:lpstr>
      <vt:lpstr>Useful Pediatric BP Apps/Table</vt:lpstr>
      <vt:lpstr>Useful Pediatric BP Apps</vt:lpstr>
      <vt:lpstr>Case 1</vt:lpstr>
      <vt:lpstr>AAP Key Action Statements</vt:lpstr>
      <vt:lpstr>Case 1</vt:lpstr>
      <vt:lpstr>Review of Systems for HTN</vt:lpstr>
      <vt:lpstr>Case 1</vt:lpstr>
      <vt:lpstr>BP-Manual Measurement</vt:lpstr>
      <vt:lpstr>AAP Key Action Statement: HTN Diagnosis</vt:lpstr>
      <vt:lpstr>Case 1</vt:lpstr>
      <vt:lpstr>Etiology of HTN in Pediatrics</vt:lpstr>
      <vt:lpstr>Secondary Causes of HTN-Renal Origin</vt:lpstr>
      <vt:lpstr>Secondary Causes of HTN-Nonrenal</vt:lpstr>
      <vt:lpstr>Secondary Causes-Pharmacologic Agents</vt:lpstr>
      <vt:lpstr>Case 1</vt:lpstr>
      <vt:lpstr>AAP Recommended Labs for Stage 2 HTN</vt:lpstr>
      <vt:lpstr>AAP Key Action Statement: Imaging</vt:lpstr>
      <vt:lpstr>AAP Key Action Statements</vt:lpstr>
      <vt:lpstr>A Quick Note on Meds</vt:lpstr>
      <vt:lpstr>Case 1</vt:lpstr>
      <vt:lpstr>AAP Key Action Statement</vt:lpstr>
      <vt:lpstr>Case 1</vt:lpstr>
      <vt:lpstr>Case 1</vt:lpstr>
      <vt:lpstr>Stimulant Medications</vt:lpstr>
      <vt:lpstr>Case 2</vt:lpstr>
      <vt:lpstr>Case 2 - Imaging</vt:lpstr>
      <vt:lpstr>Case 2</vt:lpstr>
      <vt:lpstr>Neonate and Infant BP Charts</vt:lpstr>
      <vt:lpstr>Neonate and Infant BP Charts</vt:lpstr>
      <vt:lpstr>Case 2</vt:lpstr>
      <vt:lpstr>Case 3</vt:lpstr>
      <vt:lpstr>Case 3</vt:lpstr>
      <vt:lpstr>Review of Systems for HTN</vt:lpstr>
      <vt:lpstr>Case 3</vt:lpstr>
      <vt:lpstr>AAP Key Action Statement</vt:lpstr>
      <vt:lpstr>Ambulatory BP Monitor</vt:lpstr>
      <vt:lpstr>Case 3</vt:lpstr>
      <vt:lpstr>ABPM: AAP Key Action Statements</vt:lpstr>
      <vt:lpstr>AAP Key Action Statement: Home BP Monitoring</vt:lpstr>
      <vt:lpstr>Case 3</vt:lpstr>
      <vt:lpstr>AAP Key Action Statement: Diet</vt:lpstr>
      <vt:lpstr>Case 3 – 6 months later</vt:lpstr>
      <vt:lpstr>AAP Key Action Statement: Echo</vt:lpstr>
      <vt:lpstr>Obesity and HTN</vt:lpstr>
      <vt:lpstr>Obesity-BMI and HTN in Children</vt:lpstr>
      <vt:lpstr>Pediatric Obesity: 1963-2018</vt:lpstr>
      <vt:lpstr>Case 4</vt:lpstr>
      <vt:lpstr>Case 4</vt:lpstr>
      <vt:lpstr>Case 4</vt:lpstr>
      <vt:lpstr>AAP Key Action Statement</vt:lpstr>
      <vt:lpstr>Case 4</vt:lpstr>
      <vt:lpstr>Case 4</vt:lpstr>
      <vt:lpstr>Case 4</vt:lpstr>
      <vt:lpstr>AAP Key Action Statement</vt:lpstr>
      <vt:lpstr>Summary: AAP BP Measurement Algorithm</vt:lpstr>
      <vt:lpstr>Summary</vt:lpstr>
      <vt:lpstr>Summary</vt:lpstr>
      <vt:lpstr>Summary</vt:lpstr>
      <vt:lpstr>Summary</vt:lpstr>
    </vt:vector>
  </TitlesOfParts>
  <Company>University of Utah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Pediatric Hypertension</dc:title>
  <dc:creator>Department of Pediatrics</dc:creator>
  <cp:lastModifiedBy>Matt Grinsell</cp:lastModifiedBy>
  <cp:revision>285</cp:revision>
  <cp:lastPrinted>2024-05-16T15:35:09Z</cp:lastPrinted>
  <dcterms:created xsi:type="dcterms:W3CDTF">2011-11-11T19:24:33Z</dcterms:created>
  <dcterms:modified xsi:type="dcterms:W3CDTF">2024-05-16T20:00:18Z</dcterms:modified>
</cp:coreProperties>
</file>