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60" r:id="rId3"/>
    <p:sldId id="263" r:id="rId4"/>
    <p:sldId id="261" r:id="rId5"/>
    <p:sldId id="265" r:id="rId6"/>
    <p:sldId id="262" r:id="rId7"/>
    <p:sldId id="274" r:id="rId8"/>
    <p:sldId id="264" r:id="rId9"/>
    <p:sldId id="273" r:id="rId10"/>
    <p:sldId id="266" r:id="rId11"/>
    <p:sldId id="267" r:id="rId12"/>
    <p:sldId id="269" r:id="rId13"/>
    <p:sldId id="270" r:id="rId14"/>
    <p:sldId id="271" r:id="rId15"/>
    <p:sldId id="275" r:id="rId16"/>
    <p:sldId id="272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50C"/>
    <a:srgbClr val="D21F47"/>
    <a:srgbClr val="F1C400"/>
    <a:srgbClr val="4698CA"/>
    <a:srgbClr val="80C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CBF40-47BD-4E0A-9FFE-A610D08FC8F4}" v="213" dt="2024-05-06T07:18:20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04C2A-8380-4480-8C1B-319933AC6E29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E3174A0-5872-4882-8C9C-F17189E698A5}">
      <dgm:prSet custT="1"/>
      <dgm:spPr/>
      <dgm:t>
        <a:bodyPr/>
        <a:lstStyle/>
        <a:p>
          <a:r>
            <a:rPr lang="en-US" sz="1800" dirty="0"/>
            <a:t>The FBI’s Uniform Crime Reporting (UCR) database with rates of rape at 55.5 per 100,000 people.</a:t>
          </a:r>
        </a:p>
        <a:p>
          <a:r>
            <a:rPr lang="en-US" sz="1800" dirty="0"/>
            <a:t>The national average is 42.6 per 100,000 people and Utah is ranked 9th out of the 50 states for number of rapes per capita. </a:t>
          </a:r>
          <a:r>
            <a:rPr lang="en-US" sz="1100" dirty="0"/>
            <a:t>Susan R. Madsen, Linked In Dec 14, 2023</a:t>
          </a:r>
          <a:endParaRPr lang="en-US" sz="1800" dirty="0"/>
        </a:p>
      </dgm:t>
    </dgm:pt>
    <dgm:pt modelId="{9700AE85-1D20-4130-96E7-6A20A2BC8D33}" type="parTrans" cxnId="{E04DF024-3461-40B0-A3A1-899DC6F68394}">
      <dgm:prSet/>
      <dgm:spPr/>
      <dgm:t>
        <a:bodyPr/>
        <a:lstStyle/>
        <a:p>
          <a:endParaRPr lang="en-US"/>
        </a:p>
      </dgm:t>
    </dgm:pt>
    <dgm:pt modelId="{9A26D0B5-3091-4A15-92B6-42E2691EB6F6}" type="sibTrans" cxnId="{E04DF024-3461-40B0-A3A1-899DC6F68394}">
      <dgm:prSet/>
      <dgm:spPr/>
      <dgm:t>
        <a:bodyPr/>
        <a:lstStyle/>
        <a:p>
          <a:endParaRPr lang="en-US"/>
        </a:p>
      </dgm:t>
    </dgm:pt>
    <dgm:pt modelId="{4F3CBF77-A799-4D75-B5A1-53A761597925}">
      <dgm:prSet custT="1"/>
      <dgm:spPr/>
      <dgm:t>
        <a:bodyPr anchor="ctr" anchorCtr="0"/>
        <a:lstStyle/>
        <a:p>
          <a:r>
            <a:rPr lang="en-US" sz="1800" dirty="0"/>
            <a:t>Nearly one in two women in the U.S. will experience some form of sexual violence victimization in her life and Utah has the  same overall rate.</a:t>
          </a:r>
        </a:p>
      </dgm:t>
    </dgm:pt>
    <dgm:pt modelId="{962910BE-C321-4044-952E-EEEC77C570B5}" type="parTrans" cxnId="{2962D1C5-5D82-449F-A4BB-9C9D7DB451C0}">
      <dgm:prSet/>
      <dgm:spPr/>
      <dgm:t>
        <a:bodyPr/>
        <a:lstStyle/>
        <a:p>
          <a:endParaRPr lang="en-US"/>
        </a:p>
      </dgm:t>
    </dgm:pt>
    <dgm:pt modelId="{A7CD91EC-9152-41BA-911F-3A770499C267}" type="sibTrans" cxnId="{2962D1C5-5D82-449F-A4BB-9C9D7DB451C0}">
      <dgm:prSet/>
      <dgm:spPr/>
      <dgm:t>
        <a:bodyPr/>
        <a:lstStyle/>
        <a:p>
          <a:endParaRPr lang="en-US"/>
        </a:p>
      </dgm:t>
    </dgm:pt>
    <dgm:pt modelId="{E886E0CC-4CD5-43BC-A166-AA40A5E66A52}" type="pres">
      <dgm:prSet presAssocID="{79F04C2A-8380-4480-8C1B-319933AC6E29}" presName="linear" presStyleCnt="0">
        <dgm:presLayoutVars>
          <dgm:animLvl val="lvl"/>
          <dgm:resizeHandles val="exact"/>
        </dgm:presLayoutVars>
      </dgm:prSet>
      <dgm:spPr/>
    </dgm:pt>
    <dgm:pt modelId="{43961095-5CF6-4F16-834E-EA55727BB270}" type="pres">
      <dgm:prSet presAssocID="{6E3174A0-5872-4882-8C9C-F17189E698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E05942C-8C36-4FF1-9E95-9E3D52176372}" type="pres">
      <dgm:prSet presAssocID="{9A26D0B5-3091-4A15-92B6-42E2691EB6F6}" presName="spacer" presStyleCnt="0"/>
      <dgm:spPr/>
    </dgm:pt>
    <dgm:pt modelId="{3BDCC397-7969-4201-9E62-7949DC02E102}" type="pres">
      <dgm:prSet presAssocID="{4F3CBF77-A799-4D75-B5A1-53A7615979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04DF024-3461-40B0-A3A1-899DC6F68394}" srcId="{79F04C2A-8380-4480-8C1B-319933AC6E29}" destId="{6E3174A0-5872-4882-8C9C-F17189E698A5}" srcOrd="0" destOrd="0" parTransId="{9700AE85-1D20-4130-96E7-6A20A2BC8D33}" sibTransId="{9A26D0B5-3091-4A15-92B6-42E2691EB6F6}"/>
    <dgm:cxn modelId="{A7A42EB7-2B30-4A34-BB9B-E6716544C7AB}" type="presOf" srcId="{4F3CBF77-A799-4D75-B5A1-53A761597925}" destId="{3BDCC397-7969-4201-9E62-7949DC02E102}" srcOrd="0" destOrd="0" presId="urn:microsoft.com/office/officeart/2005/8/layout/vList2"/>
    <dgm:cxn modelId="{2962D1C5-5D82-449F-A4BB-9C9D7DB451C0}" srcId="{79F04C2A-8380-4480-8C1B-319933AC6E29}" destId="{4F3CBF77-A799-4D75-B5A1-53A761597925}" srcOrd="1" destOrd="0" parTransId="{962910BE-C321-4044-952E-EEEC77C570B5}" sibTransId="{A7CD91EC-9152-41BA-911F-3A770499C267}"/>
    <dgm:cxn modelId="{9555EDDC-07F5-4F61-856A-29359E094312}" type="presOf" srcId="{79F04C2A-8380-4480-8C1B-319933AC6E29}" destId="{E886E0CC-4CD5-43BC-A166-AA40A5E66A52}" srcOrd="0" destOrd="0" presId="urn:microsoft.com/office/officeart/2005/8/layout/vList2"/>
    <dgm:cxn modelId="{611382E0-869F-432C-847B-8B5DD74C213C}" type="presOf" srcId="{6E3174A0-5872-4882-8C9C-F17189E698A5}" destId="{43961095-5CF6-4F16-834E-EA55727BB270}" srcOrd="0" destOrd="0" presId="urn:microsoft.com/office/officeart/2005/8/layout/vList2"/>
    <dgm:cxn modelId="{7CBA3A0D-811A-4F04-B2E0-BA3E3BD08929}" type="presParOf" srcId="{E886E0CC-4CD5-43BC-A166-AA40A5E66A52}" destId="{43961095-5CF6-4F16-834E-EA55727BB270}" srcOrd="0" destOrd="0" presId="urn:microsoft.com/office/officeart/2005/8/layout/vList2"/>
    <dgm:cxn modelId="{A322DD42-4DEB-464F-8728-7149AE52EBC5}" type="presParOf" srcId="{E886E0CC-4CD5-43BC-A166-AA40A5E66A52}" destId="{EE05942C-8C36-4FF1-9E95-9E3D52176372}" srcOrd="1" destOrd="0" presId="urn:microsoft.com/office/officeart/2005/8/layout/vList2"/>
    <dgm:cxn modelId="{74C04BD7-7820-4E54-8C4D-4FB0B82B9840}" type="presParOf" srcId="{E886E0CC-4CD5-43BC-A166-AA40A5E66A52}" destId="{3BDCC397-7969-4201-9E62-7949DC02E10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FFA6F-A4D1-475C-A036-A3A418F296E6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8FF5F5-9F04-4B1E-8F3B-C930DD5450F8}">
      <dgm:prSet/>
      <dgm:spPr/>
      <dgm:t>
        <a:bodyPr/>
        <a:lstStyle/>
        <a:p>
          <a:r>
            <a:rPr lang="en-US" dirty="0"/>
            <a:t>The rate of sexual assault among the elderly is much lower than young women between 18-34years of age.</a:t>
          </a:r>
        </a:p>
      </dgm:t>
    </dgm:pt>
    <dgm:pt modelId="{774ED3C5-899D-4410-8C3F-DEC0187F8E94}" type="parTrans" cxnId="{9F6ED51D-0547-4D49-8D52-70AE600382F2}">
      <dgm:prSet/>
      <dgm:spPr/>
      <dgm:t>
        <a:bodyPr/>
        <a:lstStyle/>
        <a:p>
          <a:endParaRPr lang="en-US"/>
        </a:p>
      </dgm:t>
    </dgm:pt>
    <dgm:pt modelId="{87925C4B-83AA-47F5-9A10-A164EFA34654}" type="sibTrans" cxnId="{9F6ED51D-0547-4D49-8D52-70AE600382F2}">
      <dgm:prSet/>
      <dgm:spPr/>
      <dgm:t>
        <a:bodyPr/>
        <a:lstStyle/>
        <a:p>
          <a:endParaRPr lang="en-US"/>
        </a:p>
      </dgm:t>
    </dgm:pt>
    <dgm:pt modelId="{00B354E1-4C09-4901-901C-A980EEE61599}">
      <dgm:prSet/>
      <dgm:spPr/>
      <dgm:t>
        <a:bodyPr/>
        <a:lstStyle/>
        <a:p>
          <a:r>
            <a:rPr lang="en-US" b="0" i="0" dirty="0"/>
            <a:t>Only  about 30% of people over the age of 65 report sexual abuse. About 83% of older victims reside in an institutional care centers.</a:t>
          </a:r>
          <a:endParaRPr lang="en-US" dirty="0"/>
        </a:p>
      </dgm:t>
    </dgm:pt>
    <dgm:pt modelId="{2870167A-372A-4F98-97E5-E66C4040463D}" type="parTrans" cxnId="{10F44309-3265-4DEA-B625-DD8F95A821FA}">
      <dgm:prSet/>
      <dgm:spPr/>
      <dgm:t>
        <a:bodyPr/>
        <a:lstStyle/>
        <a:p>
          <a:endParaRPr lang="en-US"/>
        </a:p>
      </dgm:t>
    </dgm:pt>
    <dgm:pt modelId="{6B8A846A-7263-4715-8BB6-807A6347161E}" type="sibTrans" cxnId="{10F44309-3265-4DEA-B625-DD8F95A821FA}">
      <dgm:prSet/>
      <dgm:spPr/>
      <dgm:t>
        <a:bodyPr/>
        <a:lstStyle/>
        <a:p>
          <a:endParaRPr lang="en-US"/>
        </a:p>
      </dgm:t>
    </dgm:pt>
    <dgm:pt modelId="{0248A3A0-99AC-418D-B388-688AF825E5F0}">
      <dgm:prSet/>
      <dgm:spPr/>
      <dgm:t>
        <a:bodyPr/>
        <a:lstStyle/>
        <a:p>
          <a:r>
            <a:rPr lang="en-US" dirty="0"/>
            <a:t>Homeless teens and adults are at higher risk of sexual assault.</a:t>
          </a:r>
        </a:p>
      </dgm:t>
    </dgm:pt>
    <dgm:pt modelId="{713106CD-F7B1-4486-B634-D96B5DBBDAC9}" type="parTrans" cxnId="{FDC76436-559A-4517-A664-DD3B132E512F}">
      <dgm:prSet/>
      <dgm:spPr/>
      <dgm:t>
        <a:bodyPr/>
        <a:lstStyle/>
        <a:p>
          <a:endParaRPr lang="en-US"/>
        </a:p>
      </dgm:t>
    </dgm:pt>
    <dgm:pt modelId="{66A0272B-EA98-4DBF-A469-2487A37E1504}" type="sibTrans" cxnId="{FDC76436-559A-4517-A664-DD3B132E512F}">
      <dgm:prSet/>
      <dgm:spPr/>
      <dgm:t>
        <a:bodyPr/>
        <a:lstStyle/>
        <a:p>
          <a:endParaRPr lang="en-US"/>
        </a:p>
      </dgm:t>
    </dgm:pt>
    <dgm:pt modelId="{7932FE78-FA6C-4824-AB7E-7ADDB96F3C47}">
      <dgm:prSet/>
      <dgm:spPr/>
      <dgm:t>
        <a:bodyPr/>
        <a:lstStyle/>
        <a:p>
          <a:r>
            <a:rPr lang="en-US" dirty="0"/>
            <a:t>Women in racial or ethnic minority groups experience a higher burden of sexual violence</a:t>
          </a:r>
        </a:p>
      </dgm:t>
    </dgm:pt>
    <dgm:pt modelId="{E6C3BDC1-173F-4221-A149-002E99AB7F4F}" type="parTrans" cxnId="{DFCEB5C0-87F8-4E2F-BCDD-7468DE125D44}">
      <dgm:prSet/>
      <dgm:spPr/>
      <dgm:t>
        <a:bodyPr/>
        <a:lstStyle/>
        <a:p>
          <a:endParaRPr lang="en-US"/>
        </a:p>
      </dgm:t>
    </dgm:pt>
    <dgm:pt modelId="{175E67AA-61AE-4DAD-8139-E7EDA51C71DE}" type="sibTrans" cxnId="{DFCEB5C0-87F8-4E2F-BCDD-7468DE125D44}">
      <dgm:prSet/>
      <dgm:spPr/>
      <dgm:t>
        <a:bodyPr/>
        <a:lstStyle/>
        <a:p>
          <a:endParaRPr lang="en-US"/>
        </a:p>
      </dgm:t>
    </dgm:pt>
    <dgm:pt modelId="{89A8545B-9B2F-41C6-9140-EE409E7B9119}">
      <dgm:prSet/>
      <dgm:spPr/>
      <dgm:t>
        <a:bodyPr/>
        <a:lstStyle/>
        <a:p>
          <a:r>
            <a:rPr lang="en-US" dirty="0"/>
            <a:t>People with disabilities are at high risk for sexual assault.</a:t>
          </a:r>
        </a:p>
      </dgm:t>
    </dgm:pt>
    <dgm:pt modelId="{ECE367CA-C807-4C60-91DE-D5372A32A3CA}" type="parTrans" cxnId="{AF6D1C26-2829-4CC4-8D38-DEB655C54849}">
      <dgm:prSet/>
      <dgm:spPr/>
      <dgm:t>
        <a:bodyPr/>
        <a:lstStyle/>
        <a:p>
          <a:endParaRPr lang="en-US"/>
        </a:p>
      </dgm:t>
    </dgm:pt>
    <dgm:pt modelId="{997A1847-913D-4EDB-9A82-FAB69948C737}" type="sibTrans" cxnId="{AF6D1C26-2829-4CC4-8D38-DEB655C54849}">
      <dgm:prSet/>
      <dgm:spPr/>
      <dgm:t>
        <a:bodyPr/>
        <a:lstStyle/>
        <a:p>
          <a:endParaRPr lang="en-US"/>
        </a:p>
      </dgm:t>
    </dgm:pt>
    <dgm:pt modelId="{D272229E-9965-4D5F-90D3-5AB4A9139480}">
      <dgm:prSet/>
      <dgm:spPr/>
      <dgm:t>
        <a:bodyPr/>
        <a:lstStyle/>
        <a:p>
          <a:r>
            <a:rPr lang="en-US" dirty="0"/>
            <a:t>About 27% the sexual assault occurred in the elder’s own home and 80% of the time, the perpetrator was the caregiver.</a:t>
          </a:r>
        </a:p>
      </dgm:t>
    </dgm:pt>
    <dgm:pt modelId="{29864124-259C-4E1C-97F8-01F087F1715D}" type="parTrans" cxnId="{B4BA6597-8325-492D-BC37-679F5200A5E1}">
      <dgm:prSet/>
      <dgm:spPr/>
      <dgm:t>
        <a:bodyPr/>
        <a:lstStyle/>
        <a:p>
          <a:endParaRPr lang="en-US"/>
        </a:p>
      </dgm:t>
    </dgm:pt>
    <dgm:pt modelId="{F0E5FDC3-D8ED-4D8A-A4C8-780AAB8A6A32}" type="sibTrans" cxnId="{B4BA6597-8325-492D-BC37-679F5200A5E1}">
      <dgm:prSet/>
      <dgm:spPr/>
      <dgm:t>
        <a:bodyPr/>
        <a:lstStyle/>
        <a:p>
          <a:endParaRPr lang="en-US"/>
        </a:p>
      </dgm:t>
    </dgm:pt>
    <dgm:pt modelId="{05A9A347-9085-4490-84C1-DA972F8758A1}" type="pres">
      <dgm:prSet presAssocID="{775FFA6F-A4D1-475C-A036-A3A418F296E6}" presName="diagram" presStyleCnt="0">
        <dgm:presLayoutVars>
          <dgm:dir/>
          <dgm:resizeHandles val="exact"/>
        </dgm:presLayoutVars>
      </dgm:prSet>
      <dgm:spPr/>
    </dgm:pt>
    <dgm:pt modelId="{DA0F4334-1D16-43B2-8493-41A710176891}" type="pres">
      <dgm:prSet presAssocID="{8F8FF5F5-9F04-4B1E-8F3B-C930DD5450F8}" presName="node" presStyleLbl="node1" presStyleIdx="0" presStyleCnt="6">
        <dgm:presLayoutVars>
          <dgm:bulletEnabled val="1"/>
        </dgm:presLayoutVars>
      </dgm:prSet>
      <dgm:spPr/>
    </dgm:pt>
    <dgm:pt modelId="{2D06C66F-CEF4-434D-BE2D-E0C9FEA782A5}" type="pres">
      <dgm:prSet presAssocID="{87925C4B-83AA-47F5-9A10-A164EFA34654}" presName="sibTrans" presStyleCnt="0"/>
      <dgm:spPr/>
    </dgm:pt>
    <dgm:pt modelId="{CD1BCAA8-CCB3-48FD-B47A-6EF82F9D7665}" type="pres">
      <dgm:prSet presAssocID="{00B354E1-4C09-4901-901C-A980EEE61599}" presName="node" presStyleLbl="node1" presStyleIdx="1" presStyleCnt="6">
        <dgm:presLayoutVars>
          <dgm:bulletEnabled val="1"/>
        </dgm:presLayoutVars>
      </dgm:prSet>
      <dgm:spPr/>
    </dgm:pt>
    <dgm:pt modelId="{88E6AFE6-A95A-4C05-84BB-49CF61EBB67D}" type="pres">
      <dgm:prSet presAssocID="{6B8A846A-7263-4715-8BB6-807A6347161E}" presName="sibTrans" presStyleCnt="0"/>
      <dgm:spPr/>
    </dgm:pt>
    <dgm:pt modelId="{A19FC62E-EF98-4FFE-9C59-4E7F08C33B55}" type="pres">
      <dgm:prSet presAssocID="{D272229E-9965-4D5F-90D3-5AB4A9139480}" presName="node" presStyleLbl="node1" presStyleIdx="2" presStyleCnt="6">
        <dgm:presLayoutVars>
          <dgm:bulletEnabled val="1"/>
        </dgm:presLayoutVars>
      </dgm:prSet>
      <dgm:spPr/>
    </dgm:pt>
    <dgm:pt modelId="{BEAA9C7C-9465-4957-9FA8-2797086CAF4D}" type="pres">
      <dgm:prSet presAssocID="{F0E5FDC3-D8ED-4D8A-A4C8-780AAB8A6A32}" presName="sibTrans" presStyleCnt="0"/>
      <dgm:spPr/>
    </dgm:pt>
    <dgm:pt modelId="{F0720958-0C10-441C-8F61-37DFD88FCC3E}" type="pres">
      <dgm:prSet presAssocID="{0248A3A0-99AC-418D-B388-688AF825E5F0}" presName="node" presStyleLbl="node1" presStyleIdx="3" presStyleCnt="6">
        <dgm:presLayoutVars>
          <dgm:bulletEnabled val="1"/>
        </dgm:presLayoutVars>
      </dgm:prSet>
      <dgm:spPr/>
    </dgm:pt>
    <dgm:pt modelId="{2014CC36-5F89-47E9-B2B0-72BC30431587}" type="pres">
      <dgm:prSet presAssocID="{66A0272B-EA98-4DBF-A469-2487A37E1504}" presName="sibTrans" presStyleCnt="0"/>
      <dgm:spPr/>
    </dgm:pt>
    <dgm:pt modelId="{17675099-B810-4EE3-A7AD-FFF5F1DB8623}" type="pres">
      <dgm:prSet presAssocID="{7932FE78-FA6C-4824-AB7E-7ADDB96F3C47}" presName="node" presStyleLbl="node1" presStyleIdx="4" presStyleCnt="6">
        <dgm:presLayoutVars>
          <dgm:bulletEnabled val="1"/>
        </dgm:presLayoutVars>
      </dgm:prSet>
      <dgm:spPr/>
    </dgm:pt>
    <dgm:pt modelId="{411A32DB-29DE-409D-8F02-167B17A9CDFB}" type="pres">
      <dgm:prSet presAssocID="{175E67AA-61AE-4DAD-8139-E7EDA51C71DE}" presName="sibTrans" presStyleCnt="0"/>
      <dgm:spPr/>
    </dgm:pt>
    <dgm:pt modelId="{5C321D8E-CBE8-469C-B9C8-55455351A95D}" type="pres">
      <dgm:prSet presAssocID="{89A8545B-9B2F-41C6-9140-EE409E7B9119}" presName="node" presStyleLbl="node1" presStyleIdx="5" presStyleCnt="6">
        <dgm:presLayoutVars>
          <dgm:bulletEnabled val="1"/>
        </dgm:presLayoutVars>
      </dgm:prSet>
      <dgm:spPr/>
    </dgm:pt>
  </dgm:ptLst>
  <dgm:cxnLst>
    <dgm:cxn modelId="{10F44309-3265-4DEA-B625-DD8F95A821FA}" srcId="{775FFA6F-A4D1-475C-A036-A3A418F296E6}" destId="{00B354E1-4C09-4901-901C-A980EEE61599}" srcOrd="1" destOrd="0" parTransId="{2870167A-372A-4F98-97E5-E66C4040463D}" sibTransId="{6B8A846A-7263-4715-8BB6-807A6347161E}"/>
    <dgm:cxn modelId="{AE119913-CC85-48AD-AD22-72E23FD2E073}" type="presOf" srcId="{7932FE78-FA6C-4824-AB7E-7ADDB96F3C47}" destId="{17675099-B810-4EE3-A7AD-FFF5F1DB8623}" srcOrd="0" destOrd="0" presId="urn:microsoft.com/office/officeart/2005/8/layout/default"/>
    <dgm:cxn modelId="{5A185E1C-2B67-4392-A3DC-66E01C498907}" type="presOf" srcId="{89A8545B-9B2F-41C6-9140-EE409E7B9119}" destId="{5C321D8E-CBE8-469C-B9C8-55455351A95D}" srcOrd="0" destOrd="0" presId="urn:microsoft.com/office/officeart/2005/8/layout/default"/>
    <dgm:cxn modelId="{9F6ED51D-0547-4D49-8D52-70AE600382F2}" srcId="{775FFA6F-A4D1-475C-A036-A3A418F296E6}" destId="{8F8FF5F5-9F04-4B1E-8F3B-C930DD5450F8}" srcOrd="0" destOrd="0" parTransId="{774ED3C5-899D-4410-8C3F-DEC0187F8E94}" sibTransId="{87925C4B-83AA-47F5-9A10-A164EFA34654}"/>
    <dgm:cxn modelId="{AF6D1C26-2829-4CC4-8D38-DEB655C54849}" srcId="{775FFA6F-A4D1-475C-A036-A3A418F296E6}" destId="{89A8545B-9B2F-41C6-9140-EE409E7B9119}" srcOrd="5" destOrd="0" parTransId="{ECE367CA-C807-4C60-91DE-D5372A32A3CA}" sibTransId="{997A1847-913D-4EDB-9A82-FAB69948C737}"/>
    <dgm:cxn modelId="{6B9C9E31-5662-4AC6-8598-92B8C14D64B3}" type="presOf" srcId="{00B354E1-4C09-4901-901C-A980EEE61599}" destId="{CD1BCAA8-CCB3-48FD-B47A-6EF82F9D7665}" srcOrd="0" destOrd="0" presId="urn:microsoft.com/office/officeart/2005/8/layout/default"/>
    <dgm:cxn modelId="{FDC76436-559A-4517-A664-DD3B132E512F}" srcId="{775FFA6F-A4D1-475C-A036-A3A418F296E6}" destId="{0248A3A0-99AC-418D-B388-688AF825E5F0}" srcOrd="3" destOrd="0" parTransId="{713106CD-F7B1-4486-B634-D96B5DBBDAC9}" sibTransId="{66A0272B-EA98-4DBF-A469-2487A37E1504}"/>
    <dgm:cxn modelId="{7328BF6E-2801-4DD0-8744-24F6517473AA}" type="presOf" srcId="{0248A3A0-99AC-418D-B388-688AF825E5F0}" destId="{F0720958-0C10-441C-8F61-37DFD88FCC3E}" srcOrd="0" destOrd="0" presId="urn:microsoft.com/office/officeart/2005/8/layout/default"/>
    <dgm:cxn modelId="{B4BA6597-8325-492D-BC37-679F5200A5E1}" srcId="{775FFA6F-A4D1-475C-A036-A3A418F296E6}" destId="{D272229E-9965-4D5F-90D3-5AB4A9139480}" srcOrd="2" destOrd="0" parTransId="{29864124-259C-4E1C-97F8-01F087F1715D}" sibTransId="{F0E5FDC3-D8ED-4D8A-A4C8-780AAB8A6A32}"/>
    <dgm:cxn modelId="{44F3779D-DEF3-474E-AB48-87D832DDA315}" type="presOf" srcId="{8F8FF5F5-9F04-4B1E-8F3B-C930DD5450F8}" destId="{DA0F4334-1D16-43B2-8493-41A710176891}" srcOrd="0" destOrd="0" presId="urn:microsoft.com/office/officeart/2005/8/layout/default"/>
    <dgm:cxn modelId="{36355C9F-117E-4140-9E63-B9F0F08726F8}" type="presOf" srcId="{D272229E-9965-4D5F-90D3-5AB4A9139480}" destId="{A19FC62E-EF98-4FFE-9C59-4E7F08C33B55}" srcOrd="0" destOrd="0" presId="urn:microsoft.com/office/officeart/2005/8/layout/default"/>
    <dgm:cxn modelId="{DFCEB5C0-87F8-4E2F-BCDD-7468DE125D44}" srcId="{775FFA6F-A4D1-475C-A036-A3A418F296E6}" destId="{7932FE78-FA6C-4824-AB7E-7ADDB96F3C47}" srcOrd="4" destOrd="0" parTransId="{E6C3BDC1-173F-4221-A149-002E99AB7F4F}" sibTransId="{175E67AA-61AE-4DAD-8139-E7EDA51C71DE}"/>
    <dgm:cxn modelId="{BFD211EC-9C73-40CE-A5C4-14222DC60258}" type="presOf" srcId="{775FFA6F-A4D1-475C-A036-A3A418F296E6}" destId="{05A9A347-9085-4490-84C1-DA972F8758A1}" srcOrd="0" destOrd="0" presId="urn:microsoft.com/office/officeart/2005/8/layout/default"/>
    <dgm:cxn modelId="{558AA1FA-8B60-4896-9BAD-2DE0F7DF5232}" type="presParOf" srcId="{05A9A347-9085-4490-84C1-DA972F8758A1}" destId="{DA0F4334-1D16-43B2-8493-41A710176891}" srcOrd="0" destOrd="0" presId="urn:microsoft.com/office/officeart/2005/8/layout/default"/>
    <dgm:cxn modelId="{069505E7-1029-4EA2-8872-026AA671A13F}" type="presParOf" srcId="{05A9A347-9085-4490-84C1-DA972F8758A1}" destId="{2D06C66F-CEF4-434D-BE2D-E0C9FEA782A5}" srcOrd="1" destOrd="0" presId="urn:microsoft.com/office/officeart/2005/8/layout/default"/>
    <dgm:cxn modelId="{050BBF50-B6AB-4293-91F1-E2E3AE16A732}" type="presParOf" srcId="{05A9A347-9085-4490-84C1-DA972F8758A1}" destId="{CD1BCAA8-CCB3-48FD-B47A-6EF82F9D7665}" srcOrd="2" destOrd="0" presId="urn:microsoft.com/office/officeart/2005/8/layout/default"/>
    <dgm:cxn modelId="{DF90913F-A5C8-442B-B471-CBFF2F3FB2D4}" type="presParOf" srcId="{05A9A347-9085-4490-84C1-DA972F8758A1}" destId="{88E6AFE6-A95A-4C05-84BB-49CF61EBB67D}" srcOrd="3" destOrd="0" presId="urn:microsoft.com/office/officeart/2005/8/layout/default"/>
    <dgm:cxn modelId="{53D02360-3DE3-41C2-805D-D3611444F02F}" type="presParOf" srcId="{05A9A347-9085-4490-84C1-DA972F8758A1}" destId="{A19FC62E-EF98-4FFE-9C59-4E7F08C33B55}" srcOrd="4" destOrd="0" presId="urn:microsoft.com/office/officeart/2005/8/layout/default"/>
    <dgm:cxn modelId="{F60CCD08-EEED-4225-83A2-9B3E5FE63233}" type="presParOf" srcId="{05A9A347-9085-4490-84C1-DA972F8758A1}" destId="{BEAA9C7C-9465-4957-9FA8-2797086CAF4D}" srcOrd="5" destOrd="0" presId="urn:microsoft.com/office/officeart/2005/8/layout/default"/>
    <dgm:cxn modelId="{6BB8AB4B-05E6-4C64-83FD-3BD8684BF028}" type="presParOf" srcId="{05A9A347-9085-4490-84C1-DA972F8758A1}" destId="{F0720958-0C10-441C-8F61-37DFD88FCC3E}" srcOrd="6" destOrd="0" presId="urn:microsoft.com/office/officeart/2005/8/layout/default"/>
    <dgm:cxn modelId="{87B7A543-1F76-48A7-812D-AC23EF16ADC7}" type="presParOf" srcId="{05A9A347-9085-4490-84C1-DA972F8758A1}" destId="{2014CC36-5F89-47E9-B2B0-72BC30431587}" srcOrd="7" destOrd="0" presId="urn:microsoft.com/office/officeart/2005/8/layout/default"/>
    <dgm:cxn modelId="{4312D485-9657-4952-86F0-7C69B8670DCE}" type="presParOf" srcId="{05A9A347-9085-4490-84C1-DA972F8758A1}" destId="{17675099-B810-4EE3-A7AD-FFF5F1DB8623}" srcOrd="8" destOrd="0" presId="urn:microsoft.com/office/officeart/2005/8/layout/default"/>
    <dgm:cxn modelId="{108D9D9C-96EB-4A69-BB91-876F5A1BA343}" type="presParOf" srcId="{05A9A347-9085-4490-84C1-DA972F8758A1}" destId="{411A32DB-29DE-409D-8F02-167B17A9CDFB}" srcOrd="9" destOrd="0" presId="urn:microsoft.com/office/officeart/2005/8/layout/default"/>
    <dgm:cxn modelId="{9BB45652-C936-4D04-B36A-39042A4B8668}" type="presParOf" srcId="{05A9A347-9085-4490-84C1-DA972F8758A1}" destId="{5C321D8E-CBE8-469C-B9C8-55455351A95D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95C81-4689-4F75-9442-0F97A6BCA29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C74D13-19AF-47EF-A056-28D317AC8885}">
      <dgm:prSet/>
      <dgm:spPr/>
      <dgm:t>
        <a:bodyPr/>
        <a:lstStyle/>
        <a:p>
          <a:r>
            <a:rPr lang="en-US" dirty="0"/>
            <a:t>All citizens within the State are mandated to report any crime against a child (under the age of 18 years) or a vulnerable adult.</a:t>
          </a:r>
        </a:p>
      </dgm:t>
    </dgm:pt>
    <dgm:pt modelId="{42894008-D036-48F3-A591-348B0CF1CB25}" type="parTrans" cxnId="{D5475A6B-1F66-45C0-ABC6-171E7F950E80}">
      <dgm:prSet/>
      <dgm:spPr/>
      <dgm:t>
        <a:bodyPr/>
        <a:lstStyle/>
        <a:p>
          <a:endParaRPr lang="en-US"/>
        </a:p>
      </dgm:t>
    </dgm:pt>
    <dgm:pt modelId="{BB6F8CAA-AC2C-44FC-A521-FD24A6C0013E}" type="sibTrans" cxnId="{D5475A6B-1F66-45C0-ABC6-171E7F950E80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11DFF978-2A2B-405B-8801-36B3A7947FBA}">
      <dgm:prSet/>
      <dgm:spPr/>
      <dgm:t>
        <a:bodyPr/>
        <a:lstStyle/>
        <a:p>
          <a:r>
            <a:rPr lang="en-US" dirty="0"/>
            <a:t>Intellectually challenged, physically challenged, mentally ill, homeless, etc.</a:t>
          </a:r>
        </a:p>
      </dgm:t>
    </dgm:pt>
    <dgm:pt modelId="{A39FFE08-9A22-464A-B799-F1810B5360FC}" type="parTrans" cxnId="{2AFC8351-1671-4D54-A36B-5D6EE7AF7C6C}">
      <dgm:prSet/>
      <dgm:spPr/>
      <dgm:t>
        <a:bodyPr/>
        <a:lstStyle/>
        <a:p>
          <a:endParaRPr lang="en-US"/>
        </a:p>
      </dgm:t>
    </dgm:pt>
    <dgm:pt modelId="{1181C64B-9085-46D4-ADC3-1797403FF9C7}" type="sibTrans" cxnId="{2AFC8351-1671-4D54-A36B-5D6EE7AF7C6C}">
      <dgm:prSet/>
      <dgm:spPr/>
      <dgm:t>
        <a:bodyPr/>
        <a:lstStyle/>
        <a:p>
          <a:endParaRPr lang="en-US"/>
        </a:p>
      </dgm:t>
    </dgm:pt>
    <dgm:pt modelId="{7F10F7F6-96B0-42BC-815F-77610130B713}">
      <dgm:prSet custT="1"/>
      <dgm:spPr/>
      <dgm:t>
        <a:bodyPr/>
        <a:lstStyle/>
        <a:p>
          <a:r>
            <a:rPr lang="en-US" sz="1400" dirty="0"/>
            <a:t>All health care provides are mandated to report any suspected crime against a citizen of Utah. </a:t>
          </a:r>
          <a:r>
            <a:rPr lang="en-US" sz="1200" dirty="0"/>
            <a:t>Statute 26-23a-1</a:t>
          </a:r>
          <a:r>
            <a:rPr lang="en-US" sz="1400" dirty="0"/>
            <a:t>.</a:t>
          </a:r>
        </a:p>
      </dgm:t>
    </dgm:pt>
    <dgm:pt modelId="{8F772F43-44DF-4F5B-96ED-3A4500F74A0F}" type="parTrans" cxnId="{2351C680-BEFF-4BBD-ABEC-90091BF98434}">
      <dgm:prSet/>
      <dgm:spPr/>
      <dgm:t>
        <a:bodyPr/>
        <a:lstStyle/>
        <a:p>
          <a:endParaRPr lang="en-US"/>
        </a:p>
      </dgm:t>
    </dgm:pt>
    <dgm:pt modelId="{FC38A323-E466-437E-B620-B1AFE1D4C167}" type="sibTrans" cxnId="{2351C680-BEFF-4BBD-ABEC-90091BF98434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26DAD9D7-E68F-41BD-B962-5348F355E658}">
      <dgm:prSet/>
      <dgm:spPr/>
      <dgm:t>
        <a:bodyPr/>
        <a:lstStyle/>
        <a:p>
          <a:r>
            <a:rPr lang="en-US" dirty="0"/>
            <a:t>Law enforcement, Adult Protective Services, Division of Child &amp; Family Services</a:t>
          </a:r>
        </a:p>
      </dgm:t>
    </dgm:pt>
    <dgm:pt modelId="{38F768B2-89DB-401F-A987-168AB28B407D}" type="parTrans" cxnId="{151F13B8-A242-4C17-B48F-7D0CFE307DDD}">
      <dgm:prSet/>
      <dgm:spPr/>
      <dgm:t>
        <a:bodyPr/>
        <a:lstStyle/>
        <a:p>
          <a:endParaRPr lang="en-US"/>
        </a:p>
      </dgm:t>
    </dgm:pt>
    <dgm:pt modelId="{40A2C329-B0D7-47C9-90F8-7DFCD9B656D1}" type="sibTrans" cxnId="{151F13B8-A242-4C17-B48F-7D0CFE307DDD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4EA75CFE-4DB7-4482-BA5D-7B1860B4859C}">
      <dgm:prSet/>
      <dgm:spPr/>
      <dgm:t>
        <a:bodyPr/>
        <a:lstStyle/>
        <a:p>
          <a:r>
            <a:rPr lang="en-US" dirty="0"/>
            <a:t>Statute 53E-6-102, 53E-6-701, 80=-1-102, 82-2-601 through 610, 76-3-204, 76-3-301.</a:t>
          </a:r>
        </a:p>
      </dgm:t>
    </dgm:pt>
    <dgm:pt modelId="{932F6089-7C02-4064-A159-F04AC7B35B40}" type="parTrans" cxnId="{FD7D1B39-F396-425D-A624-52AA660272BC}">
      <dgm:prSet/>
      <dgm:spPr/>
      <dgm:t>
        <a:bodyPr/>
        <a:lstStyle/>
        <a:p>
          <a:endParaRPr lang="en-US"/>
        </a:p>
      </dgm:t>
    </dgm:pt>
    <dgm:pt modelId="{B4B20ED0-92A4-44E3-8C2B-FB8CAF01D98D}" type="sibTrans" cxnId="{FD7D1B39-F396-425D-A624-52AA660272BC}">
      <dgm:prSet/>
      <dgm:spPr/>
      <dgm:t>
        <a:bodyPr/>
        <a:lstStyle/>
        <a:p>
          <a:endParaRPr lang="en-US"/>
        </a:p>
      </dgm:t>
    </dgm:pt>
    <dgm:pt modelId="{E4290C83-7EF8-4565-B3B9-81C53AE8307B}" type="pres">
      <dgm:prSet presAssocID="{29495C81-4689-4F75-9442-0F97A6BCA295}" presName="Name0" presStyleCnt="0">
        <dgm:presLayoutVars>
          <dgm:animLvl val="lvl"/>
          <dgm:resizeHandles val="exact"/>
        </dgm:presLayoutVars>
      </dgm:prSet>
      <dgm:spPr/>
    </dgm:pt>
    <dgm:pt modelId="{BB275744-EFC8-42D2-9326-E6F1A0BA7DCD}" type="pres">
      <dgm:prSet presAssocID="{89C74D13-19AF-47EF-A056-28D317AC8885}" presName="compositeNode" presStyleCnt="0">
        <dgm:presLayoutVars>
          <dgm:bulletEnabled val="1"/>
        </dgm:presLayoutVars>
      </dgm:prSet>
      <dgm:spPr/>
    </dgm:pt>
    <dgm:pt modelId="{C628CD43-EEB0-47DC-BE18-3D396608A45C}" type="pres">
      <dgm:prSet presAssocID="{89C74D13-19AF-47EF-A056-28D317AC8885}" presName="bgRect" presStyleLbl="bgAccFollowNode1" presStyleIdx="0" presStyleCnt="3" custLinFactNeighborX="-567" custLinFactNeighborY="-17259"/>
      <dgm:spPr/>
    </dgm:pt>
    <dgm:pt modelId="{898D9907-AE9E-4E1F-9735-25E258B2B39F}" type="pres">
      <dgm:prSet presAssocID="{BB6F8CAA-AC2C-44FC-A521-FD24A6C0013E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584D2ED-E099-4D42-8A5F-46B5638566FE}" type="pres">
      <dgm:prSet presAssocID="{89C74D13-19AF-47EF-A056-28D317AC8885}" presName="bottomLine" presStyleLbl="alignNode1" presStyleIdx="1" presStyleCnt="6">
        <dgm:presLayoutVars/>
      </dgm:prSet>
      <dgm:spPr/>
    </dgm:pt>
    <dgm:pt modelId="{10189C5C-7036-44EC-8938-C5C81B8B8FE3}" type="pres">
      <dgm:prSet presAssocID="{89C74D13-19AF-47EF-A056-28D317AC8885}" presName="nodeText" presStyleLbl="bgAccFollowNode1" presStyleIdx="0" presStyleCnt="3">
        <dgm:presLayoutVars>
          <dgm:bulletEnabled val="1"/>
        </dgm:presLayoutVars>
      </dgm:prSet>
      <dgm:spPr/>
    </dgm:pt>
    <dgm:pt modelId="{CA7E1AF8-881F-41B3-9046-45897B2D9CFF}" type="pres">
      <dgm:prSet presAssocID="{BB6F8CAA-AC2C-44FC-A521-FD24A6C0013E}" presName="sibTrans" presStyleCnt="0"/>
      <dgm:spPr/>
    </dgm:pt>
    <dgm:pt modelId="{D2313B53-9B83-4606-93EE-83E302CA7813}" type="pres">
      <dgm:prSet presAssocID="{7F10F7F6-96B0-42BC-815F-77610130B713}" presName="compositeNode" presStyleCnt="0">
        <dgm:presLayoutVars>
          <dgm:bulletEnabled val="1"/>
        </dgm:presLayoutVars>
      </dgm:prSet>
      <dgm:spPr/>
    </dgm:pt>
    <dgm:pt modelId="{9EC565E9-01F8-4E2C-AE93-5AAC462E99E4}" type="pres">
      <dgm:prSet presAssocID="{7F10F7F6-96B0-42BC-815F-77610130B713}" presName="bgRect" presStyleLbl="bgAccFollowNode1" presStyleIdx="1" presStyleCnt="3" custLinFactNeighborX="-1331" custLinFactNeighborY="-14636"/>
      <dgm:spPr/>
    </dgm:pt>
    <dgm:pt modelId="{C3915A45-674E-4ACB-8350-26A328BA23E0}" type="pres">
      <dgm:prSet presAssocID="{FC38A323-E466-437E-B620-B1AFE1D4C16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B7B602B-DE65-497E-81DD-6B870390E9EE}" type="pres">
      <dgm:prSet presAssocID="{7F10F7F6-96B0-42BC-815F-77610130B713}" presName="bottomLine" presStyleLbl="alignNode1" presStyleIdx="3" presStyleCnt="6">
        <dgm:presLayoutVars/>
      </dgm:prSet>
      <dgm:spPr/>
    </dgm:pt>
    <dgm:pt modelId="{69DAB1D0-5DE6-4F6B-A143-7D504E1FBF87}" type="pres">
      <dgm:prSet presAssocID="{7F10F7F6-96B0-42BC-815F-77610130B713}" presName="nodeText" presStyleLbl="bgAccFollowNode1" presStyleIdx="1" presStyleCnt="3">
        <dgm:presLayoutVars>
          <dgm:bulletEnabled val="1"/>
        </dgm:presLayoutVars>
      </dgm:prSet>
      <dgm:spPr/>
    </dgm:pt>
    <dgm:pt modelId="{B1413ECC-0574-4E6C-94A9-FC48C0DF3C14}" type="pres">
      <dgm:prSet presAssocID="{FC38A323-E466-437E-B620-B1AFE1D4C167}" presName="sibTrans" presStyleCnt="0"/>
      <dgm:spPr/>
    </dgm:pt>
    <dgm:pt modelId="{79F93161-E7FB-471F-A72B-B73C1104F4BC}" type="pres">
      <dgm:prSet presAssocID="{26DAD9D7-E68F-41BD-B962-5348F355E658}" presName="compositeNode" presStyleCnt="0">
        <dgm:presLayoutVars>
          <dgm:bulletEnabled val="1"/>
        </dgm:presLayoutVars>
      </dgm:prSet>
      <dgm:spPr/>
    </dgm:pt>
    <dgm:pt modelId="{3B3EC177-09C6-4AAA-8D36-0EB8AB0C4C16}" type="pres">
      <dgm:prSet presAssocID="{26DAD9D7-E68F-41BD-B962-5348F355E658}" presName="bgRect" presStyleLbl="bgAccFollowNode1" presStyleIdx="2" presStyleCnt="3"/>
      <dgm:spPr/>
    </dgm:pt>
    <dgm:pt modelId="{58C5FC76-3158-4BB6-8423-F24341B50F54}" type="pres">
      <dgm:prSet presAssocID="{40A2C329-B0D7-47C9-90F8-7DFCD9B656D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157CA84-36FC-478D-8D9A-C6DA3ED042E9}" type="pres">
      <dgm:prSet presAssocID="{26DAD9D7-E68F-41BD-B962-5348F355E658}" presName="bottomLine" presStyleLbl="alignNode1" presStyleIdx="5" presStyleCnt="6">
        <dgm:presLayoutVars/>
      </dgm:prSet>
      <dgm:spPr/>
    </dgm:pt>
    <dgm:pt modelId="{2B07C879-6BAF-4F30-A264-46082CEE54CF}" type="pres">
      <dgm:prSet presAssocID="{26DAD9D7-E68F-41BD-B962-5348F355E65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B594716-24AC-4BA5-BA9C-5B8482BE6699}" type="presOf" srcId="{11DFF978-2A2B-405B-8801-36B3A7947FBA}" destId="{10189C5C-7036-44EC-8938-C5C81B8B8FE3}" srcOrd="0" destOrd="1" presId="urn:microsoft.com/office/officeart/2016/7/layout/BasicLinearProcessNumbered"/>
    <dgm:cxn modelId="{C006B51E-E9D7-4E27-92A5-0ADAEEA53A61}" type="presOf" srcId="{29495C81-4689-4F75-9442-0F97A6BCA295}" destId="{E4290C83-7EF8-4565-B3B9-81C53AE8307B}" srcOrd="0" destOrd="0" presId="urn:microsoft.com/office/officeart/2016/7/layout/BasicLinearProcessNumbered"/>
    <dgm:cxn modelId="{FD7D1B39-F396-425D-A624-52AA660272BC}" srcId="{89C74D13-19AF-47EF-A056-28D317AC8885}" destId="{4EA75CFE-4DB7-4482-BA5D-7B1860B4859C}" srcOrd="1" destOrd="0" parTransId="{932F6089-7C02-4064-A159-F04AC7B35B40}" sibTransId="{B4B20ED0-92A4-44E3-8C2B-FB8CAF01D98D}"/>
    <dgm:cxn modelId="{90D0B844-25CE-48FD-BE66-91B954210D73}" type="presOf" srcId="{4EA75CFE-4DB7-4482-BA5D-7B1860B4859C}" destId="{10189C5C-7036-44EC-8938-C5C81B8B8FE3}" srcOrd="0" destOrd="2" presId="urn:microsoft.com/office/officeart/2016/7/layout/BasicLinearProcessNumbered"/>
    <dgm:cxn modelId="{6724006A-D33D-4F15-A701-52033CB03FB3}" type="presOf" srcId="{40A2C329-B0D7-47C9-90F8-7DFCD9B656D1}" destId="{58C5FC76-3158-4BB6-8423-F24341B50F54}" srcOrd="0" destOrd="0" presId="urn:microsoft.com/office/officeart/2016/7/layout/BasicLinearProcessNumbered"/>
    <dgm:cxn modelId="{95A6D56A-9264-4083-8927-F3C84C28B80A}" type="presOf" srcId="{7F10F7F6-96B0-42BC-815F-77610130B713}" destId="{69DAB1D0-5DE6-4F6B-A143-7D504E1FBF87}" srcOrd="1" destOrd="0" presId="urn:microsoft.com/office/officeart/2016/7/layout/BasicLinearProcessNumbered"/>
    <dgm:cxn modelId="{D5475A6B-1F66-45C0-ABC6-171E7F950E80}" srcId="{29495C81-4689-4F75-9442-0F97A6BCA295}" destId="{89C74D13-19AF-47EF-A056-28D317AC8885}" srcOrd="0" destOrd="0" parTransId="{42894008-D036-48F3-A591-348B0CF1CB25}" sibTransId="{BB6F8CAA-AC2C-44FC-A521-FD24A6C0013E}"/>
    <dgm:cxn modelId="{2AFC8351-1671-4D54-A36B-5D6EE7AF7C6C}" srcId="{89C74D13-19AF-47EF-A056-28D317AC8885}" destId="{11DFF978-2A2B-405B-8801-36B3A7947FBA}" srcOrd="0" destOrd="0" parTransId="{A39FFE08-9A22-464A-B799-F1810B5360FC}" sibTransId="{1181C64B-9085-46D4-ADC3-1797403FF9C7}"/>
    <dgm:cxn modelId="{2351C680-BEFF-4BBD-ABEC-90091BF98434}" srcId="{29495C81-4689-4F75-9442-0F97A6BCA295}" destId="{7F10F7F6-96B0-42BC-815F-77610130B713}" srcOrd="1" destOrd="0" parTransId="{8F772F43-44DF-4F5B-96ED-3A4500F74A0F}" sibTransId="{FC38A323-E466-437E-B620-B1AFE1D4C167}"/>
    <dgm:cxn modelId="{498C9591-4461-4694-AA2F-E00BCA054598}" type="presOf" srcId="{26DAD9D7-E68F-41BD-B962-5348F355E658}" destId="{3B3EC177-09C6-4AAA-8D36-0EB8AB0C4C16}" srcOrd="0" destOrd="0" presId="urn:microsoft.com/office/officeart/2016/7/layout/BasicLinearProcessNumbered"/>
    <dgm:cxn modelId="{151F13B8-A242-4C17-B48F-7D0CFE307DDD}" srcId="{29495C81-4689-4F75-9442-0F97A6BCA295}" destId="{26DAD9D7-E68F-41BD-B962-5348F355E658}" srcOrd="2" destOrd="0" parTransId="{38F768B2-89DB-401F-A987-168AB28B407D}" sibTransId="{40A2C329-B0D7-47C9-90F8-7DFCD9B656D1}"/>
    <dgm:cxn modelId="{2B2BBBBA-074A-4FA5-9419-2A5C39EA975B}" type="presOf" srcId="{7F10F7F6-96B0-42BC-815F-77610130B713}" destId="{9EC565E9-01F8-4E2C-AE93-5AAC462E99E4}" srcOrd="0" destOrd="0" presId="urn:microsoft.com/office/officeart/2016/7/layout/BasicLinearProcessNumbered"/>
    <dgm:cxn modelId="{AE04F2BB-D92F-401D-A8D3-247F3C486515}" type="presOf" srcId="{BB6F8CAA-AC2C-44FC-A521-FD24A6C0013E}" destId="{898D9907-AE9E-4E1F-9735-25E258B2B39F}" srcOrd="0" destOrd="0" presId="urn:microsoft.com/office/officeart/2016/7/layout/BasicLinearProcessNumbered"/>
    <dgm:cxn modelId="{A27CB9C5-5FCB-4585-8F98-2DF28E6FA464}" type="presOf" srcId="{FC38A323-E466-437E-B620-B1AFE1D4C167}" destId="{C3915A45-674E-4ACB-8350-26A328BA23E0}" srcOrd="0" destOrd="0" presId="urn:microsoft.com/office/officeart/2016/7/layout/BasicLinearProcessNumbered"/>
    <dgm:cxn modelId="{644081D6-ADF7-4F05-99C8-B6ACB615077F}" type="presOf" srcId="{89C74D13-19AF-47EF-A056-28D317AC8885}" destId="{10189C5C-7036-44EC-8938-C5C81B8B8FE3}" srcOrd="1" destOrd="0" presId="urn:microsoft.com/office/officeart/2016/7/layout/BasicLinearProcessNumbered"/>
    <dgm:cxn modelId="{FE9C6AD7-A809-45F3-B326-6F9B82B8B225}" type="presOf" srcId="{89C74D13-19AF-47EF-A056-28D317AC8885}" destId="{C628CD43-EEB0-47DC-BE18-3D396608A45C}" srcOrd="0" destOrd="0" presId="urn:microsoft.com/office/officeart/2016/7/layout/BasicLinearProcessNumbered"/>
    <dgm:cxn modelId="{9991DDD7-524C-48DA-A252-CFA256AE9CA8}" type="presOf" srcId="{26DAD9D7-E68F-41BD-B962-5348F355E658}" destId="{2B07C879-6BAF-4F30-A264-46082CEE54CF}" srcOrd="1" destOrd="0" presId="urn:microsoft.com/office/officeart/2016/7/layout/BasicLinearProcessNumbered"/>
    <dgm:cxn modelId="{5A0EEB0A-FF43-4E5E-9B04-F1A486EA87F6}" type="presParOf" srcId="{E4290C83-7EF8-4565-B3B9-81C53AE8307B}" destId="{BB275744-EFC8-42D2-9326-E6F1A0BA7DCD}" srcOrd="0" destOrd="0" presId="urn:microsoft.com/office/officeart/2016/7/layout/BasicLinearProcessNumbered"/>
    <dgm:cxn modelId="{56E4D0D3-0EA2-479D-AC22-F20372CE8DAE}" type="presParOf" srcId="{BB275744-EFC8-42D2-9326-E6F1A0BA7DCD}" destId="{C628CD43-EEB0-47DC-BE18-3D396608A45C}" srcOrd="0" destOrd="0" presId="urn:microsoft.com/office/officeart/2016/7/layout/BasicLinearProcessNumbered"/>
    <dgm:cxn modelId="{BB1583F7-9DE1-45AC-83B1-72FD767952DE}" type="presParOf" srcId="{BB275744-EFC8-42D2-9326-E6F1A0BA7DCD}" destId="{898D9907-AE9E-4E1F-9735-25E258B2B39F}" srcOrd="1" destOrd="0" presId="urn:microsoft.com/office/officeart/2016/7/layout/BasicLinearProcessNumbered"/>
    <dgm:cxn modelId="{3B20A3CC-C229-4B87-BDA0-0F03135332D1}" type="presParOf" srcId="{BB275744-EFC8-42D2-9326-E6F1A0BA7DCD}" destId="{5584D2ED-E099-4D42-8A5F-46B5638566FE}" srcOrd="2" destOrd="0" presId="urn:microsoft.com/office/officeart/2016/7/layout/BasicLinearProcessNumbered"/>
    <dgm:cxn modelId="{81CD26D0-CD29-42B7-B072-27095AC076EC}" type="presParOf" srcId="{BB275744-EFC8-42D2-9326-E6F1A0BA7DCD}" destId="{10189C5C-7036-44EC-8938-C5C81B8B8FE3}" srcOrd="3" destOrd="0" presId="urn:microsoft.com/office/officeart/2016/7/layout/BasicLinearProcessNumbered"/>
    <dgm:cxn modelId="{D950CD8F-277D-4803-A9A5-66F30F0DD942}" type="presParOf" srcId="{E4290C83-7EF8-4565-B3B9-81C53AE8307B}" destId="{CA7E1AF8-881F-41B3-9046-45897B2D9CFF}" srcOrd="1" destOrd="0" presId="urn:microsoft.com/office/officeart/2016/7/layout/BasicLinearProcessNumbered"/>
    <dgm:cxn modelId="{851C59B0-9D84-4AF9-8877-1BC19C593923}" type="presParOf" srcId="{E4290C83-7EF8-4565-B3B9-81C53AE8307B}" destId="{D2313B53-9B83-4606-93EE-83E302CA7813}" srcOrd="2" destOrd="0" presId="urn:microsoft.com/office/officeart/2016/7/layout/BasicLinearProcessNumbered"/>
    <dgm:cxn modelId="{15FE2920-18D2-4FAE-B876-741C0E9D2188}" type="presParOf" srcId="{D2313B53-9B83-4606-93EE-83E302CA7813}" destId="{9EC565E9-01F8-4E2C-AE93-5AAC462E99E4}" srcOrd="0" destOrd="0" presId="urn:microsoft.com/office/officeart/2016/7/layout/BasicLinearProcessNumbered"/>
    <dgm:cxn modelId="{D2C76F7F-9283-46E6-A78E-C5A23C6BCC3F}" type="presParOf" srcId="{D2313B53-9B83-4606-93EE-83E302CA7813}" destId="{C3915A45-674E-4ACB-8350-26A328BA23E0}" srcOrd="1" destOrd="0" presId="urn:microsoft.com/office/officeart/2016/7/layout/BasicLinearProcessNumbered"/>
    <dgm:cxn modelId="{27C5EC5F-E9D1-4C6D-AE1B-608083DB4A4A}" type="presParOf" srcId="{D2313B53-9B83-4606-93EE-83E302CA7813}" destId="{DB7B602B-DE65-497E-81DD-6B870390E9EE}" srcOrd="2" destOrd="0" presId="urn:microsoft.com/office/officeart/2016/7/layout/BasicLinearProcessNumbered"/>
    <dgm:cxn modelId="{3A79C012-31DF-4A93-A89D-7C6CF0BC80A5}" type="presParOf" srcId="{D2313B53-9B83-4606-93EE-83E302CA7813}" destId="{69DAB1D0-5DE6-4F6B-A143-7D504E1FBF87}" srcOrd="3" destOrd="0" presId="urn:microsoft.com/office/officeart/2016/7/layout/BasicLinearProcessNumbered"/>
    <dgm:cxn modelId="{EDD2AA17-65C9-463E-9672-EAAB18A0CCB9}" type="presParOf" srcId="{E4290C83-7EF8-4565-B3B9-81C53AE8307B}" destId="{B1413ECC-0574-4E6C-94A9-FC48C0DF3C14}" srcOrd="3" destOrd="0" presId="urn:microsoft.com/office/officeart/2016/7/layout/BasicLinearProcessNumbered"/>
    <dgm:cxn modelId="{F1CB4027-72C1-4446-A5CB-44DB1261C46C}" type="presParOf" srcId="{E4290C83-7EF8-4565-B3B9-81C53AE8307B}" destId="{79F93161-E7FB-471F-A72B-B73C1104F4BC}" srcOrd="4" destOrd="0" presId="urn:microsoft.com/office/officeart/2016/7/layout/BasicLinearProcessNumbered"/>
    <dgm:cxn modelId="{0A54571A-4787-4C72-BB8F-58B66712CDCB}" type="presParOf" srcId="{79F93161-E7FB-471F-A72B-B73C1104F4BC}" destId="{3B3EC177-09C6-4AAA-8D36-0EB8AB0C4C16}" srcOrd="0" destOrd="0" presId="urn:microsoft.com/office/officeart/2016/7/layout/BasicLinearProcessNumbered"/>
    <dgm:cxn modelId="{547C38F8-D0BA-4CEB-BC3C-22BCDFAC3BDE}" type="presParOf" srcId="{79F93161-E7FB-471F-A72B-B73C1104F4BC}" destId="{58C5FC76-3158-4BB6-8423-F24341B50F54}" srcOrd="1" destOrd="0" presId="urn:microsoft.com/office/officeart/2016/7/layout/BasicLinearProcessNumbered"/>
    <dgm:cxn modelId="{A577F48F-5E0B-4CE8-BE09-A9FBC177507F}" type="presParOf" srcId="{79F93161-E7FB-471F-A72B-B73C1104F4BC}" destId="{A157CA84-36FC-478D-8D9A-C6DA3ED042E9}" srcOrd="2" destOrd="0" presId="urn:microsoft.com/office/officeart/2016/7/layout/BasicLinearProcessNumbered"/>
    <dgm:cxn modelId="{5BDC3777-BC65-4658-B734-AAA0616ED9DA}" type="presParOf" srcId="{79F93161-E7FB-471F-A72B-B73C1104F4BC}" destId="{2B07C879-6BAF-4F30-A264-46082CEE54C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61095-5CF6-4F16-834E-EA55727BB270}">
      <dsp:nvSpPr>
        <dsp:cNvPr id="0" name=""/>
        <dsp:cNvSpPr/>
      </dsp:nvSpPr>
      <dsp:spPr>
        <a:xfrm>
          <a:off x="0" y="239486"/>
          <a:ext cx="7041874" cy="155902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FBI’s Uniform Crime Reporting (UCR) database with rates of rape at 55.5 per 100,000 people.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national average is 42.6 per 100,000 people and Utah is ranked 9th out of the 50 states for number of rapes per capita. </a:t>
          </a:r>
          <a:r>
            <a:rPr lang="en-US" sz="1100" kern="1200" dirty="0"/>
            <a:t>Susan R. Madsen, Linked In Dec 14, 2023</a:t>
          </a:r>
          <a:endParaRPr lang="en-US" sz="1800" kern="1200" dirty="0"/>
        </a:p>
      </dsp:txBody>
      <dsp:txXfrm>
        <a:off x="76105" y="315591"/>
        <a:ext cx="6889664" cy="1406815"/>
      </dsp:txXfrm>
    </dsp:sp>
    <dsp:sp modelId="{3BDCC397-7969-4201-9E62-7949DC02E102}">
      <dsp:nvSpPr>
        <dsp:cNvPr id="0" name=""/>
        <dsp:cNvSpPr/>
      </dsp:nvSpPr>
      <dsp:spPr>
        <a:xfrm>
          <a:off x="0" y="1985712"/>
          <a:ext cx="7041874" cy="155902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Nearly one in two women in the U.S. will experience some form of sexual violence victimization in her life and Utah has the  same overall rate.</a:t>
          </a:r>
        </a:p>
      </dsp:txBody>
      <dsp:txXfrm>
        <a:off x="76105" y="2061817"/>
        <a:ext cx="6889664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F4334-1D16-43B2-8493-41A710176891}">
      <dsp:nvSpPr>
        <dsp:cNvPr id="0" name=""/>
        <dsp:cNvSpPr/>
      </dsp:nvSpPr>
      <dsp:spPr>
        <a:xfrm>
          <a:off x="341849" y="607"/>
          <a:ext cx="2230077" cy="13380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rate of sexual assault among the elderly is much lower than young women between 18-34years of age.</a:t>
          </a:r>
        </a:p>
      </dsp:txBody>
      <dsp:txXfrm>
        <a:off x="341849" y="607"/>
        <a:ext cx="2230077" cy="1338046"/>
      </dsp:txXfrm>
    </dsp:sp>
    <dsp:sp modelId="{CD1BCAA8-CCB3-48FD-B47A-6EF82F9D7665}">
      <dsp:nvSpPr>
        <dsp:cNvPr id="0" name=""/>
        <dsp:cNvSpPr/>
      </dsp:nvSpPr>
      <dsp:spPr>
        <a:xfrm>
          <a:off x="2794934" y="607"/>
          <a:ext cx="2230077" cy="13380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Only  about 30% of people over the age of 65 report sexual abuse. About 83% of older victims reside in an institutional care centers.</a:t>
          </a:r>
          <a:endParaRPr lang="en-US" sz="1400" kern="1200" dirty="0"/>
        </a:p>
      </dsp:txBody>
      <dsp:txXfrm>
        <a:off x="2794934" y="607"/>
        <a:ext cx="2230077" cy="1338046"/>
      </dsp:txXfrm>
    </dsp:sp>
    <dsp:sp modelId="{A19FC62E-EF98-4FFE-9C59-4E7F08C33B55}">
      <dsp:nvSpPr>
        <dsp:cNvPr id="0" name=""/>
        <dsp:cNvSpPr/>
      </dsp:nvSpPr>
      <dsp:spPr>
        <a:xfrm>
          <a:off x="341849" y="1561662"/>
          <a:ext cx="2230077" cy="13380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About 27% the sexual assault occurred in the elder’s own home and 80% of the time, the perpetrator was the caregiver.</a:t>
          </a:r>
        </a:p>
      </dsp:txBody>
      <dsp:txXfrm>
        <a:off x="341849" y="1561662"/>
        <a:ext cx="2230077" cy="1338046"/>
      </dsp:txXfrm>
    </dsp:sp>
    <dsp:sp modelId="{F0720958-0C10-441C-8F61-37DFD88FCC3E}">
      <dsp:nvSpPr>
        <dsp:cNvPr id="0" name=""/>
        <dsp:cNvSpPr/>
      </dsp:nvSpPr>
      <dsp:spPr>
        <a:xfrm>
          <a:off x="2794934" y="1561662"/>
          <a:ext cx="2230077" cy="13380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Homeless teens and adults are at higher risk of sexual assault.</a:t>
          </a:r>
        </a:p>
      </dsp:txBody>
      <dsp:txXfrm>
        <a:off x="2794934" y="1561662"/>
        <a:ext cx="2230077" cy="1338046"/>
      </dsp:txXfrm>
    </dsp:sp>
    <dsp:sp modelId="{17675099-B810-4EE3-A7AD-FFF5F1DB8623}">
      <dsp:nvSpPr>
        <dsp:cNvPr id="0" name=""/>
        <dsp:cNvSpPr/>
      </dsp:nvSpPr>
      <dsp:spPr>
        <a:xfrm>
          <a:off x="341849" y="3122716"/>
          <a:ext cx="2230077" cy="13380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Women in racial or ethnic minority groups experience a higher burden of sexual violence</a:t>
          </a:r>
        </a:p>
      </dsp:txBody>
      <dsp:txXfrm>
        <a:off x="341849" y="3122716"/>
        <a:ext cx="2230077" cy="1338046"/>
      </dsp:txXfrm>
    </dsp:sp>
    <dsp:sp modelId="{5C321D8E-CBE8-469C-B9C8-55455351A95D}">
      <dsp:nvSpPr>
        <dsp:cNvPr id="0" name=""/>
        <dsp:cNvSpPr/>
      </dsp:nvSpPr>
      <dsp:spPr>
        <a:xfrm>
          <a:off x="2794934" y="3122716"/>
          <a:ext cx="2230077" cy="13380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People with disabilities are at high risk for sexual assault.</a:t>
          </a:r>
        </a:p>
      </dsp:txBody>
      <dsp:txXfrm>
        <a:off x="2794934" y="3122716"/>
        <a:ext cx="2230077" cy="1338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8CD43-EEB0-47DC-BE18-3D396608A45C}">
      <dsp:nvSpPr>
        <dsp:cNvPr id="0" name=""/>
        <dsp:cNvSpPr/>
      </dsp:nvSpPr>
      <dsp:spPr>
        <a:xfrm>
          <a:off x="0" y="0"/>
          <a:ext cx="3360539" cy="359923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001" tIns="330200" rIns="262001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All citizens within the State are mandated to report any crime against a child (under the age of 18 years) or a vulnerable adult.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Intellectually challenged, physically challenged, mentally ill, homeless, etc.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Statute 53E-6-102, 53E-6-701, 80=-1-102, 82-2-601 through 610, 76-3-204, 76-3-301.</a:t>
          </a:r>
        </a:p>
      </dsp:txBody>
      <dsp:txXfrm>
        <a:off x="0" y="1367708"/>
        <a:ext cx="3360539" cy="2159540"/>
      </dsp:txXfrm>
    </dsp:sp>
    <dsp:sp modelId="{898D9907-AE9E-4E1F-9735-25E258B2B39F}">
      <dsp:nvSpPr>
        <dsp:cNvPr id="0" name=""/>
        <dsp:cNvSpPr/>
      </dsp:nvSpPr>
      <dsp:spPr>
        <a:xfrm>
          <a:off x="1140384" y="359923"/>
          <a:ext cx="1079770" cy="10797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83" tIns="12700" rIns="8418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</a:p>
      </dsp:txBody>
      <dsp:txXfrm>
        <a:off x="1298513" y="518052"/>
        <a:ext cx="763512" cy="763512"/>
      </dsp:txXfrm>
    </dsp:sp>
    <dsp:sp modelId="{5584D2ED-E099-4D42-8A5F-46B5638566FE}">
      <dsp:nvSpPr>
        <dsp:cNvPr id="0" name=""/>
        <dsp:cNvSpPr/>
      </dsp:nvSpPr>
      <dsp:spPr>
        <a:xfrm>
          <a:off x="0" y="3599162"/>
          <a:ext cx="336053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565E9-01F8-4E2C-AE93-5AAC462E99E4}">
      <dsp:nvSpPr>
        <dsp:cNvPr id="0" name=""/>
        <dsp:cNvSpPr/>
      </dsp:nvSpPr>
      <dsp:spPr>
        <a:xfrm>
          <a:off x="3651864" y="0"/>
          <a:ext cx="3360539" cy="359923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001" tIns="330200" rIns="262001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All health care provides are mandated to report any suspected crime against a citizen of Utah. </a:t>
          </a:r>
          <a:r>
            <a:rPr lang="en-US" sz="1200" kern="1200" dirty="0"/>
            <a:t>Statute 26-23a-1</a:t>
          </a:r>
          <a:r>
            <a:rPr lang="en-US" sz="1400" kern="1200" dirty="0"/>
            <a:t>.</a:t>
          </a:r>
        </a:p>
      </dsp:txBody>
      <dsp:txXfrm>
        <a:off x="3651864" y="1367708"/>
        <a:ext cx="3360539" cy="2159540"/>
      </dsp:txXfrm>
    </dsp:sp>
    <dsp:sp modelId="{C3915A45-674E-4ACB-8350-26A328BA23E0}">
      <dsp:nvSpPr>
        <dsp:cNvPr id="0" name=""/>
        <dsp:cNvSpPr/>
      </dsp:nvSpPr>
      <dsp:spPr>
        <a:xfrm>
          <a:off x="4836977" y="359923"/>
          <a:ext cx="1079770" cy="10797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83" tIns="12700" rIns="8418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</a:t>
          </a:r>
        </a:p>
      </dsp:txBody>
      <dsp:txXfrm>
        <a:off x="4995106" y="518052"/>
        <a:ext cx="763512" cy="763512"/>
      </dsp:txXfrm>
    </dsp:sp>
    <dsp:sp modelId="{DB7B602B-DE65-497E-81DD-6B870390E9EE}">
      <dsp:nvSpPr>
        <dsp:cNvPr id="0" name=""/>
        <dsp:cNvSpPr/>
      </dsp:nvSpPr>
      <dsp:spPr>
        <a:xfrm>
          <a:off x="3696592" y="3599162"/>
          <a:ext cx="336053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EC177-09C6-4AAA-8D36-0EB8AB0C4C16}">
      <dsp:nvSpPr>
        <dsp:cNvPr id="0" name=""/>
        <dsp:cNvSpPr/>
      </dsp:nvSpPr>
      <dsp:spPr>
        <a:xfrm>
          <a:off x="7393185" y="0"/>
          <a:ext cx="3360539" cy="359923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001" tIns="330200" rIns="262001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Law enforcement, Adult Protective Services, Division of Child &amp; Family Services</a:t>
          </a:r>
        </a:p>
      </dsp:txBody>
      <dsp:txXfrm>
        <a:off x="7393185" y="1367708"/>
        <a:ext cx="3360539" cy="2159540"/>
      </dsp:txXfrm>
    </dsp:sp>
    <dsp:sp modelId="{58C5FC76-3158-4BB6-8423-F24341B50F54}">
      <dsp:nvSpPr>
        <dsp:cNvPr id="0" name=""/>
        <dsp:cNvSpPr/>
      </dsp:nvSpPr>
      <dsp:spPr>
        <a:xfrm>
          <a:off x="8533570" y="359923"/>
          <a:ext cx="1079770" cy="10797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83" tIns="12700" rIns="8418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</a:p>
      </dsp:txBody>
      <dsp:txXfrm>
        <a:off x="8691699" y="518052"/>
        <a:ext cx="763512" cy="763512"/>
      </dsp:txXfrm>
    </dsp:sp>
    <dsp:sp modelId="{A157CA84-36FC-478D-8D9A-C6DA3ED042E9}">
      <dsp:nvSpPr>
        <dsp:cNvPr id="0" name=""/>
        <dsp:cNvSpPr/>
      </dsp:nvSpPr>
      <dsp:spPr>
        <a:xfrm>
          <a:off x="7393185" y="3599162"/>
          <a:ext cx="336053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6660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2321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9053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07839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9011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55076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8916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0319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1581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4737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1605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9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FB71052-3105-43C3-8966-6AFE0DC662F0}" type="datetimeFigureOut">
              <a:rPr lang="es-419" smtClean="0"/>
              <a:t>21/8/2024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3B37395-0F07-437B-8A97-90340A805062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21144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svrc.org/sites/default/files/publications_nsvrc_factsheet_mediapacket_statistics-about-sexual-violence_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.svg"/><Relationship Id="rId3" Type="http://schemas.openxmlformats.org/officeDocument/2006/relationships/hyperlink" Target="https://blogs.lse.ac.uk/politicsandpolicy/legal-rights-empower-homeless-people-in-scotland/" TargetMode="External"/><Relationship Id="rId7" Type="http://schemas.openxmlformats.org/officeDocument/2006/relationships/diagramLayout" Target="../diagrams/layout2.xml"/><Relationship Id="rId12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6.png"/><Relationship Id="rId5" Type="http://schemas.openxmlformats.org/officeDocument/2006/relationships/hyperlink" Target="https://www.rawpixel.com/image/383831/free-photo-image-elderly-woman-adult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5.1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5B672F7-19A9-C74B-918B-3708044F5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5632256"/>
            <a:ext cx="2977319" cy="1207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C6459-39B6-2ECA-ACDB-C6A7D8D6D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108" y="163224"/>
            <a:ext cx="10782300" cy="2111881"/>
          </a:xfrm>
        </p:spPr>
        <p:txBody>
          <a:bodyPr/>
          <a:lstStyle/>
          <a:p>
            <a:pPr algn="ctr"/>
            <a:r>
              <a:rPr lang="en-US" b="1" dirty="0"/>
              <a:t>Sexual Assault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2DB485-FCDE-69F3-C8A0-4DD6C471E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281" y="2352913"/>
            <a:ext cx="9228201" cy="389382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Is Your Practice Prepared?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Jeanlee F. Carver, MS, APRN, ANP-BC, CPNP, SANE A, SANE P</a:t>
            </a:r>
          </a:p>
          <a:p>
            <a:pPr algn="ctr"/>
            <a:r>
              <a:rPr lang="en-US" sz="1800" dirty="0"/>
              <a:t>CEO/Clinical Director, Northern Utah Sexual Assault Forensic Examiners</a:t>
            </a:r>
          </a:p>
        </p:txBody>
      </p:sp>
      <p:pic>
        <p:nvPicPr>
          <p:cNvPr id="3" name="Camera 2">
            <a:extLst>
              <a:ext uri="{FF2B5EF4-FFF2-40B4-BE49-F238E27FC236}">
                <a16:creationId xmlns:a16="http://schemas.microsoft.com/office/drawing/2014/main" id="{59EC0E69-712E-9E12-DF1C-077D527F706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5511" y="5167384"/>
            <a:ext cx="3097140" cy="174214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7069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7692-9300-334A-3B7E-3FE3F3BC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Short- &amp; Long-Term Effects of Sexual Assault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9C80FB-6395-CDF6-8DE5-C7B760125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698466"/>
              </p:ext>
            </p:extLst>
          </p:nvPr>
        </p:nvGraphicFramePr>
        <p:xfrm>
          <a:off x="700087" y="2494722"/>
          <a:ext cx="1075372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62">
                  <a:extLst>
                    <a:ext uri="{9D8B030D-6E8A-4147-A177-3AD203B41FA5}">
                      <a16:colId xmlns:a16="http://schemas.microsoft.com/office/drawing/2014/main" val="4043769080"/>
                    </a:ext>
                  </a:extLst>
                </a:gridCol>
                <a:gridCol w="5376862">
                  <a:extLst>
                    <a:ext uri="{9D8B030D-6E8A-4147-A177-3AD203B41FA5}">
                      <a16:colId xmlns:a16="http://schemas.microsoft.com/office/drawing/2014/main" val="3125588751"/>
                    </a:ext>
                  </a:extLst>
                </a:gridCol>
              </a:tblGrid>
              <a:tr h="2953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 TERM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 TERM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07357"/>
                  </a:ext>
                </a:extLst>
              </a:tr>
              <a:tr h="295334">
                <a:tc>
                  <a:txBody>
                    <a:bodyPr/>
                    <a:lstStyle/>
                    <a:p>
                      <a:r>
                        <a:rPr lang="en-US" dirty="0"/>
                        <a:t>Unplanned 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Depression, anxiety, hypervigilance, agoraphobia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62937"/>
                  </a:ext>
                </a:extLst>
              </a:tr>
              <a:tr h="295334">
                <a:tc>
                  <a:txBody>
                    <a:bodyPr/>
                    <a:lstStyle/>
                    <a:p>
                      <a:r>
                        <a:rPr lang="en-US" dirty="0"/>
                        <a:t>Sexual transmitted infections, including HIV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Chronic abdominal pain, headache, body aches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56954"/>
                  </a:ext>
                </a:extLst>
              </a:tr>
              <a:tr h="295334">
                <a:tc>
                  <a:txBody>
                    <a:bodyPr/>
                    <a:lstStyle/>
                    <a:p>
                      <a:r>
                        <a:rPr lang="en-US" dirty="0"/>
                        <a:t>Traumatic physical injuries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Chronic insomnia, fatigue, dizziness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806193"/>
                  </a:ext>
                </a:extLst>
              </a:tr>
              <a:tr h="295334">
                <a:tc>
                  <a:txBody>
                    <a:bodyPr/>
                    <a:lstStyle/>
                    <a:p>
                      <a:r>
                        <a:rPr lang="en-US" dirty="0"/>
                        <a:t>Assaultive bodily injuries including strangulation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 disturbances, sexual dysfunction, dissociation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936225"/>
                  </a:ext>
                </a:extLst>
              </a:tr>
              <a:tr h="295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Guilt, shame, self-blame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 harm, eating disorders, panic attacks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698242"/>
                  </a:ext>
                </a:extLst>
              </a:tr>
              <a:tr h="295334">
                <a:tc>
                  <a:txBody>
                    <a:bodyPr/>
                    <a:lstStyle/>
                    <a:p>
                      <a:r>
                        <a:rPr lang="en-US" dirty="0"/>
                        <a:t>Flash backs, isolation, withdrawal.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Substance abuse, emotional disorders, suicide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313657"/>
                  </a:ext>
                </a:extLst>
              </a:tr>
            </a:tbl>
          </a:graphicData>
        </a:graphic>
      </p:graphicFrame>
      <p:pic>
        <p:nvPicPr>
          <p:cNvPr id="6" name="Camera 5">
            <a:extLst>
              <a:ext uri="{FF2B5EF4-FFF2-40B4-BE49-F238E27FC236}">
                <a16:creationId xmlns:a16="http://schemas.microsoft.com/office/drawing/2014/main" id="{059FAE6C-4006-86F1-40F0-9221E525B42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605" y="4994413"/>
            <a:ext cx="3037470" cy="190154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255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1A11-DB7E-65E8-3AF3-72911417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Should Health Effects of Sexual Assault Be Added to our Differentials?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1CE1E-0396-BA7E-F38B-95DE84D0A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725727"/>
            <a:ext cx="10753725" cy="3348918"/>
          </a:xfrm>
        </p:spPr>
        <p:txBody>
          <a:bodyPr/>
          <a:lstStyle/>
          <a:p>
            <a:r>
              <a:rPr lang="en-US" dirty="0"/>
              <a:t>When you understand the long-term effects of sexual abuse/assault, some of those difficult to understand complaints may make more sense.</a:t>
            </a:r>
          </a:p>
          <a:p>
            <a:r>
              <a:rPr lang="en-US" dirty="0"/>
              <a:t>Finding the root cause or pathology to explain your patient’s chronic complaints may be a result of past sexual trauma</a:t>
            </a:r>
          </a:p>
          <a:p>
            <a:r>
              <a:rPr lang="en-US" dirty="0"/>
              <a:t>If nothing more than a consideration, history of sexual assault should be explored.</a:t>
            </a:r>
          </a:p>
          <a:p>
            <a:r>
              <a:rPr lang="en-US" dirty="0"/>
              <a:t> </a:t>
            </a:r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823ADCA9-47A9-D8AF-633A-F69A4A4C852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1004" y="4922446"/>
            <a:ext cx="3286432" cy="2057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3997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B0CA-975F-AF9E-6AD0-3BB729D9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2059793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Patient Care</a:t>
            </a:r>
            <a:br>
              <a:rPr lang="en-US" dirty="0"/>
            </a:br>
            <a:r>
              <a:rPr lang="en-US" sz="4000" dirty="0"/>
              <a:t>If your patient informs you that they have been sexually victimized</a:t>
            </a:r>
            <a:r>
              <a:rPr lang="en-US" sz="5300" dirty="0"/>
              <a:t>.</a:t>
            </a:r>
            <a:br>
              <a:rPr lang="en-US" dirty="0"/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Thank you for telling 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This information will help me make better decisions regarding your healthcare”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0EAC7-D96D-FD95-DA3D-D191B298F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908382"/>
            <a:ext cx="10753725" cy="309126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No one wants to divulge that they have been a victim of sexual abuse or rape.</a:t>
            </a:r>
          </a:p>
          <a:p>
            <a:r>
              <a:rPr lang="en-US" dirty="0"/>
              <a:t>Really, no one wants to acknowledge that it happens at all. </a:t>
            </a:r>
          </a:p>
          <a:p>
            <a:r>
              <a:rPr lang="en-US" dirty="0"/>
              <a:t>Whether these events took place 40 years ago, or 2 weeks ago, disclosure requires courage and the feeling of being in a “safe space”.</a:t>
            </a:r>
          </a:p>
          <a:p>
            <a:r>
              <a:rPr lang="en-US" dirty="0"/>
              <a:t>Every time a patient discusses these events, it puts them right back in the experience.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FA27FC61-6751-2420-B8B2-A1EC183061F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6218" y="4882690"/>
            <a:ext cx="3286432" cy="2057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969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729053E1-C731-EC5F-D70C-D21DD2D7D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E80DA-7289-C2D9-4B62-ED248E78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85" y="0"/>
            <a:ext cx="10772775" cy="1658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Our Responsibilities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i.e. “So, now what?”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4D44E-D002-E6C4-E305-9BCA9B441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93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LISTEN - ACKNOWLEDGE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Assess time frame of assault/abuse and if anal/genital penetration occurred.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Contact your local sexual assault nursing team if within 6 days of assault.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Provide support, assure your patient that all forensic care is provided free of charge.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If the assault was over 6 days prior –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Consider STI  and pregnancy testing.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GC, CT, Syphilis, Trichomoniases, HIV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Refer to local rape crisis center for follow-up care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Group therapy, state resources for victims of crime, counseling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Consider this reason for continued/chronic complaints health issues.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11" name="Camera 10">
            <a:extLst>
              <a:ext uri="{FF2B5EF4-FFF2-40B4-BE49-F238E27FC236}">
                <a16:creationId xmlns:a16="http://schemas.microsoft.com/office/drawing/2014/main" id="{A3E462CB-9B9A-D41F-7C58-646B17027D5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3146" y="5118651"/>
            <a:ext cx="3010091" cy="182383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10541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E621-132E-0A98-F5D7-51E1D6E3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191420"/>
            <a:ext cx="10772775" cy="127957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Reporting Laws in Utah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F5069E-A48D-4D92-61ED-542B321C6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376253"/>
              </p:ext>
            </p:extLst>
          </p:nvPr>
        </p:nvGraphicFramePr>
        <p:xfrm>
          <a:off x="657225" y="1672841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Camera 9">
            <a:extLst>
              <a:ext uri="{FF2B5EF4-FFF2-40B4-BE49-F238E27FC236}">
                <a16:creationId xmlns:a16="http://schemas.microsoft.com/office/drawing/2014/main" id="{D49129E6-DEA9-A4D4-84B1-1DEC707F9A6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8130" y="5185158"/>
            <a:ext cx="2803870" cy="175443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1823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B7F41-451B-40C8-A15E-20758BF2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996624"/>
            <a:ext cx="3060931" cy="487978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What Will the Forensic Nursing Team Do?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64C1-AD7B-A537-EBED-1B2D9DFF0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929" y="481745"/>
            <a:ext cx="6727834" cy="576698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Report to law enforcement if not previously done.</a:t>
            </a:r>
          </a:p>
          <a:p>
            <a:r>
              <a:rPr lang="en-US" dirty="0">
                <a:solidFill>
                  <a:schemeClr val="tx1"/>
                </a:solidFill>
              </a:rPr>
              <a:t>Advocacy center involvement.</a:t>
            </a:r>
          </a:p>
          <a:p>
            <a:r>
              <a:rPr lang="en-US" dirty="0">
                <a:solidFill>
                  <a:schemeClr val="tx1"/>
                </a:solidFill>
              </a:rPr>
              <a:t>General medical history.</a:t>
            </a:r>
          </a:p>
          <a:p>
            <a:r>
              <a:rPr lang="en-US" dirty="0">
                <a:solidFill>
                  <a:schemeClr val="tx1"/>
                </a:solidFill>
              </a:rPr>
              <a:t>Detailed history of the event.</a:t>
            </a:r>
          </a:p>
          <a:p>
            <a:r>
              <a:rPr lang="en-US" dirty="0">
                <a:solidFill>
                  <a:schemeClr val="tx1"/>
                </a:solidFill>
              </a:rPr>
              <a:t>Full physical assessment including detailed anal/genital examination.</a:t>
            </a:r>
          </a:p>
          <a:p>
            <a:r>
              <a:rPr lang="en-US" dirty="0">
                <a:solidFill>
                  <a:schemeClr val="tx1"/>
                </a:solidFill>
              </a:rPr>
              <a:t>Diagrams and photography of any and all traumatic injuries.</a:t>
            </a:r>
          </a:p>
          <a:p>
            <a:r>
              <a:rPr lang="en-US" dirty="0">
                <a:solidFill>
                  <a:schemeClr val="tx1"/>
                </a:solidFill>
              </a:rPr>
              <a:t>Evidence collection including toxicology, if appropriate.</a:t>
            </a:r>
          </a:p>
          <a:p>
            <a:r>
              <a:rPr lang="en-US" dirty="0">
                <a:solidFill>
                  <a:schemeClr val="tx1"/>
                </a:solidFill>
              </a:rPr>
              <a:t>STI and pregnancy prophylaxis.</a:t>
            </a:r>
          </a:p>
          <a:p>
            <a:r>
              <a:rPr lang="en-US" dirty="0">
                <a:solidFill>
                  <a:schemeClr val="tx1"/>
                </a:solidFill>
              </a:rPr>
              <a:t>Detailed documentation.</a:t>
            </a:r>
          </a:p>
          <a:p>
            <a:r>
              <a:rPr lang="en-US" dirty="0">
                <a:solidFill>
                  <a:schemeClr val="tx1"/>
                </a:solidFill>
              </a:rPr>
              <a:t>Collaboration with investigation/prosecution.</a:t>
            </a:r>
          </a:p>
          <a:p>
            <a:r>
              <a:rPr lang="en-US" dirty="0">
                <a:solidFill>
                  <a:schemeClr val="tx1"/>
                </a:solidFill>
              </a:rPr>
              <a:t>Referral for follow-up care with PCP.</a:t>
            </a:r>
          </a:p>
          <a:p>
            <a:r>
              <a:rPr lang="en-US" dirty="0">
                <a:solidFill>
                  <a:schemeClr val="tx1"/>
                </a:solidFill>
              </a:rPr>
              <a:t>Follow-up forensic care.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11" name="Camera 10">
            <a:extLst>
              <a:ext uri="{FF2B5EF4-FFF2-40B4-BE49-F238E27FC236}">
                <a16:creationId xmlns:a16="http://schemas.microsoft.com/office/drawing/2014/main" id="{F877DD54-2937-2CB7-8559-E5025AA68F6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2185" y="5096973"/>
            <a:ext cx="2877561" cy="18055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2378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93EA-16D9-8FF3-595A-EF9D168E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23689"/>
          </a:xfrm>
        </p:spPr>
        <p:txBody>
          <a:bodyPr/>
          <a:lstStyle/>
          <a:p>
            <a:pPr algn="ctr"/>
            <a:r>
              <a:rPr lang="en-US" dirty="0"/>
              <a:t>What Resources Are Available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FFF08-24E5-EA6B-2987-DE27CC418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74744"/>
            <a:ext cx="10753725" cy="4103122"/>
          </a:xfrm>
        </p:spPr>
        <p:txBody>
          <a:bodyPr/>
          <a:lstStyle/>
          <a:p>
            <a:pPr algn="ctr"/>
            <a:r>
              <a:rPr lang="en-US" sz="3600" dirty="0"/>
              <a:t>Contact the sexual assault team in your community</a:t>
            </a:r>
          </a:p>
          <a:p>
            <a:r>
              <a:rPr lang="en-US" dirty="0"/>
              <a:t>Northern Utah Sexual Assault Forensic Examiners (NUSAFE)</a:t>
            </a:r>
          </a:p>
          <a:p>
            <a:pPr lvl="1"/>
            <a:r>
              <a:rPr lang="en-US" dirty="0"/>
              <a:t>Weber, Morgan, Davis, Box Elder counties</a:t>
            </a:r>
          </a:p>
          <a:p>
            <a:r>
              <a:rPr lang="en-US" dirty="0"/>
              <a:t>Wasatch Forensic Nurses</a:t>
            </a:r>
          </a:p>
          <a:p>
            <a:pPr lvl="1"/>
            <a:r>
              <a:rPr lang="en-US" dirty="0"/>
              <a:t>Salt Lake, Utah, Wasatch, Summit counties</a:t>
            </a:r>
          </a:p>
          <a:p>
            <a:r>
              <a:rPr lang="en-US" dirty="0"/>
              <a:t>Cache County SANE</a:t>
            </a:r>
          </a:p>
          <a:p>
            <a:r>
              <a:rPr lang="en-US" dirty="0"/>
              <a:t>Southwest Forensic Nurses</a:t>
            </a:r>
          </a:p>
          <a:p>
            <a:pPr lvl="1"/>
            <a:r>
              <a:rPr lang="en-US" dirty="0"/>
              <a:t>Washington, Iron counties</a:t>
            </a:r>
          </a:p>
          <a:p>
            <a:pPr lvl="1"/>
            <a:endParaRPr lang="en-US" dirty="0"/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10518B27-2408-6927-AFEB-37B0A50CE29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8104" y="4906272"/>
            <a:ext cx="3298447" cy="2057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" name="Camera 9">
            <a:extLst>
              <a:ext uri="{FF2B5EF4-FFF2-40B4-BE49-F238E27FC236}">
                <a16:creationId xmlns:a16="http://schemas.microsoft.com/office/drawing/2014/main" id="{A2B36C7B-399D-B2CE-B088-B4A5E126994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4818" y="5004352"/>
            <a:ext cx="3037470" cy="190154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6542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AF3FC1-935B-4455-9D1F-14F97A0C9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9DC76-91F4-941B-CF0A-B1F582CE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500" dirty="0">
                <a:solidFill>
                  <a:srgbClr val="FFFFFF"/>
                </a:solidFill>
              </a:rPr>
              <a:t>National Sexual Assault Hotline: Confidential 24/7 Support</a:t>
            </a:r>
            <a:br>
              <a:rPr lang="en-US" sz="5500" dirty="0">
                <a:solidFill>
                  <a:srgbClr val="FFFFFF"/>
                </a:solidFill>
              </a:rPr>
            </a:br>
            <a:endParaRPr lang="en-US" sz="55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5C78EF-F775-4EC5-A760-12E3B961F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F5813-9B26-B55D-3AA7-F510CBB3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498" y="321733"/>
            <a:ext cx="3807947" cy="1961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927C1-7196-26E2-4AD0-5E70E8D69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379" y="2443693"/>
            <a:ext cx="3922186" cy="1961093"/>
          </a:xfrm>
          <a:prstGeom prst="rect">
            <a:avLst/>
          </a:prstGeom>
        </p:spPr>
      </p:pic>
      <p:pic>
        <p:nvPicPr>
          <p:cNvPr id="13" name="Camera 12">
            <a:extLst>
              <a:ext uri="{FF2B5EF4-FFF2-40B4-BE49-F238E27FC236}">
                <a16:creationId xmlns:a16="http://schemas.microsoft.com/office/drawing/2014/main" id="{3FE8C7B4-A384-58E4-662E-C97E01873B3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8604" y="4836307"/>
            <a:ext cx="3060284" cy="2057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059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A3127C07-7D95-0E2A-0D81-820969041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</a:blip>
          <a:srcRect l="3066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44D8A0F-73BC-2301-4E11-8881A3A1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 CONCLUSION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CD5538-847D-B9B1-DB2F-A7BD7645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5 things we all should know: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Sexual assault can happen to anyone.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Consent is an ongoing mutual agreement.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Sexual assault may include a wide range of experiences.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Sexual assault can be prevented.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Support is available.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4" name="Camera 13">
            <a:extLst>
              <a:ext uri="{FF2B5EF4-FFF2-40B4-BE49-F238E27FC236}">
                <a16:creationId xmlns:a16="http://schemas.microsoft.com/office/drawing/2014/main" id="{347F03A3-2273-E7B4-179B-9C3295E843E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4480" y="4899051"/>
            <a:ext cx="3276952" cy="2057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55288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5298-44D6-3ABF-9C63-4C542F2F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53725" cy="1120545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1A2DB-CAC4-7737-1C4B-7829F9F39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863586"/>
            <a:ext cx="10753725" cy="4616727"/>
          </a:xfrm>
        </p:spPr>
        <p:txBody>
          <a:bodyPr>
            <a:normAutofit fontScale="25000" lnSpcReduction="20000"/>
          </a:bodyPr>
          <a:lstStyle/>
          <a:p>
            <a:r>
              <a:rPr lang="en-US" sz="4800" b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Mental Illness as a Vulnerability for Sexual Assault: A Retrospective Study of 7,455 Sexual Assault Forensic Medical Examinations </a:t>
            </a:r>
            <a:r>
              <a:rPr lang="en-US" sz="4800" dirty="0">
                <a:solidFill>
                  <a:srgbClr val="333333"/>
                </a:solidFill>
                <a:effectLst/>
              </a:rPr>
              <a:t>Miles, Leslie DNP, PMHNP-BC; Valentine, Julie L. PhD, RN, CNE, SANE-A, FAAN; Mabey, Linda DNP, PMHCNS-BC; Downing, Nancy R. PhD, RN, SANE-A, SANE-P, FAAN</a:t>
            </a:r>
          </a:p>
          <a:p>
            <a:r>
              <a:rPr lang="en-US" sz="480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Trauma- and Violence-Informed Empowering Care for Sexual Assault Survivors</a:t>
            </a:r>
            <a:r>
              <a:rPr lang="en-US" sz="4800" dirty="0">
                <a:solidFill>
                  <a:srgbClr val="333333"/>
                </a:solidFill>
                <a:effectLst/>
              </a:rPr>
              <a:t>, Klein, L. B.; Melnik, Jessica; Curran, Kimberly; More Journal of Forensic Nursing. : March 21, 2024</a:t>
            </a:r>
          </a:p>
          <a:p>
            <a:r>
              <a:rPr lang="en-US" sz="480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The Right to Say No: Why Adult Sexual Assault Patients Decline Medical Forensic Exams and Sexual Assault Kit Evidence Collection</a:t>
            </a:r>
            <a:r>
              <a:rPr lang="en-US" sz="4800" dirty="0">
                <a:solidFill>
                  <a:srgbClr val="333333"/>
                </a:solidFill>
                <a:effectLst/>
              </a:rPr>
              <a:t>. Campbell, Rebecca; Javorka, McKenzie; Gregory, Katie; More Journal of Forensic Nursing. 17(1):3-13, January/March 2021.</a:t>
            </a:r>
          </a:p>
          <a:p>
            <a:r>
              <a:rPr lang="en-US" sz="480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The psychological impact of rape victims </a:t>
            </a:r>
            <a:r>
              <a:rPr lang="en-US" sz="4800" dirty="0">
                <a:solidFill>
                  <a:srgbClr val="333333"/>
                </a:solidFill>
                <a:effectLst/>
              </a:rPr>
              <a:t>Campbell R. (2008).. The American psychologist, 63(8), 702–717. https://doi.org/10.1037/0003-066X.63.8.702. </a:t>
            </a:r>
          </a:p>
          <a:p>
            <a:r>
              <a:rPr lang="en-US" sz="480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An ecological model of the impact of sexual assault on women's mental health </a:t>
            </a:r>
            <a:r>
              <a:rPr lang="en-US" sz="4800" dirty="0">
                <a:solidFill>
                  <a:srgbClr val="333333"/>
                </a:solidFill>
                <a:effectLst/>
              </a:rPr>
              <a:t>Campbell, R., Dworkin, E., &amp; Cabral, G. (2009).. Trauma, violence &amp; abuse, 10(3), 225–246. https://doi.org/10.1177/1524838009334456. </a:t>
            </a:r>
          </a:p>
          <a:p>
            <a:r>
              <a:rPr lang="en-US" sz="480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Stress Reaction </a:t>
            </a:r>
            <a:r>
              <a:rPr lang="en-US" sz="4800" dirty="0">
                <a:solidFill>
                  <a:srgbClr val="333333"/>
                </a:solidFill>
                <a:effectLst/>
              </a:rPr>
              <a:t>Chu, B., Marwaha, K., Sanvictores, T., &amp; Ayers, D. (2020). Physiology,. In Stat Pearls. StatPearls Publishing.</a:t>
            </a:r>
          </a:p>
          <a:p>
            <a:r>
              <a:rPr lang="en-US" sz="480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Posttraumatic stress disorder (PTSD) and depression severity in sexually assaulted women: hypothalamic-pituitary-adrenal (HPA) axis alterations.   </a:t>
            </a:r>
            <a:r>
              <a:rPr lang="en-US" sz="4800" dirty="0">
                <a:solidFill>
                  <a:srgbClr val="333333"/>
                </a:solidFill>
                <a:effectLst/>
              </a:rPr>
              <a:t>D'Elia, A., Juruena, M. F., Coimbra, B. M., Mello, M. F., &amp; Mello, A. F. (2021). BMC psychiatry, 21(1), 174. https://doi.org/10.1186/s12888-021-03170-w. </a:t>
            </a:r>
          </a:p>
          <a:p>
            <a:r>
              <a:rPr lang="en-US" sz="480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Sexual assault victimization and psychopathology: A review and meta-analysis </a:t>
            </a:r>
            <a:r>
              <a:rPr lang="en-US" sz="4800" dirty="0">
                <a:solidFill>
                  <a:srgbClr val="333333"/>
                </a:solidFill>
                <a:effectLst/>
              </a:rPr>
              <a:t>Dworkin, E. R., Menon, S. V., Bystrynski, J., &amp; Allen, N. E. (2017).. Clinical psychology review, 56, 65–81 https://doi.org/10.1016/j.cpr.2017.06.002. </a:t>
            </a:r>
          </a:p>
          <a:p>
            <a:r>
              <a:rPr lang="en-US" sz="480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Health Indicator Report of Sexual Violence </a:t>
            </a:r>
            <a:r>
              <a:rPr lang="en-US" sz="4800" dirty="0">
                <a:solidFill>
                  <a:srgbClr val="333333"/>
                </a:solidFill>
                <a:effectLst/>
              </a:rPr>
              <a:t>IBIS-PH. (2021, January 8).. https://ibis.health.utah.gov/ibisph-view/indicator/view/Rape.Adu.html. </a:t>
            </a:r>
          </a:p>
          <a:p>
            <a:r>
              <a:rPr lang="en-US" sz="480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Statistics about Sexual Violence National Sexual Violence Resource Center.  </a:t>
            </a:r>
            <a:r>
              <a:rPr lang="en-US" sz="4800" dirty="0">
                <a:solidFill>
                  <a:srgbClr val="333333"/>
                </a:solidFill>
                <a:effectLst/>
              </a:rPr>
              <a:t>Retrieved on Sept. 11, 2021. </a:t>
            </a:r>
            <a:r>
              <a:rPr lang="en-US" sz="4800" dirty="0">
                <a:solidFill>
                  <a:srgbClr val="333333"/>
                </a:solidFill>
                <a:effectLst/>
                <a:hlinkClick r:id="rId2"/>
              </a:rPr>
              <a:t>https://www.nsvrc.org/sites/default/files/publications_nsvrc_factsheet_mediapacket_statistics-about-sexual-violence_0.pdf</a:t>
            </a:r>
            <a:r>
              <a:rPr lang="en-US" sz="4800" dirty="0">
                <a:solidFill>
                  <a:srgbClr val="333333"/>
                </a:solidFill>
                <a:effectLst/>
              </a:rPr>
              <a:t>.</a:t>
            </a:r>
          </a:p>
          <a:p>
            <a:r>
              <a:rPr lang="en-US" sz="4800" dirty="0">
                <a:solidFill>
                  <a:srgbClr val="333333"/>
                </a:solidFill>
                <a:latin typeface="Fira Sans" panose="020B0503050000020004" pitchFamily="34" charset="0"/>
              </a:rPr>
              <a:t>Five things everyone should know about sexual assault</a:t>
            </a:r>
            <a:r>
              <a:rPr lang="en-US" sz="4800" dirty="0">
                <a:solidFill>
                  <a:srgbClr val="333333"/>
                </a:solidFill>
              </a:rPr>
              <a:t>, Health &amp; Wellness, University of Colorado Boulder</a:t>
            </a:r>
            <a:r>
              <a:rPr lang="en-US" sz="4800" dirty="0">
                <a:solidFill>
                  <a:srgbClr val="333333"/>
                </a:solidFill>
                <a:effectLst/>
              </a:rPr>
              <a:t> </a:t>
            </a:r>
          </a:p>
          <a:p>
            <a:r>
              <a:rPr lang="en-US" sz="3600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/>
          </a:p>
        </p:txBody>
      </p:sp>
      <p:pic>
        <p:nvPicPr>
          <p:cNvPr id="10" name="Camera 9">
            <a:extLst>
              <a:ext uri="{FF2B5EF4-FFF2-40B4-BE49-F238E27FC236}">
                <a16:creationId xmlns:a16="http://schemas.microsoft.com/office/drawing/2014/main" id="{157F9167-0CB6-D935-ECE9-220064429B1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9483" y="5069457"/>
            <a:ext cx="3037470" cy="190154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37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659070-A70E-1220-0128-885CF130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34" y="731488"/>
            <a:ext cx="6608963" cy="24187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Financial Disclosure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68EC6-BC85-3525-CDE9-0FC5CAA0E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513" y="3150255"/>
            <a:ext cx="6544954" cy="343932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</a:rPr>
              <a:t>I have disclosed to OSMS all relevant financial relationships with ineligible companies, and I will disclose this information to learners verbally. I will also disclose on the first slide of my slide deck whether I have financial relationships or even if I do not.</a:t>
            </a:r>
          </a:p>
          <a:p>
            <a:pPr fontAlgn="base"/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Example: “This presentation has no ineligible company content, promotes no ineligible company, and is not supported financially by any ineligible company. I receive no financial remuneration from any ineligible company related to this presentation.” </a:t>
            </a:r>
          </a:p>
          <a:p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A2C3E-E336-4F2C-AC83-50B4F69A4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FAFBD88-7DC4-899A-5024-FAAD67A09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68" y="992788"/>
            <a:ext cx="3352128" cy="1357611"/>
          </a:xfrm>
          <a:prstGeom prst="rect">
            <a:avLst/>
          </a:prstGeom>
        </p:spPr>
      </p:pic>
      <p:pic>
        <p:nvPicPr>
          <p:cNvPr id="13" name="Camera 12">
            <a:extLst>
              <a:ext uri="{FF2B5EF4-FFF2-40B4-BE49-F238E27FC236}">
                <a16:creationId xmlns:a16="http://schemas.microsoft.com/office/drawing/2014/main" id="{C346593B-A491-EF35-5DFF-21809F68009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4818" y="5004352"/>
            <a:ext cx="3037470" cy="190154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231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951E-28D4-A459-265A-2F705340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Exactly Is Sexual Assault?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A9C5-81E2-5C7B-BA65-8AAB17F0F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Defined as any form of forced or coerced sexual contact without consent, including (but not limited to) rape, incest, molestation, oral sex, harassment, lewdness, forcing a person to take sexual pictures or unwanted touching.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Rape is a specific form of sexual assault and is defined in Utah as sexual intercourse without the victim’s consent.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Rape is the only violent crime for which Utah’s rate is higher than the national average.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This is not a new phenomenon; it has been the case for the past 25 years!</a:t>
            </a:r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9183B3E9-9989-C2A1-4872-D476DDA69D7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6340" y="4947294"/>
            <a:ext cx="3286432" cy="2057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460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C8716-F84C-46D5-985C-2076A734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4F50B-E262-3BE5-ECD9-DB072BC1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657975" cy="1658198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Do We, As Health Care Providers, Really Need To Be Concerned?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AABEFD-D737-4E9B-A997-1C1507F52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2228C97-29C9-F00B-0B3A-50B85430B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007308"/>
              </p:ext>
            </p:extLst>
          </p:nvPr>
        </p:nvGraphicFramePr>
        <p:xfrm>
          <a:off x="273327" y="2092188"/>
          <a:ext cx="7041874" cy="378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DF2373-83EF-E2F6-7F2C-CE6D4B71D782}"/>
              </a:ext>
            </a:extLst>
          </p:cNvPr>
          <p:cNvSpPr txBox="1"/>
          <p:nvPr/>
        </p:nvSpPr>
        <p:spPr>
          <a:xfrm>
            <a:off x="8215488" y="679460"/>
            <a:ext cx="34452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Sexual Assault Statistics Encompass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Both Child Sexual Abuse (under the age of 18 years) and Rape of Adolescents/Adults (18 years and older).</a:t>
            </a:r>
          </a:p>
        </p:txBody>
      </p:sp>
      <p:pic>
        <p:nvPicPr>
          <p:cNvPr id="5" name="Camera 4">
            <a:extLst>
              <a:ext uri="{FF2B5EF4-FFF2-40B4-BE49-F238E27FC236}">
                <a16:creationId xmlns:a16="http://schemas.microsoft.com/office/drawing/2014/main" id="{916625F6-22EC-B1E5-F8CA-32CA1DE86C5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8387" y="4907537"/>
            <a:ext cx="3286432" cy="2057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87256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C06F-888C-C7D5-45EB-7625893D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Unfortunately-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FE0E8-D07F-417F-FF15-BC96B5883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Many victims of sexual assault and violence in Utah are children.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These children are most likely to be victimized by a family member.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Females are more likely to report than males.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CDC reports one in four women is sexually abused before the age of 18.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 Utah nearly 13% of the population reports being molested before the age of 18 with 78% reporting this occurred before their 18</a:t>
            </a:r>
            <a:r>
              <a:rPr lang="en-US" baseline="30000" dirty="0"/>
              <a:t>th</a:t>
            </a:r>
            <a:r>
              <a:rPr lang="en-US" dirty="0"/>
              <a:t> birthday and 35% stated they were sexually molested before age 10.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77A07C9F-668D-2F85-4AAD-867C110F8E9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0064" y="5057508"/>
            <a:ext cx="3328265" cy="187214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002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8165-852E-4D52-9897-74411485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11" y="251036"/>
            <a:ext cx="10772775" cy="1371719"/>
          </a:xfrm>
        </p:spPr>
        <p:txBody>
          <a:bodyPr/>
          <a:lstStyle/>
          <a:p>
            <a:pPr algn="ctr"/>
            <a:r>
              <a:rPr lang="en-US" dirty="0"/>
              <a:t>More specifically…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282D2-4FA6-5BEE-A5AF-0A166B91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475962"/>
            <a:ext cx="10753725" cy="43019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One in three Utah women has been sexually assaulted, and one in six women report having been raped.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Every 68 seconds, an American is sexually assaulted. And every 9 minutes, that victim is a child.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Rape often goes unreported. In Utah, only about 12% of women report sexual assault to law enforcement and only about 12.7% ever seek medical care.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False reporting is RARE.  Between 2-10% are found to be untrue.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Most sexual assaults, 80-90%, are committed by male perpetrators who the female victims knows.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Rape by a stranger is very unusual and weapons are rarely used, however physical injury occurs ~ 27% of the time.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73F0563C-161E-7579-7B2E-6DF97A45A64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8851" y="4945392"/>
            <a:ext cx="3286432" cy="2057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7720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237" y="11446"/>
            <a:ext cx="4901184" cy="4021058"/>
          </a:xfrm>
          <a:prstGeom prst="rect">
            <a:avLst/>
          </a:prstGeom>
          <a:solidFill>
            <a:srgbClr val="766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BCC826D-E368-4D93-867E-47BA6A78A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0829" y="11446"/>
            <a:ext cx="4572000" cy="3858768"/>
          </a:xfrm>
          <a:custGeom>
            <a:avLst/>
            <a:gdLst>
              <a:gd name="connsiteX0" fmla="*/ 0 w 4572000"/>
              <a:gd name="connsiteY0" fmla="*/ 0 h 3858768"/>
              <a:gd name="connsiteX1" fmla="*/ 4572000 w 4572000"/>
              <a:gd name="connsiteY1" fmla="*/ 0 h 3858768"/>
              <a:gd name="connsiteX2" fmla="*/ 4572000 w 4572000"/>
              <a:gd name="connsiteY2" fmla="*/ 3858768 h 3858768"/>
              <a:gd name="connsiteX3" fmla="*/ 0 w 4572000"/>
              <a:gd name="connsiteY3" fmla="*/ 3858768 h 385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3858768">
                <a:moveTo>
                  <a:pt x="0" y="0"/>
                </a:moveTo>
                <a:lnTo>
                  <a:pt x="4572000" y="0"/>
                </a:lnTo>
                <a:lnTo>
                  <a:pt x="4572000" y="3858768"/>
                </a:lnTo>
                <a:lnTo>
                  <a:pt x="0" y="3858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237" y="4241249"/>
            <a:ext cx="4901184" cy="2616751"/>
          </a:xfrm>
          <a:prstGeom prst="rect">
            <a:avLst/>
          </a:prstGeom>
          <a:solidFill>
            <a:srgbClr val="766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3D444CF-66C9-4D8B-8F07-B99490CB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0829" y="4407408"/>
            <a:ext cx="4572000" cy="2450592"/>
          </a:xfrm>
          <a:custGeom>
            <a:avLst/>
            <a:gdLst>
              <a:gd name="connsiteX0" fmla="*/ 0 w 4572000"/>
              <a:gd name="connsiteY0" fmla="*/ 0 h 2450592"/>
              <a:gd name="connsiteX1" fmla="*/ 4572000 w 4572000"/>
              <a:gd name="connsiteY1" fmla="*/ 0 h 2450592"/>
              <a:gd name="connsiteX2" fmla="*/ 4572000 w 4572000"/>
              <a:gd name="connsiteY2" fmla="*/ 2450592 h 2450592"/>
              <a:gd name="connsiteX3" fmla="*/ 0 w 4572000"/>
              <a:gd name="connsiteY3" fmla="*/ 2450592 h 24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450592">
                <a:moveTo>
                  <a:pt x="0" y="0"/>
                </a:moveTo>
                <a:lnTo>
                  <a:pt x="4572000" y="0"/>
                </a:lnTo>
                <a:lnTo>
                  <a:pt x="4572000" y="2450592"/>
                </a:lnTo>
                <a:lnTo>
                  <a:pt x="0" y="24505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 descr="A person sitting on the sidewalk&#10;&#10;Description automatically generated">
            <a:extLst>
              <a:ext uri="{FF2B5EF4-FFF2-40B4-BE49-F238E27FC236}">
                <a16:creationId xmlns:a16="http://schemas.microsoft.com/office/drawing/2014/main" id="{00D0BB6C-AB0C-3724-328C-0C7AE9848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743"/>
          <a:stretch/>
        </p:blipFill>
        <p:spPr>
          <a:xfrm>
            <a:off x="2633913" y="4749422"/>
            <a:ext cx="1938718" cy="189117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7426C9-BA75-4FF0-984A-E94823AF7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743" y="1756906"/>
            <a:ext cx="3634048" cy="3344189"/>
          </a:xfrm>
          <a:prstGeom prst="rect">
            <a:avLst/>
          </a:prstGeom>
          <a:solidFill>
            <a:srgbClr val="766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E5AB32-7D58-4FAC-8B91-5833068C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4" y="1920240"/>
            <a:ext cx="3465576" cy="3017520"/>
          </a:xfrm>
          <a:custGeom>
            <a:avLst/>
            <a:gdLst>
              <a:gd name="connsiteX0" fmla="*/ 0 w 3465576"/>
              <a:gd name="connsiteY0" fmla="*/ 0 h 3017520"/>
              <a:gd name="connsiteX1" fmla="*/ 3465576 w 3465576"/>
              <a:gd name="connsiteY1" fmla="*/ 0 h 3017520"/>
              <a:gd name="connsiteX2" fmla="*/ 3465576 w 3465576"/>
              <a:gd name="connsiteY2" fmla="*/ 3017520 h 3017520"/>
              <a:gd name="connsiteX3" fmla="*/ 0 w 3465576"/>
              <a:gd name="connsiteY3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5576" h="3017520">
                <a:moveTo>
                  <a:pt x="0" y="0"/>
                </a:moveTo>
                <a:lnTo>
                  <a:pt x="3465576" y="0"/>
                </a:lnTo>
                <a:lnTo>
                  <a:pt x="3465576" y="3017520"/>
                </a:lnTo>
                <a:lnTo>
                  <a:pt x="0" y="30175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Close-up of an old person's face&#10;&#10;Description automatically generated">
            <a:extLst>
              <a:ext uri="{FF2B5EF4-FFF2-40B4-BE49-F238E27FC236}">
                <a16:creationId xmlns:a16="http://schemas.microsoft.com/office/drawing/2014/main" id="{3A420D28-07D1-84CD-BC0E-F48B2A5A8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1987" y="2454310"/>
            <a:ext cx="2962061" cy="197717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080C64-8052-6F5C-6CD2-B5F09A5D6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692368"/>
              </p:ext>
            </p:extLst>
          </p:nvPr>
        </p:nvGraphicFramePr>
        <p:xfrm>
          <a:off x="6573151" y="208655"/>
          <a:ext cx="5366862" cy="446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71E8B70-DC1B-5FD8-AC89-F881C5FD2A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288" y="11446"/>
            <a:ext cx="5066215" cy="2158171"/>
          </a:xfrm>
          <a:prstGeom prst="rect">
            <a:avLst/>
          </a:prstGeom>
        </p:spPr>
      </p:pic>
      <p:pic>
        <p:nvPicPr>
          <p:cNvPr id="3" name="Camera 2">
            <a:extLst>
              <a:ext uri="{FF2B5EF4-FFF2-40B4-BE49-F238E27FC236}">
                <a16:creationId xmlns:a16="http://schemas.microsoft.com/office/drawing/2014/main" id="{F11EB46B-5555-11EF-22B7-A360637ECB5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82317" y="4878681"/>
            <a:ext cx="3286432" cy="2057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9655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D105-2770-D81F-5176-BF0CA750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269939"/>
            <a:ext cx="10772775" cy="1200058"/>
          </a:xfrm>
        </p:spPr>
        <p:txBody>
          <a:bodyPr/>
          <a:lstStyle/>
          <a:p>
            <a:pPr algn="ctr"/>
            <a:r>
              <a:rPr lang="en-US" dirty="0"/>
              <a:t>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EBA9-9EE0-074F-5348-0B2D8933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346752"/>
            <a:ext cx="11026670" cy="4969566"/>
          </a:xfrm>
        </p:spPr>
        <p:txBody>
          <a:bodyPr>
            <a:normAutofit fontScale="85000" lnSpcReduction="20000"/>
          </a:bodyPr>
          <a:lstStyle/>
          <a:p>
            <a:pPr marL="205740" indent="-342900" algn="l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Gotham Narrow SSm A"/>
              </a:rPr>
              <a:t>Sexual assault is an act of lust and passion that can’t be controlled.</a:t>
            </a:r>
          </a:p>
          <a:p>
            <a:pPr marL="20574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Gotham Narrow SSm A"/>
              </a:rPr>
              <a:t>If a victim of sexual assault does not fight back, they must have thought the</a:t>
            </a:r>
          </a:p>
          <a:p>
            <a:pPr marL="118872" lvl="1" indent="0">
              <a:buNone/>
            </a:pPr>
            <a:r>
              <a:rPr lang="en-US" dirty="0">
                <a:solidFill>
                  <a:schemeClr val="bg1"/>
                </a:solidFill>
                <a:latin typeface="Gotham Narrow SSm A"/>
              </a:rPr>
              <a:t> assault was not that bad or they “wanted it”.</a:t>
            </a:r>
          </a:p>
          <a:p>
            <a:pPr marL="20574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Gotham Narrow SSm A"/>
              </a:rPr>
              <a:t>A lot of victims lie about being raped or give false reports.</a:t>
            </a:r>
          </a:p>
          <a:p>
            <a:pPr marL="20574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Gotham Narrow SSm A"/>
              </a:rPr>
              <a:t>A person cannot sexually assault their partner or spouse.</a:t>
            </a:r>
          </a:p>
          <a:p>
            <a:pPr marL="20574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Gotham Narrow SSm A"/>
              </a:rPr>
              <a:t>When a girl says “no”, she really means yes.</a:t>
            </a:r>
          </a:p>
          <a:p>
            <a:pPr marL="20574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Gotham Narrow SSm A"/>
              </a:rPr>
              <a:t>Rape is usually violent and involves a stranger.</a:t>
            </a:r>
          </a:p>
          <a:p>
            <a:pPr marL="20574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Gotham Narrow SSm A"/>
              </a:rPr>
              <a:t>If you hadn’t been drinking, you wouldn’t have been raped.</a:t>
            </a:r>
          </a:p>
          <a:p>
            <a:pPr marL="20574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Gotham Narrow SSm A"/>
              </a:rPr>
              <a:t>Men can’t be sexually assaulted.</a:t>
            </a:r>
          </a:p>
          <a:p>
            <a:pPr marL="20574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Gotham Narrow SSm A"/>
              </a:rPr>
              <a:t>Being sexually assaulted by someone of the same gender can make a person gay</a:t>
            </a:r>
          </a:p>
          <a:p>
            <a:pPr marL="118872" lvl="1" indent="0">
              <a:buNone/>
            </a:pPr>
            <a:r>
              <a:rPr lang="en-US" dirty="0">
                <a:solidFill>
                  <a:schemeClr val="bg1"/>
                </a:solidFill>
                <a:latin typeface="Gotham Narrow SSm A"/>
              </a:rPr>
              <a:t>or lesbian.</a:t>
            </a:r>
          </a:p>
          <a:p>
            <a:pPr marL="20574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Gotham Narrow SSm A"/>
              </a:rPr>
              <a:t>People with disabilities are at low risk for sexual assault.</a:t>
            </a:r>
          </a:p>
          <a:p>
            <a:pPr marL="20574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Gotham Narrow SSm A"/>
              </a:rPr>
              <a:t>A victim has to talk to the police if she wants to receive care or a </a:t>
            </a:r>
          </a:p>
          <a:p>
            <a:pPr marL="118872" lvl="1" indent="0">
              <a:buNone/>
            </a:pPr>
            <a:r>
              <a:rPr lang="en-US" dirty="0">
                <a:solidFill>
                  <a:schemeClr val="bg1"/>
                </a:solidFill>
                <a:latin typeface="Gotham Narrow SSm A"/>
              </a:rPr>
              <a:t>sexual assault kit.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FE2BD04B-6CE7-3F3E-3DE0-F80FC67A603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1370" y="4867781"/>
            <a:ext cx="3286432" cy="2057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6843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5AE3-4330-F9C5-63F1-FF5B12C1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C2BA5-CD7A-6B0C-AA5E-14B26154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so, if you have a practice of 2000 patients, and 2/3 (1,333) of those patients are women, that means that approximately 440 of them have been a victim of sexual assault within their lives. </a:t>
            </a:r>
          </a:p>
          <a:p>
            <a:r>
              <a:rPr lang="en-US" dirty="0"/>
              <a:t>Should you be aware of the long-term sequelae of sexual assault, which are similar to other traumatic events?</a:t>
            </a:r>
          </a:p>
          <a:p>
            <a:r>
              <a:rPr lang="en-US" dirty="0"/>
              <a:t>Are you prepared to ask the questions and appropriately respond to the answers?</a:t>
            </a:r>
          </a:p>
          <a:p>
            <a:r>
              <a:rPr lang="en-US" dirty="0"/>
              <a:t>Also keep in mind that it is not unusual for a child victim of sexual abuse to also be sexually victimized as an adult. </a:t>
            </a:r>
          </a:p>
          <a:p>
            <a:r>
              <a:rPr lang="en-US" dirty="0"/>
              <a:t>Will you take the time? Do you have the time?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5F7326D1-4D57-E8B5-5E32-58C6B1F966C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6035" y="4922446"/>
            <a:ext cx="3286432" cy="2057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5554386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7730</TotalTime>
  <Words>2118</Words>
  <Application>Microsoft Office PowerPoint</Application>
  <PresentationFormat>Widescreen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Fira Sans</vt:lpstr>
      <vt:lpstr>Gotham Narrow SSm A</vt:lpstr>
      <vt:lpstr>Wingdings</vt:lpstr>
      <vt:lpstr>Metropolitan</vt:lpstr>
      <vt:lpstr>Sexual Assault</vt:lpstr>
      <vt:lpstr>      Financial Disclosure  </vt:lpstr>
      <vt:lpstr>What Exactly Is Sexual Assault?</vt:lpstr>
      <vt:lpstr>Do We, As Health Care Providers, Really Need To Be Concerned?</vt:lpstr>
      <vt:lpstr>Unfortunately-</vt:lpstr>
      <vt:lpstr>More specifically…</vt:lpstr>
      <vt:lpstr>PowerPoint Presentation</vt:lpstr>
      <vt:lpstr>MYTHS</vt:lpstr>
      <vt:lpstr>Your Practice</vt:lpstr>
      <vt:lpstr>Short- &amp; Long-Term Effects of Sexual Assault</vt:lpstr>
      <vt:lpstr>Should Health Effects of Sexual Assault Be Added to our Differentials?</vt:lpstr>
      <vt:lpstr>Patient Care If your patient informs you that they have been sexually victimized. “Thank you for telling me. This information will help me make better decisions regarding your healthcare”</vt:lpstr>
      <vt:lpstr>Our Responsibilities i.e. “So, now what?”</vt:lpstr>
      <vt:lpstr>The Reporting Laws in Utah</vt:lpstr>
      <vt:lpstr>What Will the Forensic Nursing Team Do?</vt:lpstr>
      <vt:lpstr>What Resources Are Available To You?</vt:lpstr>
      <vt:lpstr>National Sexual Assault Hotline: Confidential 24/7 Support </vt:lpstr>
      <vt:lpstr>IN 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Kalani Holloway</dc:creator>
  <cp:lastModifiedBy>teresapuskedra ogdensurgical.com</cp:lastModifiedBy>
  <cp:revision>6</cp:revision>
  <dcterms:created xsi:type="dcterms:W3CDTF">2022-11-02T22:01:50Z</dcterms:created>
  <dcterms:modified xsi:type="dcterms:W3CDTF">2024-08-21T21:59:12Z</dcterms:modified>
</cp:coreProperties>
</file>