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9"/>
  </p:notesMasterIdLst>
  <p:sldIdLst>
    <p:sldId id="256" r:id="rId5"/>
    <p:sldId id="257" r:id="rId6"/>
    <p:sldId id="276" r:id="rId7"/>
    <p:sldId id="274" r:id="rId8"/>
    <p:sldId id="279" r:id="rId9"/>
    <p:sldId id="273" r:id="rId10"/>
    <p:sldId id="265" r:id="rId11"/>
    <p:sldId id="275" r:id="rId12"/>
    <p:sldId id="281" r:id="rId13"/>
    <p:sldId id="280" r:id="rId14"/>
    <p:sldId id="258" r:id="rId15"/>
    <p:sldId id="266" r:id="rId16"/>
    <p:sldId id="277"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D831A-3068-778E-61E0-620F1D12E829}" v="3" dt="2024-05-15T01:22:21.492"/>
    <p1510:client id="{99A71214-3608-4374-8D01-C7E538E9C940}" v="75" dt="2024-05-14T20:12:48.950"/>
    <p1510:client id="{F7C0BF37-180F-D286-634B-9427593F0CEF}" v="12" dt="2024-05-15T01:25:24.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1" autoAdjust="0"/>
  </p:normalViewPr>
  <p:slideViewPr>
    <p:cSldViewPr snapToGrid="0">
      <p:cViewPr varScale="1">
        <p:scale>
          <a:sx n="77" d="100"/>
          <a:sy n="77" d="100"/>
        </p:scale>
        <p:origin x="23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E5F15-7D3F-463B-AC81-CDE7CFBF40A8}"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1E342-CDA0-4047-ADC7-FC3F99BBEC8F}" type="slidenum">
              <a:rPr lang="en-US" smtClean="0"/>
              <a:t>‹#›</a:t>
            </a:fld>
            <a:endParaRPr lang="en-US"/>
          </a:p>
        </p:txBody>
      </p:sp>
    </p:spTree>
    <p:extLst>
      <p:ext uri="{BB962C8B-B14F-4D97-AF65-F5344CB8AC3E}">
        <p14:creationId xmlns:p14="http://schemas.microsoft.com/office/powerpoint/2010/main" val="59828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21E342-CDA0-4047-ADC7-FC3F99BBEC8F}" type="slidenum">
              <a:rPr lang="en-US" smtClean="0"/>
              <a:t>1</a:t>
            </a:fld>
            <a:endParaRPr lang="en-US"/>
          </a:p>
        </p:txBody>
      </p:sp>
    </p:spTree>
    <p:extLst>
      <p:ext uri="{BB962C8B-B14F-4D97-AF65-F5344CB8AC3E}">
        <p14:creationId xmlns:p14="http://schemas.microsoft.com/office/powerpoint/2010/main" val="2003974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b="-24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0317-15EA-B46A-B5A9-5E8E40A28B82}"/>
              </a:ext>
            </a:extLst>
          </p:cNvPr>
          <p:cNvSpPr>
            <a:spLocks noGrp="1"/>
          </p:cNvSpPr>
          <p:nvPr>
            <p:ph type="ctrTitle" hasCustomPrompt="1"/>
          </p:nvPr>
        </p:nvSpPr>
        <p:spPr>
          <a:xfrm>
            <a:off x="621792" y="1122363"/>
            <a:ext cx="11136822" cy="2387600"/>
          </a:xfrm>
        </p:spPr>
        <p:txBody>
          <a:bodyPr anchor="ctr" anchorCtr="0"/>
          <a:lstStyle>
            <a:lvl1pPr algn="l">
              <a:defRPr sz="6000">
                <a:solidFill>
                  <a:schemeClr val="bg2"/>
                </a:solidFill>
              </a:defRPr>
            </a:lvl1pPr>
          </a:lstStyle>
          <a:p>
            <a:r>
              <a:rPr lang="en-US" dirty="0"/>
              <a:t>Insert title here, two line maximum</a:t>
            </a:r>
          </a:p>
        </p:txBody>
      </p:sp>
      <p:sp>
        <p:nvSpPr>
          <p:cNvPr id="3" name="Subtitle 2">
            <a:extLst>
              <a:ext uri="{FF2B5EF4-FFF2-40B4-BE49-F238E27FC236}">
                <a16:creationId xmlns:a16="http://schemas.microsoft.com/office/drawing/2014/main" id="{9C42C7FB-E9A0-F532-DD60-B5AAE07DC25D}"/>
              </a:ext>
            </a:extLst>
          </p:cNvPr>
          <p:cNvSpPr>
            <a:spLocks noGrp="1"/>
          </p:cNvSpPr>
          <p:nvPr>
            <p:ph type="subTitle" idx="1" hasCustomPrompt="1"/>
          </p:nvPr>
        </p:nvSpPr>
        <p:spPr>
          <a:xfrm>
            <a:off x="621792" y="3602038"/>
            <a:ext cx="11136822" cy="1655762"/>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role</a:t>
            </a:r>
            <a:br>
              <a:rPr lang="en-US" dirty="0"/>
            </a:br>
            <a:r>
              <a:rPr lang="en-US" dirty="0"/>
              <a:t>Presentation date</a:t>
            </a:r>
          </a:p>
        </p:txBody>
      </p:sp>
      <p:pic>
        <p:nvPicPr>
          <p:cNvPr id="7" name="Picture 6">
            <a:extLst>
              <a:ext uri="{FF2B5EF4-FFF2-40B4-BE49-F238E27FC236}">
                <a16:creationId xmlns:a16="http://schemas.microsoft.com/office/drawing/2014/main" id="{009DB26F-991E-B26A-4609-CECD2507C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7650" cy="6858000"/>
          </a:xfrm>
          <a:prstGeom prst="rect">
            <a:avLst/>
          </a:prstGeom>
        </p:spPr>
      </p:pic>
      <p:pic>
        <p:nvPicPr>
          <p:cNvPr id="4" name="Picture 3">
            <a:extLst>
              <a:ext uri="{FF2B5EF4-FFF2-40B4-BE49-F238E27FC236}">
                <a16:creationId xmlns:a16="http://schemas.microsoft.com/office/drawing/2014/main" id="{7CDA9108-B52A-1B9A-6CCA-C8E55F962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7650" cy="6858000"/>
          </a:xfrm>
          <a:prstGeom prst="rect">
            <a:avLst/>
          </a:prstGeom>
        </p:spPr>
      </p:pic>
      <p:pic>
        <p:nvPicPr>
          <p:cNvPr id="8" name="Picture 7">
            <a:extLst>
              <a:ext uri="{FF2B5EF4-FFF2-40B4-BE49-F238E27FC236}">
                <a16:creationId xmlns:a16="http://schemas.microsoft.com/office/drawing/2014/main" id="{CF956EC0-7DE4-B2C1-CA9E-583B35923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7650" cy="6858000"/>
          </a:xfrm>
          <a:prstGeom prst="rect">
            <a:avLst/>
          </a:prstGeom>
        </p:spPr>
      </p:pic>
      <p:pic>
        <p:nvPicPr>
          <p:cNvPr id="10" name="Picture 9">
            <a:extLst>
              <a:ext uri="{FF2B5EF4-FFF2-40B4-BE49-F238E27FC236}">
                <a16:creationId xmlns:a16="http://schemas.microsoft.com/office/drawing/2014/main" id="{C5262778-FF9D-A909-900B-D25B20EBC0B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680960" y="5257800"/>
            <a:ext cx="3992769" cy="1463039"/>
          </a:xfrm>
          <a:prstGeom prst="rect">
            <a:avLst/>
          </a:prstGeom>
        </p:spPr>
      </p:pic>
    </p:spTree>
    <p:extLst>
      <p:ext uri="{BB962C8B-B14F-4D97-AF65-F5344CB8AC3E}">
        <p14:creationId xmlns:p14="http://schemas.microsoft.com/office/powerpoint/2010/main" val="1443422270"/>
      </p:ext>
    </p:extLst>
  </p:cSld>
  <p:clrMapOvr>
    <a:masterClrMapping/>
  </p:clrMapOvr>
  <p:transition spd="med" advClick="0" advTm="1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EAD972-8D26-BC62-102F-C468A4E22178}"/>
              </a:ext>
            </a:extLst>
          </p:cNvPr>
          <p:cNvSpPr>
            <a:spLocks noGrp="1"/>
          </p:cNvSpPr>
          <p:nvPr>
            <p:ph type="sldNum" sz="quarter" idx="10"/>
          </p:nvPr>
        </p:nvSpPr>
        <p:spPr/>
        <p:txBody>
          <a:bodyPr/>
          <a:lstStyle/>
          <a:p>
            <a:fld id="{76462363-F3BE-48C3-BC3B-C15A53B3387F}" type="slidenum">
              <a:rPr lang="en-US" smtClean="0"/>
              <a:t>‹#›</a:t>
            </a:fld>
            <a:endParaRPr lang="en-US"/>
          </a:p>
        </p:txBody>
      </p:sp>
    </p:spTree>
    <p:extLst>
      <p:ext uri="{BB962C8B-B14F-4D97-AF65-F5344CB8AC3E}">
        <p14:creationId xmlns:p14="http://schemas.microsoft.com/office/powerpoint/2010/main" val="2468568857"/>
      </p:ext>
    </p:extLst>
  </p:cSld>
  <p:clrMapOvr>
    <a:masterClrMapping/>
  </p:clrMapOvr>
  <p:transition spd="med" advClick="0" advTm="1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E5FF-2164-A5E3-AE9F-098B5DA109E9}"/>
              </a:ext>
            </a:extLst>
          </p:cNvPr>
          <p:cNvSpPr>
            <a:spLocks noGrp="1"/>
          </p:cNvSpPr>
          <p:nvPr>
            <p:ph type="title"/>
          </p:nvPr>
        </p:nvSpPr>
        <p:spPr>
          <a:xfrm>
            <a:off x="338328" y="393192"/>
            <a:ext cx="11521440" cy="1014984"/>
          </a:xfrm>
        </p:spPr>
        <p:txBody>
          <a:bodyPr anchor="ctr"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AE229-8762-AAAC-4089-4F316FF6196C}"/>
              </a:ext>
            </a:extLst>
          </p:cNvPr>
          <p:cNvSpPr>
            <a:spLocks noGrp="1"/>
          </p:cNvSpPr>
          <p:nvPr>
            <p:ph idx="1" hasCustomPrompt="1"/>
          </p:nvPr>
        </p:nvSpPr>
        <p:spPr>
          <a:xfrm>
            <a:off x="6272784" y="1600200"/>
            <a:ext cx="5577840" cy="4480560"/>
          </a:xfrm>
        </p:spPr>
        <p:txBody>
          <a:bodyPr>
            <a:normAutofit/>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75B9FB50-0C0E-3CF5-47A5-48700106A9ED}"/>
              </a:ext>
            </a:extLst>
          </p:cNvPr>
          <p:cNvSpPr>
            <a:spLocks noGrp="1"/>
          </p:cNvSpPr>
          <p:nvPr>
            <p:ph type="body" sz="half" idx="2"/>
          </p:nvPr>
        </p:nvSpPr>
        <p:spPr>
          <a:xfrm>
            <a:off x="338328" y="1600200"/>
            <a:ext cx="5577840" cy="448056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5AB3A47C-E6EE-40A9-1D90-E63828728883}"/>
              </a:ext>
            </a:extLst>
          </p:cNvPr>
          <p:cNvSpPr>
            <a:spLocks noGrp="1"/>
          </p:cNvSpPr>
          <p:nvPr>
            <p:ph type="sldNum" sz="quarter" idx="10"/>
          </p:nvPr>
        </p:nvSpPr>
        <p:spPr/>
        <p:txBody>
          <a:bodyPr/>
          <a:lstStyle/>
          <a:p>
            <a:fld id="{76462363-F3BE-48C3-BC3B-C15A53B3387F}" type="slidenum">
              <a:rPr lang="en-US" smtClean="0"/>
              <a:t>‹#›</a:t>
            </a:fld>
            <a:endParaRPr lang="en-US"/>
          </a:p>
        </p:txBody>
      </p:sp>
    </p:spTree>
    <p:extLst>
      <p:ext uri="{BB962C8B-B14F-4D97-AF65-F5344CB8AC3E}">
        <p14:creationId xmlns:p14="http://schemas.microsoft.com/office/powerpoint/2010/main" val="1839184629"/>
      </p:ext>
    </p:extLst>
  </p:cSld>
  <p:clrMapOvr>
    <a:masterClrMapping/>
  </p:clrMapOvr>
  <p:transition spd="med" advClick="0" advTm="1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5FB6-6633-B368-D4F5-C93CB02BF5F2}"/>
              </a:ext>
            </a:extLst>
          </p:cNvPr>
          <p:cNvSpPr>
            <a:spLocks noGrp="1"/>
          </p:cNvSpPr>
          <p:nvPr>
            <p:ph type="title"/>
          </p:nvPr>
        </p:nvSpPr>
        <p:spPr>
          <a:xfrm>
            <a:off x="339679" y="395150"/>
            <a:ext cx="5425440" cy="1015488"/>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4FC0E11-85DB-DC47-EE6B-56F4D40BDB29}"/>
              </a:ext>
            </a:extLst>
          </p:cNvPr>
          <p:cNvSpPr>
            <a:spLocks noGrp="1"/>
          </p:cNvSpPr>
          <p:nvPr>
            <p:ph type="sldNum" sz="quarter" idx="10"/>
          </p:nvPr>
        </p:nvSpPr>
        <p:spPr/>
        <p:txBody>
          <a:bodyPr/>
          <a:lstStyle/>
          <a:p>
            <a:fld id="{76462363-F3BE-48C3-BC3B-C15A53B3387F}" type="slidenum">
              <a:rPr lang="en-US" smtClean="0"/>
              <a:t>‹#›</a:t>
            </a:fld>
            <a:endParaRPr lang="en-US"/>
          </a:p>
        </p:txBody>
      </p:sp>
      <p:sp>
        <p:nvSpPr>
          <p:cNvPr id="8" name="Text Placeholder 7">
            <a:extLst>
              <a:ext uri="{FF2B5EF4-FFF2-40B4-BE49-F238E27FC236}">
                <a16:creationId xmlns:a16="http://schemas.microsoft.com/office/drawing/2014/main" id="{35432E64-14E4-019B-2DFE-19BB49AFB73E}"/>
              </a:ext>
            </a:extLst>
          </p:cNvPr>
          <p:cNvSpPr>
            <a:spLocks noGrp="1"/>
          </p:cNvSpPr>
          <p:nvPr>
            <p:ph type="body" sz="quarter" idx="12"/>
          </p:nvPr>
        </p:nvSpPr>
        <p:spPr>
          <a:xfrm>
            <a:off x="339362" y="1625600"/>
            <a:ext cx="5426075" cy="4389120"/>
          </a:xfrm>
        </p:spPr>
        <p:txBody>
          <a:body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9FD86A6-0A01-13AC-B6AF-5E3979517E8B}"/>
              </a:ext>
            </a:extLst>
          </p:cNvPr>
          <p:cNvSpPr>
            <a:spLocks noGrp="1"/>
          </p:cNvSpPr>
          <p:nvPr>
            <p:ph sz="quarter" idx="13"/>
          </p:nvPr>
        </p:nvSpPr>
        <p:spPr>
          <a:xfrm>
            <a:off x="6096000" y="0"/>
            <a:ext cx="6096000" cy="68580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45522838"/>
      </p:ext>
    </p:extLst>
  </p:cSld>
  <p:clrMapOvr>
    <a:masterClrMapping/>
  </p:clrMapOvr>
  <p:transition spd="med" advClick="0" advTm="1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ption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5FB6-6633-B368-D4F5-C93CB02BF5F2}"/>
              </a:ext>
            </a:extLst>
          </p:cNvPr>
          <p:cNvSpPr>
            <a:spLocks noGrp="1"/>
          </p:cNvSpPr>
          <p:nvPr>
            <p:ph type="title"/>
          </p:nvPr>
        </p:nvSpPr>
        <p:spPr>
          <a:xfrm>
            <a:off x="6431280" y="395150"/>
            <a:ext cx="5425440" cy="1015488"/>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34FC0E11-85DB-DC47-EE6B-56F4D40BDB29}"/>
              </a:ext>
            </a:extLst>
          </p:cNvPr>
          <p:cNvSpPr>
            <a:spLocks noGrp="1"/>
          </p:cNvSpPr>
          <p:nvPr>
            <p:ph type="sldNum" sz="quarter" idx="10"/>
          </p:nvPr>
        </p:nvSpPr>
        <p:spPr/>
        <p:txBody>
          <a:bodyPr/>
          <a:lstStyle/>
          <a:p>
            <a:fld id="{76462363-F3BE-48C3-BC3B-C15A53B3387F}" type="slidenum">
              <a:rPr lang="en-US" smtClean="0"/>
              <a:t>‹#›</a:t>
            </a:fld>
            <a:endParaRPr lang="en-US"/>
          </a:p>
        </p:txBody>
      </p:sp>
      <p:sp>
        <p:nvSpPr>
          <p:cNvPr id="8" name="Text Placeholder 7">
            <a:extLst>
              <a:ext uri="{FF2B5EF4-FFF2-40B4-BE49-F238E27FC236}">
                <a16:creationId xmlns:a16="http://schemas.microsoft.com/office/drawing/2014/main" id="{35432E64-14E4-019B-2DFE-19BB49AFB73E}"/>
              </a:ext>
            </a:extLst>
          </p:cNvPr>
          <p:cNvSpPr>
            <a:spLocks noGrp="1"/>
          </p:cNvSpPr>
          <p:nvPr>
            <p:ph type="body" sz="quarter" idx="12"/>
          </p:nvPr>
        </p:nvSpPr>
        <p:spPr>
          <a:xfrm>
            <a:off x="6430963" y="1625600"/>
            <a:ext cx="5426075" cy="4498975"/>
          </a:xfrm>
        </p:spPr>
        <p:txBody>
          <a:bodyPr/>
          <a:lstStyle/>
          <a:p>
            <a:pPr lvl="0"/>
            <a:r>
              <a:rPr lang="en-US"/>
              <a:t>Click to edit Master text styles</a:t>
            </a:r>
          </a:p>
          <a:p>
            <a:pPr lvl="1"/>
            <a:r>
              <a:rPr lang="en-US"/>
              <a:t>Second level</a:t>
            </a:r>
          </a:p>
          <a:p>
            <a:pPr lvl="2"/>
            <a:r>
              <a:rPr lang="en-US"/>
              <a:t>Third level</a:t>
            </a:r>
          </a:p>
        </p:txBody>
      </p:sp>
      <p:pic>
        <p:nvPicPr>
          <p:cNvPr id="4" name="Picture 3" descr="A black background with white text&#10;&#10;Description automatically generated">
            <a:extLst>
              <a:ext uri="{FF2B5EF4-FFF2-40B4-BE49-F238E27FC236}">
                <a16:creationId xmlns:a16="http://schemas.microsoft.com/office/drawing/2014/main" id="{3F767BC3-6586-64B3-EFF3-A79EFC62C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sp>
        <p:nvSpPr>
          <p:cNvPr id="9" name="Content Placeholder 8">
            <a:extLst>
              <a:ext uri="{FF2B5EF4-FFF2-40B4-BE49-F238E27FC236}">
                <a16:creationId xmlns:a16="http://schemas.microsoft.com/office/drawing/2014/main" id="{A67CDF85-82F6-AB28-FF6C-E76745A995AE}"/>
              </a:ext>
            </a:extLst>
          </p:cNvPr>
          <p:cNvSpPr>
            <a:spLocks noGrp="1"/>
          </p:cNvSpPr>
          <p:nvPr>
            <p:ph sz="quarter" idx="13"/>
          </p:nvPr>
        </p:nvSpPr>
        <p:spPr>
          <a:xfrm>
            <a:off x="0" y="0"/>
            <a:ext cx="6096000" cy="6858000"/>
          </a:xfrm>
        </p:spPr>
        <p:txBody>
          <a:bodyPr/>
          <a:lstStyle/>
          <a:p>
            <a:pPr lvl="0"/>
            <a:r>
              <a:rPr lang="en-US"/>
              <a:t>Click to edit Master text styles</a:t>
            </a:r>
          </a:p>
          <a:p>
            <a:pPr lvl="1"/>
            <a:r>
              <a:rPr lang="en-US"/>
              <a:t>Second level</a:t>
            </a:r>
          </a:p>
          <a:p>
            <a:pPr lvl="2"/>
            <a:r>
              <a:rPr lang="en-US"/>
              <a:t>Third level</a:t>
            </a:r>
          </a:p>
        </p:txBody>
      </p:sp>
      <p:pic>
        <p:nvPicPr>
          <p:cNvPr id="5" name="Picture 4" descr="A black background with white text&#10;&#10;Description automatically generated">
            <a:extLst>
              <a:ext uri="{FF2B5EF4-FFF2-40B4-BE49-F238E27FC236}">
                <a16:creationId xmlns:a16="http://schemas.microsoft.com/office/drawing/2014/main" id="{19807093-C728-AF09-E4F5-9CCD8F4B1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39B2B8E6-F319-0831-D8E1-D065D35698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spTree>
    <p:extLst>
      <p:ext uri="{BB962C8B-B14F-4D97-AF65-F5344CB8AC3E}">
        <p14:creationId xmlns:p14="http://schemas.microsoft.com/office/powerpoint/2010/main" val="850743695"/>
      </p:ext>
    </p:extLst>
  </p:cSld>
  <p:clrMapOvr>
    <a:masterClrMapping/>
  </p:clrMapOvr>
  <p:transition spd="med" advClick="0" advTm="1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blipFill dpi="0" rotWithShape="1">
          <a:blip r:embed="rId2">
            <a:lum/>
          </a:blip>
          <a:srcRect/>
          <a:stretch>
            <a:fillRect b="-24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0317-15EA-B46A-B5A9-5E8E40A28B82}"/>
              </a:ext>
            </a:extLst>
          </p:cNvPr>
          <p:cNvSpPr>
            <a:spLocks noGrp="1"/>
          </p:cNvSpPr>
          <p:nvPr>
            <p:ph type="ctrTitle" hasCustomPrompt="1"/>
          </p:nvPr>
        </p:nvSpPr>
        <p:spPr>
          <a:xfrm>
            <a:off x="527589" y="1747313"/>
            <a:ext cx="11136822" cy="3285176"/>
          </a:xfrm>
        </p:spPr>
        <p:txBody>
          <a:bodyPr anchor="ctr" anchorCtr="0"/>
          <a:lstStyle>
            <a:lvl1pPr algn="l">
              <a:defRPr sz="6000">
                <a:solidFill>
                  <a:schemeClr val="tx1"/>
                </a:solidFill>
                <a:latin typeface="+mn-lt"/>
              </a:defRPr>
            </a:lvl1pPr>
          </a:lstStyle>
          <a:p>
            <a:r>
              <a:rPr lang="en-US" dirty="0"/>
              <a:t>Thank you.</a:t>
            </a:r>
          </a:p>
        </p:txBody>
      </p:sp>
      <p:pic>
        <p:nvPicPr>
          <p:cNvPr id="5" name="Picture 4" descr="A close-up of a logo&#10;&#10;Description automatically generated">
            <a:extLst>
              <a:ext uri="{FF2B5EF4-FFF2-40B4-BE49-F238E27FC236}">
                <a16:creationId xmlns:a16="http://schemas.microsoft.com/office/drawing/2014/main" id="{A9470683-7A40-2EB5-FCC7-FFD3BA39C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 y="6047892"/>
            <a:ext cx="1792224" cy="462795"/>
          </a:xfrm>
          <a:prstGeom prst="rect">
            <a:avLst/>
          </a:prstGeom>
        </p:spPr>
      </p:pic>
      <p:sp>
        <p:nvSpPr>
          <p:cNvPr id="6" name="Slide Number Placeholder 5">
            <a:extLst>
              <a:ext uri="{FF2B5EF4-FFF2-40B4-BE49-F238E27FC236}">
                <a16:creationId xmlns:a16="http://schemas.microsoft.com/office/drawing/2014/main" id="{E9CC53ED-A879-B371-1025-12714D427E4C}"/>
              </a:ext>
            </a:extLst>
          </p:cNvPr>
          <p:cNvSpPr>
            <a:spLocks noGrp="1"/>
          </p:cNvSpPr>
          <p:nvPr>
            <p:ph type="sldNum" sz="quarter" idx="10"/>
          </p:nvPr>
        </p:nvSpPr>
        <p:spPr/>
        <p:txBody>
          <a:bodyPr/>
          <a:lstStyle/>
          <a:p>
            <a:fld id="{76462363-F3BE-48C3-BC3B-C15A53B3387F}" type="slidenum">
              <a:rPr lang="en-US" smtClean="0"/>
              <a:t>‹#›</a:t>
            </a:fld>
            <a:endParaRPr lang="en-US"/>
          </a:p>
        </p:txBody>
      </p:sp>
      <p:pic>
        <p:nvPicPr>
          <p:cNvPr id="3" name="Picture 2" descr="A close-up of a logo&#10;&#10;Description automatically generated">
            <a:extLst>
              <a:ext uri="{FF2B5EF4-FFF2-40B4-BE49-F238E27FC236}">
                <a16:creationId xmlns:a16="http://schemas.microsoft.com/office/drawing/2014/main" id="{ED0B3DEE-71BF-4DC8-8EE1-6D3159AAE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 y="6047892"/>
            <a:ext cx="1792224" cy="462795"/>
          </a:xfrm>
          <a:prstGeom prst="rect">
            <a:avLst/>
          </a:prstGeom>
        </p:spPr>
      </p:pic>
      <p:pic>
        <p:nvPicPr>
          <p:cNvPr id="4" name="Picture 3" descr="A close-up of a logo&#10;&#10;Description automatically generated">
            <a:extLst>
              <a:ext uri="{FF2B5EF4-FFF2-40B4-BE49-F238E27FC236}">
                <a16:creationId xmlns:a16="http://schemas.microsoft.com/office/drawing/2014/main" id="{ED9CBDA4-65E6-8CED-AAAF-D191FC8ED8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792" y="6047892"/>
            <a:ext cx="1792224" cy="462795"/>
          </a:xfrm>
          <a:prstGeom prst="rect">
            <a:avLst/>
          </a:prstGeom>
        </p:spPr>
      </p:pic>
    </p:spTree>
    <p:extLst>
      <p:ext uri="{BB962C8B-B14F-4D97-AF65-F5344CB8AC3E}">
        <p14:creationId xmlns:p14="http://schemas.microsoft.com/office/powerpoint/2010/main" val="2450453446"/>
      </p:ext>
    </p:extLst>
  </p:cSld>
  <p:clrMapOvr>
    <a:masterClrMapping/>
  </p:clrMapOvr>
  <p:transition spd="med" advClick="0" advTm="1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DAFD-65D5-0223-5741-F705BCB35A62}"/>
              </a:ext>
            </a:extLst>
          </p:cNvPr>
          <p:cNvSpPr>
            <a:spLocks noGrp="1"/>
          </p:cNvSpPr>
          <p:nvPr>
            <p:ph type="title"/>
          </p:nvPr>
        </p:nvSpPr>
        <p:spPr>
          <a:xfrm rot="5400000">
            <a:off x="8237476" y="2924432"/>
            <a:ext cx="6365876" cy="1015488"/>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939BE05-EF5A-EBCE-E6A3-7FCF3CFD582F}"/>
              </a:ext>
            </a:extLst>
          </p:cNvPr>
          <p:cNvSpPr>
            <a:spLocks noGrp="1"/>
          </p:cNvSpPr>
          <p:nvPr>
            <p:ph type="body" orient="vert" idx="1"/>
          </p:nvPr>
        </p:nvSpPr>
        <p:spPr>
          <a:xfrm>
            <a:off x="692944" y="249235"/>
            <a:ext cx="10086975" cy="6365877"/>
          </a:xfrm>
        </p:spPr>
        <p:txBody>
          <a:bodyPr vert="eaVert"/>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53DF2E58-B2D0-DAE7-83DE-156C3695D2FD}"/>
              </a:ext>
            </a:extLst>
          </p:cNvPr>
          <p:cNvSpPr>
            <a:spLocks noGrp="1"/>
          </p:cNvSpPr>
          <p:nvPr>
            <p:ph type="sldNum" sz="quarter" idx="10"/>
          </p:nvPr>
        </p:nvSpPr>
        <p:spPr>
          <a:xfrm rot="5400000">
            <a:off x="-1042805" y="5054602"/>
            <a:ext cx="2743200" cy="365125"/>
          </a:xfrm>
        </p:spPr>
        <p:txBody>
          <a:bodyPr/>
          <a:lstStyle/>
          <a:p>
            <a:fld id="{76462363-F3BE-48C3-BC3B-C15A53B3387F}" type="slidenum">
              <a:rPr lang="en-US" smtClean="0"/>
              <a:t>‹#›</a:t>
            </a:fld>
            <a:endParaRPr lang="en-US"/>
          </a:p>
        </p:txBody>
      </p:sp>
      <p:pic>
        <p:nvPicPr>
          <p:cNvPr id="9" name="Picture 8" descr="A close-up of a logo&#10;&#10;Description automatically generated">
            <a:extLst>
              <a:ext uri="{FF2B5EF4-FFF2-40B4-BE49-F238E27FC236}">
                <a16:creationId xmlns:a16="http://schemas.microsoft.com/office/drawing/2014/main" id="{2F24A298-7D0E-AE06-9842-7AFE21903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7316" y="913950"/>
            <a:ext cx="1792224" cy="462795"/>
          </a:xfrm>
          <a:prstGeom prst="rect">
            <a:avLst/>
          </a:prstGeom>
        </p:spPr>
      </p:pic>
      <p:pic>
        <p:nvPicPr>
          <p:cNvPr id="4" name="Picture 3" descr="A close-up of a logo&#10;&#10;Description automatically generated">
            <a:extLst>
              <a:ext uri="{FF2B5EF4-FFF2-40B4-BE49-F238E27FC236}">
                <a16:creationId xmlns:a16="http://schemas.microsoft.com/office/drawing/2014/main" id="{381EA63C-EB00-8D69-C014-E42829271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7316" y="913950"/>
            <a:ext cx="1792224" cy="462795"/>
          </a:xfrm>
          <a:prstGeom prst="rect">
            <a:avLst/>
          </a:prstGeom>
        </p:spPr>
      </p:pic>
      <p:pic>
        <p:nvPicPr>
          <p:cNvPr id="5" name="Picture 4" descr="A close-up of a logo&#10;&#10;Description automatically generated">
            <a:extLst>
              <a:ext uri="{FF2B5EF4-FFF2-40B4-BE49-F238E27FC236}">
                <a16:creationId xmlns:a16="http://schemas.microsoft.com/office/drawing/2014/main" id="{07BFD629-10F8-ED77-D97F-F66F06E35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67316" y="913950"/>
            <a:ext cx="1792224" cy="462795"/>
          </a:xfrm>
          <a:prstGeom prst="rect">
            <a:avLst/>
          </a:prstGeom>
        </p:spPr>
      </p:pic>
    </p:spTree>
    <p:extLst>
      <p:ext uri="{BB962C8B-B14F-4D97-AF65-F5344CB8AC3E}">
        <p14:creationId xmlns:p14="http://schemas.microsoft.com/office/powerpoint/2010/main" val="1683249937"/>
      </p:ext>
    </p:extLst>
  </p:cSld>
  <p:clrMapOvr>
    <a:masterClrMapping/>
  </p:clrMapOvr>
  <p:transition spd="med" advClick="0" advTm="1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B0D1-5FA5-225F-BC17-9436B3E383AA}"/>
              </a:ext>
            </a:extLst>
          </p:cNvPr>
          <p:cNvSpPr>
            <a:spLocks noGrp="1"/>
          </p:cNvSpPr>
          <p:nvPr>
            <p:ph type="title" hasCustomPrompt="1"/>
          </p:nvPr>
        </p:nvSpPr>
        <p:spPr/>
        <p:txBody>
          <a:bodyPr/>
          <a:lstStyle>
            <a:lvl1pPr>
              <a:defRPr/>
            </a:lvl1pPr>
          </a:lstStyle>
          <a:p>
            <a:r>
              <a:rPr lang="en-US" dirty="0"/>
              <a:t>Click to edit Master title style and do not exceed two lines of text maximum</a:t>
            </a:r>
          </a:p>
        </p:txBody>
      </p:sp>
      <p:sp>
        <p:nvSpPr>
          <p:cNvPr id="3" name="Content Placeholder 2">
            <a:extLst>
              <a:ext uri="{FF2B5EF4-FFF2-40B4-BE49-F238E27FC236}">
                <a16:creationId xmlns:a16="http://schemas.microsoft.com/office/drawing/2014/main" id="{A4D50949-0D3C-0BAE-827C-2E2DA2719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93EEB58E-4070-30C6-D20E-8B3F56B1C96D}"/>
              </a:ext>
            </a:extLst>
          </p:cNvPr>
          <p:cNvSpPr>
            <a:spLocks noGrp="1"/>
          </p:cNvSpPr>
          <p:nvPr>
            <p:ph type="sldNum" sz="quarter" idx="10"/>
          </p:nvPr>
        </p:nvSpPr>
        <p:spPr>
          <a:xfrm>
            <a:off x="9113520" y="6245352"/>
            <a:ext cx="2743200" cy="365125"/>
          </a:xfrm>
        </p:spPr>
        <p:txBody>
          <a:bodyPr/>
          <a:lstStyle>
            <a:lvl1pPr>
              <a:defRPr>
                <a:solidFill>
                  <a:schemeClr val="tx1"/>
                </a:solidFill>
              </a:defRPr>
            </a:lvl1pPr>
          </a:lstStyle>
          <a:p>
            <a:fld id="{76462363-F3BE-48C3-BC3B-C15A53B3387F}" type="slidenum">
              <a:rPr lang="en-US" smtClean="0"/>
              <a:pPr/>
              <a:t>‹#›</a:t>
            </a:fld>
            <a:endParaRPr lang="en-US"/>
          </a:p>
        </p:txBody>
      </p:sp>
    </p:spTree>
    <p:extLst>
      <p:ext uri="{BB962C8B-B14F-4D97-AF65-F5344CB8AC3E}">
        <p14:creationId xmlns:p14="http://schemas.microsoft.com/office/powerpoint/2010/main" val="2733153470"/>
      </p:ext>
    </p:extLst>
  </p:cSld>
  <p:clrMapOvr>
    <a:masterClrMapping/>
  </p:clrMapOvr>
  <p:transition spd="med" advClick="0" advTm="1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B126-3245-3787-028B-836EDF5B0785}"/>
              </a:ext>
            </a:extLst>
          </p:cNvPr>
          <p:cNvSpPr>
            <a:spLocks noGrp="1"/>
          </p:cNvSpPr>
          <p:nvPr>
            <p:ph type="title"/>
          </p:nvPr>
        </p:nvSpPr>
        <p:spPr>
          <a:xfrm>
            <a:off x="335280" y="2057400"/>
            <a:ext cx="11521440" cy="2743200"/>
          </a:xfrm>
        </p:spPr>
        <p:txBody>
          <a:bodyPr anchor="ctr" anchorCtr="0"/>
          <a:lstStyle>
            <a:lvl1pPr>
              <a:defRPr sz="6000">
                <a:solidFill>
                  <a:schemeClr val="bg1"/>
                </a:solidFill>
                <a:latin typeface="+mn-lt"/>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99169D9F-76D4-EFB9-2098-B6C5B0B8D7E7}"/>
              </a:ext>
            </a:extLst>
          </p:cNvPr>
          <p:cNvSpPr>
            <a:spLocks noGrp="1"/>
          </p:cNvSpPr>
          <p:nvPr>
            <p:ph type="sldNum" sz="quarter" idx="10"/>
          </p:nvPr>
        </p:nvSpPr>
        <p:spPr>
          <a:xfrm>
            <a:off x="9113520" y="6260182"/>
            <a:ext cx="2743200" cy="365125"/>
          </a:xfrm>
        </p:spPr>
        <p:txBody>
          <a:bodyPr/>
          <a:lstStyle>
            <a:lvl1pPr>
              <a:defRPr>
                <a:solidFill>
                  <a:schemeClr val="bg1"/>
                </a:solidFill>
              </a:defRPr>
            </a:lvl1pPr>
          </a:lstStyle>
          <a:p>
            <a:fld id="{76462363-F3BE-48C3-BC3B-C15A53B3387F}" type="slidenum">
              <a:rPr lang="en-US" smtClean="0"/>
              <a:pPr/>
              <a:t>‹#›</a:t>
            </a:fld>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726E832-C60B-7602-F967-511E01E62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35B739D7-4812-3CC5-D3F3-5E750AE5D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D1EBDADF-C69A-3E42-F92F-650F7214B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spTree>
    <p:extLst>
      <p:ext uri="{BB962C8B-B14F-4D97-AF65-F5344CB8AC3E}">
        <p14:creationId xmlns:p14="http://schemas.microsoft.com/office/powerpoint/2010/main" val="856693992"/>
      </p:ext>
    </p:extLst>
  </p:cSld>
  <p:clrMapOvr>
    <a:overrideClrMapping bg1="lt1" tx1="dk1" bg2="lt2" tx2="dk2" accent1="accent1" accent2="accent2" accent3="accent3" accent4="accent4" accent5="accent5" accent6="accent6" hlink="hlink" folHlink="folHlink"/>
  </p:clrMapOvr>
  <p:transition spd="med" advClick="0" advTm="1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B126-3245-3787-028B-836EDF5B0785}"/>
              </a:ext>
            </a:extLst>
          </p:cNvPr>
          <p:cNvSpPr>
            <a:spLocks noGrp="1"/>
          </p:cNvSpPr>
          <p:nvPr>
            <p:ph type="title"/>
          </p:nvPr>
        </p:nvSpPr>
        <p:spPr>
          <a:xfrm>
            <a:off x="338328" y="2057400"/>
            <a:ext cx="11521440" cy="2743200"/>
          </a:xfrm>
        </p:spPr>
        <p:txBody>
          <a:bodyPr anchor="ctr" anchorCtr="0"/>
          <a:lstStyle>
            <a:lvl1pPr>
              <a:defRPr sz="6000">
                <a:solidFill>
                  <a:schemeClr val="bg1"/>
                </a:solidFill>
                <a:latin typeface="+mn-lt"/>
              </a:defRPr>
            </a:lvl1p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BF48985A-7F1D-0AD1-06D3-1FCA3755C01D}"/>
              </a:ext>
            </a:extLst>
          </p:cNvPr>
          <p:cNvSpPr>
            <a:spLocks noGrp="1"/>
          </p:cNvSpPr>
          <p:nvPr>
            <p:ph type="sldNum" sz="quarter" idx="10"/>
          </p:nvPr>
        </p:nvSpPr>
        <p:spPr>
          <a:xfrm>
            <a:off x="9113520" y="6260182"/>
            <a:ext cx="2743200" cy="365125"/>
          </a:xfrm>
        </p:spPr>
        <p:txBody>
          <a:bodyPr/>
          <a:lstStyle>
            <a:lvl1pPr>
              <a:defRPr>
                <a:solidFill>
                  <a:schemeClr val="bg1"/>
                </a:solidFill>
              </a:defRPr>
            </a:lvl1pPr>
          </a:lstStyle>
          <a:p>
            <a:fld id="{76462363-F3BE-48C3-BC3B-C15A53B3387F}" type="slidenum">
              <a:rPr lang="en-US" smtClean="0"/>
              <a:pPr/>
              <a:t>‹#›</a:t>
            </a:fld>
            <a:endParaRPr lang="en-US" dirty="0"/>
          </a:p>
        </p:txBody>
      </p:sp>
      <p:pic>
        <p:nvPicPr>
          <p:cNvPr id="8" name="Picture 7" descr="A black background with white text&#10;&#10;Description automatically generated">
            <a:extLst>
              <a:ext uri="{FF2B5EF4-FFF2-40B4-BE49-F238E27FC236}">
                <a16:creationId xmlns:a16="http://schemas.microsoft.com/office/drawing/2014/main" id="{D73B9B1B-B2CB-500E-97F8-76F1C46E8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1FF9D9F4-7502-695F-A37C-C6FCB2481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697AE7F7-C54C-8620-A71F-609FF607C5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spTree>
    <p:extLst>
      <p:ext uri="{BB962C8B-B14F-4D97-AF65-F5344CB8AC3E}">
        <p14:creationId xmlns:p14="http://schemas.microsoft.com/office/powerpoint/2010/main" val="3158430058"/>
      </p:ext>
    </p:extLst>
  </p:cSld>
  <p:clrMapOvr>
    <a:overrideClrMapping bg1="lt1" tx1="dk1" bg2="lt2" tx2="dk2" accent1="accent1" accent2="accent2" accent3="accent3" accent4="accent4" accent5="accent5" accent6="accent6" hlink="hlink" folHlink="folHlink"/>
  </p:clrMapOvr>
  <p:transition spd="med" advClick="0" advTm="1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B126-3245-3787-028B-836EDF5B0785}"/>
              </a:ext>
            </a:extLst>
          </p:cNvPr>
          <p:cNvSpPr>
            <a:spLocks noGrp="1"/>
          </p:cNvSpPr>
          <p:nvPr>
            <p:ph type="title"/>
          </p:nvPr>
        </p:nvSpPr>
        <p:spPr>
          <a:xfrm>
            <a:off x="338328" y="2057400"/>
            <a:ext cx="11521440" cy="2743200"/>
          </a:xfrm>
        </p:spPr>
        <p:txBody>
          <a:bodyPr anchor="ctr" anchorCtr="0"/>
          <a:lstStyle>
            <a:lvl1pPr>
              <a:defRPr sz="6000">
                <a:solidFill>
                  <a:schemeClr val="bg1"/>
                </a:solidFill>
                <a:latin typeface="+mn-lt"/>
              </a:defRPr>
            </a:lvl1p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A985D471-D8D6-AF26-C982-0F3035E37298}"/>
              </a:ext>
            </a:extLst>
          </p:cNvPr>
          <p:cNvSpPr>
            <a:spLocks noGrp="1"/>
          </p:cNvSpPr>
          <p:nvPr>
            <p:ph type="sldNum" sz="quarter" idx="10"/>
          </p:nvPr>
        </p:nvSpPr>
        <p:spPr>
          <a:xfrm>
            <a:off x="9113520" y="6260182"/>
            <a:ext cx="2743200" cy="365125"/>
          </a:xfrm>
        </p:spPr>
        <p:txBody>
          <a:bodyPr/>
          <a:lstStyle>
            <a:lvl1pPr>
              <a:defRPr>
                <a:solidFill>
                  <a:schemeClr val="bg1"/>
                </a:solidFill>
              </a:defRPr>
            </a:lvl1pPr>
          </a:lstStyle>
          <a:p>
            <a:fld id="{76462363-F3BE-48C3-BC3B-C15A53B3387F}" type="slidenum">
              <a:rPr lang="en-US" smtClean="0"/>
              <a:pPr/>
              <a:t>‹#›</a:t>
            </a:fld>
            <a:endParaRPr lang="en-US" dirty="0"/>
          </a:p>
        </p:txBody>
      </p:sp>
      <p:pic>
        <p:nvPicPr>
          <p:cNvPr id="8" name="Picture 7" descr="A black background with white text&#10;&#10;Description automatically generated">
            <a:extLst>
              <a:ext uri="{FF2B5EF4-FFF2-40B4-BE49-F238E27FC236}">
                <a16:creationId xmlns:a16="http://schemas.microsoft.com/office/drawing/2014/main" id="{31E59DDE-46DA-B702-D5FA-16F9E7ED5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1B0F3996-19CC-1437-8EB2-77CB7ECAB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9E705535-3AC6-BADA-B118-8C2E081B0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spTree>
    <p:extLst>
      <p:ext uri="{BB962C8B-B14F-4D97-AF65-F5344CB8AC3E}">
        <p14:creationId xmlns:p14="http://schemas.microsoft.com/office/powerpoint/2010/main" val="1506041672"/>
      </p:ext>
    </p:extLst>
  </p:cSld>
  <p:clrMapOvr>
    <a:overrideClrMapping bg1="lt1" tx1="dk1" bg2="lt2" tx2="dk2" accent1="accent1" accent2="accent2" accent3="accent3" accent4="accent4" accent5="accent5" accent6="accent6" hlink="hlink" folHlink="folHlink"/>
  </p:clrMapOvr>
  <p:transition spd="med" advClick="0" advTm="1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B126-3245-3787-028B-836EDF5B0785}"/>
              </a:ext>
            </a:extLst>
          </p:cNvPr>
          <p:cNvSpPr>
            <a:spLocks noGrp="1"/>
          </p:cNvSpPr>
          <p:nvPr>
            <p:ph type="title"/>
          </p:nvPr>
        </p:nvSpPr>
        <p:spPr>
          <a:xfrm>
            <a:off x="338328" y="2057400"/>
            <a:ext cx="11521440" cy="2743200"/>
          </a:xfrm>
        </p:spPr>
        <p:txBody>
          <a:bodyPr anchor="ctr" anchorCtr="0"/>
          <a:lstStyle>
            <a:lvl1pPr>
              <a:defRPr sz="6000">
                <a:solidFill>
                  <a:schemeClr val="bg1"/>
                </a:solidFill>
                <a:latin typeface="+mn-lt"/>
              </a:defRPr>
            </a:lvl1p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3F338B77-05BB-9402-31DB-C3E13C00C6F2}"/>
              </a:ext>
            </a:extLst>
          </p:cNvPr>
          <p:cNvSpPr>
            <a:spLocks noGrp="1"/>
          </p:cNvSpPr>
          <p:nvPr>
            <p:ph type="sldNum" sz="quarter" idx="10"/>
          </p:nvPr>
        </p:nvSpPr>
        <p:spPr>
          <a:xfrm>
            <a:off x="9113520" y="6260182"/>
            <a:ext cx="2743200" cy="365125"/>
          </a:xfrm>
        </p:spPr>
        <p:txBody>
          <a:bodyPr/>
          <a:lstStyle>
            <a:lvl1pPr>
              <a:defRPr>
                <a:solidFill>
                  <a:schemeClr val="bg1"/>
                </a:solidFill>
              </a:defRPr>
            </a:lvl1pPr>
          </a:lstStyle>
          <a:p>
            <a:fld id="{76462363-F3BE-48C3-BC3B-C15A53B3387F}" type="slidenum">
              <a:rPr lang="en-US" smtClean="0"/>
              <a:pPr/>
              <a:t>‹#›</a:t>
            </a:fld>
            <a:endParaRPr lang="en-US" dirty="0"/>
          </a:p>
        </p:txBody>
      </p:sp>
      <p:pic>
        <p:nvPicPr>
          <p:cNvPr id="8" name="Picture 7" descr="A black background with white text&#10;&#10;Description automatically generated">
            <a:extLst>
              <a:ext uri="{FF2B5EF4-FFF2-40B4-BE49-F238E27FC236}">
                <a16:creationId xmlns:a16="http://schemas.microsoft.com/office/drawing/2014/main" id="{B5F828FC-1C11-9E28-4142-95FE56800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26C1AEA6-9454-5445-E9E3-FAA86DE8E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FAF43529-49F1-A863-D96A-F9A4A48919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 y="6029124"/>
            <a:ext cx="2253863" cy="827242"/>
          </a:xfrm>
          <a:prstGeom prst="rect">
            <a:avLst/>
          </a:prstGeom>
        </p:spPr>
      </p:pic>
    </p:spTree>
    <p:extLst>
      <p:ext uri="{BB962C8B-B14F-4D97-AF65-F5344CB8AC3E}">
        <p14:creationId xmlns:p14="http://schemas.microsoft.com/office/powerpoint/2010/main" val="2991743474"/>
      </p:ext>
    </p:extLst>
  </p:cSld>
  <p:clrMapOvr>
    <a:overrideClrMapping bg1="lt1" tx1="dk1" bg2="lt2" tx2="dk2" accent1="accent1" accent2="accent2" accent3="accent3" accent4="accent4" accent5="accent5" accent6="accent6" hlink="hlink" folHlink="folHlink"/>
  </p:clrMapOvr>
  <p:transition spd="med" advClick="0" advTm="1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DC2B-3046-8124-0FD9-F91C75575D4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17540E-F697-1D11-BE99-8BEB9AD8D188}"/>
              </a:ext>
            </a:extLst>
          </p:cNvPr>
          <p:cNvSpPr>
            <a:spLocks noGrp="1"/>
          </p:cNvSpPr>
          <p:nvPr>
            <p:ph sz="half" idx="1"/>
          </p:nvPr>
        </p:nvSpPr>
        <p:spPr>
          <a:xfrm>
            <a:off x="338328" y="1600200"/>
            <a:ext cx="5577840" cy="4480560"/>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CB4D4C54-C6A3-2961-D6CB-747DA5C17397}"/>
              </a:ext>
            </a:extLst>
          </p:cNvPr>
          <p:cNvSpPr>
            <a:spLocks noGrp="1"/>
          </p:cNvSpPr>
          <p:nvPr>
            <p:ph sz="half" idx="2"/>
          </p:nvPr>
        </p:nvSpPr>
        <p:spPr>
          <a:xfrm>
            <a:off x="6275832" y="1600200"/>
            <a:ext cx="5577840" cy="4480560"/>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74557497-0E73-B54C-A1AD-C593244A43A6}"/>
              </a:ext>
            </a:extLst>
          </p:cNvPr>
          <p:cNvSpPr>
            <a:spLocks noGrp="1"/>
          </p:cNvSpPr>
          <p:nvPr>
            <p:ph type="sldNum" sz="quarter" idx="10"/>
          </p:nvPr>
        </p:nvSpPr>
        <p:spPr>
          <a:xfrm>
            <a:off x="9116568" y="6245352"/>
            <a:ext cx="2743200" cy="365125"/>
          </a:xfrm>
        </p:spPr>
        <p:txBody>
          <a:bodyPr/>
          <a:lstStyle/>
          <a:p>
            <a:fld id="{76462363-F3BE-48C3-BC3B-C15A53B3387F}" type="slidenum">
              <a:rPr lang="en-US" smtClean="0"/>
              <a:t>‹#›</a:t>
            </a:fld>
            <a:endParaRPr lang="en-US"/>
          </a:p>
        </p:txBody>
      </p:sp>
    </p:spTree>
    <p:extLst>
      <p:ext uri="{BB962C8B-B14F-4D97-AF65-F5344CB8AC3E}">
        <p14:creationId xmlns:p14="http://schemas.microsoft.com/office/powerpoint/2010/main" val="812777319"/>
      </p:ext>
    </p:extLst>
  </p:cSld>
  <p:clrMapOvr>
    <a:masterClrMapping/>
  </p:clrMapOvr>
  <p:transition spd="med" advClick="0" advTm="1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8966-3ED5-79C9-4C7B-4B8F1795156E}"/>
              </a:ext>
            </a:extLst>
          </p:cNvPr>
          <p:cNvSpPr>
            <a:spLocks noGrp="1"/>
          </p:cNvSpPr>
          <p:nvPr>
            <p:ph type="title"/>
          </p:nvPr>
        </p:nvSpPr>
        <p:spPr>
          <a:xfrm>
            <a:off x="338328" y="393192"/>
            <a:ext cx="11521440" cy="101498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1990E4-0F91-11EE-3E27-23B3AEFE6A14}"/>
              </a:ext>
            </a:extLst>
          </p:cNvPr>
          <p:cNvSpPr>
            <a:spLocks noGrp="1"/>
          </p:cNvSpPr>
          <p:nvPr>
            <p:ph type="body" idx="1"/>
          </p:nvPr>
        </p:nvSpPr>
        <p:spPr>
          <a:xfrm>
            <a:off x="338328" y="1600200"/>
            <a:ext cx="5577840" cy="457200"/>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4F617-B20D-B588-E20C-72704D4D7154}"/>
              </a:ext>
            </a:extLst>
          </p:cNvPr>
          <p:cNvSpPr>
            <a:spLocks noGrp="1"/>
          </p:cNvSpPr>
          <p:nvPr>
            <p:ph sz="half" idx="2"/>
          </p:nvPr>
        </p:nvSpPr>
        <p:spPr>
          <a:xfrm>
            <a:off x="338328" y="2057400"/>
            <a:ext cx="5577840" cy="3931920"/>
          </a:xfrm>
        </p:spPr>
        <p:txBody>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C610C7C-757F-C297-E7F7-5003A04DAC38}"/>
              </a:ext>
            </a:extLst>
          </p:cNvPr>
          <p:cNvSpPr>
            <a:spLocks noGrp="1"/>
          </p:cNvSpPr>
          <p:nvPr>
            <p:ph type="body" sz="quarter" idx="3"/>
          </p:nvPr>
        </p:nvSpPr>
        <p:spPr>
          <a:xfrm>
            <a:off x="6272784" y="1600200"/>
            <a:ext cx="5577840" cy="457200"/>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619769-0D83-E62F-12CA-4D9D8E3CE221}"/>
              </a:ext>
            </a:extLst>
          </p:cNvPr>
          <p:cNvSpPr>
            <a:spLocks noGrp="1"/>
          </p:cNvSpPr>
          <p:nvPr>
            <p:ph sz="quarter" idx="4"/>
          </p:nvPr>
        </p:nvSpPr>
        <p:spPr>
          <a:xfrm>
            <a:off x="6272784" y="2057400"/>
            <a:ext cx="5577840" cy="3931920"/>
          </a:xfrm>
        </p:spPr>
        <p:txBody>
          <a:bodyPr/>
          <a:lstStyle/>
          <a:p>
            <a:pPr lvl="0"/>
            <a:r>
              <a:rPr lang="en-US"/>
              <a:t>Click to edit Master text styles</a:t>
            </a:r>
          </a:p>
          <a:p>
            <a:pPr lvl="1"/>
            <a:r>
              <a:rPr lang="en-US"/>
              <a:t>Second level</a:t>
            </a:r>
          </a:p>
          <a:p>
            <a:pPr lvl="2"/>
            <a:r>
              <a:rPr lang="en-US"/>
              <a:t>Third level</a:t>
            </a:r>
          </a:p>
        </p:txBody>
      </p:sp>
      <p:sp>
        <p:nvSpPr>
          <p:cNvPr id="10" name="Slide Number Placeholder 9">
            <a:extLst>
              <a:ext uri="{FF2B5EF4-FFF2-40B4-BE49-F238E27FC236}">
                <a16:creationId xmlns:a16="http://schemas.microsoft.com/office/drawing/2014/main" id="{C3FA43ED-8972-60B9-9DB3-A409A7CD8DBA}"/>
              </a:ext>
            </a:extLst>
          </p:cNvPr>
          <p:cNvSpPr>
            <a:spLocks noGrp="1"/>
          </p:cNvSpPr>
          <p:nvPr>
            <p:ph type="sldNum" sz="quarter" idx="10"/>
          </p:nvPr>
        </p:nvSpPr>
        <p:spPr/>
        <p:txBody>
          <a:bodyPr/>
          <a:lstStyle/>
          <a:p>
            <a:fld id="{76462363-F3BE-48C3-BC3B-C15A53B3387F}" type="slidenum">
              <a:rPr lang="en-US" smtClean="0"/>
              <a:t>‹#›</a:t>
            </a:fld>
            <a:endParaRPr lang="en-US"/>
          </a:p>
        </p:txBody>
      </p:sp>
    </p:spTree>
    <p:extLst>
      <p:ext uri="{BB962C8B-B14F-4D97-AF65-F5344CB8AC3E}">
        <p14:creationId xmlns:p14="http://schemas.microsoft.com/office/powerpoint/2010/main" val="684900540"/>
      </p:ext>
    </p:extLst>
  </p:cSld>
  <p:clrMapOvr>
    <a:masterClrMapping/>
  </p:clrMapOvr>
  <p:transition spd="med" advClick="0" advTm="1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1A46-59E4-D21E-6CE8-B97A0AF2A90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5EDE80D-B504-9545-6EDA-AC46C1B87AC2}"/>
              </a:ext>
            </a:extLst>
          </p:cNvPr>
          <p:cNvSpPr>
            <a:spLocks noGrp="1"/>
          </p:cNvSpPr>
          <p:nvPr>
            <p:ph type="sldNum" sz="quarter" idx="10"/>
          </p:nvPr>
        </p:nvSpPr>
        <p:spPr/>
        <p:txBody>
          <a:bodyPr/>
          <a:lstStyle/>
          <a:p>
            <a:fld id="{76462363-F3BE-48C3-BC3B-C15A53B3387F}" type="slidenum">
              <a:rPr lang="en-US" smtClean="0"/>
              <a:t>‹#›</a:t>
            </a:fld>
            <a:endParaRPr lang="en-US"/>
          </a:p>
        </p:txBody>
      </p:sp>
    </p:spTree>
    <p:extLst>
      <p:ext uri="{BB962C8B-B14F-4D97-AF65-F5344CB8AC3E}">
        <p14:creationId xmlns:p14="http://schemas.microsoft.com/office/powerpoint/2010/main" val="1099441732"/>
      </p:ext>
    </p:extLst>
  </p:cSld>
  <p:clrMapOvr>
    <a:masterClrMapping/>
  </p:clrMapOvr>
  <p:transition spd="med" advClick="0" advTm="1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E74E7F-4FB5-E912-3BB1-CED033FD2972}"/>
              </a:ext>
            </a:extLst>
          </p:cNvPr>
          <p:cNvSpPr>
            <a:spLocks noGrp="1"/>
          </p:cNvSpPr>
          <p:nvPr>
            <p:ph type="title"/>
          </p:nvPr>
        </p:nvSpPr>
        <p:spPr>
          <a:xfrm>
            <a:off x="335280" y="395150"/>
            <a:ext cx="11521440" cy="1015488"/>
          </a:xfrm>
          <a:prstGeom prst="rect">
            <a:avLst/>
          </a:prstGeom>
        </p:spPr>
        <p:txBody>
          <a:bodyPr vert="horz" lIns="73152" tIns="0" rIns="73152"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007C8BC-95E9-00DF-3B47-33A59E400D21}"/>
              </a:ext>
            </a:extLst>
          </p:cNvPr>
          <p:cNvSpPr>
            <a:spLocks noGrp="1"/>
          </p:cNvSpPr>
          <p:nvPr>
            <p:ph type="body" idx="1"/>
          </p:nvPr>
        </p:nvSpPr>
        <p:spPr>
          <a:xfrm>
            <a:off x="335280" y="1600200"/>
            <a:ext cx="11521440" cy="43891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CD4A041B-A02B-B482-90AB-F9C26976A94C}"/>
              </a:ext>
            </a:extLst>
          </p:cNvPr>
          <p:cNvSpPr>
            <a:spLocks noGrp="1"/>
          </p:cNvSpPr>
          <p:nvPr>
            <p:ph type="sldNum" sz="quarter" idx="4"/>
          </p:nvPr>
        </p:nvSpPr>
        <p:spPr>
          <a:xfrm>
            <a:off x="9061269" y="6277480"/>
            <a:ext cx="2743200" cy="365125"/>
          </a:xfrm>
          <a:prstGeom prst="rect">
            <a:avLst/>
          </a:prstGeom>
        </p:spPr>
        <p:txBody>
          <a:bodyPr vert="horz" lIns="91440" tIns="45720" rIns="91440" bIns="45720" rtlCol="0" anchor="ctr"/>
          <a:lstStyle>
            <a:lvl1pPr algn="r">
              <a:defRPr sz="1200">
                <a:solidFill>
                  <a:schemeClr val="tx1"/>
                </a:solidFill>
              </a:defRPr>
            </a:lvl1pPr>
          </a:lstStyle>
          <a:p>
            <a:fld id="{76462363-F3BE-48C3-BC3B-C15A53B3387F}" type="slidenum">
              <a:rPr lang="en-US" smtClean="0"/>
              <a:pPr/>
              <a:t>‹#›</a:t>
            </a:fld>
            <a:endParaRPr lang="en-US" dirty="0"/>
          </a:p>
        </p:txBody>
      </p:sp>
      <p:pic>
        <p:nvPicPr>
          <p:cNvPr id="7" name="Picture 6" descr="A black background with grey text&#10;&#10;Description automatically generated">
            <a:extLst>
              <a:ext uri="{FF2B5EF4-FFF2-40B4-BE49-F238E27FC236}">
                <a16:creationId xmlns:a16="http://schemas.microsoft.com/office/drawing/2014/main" id="{2A9610B5-40D2-8FE6-3A8B-C171786C811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 y="6019760"/>
            <a:ext cx="2287776" cy="838292"/>
          </a:xfrm>
          <a:prstGeom prst="rect">
            <a:avLst/>
          </a:prstGeom>
        </p:spPr>
      </p:pic>
      <p:pic>
        <p:nvPicPr>
          <p:cNvPr id="4" name="Picture 3" descr="A black background with grey text&#10;&#10;Description automatically generated">
            <a:extLst>
              <a:ext uri="{FF2B5EF4-FFF2-40B4-BE49-F238E27FC236}">
                <a16:creationId xmlns:a16="http://schemas.microsoft.com/office/drawing/2014/main" id="{560F8E91-1ECE-9740-B2A0-1E59160CF61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 y="6019760"/>
            <a:ext cx="2287776" cy="838292"/>
          </a:xfrm>
          <a:prstGeom prst="rect">
            <a:avLst/>
          </a:prstGeom>
        </p:spPr>
      </p:pic>
      <p:pic>
        <p:nvPicPr>
          <p:cNvPr id="5" name="Picture 4" descr="A black background with grey text&#10;&#10;Description automatically generated">
            <a:extLst>
              <a:ext uri="{FF2B5EF4-FFF2-40B4-BE49-F238E27FC236}">
                <a16:creationId xmlns:a16="http://schemas.microsoft.com/office/drawing/2014/main" id="{42974904-29CC-FC40-6D67-1AB9BD66D7A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6019760"/>
            <a:ext cx="2287776" cy="838292"/>
          </a:xfrm>
          <a:prstGeom prst="rect">
            <a:avLst/>
          </a:prstGeom>
        </p:spPr>
      </p:pic>
    </p:spTree>
    <p:extLst>
      <p:ext uri="{BB962C8B-B14F-4D97-AF65-F5344CB8AC3E}">
        <p14:creationId xmlns:p14="http://schemas.microsoft.com/office/powerpoint/2010/main" val="17829869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med" advClick="0" advTm="15000">
    <p:fade/>
  </p:transition>
  <p:hf hdr="0" ft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44000"/>
        </a:lnSpc>
        <a:spcBef>
          <a:spcPts val="1000"/>
        </a:spcBef>
        <a:spcAft>
          <a:spcPts val="0"/>
        </a:spcAft>
        <a:buClr>
          <a:schemeClr val="bg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44000"/>
        </a:lnSpc>
        <a:spcBef>
          <a:spcPts val="500"/>
        </a:spcBef>
        <a:spcAft>
          <a:spcPts val="0"/>
        </a:spcAft>
        <a:buClr>
          <a:schemeClr val="bg2"/>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44000"/>
        </a:lnSpc>
        <a:spcBef>
          <a:spcPts val="500"/>
        </a:spcBef>
        <a:spcAft>
          <a:spcPts val="0"/>
        </a:spcAft>
        <a:buClr>
          <a:schemeClr val="bg2"/>
        </a:buClr>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90F8-E1CA-0607-6225-F41771EB465E}"/>
              </a:ext>
            </a:extLst>
          </p:cNvPr>
          <p:cNvSpPr>
            <a:spLocks noGrp="1"/>
          </p:cNvSpPr>
          <p:nvPr>
            <p:ph type="ctrTitle"/>
          </p:nvPr>
        </p:nvSpPr>
        <p:spPr/>
        <p:txBody>
          <a:bodyPr/>
          <a:lstStyle/>
          <a:p>
            <a:r>
              <a:rPr lang="en-US" dirty="0"/>
              <a:t>One CommonSpirit</a:t>
            </a:r>
          </a:p>
        </p:txBody>
      </p:sp>
    </p:spTree>
    <p:extLst>
      <p:ext uri="{BB962C8B-B14F-4D97-AF65-F5344CB8AC3E}">
        <p14:creationId xmlns:p14="http://schemas.microsoft.com/office/powerpoint/2010/main" val="1585369727"/>
      </p:ext>
    </p:extLst>
  </p:cSld>
  <p:clrMapOvr>
    <a:masterClrMapping/>
  </p:clrMapOvr>
  <p:transition spd="med" advClick="0" advTm="1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60A6E-9214-8220-ABAC-9985F32F42F9}"/>
              </a:ext>
            </a:extLst>
          </p:cNvPr>
          <p:cNvSpPr>
            <a:spLocks noGrp="1"/>
          </p:cNvSpPr>
          <p:nvPr>
            <p:ph type="sldNum" sz="quarter" idx="10"/>
          </p:nvPr>
        </p:nvSpPr>
        <p:spPr/>
        <p:txBody>
          <a:bodyPr/>
          <a:lstStyle/>
          <a:p>
            <a:fld id="{76462363-F3BE-48C3-BC3B-C15A53B3387F}" type="slidenum">
              <a:rPr lang="en-US" smtClean="0"/>
              <a:pPr/>
              <a:t>10</a:t>
            </a:fld>
            <a:endParaRPr lang="en-US"/>
          </a:p>
        </p:txBody>
      </p:sp>
      <p:sp>
        <p:nvSpPr>
          <p:cNvPr id="3" name="TextBox 2">
            <a:extLst>
              <a:ext uri="{FF2B5EF4-FFF2-40B4-BE49-F238E27FC236}">
                <a16:creationId xmlns:a16="http://schemas.microsoft.com/office/drawing/2014/main" id="{8DED142E-81F6-0B53-4D36-8F1BA4CB82DF}"/>
              </a:ext>
            </a:extLst>
          </p:cNvPr>
          <p:cNvSpPr txBox="1"/>
          <p:nvPr/>
        </p:nvSpPr>
        <p:spPr>
          <a:xfrm>
            <a:off x="-1736987" y="-1754326"/>
            <a:ext cx="10485120" cy="1754326"/>
          </a:xfrm>
          <a:prstGeom prst="rect">
            <a:avLst/>
          </a:prstGeom>
          <a:noFill/>
        </p:spPr>
        <p:txBody>
          <a:bodyPr wrap="square" rtlCol="0">
            <a:spAutoFit/>
          </a:bodyPr>
          <a:lstStyle/>
          <a:p>
            <a:r>
              <a:rPr lang="en-US" dirty="0"/>
              <a:t>2,200+</a:t>
            </a:r>
          </a:p>
          <a:p>
            <a:r>
              <a:rPr lang="en-US" dirty="0"/>
              <a:t>care sites in 24 states coast to coast</a:t>
            </a:r>
          </a:p>
          <a:p>
            <a:endParaRPr lang="en-US" sz="3600" dirty="0"/>
          </a:p>
          <a:p>
            <a:r>
              <a:rPr lang="en-US" dirty="0"/>
              <a:t>35,000 physicians and advanced practice providers across a system of hospitals and clinics</a:t>
            </a:r>
          </a:p>
        </p:txBody>
      </p:sp>
      <p:sp>
        <p:nvSpPr>
          <p:cNvPr id="5" name="Title 4">
            <a:extLst>
              <a:ext uri="{FF2B5EF4-FFF2-40B4-BE49-F238E27FC236}">
                <a16:creationId xmlns:a16="http://schemas.microsoft.com/office/drawing/2014/main" id="{D40365B9-52F9-E28E-C789-BFFB574F9690}"/>
              </a:ext>
            </a:extLst>
          </p:cNvPr>
          <p:cNvSpPr>
            <a:spLocks noGrp="1"/>
          </p:cNvSpPr>
          <p:nvPr>
            <p:ph type="title"/>
          </p:nvPr>
        </p:nvSpPr>
        <p:spPr>
          <a:xfrm>
            <a:off x="335280" y="247523"/>
            <a:ext cx="11521440" cy="1015488"/>
          </a:xfrm>
        </p:spPr>
        <p:txBody>
          <a:bodyPr>
            <a:noAutofit/>
          </a:bodyPr>
          <a:lstStyle/>
          <a:p>
            <a:r>
              <a:rPr lang="en-US" sz="4400" b="1" i="0" dirty="0">
                <a:solidFill>
                  <a:schemeClr val="tx1">
                    <a:lumMod val="65000"/>
                    <a:lumOff val="35000"/>
                  </a:schemeClr>
                </a:solidFill>
                <a:effectLst/>
              </a:rPr>
              <a:t>Everyone has a stake in this.</a:t>
            </a:r>
            <a:endParaRPr lang="en-US" sz="4400" dirty="0">
              <a:solidFill>
                <a:schemeClr val="tx1">
                  <a:lumMod val="65000"/>
                  <a:lumOff val="35000"/>
                </a:schemeClr>
              </a:solidFill>
            </a:endParaRPr>
          </a:p>
        </p:txBody>
      </p:sp>
      <p:sp>
        <p:nvSpPr>
          <p:cNvPr id="7" name="Content Placeholder 6">
            <a:extLst>
              <a:ext uri="{FF2B5EF4-FFF2-40B4-BE49-F238E27FC236}">
                <a16:creationId xmlns:a16="http://schemas.microsoft.com/office/drawing/2014/main" id="{EEA1CF86-9C87-1DF8-B9F4-F37F5CE0E568}"/>
              </a:ext>
            </a:extLst>
          </p:cNvPr>
          <p:cNvSpPr>
            <a:spLocks noGrp="1"/>
          </p:cNvSpPr>
          <p:nvPr>
            <p:ph idx="1"/>
          </p:nvPr>
        </p:nvSpPr>
        <p:spPr>
          <a:xfrm>
            <a:off x="335280" y="1745374"/>
            <a:ext cx="11521440" cy="4243946"/>
          </a:xfrm>
        </p:spPr>
        <p:txBody>
          <a:bodyPr/>
          <a:lstStyle/>
          <a:p>
            <a:pPr marL="0" indent="0">
              <a:buNone/>
            </a:pPr>
            <a:r>
              <a:rPr lang="en-US" dirty="0">
                <a:solidFill>
                  <a:schemeClr val="bg2"/>
                </a:solidFill>
              </a:rPr>
              <a:t>Inequities in our public health system are felt directly and disproportionately in systematically excluded communities. But their suffering indirectly affects us all through billions of dollars in excess medical care costs and lost productivity. There is another kind of cost as well—the cost to our nation’s conscience, its empathetic nature, and its ideals of fairness.</a:t>
            </a:r>
          </a:p>
        </p:txBody>
      </p:sp>
      <p:pic>
        <p:nvPicPr>
          <p:cNvPr id="10" name="Picture 9">
            <a:extLst>
              <a:ext uri="{FF2B5EF4-FFF2-40B4-BE49-F238E27FC236}">
                <a16:creationId xmlns:a16="http://schemas.microsoft.com/office/drawing/2014/main" id="{53594B23-747F-B9D4-905C-8E701CF34745}"/>
              </a:ext>
            </a:extLst>
          </p:cNvPr>
          <p:cNvPicPr>
            <a:picLocks noChangeAspect="1"/>
          </p:cNvPicPr>
          <p:nvPr/>
        </p:nvPicPr>
        <p:blipFill>
          <a:blip r:embed="rId2"/>
          <a:stretch>
            <a:fillRect/>
          </a:stretch>
        </p:blipFill>
        <p:spPr>
          <a:xfrm>
            <a:off x="8196038" y="6245352"/>
            <a:ext cx="3229426" cy="543001"/>
          </a:xfrm>
          <a:prstGeom prst="rect">
            <a:avLst/>
          </a:prstGeom>
        </p:spPr>
      </p:pic>
    </p:spTree>
    <p:extLst>
      <p:ext uri="{BB962C8B-B14F-4D97-AF65-F5344CB8AC3E}">
        <p14:creationId xmlns:p14="http://schemas.microsoft.com/office/powerpoint/2010/main" val="1404480083"/>
      </p:ext>
    </p:extLst>
  </p:cSld>
  <p:clrMapOvr>
    <a:masterClrMapping/>
  </p:clrMapOvr>
  <p:transition spd="med" advClick="0" advTm="15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1704AB-C710-FEEE-1A52-638AD7AFEB43}"/>
              </a:ext>
            </a:extLst>
          </p:cNvPr>
          <p:cNvSpPr>
            <a:spLocks noGrp="1"/>
          </p:cNvSpPr>
          <p:nvPr>
            <p:ph type="sldNum" sz="quarter" idx="10"/>
          </p:nvPr>
        </p:nvSpPr>
        <p:spPr/>
        <p:txBody>
          <a:bodyPr/>
          <a:lstStyle/>
          <a:p>
            <a:fld id="{76462363-F3BE-48C3-BC3B-C15A53B3387F}" type="slidenum">
              <a:rPr lang="en-US" smtClean="0"/>
              <a:pPr/>
              <a:t>11</a:t>
            </a:fld>
            <a:endParaRPr lang="en-US" dirty="0"/>
          </a:p>
        </p:txBody>
      </p:sp>
      <p:pic>
        <p:nvPicPr>
          <p:cNvPr id="3" name="Picture 2">
            <a:extLst>
              <a:ext uri="{FF2B5EF4-FFF2-40B4-BE49-F238E27FC236}">
                <a16:creationId xmlns:a16="http://schemas.microsoft.com/office/drawing/2014/main" id="{75DF4AC8-D3BA-52FB-1C4C-34CE169261F8}"/>
              </a:ext>
            </a:extLst>
          </p:cNvPr>
          <p:cNvPicPr>
            <a:picLocks noChangeAspect="1"/>
          </p:cNvPicPr>
          <p:nvPr/>
        </p:nvPicPr>
        <p:blipFill>
          <a:blip r:embed="rId2"/>
          <a:stretch>
            <a:fillRect/>
          </a:stretch>
        </p:blipFill>
        <p:spPr>
          <a:xfrm>
            <a:off x="415490" y="1331495"/>
            <a:ext cx="6035199" cy="4261634"/>
          </a:xfrm>
          <a:prstGeom prst="rect">
            <a:avLst/>
          </a:prstGeom>
        </p:spPr>
      </p:pic>
      <p:sp>
        <p:nvSpPr>
          <p:cNvPr id="6" name="TextBox 5">
            <a:extLst>
              <a:ext uri="{FF2B5EF4-FFF2-40B4-BE49-F238E27FC236}">
                <a16:creationId xmlns:a16="http://schemas.microsoft.com/office/drawing/2014/main" id="{741B0458-2F7B-A1BB-75ED-143FC1DB7C33}"/>
              </a:ext>
            </a:extLst>
          </p:cNvPr>
          <p:cNvSpPr txBox="1"/>
          <p:nvPr/>
        </p:nvSpPr>
        <p:spPr>
          <a:xfrm>
            <a:off x="6680432" y="1520785"/>
            <a:ext cx="5176288" cy="3816429"/>
          </a:xfrm>
          <a:prstGeom prst="rect">
            <a:avLst/>
          </a:prstGeom>
          <a:noFill/>
        </p:spPr>
        <p:txBody>
          <a:bodyPr wrap="square">
            <a:spAutoFit/>
          </a:bodyPr>
          <a:lstStyle/>
          <a:p>
            <a:pPr algn="l"/>
            <a:r>
              <a:rPr lang="en-US" sz="2200" b="0" i="0" dirty="0">
                <a:solidFill>
                  <a:schemeClr val="bg1"/>
                </a:solidFill>
                <a:effectLst/>
              </a:rPr>
              <a:t>Everyone should have the opportunity to be healthier. As simple as that sounds, there is formidable complexity behind it. Achieving health justice will require a nationwide commitment to addressing poverty, domestic violence, food scarcity, climate change, drug addiction, childhood education, health policy, and more in meaningful ways.</a:t>
            </a:r>
          </a:p>
        </p:txBody>
      </p:sp>
      <p:sp>
        <p:nvSpPr>
          <p:cNvPr id="8" name="TextBox 7">
            <a:extLst>
              <a:ext uri="{FF2B5EF4-FFF2-40B4-BE49-F238E27FC236}">
                <a16:creationId xmlns:a16="http://schemas.microsoft.com/office/drawing/2014/main" id="{4F424C1C-87AB-A117-659C-25F9DEEC80A9}"/>
              </a:ext>
            </a:extLst>
          </p:cNvPr>
          <p:cNvSpPr txBox="1"/>
          <p:nvPr/>
        </p:nvSpPr>
        <p:spPr>
          <a:xfrm>
            <a:off x="364820" y="317461"/>
            <a:ext cx="69664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n-ea"/>
                <a:cs typeface="+mn-cs"/>
              </a:rPr>
              <a:t>What is health justice?</a:t>
            </a:r>
          </a:p>
        </p:txBody>
      </p:sp>
    </p:spTree>
    <p:extLst>
      <p:ext uri="{BB962C8B-B14F-4D97-AF65-F5344CB8AC3E}">
        <p14:creationId xmlns:p14="http://schemas.microsoft.com/office/powerpoint/2010/main" val="2108748646"/>
      </p:ext>
    </p:extLst>
  </p:cSld>
  <p:clrMapOvr>
    <a:masterClrMapping/>
  </p:clrMapOvr>
  <p:transition spd="med" advClick="0" advTm="15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3BB515-82F2-B78B-7CE9-79752A4E0191}"/>
              </a:ext>
            </a:extLst>
          </p:cNvPr>
          <p:cNvSpPr>
            <a:spLocks noGrp="1"/>
          </p:cNvSpPr>
          <p:nvPr>
            <p:ph type="sldNum" sz="quarter" idx="10"/>
          </p:nvPr>
        </p:nvSpPr>
        <p:spPr/>
        <p:txBody>
          <a:bodyPr/>
          <a:lstStyle/>
          <a:p>
            <a:fld id="{76462363-F3BE-48C3-BC3B-C15A53B3387F}" type="slidenum">
              <a:rPr lang="en-US" smtClean="0"/>
              <a:pPr/>
              <a:t>12</a:t>
            </a:fld>
            <a:endParaRPr lang="en-US" dirty="0"/>
          </a:p>
        </p:txBody>
      </p:sp>
      <p:pic>
        <p:nvPicPr>
          <p:cNvPr id="9" name="Picture 8">
            <a:extLst>
              <a:ext uri="{FF2B5EF4-FFF2-40B4-BE49-F238E27FC236}">
                <a16:creationId xmlns:a16="http://schemas.microsoft.com/office/drawing/2014/main" id="{5FE86B2A-0101-3EB5-C566-182E143765EA}"/>
              </a:ext>
            </a:extLst>
          </p:cNvPr>
          <p:cNvPicPr>
            <a:picLocks noChangeAspect="1"/>
          </p:cNvPicPr>
          <p:nvPr/>
        </p:nvPicPr>
        <p:blipFill rotWithShape="1">
          <a:blip r:embed="rId2"/>
          <a:srcRect t="953" b="37551"/>
          <a:stretch/>
        </p:blipFill>
        <p:spPr>
          <a:xfrm>
            <a:off x="457201" y="1415668"/>
            <a:ext cx="5956756" cy="4263727"/>
          </a:xfrm>
          <a:prstGeom prst="rect">
            <a:avLst/>
          </a:prstGeom>
        </p:spPr>
      </p:pic>
      <p:sp>
        <p:nvSpPr>
          <p:cNvPr id="11" name="TextBox 10">
            <a:extLst>
              <a:ext uri="{FF2B5EF4-FFF2-40B4-BE49-F238E27FC236}">
                <a16:creationId xmlns:a16="http://schemas.microsoft.com/office/drawing/2014/main" id="{00C08D79-8500-6BDB-2CAF-73FD5654F87E}"/>
              </a:ext>
            </a:extLst>
          </p:cNvPr>
          <p:cNvSpPr txBox="1"/>
          <p:nvPr/>
        </p:nvSpPr>
        <p:spPr>
          <a:xfrm>
            <a:off x="6569113" y="1291824"/>
            <a:ext cx="5512844" cy="4493538"/>
          </a:xfrm>
          <a:prstGeom prst="rect">
            <a:avLst/>
          </a:prstGeom>
          <a:noFill/>
        </p:spPr>
        <p:txBody>
          <a:bodyPr wrap="square">
            <a:spAutoFit/>
          </a:bodyPr>
          <a:lstStyle/>
          <a:p>
            <a:r>
              <a:rPr lang="en-US" sz="2200" dirty="0">
                <a:solidFill>
                  <a:schemeClr val="bg1"/>
                </a:solidFill>
              </a:rPr>
              <a:t>As one of the nation’s leading health systems, CommonSpirit invests tens of millions of dollars toward finding solutions to these challenges. We are also expanding access to care in underserved communities, supporting a wide range of community health programs, and working with policymakers to advance health justice on a national scale. There is much more work to be done, though, and CommonSpirit is committed to this for the long run.</a:t>
            </a:r>
          </a:p>
        </p:txBody>
      </p:sp>
      <p:sp>
        <p:nvSpPr>
          <p:cNvPr id="13" name="TextBox 12">
            <a:extLst>
              <a:ext uri="{FF2B5EF4-FFF2-40B4-BE49-F238E27FC236}">
                <a16:creationId xmlns:a16="http://schemas.microsoft.com/office/drawing/2014/main" id="{7EC69903-BD41-17A1-CD07-2990A1649DCE}"/>
              </a:ext>
            </a:extLst>
          </p:cNvPr>
          <p:cNvSpPr txBox="1"/>
          <p:nvPr/>
        </p:nvSpPr>
        <p:spPr>
          <a:xfrm>
            <a:off x="409074" y="312903"/>
            <a:ext cx="116568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n-ea"/>
                <a:cs typeface="+mn-cs"/>
              </a:rPr>
              <a:t>What is CommonSpirit doing?</a:t>
            </a:r>
          </a:p>
        </p:txBody>
      </p:sp>
    </p:spTree>
    <p:extLst>
      <p:ext uri="{BB962C8B-B14F-4D97-AF65-F5344CB8AC3E}">
        <p14:creationId xmlns:p14="http://schemas.microsoft.com/office/powerpoint/2010/main" val="978329039"/>
      </p:ext>
    </p:extLst>
  </p:cSld>
  <p:clrMapOvr>
    <a:masterClrMapping/>
  </p:clrMapOvr>
  <p:transition spd="med" advClick="0" advTm="15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1AF3F3-42B4-6875-F68D-5C87E5733E7E}"/>
              </a:ext>
            </a:extLst>
          </p:cNvPr>
          <p:cNvSpPr>
            <a:spLocks noGrp="1"/>
          </p:cNvSpPr>
          <p:nvPr>
            <p:ph type="sldNum" sz="quarter" idx="10"/>
          </p:nvPr>
        </p:nvSpPr>
        <p:spPr/>
        <p:txBody>
          <a:bodyPr/>
          <a:lstStyle/>
          <a:p>
            <a:fld id="{76462363-F3BE-48C3-BC3B-C15A53B3387F}" type="slidenum">
              <a:rPr lang="en-US" smtClean="0"/>
              <a:pPr/>
              <a:t>13</a:t>
            </a:fld>
            <a:endParaRPr lang="en-US" dirty="0"/>
          </a:p>
        </p:txBody>
      </p:sp>
      <p:sp>
        <p:nvSpPr>
          <p:cNvPr id="7" name="Content Placeholder 3">
            <a:extLst>
              <a:ext uri="{FF2B5EF4-FFF2-40B4-BE49-F238E27FC236}">
                <a16:creationId xmlns:a16="http://schemas.microsoft.com/office/drawing/2014/main" id="{BD96D07A-7193-ED3C-A031-F79859CE5281}"/>
              </a:ext>
            </a:extLst>
          </p:cNvPr>
          <p:cNvSpPr>
            <a:spLocks noGrp="1"/>
          </p:cNvSpPr>
          <p:nvPr>
            <p:ph type="title"/>
          </p:nvPr>
        </p:nvSpPr>
        <p:spPr>
          <a:xfrm>
            <a:off x="338138" y="2057400"/>
            <a:ext cx="11522075" cy="2743200"/>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34648"/>
                </a:solidFill>
                <a:latin typeface="Franklin Gothic Book"/>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34648"/>
                </a:solidFill>
                <a:latin typeface="Franklin Gothic Book"/>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34648"/>
                </a:solidFill>
                <a:latin typeface="Franklin Gothic Book"/>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34648"/>
                </a:solidFill>
                <a:latin typeface="Franklin Gothic Book"/>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34648"/>
                </a:solidFill>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34648"/>
                </a:solidFill>
                <a:latin typeface="Franklin Gothic Book"/>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34648"/>
                </a:solidFill>
                <a:latin typeface="Franklin Gothic Book"/>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34648"/>
                </a:solidFill>
                <a:latin typeface="Franklin Gothic Book"/>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34648"/>
                </a:solidFill>
                <a:latin typeface="Franklin Gothic Book"/>
              </a:defRPr>
            </a:lvl9pPr>
          </a:lstStyle>
          <a:p>
            <a:r>
              <a:rPr lang="en-US" sz="2000" spc="10" dirty="0">
                <a:solidFill>
                  <a:schemeClr val="bg1"/>
                </a:solidFill>
                <a:effectLst/>
                <a:latin typeface="+mn-lt"/>
                <a:ea typeface="Times New Roman" panose="02020603050405020304" pitchFamily="18" charset="0"/>
                <a:cs typeface="Times New Roman" panose="02020603050405020304" pitchFamily="18" charset="0"/>
              </a:rPr>
              <a:t>$5 million in grants were awarded to Utah community-based organizations in 2023.</a:t>
            </a:r>
          </a:p>
          <a:p>
            <a:pPr marL="0" indent="0">
              <a:buNone/>
            </a:pPr>
            <a:endParaRPr lang="en-US" sz="800" spc="10" dirty="0">
              <a:solidFill>
                <a:schemeClr val="bg1"/>
              </a:solidFill>
              <a:effectLst/>
              <a:latin typeface="+mn-lt"/>
              <a:ea typeface="Times New Roman" panose="02020603050405020304" pitchFamily="18" charset="0"/>
              <a:cs typeface="Times New Roman" panose="02020603050405020304" pitchFamily="18" charset="0"/>
            </a:endParaRPr>
          </a:p>
          <a:p>
            <a:r>
              <a:rPr lang="en-US" sz="2000" spc="10" dirty="0">
                <a:solidFill>
                  <a:schemeClr val="bg1"/>
                </a:solidFill>
                <a:effectLst/>
                <a:latin typeface="+mn-lt"/>
                <a:ea typeface="Times New Roman" panose="02020603050405020304" pitchFamily="18" charset="0"/>
                <a:cs typeface="Times New Roman" panose="02020603050405020304" pitchFamily="18" charset="0"/>
              </a:rPr>
              <a:t>Grants focus on food security, mental health, and advancing social justice and health equity.</a:t>
            </a:r>
          </a:p>
          <a:p>
            <a:pPr marL="0" indent="0">
              <a:buNone/>
            </a:pPr>
            <a:endParaRPr lang="en-US" sz="800" dirty="0">
              <a:solidFill>
                <a:schemeClr val="bg1"/>
              </a:solidFill>
              <a:effectLst/>
              <a:latin typeface="+mn-lt"/>
              <a:ea typeface="Franklin Gothic Book" panose="020B0503020102020204" pitchFamily="34" charset="0"/>
              <a:cs typeface="Times New Roman" panose="02020603050405020304" pitchFamily="18" charset="0"/>
            </a:endParaRPr>
          </a:p>
          <a:p>
            <a:r>
              <a:rPr lang="en-US" sz="2000" spc="10" dirty="0">
                <a:solidFill>
                  <a:schemeClr val="bg1"/>
                </a:solidFill>
                <a:effectLst/>
                <a:latin typeface="+mn-lt"/>
                <a:ea typeface="Times New Roman" panose="02020603050405020304" pitchFamily="18" charset="0"/>
                <a:cs typeface="Times New Roman" panose="02020603050405020304" pitchFamily="18" charset="0"/>
              </a:rPr>
              <a:t>Grants begin at $50,000 and are awarded to support work that:</a:t>
            </a:r>
          </a:p>
          <a:p>
            <a:pPr lvl="1"/>
            <a:r>
              <a:rPr lang="en-US" sz="2000" spc="10" dirty="0">
                <a:solidFill>
                  <a:schemeClr val="bg1"/>
                </a:solidFill>
                <a:latin typeface="+mn-lt"/>
                <a:ea typeface="Times New Roman" panose="02020603050405020304" pitchFamily="18" charset="0"/>
                <a:cs typeface="Times New Roman" panose="02020603050405020304" pitchFamily="18" charset="0"/>
              </a:rPr>
              <a:t>S</a:t>
            </a:r>
            <a:r>
              <a:rPr lang="en-US" sz="2000" spc="10" dirty="0">
                <a:solidFill>
                  <a:schemeClr val="bg1"/>
                </a:solidFill>
                <a:effectLst/>
                <a:latin typeface="+mn-lt"/>
                <a:ea typeface="Times New Roman" panose="02020603050405020304" pitchFamily="18" charset="0"/>
                <a:cs typeface="Times New Roman" panose="02020603050405020304" pitchFamily="18" charset="0"/>
              </a:rPr>
              <a:t>erves underserved communities</a:t>
            </a:r>
          </a:p>
          <a:p>
            <a:pPr lvl="1"/>
            <a:r>
              <a:rPr lang="en-US" sz="2000" spc="10" dirty="0">
                <a:solidFill>
                  <a:schemeClr val="bg1"/>
                </a:solidFill>
                <a:latin typeface="+mn-lt"/>
                <a:ea typeface="Times New Roman" panose="02020603050405020304" pitchFamily="18" charset="0"/>
                <a:cs typeface="Times New Roman" panose="02020603050405020304" pitchFamily="18" charset="0"/>
              </a:rPr>
              <a:t>F</a:t>
            </a:r>
            <a:r>
              <a:rPr lang="en-US" sz="2000" spc="10" dirty="0">
                <a:solidFill>
                  <a:schemeClr val="bg1"/>
                </a:solidFill>
                <a:effectLst/>
                <a:latin typeface="+mn-lt"/>
                <a:ea typeface="Times New Roman" panose="02020603050405020304" pitchFamily="18" charset="0"/>
                <a:cs typeface="Times New Roman" panose="02020603050405020304" pitchFamily="18" charset="0"/>
              </a:rPr>
              <a:t>ocuses on community capacity-building</a:t>
            </a:r>
          </a:p>
          <a:p>
            <a:pPr lvl="1"/>
            <a:r>
              <a:rPr lang="en-US" sz="2000" spc="10" dirty="0">
                <a:solidFill>
                  <a:schemeClr val="bg1"/>
                </a:solidFill>
                <a:latin typeface="+mn-lt"/>
                <a:ea typeface="Times New Roman" panose="02020603050405020304" pitchFamily="18" charset="0"/>
                <a:cs typeface="Times New Roman" panose="02020603050405020304" pitchFamily="18" charset="0"/>
              </a:rPr>
              <a:t>L</a:t>
            </a:r>
            <a:r>
              <a:rPr lang="en-US" sz="2000" spc="10" dirty="0">
                <a:solidFill>
                  <a:schemeClr val="bg1"/>
                </a:solidFill>
                <a:effectLst/>
                <a:latin typeface="+mn-lt"/>
                <a:ea typeface="Times New Roman" panose="02020603050405020304" pitchFamily="18" charset="0"/>
                <a:cs typeface="Times New Roman" panose="02020603050405020304" pitchFamily="18" charset="0"/>
              </a:rPr>
              <a:t>everages collaboration to increase social impact</a:t>
            </a:r>
            <a:endParaRPr lang="en-US" sz="2000" spc="10" dirty="0">
              <a:solidFill>
                <a:schemeClr val="bg1"/>
              </a:solidFill>
              <a:latin typeface="+mn-lt"/>
              <a:ea typeface="Times New Roman" panose="02020603050405020304" pitchFamily="18" charset="0"/>
              <a:cs typeface="Times New Roman" panose="02020603050405020304" pitchFamily="18" charset="0"/>
            </a:endParaRPr>
          </a:p>
          <a:p>
            <a:pPr marL="457200" lvl="1" indent="0">
              <a:buNone/>
            </a:pPr>
            <a:endParaRPr lang="en-US" sz="1600" spc="10" dirty="0">
              <a:solidFill>
                <a:schemeClr val="bg1"/>
              </a:solidFill>
              <a:latin typeface="+mn-lt"/>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1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Grants are awarded yearly throughout the CommonSpirit Health communities.</a:t>
            </a:r>
            <a:endParaRPr kumimoji="0" lang="en-US" sz="2000" b="0" i="0" u="none" strike="noStrike" kern="1200" cap="none" spc="0" normalizeH="0" baseline="0" noProof="0" dirty="0">
              <a:ln>
                <a:noFill/>
              </a:ln>
              <a:solidFill>
                <a:schemeClr val="bg1"/>
              </a:solidFill>
              <a:effectLst/>
              <a:uLnTx/>
              <a:uFillTx/>
              <a:latin typeface="+mn-lt"/>
              <a:ea typeface="Franklin Gothic Book" panose="020B0503020102020204" pitchFamily="34" charset="0"/>
              <a:cs typeface="Times New Roman" panose="02020603050405020304" pitchFamily="18" charset="0"/>
            </a:endParaRPr>
          </a:p>
          <a:p>
            <a:pPr lvl="1"/>
            <a:endParaRPr lang="en-US" sz="1600" spc="10" dirty="0">
              <a:solidFill>
                <a:srgbClr val="58595B"/>
              </a:solidFill>
              <a:latin typeface="Franklin Gothic Book" panose="020B0503020102020204" pitchFamily="34" charset="0"/>
              <a:ea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2D116B03-3377-0C50-AA3C-21084A0DA205}"/>
              </a:ext>
            </a:extLst>
          </p:cNvPr>
          <p:cNvSpPr txBox="1">
            <a:spLocks/>
          </p:cNvSpPr>
          <p:nvPr/>
        </p:nvSpPr>
        <p:spPr>
          <a:xfrm>
            <a:off x="335280" y="-489202"/>
            <a:ext cx="11521440" cy="2743200"/>
          </a:xfrm>
          <a:prstGeom prst="rect">
            <a:avLst/>
          </a:prstGeom>
        </p:spPr>
        <p:txBody>
          <a:bodyPr vert="horz" lIns="73152" tIns="0" rIns="73152" bIns="0" rtlCol="0" anchor="ctr" anchorCtr="0">
            <a:normAutofit/>
          </a:bodyPr>
          <a:lstStyle>
            <a:lvl1pPr algn="l" defTabSz="914400" rtl="0" eaLnBrk="1" latinLnBrk="0" hangingPunct="1">
              <a:lnSpc>
                <a:spcPct val="100000"/>
              </a:lnSpc>
              <a:spcBef>
                <a:spcPct val="0"/>
              </a:spcBef>
              <a:buNone/>
              <a:defRPr sz="6000" kern="1200">
                <a:solidFill>
                  <a:schemeClr val="bg1"/>
                </a:solidFill>
                <a:latin typeface="+mn-lt"/>
                <a:ea typeface="+mj-ea"/>
                <a:cs typeface="+mj-cs"/>
              </a:defRPr>
            </a:lvl1pPr>
          </a:lstStyle>
          <a:p>
            <a:r>
              <a:rPr lang="en-US" sz="4400" b="1">
                <a:latin typeface="+mj-lt"/>
              </a:rPr>
              <a:t>Health Equity &amp; Advancement Fund</a:t>
            </a:r>
            <a:r>
              <a:rPr lang="en-US" sz="4400" b="1"/>
              <a:t>​</a:t>
            </a:r>
            <a:endParaRPr lang="en-US" sz="4400" b="1" dirty="0"/>
          </a:p>
        </p:txBody>
      </p:sp>
    </p:spTree>
    <p:extLst>
      <p:ext uri="{BB962C8B-B14F-4D97-AF65-F5344CB8AC3E}">
        <p14:creationId xmlns:p14="http://schemas.microsoft.com/office/powerpoint/2010/main" val="1003955229"/>
      </p:ext>
    </p:extLst>
  </p:cSld>
  <p:clrMapOvr>
    <a:masterClrMapping/>
  </p:clrMapOvr>
  <p:transition spd="med" advClick="0" advTm="1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0B87-BDDD-99CB-D8F8-2AD3A3CCCA48}"/>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DB32EE5B-5C3D-8B14-439C-0F61C4D53103}"/>
              </a:ext>
            </a:extLst>
          </p:cNvPr>
          <p:cNvSpPr>
            <a:spLocks noGrp="1"/>
          </p:cNvSpPr>
          <p:nvPr>
            <p:ph type="sldNum" sz="quarter" idx="10"/>
          </p:nvPr>
        </p:nvSpPr>
        <p:spPr/>
        <p:txBody>
          <a:bodyPr/>
          <a:lstStyle/>
          <a:p>
            <a:fld id="{76462363-F3BE-48C3-BC3B-C15A53B3387F}" type="slidenum">
              <a:rPr lang="en-US" smtClean="0"/>
              <a:pPr/>
              <a:t>14</a:t>
            </a:fld>
            <a:endParaRPr lang="en-US" dirty="0"/>
          </a:p>
        </p:txBody>
      </p:sp>
      <p:sp>
        <p:nvSpPr>
          <p:cNvPr id="4" name="Text Placeholder 17">
            <a:extLst>
              <a:ext uri="{FF2B5EF4-FFF2-40B4-BE49-F238E27FC236}">
                <a16:creationId xmlns:a16="http://schemas.microsoft.com/office/drawing/2014/main" id="{199D7CE2-FE7F-4541-A304-0E567B56036F}"/>
              </a:ext>
            </a:extLst>
          </p:cNvPr>
          <p:cNvSpPr>
            <a:spLocks noGrp="1"/>
          </p:cNvSpPr>
          <p:nvPr/>
        </p:nvSpPr>
        <p:spPr>
          <a:xfrm>
            <a:off x="472575" y="497346"/>
            <a:ext cx="7404099" cy="142770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002855"/>
                </a:solidFill>
                <a:latin typeface="Franklin Gothic Book"/>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34648"/>
                </a:solidFill>
                <a:latin typeface="Franklin Gothic Book"/>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34648"/>
                </a:solidFill>
                <a:latin typeface="Franklin Gothic Book"/>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34648"/>
                </a:solidFill>
                <a:latin typeface="Franklin Gothic Book"/>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34648"/>
                </a:solidFill>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34648"/>
                </a:solidFill>
                <a:latin typeface="Franklin Gothic Book"/>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34648"/>
                </a:solidFill>
                <a:latin typeface="Franklin Gothic Book"/>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34648"/>
                </a:solidFill>
                <a:latin typeface="Franklin Gothic Book"/>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34648"/>
                </a:solidFill>
                <a:latin typeface="Franklin Gothic Book"/>
              </a:defRPr>
            </a:lvl9pPr>
          </a:lstStyle>
          <a:p>
            <a:r>
              <a:rPr lang="en-US" dirty="0">
                <a:latin typeface="+mj-lt"/>
              </a:rPr>
              <a:t>CommonSpirit </a:t>
            </a:r>
          </a:p>
          <a:p>
            <a:r>
              <a:rPr lang="en-US" dirty="0">
                <a:latin typeface="+mj-lt"/>
              </a:rPr>
              <a:t>Holy Cross Hospitals</a:t>
            </a:r>
          </a:p>
        </p:txBody>
      </p:sp>
      <p:sp>
        <p:nvSpPr>
          <p:cNvPr id="6" name="TextBox 5">
            <a:extLst>
              <a:ext uri="{FF2B5EF4-FFF2-40B4-BE49-F238E27FC236}">
                <a16:creationId xmlns:a16="http://schemas.microsoft.com/office/drawing/2014/main" id="{9FFE7BF7-9325-1C88-7077-C32BE96AA544}"/>
              </a:ext>
            </a:extLst>
          </p:cNvPr>
          <p:cNvSpPr txBox="1"/>
          <p:nvPr/>
        </p:nvSpPr>
        <p:spPr>
          <a:xfrm>
            <a:off x="3684872" y="2154600"/>
            <a:ext cx="7683037" cy="369332"/>
          </a:xfrm>
          <a:prstGeom prst="rect">
            <a:avLst/>
          </a:prstGeom>
          <a:noFill/>
        </p:spPr>
        <p:txBody>
          <a:bodyPr wrap="square">
            <a:spAutoFit/>
          </a:bodyPr>
          <a:lstStyle/>
          <a:p>
            <a:r>
              <a:rPr lang="en-US" dirty="0"/>
              <a:t> </a:t>
            </a:r>
          </a:p>
        </p:txBody>
      </p:sp>
      <p:pic>
        <p:nvPicPr>
          <p:cNvPr id="1026" name="Picture 2" descr="A building with a cross on top&#10;&#10;Description automatically generated with medium confidence">
            <a:extLst>
              <a:ext uri="{FF2B5EF4-FFF2-40B4-BE49-F238E27FC236}">
                <a16:creationId xmlns:a16="http://schemas.microsoft.com/office/drawing/2014/main" id="{67F827A7-F809-228F-16CA-D10B099DC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315" y="281657"/>
            <a:ext cx="3810000" cy="63436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B6F882-C201-ACE4-A8C9-5542E1FC7982}"/>
              </a:ext>
            </a:extLst>
          </p:cNvPr>
          <p:cNvSpPr txBox="1"/>
          <p:nvPr/>
        </p:nvSpPr>
        <p:spPr>
          <a:xfrm>
            <a:off x="494561" y="2251035"/>
            <a:ext cx="7494407" cy="3323987"/>
          </a:xfrm>
          <a:prstGeom prst="rect">
            <a:avLst/>
          </a:prstGeom>
          <a:noFill/>
        </p:spPr>
        <p:txBody>
          <a:bodyPr wrap="square">
            <a:spAutoFit/>
          </a:bodyPr>
          <a:lstStyle/>
          <a:p>
            <a:pPr algn="l" rtl="0" fontAlgn="base"/>
            <a:r>
              <a:rPr lang="en-US" sz="2400" b="1" i="0" u="none" strike="noStrike" dirty="0">
                <a:solidFill>
                  <a:schemeClr val="bg1"/>
                </a:solidFill>
                <a:effectLst/>
                <a:latin typeface="Franklin Gothic Book" panose="020B0503020102020204" pitchFamily="34" charset="0"/>
              </a:rPr>
              <a:t>Holy Cross Hospital – Davis </a:t>
            </a:r>
            <a:r>
              <a:rPr lang="en-US" sz="2400" b="0" i="0" u="none" strike="noStrike" dirty="0">
                <a:solidFill>
                  <a:schemeClr val="bg1"/>
                </a:solidFill>
                <a:effectLst/>
                <a:latin typeface="Franklin Gothic Book" panose="020B0503020102020204" pitchFamily="34" charset="0"/>
              </a:rPr>
              <a:t>in Layton</a:t>
            </a:r>
            <a:r>
              <a:rPr lang="en-US" sz="2400" b="0" i="0" dirty="0">
                <a:solidFill>
                  <a:schemeClr val="bg1"/>
                </a:solidFill>
                <a:effectLst/>
                <a:latin typeface="Franklin Gothic Book" panose="020B0503020102020204" pitchFamily="34" charset="0"/>
              </a:rPr>
              <a:t>​</a:t>
            </a:r>
            <a:endParaRPr lang="en-US" b="0" i="0" dirty="0">
              <a:solidFill>
                <a:schemeClr val="bg1"/>
              </a:solidFill>
              <a:effectLst/>
              <a:latin typeface="Arial" panose="020B0604020202020204" pitchFamily="34" charset="0"/>
            </a:endParaRPr>
          </a:p>
          <a:p>
            <a:pPr algn="l" rtl="0" fontAlgn="base"/>
            <a:endParaRPr lang="en-US" b="0" i="0" dirty="0">
              <a:solidFill>
                <a:schemeClr val="bg1"/>
              </a:solidFill>
              <a:effectLst/>
              <a:latin typeface="Arial" panose="020B0604020202020204" pitchFamily="34" charset="0"/>
            </a:endParaRPr>
          </a:p>
          <a:p>
            <a:pPr algn="l" rtl="0" fontAlgn="base"/>
            <a:r>
              <a:rPr lang="en-US" sz="2400" b="1" i="0" u="none" strike="noStrike" dirty="0">
                <a:solidFill>
                  <a:schemeClr val="bg1"/>
                </a:solidFill>
                <a:effectLst/>
                <a:latin typeface="Franklin Gothic Book" panose="020B0503020102020204" pitchFamily="34" charset="0"/>
              </a:rPr>
              <a:t>Holy Cross Hospital – Jordan Valley </a:t>
            </a:r>
            <a:r>
              <a:rPr lang="en-US" sz="2400" b="0" i="0" u="none" strike="noStrike" dirty="0">
                <a:solidFill>
                  <a:schemeClr val="bg1"/>
                </a:solidFill>
                <a:effectLst/>
                <a:latin typeface="Franklin Gothic Book" panose="020B0503020102020204" pitchFamily="34" charset="0"/>
              </a:rPr>
              <a:t>in West Jordan</a:t>
            </a:r>
            <a:r>
              <a:rPr lang="en-US" sz="2400" b="0" i="0" dirty="0">
                <a:solidFill>
                  <a:schemeClr val="bg1"/>
                </a:solidFill>
                <a:effectLst/>
                <a:latin typeface="Franklin Gothic Book" panose="020B0503020102020204" pitchFamily="34" charset="0"/>
              </a:rPr>
              <a:t>​</a:t>
            </a:r>
            <a:endParaRPr lang="en-US" b="0" i="0" dirty="0">
              <a:solidFill>
                <a:schemeClr val="bg1"/>
              </a:solidFill>
              <a:effectLst/>
              <a:latin typeface="Arial" panose="020B0604020202020204" pitchFamily="34" charset="0"/>
            </a:endParaRPr>
          </a:p>
          <a:p>
            <a:pPr algn="l" rtl="0" fontAlgn="base"/>
            <a:endParaRPr lang="en-US" sz="2400" b="0" i="0" dirty="0">
              <a:solidFill>
                <a:schemeClr val="bg1"/>
              </a:solidFill>
              <a:effectLst/>
              <a:latin typeface="Arial" panose="020B0604020202020204" pitchFamily="34" charset="0"/>
            </a:endParaRPr>
          </a:p>
          <a:p>
            <a:pPr algn="l" rtl="0" fontAlgn="base"/>
            <a:r>
              <a:rPr lang="en-US" sz="2400" b="1" i="0" u="none" strike="noStrike" dirty="0">
                <a:solidFill>
                  <a:schemeClr val="bg1"/>
                </a:solidFill>
                <a:effectLst/>
                <a:latin typeface="Franklin Gothic Book" panose="020B0503020102020204" pitchFamily="34" charset="0"/>
              </a:rPr>
              <a:t>Holy Cross Hospital – Jordan Valley West </a:t>
            </a:r>
            <a:r>
              <a:rPr lang="en-US" sz="2400" b="0" i="0" u="none" strike="noStrike" dirty="0">
                <a:solidFill>
                  <a:schemeClr val="bg1"/>
                </a:solidFill>
                <a:effectLst/>
                <a:latin typeface="Franklin Gothic Book" panose="020B0503020102020204" pitchFamily="34" charset="0"/>
              </a:rPr>
              <a:t>in West Valley </a:t>
            </a:r>
            <a:r>
              <a:rPr lang="en-US" sz="2400" b="0" i="0" dirty="0">
                <a:solidFill>
                  <a:schemeClr val="bg1"/>
                </a:solidFill>
                <a:effectLst/>
                <a:latin typeface="Franklin Gothic Book" panose="020B0503020102020204" pitchFamily="34" charset="0"/>
              </a:rPr>
              <a:t>​</a:t>
            </a:r>
            <a:endParaRPr lang="en-US" sz="2400" dirty="0">
              <a:solidFill>
                <a:schemeClr val="bg1"/>
              </a:solidFill>
              <a:latin typeface="Arial" panose="020B0604020202020204" pitchFamily="34" charset="0"/>
            </a:endParaRPr>
          </a:p>
          <a:p>
            <a:pPr algn="l" rtl="0" fontAlgn="base"/>
            <a:endParaRPr lang="en-US" sz="2400" b="0" i="0" dirty="0">
              <a:solidFill>
                <a:schemeClr val="bg1"/>
              </a:solidFill>
              <a:effectLst/>
              <a:latin typeface="Arial" panose="020B0604020202020204" pitchFamily="34" charset="0"/>
            </a:endParaRPr>
          </a:p>
          <a:p>
            <a:pPr algn="l" rtl="0" fontAlgn="base"/>
            <a:r>
              <a:rPr lang="en-US" sz="2400" b="1" i="0" u="none" strike="noStrike" dirty="0">
                <a:solidFill>
                  <a:schemeClr val="bg1"/>
                </a:solidFill>
                <a:effectLst/>
                <a:latin typeface="Franklin Gothic Book" panose="020B0503020102020204" pitchFamily="34" charset="0"/>
              </a:rPr>
              <a:t>Holy Cross Hospital – Mountain Point </a:t>
            </a:r>
            <a:r>
              <a:rPr lang="en-US" sz="2400" b="0" i="0" u="none" strike="noStrike" dirty="0">
                <a:solidFill>
                  <a:schemeClr val="bg1"/>
                </a:solidFill>
                <a:effectLst/>
                <a:latin typeface="Franklin Gothic Book" panose="020B0503020102020204" pitchFamily="34" charset="0"/>
              </a:rPr>
              <a:t>in Lehi</a:t>
            </a:r>
            <a:r>
              <a:rPr lang="en-US" sz="2400" b="0" i="0" dirty="0">
                <a:solidFill>
                  <a:schemeClr val="bg1"/>
                </a:solidFill>
                <a:effectLst/>
                <a:latin typeface="Franklin Gothic Book" panose="020B0503020102020204" pitchFamily="34" charset="0"/>
              </a:rPr>
              <a:t>​</a:t>
            </a:r>
            <a:endParaRPr lang="en-US" b="0" i="0" dirty="0">
              <a:solidFill>
                <a:schemeClr val="bg1"/>
              </a:solidFill>
              <a:effectLst/>
              <a:latin typeface="Arial" panose="020B0604020202020204" pitchFamily="34" charset="0"/>
            </a:endParaRPr>
          </a:p>
          <a:p>
            <a:pPr algn="l" rtl="0" fontAlgn="base"/>
            <a:endParaRPr lang="en-US" sz="2400" b="0" i="0" dirty="0">
              <a:solidFill>
                <a:schemeClr val="bg1"/>
              </a:solidFill>
              <a:effectLst/>
              <a:latin typeface="Arial" panose="020B0604020202020204" pitchFamily="34" charset="0"/>
            </a:endParaRPr>
          </a:p>
          <a:p>
            <a:pPr algn="l" rtl="0" fontAlgn="base"/>
            <a:r>
              <a:rPr lang="en-US" sz="2400" b="1" i="0" u="none" strike="noStrike" dirty="0">
                <a:solidFill>
                  <a:schemeClr val="bg1"/>
                </a:solidFill>
                <a:effectLst/>
                <a:latin typeface="Franklin Gothic Book" panose="020B0503020102020204" pitchFamily="34" charset="0"/>
              </a:rPr>
              <a:t>Holy Cross Hospital – Salt Lake </a:t>
            </a:r>
            <a:r>
              <a:rPr lang="en-US" sz="2400" b="0" i="0" u="none" strike="noStrike" dirty="0">
                <a:solidFill>
                  <a:schemeClr val="bg1"/>
                </a:solidFill>
                <a:effectLst/>
                <a:latin typeface="Franklin Gothic Book" panose="020B0503020102020204" pitchFamily="34" charset="0"/>
              </a:rPr>
              <a:t>in Salt Lake City</a:t>
            </a:r>
            <a:r>
              <a:rPr lang="en-US" sz="2400" b="0" i="0" dirty="0">
                <a:solidFill>
                  <a:schemeClr val="bg1"/>
                </a:solidFill>
                <a:effectLst/>
                <a:latin typeface="Franklin Gothic Book" panose="020B0503020102020204" pitchFamily="34" charset="0"/>
              </a:rPr>
              <a:t>​</a:t>
            </a:r>
            <a:endParaRPr lang="en-US"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277817980"/>
      </p:ext>
    </p:extLst>
  </p:cSld>
  <p:clrMapOvr>
    <a:masterClrMapping/>
  </p:clrMapOvr>
  <p:transition spd="med" advClick="0" advTm="1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60A6E-9214-8220-ABAC-9985F32F42F9}"/>
              </a:ext>
            </a:extLst>
          </p:cNvPr>
          <p:cNvSpPr>
            <a:spLocks noGrp="1"/>
          </p:cNvSpPr>
          <p:nvPr>
            <p:ph type="sldNum" sz="quarter" idx="10"/>
          </p:nvPr>
        </p:nvSpPr>
        <p:spPr/>
        <p:txBody>
          <a:bodyPr/>
          <a:lstStyle/>
          <a:p>
            <a:fld id="{76462363-F3BE-48C3-BC3B-C15A53B3387F}" type="slidenum">
              <a:rPr lang="en-US" smtClean="0"/>
              <a:pPr/>
              <a:t>2</a:t>
            </a:fld>
            <a:endParaRPr lang="en-US"/>
          </a:p>
        </p:txBody>
      </p:sp>
      <p:sp>
        <p:nvSpPr>
          <p:cNvPr id="9" name="Title 8">
            <a:extLst>
              <a:ext uri="{FF2B5EF4-FFF2-40B4-BE49-F238E27FC236}">
                <a16:creationId xmlns:a16="http://schemas.microsoft.com/office/drawing/2014/main" id="{5C020FE5-4087-2B59-15AB-E14F32A90CC6}"/>
              </a:ext>
            </a:extLst>
          </p:cNvPr>
          <p:cNvSpPr>
            <a:spLocks noGrp="1"/>
          </p:cNvSpPr>
          <p:nvPr>
            <p:ph type="title"/>
          </p:nvPr>
        </p:nvSpPr>
        <p:spPr>
          <a:xfrm>
            <a:off x="1137716" y="1377597"/>
            <a:ext cx="6560042" cy="1637757"/>
          </a:xfrm>
        </p:spPr>
        <p:txBody>
          <a:bodyPr>
            <a:normAutofit/>
          </a:bodyPr>
          <a:lstStyle/>
          <a:p>
            <a:pPr algn="l"/>
            <a:r>
              <a:rPr lang="en-US" b="1" i="0" dirty="0">
                <a:solidFill>
                  <a:srgbClr val="982F6A"/>
                </a:solidFill>
                <a:effectLst/>
              </a:rPr>
              <a:t>Wright Lassiter III, MHA</a:t>
            </a:r>
            <a:br>
              <a:rPr lang="en-US" b="1" i="0" dirty="0">
                <a:solidFill>
                  <a:srgbClr val="982F6A"/>
                </a:solidFill>
                <a:effectLst/>
              </a:rPr>
            </a:br>
            <a:r>
              <a:rPr lang="en-US" b="1" i="0" dirty="0">
                <a:solidFill>
                  <a:schemeClr val="tx1">
                    <a:lumMod val="50000"/>
                    <a:lumOff val="50000"/>
                  </a:schemeClr>
                </a:solidFill>
                <a:effectLst/>
              </a:rPr>
              <a:t>Chief Executive Officer</a:t>
            </a:r>
          </a:p>
        </p:txBody>
      </p:sp>
      <p:sp>
        <p:nvSpPr>
          <p:cNvPr id="14" name="Rectangle 1">
            <a:extLst>
              <a:ext uri="{FF2B5EF4-FFF2-40B4-BE49-F238E27FC236}">
                <a16:creationId xmlns:a16="http://schemas.microsoft.com/office/drawing/2014/main" id="{73788F11-0DC7-DC50-5661-0BE6CD07ED45}"/>
              </a:ext>
            </a:extLst>
          </p:cNvPr>
          <p:cNvSpPr>
            <a:spLocks noGrp="1" noChangeArrowheads="1"/>
          </p:cNvSpPr>
          <p:nvPr>
            <p:ph idx="1"/>
          </p:nvPr>
        </p:nvSpPr>
        <p:spPr bwMode="auto">
          <a:xfrm>
            <a:off x="359772" y="4033165"/>
            <a:ext cx="11256287" cy="21852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lumMod val="50000"/>
                    <a:lumOff val="50000"/>
                  </a:schemeClr>
                </a:solidFill>
                <a:effectLst/>
                <a:latin typeface="+mn-lt"/>
              </a:rPr>
              <a:t>“</a:t>
            </a:r>
            <a:r>
              <a:rPr kumimoji="0" lang="en-US" altLang="en-US" b="0" i="1" u="none" strike="noStrike" cap="none" normalizeH="0" baseline="0" dirty="0" err="1">
                <a:ln>
                  <a:noFill/>
                </a:ln>
                <a:solidFill>
                  <a:schemeClr val="tx1">
                    <a:lumMod val="50000"/>
                    <a:lumOff val="50000"/>
                  </a:schemeClr>
                </a:solidFill>
                <a:effectLst/>
                <a:latin typeface="+mn-lt"/>
              </a:rPr>
              <a:t>Humankindness</a:t>
            </a:r>
            <a:r>
              <a:rPr kumimoji="0" lang="en-US" altLang="en-US" b="0" i="1" u="none" strike="noStrike" cap="none" normalizeH="0" baseline="0" dirty="0">
                <a:ln>
                  <a:noFill/>
                </a:ln>
                <a:solidFill>
                  <a:schemeClr val="tx1">
                    <a:lumMod val="50000"/>
                    <a:lumOff val="50000"/>
                  </a:schemeClr>
                </a:solidFill>
                <a:effectLst/>
                <a:latin typeface="+mn-lt"/>
              </a:rPr>
              <a:t> is at the heart of our ministry and a powerful reminder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lumMod val="50000"/>
                    <a:lumOff val="50000"/>
                  </a:schemeClr>
                </a:solidFill>
                <a:effectLst/>
                <a:latin typeface="+mn-lt"/>
              </a:rPr>
              <a:t>that we all hold the power to heal. At the center of </a:t>
            </a:r>
            <a:r>
              <a:rPr kumimoji="0" lang="en-US" altLang="en-US" b="0" i="1" u="none" strike="noStrike" cap="none" normalizeH="0" baseline="0" dirty="0" err="1">
                <a:ln>
                  <a:noFill/>
                </a:ln>
                <a:solidFill>
                  <a:schemeClr val="tx1">
                    <a:lumMod val="50000"/>
                    <a:lumOff val="50000"/>
                  </a:schemeClr>
                </a:solidFill>
                <a:effectLst/>
                <a:latin typeface="+mn-lt"/>
              </a:rPr>
              <a:t>humankindness</a:t>
            </a:r>
            <a:r>
              <a:rPr kumimoji="0" lang="en-US" altLang="en-US" b="0" i="1" u="none" strike="noStrike" cap="none" normalizeH="0" baseline="0" dirty="0">
                <a:ln>
                  <a:noFill/>
                </a:ln>
                <a:solidFill>
                  <a:schemeClr val="tx1">
                    <a:lumMod val="50000"/>
                    <a:lumOff val="50000"/>
                  </a:schemeClr>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lumMod val="50000"/>
                    <a:lumOff val="50000"/>
                  </a:schemeClr>
                </a:solidFill>
                <a:effectLst/>
                <a:latin typeface="+mn-lt"/>
              </a:rPr>
              <a:t>are our people who play a vital role in helping fulfill our promise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lumMod val="50000"/>
                    <a:lumOff val="50000"/>
                  </a:schemeClr>
                </a:solidFill>
                <a:effectLst/>
                <a:latin typeface="+mn-lt"/>
              </a:rPr>
              <a:t>to lead and transform health care to meet the evolving needs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lumMod val="50000"/>
                    <a:lumOff val="50000"/>
                  </a:schemeClr>
                </a:solidFill>
                <a:effectLst/>
                <a:latin typeface="+mn-lt"/>
              </a:rPr>
              <a:t>of our communities and patients.”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rgbClr val="7060A7"/>
                </a:solidFill>
                <a:effectLst/>
                <a:latin typeface="IsidoraSans"/>
              </a:rPr>
              <a:t>							Wright Lassiter III, Chief Executive Officer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0AC75D74-ED37-CE99-53A9-BD39776009E4}"/>
              </a:ext>
            </a:extLst>
          </p:cNvPr>
          <p:cNvPicPr>
            <a:picLocks noChangeAspect="1"/>
          </p:cNvPicPr>
          <p:nvPr/>
        </p:nvPicPr>
        <p:blipFill rotWithShape="1">
          <a:blip r:embed="rId2"/>
          <a:srcRect l="8057" r="3273"/>
          <a:stretch/>
        </p:blipFill>
        <p:spPr>
          <a:xfrm>
            <a:off x="7833926" y="360693"/>
            <a:ext cx="3667609" cy="34658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53254580"/>
      </p:ext>
    </p:extLst>
  </p:cSld>
  <p:clrMapOvr>
    <a:masterClrMapping/>
  </p:clrMapOvr>
  <p:transition spd="med" advClick="0" advTm="1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60A6E-9214-8220-ABAC-9985F32F42F9}"/>
              </a:ext>
            </a:extLst>
          </p:cNvPr>
          <p:cNvSpPr>
            <a:spLocks noGrp="1"/>
          </p:cNvSpPr>
          <p:nvPr>
            <p:ph type="sldNum" sz="quarter" idx="10"/>
          </p:nvPr>
        </p:nvSpPr>
        <p:spPr/>
        <p:txBody>
          <a:bodyPr/>
          <a:lstStyle/>
          <a:p>
            <a:fld id="{76462363-F3BE-48C3-BC3B-C15A53B3387F}" type="slidenum">
              <a:rPr lang="en-US" smtClean="0"/>
              <a:pPr/>
              <a:t>3</a:t>
            </a:fld>
            <a:endParaRPr lang="en-US"/>
          </a:p>
        </p:txBody>
      </p:sp>
      <p:sp>
        <p:nvSpPr>
          <p:cNvPr id="3" name="TextBox 2">
            <a:extLst>
              <a:ext uri="{FF2B5EF4-FFF2-40B4-BE49-F238E27FC236}">
                <a16:creationId xmlns:a16="http://schemas.microsoft.com/office/drawing/2014/main" id="{8DED142E-81F6-0B53-4D36-8F1BA4CB82DF}"/>
              </a:ext>
            </a:extLst>
          </p:cNvPr>
          <p:cNvSpPr txBox="1"/>
          <p:nvPr/>
        </p:nvSpPr>
        <p:spPr>
          <a:xfrm>
            <a:off x="-1736987" y="-1754326"/>
            <a:ext cx="10485120" cy="1754326"/>
          </a:xfrm>
          <a:prstGeom prst="rect">
            <a:avLst/>
          </a:prstGeom>
          <a:noFill/>
        </p:spPr>
        <p:txBody>
          <a:bodyPr wrap="square" rtlCol="0">
            <a:spAutoFit/>
          </a:bodyPr>
          <a:lstStyle/>
          <a:p>
            <a:r>
              <a:rPr lang="en-US" dirty="0"/>
              <a:t>2,200+</a:t>
            </a:r>
          </a:p>
          <a:p>
            <a:r>
              <a:rPr lang="en-US" dirty="0"/>
              <a:t>care sites in 24 states coast to coast</a:t>
            </a:r>
          </a:p>
          <a:p>
            <a:endParaRPr lang="en-US" sz="3600" dirty="0"/>
          </a:p>
          <a:p>
            <a:r>
              <a:rPr lang="en-US" dirty="0"/>
              <a:t>35,000 physicians and advanced practice providers across a system of hospitals and clinics</a:t>
            </a:r>
          </a:p>
        </p:txBody>
      </p:sp>
      <p:sp>
        <p:nvSpPr>
          <p:cNvPr id="9" name="Title 8">
            <a:extLst>
              <a:ext uri="{FF2B5EF4-FFF2-40B4-BE49-F238E27FC236}">
                <a16:creationId xmlns:a16="http://schemas.microsoft.com/office/drawing/2014/main" id="{5C020FE5-4087-2B59-15AB-E14F32A90CC6}"/>
              </a:ext>
            </a:extLst>
          </p:cNvPr>
          <p:cNvSpPr>
            <a:spLocks noGrp="1"/>
          </p:cNvSpPr>
          <p:nvPr>
            <p:ph type="title"/>
          </p:nvPr>
        </p:nvSpPr>
        <p:spPr/>
        <p:txBody>
          <a:bodyPr>
            <a:normAutofit/>
          </a:bodyPr>
          <a:lstStyle/>
          <a:p>
            <a:r>
              <a:rPr lang="en-US" sz="4800" dirty="0">
                <a:solidFill>
                  <a:schemeClr val="tx1">
                    <a:lumMod val="50000"/>
                    <a:lumOff val="50000"/>
                  </a:schemeClr>
                </a:solidFill>
              </a:rPr>
              <a:t>Our Mission</a:t>
            </a:r>
          </a:p>
        </p:txBody>
      </p:sp>
      <p:sp>
        <p:nvSpPr>
          <p:cNvPr id="11" name="Content Placeholder 10">
            <a:extLst>
              <a:ext uri="{FF2B5EF4-FFF2-40B4-BE49-F238E27FC236}">
                <a16:creationId xmlns:a16="http://schemas.microsoft.com/office/drawing/2014/main" id="{5E4E17E2-AAAE-34F5-AF2B-A0E6354684E6}"/>
              </a:ext>
            </a:extLst>
          </p:cNvPr>
          <p:cNvSpPr>
            <a:spLocks noGrp="1"/>
          </p:cNvSpPr>
          <p:nvPr>
            <p:ph idx="1"/>
          </p:nvPr>
        </p:nvSpPr>
        <p:spPr>
          <a:xfrm>
            <a:off x="335280" y="1234440"/>
            <a:ext cx="11521440" cy="4389120"/>
          </a:xfrm>
        </p:spPr>
        <p:txBody>
          <a:bodyPr>
            <a:normAutofit lnSpcReduction="10000"/>
          </a:bodyPr>
          <a:lstStyle/>
          <a:p>
            <a:pPr marL="0" indent="0" algn="l">
              <a:buNone/>
            </a:pPr>
            <a:endParaRPr lang="en-US" b="1" i="0" dirty="0">
              <a:solidFill>
                <a:srgbClr val="000000"/>
              </a:solidFill>
              <a:effectLst/>
              <a:latin typeface="IsidoraSans"/>
            </a:endParaRPr>
          </a:p>
          <a:p>
            <a:pPr marL="0" indent="0" algn="l">
              <a:buNone/>
            </a:pPr>
            <a:r>
              <a:rPr lang="en-US" sz="3600" b="0" i="0" dirty="0">
                <a:solidFill>
                  <a:schemeClr val="bg2"/>
                </a:solidFill>
                <a:effectLst/>
              </a:rPr>
              <a:t>As CommonSpirit Health, we make the healing presence of God known in our world by improving the health of the people we serve, especially those who are vulnerable, while we advance social justice for all.</a:t>
            </a:r>
          </a:p>
          <a:p>
            <a:endParaRPr lang="en-US" dirty="0"/>
          </a:p>
        </p:txBody>
      </p:sp>
    </p:spTree>
    <p:extLst>
      <p:ext uri="{BB962C8B-B14F-4D97-AF65-F5344CB8AC3E}">
        <p14:creationId xmlns:p14="http://schemas.microsoft.com/office/powerpoint/2010/main" val="1417250999"/>
      </p:ext>
    </p:extLst>
  </p:cSld>
  <p:clrMapOvr>
    <a:masterClrMapping/>
  </p:clrMapOvr>
  <p:transition spd="med" advClick="0" advTm="1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60A6E-9214-8220-ABAC-9985F32F42F9}"/>
              </a:ext>
            </a:extLst>
          </p:cNvPr>
          <p:cNvSpPr>
            <a:spLocks noGrp="1"/>
          </p:cNvSpPr>
          <p:nvPr>
            <p:ph type="sldNum" sz="quarter" idx="10"/>
          </p:nvPr>
        </p:nvSpPr>
        <p:spPr/>
        <p:txBody>
          <a:bodyPr/>
          <a:lstStyle/>
          <a:p>
            <a:fld id="{76462363-F3BE-48C3-BC3B-C15A53B3387F}" type="slidenum">
              <a:rPr lang="en-US" smtClean="0"/>
              <a:pPr/>
              <a:t>4</a:t>
            </a:fld>
            <a:endParaRPr lang="en-US"/>
          </a:p>
        </p:txBody>
      </p:sp>
      <p:sp>
        <p:nvSpPr>
          <p:cNvPr id="3" name="TextBox 2">
            <a:extLst>
              <a:ext uri="{FF2B5EF4-FFF2-40B4-BE49-F238E27FC236}">
                <a16:creationId xmlns:a16="http://schemas.microsoft.com/office/drawing/2014/main" id="{8DED142E-81F6-0B53-4D36-8F1BA4CB82DF}"/>
              </a:ext>
            </a:extLst>
          </p:cNvPr>
          <p:cNvSpPr txBox="1"/>
          <p:nvPr/>
        </p:nvSpPr>
        <p:spPr>
          <a:xfrm>
            <a:off x="-1736987" y="-1754326"/>
            <a:ext cx="10485120" cy="1754326"/>
          </a:xfrm>
          <a:prstGeom prst="rect">
            <a:avLst/>
          </a:prstGeom>
          <a:noFill/>
        </p:spPr>
        <p:txBody>
          <a:bodyPr wrap="square" rtlCol="0">
            <a:spAutoFit/>
          </a:bodyPr>
          <a:lstStyle/>
          <a:p>
            <a:r>
              <a:rPr lang="en-US" dirty="0"/>
              <a:t>2,200+</a:t>
            </a:r>
          </a:p>
          <a:p>
            <a:r>
              <a:rPr lang="en-US" dirty="0"/>
              <a:t>care sites in 24 states coast to coast</a:t>
            </a:r>
          </a:p>
          <a:p>
            <a:endParaRPr lang="en-US" sz="3600" dirty="0"/>
          </a:p>
          <a:p>
            <a:r>
              <a:rPr lang="en-US" dirty="0"/>
              <a:t>35,000 physicians and advanced practice providers across a system of hospitals and clinics</a:t>
            </a:r>
          </a:p>
        </p:txBody>
      </p:sp>
      <p:sp>
        <p:nvSpPr>
          <p:cNvPr id="9" name="Title 8">
            <a:extLst>
              <a:ext uri="{FF2B5EF4-FFF2-40B4-BE49-F238E27FC236}">
                <a16:creationId xmlns:a16="http://schemas.microsoft.com/office/drawing/2014/main" id="{5C020FE5-4087-2B59-15AB-E14F32A90CC6}"/>
              </a:ext>
            </a:extLst>
          </p:cNvPr>
          <p:cNvSpPr>
            <a:spLocks noGrp="1"/>
          </p:cNvSpPr>
          <p:nvPr>
            <p:ph type="title"/>
          </p:nvPr>
        </p:nvSpPr>
        <p:spPr/>
        <p:txBody>
          <a:bodyPr>
            <a:normAutofit/>
          </a:bodyPr>
          <a:lstStyle/>
          <a:p>
            <a:r>
              <a:rPr lang="en-US" sz="4800" dirty="0">
                <a:solidFill>
                  <a:schemeClr val="tx1">
                    <a:lumMod val="50000"/>
                    <a:lumOff val="50000"/>
                  </a:schemeClr>
                </a:solidFill>
              </a:rPr>
              <a:t>Our Vision</a:t>
            </a:r>
          </a:p>
        </p:txBody>
      </p:sp>
      <p:sp>
        <p:nvSpPr>
          <p:cNvPr id="11" name="Content Placeholder 10">
            <a:extLst>
              <a:ext uri="{FF2B5EF4-FFF2-40B4-BE49-F238E27FC236}">
                <a16:creationId xmlns:a16="http://schemas.microsoft.com/office/drawing/2014/main" id="{5E4E17E2-AAAE-34F5-AF2B-A0E6354684E6}"/>
              </a:ext>
            </a:extLst>
          </p:cNvPr>
          <p:cNvSpPr>
            <a:spLocks noGrp="1"/>
          </p:cNvSpPr>
          <p:nvPr>
            <p:ph idx="1"/>
          </p:nvPr>
        </p:nvSpPr>
        <p:spPr>
          <a:xfrm>
            <a:off x="335280" y="1234440"/>
            <a:ext cx="11521440" cy="4389120"/>
          </a:xfrm>
        </p:spPr>
        <p:txBody>
          <a:bodyPr>
            <a:normAutofit fontScale="92500" lnSpcReduction="10000"/>
          </a:bodyPr>
          <a:lstStyle/>
          <a:p>
            <a:pPr marL="0" indent="0" algn="l">
              <a:buNone/>
            </a:pPr>
            <a:endParaRPr lang="en-US" b="1" i="0" dirty="0">
              <a:solidFill>
                <a:srgbClr val="000000"/>
              </a:solidFill>
              <a:effectLst/>
              <a:latin typeface="IsidoraSans"/>
            </a:endParaRPr>
          </a:p>
          <a:p>
            <a:pPr marL="0" indent="0" algn="l">
              <a:buNone/>
            </a:pPr>
            <a:r>
              <a:rPr lang="en-US" sz="4800" b="0" i="0" dirty="0">
                <a:solidFill>
                  <a:schemeClr val="bg2"/>
                </a:solidFill>
                <a:effectLst/>
              </a:rPr>
              <a:t>A healthier future for all – inspired by faith, driven by innovation and powered by our humanity.</a:t>
            </a:r>
          </a:p>
          <a:p>
            <a:pPr marL="0" indent="0">
              <a:buNone/>
            </a:pPr>
            <a:br>
              <a:rPr lang="en-US" dirty="0"/>
            </a:br>
            <a:endParaRPr lang="en-US" dirty="0"/>
          </a:p>
        </p:txBody>
      </p:sp>
    </p:spTree>
    <p:extLst>
      <p:ext uri="{BB962C8B-B14F-4D97-AF65-F5344CB8AC3E}">
        <p14:creationId xmlns:p14="http://schemas.microsoft.com/office/powerpoint/2010/main" val="4003983870"/>
      </p:ext>
    </p:extLst>
  </p:cSld>
  <p:clrMapOvr>
    <a:masterClrMapping/>
  </p:clrMapOvr>
  <p:transition spd="med" advClick="0" advTm="1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60A6E-9214-8220-ABAC-9985F32F42F9}"/>
              </a:ext>
            </a:extLst>
          </p:cNvPr>
          <p:cNvSpPr>
            <a:spLocks noGrp="1"/>
          </p:cNvSpPr>
          <p:nvPr>
            <p:ph type="sldNum" sz="quarter" idx="10"/>
          </p:nvPr>
        </p:nvSpPr>
        <p:spPr/>
        <p:txBody>
          <a:bodyPr/>
          <a:lstStyle/>
          <a:p>
            <a:fld id="{76462363-F3BE-48C3-BC3B-C15A53B3387F}" type="slidenum">
              <a:rPr lang="en-US" smtClean="0"/>
              <a:pPr/>
              <a:t>5</a:t>
            </a:fld>
            <a:endParaRPr lang="en-US"/>
          </a:p>
        </p:txBody>
      </p:sp>
      <p:sp>
        <p:nvSpPr>
          <p:cNvPr id="3" name="TextBox 2">
            <a:extLst>
              <a:ext uri="{FF2B5EF4-FFF2-40B4-BE49-F238E27FC236}">
                <a16:creationId xmlns:a16="http://schemas.microsoft.com/office/drawing/2014/main" id="{8DED142E-81F6-0B53-4D36-8F1BA4CB82DF}"/>
              </a:ext>
            </a:extLst>
          </p:cNvPr>
          <p:cNvSpPr txBox="1"/>
          <p:nvPr/>
        </p:nvSpPr>
        <p:spPr>
          <a:xfrm>
            <a:off x="-1736987" y="-1754326"/>
            <a:ext cx="10485120" cy="1754326"/>
          </a:xfrm>
          <a:prstGeom prst="rect">
            <a:avLst/>
          </a:prstGeom>
          <a:noFill/>
        </p:spPr>
        <p:txBody>
          <a:bodyPr wrap="square" rtlCol="0">
            <a:spAutoFit/>
          </a:bodyPr>
          <a:lstStyle/>
          <a:p>
            <a:r>
              <a:rPr lang="en-US" dirty="0"/>
              <a:t>2,200+</a:t>
            </a:r>
          </a:p>
          <a:p>
            <a:r>
              <a:rPr lang="en-US" dirty="0"/>
              <a:t>care sites in 24 states coast to coast</a:t>
            </a:r>
          </a:p>
          <a:p>
            <a:endParaRPr lang="en-US" sz="3600" dirty="0"/>
          </a:p>
          <a:p>
            <a:r>
              <a:rPr lang="en-US" dirty="0"/>
              <a:t>35,000 physicians and advanced practice providers across a system of hospitals and clinics</a:t>
            </a:r>
          </a:p>
        </p:txBody>
      </p:sp>
      <p:sp>
        <p:nvSpPr>
          <p:cNvPr id="9" name="Title 8">
            <a:extLst>
              <a:ext uri="{FF2B5EF4-FFF2-40B4-BE49-F238E27FC236}">
                <a16:creationId xmlns:a16="http://schemas.microsoft.com/office/drawing/2014/main" id="{5C020FE5-4087-2B59-15AB-E14F32A90CC6}"/>
              </a:ext>
            </a:extLst>
          </p:cNvPr>
          <p:cNvSpPr>
            <a:spLocks noGrp="1"/>
          </p:cNvSpPr>
          <p:nvPr>
            <p:ph type="title"/>
          </p:nvPr>
        </p:nvSpPr>
        <p:spPr/>
        <p:txBody>
          <a:bodyPr>
            <a:normAutofit/>
          </a:bodyPr>
          <a:lstStyle/>
          <a:p>
            <a:r>
              <a:rPr lang="en-US" sz="4800" dirty="0">
                <a:solidFill>
                  <a:schemeClr val="tx1">
                    <a:lumMod val="50000"/>
                    <a:lumOff val="50000"/>
                  </a:schemeClr>
                </a:solidFill>
              </a:rPr>
              <a:t>Our Values</a:t>
            </a:r>
          </a:p>
        </p:txBody>
      </p:sp>
      <p:sp>
        <p:nvSpPr>
          <p:cNvPr id="11" name="Content Placeholder 10">
            <a:extLst>
              <a:ext uri="{FF2B5EF4-FFF2-40B4-BE49-F238E27FC236}">
                <a16:creationId xmlns:a16="http://schemas.microsoft.com/office/drawing/2014/main" id="{5E4E17E2-AAAE-34F5-AF2B-A0E6354684E6}"/>
              </a:ext>
            </a:extLst>
          </p:cNvPr>
          <p:cNvSpPr>
            <a:spLocks noGrp="1"/>
          </p:cNvSpPr>
          <p:nvPr>
            <p:ph idx="1"/>
          </p:nvPr>
        </p:nvSpPr>
        <p:spPr>
          <a:xfrm>
            <a:off x="335280" y="1495697"/>
            <a:ext cx="11521440" cy="4389120"/>
          </a:xfrm>
        </p:spPr>
        <p:txBody>
          <a:bodyPr>
            <a:noAutofit/>
          </a:bodyPr>
          <a:lstStyle/>
          <a:p>
            <a:pPr>
              <a:lnSpc>
                <a:spcPct val="100000"/>
              </a:lnSpc>
            </a:pPr>
            <a:r>
              <a:rPr lang="en-US" sz="4400" b="0" i="0" dirty="0">
                <a:solidFill>
                  <a:srgbClr val="000000"/>
                </a:solidFill>
                <a:effectLst/>
                <a:latin typeface="IsidoraSans"/>
              </a:rPr>
              <a:t>  </a:t>
            </a:r>
            <a:r>
              <a:rPr lang="en-US" sz="5400" b="0" i="0" dirty="0">
                <a:solidFill>
                  <a:schemeClr val="bg2"/>
                </a:solidFill>
                <a:effectLst/>
              </a:rPr>
              <a:t>Compassion</a:t>
            </a:r>
            <a:r>
              <a:rPr lang="en-US" sz="4400" b="0" i="0" dirty="0">
                <a:solidFill>
                  <a:schemeClr val="bg2"/>
                </a:solidFill>
                <a:effectLst/>
              </a:rPr>
              <a:t> </a:t>
            </a:r>
          </a:p>
          <a:p>
            <a:pPr lvl="4">
              <a:lnSpc>
                <a:spcPct val="100000"/>
              </a:lnSpc>
            </a:pPr>
            <a:r>
              <a:rPr lang="en-US" sz="5400" b="0" i="0" dirty="0">
                <a:solidFill>
                  <a:schemeClr val="bg2"/>
                </a:solidFill>
                <a:effectLst/>
              </a:rPr>
              <a:t>  Inclusion </a:t>
            </a:r>
          </a:p>
          <a:p>
            <a:pPr lvl="7">
              <a:lnSpc>
                <a:spcPct val="100000"/>
              </a:lnSpc>
            </a:pPr>
            <a:r>
              <a:rPr lang="en-US" sz="5400" b="0" i="0" dirty="0">
                <a:solidFill>
                  <a:schemeClr val="bg2"/>
                </a:solidFill>
                <a:effectLst/>
              </a:rPr>
              <a:t>  Integrity </a:t>
            </a:r>
          </a:p>
          <a:p>
            <a:pPr lvl="8">
              <a:lnSpc>
                <a:spcPct val="100000"/>
              </a:lnSpc>
            </a:pPr>
            <a:r>
              <a:rPr lang="en-US" sz="5400" b="0" i="0" dirty="0">
                <a:solidFill>
                  <a:schemeClr val="bg2"/>
                </a:solidFill>
                <a:effectLst/>
              </a:rPr>
              <a:t> </a:t>
            </a:r>
            <a:r>
              <a:rPr lang="en-US" sz="5400" dirty="0">
                <a:solidFill>
                  <a:schemeClr val="bg2"/>
                </a:solidFill>
              </a:rPr>
              <a:t>       </a:t>
            </a:r>
            <a:r>
              <a:rPr lang="en-US" sz="5400" b="0" i="0" dirty="0">
                <a:solidFill>
                  <a:schemeClr val="bg2"/>
                </a:solidFill>
                <a:effectLst/>
              </a:rPr>
              <a:t>Excellence </a:t>
            </a:r>
          </a:p>
          <a:p>
            <a:pPr marL="3657600" lvl="8" indent="0">
              <a:lnSpc>
                <a:spcPct val="100000"/>
              </a:lnSpc>
              <a:buNone/>
            </a:pPr>
            <a:r>
              <a:rPr lang="en-US" sz="5400" dirty="0">
                <a:solidFill>
                  <a:schemeClr val="bg2"/>
                </a:solidFill>
              </a:rPr>
              <a:t>	</a:t>
            </a:r>
            <a:r>
              <a:rPr lang="en-US" sz="5400" b="0" i="0" dirty="0">
                <a:solidFill>
                  <a:schemeClr val="bg2"/>
                </a:solidFill>
                <a:effectLst/>
              </a:rPr>
              <a:t>  	      Collaboration</a:t>
            </a:r>
            <a:endParaRPr lang="en-US" sz="5400" dirty="0">
              <a:solidFill>
                <a:schemeClr val="bg2"/>
              </a:solidFill>
            </a:endParaRPr>
          </a:p>
        </p:txBody>
      </p:sp>
      <p:pic>
        <p:nvPicPr>
          <p:cNvPr id="5" name="Picture 4">
            <a:extLst>
              <a:ext uri="{FF2B5EF4-FFF2-40B4-BE49-F238E27FC236}">
                <a16:creationId xmlns:a16="http://schemas.microsoft.com/office/drawing/2014/main" id="{3414EB2C-932C-963D-8883-9933073B9E94}"/>
              </a:ext>
            </a:extLst>
          </p:cNvPr>
          <p:cNvPicPr>
            <a:picLocks noChangeAspect="1"/>
          </p:cNvPicPr>
          <p:nvPr/>
        </p:nvPicPr>
        <p:blipFill>
          <a:blip r:embed="rId2"/>
          <a:stretch>
            <a:fillRect/>
          </a:stretch>
        </p:blipFill>
        <p:spPr>
          <a:xfrm>
            <a:off x="4841427" y="4435932"/>
            <a:ext cx="308908" cy="308908"/>
          </a:xfrm>
          <a:prstGeom prst="rect">
            <a:avLst/>
          </a:prstGeom>
        </p:spPr>
      </p:pic>
      <p:pic>
        <p:nvPicPr>
          <p:cNvPr id="7" name="Picture 6">
            <a:extLst>
              <a:ext uri="{FF2B5EF4-FFF2-40B4-BE49-F238E27FC236}">
                <a16:creationId xmlns:a16="http://schemas.microsoft.com/office/drawing/2014/main" id="{E02E798E-7ECF-EDBD-5B27-F5B8A3B6431E}"/>
              </a:ext>
            </a:extLst>
          </p:cNvPr>
          <p:cNvPicPr>
            <a:picLocks noChangeAspect="1"/>
          </p:cNvPicPr>
          <p:nvPr/>
        </p:nvPicPr>
        <p:blipFill>
          <a:blip r:embed="rId2"/>
          <a:stretch>
            <a:fillRect/>
          </a:stretch>
        </p:blipFill>
        <p:spPr>
          <a:xfrm>
            <a:off x="6306887" y="5311685"/>
            <a:ext cx="314351" cy="314351"/>
          </a:xfrm>
          <a:prstGeom prst="rect">
            <a:avLst/>
          </a:prstGeom>
        </p:spPr>
      </p:pic>
      <p:pic>
        <p:nvPicPr>
          <p:cNvPr id="10" name="Picture 9">
            <a:extLst>
              <a:ext uri="{FF2B5EF4-FFF2-40B4-BE49-F238E27FC236}">
                <a16:creationId xmlns:a16="http://schemas.microsoft.com/office/drawing/2014/main" id="{411EC0F6-E964-5D94-4240-18BA7E0C1153}"/>
              </a:ext>
            </a:extLst>
          </p:cNvPr>
          <p:cNvPicPr>
            <a:picLocks noChangeAspect="1"/>
          </p:cNvPicPr>
          <p:nvPr/>
        </p:nvPicPr>
        <p:blipFill>
          <a:blip r:embed="rId2"/>
          <a:stretch>
            <a:fillRect/>
          </a:stretch>
        </p:blipFill>
        <p:spPr>
          <a:xfrm>
            <a:off x="351608" y="1781296"/>
            <a:ext cx="325090" cy="325090"/>
          </a:xfrm>
          <a:prstGeom prst="rect">
            <a:avLst/>
          </a:prstGeom>
        </p:spPr>
      </p:pic>
      <p:sp>
        <p:nvSpPr>
          <p:cNvPr id="12" name="Rectangle 11">
            <a:extLst>
              <a:ext uri="{FF2B5EF4-FFF2-40B4-BE49-F238E27FC236}">
                <a16:creationId xmlns:a16="http://schemas.microsoft.com/office/drawing/2014/main" id="{F3C35FBD-F366-28B2-9AA1-C8C13CB49F8E}"/>
              </a:ext>
            </a:extLst>
          </p:cNvPr>
          <p:cNvSpPr/>
          <p:nvPr/>
        </p:nvSpPr>
        <p:spPr>
          <a:xfrm>
            <a:off x="3959679" y="4435932"/>
            <a:ext cx="457200" cy="372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032575"/>
      </p:ext>
    </p:extLst>
  </p:cSld>
  <p:clrMapOvr>
    <a:masterClrMapping/>
  </p:clrMapOvr>
  <p:transition spd="med" advClick="0" advTm="1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7CABB9-2D45-F0FC-A310-802DCE4EDE26}"/>
              </a:ext>
            </a:extLst>
          </p:cNvPr>
          <p:cNvSpPr>
            <a:spLocks noGrp="1"/>
          </p:cNvSpPr>
          <p:nvPr>
            <p:ph type="title"/>
          </p:nvPr>
        </p:nvSpPr>
        <p:spPr>
          <a:xfrm>
            <a:off x="335280" y="223776"/>
            <a:ext cx="11856720" cy="1015488"/>
          </a:xfrm>
        </p:spPr>
        <p:txBody>
          <a:bodyPr>
            <a:noAutofit/>
          </a:bodyPr>
          <a:lstStyle/>
          <a:p>
            <a:r>
              <a:rPr lang="en-US" sz="4400" dirty="0">
                <a:solidFill>
                  <a:schemeClr val="tx2"/>
                </a:solidFill>
              </a:rPr>
              <a:t>Building healthy communities together</a:t>
            </a:r>
          </a:p>
        </p:txBody>
      </p:sp>
      <p:sp>
        <p:nvSpPr>
          <p:cNvPr id="5" name="Content Placeholder 4">
            <a:extLst>
              <a:ext uri="{FF2B5EF4-FFF2-40B4-BE49-F238E27FC236}">
                <a16:creationId xmlns:a16="http://schemas.microsoft.com/office/drawing/2014/main" id="{CA2F97F5-CF1E-3526-984F-491576FE5BCA}"/>
              </a:ext>
            </a:extLst>
          </p:cNvPr>
          <p:cNvSpPr>
            <a:spLocks noGrp="1"/>
          </p:cNvSpPr>
          <p:nvPr>
            <p:ph idx="1"/>
          </p:nvPr>
        </p:nvSpPr>
        <p:spPr/>
        <p:txBody>
          <a:bodyPr/>
          <a:lstStyle/>
          <a:p>
            <a:pPr>
              <a:lnSpc>
                <a:spcPct val="150000"/>
              </a:lnSpc>
            </a:pPr>
            <a:r>
              <a:rPr lang="en-US" dirty="0">
                <a:solidFill>
                  <a:schemeClr val="tx2"/>
                </a:solidFill>
              </a:rPr>
              <a:t>Weaving better health on our communities is at the heart of everything we do. It’s how we help more people and places prosper. And it’s all inspired by faith, driven by innovation, and powered by humanity.</a:t>
            </a:r>
          </a:p>
        </p:txBody>
      </p:sp>
      <p:sp>
        <p:nvSpPr>
          <p:cNvPr id="2" name="Slide Number Placeholder 1">
            <a:extLst>
              <a:ext uri="{FF2B5EF4-FFF2-40B4-BE49-F238E27FC236}">
                <a16:creationId xmlns:a16="http://schemas.microsoft.com/office/drawing/2014/main" id="{59160A6E-9214-8220-ABAC-9985F32F42F9}"/>
              </a:ext>
            </a:extLst>
          </p:cNvPr>
          <p:cNvSpPr>
            <a:spLocks noGrp="1"/>
          </p:cNvSpPr>
          <p:nvPr>
            <p:ph type="sldNum" sz="quarter" idx="10"/>
          </p:nvPr>
        </p:nvSpPr>
        <p:spPr/>
        <p:txBody>
          <a:bodyPr/>
          <a:lstStyle/>
          <a:p>
            <a:fld id="{76462363-F3BE-48C3-BC3B-C15A53B3387F}" type="slidenum">
              <a:rPr lang="en-US" smtClean="0"/>
              <a:pPr/>
              <a:t>6</a:t>
            </a:fld>
            <a:endParaRPr lang="en-US"/>
          </a:p>
        </p:txBody>
      </p:sp>
      <p:sp>
        <p:nvSpPr>
          <p:cNvPr id="3" name="TextBox 2">
            <a:extLst>
              <a:ext uri="{FF2B5EF4-FFF2-40B4-BE49-F238E27FC236}">
                <a16:creationId xmlns:a16="http://schemas.microsoft.com/office/drawing/2014/main" id="{8DED142E-81F6-0B53-4D36-8F1BA4CB82DF}"/>
              </a:ext>
            </a:extLst>
          </p:cNvPr>
          <p:cNvSpPr txBox="1"/>
          <p:nvPr/>
        </p:nvSpPr>
        <p:spPr>
          <a:xfrm>
            <a:off x="-1736987" y="-1754326"/>
            <a:ext cx="10485120" cy="1754326"/>
          </a:xfrm>
          <a:prstGeom prst="rect">
            <a:avLst/>
          </a:prstGeom>
          <a:noFill/>
        </p:spPr>
        <p:txBody>
          <a:bodyPr wrap="square" rtlCol="0">
            <a:spAutoFit/>
          </a:bodyPr>
          <a:lstStyle/>
          <a:p>
            <a:r>
              <a:rPr lang="en-US" dirty="0"/>
              <a:t>2,200+</a:t>
            </a:r>
          </a:p>
          <a:p>
            <a:r>
              <a:rPr lang="en-US" dirty="0"/>
              <a:t>care sites in 24 states coast to coast</a:t>
            </a:r>
          </a:p>
          <a:p>
            <a:endParaRPr lang="en-US" sz="3600" dirty="0"/>
          </a:p>
          <a:p>
            <a:r>
              <a:rPr lang="en-US" dirty="0"/>
              <a:t>35,000 physicians and advanced practice providers across a system of hospitals and clinics</a:t>
            </a:r>
          </a:p>
        </p:txBody>
      </p:sp>
      <p:pic>
        <p:nvPicPr>
          <p:cNvPr id="7" name="Picture 6">
            <a:extLst>
              <a:ext uri="{FF2B5EF4-FFF2-40B4-BE49-F238E27FC236}">
                <a16:creationId xmlns:a16="http://schemas.microsoft.com/office/drawing/2014/main" id="{9E5900E3-FF91-EAE8-5908-266798DB3719}"/>
              </a:ext>
            </a:extLst>
          </p:cNvPr>
          <p:cNvPicPr>
            <a:picLocks noChangeAspect="1"/>
          </p:cNvPicPr>
          <p:nvPr/>
        </p:nvPicPr>
        <p:blipFill>
          <a:blip r:embed="rId2"/>
          <a:stretch>
            <a:fillRect/>
          </a:stretch>
        </p:blipFill>
        <p:spPr>
          <a:xfrm>
            <a:off x="424543" y="1579510"/>
            <a:ext cx="11432178" cy="3943900"/>
          </a:xfrm>
          <a:prstGeom prst="rect">
            <a:avLst/>
          </a:prstGeom>
        </p:spPr>
      </p:pic>
      <p:pic>
        <p:nvPicPr>
          <p:cNvPr id="8" name="Picture 7">
            <a:extLst>
              <a:ext uri="{FF2B5EF4-FFF2-40B4-BE49-F238E27FC236}">
                <a16:creationId xmlns:a16="http://schemas.microsoft.com/office/drawing/2014/main" id="{2A9012DB-E62D-474C-D589-3A84274128ED}"/>
              </a:ext>
            </a:extLst>
          </p:cNvPr>
          <p:cNvPicPr>
            <a:picLocks noChangeAspect="1"/>
          </p:cNvPicPr>
          <p:nvPr/>
        </p:nvPicPr>
        <p:blipFill>
          <a:blip r:embed="rId3"/>
          <a:stretch>
            <a:fillRect/>
          </a:stretch>
        </p:blipFill>
        <p:spPr>
          <a:xfrm>
            <a:off x="4662388" y="4923064"/>
            <a:ext cx="2867224" cy="1934936"/>
          </a:xfrm>
          <a:prstGeom prst="rect">
            <a:avLst/>
          </a:prstGeom>
        </p:spPr>
      </p:pic>
    </p:spTree>
    <p:extLst>
      <p:ext uri="{BB962C8B-B14F-4D97-AF65-F5344CB8AC3E}">
        <p14:creationId xmlns:p14="http://schemas.microsoft.com/office/powerpoint/2010/main" val="589079562"/>
      </p:ext>
    </p:extLst>
  </p:cSld>
  <p:clrMapOvr>
    <a:masterClrMapping/>
  </p:clrMapOvr>
  <p:transition spd="med" advClick="0" advTm="1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1AF3F3-42B4-6875-F68D-5C87E5733E7E}"/>
              </a:ext>
            </a:extLst>
          </p:cNvPr>
          <p:cNvSpPr>
            <a:spLocks noGrp="1"/>
          </p:cNvSpPr>
          <p:nvPr>
            <p:ph type="sldNum" sz="quarter" idx="10"/>
          </p:nvPr>
        </p:nvSpPr>
        <p:spPr/>
        <p:txBody>
          <a:bodyPr/>
          <a:lstStyle/>
          <a:p>
            <a:fld id="{76462363-F3BE-48C3-BC3B-C15A53B3387F}" type="slidenum">
              <a:rPr lang="en-US" smtClean="0"/>
              <a:pPr/>
              <a:t>7</a:t>
            </a:fld>
            <a:endParaRPr lang="en-US" dirty="0"/>
          </a:p>
        </p:txBody>
      </p:sp>
      <p:sp>
        <p:nvSpPr>
          <p:cNvPr id="4" name="TextBox 7">
            <a:extLst>
              <a:ext uri="{FF2B5EF4-FFF2-40B4-BE49-F238E27FC236}">
                <a16:creationId xmlns:a16="http://schemas.microsoft.com/office/drawing/2014/main" id="{35A42BA8-E02E-438A-B271-6C782538E83C}"/>
              </a:ext>
            </a:extLst>
          </p:cNvPr>
          <p:cNvSpPr txBox="1">
            <a:spLocks noGrp="1"/>
          </p:cNvSpPr>
          <p:nvPr>
            <p:ph type="title"/>
          </p:nvPr>
        </p:nvSpPr>
        <p:spPr>
          <a:xfrm>
            <a:off x="335280" y="567825"/>
            <a:ext cx="11521440" cy="677108"/>
          </a:xfrm>
          <a:prstGeom prst="rect">
            <a:avLst/>
          </a:prstGeom>
          <a:noFill/>
        </p:spPr>
        <p:txBody>
          <a:bodyPr wrap="square">
            <a:spAutoFit/>
          </a:bodyPr>
          <a:lstStyle>
            <a:defPPr>
              <a:defRPr lang="en-US"/>
            </a:defPPr>
            <a:lvl1pPr marL="0" algn="l" defTabSz="914400" rtl="0" eaLnBrk="1" latinLnBrk="0" hangingPunct="1">
              <a:defRPr sz="1800" kern="1200">
                <a:solidFill>
                  <a:srgbClr val="434648"/>
                </a:solidFill>
                <a:latin typeface="Franklin Gothic Book"/>
              </a:defRPr>
            </a:lvl1pPr>
            <a:lvl2pPr marL="457200" algn="l" defTabSz="914400" rtl="0" eaLnBrk="1" latinLnBrk="0" hangingPunct="1">
              <a:defRPr sz="1800" kern="1200">
                <a:solidFill>
                  <a:srgbClr val="434648"/>
                </a:solidFill>
                <a:latin typeface="Franklin Gothic Book"/>
              </a:defRPr>
            </a:lvl2pPr>
            <a:lvl3pPr marL="914400" algn="l" defTabSz="914400" rtl="0" eaLnBrk="1" latinLnBrk="0" hangingPunct="1">
              <a:defRPr sz="1800" kern="1200">
                <a:solidFill>
                  <a:srgbClr val="434648"/>
                </a:solidFill>
                <a:latin typeface="Franklin Gothic Book"/>
              </a:defRPr>
            </a:lvl3pPr>
            <a:lvl4pPr marL="1371600" algn="l" defTabSz="914400" rtl="0" eaLnBrk="1" latinLnBrk="0" hangingPunct="1">
              <a:defRPr sz="1800" kern="1200">
                <a:solidFill>
                  <a:srgbClr val="434648"/>
                </a:solidFill>
                <a:latin typeface="Franklin Gothic Book"/>
              </a:defRPr>
            </a:lvl4pPr>
            <a:lvl5pPr marL="1828800" algn="l" defTabSz="914400" rtl="0" eaLnBrk="1" latinLnBrk="0" hangingPunct="1">
              <a:defRPr sz="1800" kern="1200">
                <a:solidFill>
                  <a:srgbClr val="434648"/>
                </a:solidFill>
                <a:latin typeface="Franklin Gothic Book"/>
              </a:defRPr>
            </a:lvl5pPr>
            <a:lvl6pPr marL="2286000" algn="l" defTabSz="914400" rtl="0" eaLnBrk="1" latinLnBrk="0" hangingPunct="1">
              <a:defRPr sz="1800" kern="1200">
                <a:solidFill>
                  <a:srgbClr val="434648"/>
                </a:solidFill>
                <a:latin typeface="Franklin Gothic Book"/>
              </a:defRPr>
            </a:lvl6pPr>
            <a:lvl7pPr marL="2743200" algn="l" defTabSz="914400" rtl="0" eaLnBrk="1" latinLnBrk="0" hangingPunct="1">
              <a:defRPr sz="1800" kern="1200">
                <a:solidFill>
                  <a:srgbClr val="434648"/>
                </a:solidFill>
                <a:latin typeface="Franklin Gothic Book"/>
              </a:defRPr>
            </a:lvl7pPr>
            <a:lvl8pPr marL="3200400" algn="l" defTabSz="914400" rtl="0" eaLnBrk="1" latinLnBrk="0" hangingPunct="1">
              <a:defRPr sz="1800" kern="1200">
                <a:solidFill>
                  <a:srgbClr val="434648"/>
                </a:solidFill>
                <a:latin typeface="Franklin Gothic Book"/>
              </a:defRPr>
            </a:lvl8pPr>
            <a:lvl9pPr marL="3657600" algn="l" defTabSz="914400" rtl="0" eaLnBrk="1" latinLnBrk="0" hangingPunct="1">
              <a:defRPr sz="1800" kern="1200">
                <a:solidFill>
                  <a:srgbClr val="434648"/>
                </a:solidFill>
                <a:latin typeface="Franklin Gothic Book"/>
              </a:defRPr>
            </a:lvl9pPr>
          </a:lstStyle>
          <a:p>
            <a:r>
              <a:rPr lang="en-US" sz="4400" dirty="0">
                <a:solidFill>
                  <a:schemeClr val="bg1"/>
                </a:solidFill>
                <a:latin typeface="+mj-lt"/>
              </a:rPr>
              <a:t>Supporting </a:t>
            </a:r>
            <a:r>
              <a:rPr kumimoji="0" lang="en-US" sz="4400" b="0" i="0" u="none" strike="noStrike" kern="1200" cap="none" spc="0" normalizeH="0" baseline="0" noProof="0" dirty="0">
                <a:ln>
                  <a:noFill/>
                </a:ln>
                <a:solidFill>
                  <a:srgbClr val="FFFFFF"/>
                </a:solidFill>
                <a:effectLst/>
                <a:uLnTx/>
                <a:uFillTx/>
                <a:latin typeface="Montserrat SemiBold"/>
                <a:ea typeface="+mj-ea"/>
                <a:cs typeface="+mj-cs"/>
              </a:rPr>
              <a:t>Careers in Nursing</a:t>
            </a:r>
            <a:endParaRPr lang="en-US" sz="4400" dirty="0">
              <a:solidFill>
                <a:schemeClr val="bg1"/>
              </a:solidFill>
              <a:latin typeface="+mj-lt"/>
            </a:endParaRPr>
          </a:p>
        </p:txBody>
      </p:sp>
      <p:sp>
        <p:nvSpPr>
          <p:cNvPr id="5" name="TextBox 8">
            <a:extLst>
              <a:ext uri="{FF2B5EF4-FFF2-40B4-BE49-F238E27FC236}">
                <a16:creationId xmlns:a16="http://schemas.microsoft.com/office/drawing/2014/main" id="{D9A26AA5-396C-4EE4-BC52-B09F07B4DF7A}"/>
              </a:ext>
            </a:extLst>
          </p:cNvPr>
          <p:cNvSpPr txBox="1"/>
          <p:nvPr/>
        </p:nvSpPr>
        <p:spPr>
          <a:xfrm>
            <a:off x="335280" y="1338892"/>
            <a:ext cx="11826240" cy="4585871"/>
          </a:xfrm>
          <a:prstGeom prst="rect">
            <a:avLst/>
          </a:prstGeom>
          <a:noFill/>
        </p:spPr>
        <p:txBody>
          <a:bodyPr wrap="square" rtlCol="0">
            <a:spAutoFit/>
          </a:bodyPr>
          <a:lstStyle>
            <a:defPPr>
              <a:defRPr lang="en-US"/>
            </a:defPPr>
            <a:lvl1pPr marL="0" algn="l" defTabSz="914400" rtl="0" eaLnBrk="1" latinLnBrk="0" hangingPunct="1">
              <a:defRPr sz="1800" kern="1200">
                <a:solidFill>
                  <a:srgbClr val="434648"/>
                </a:solidFill>
                <a:latin typeface="Franklin Gothic Book"/>
              </a:defRPr>
            </a:lvl1pPr>
            <a:lvl2pPr marL="457200" algn="l" defTabSz="914400" rtl="0" eaLnBrk="1" latinLnBrk="0" hangingPunct="1">
              <a:defRPr sz="1800" kern="1200">
                <a:solidFill>
                  <a:srgbClr val="434648"/>
                </a:solidFill>
                <a:latin typeface="Franklin Gothic Book"/>
              </a:defRPr>
            </a:lvl2pPr>
            <a:lvl3pPr marL="914400" algn="l" defTabSz="914400" rtl="0" eaLnBrk="1" latinLnBrk="0" hangingPunct="1">
              <a:defRPr sz="1800" kern="1200">
                <a:solidFill>
                  <a:srgbClr val="434648"/>
                </a:solidFill>
                <a:latin typeface="Franklin Gothic Book"/>
              </a:defRPr>
            </a:lvl3pPr>
            <a:lvl4pPr marL="1371600" algn="l" defTabSz="914400" rtl="0" eaLnBrk="1" latinLnBrk="0" hangingPunct="1">
              <a:defRPr sz="1800" kern="1200">
                <a:solidFill>
                  <a:srgbClr val="434648"/>
                </a:solidFill>
                <a:latin typeface="Franklin Gothic Book"/>
              </a:defRPr>
            </a:lvl4pPr>
            <a:lvl5pPr marL="1828800" algn="l" defTabSz="914400" rtl="0" eaLnBrk="1" latinLnBrk="0" hangingPunct="1">
              <a:defRPr sz="1800" kern="1200">
                <a:solidFill>
                  <a:srgbClr val="434648"/>
                </a:solidFill>
                <a:latin typeface="Franklin Gothic Book"/>
              </a:defRPr>
            </a:lvl5pPr>
            <a:lvl6pPr marL="2286000" algn="l" defTabSz="914400" rtl="0" eaLnBrk="1" latinLnBrk="0" hangingPunct="1">
              <a:defRPr sz="1800" kern="1200">
                <a:solidFill>
                  <a:srgbClr val="434648"/>
                </a:solidFill>
                <a:latin typeface="Franklin Gothic Book"/>
              </a:defRPr>
            </a:lvl6pPr>
            <a:lvl7pPr marL="2743200" algn="l" defTabSz="914400" rtl="0" eaLnBrk="1" latinLnBrk="0" hangingPunct="1">
              <a:defRPr sz="1800" kern="1200">
                <a:solidFill>
                  <a:srgbClr val="434648"/>
                </a:solidFill>
                <a:latin typeface="Franklin Gothic Book"/>
              </a:defRPr>
            </a:lvl7pPr>
            <a:lvl8pPr marL="3200400" algn="l" defTabSz="914400" rtl="0" eaLnBrk="1" latinLnBrk="0" hangingPunct="1">
              <a:defRPr sz="1800" kern="1200">
                <a:solidFill>
                  <a:srgbClr val="434648"/>
                </a:solidFill>
                <a:latin typeface="Franklin Gothic Book"/>
              </a:defRPr>
            </a:lvl8pPr>
            <a:lvl9pPr marL="3657600" algn="l" defTabSz="914400" rtl="0" eaLnBrk="1" latinLnBrk="0" hangingPunct="1">
              <a:defRPr sz="1800" kern="1200">
                <a:solidFill>
                  <a:srgbClr val="434648"/>
                </a:solidFill>
                <a:latin typeface="Franklin Gothic Book"/>
              </a:defRPr>
            </a:lvl9pPr>
          </a:lstStyle>
          <a:p>
            <a:pPr marL="342900" marR="57150" indent="-342900">
              <a:spcBef>
                <a:spcPts val="0"/>
              </a:spcBef>
              <a:spcAft>
                <a:spcPts val="600"/>
              </a:spcAft>
              <a:buFont typeface="Arial" panose="020B0604020202020204" pitchFamily="34" charset="0"/>
              <a:buChar char="•"/>
            </a:pPr>
            <a:r>
              <a:rPr lang="en-US" b="1" dirty="0">
                <a:solidFill>
                  <a:schemeClr val="bg1"/>
                </a:solidFill>
                <a:effectLst/>
                <a:latin typeface="+mn-lt"/>
                <a:ea typeface="Franklin Gothic Book" panose="020B0503020102020204" pitchFamily="34" charset="0"/>
                <a:cs typeface="Times New Roman" panose="02020603050405020304" pitchFamily="18" charset="0"/>
              </a:rPr>
              <a:t>New Graduate Nurse Residency Program: </a:t>
            </a:r>
            <a:r>
              <a:rPr lang="en-US" dirty="0">
                <a:solidFill>
                  <a:schemeClr val="bg1"/>
                </a:solidFill>
                <a:effectLst/>
                <a:latin typeface="+mn-lt"/>
                <a:ea typeface="Franklin Gothic Book" panose="020B0503020102020204" pitchFamily="34" charset="0"/>
                <a:cs typeface="Times New Roman" panose="02020603050405020304" pitchFamily="18" charset="0"/>
              </a:rPr>
              <a:t>12-month program provides rotations through key clinical areas, after which nurses are “matched” with one of their three top selections. </a:t>
            </a:r>
          </a:p>
          <a:p>
            <a:pPr marR="57150">
              <a:spcBef>
                <a:spcPts val="0"/>
              </a:spcBef>
              <a:spcAft>
                <a:spcPts val="600"/>
              </a:spcAft>
            </a:pPr>
            <a:endParaRPr lang="en-US" dirty="0">
              <a:solidFill>
                <a:schemeClr val="bg1"/>
              </a:solidFill>
              <a:effectLst/>
              <a:latin typeface="+mn-lt"/>
              <a:ea typeface="Franklin Gothic Book" panose="020B0503020102020204" pitchFamily="34" charset="0"/>
              <a:cs typeface="Times New Roman" panose="02020603050405020304" pitchFamily="18" charset="0"/>
            </a:endParaRPr>
          </a:p>
          <a:p>
            <a:pPr marL="342900" marR="57150" indent="-342900">
              <a:spcBef>
                <a:spcPts val="0"/>
              </a:spcBef>
              <a:spcAft>
                <a:spcPts val="600"/>
              </a:spcAft>
              <a:buFont typeface="Arial" panose="020B0604020202020204" pitchFamily="34" charset="0"/>
              <a:buChar char="•"/>
            </a:pPr>
            <a:r>
              <a:rPr lang="en-US" b="1" dirty="0">
                <a:solidFill>
                  <a:schemeClr val="bg1"/>
                </a:solidFill>
                <a:effectLst/>
                <a:latin typeface="+mn-lt"/>
                <a:ea typeface="Franklin Gothic Book" panose="020B0503020102020204" pitchFamily="34" charset="0"/>
                <a:cs typeface="Times New Roman" panose="02020603050405020304" pitchFamily="18" charset="0"/>
              </a:rPr>
              <a:t>RN Clinical Ladder program:</a:t>
            </a:r>
            <a:r>
              <a:rPr lang="en-US" dirty="0">
                <a:solidFill>
                  <a:schemeClr val="bg1"/>
                </a:solidFill>
                <a:effectLst/>
                <a:latin typeface="+mn-lt"/>
                <a:ea typeface="Franklin Gothic Book" panose="020B0503020102020204" pitchFamily="34" charset="0"/>
                <a:cs typeface="Times New Roman" panose="02020603050405020304" pitchFamily="18" charset="0"/>
              </a:rPr>
              <a:t> Promote clinical excellence and quality outcomes and creates a stimulating practice environment that provides opportunities to attract and retain expert RNs.</a:t>
            </a:r>
          </a:p>
          <a:p>
            <a:pPr marR="57150">
              <a:spcBef>
                <a:spcPts val="0"/>
              </a:spcBef>
              <a:spcAft>
                <a:spcPts val="600"/>
              </a:spcAft>
            </a:pPr>
            <a:endParaRPr lang="en-US" dirty="0">
              <a:solidFill>
                <a:schemeClr val="bg1"/>
              </a:solidFill>
              <a:effectLst/>
              <a:latin typeface="+mn-lt"/>
              <a:ea typeface="Franklin Gothic Book" panose="020B0503020102020204" pitchFamily="34" charset="0"/>
              <a:cs typeface="Times New Roman" panose="02020603050405020304" pitchFamily="18" charset="0"/>
            </a:endParaRPr>
          </a:p>
          <a:p>
            <a:pPr marL="342900" marR="57150" indent="-342900">
              <a:spcBef>
                <a:spcPts val="0"/>
              </a:spcBef>
              <a:spcAft>
                <a:spcPts val="600"/>
              </a:spcAft>
              <a:buFont typeface="Arial" panose="020B0604020202020204" pitchFamily="34" charset="0"/>
              <a:buChar char="•"/>
            </a:pPr>
            <a:r>
              <a:rPr lang="en-US" b="1" dirty="0">
                <a:solidFill>
                  <a:schemeClr val="bg1"/>
                </a:solidFill>
                <a:effectLst/>
                <a:latin typeface="+mn-lt"/>
                <a:ea typeface="Franklin Gothic Book" panose="020B0503020102020204" pitchFamily="34" charset="0"/>
                <a:cs typeface="Times New Roman" panose="02020603050405020304" pitchFamily="18" charset="0"/>
              </a:rPr>
              <a:t>Chief Nursing Officer Accelerator program: </a:t>
            </a:r>
            <a:r>
              <a:rPr lang="en-US" dirty="0">
                <a:solidFill>
                  <a:schemeClr val="bg1"/>
                </a:solidFill>
                <a:effectLst/>
                <a:latin typeface="+mn-lt"/>
                <a:ea typeface="Franklin Gothic Book" panose="020B0503020102020204" pitchFamily="34" charset="0"/>
                <a:cs typeface="Times New Roman" panose="02020603050405020304" pitchFamily="18" charset="0"/>
              </a:rPr>
              <a:t>Program </a:t>
            </a:r>
            <a:r>
              <a:rPr lang="en-US" dirty="0">
                <a:solidFill>
                  <a:schemeClr val="bg1"/>
                </a:solidFill>
                <a:latin typeface="+mn-lt"/>
                <a:ea typeface="Franklin Gothic Book" panose="020B0503020102020204" pitchFamily="34" charset="0"/>
                <a:cs typeface="Times New Roman" panose="02020603050405020304" pitchFamily="18" charset="0"/>
              </a:rPr>
              <a:t>brings </a:t>
            </a:r>
            <a:r>
              <a:rPr lang="en-US" dirty="0">
                <a:solidFill>
                  <a:schemeClr val="bg1"/>
                </a:solidFill>
                <a:effectLst/>
                <a:latin typeface="+mn-lt"/>
                <a:ea typeface="Franklin Gothic Book" panose="020B0503020102020204" pitchFamily="34" charset="0"/>
                <a:cs typeface="Times New Roman" panose="02020603050405020304" pitchFamily="18" charset="0"/>
              </a:rPr>
              <a:t>CNOs together for professional development. All CNOs team up to complete a high-impact ministry-wide project. </a:t>
            </a:r>
          </a:p>
          <a:p>
            <a:pPr marR="0">
              <a:spcBef>
                <a:spcPts val="0"/>
              </a:spcBef>
              <a:spcAft>
                <a:spcPts val="600"/>
              </a:spcAft>
            </a:pPr>
            <a:endParaRPr lang="en-US" b="1" dirty="0">
              <a:solidFill>
                <a:schemeClr val="bg1"/>
              </a:solidFill>
              <a:effectLst/>
              <a:latin typeface="+mn-lt"/>
              <a:ea typeface="Franklin Gothic Book" panose="020B0503020102020204" pitchFamily="34" charset="0"/>
              <a:cs typeface="Times New Roman" panose="02020603050405020304" pitchFamily="18" charset="0"/>
            </a:endParaRPr>
          </a:p>
          <a:p>
            <a:pPr marL="342900" marR="0" indent="-342900">
              <a:spcBef>
                <a:spcPts val="0"/>
              </a:spcBef>
              <a:spcAft>
                <a:spcPts val="600"/>
              </a:spcAft>
              <a:buFont typeface="Arial" panose="020B0604020202020204" pitchFamily="34" charset="0"/>
              <a:buChar char="•"/>
            </a:pPr>
            <a:r>
              <a:rPr lang="en-US" b="1" dirty="0">
                <a:solidFill>
                  <a:schemeClr val="bg1"/>
                </a:solidFill>
                <a:effectLst/>
                <a:latin typeface="+mn-lt"/>
                <a:ea typeface="Franklin Gothic Book" panose="020B0503020102020204" pitchFamily="34" charset="0"/>
                <a:cs typeface="Times New Roman" panose="02020603050405020304" pitchFamily="18" charset="0"/>
              </a:rPr>
              <a:t>Nursing Focus On Action sessions</a:t>
            </a:r>
            <a:r>
              <a:rPr lang="en-US" dirty="0">
                <a:solidFill>
                  <a:schemeClr val="bg1"/>
                </a:solidFill>
                <a:effectLst/>
                <a:latin typeface="+mn-lt"/>
                <a:ea typeface="Franklin Gothic Book" panose="020B0503020102020204" pitchFamily="34" charset="0"/>
                <a:cs typeface="Times New Roman" panose="02020603050405020304" pitchFamily="18" charset="0"/>
              </a:rPr>
              <a:t>: Focus groups open that create dialogue around nursing’s highest priorities and allow time to learn more about tangible action nursing leadership can take. </a:t>
            </a:r>
          </a:p>
          <a:p>
            <a:pPr marR="0">
              <a:spcBef>
                <a:spcPts val="0"/>
              </a:spcBef>
              <a:spcAft>
                <a:spcPts val="600"/>
              </a:spcAft>
            </a:pPr>
            <a:endParaRPr lang="en-US" dirty="0">
              <a:solidFill>
                <a:schemeClr val="bg1"/>
              </a:solidFill>
              <a:effectLst/>
              <a:latin typeface="+mn-lt"/>
              <a:ea typeface="Franklin Gothic Book" panose="020B0503020102020204" pitchFamily="34" charset="0"/>
              <a:cs typeface="Times New Roman" panose="02020603050405020304" pitchFamily="18" charset="0"/>
            </a:endParaRPr>
          </a:p>
          <a:p>
            <a:pPr marL="342900" marR="0" indent="-342900">
              <a:spcBef>
                <a:spcPts val="0"/>
              </a:spcBef>
              <a:spcAft>
                <a:spcPts val="600"/>
              </a:spcAft>
              <a:buFont typeface="Arial" panose="020B0604020202020204" pitchFamily="34" charset="0"/>
              <a:buChar char="•"/>
            </a:pPr>
            <a:r>
              <a:rPr lang="en-US" b="1" dirty="0">
                <a:solidFill>
                  <a:schemeClr val="bg1"/>
                </a:solidFill>
                <a:effectLst/>
                <a:latin typeface="+mn-lt"/>
                <a:ea typeface="Franklin Gothic Book" panose="020B0503020102020204" pitchFamily="34" charset="0"/>
                <a:cs typeface="Times New Roman" panose="02020603050405020304" pitchFamily="18" charset="0"/>
              </a:rPr>
              <a:t>Nursing Professional Shared Governance</a:t>
            </a:r>
            <a:r>
              <a:rPr lang="en-US" dirty="0">
                <a:solidFill>
                  <a:schemeClr val="bg1"/>
                </a:solidFill>
                <a:effectLst/>
                <a:latin typeface="+mn-lt"/>
                <a:ea typeface="Franklin Gothic Book" panose="020B0503020102020204" pitchFamily="34" charset="0"/>
                <a:cs typeface="Times New Roman" panose="02020603050405020304" pitchFamily="18" charset="0"/>
              </a:rPr>
              <a:t>: Multidisciplinary team tackles proposed process, policy or informatics changes that have an impact on nursing practice and clinical care. </a:t>
            </a:r>
          </a:p>
        </p:txBody>
      </p:sp>
    </p:spTree>
    <p:extLst>
      <p:ext uri="{BB962C8B-B14F-4D97-AF65-F5344CB8AC3E}">
        <p14:creationId xmlns:p14="http://schemas.microsoft.com/office/powerpoint/2010/main" val="3919476899"/>
      </p:ext>
    </p:extLst>
  </p:cSld>
  <p:clrMapOvr>
    <a:masterClrMapping/>
  </p:clrMapOvr>
  <p:transition spd="med" advClick="0" advTm="1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60A6E-9214-8220-ABAC-9985F32F42F9}"/>
              </a:ext>
            </a:extLst>
          </p:cNvPr>
          <p:cNvSpPr>
            <a:spLocks noGrp="1"/>
          </p:cNvSpPr>
          <p:nvPr>
            <p:ph type="sldNum" sz="quarter" idx="10"/>
          </p:nvPr>
        </p:nvSpPr>
        <p:spPr/>
        <p:txBody>
          <a:bodyPr/>
          <a:lstStyle/>
          <a:p>
            <a:fld id="{76462363-F3BE-48C3-BC3B-C15A53B3387F}" type="slidenum">
              <a:rPr lang="en-US" smtClean="0"/>
              <a:pPr/>
              <a:t>8</a:t>
            </a:fld>
            <a:endParaRPr lang="en-US"/>
          </a:p>
        </p:txBody>
      </p:sp>
      <p:sp>
        <p:nvSpPr>
          <p:cNvPr id="3" name="TextBox 2">
            <a:extLst>
              <a:ext uri="{FF2B5EF4-FFF2-40B4-BE49-F238E27FC236}">
                <a16:creationId xmlns:a16="http://schemas.microsoft.com/office/drawing/2014/main" id="{8DED142E-81F6-0B53-4D36-8F1BA4CB82DF}"/>
              </a:ext>
            </a:extLst>
          </p:cNvPr>
          <p:cNvSpPr txBox="1"/>
          <p:nvPr/>
        </p:nvSpPr>
        <p:spPr>
          <a:xfrm>
            <a:off x="-1736987" y="-1754326"/>
            <a:ext cx="10485120" cy="1754326"/>
          </a:xfrm>
          <a:prstGeom prst="rect">
            <a:avLst/>
          </a:prstGeom>
          <a:noFill/>
        </p:spPr>
        <p:txBody>
          <a:bodyPr wrap="square" rtlCol="0">
            <a:spAutoFit/>
          </a:bodyPr>
          <a:lstStyle/>
          <a:p>
            <a:r>
              <a:rPr lang="en-US" dirty="0"/>
              <a:t>2,200+</a:t>
            </a:r>
          </a:p>
          <a:p>
            <a:r>
              <a:rPr lang="en-US" dirty="0"/>
              <a:t>care sites in 24 states coast to coast</a:t>
            </a:r>
          </a:p>
          <a:p>
            <a:endParaRPr lang="en-US" sz="3600" dirty="0"/>
          </a:p>
          <a:p>
            <a:r>
              <a:rPr lang="en-US" dirty="0"/>
              <a:t>35,000 physicians and advanced practice providers across a system of hospitals and clinics</a:t>
            </a:r>
          </a:p>
        </p:txBody>
      </p:sp>
      <p:sp>
        <p:nvSpPr>
          <p:cNvPr id="5" name="Title 4">
            <a:extLst>
              <a:ext uri="{FF2B5EF4-FFF2-40B4-BE49-F238E27FC236}">
                <a16:creationId xmlns:a16="http://schemas.microsoft.com/office/drawing/2014/main" id="{D40365B9-52F9-E28E-C789-BFFB574F9690}"/>
              </a:ext>
            </a:extLst>
          </p:cNvPr>
          <p:cNvSpPr>
            <a:spLocks noGrp="1"/>
          </p:cNvSpPr>
          <p:nvPr>
            <p:ph type="title"/>
          </p:nvPr>
        </p:nvSpPr>
        <p:spPr>
          <a:xfrm>
            <a:off x="335280" y="2921256"/>
            <a:ext cx="11521440" cy="1015488"/>
          </a:xfrm>
        </p:spPr>
        <p:txBody>
          <a:bodyPr>
            <a:noAutofit/>
          </a:bodyPr>
          <a:lstStyle/>
          <a:p>
            <a:r>
              <a:rPr lang="en-US" sz="5400" b="1" i="0" dirty="0" err="1">
                <a:solidFill>
                  <a:schemeClr val="bg2"/>
                </a:solidFill>
                <a:effectLst/>
              </a:rPr>
              <a:t>Humankindness</a:t>
            </a:r>
            <a:r>
              <a:rPr lang="en-US" sz="5400" b="1" i="0" dirty="0">
                <a:solidFill>
                  <a:schemeClr val="tx1">
                    <a:lumMod val="65000"/>
                    <a:lumOff val="35000"/>
                  </a:schemeClr>
                </a:solidFill>
                <a:effectLst/>
              </a:rPr>
              <a:t> </a:t>
            </a:r>
            <a:br>
              <a:rPr lang="en-US" sz="4400" b="1" i="0" dirty="0">
                <a:solidFill>
                  <a:schemeClr val="tx1">
                    <a:lumMod val="65000"/>
                    <a:lumOff val="35000"/>
                  </a:schemeClr>
                </a:solidFill>
                <a:effectLst/>
              </a:rPr>
            </a:br>
            <a:r>
              <a:rPr lang="en-US" sz="4400" b="1" i="0" dirty="0">
                <a:solidFill>
                  <a:schemeClr val="tx1">
                    <a:lumMod val="65000"/>
                    <a:lumOff val="35000"/>
                  </a:schemeClr>
                </a:solidFill>
                <a:effectLst/>
              </a:rPr>
              <a:t>makes the world a better place.</a:t>
            </a:r>
            <a:br>
              <a:rPr lang="en-US" sz="4400" b="1" i="0" dirty="0">
                <a:effectLst/>
              </a:rPr>
            </a:br>
            <a:endParaRPr lang="en-US" sz="4400" dirty="0"/>
          </a:p>
        </p:txBody>
      </p:sp>
      <p:pic>
        <p:nvPicPr>
          <p:cNvPr id="10" name="Picture 9">
            <a:extLst>
              <a:ext uri="{FF2B5EF4-FFF2-40B4-BE49-F238E27FC236}">
                <a16:creationId xmlns:a16="http://schemas.microsoft.com/office/drawing/2014/main" id="{53594B23-747F-B9D4-905C-8E701CF34745}"/>
              </a:ext>
            </a:extLst>
          </p:cNvPr>
          <p:cNvPicPr>
            <a:picLocks noChangeAspect="1"/>
          </p:cNvPicPr>
          <p:nvPr/>
        </p:nvPicPr>
        <p:blipFill>
          <a:blip r:embed="rId2"/>
          <a:stretch>
            <a:fillRect/>
          </a:stretch>
        </p:blipFill>
        <p:spPr>
          <a:xfrm>
            <a:off x="8196038" y="6245352"/>
            <a:ext cx="3229426" cy="543001"/>
          </a:xfrm>
          <a:prstGeom prst="rect">
            <a:avLst/>
          </a:prstGeom>
        </p:spPr>
      </p:pic>
    </p:spTree>
    <p:extLst>
      <p:ext uri="{BB962C8B-B14F-4D97-AF65-F5344CB8AC3E}">
        <p14:creationId xmlns:p14="http://schemas.microsoft.com/office/powerpoint/2010/main" val="1466749187"/>
      </p:ext>
    </p:extLst>
  </p:cSld>
  <p:clrMapOvr>
    <a:masterClrMapping/>
  </p:clrMapOvr>
  <p:transition spd="med" advClick="0" advTm="1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60A6E-9214-8220-ABAC-9985F32F42F9}"/>
              </a:ext>
            </a:extLst>
          </p:cNvPr>
          <p:cNvSpPr>
            <a:spLocks noGrp="1"/>
          </p:cNvSpPr>
          <p:nvPr>
            <p:ph type="sldNum" sz="quarter" idx="10"/>
          </p:nvPr>
        </p:nvSpPr>
        <p:spPr/>
        <p:txBody>
          <a:bodyPr/>
          <a:lstStyle/>
          <a:p>
            <a:fld id="{76462363-F3BE-48C3-BC3B-C15A53B3387F}" type="slidenum">
              <a:rPr lang="en-US" smtClean="0"/>
              <a:pPr/>
              <a:t>9</a:t>
            </a:fld>
            <a:endParaRPr lang="en-US"/>
          </a:p>
        </p:txBody>
      </p:sp>
      <p:sp>
        <p:nvSpPr>
          <p:cNvPr id="3" name="TextBox 2">
            <a:extLst>
              <a:ext uri="{FF2B5EF4-FFF2-40B4-BE49-F238E27FC236}">
                <a16:creationId xmlns:a16="http://schemas.microsoft.com/office/drawing/2014/main" id="{8DED142E-81F6-0B53-4D36-8F1BA4CB82DF}"/>
              </a:ext>
            </a:extLst>
          </p:cNvPr>
          <p:cNvSpPr txBox="1"/>
          <p:nvPr/>
        </p:nvSpPr>
        <p:spPr>
          <a:xfrm>
            <a:off x="-1736987" y="-1754326"/>
            <a:ext cx="10485120" cy="1754326"/>
          </a:xfrm>
          <a:prstGeom prst="rect">
            <a:avLst/>
          </a:prstGeom>
          <a:noFill/>
        </p:spPr>
        <p:txBody>
          <a:bodyPr wrap="square" rtlCol="0">
            <a:spAutoFit/>
          </a:bodyPr>
          <a:lstStyle/>
          <a:p>
            <a:r>
              <a:rPr lang="en-US" dirty="0"/>
              <a:t>2,200+</a:t>
            </a:r>
          </a:p>
          <a:p>
            <a:r>
              <a:rPr lang="en-US" dirty="0"/>
              <a:t>care sites in 24 states coast to coast</a:t>
            </a:r>
          </a:p>
          <a:p>
            <a:endParaRPr lang="en-US" sz="3600" dirty="0"/>
          </a:p>
          <a:p>
            <a:r>
              <a:rPr lang="en-US" dirty="0"/>
              <a:t>35,000 physicians and advanced practice providers across a system of hospitals and clinics</a:t>
            </a:r>
          </a:p>
        </p:txBody>
      </p:sp>
      <p:sp>
        <p:nvSpPr>
          <p:cNvPr id="5" name="Title 4">
            <a:extLst>
              <a:ext uri="{FF2B5EF4-FFF2-40B4-BE49-F238E27FC236}">
                <a16:creationId xmlns:a16="http://schemas.microsoft.com/office/drawing/2014/main" id="{D40365B9-52F9-E28E-C789-BFFB574F9690}"/>
              </a:ext>
            </a:extLst>
          </p:cNvPr>
          <p:cNvSpPr>
            <a:spLocks noGrp="1"/>
          </p:cNvSpPr>
          <p:nvPr>
            <p:ph type="title"/>
          </p:nvPr>
        </p:nvSpPr>
        <p:spPr>
          <a:xfrm>
            <a:off x="335280" y="729886"/>
            <a:ext cx="11521440" cy="1015488"/>
          </a:xfrm>
        </p:spPr>
        <p:txBody>
          <a:bodyPr>
            <a:noAutofit/>
          </a:bodyPr>
          <a:lstStyle/>
          <a:p>
            <a:r>
              <a:rPr lang="en-US" sz="4400" b="1" i="0" dirty="0">
                <a:solidFill>
                  <a:schemeClr val="tx1">
                    <a:lumMod val="65000"/>
                    <a:lumOff val="35000"/>
                  </a:schemeClr>
                </a:solidFill>
                <a:effectLst/>
              </a:rPr>
              <a:t>Health justice starts with </a:t>
            </a:r>
            <a:r>
              <a:rPr lang="en-US" sz="4400" b="1" i="0" dirty="0" err="1">
                <a:solidFill>
                  <a:schemeClr val="tx1">
                    <a:lumMod val="65000"/>
                    <a:lumOff val="35000"/>
                  </a:schemeClr>
                </a:solidFill>
                <a:effectLst/>
              </a:rPr>
              <a:t>humankindness</a:t>
            </a:r>
            <a:br>
              <a:rPr lang="en-US" sz="4400" b="1" i="0" dirty="0">
                <a:effectLst/>
              </a:rPr>
            </a:br>
            <a:endParaRPr lang="en-US" sz="4400" dirty="0"/>
          </a:p>
        </p:txBody>
      </p:sp>
      <p:sp>
        <p:nvSpPr>
          <p:cNvPr id="7" name="Content Placeholder 6">
            <a:extLst>
              <a:ext uri="{FF2B5EF4-FFF2-40B4-BE49-F238E27FC236}">
                <a16:creationId xmlns:a16="http://schemas.microsoft.com/office/drawing/2014/main" id="{EEA1CF86-9C87-1DF8-B9F4-F37F5CE0E568}"/>
              </a:ext>
            </a:extLst>
          </p:cNvPr>
          <p:cNvSpPr>
            <a:spLocks noGrp="1"/>
          </p:cNvSpPr>
          <p:nvPr>
            <p:ph idx="1"/>
          </p:nvPr>
        </p:nvSpPr>
        <p:spPr>
          <a:xfrm>
            <a:off x="335280" y="1745374"/>
            <a:ext cx="11521440" cy="4243946"/>
          </a:xfrm>
        </p:spPr>
        <p:txBody>
          <a:bodyPr/>
          <a:lstStyle/>
          <a:p>
            <a:pPr marL="0" indent="0">
              <a:buNone/>
            </a:pPr>
            <a:r>
              <a:rPr lang="en-US" dirty="0">
                <a:solidFill>
                  <a:schemeClr val="bg2"/>
                </a:solidFill>
                <a:latin typeface="+mj-lt"/>
              </a:rPr>
              <a:t>Good health is a human right.</a:t>
            </a:r>
          </a:p>
          <a:p>
            <a:pPr marL="0" indent="0">
              <a:buNone/>
            </a:pPr>
            <a:r>
              <a:rPr lang="en-US" dirty="0">
                <a:solidFill>
                  <a:schemeClr val="bg2"/>
                </a:solidFill>
              </a:rPr>
              <a:t>Yet there are vast inequities in health access, quality, and education that disproportionately burden our nation. CommonSpirit® is addressing these systemic challenges on many fronts. But we know that the most powerful catalyst for change is actually found within each of us—in our shared humanity, kindness, and capacity to care.</a:t>
            </a:r>
          </a:p>
        </p:txBody>
      </p:sp>
      <p:pic>
        <p:nvPicPr>
          <p:cNvPr id="10" name="Picture 9">
            <a:extLst>
              <a:ext uri="{FF2B5EF4-FFF2-40B4-BE49-F238E27FC236}">
                <a16:creationId xmlns:a16="http://schemas.microsoft.com/office/drawing/2014/main" id="{53594B23-747F-B9D4-905C-8E701CF34745}"/>
              </a:ext>
            </a:extLst>
          </p:cNvPr>
          <p:cNvPicPr>
            <a:picLocks noChangeAspect="1"/>
          </p:cNvPicPr>
          <p:nvPr/>
        </p:nvPicPr>
        <p:blipFill>
          <a:blip r:embed="rId2"/>
          <a:stretch>
            <a:fillRect/>
          </a:stretch>
        </p:blipFill>
        <p:spPr>
          <a:xfrm>
            <a:off x="8196038" y="6245352"/>
            <a:ext cx="3229426" cy="543001"/>
          </a:xfrm>
          <a:prstGeom prst="rect">
            <a:avLst/>
          </a:prstGeom>
        </p:spPr>
      </p:pic>
    </p:spTree>
    <p:extLst>
      <p:ext uri="{BB962C8B-B14F-4D97-AF65-F5344CB8AC3E}">
        <p14:creationId xmlns:p14="http://schemas.microsoft.com/office/powerpoint/2010/main" val="2926512371"/>
      </p:ext>
    </p:extLst>
  </p:cSld>
  <p:clrMapOvr>
    <a:masterClrMapping/>
  </p:clrMapOvr>
  <p:transition spd="med" advClick="0" advTm="15000">
    <p:fade/>
  </p:transition>
</p:sld>
</file>

<file path=ppt/theme/theme1.xml><?xml version="1.0" encoding="utf-8"?>
<a:theme xmlns:a="http://schemas.openxmlformats.org/drawingml/2006/main" name="CommonSpirit Version 2">
  <a:themeElements>
    <a:clrScheme name="CommonSpirit">
      <a:dk1>
        <a:srgbClr val="000000"/>
      </a:dk1>
      <a:lt1>
        <a:srgbClr val="FFFFFF"/>
      </a:lt1>
      <a:dk2>
        <a:srgbClr val="565658"/>
      </a:dk2>
      <a:lt2>
        <a:srgbClr val="BA4896"/>
      </a:lt2>
      <a:accent1>
        <a:srgbClr val="00AE9D"/>
      </a:accent1>
      <a:accent2>
        <a:srgbClr val="F47A4B"/>
      </a:accent2>
      <a:accent3>
        <a:srgbClr val="7060A7"/>
      </a:accent3>
      <a:accent4>
        <a:srgbClr val="F2A900"/>
      </a:accent4>
      <a:accent5>
        <a:srgbClr val="953309"/>
      </a:accent5>
      <a:accent6>
        <a:srgbClr val="00615A"/>
      </a:accent6>
      <a:hlink>
        <a:srgbClr val="0000FF"/>
      </a:hlink>
      <a:folHlink>
        <a:srgbClr val="00AE9D"/>
      </a:folHlink>
    </a:clrScheme>
    <a:fontScheme name="CommonSpirit">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onSpirit 14 Slides  -  Read-Only" id="{EB858D65-3A82-4AD3-B235-142F4CE8F985}" vid="{24EC92F5-A0F6-4C91-88B7-CF42910B21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05D9ADEBFCD54D97632EA38D4B302C" ma:contentTypeVersion="15" ma:contentTypeDescription="Create a new document." ma:contentTypeScope="" ma:versionID="6bfb478559142d5d11b511b010026299">
  <xsd:schema xmlns:xsd="http://www.w3.org/2001/XMLSchema" xmlns:xs="http://www.w3.org/2001/XMLSchema" xmlns:p="http://schemas.microsoft.com/office/2006/metadata/properties" xmlns:ns3="3c4bf1e9-4a55-4952-8434-f2e7a36087a0" xmlns:ns4="5197ee1a-0407-4b2d-875e-81de40252730" targetNamespace="http://schemas.microsoft.com/office/2006/metadata/properties" ma:root="true" ma:fieldsID="d7feca1f68c269a35a52230d5f163343" ns3:_="" ns4:_="">
    <xsd:import namespace="3c4bf1e9-4a55-4952-8434-f2e7a36087a0"/>
    <xsd:import namespace="5197ee1a-0407-4b2d-875e-81de4025273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3:MediaServiceSystemTags"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4bf1e9-4a55-4952-8434-f2e7a3608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97ee1a-0407-4b2d-875e-81de40252730"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c4bf1e9-4a55-4952-8434-f2e7a36087a0" xsi:nil="true"/>
  </documentManagement>
</p:properties>
</file>

<file path=customXml/itemProps1.xml><?xml version="1.0" encoding="utf-8"?>
<ds:datastoreItem xmlns:ds="http://schemas.openxmlformats.org/officeDocument/2006/customXml" ds:itemID="{69093964-7897-4423-BDD4-4906165DCA20}">
  <ds:schemaRefs>
    <ds:schemaRef ds:uri="http://schemas.microsoft.com/sharepoint/v3/contenttype/forms"/>
  </ds:schemaRefs>
</ds:datastoreItem>
</file>

<file path=customXml/itemProps2.xml><?xml version="1.0" encoding="utf-8"?>
<ds:datastoreItem xmlns:ds="http://schemas.openxmlformats.org/officeDocument/2006/customXml" ds:itemID="{52C29D55-7BC9-4F5D-B910-64C683CA9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4bf1e9-4a55-4952-8434-f2e7a36087a0"/>
    <ds:schemaRef ds:uri="5197ee1a-0407-4b2d-875e-81de402527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63F8B4-2C41-444D-821A-2C894BD7F3AC}">
  <ds:schemaRefs>
    <ds:schemaRef ds:uri="http://purl.org/dc/terms/"/>
    <ds:schemaRef ds:uri="3c4bf1e9-4a55-4952-8434-f2e7a36087a0"/>
    <ds:schemaRef ds:uri="http://schemas.microsoft.com/office/2006/documentManagement/types"/>
    <ds:schemaRef ds:uri="5197ee1a-0407-4b2d-875e-81de40252730"/>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Template_CS_PowerPoint (1)</Template>
  <TotalTime>198</TotalTime>
  <Words>948</Words>
  <Application>Microsoft Office PowerPoint</Application>
  <PresentationFormat>Widescreen</PresentationFormat>
  <Paragraphs>109</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Courier New</vt:lpstr>
      <vt:lpstr>Franklin Gothic Book</vt:lpstr>
      <vt:lpstr>IsidoraSans</vt:lpstr>
      <vt:lpstr>Montserrat</vt:lpstr>
      <vt:lpstr>Montserrat SemiBold</vt:lpstr>
      <vt:lpstr>Wingdings</vt:lpstr>
      <vt:lpstr>CommonSpirit Version 2</vt:lpstr>
      <vt:lpstr>One CommonSpirit</vt:lpstr>
      <vt:lpstr>Wright Lassiter III, MHA Chief Executive Officer</vt:lpstr>
      <vt:lpstr>Our Mission</vt:lpstr>
      <vt:lpstr>Our Vision</vt:lpstr>
      <vt:lpstr>Our Values</vt:lpstr>
      <vt:lpstr>Building healthy communities together</vt:lpstr>
      <vt:lpstr>Supporting Careers in Nursing</vt:lpstr>
      <vt:lpstr>Humankindness  makes the world a better place. </vt:lpstr>
      <vt:lpstr>Health justice starts with humankindness </vt:lpstr>
      <vt:lpstr>Everyone has a stake in this.</vt:lpstr>
      <vt:lpstr>PowerPoint Presentation</vt:lpstr>
      <vt:lpstr>PowerPoint Presentation</vt:lpstr>
      <vt:lpstr>$5 million in grants were awarded to Utah community-based organizations in 2023.  Grants focus on food security, mental health, and advancing social justice and health equity.  Grants begin at $50,000 and are awarded to support work that: Serves underserved communities Focuses on community capacity-building Leverages collaboration to increase social impact  Grants are awarded yearly throughout the CommonSpirit Health communities.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Paquette, Pernilla</dc:creator>
  <cp:keywords>CommonSpirit, CSH, template, PowerPoint, slides, deck, presentation, template</cp:keywords>
  <cp:lastModifiedBy>Facer, Kaelynn W</cp:lastModifiedBy>
  <cp:revision>19</cp:revision>
  <dcterms:created xsi:type="dcterms:W3CDTF">2023-07-31T15:44:15Z</dcterms:created>
  <dcterms:modified xsi:type="dcterms:W3CDTF">2024-05-15T01:33:47Z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0x010100D805D9ADEBFCD54D97632EA38D4B302C</vt:lpwstr>
  </property>
</Properties>
</file>