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3" r:id="rId6"/>
    <p:sldId id="27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7" autoAdjust="0"/>
    <p:restoredTop sz="94660"/>
  </p:normalViewPr>
  <p:slideViewPr>
    <p:cSldViewPr snapToGrid="0">
      <p:cViewPr varScale="1">
        <p:scale>
          <a:sx n="59" d="100"/>
          <a:sy n="59" d="100"/>
        </p:scale>
        <p:origin x="112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A8B65-19E3-4084-8F9F-E32D4D83658C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6C44B-6EB9-4649-BA7D-869F8D17A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7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79581-80F7-EB41-F226-48EBEC1AF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B3F28-7746-00E4-15BC-57DFC3AB4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4C98C-1E78-D598-BA1B-95E3BD685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7ECEF-40C9-5D04-599F-724AF4921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33495-5676-C4F5-2392-1D613FDF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FBA1-5D88-0F35-416E-B0AD2259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70443-1485-2253-89AD-36599BD1B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E9037-A551-AD65-3FAE-C5D18E89E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A8E05-A11C-D4D5-A3C4-465783D2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5A3FC-DE7F-156A-691A-C9729E28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9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26635-7CF2-AD09-8E20-7E12BC2595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4FE738-EDE4-1566-0B7D-57E2AB78E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262E0-5895-B126-37A3-104177982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151A8-1B59-7FA1-5398-C434B516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E2FD1-0065-F7C3-7DCA-53477EAA3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4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CF9A-69C8-030B-7B8C-A3DAD8D2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2F076-6E63-E4FE-49D4-705D3E2F1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60EDA-B67B-862A-D9F3-5A77ED36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64B9F-B4EE-D692-7DD1-481815A2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75991-4772-301F-8C0F-FD69B40F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6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9A714-458B-4C79-C5A7-C558F0E8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108AD-6256-C24C-B54A-4055FF2BC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B1DC2-5680-5513-3816-0F9AF9E42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01763-18BC-96B4-3F58-BB5C2EAF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F3D1C-A7CB-4FB4-1810-37973126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4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9609-90BE-A8A8-97C3-CC52D0155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8E293-41C1-37F5-FEF6-99CC95482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F8EED-72B8-842D-32B7-6033BA006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4847F-E26C-2297-6759-BFF6ACAA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FC6C9-0290-EA5A-0536-03D229D8F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5F841-1342-82EC-8A66-67E5BA07F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6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FBF01-58CB-4F0D-AF42-38A2A30FD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24E61-FD51-6670-CF02-070E39189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CF6BE-9396-86FA-FF20-41721A231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AE4A7-A70F-C578-86D7-1B6FDEB14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6B992-792A-BEB4-E03F-0853062CA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81175-148E-E31D-0A09-2E46FDC10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C46B46-41ED-CBBA-90D0-95CBB0D2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547B7C-2F5F-4CD7-223C-246CFE53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7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BFD0-6333-6EB0-82F1-D0149D23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28830-A072-1ECB-F0A2-2B25C3BB5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A5122-EDD4-1537-FC16-901E343AB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021D7-ACEC-BD0E-4BDB-6E52BDC8F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8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51760-3223-36DF-1294-000084FE8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190695-17B1-CE33-A49D-0670C33E7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BE67D-057B-2719-1F68-5B4E39AE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9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24410-866E-183C-98E3-41EC73BF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97C87-7C10-27D5-FCCF-3C3EE599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EFC78-4CED-EE06-0EE5-E5E8B9716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7723C-AB64-554C-EAA1-BB3E1499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06242-5451-C5AA-7EBD-4396F1250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EEBAB-737B-F25C-2283-5437B700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1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3AFB-106E-195C-EDB6-668E63B09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CB3B8-3A17-9290-DCB9-CE4F4A52CE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6847A-C69F-7B93-CBF8-4D8E2AE8D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68856-65AC-1364-ADC3-17123600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7FB89-1460-4216-CC31-2AE372632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BF2CC-1F76-3246-A0BA-AEBB29D8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7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1A80BC-B8F9-C358-AF4F-E6161FDE2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1CC77-3356-971D-B713-ADD0739BD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AE24E-0ADF-D254-2010-6B7DD95A2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A060D5-99AA-4712-86AA-4DB2CB8AD57B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7A428-F3EC-F729-811B-526D6F97F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61BBF-29A4-63A7-E466-A43DAEC0A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7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jpg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5" Type="http://schemas.openxmlformats.org/officeDocument/2006/relationships/image" Target="../media/image15.jpg"/><Relationship Id="rId10" Type="http://schemas.openxmlformats.org/officeDocument/2006/relationships/image" Target="../media/image9.jpg"/><Relationship Id="rId19" Type="http://schemas.openxmlformats.org/officeDocument/2006/relationships/image" Target="../media/image19.jp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20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F72650C1-4470-7E5E-2E83-9559C0FFC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3125228" y="-3411394"/>
            <a:ext cx="5941523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E78D61-AF1F-F281-9836-D14FBA6A0180}"/>
              </a:ext>
            </a:extLst>
          </p:cNvPr>
          <p:cNvSpPr txBox="1"/>
          <p:nvPr/>
        </p:nvSpPr>
        <p:spPr>
          <a:xfrm>
            <a:off x="371228" y="1940993"/>
            <a:ext cx="111280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 </a:t>
            </a:r>
            <a:r>
              <a:rPr lang="en-US" sz="130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Dermatology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BAD3C255-7DA5-9318-F7F3-5726ED31A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03873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42FE079F-2019-E45D-5D36-1D201F2AD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03872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4256F483-C623-7A82-1BF7-776B7EFF89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93544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4692473C-53D4-3CCE-A0AB-732DFEFBAC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43392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2B3AD48F-630E-8C3F-1047-433479450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43392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9FF83C23-636D-2C4A-379B-76B0325583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17046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592720C6-9621-28EA-34C7-53D58FF350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51534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8C62FC0F-1D00-EB32-A30F-1F53EB8F2B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15183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78A155CE-1B18-A52B-C8BE-52AB3FCC3C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06557"/>
            <a:ext cx="918784" cy="61252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0B2BEB1-5626-A4F8-CDBC-75B0C996300A}"/>
              </a:ext>
            </a:extLst>
          </p:cNvPr>
          <p:cNvSpPr txBox="1"/>
          <p:nvPr/>
        </p:nvSpPr>
        <p:spPr>
          <a:xfrm>
            <a:off x="371228" y="3935647"/>
            <a:ext cx="1144952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In Specialty and Primary Care</a:t>
            </a:r>
          </a:p>
        </p:txBody>
      </p:sp>
      <p:pic>
        <p:nvPicPr>
          <p:cNvPr id="33" name="Picture 32" descr="A black and white logo&#10;&#10;AI-generated content may be incorrect.">
            <a:extLst>
              <a:ext uri="{FF2B5EF4-FFF2-40B4-BE49-F238E27FC236}">
                <a16:creationId xmlns:a16="http://schemas.microsoft.com/office/drawing/2014/main" id="{A45357B8-3166-B615-454F-ECE7F675BD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855" y="5062428"/>
            <a:ext cx="3835503" cy="155657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22BBA82-3E94-25E9-29E2-83EFDE602750}"/>
              </a:ext>
            </a:extLst>
          </p:cNvPr>
          <p:cNvSpPr txBox="1"/>
          <p:nvPr/>
        </p:nvSpPr>
        <p:spPr>
          <a:xfrm>
            <a:off x="2375440" y="5058529"/>
            <a:ext cx="711965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70028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261E1-C851-B224-9A78-A1BEC0BB8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62C8E0E1-01DE-5214-DE09-013D66EFB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66926" y="-2653087"/>
            <a:ext cx="7458138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5520A8-0F07-B582-549B-E02C5C981F5B}"/>
              </a:ext>
            </a:extLst>
          </p:cNvPr>
          <p:cNvSpPr txBox="1"/>
          <p:nvPr/>
        </p:nvSpPr>
        <p:spPr>
          <a:xfrm>
            <a:off x="2106518" y="42505"/>
            <a:ext cx="10133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Thank You to our Generous </a:t>
            </a:r>
          </a:p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OSMS 2025 Partners  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A9C94EB1-019B-47C2-15A6-7741E05D9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781F0813-B5B3-944D-1AC5-3191E0DE0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98FCD0EC-0BE1-0123-D2C6-ADF41BA32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99539590-9B71-44AF-750C-8F87319B78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3AB5BA80-B022-4C8E-D759-F34E33D944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B50A703B-64E2-F790-CA62-FD093889E8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6F749356-199B-44F2-EDC5-81F7771026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DD756B32-D320-4B50-2727-40E324E21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02137081-B207-98C5-B251-C092A751D7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pic>
        <p:nvPicPr>
          <p:cNvPr id="3" name="Picture 2" descr="A group of logos with blue mountains&#10;&#10;AI-generated content may be incorrect.">
            <a:extLst>
              <a:ext uri="{FF2B5EF4-FFF2-40B4-BE49-F238E27FC236}">
                <a16:creationId xmlns:a16="http://schemas.microsoft.com/office/drawing/2014/main" id="{EAD00ADC-F47E-FEA2-90CD-D38E71A37C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 t="10935" r="28646" b="57617"/>
          <a:stretch/>
        </p:blipFill>
        <p:spPr>
          <a:xfrm>
            <a:off x="962464" y="4425699"/>
            <a:ext cx="2997200" cy="1179918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C213E608-00D8-2734-5603-62720194E5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871" y="3690280"/>
            <a:ext cx="1945218" cy="1945218"/>
          </a:xfrm>
          <a:prstGeom prst="rect">
            <a:avLst/>
          </a:prstGeom>
        </p:spPr>
      </p:pic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F5D70002-0FC3-B64A-7E30-5F921994F6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r="7932"/>
          <a:stretch/>
        </p:blipFill>
        <p:spPr>
          <a:xfrm>
            <a:off x="6687787" y="4227394"/>
            <a:ext cx="2552700" cy="1576527"/>
          </a:xfrm>
          <a:prstGeom prst="rect">
            <a:avLst/>
          </a:prstGeom>
        </p:spPr>
      </p:pic>
      <p:pic>
        <p:nvPicPr>
          <p:cNvPr id="11" name="Picture 10" descr="A logo for a national kidney foundation&#10;&#10;AI-generated content may be incorrect.">
            <a:extLst>
              <a:ext uri="{FF2B5EF4-FFF2-40B4-BE49-F238E27FC236}">
                <a16:creationId xmlns:a16="http://schemas.microsoft.com/office/drawing/2014/main" id="{C6EADA9A-923F-CBAD-879D-652A188D91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179" y="4141777"/>
            <a:ext cx="1945218" cy="1416802"/>
          </a:xfrm>
          <a:prstGeom prst="rect">
            <a:avLst/>
          </a:prstGeom>
        </p:spPr>
      </p:pic>
      <p:pic>
        <p:nvPicPr>
          <p:cNvPr id="13" name="Picture 12" descr="A close-up of a logo&#10;&#10;AI-generated content may be incorrect.">
            <a:extLst>
              <a:ext uri="{FF2B5EF4-FFF2-40B4-BE49-F238E27FC236}">
                <a16:creationId xmlns:a16="http://schemas.microsoft.com/office/drawing/2014/main" id="{3860E4BA-641A-86D8-523A-B6815B6408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76" y="5982356"/>
            <a:ext cx="1969191" cy="534605"/>
          </a:xfrm>
          <a:prstGeom prst="rect">
            <a:avLst/>
          </a:prstGeom>
        </p:spPr>
      </p:pic>
      <p:pic>
        <p:nvPicPr>
          <p:cNvPr id="17" name="Picture 16" descr="A logo of a person with a black background&#10;&#10;AI-generated content may be incorrect.">
            <a:extLst>
              <a:ext uri="{FF2B5EF4-FFF2-40B4-BE49-F238E27FC236}">
                <a16:creationId xmlns:a16="http://schemas.microsoft.com/office/drawing/2014/main" id="{C78B2066-EE63-DD63-B839-FE4AADC54D4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r="6754"/>
          <a:stretch/>
        </p:blipFill>
        <p:spPr>
          <a:xfrm>
            <a:off x="4032971" y="5828120"/>
            <a:ext cx="1563878" cy="832039"/>
          </a:xfrm>
          <a:prstGeom prst="rect">
            <a:avLst/>
          </a:prstGeom>
        </p:spPr>
      </p:pic>
      <p:pic>
        <p:nvPicPr>
          <p:cNvPr id="21" name="Picture 20" descr="A logo for a clinic&#10;&#10;AI-generated content may be incorrect.">
            <a:extLst>
              <a:ext uri="{FF2B5EF4-FFF2-40B4-BE49-F238E27FC236}">
                <a16:creationId xmlns:a16="http://schemas.microsoft.com/office/drawing/2014/main" id="{329BAF70-0D78-B4E0-7573-8A002CD9EA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353" y="5771285"/>
            <a:ext cx="1091414" cy="1091414"/>
          </a:xfrm>
          <a:prstGeom prst="rect">
            <a:avLst/>
          </a:prstGeom>
        </p:spPr>
      </p:pic>
      <p:pic>
        <p:nvPicPr>
          <p:cNvPr id="25" name="Picture 24" descr="A close-up of a logo&#10;&#10;AI-generated content may be incorrect.">
            <a:extLst>
              <a:ext uri="{FF2B5EF4-FFF2-40B4-BE49-F238E27FC236}">
                <a16:creationId xmlns:a16="http://schemas.microsoft.com/office/drawing/2014/main" id="{77BB80D6-A99B-EA97-F5F2-128FF15625F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271" y="5895308"/>
            <a:ext cx="1451607" cy="6571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0CAA75-FF92-3FFD-5B17-C16BF216B23F}"/>
              </a:ext>
            </a:extLst>
          </p:cNvPr>
          <p:cNvSpPr txBox="1"/>
          <p:nvPr/>
        </p:nvSpPr>
        <p:spPr>
          <a:xfrm>
            <a:off x="256248" y="3031391"/>
            <a:ext cx="11697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DR. EZEKIEL R. &amp; EDNA WATTIS DUMKE FOUNDATION PLENARY SPEAKER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5258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C0C9B-CBE1-32BA-8C6A-93FAE4D1B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F8C9818E-133C-D2ED-95BB-F3A9A1600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39384" y="-2625545"/>
            <a:ext cx="7513222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60767A-295F-AA8B-D246-44241EC813A5}"/>
              </a:ext>
            </a:extLst>
          </p:cNvPr>
          <p:cNvSpPr txBox="1"/>
          <p:nvPr/>
        </p:nvSpPr>
        <p:spPr>
          <a:xfrm>
            <a:off x="2058273" y="11900"/>
            <a:ext cx="10133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Thank You to our Generous </a:t>
            </a:r>
          </a:p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OSMS 2025 Sponsors  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C3F0F0C7-FDF8-0BEE-2FDF-88E3DD6E9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343FE392-5D62-1673-781F-10FB6E102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89F3BF9F-5154-9193-636C-DAB6E241A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D766FD80-C63E-6699-9972-9EF142C254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418FCBC9-D77E-75F4-150A-25045D7236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3BFD3E57-5A9F-7121-4925-3026315A2D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ABE05ECC-1169-CBFF-F5EC-309F695F11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FF615326-3B61-4262-7C82-8054B46DC1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37E3B174-EA80-EC17-C6A4-C107D700C6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8C2326-46FB-C20C-2058-A03EFCA0AECA}"/>
              </a:ext>
            </a:extLst>
          </p:cNvPr>
          <p:cNvSpPr txBox="1"/>
          <p:nvPr/>
        </p:nvSpPr>
        <p:spPr>
          <a:xfrm>
            <a:off x="806744" y="3091226"/>
            <a:ext cx="60766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Rockwell" panose="02060603020205020403" pitchFamily="18" charset="0"/>
              </a:rPr>
              <a:t>Chad M. Gonzales,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Rockwell" panose="02060603020205020403" pitchFamily="18" charset="0"/>
              </a:rPr>
              <a:t>Capitol Payroll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Rockwell" panose="02060603020205020403" pitchFamily="18" charset="0"/>
              </a:rPr>
              <a:t>California Academy of Family Physicians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Rockwell" panose="02060603020205020403" pitchFamily="18" charset="0"/>
              </a:rPr>
              <a:t>Child Richards, CPAs, &amp; Advisors </a:t>
            </a:r>
          </a:p>
          <a:p>
            <a:r>
              <a:rPr lang="en-US" sz="1400" b="0" i="0" u="none" strike="noStrike" baseline="0" dirty="0" err="1">
                <a:solidFill>
                  <a:srgbClr val="211D1E"/>
                </a:solidFill>
                <a:latin typeface="Rockwell" panose="02060603020205020403" pitchFamily="18" charset="0"/>
              </a:rPr>
              <a:t>CommonSpirit</a:t>
            </a:r>
            <a:r>
              <a:rPr lang="en-US" sz="1400" b="0" i="0" u="none" strike="noStrike" baseline="0" dirty="0">
                <a:solidFill>
                  <a:srgbClr val="211D1E"/>
                </a:solidFill>
                <a:latin typeface="Rockwell" panose="02060603020205020403" pitchFamily="18" charset="0"/>
              </a:rPr>
              <a:t> Holy Cross Hospital-Davis</a:t>
            </a:r>
          </a:p>
          <a:p>
            <a:r>
              <a:rPr lang="en-US" sz="1400" dirty="0">
                <a:solidFill>
                  <a:srgbClr val="211D1E"/>
                </a:solidFill>
                <a:latin typeface="Rockwell" panose="02060603020205020403" pitchFamily="18" charset="0"/>
              </a:rPr>
              <a:t>D. Edgar Allen, MD</a:t>
            </a:r>
            <a:endParaRPr lang="en-US" sz="1400" b="0" i="0" u="none" strike="noStrike" baseline="0" dirty="0">
              <a:solidFill>
                <a:srgbClr val="211D1E"/>
              </a:solidFill>
              <a:latin typeface="Rockwell" panose="02060603020205020403" pitchFamily="18" charset="0"/>
            </a:endParaRP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Rockwell" panose="02060603020205020403" pitchFamily="18" charset="0"/>
              </a:rPr>
              <a:t>Donna &amp; Ralph Friz Family Foundation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Rockwell" panose="02060603020205020403" pitchFamily="18" charset="0"/>
              </a:rPr>
              <a:t>Douglas &amp; Shelley Felt Family Foundation </a:t>
            </a:r>
            <a:endParaRPr lang="en-US" sz="1400" dirty="0">
              <a:solidFill>
                <a:srgbClr val="211D1E"/>
              </a:solidFill>
              <a:latin typeface="Rockwell" panose="02060603020205020403" pitchFamily="18" charset="0"/>
            </a:endParaRP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Rockwell" panose="02060603020205020403" pitchFamily="18" charset="0"/>
              </a:rPr>
              <a:t>Drs. Willard Z. &amp; Rona Lee Maughn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Rockwell" panose="02060603020205020403" pitchFamily="18" charset="0"/>
              </a:rPr>
              <a:t>Intermountain Health McKay-Dee Hospital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Rockwell" panose="02060603020205020403" pitchFamily="18" charset="0"/>
              </a:rPr>
              <a:t>Jack W. and Sandra L. Crosland Family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Rockwell" panose="02060603020205020403" pitchFamily="18" charset="0"/>
              </a:rPr>
              <a:t>James Tatton,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Rockwell" panose="02060603020205020403" pitchFamily="18" charset="0"/>
              </a:rPr>
              <a:t>Jeffery Booth,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Rockwell" panose="02060603020205020403" pitchFamily="18" charset="0"/>
              </a:rPr>
              <a:t>Lawrence T. &amp; Janet T. Dee Foundation</a:t>
            </a:r>
            <a:r>
              <a:rPr lang="en-US" sz="1400" b="0" i="1" u="none" strike="noStrike" baseline="0" dirty="0">
                <a:solidFill>
                  <a:srgbClr val="211D1E"/>
                </a:solidFill>
                <a:latin typeface="Rockwell" panose="02060603020205020403" pitchFamily="18" charset="0"/>
              </a:rPr>
              <a:t>-</a:t>
            </a:r>
            <a:br>
              <a:rPr lang="en-US" sz="1400" b="0" i="1" u="none" strike="noStrike" baseline="0" dirty="0">
                <a:solidFill>
                  <a:srgbClr val="211D1E"/>
                </a:solidFill>
                <a:latin typeface="Rockwell" panose="02060603020205020403" pitchFamily="18" charset="0"/>
              </a:rPr>
            </a:br>
            <a:r>
              <a:rPr lang="en-US" sz="1400" b="0" i="1" u="none" strike="noStrike" baseline="0" dirty="0">
                <a:solidFill>
                  <a:srgbClr val="211D1E"/>
                </a:solidFill>
                <a:latin typeface="Rockwell" panose="02060603020205020403" pitchFamily="18" charset="0"/>
              </a:rPr>
              <a:t>In Memory of William Riley Brown,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Rockwell" panose="02060603020205020403" pitchFamily="18" charset="0"/>
              </a:rPr>
              <a:t>National Kidney Foundation of Utah and Idaho </a:t>
            </a:r>
          </a:p>
          <a:p>
            <a:endParaRPr lang="en-US" sz="1400" b="0" i="0" u="none" strike="noStrike" baseline="0" dirty="0">
              <a:solidFill>
                <a:srgbClr val="211D1E"/>
              </a:solidFill>
              <a:latin typeface="Rockwell" panose="020606030202050204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617930-C68C-D136-107F-5DB53F619037}"/>
              </a:ext>
            </a:extLst>
          </p:cNvPr>
          <p:cNvSpPr txBox="1"/>
          <p:nvPr/>
        </p:nvSpPr>
        <p:spPr>
          <a:xfrm>
            <a:off x="5918194" y="2875782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Rockwell" panose="02060603020205020403" pitchFamily="18" charset="0"/>
              </a:rPr>
              <a:t>Ogden Clinic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Rockwell" panose="02060603020205020403" pitchFamily="18" charset="0"/>
              </a:rPr>
              <a:t>Ogden Regional Medical Center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Rockwell" panose="02060603020205020403" pitchFamily="18" charset="0"/>
              </a:rPr>
              <a:t>Pathology Watch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Rockwell" panose="02060603020205020403" pitchFamily="18" charset="0"/>
              </a:rPr>
              <a:t>Physician Wealth Advisors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Rockwell" panose="02060603020205020403" pitchFamily="18" charset="0"/>
              </a:rPr>
              <a:t>Spencer S. &amp; Hope Fox Eccles Family</a:t>
            </a:r>
          </a:p>
          <a:p>
            <a:r>
              <a:rPr lang="en-US" sz="1400" dirty="0">
                <a:solidFill>
                  <a:srgbClr val="211D1E"/>
                </a:solidFill>
                <a:latin typeface="Rockwell" panose="02060603020205020403" pitchFamily="18" charset="0"/>
              </a:rPr>
              <a:t>Steve F. Johnson, MD, Joyce Stillwell &amp; Val B. Johnson, MD </a:t>
            </a:r>
            <a:r>
              <a:rPr lang="en-US" sz="1400" i="1" dirty="0">
                <a:solidFill>
                  <a:srgbClr val="211D1E"/>
                </a:solidFill>
                <a:latin typeface="Rockwell" panose="02060603020205020403" pitchFamily="18" charset="0"/>
              </a:rPr>
              <a:t>In loving memory of Vernal H. Johnson</a:t>
            </a:r>
          </a:p>
          <a:p>
            <a:r>
              <a:rPr lang="en-US" sz="1400" dirty="0">
                <a:solidFill>
                  <a:srgbClr val="211D1E"/>
                </a:solidFill>
                <a:latin typeface="Rockwell" panose="02060603020205020403" pitchFamily="18" charset="0"/>
              </a:rPr>
              <a:t>Stewart Education Foundation</a:t>
            </a:r>
          </a:p>
          <a:p>
            <a:r>
              <a:rPr lang="en-US" sz="1400" dirty="0">
                <a:solidFill>
                  <a:srgbClr val="211D1E"/>
                </a:solidFill>
                <a:latin typeface="Rockwell" panose="02060603020205020403" pitchFamily="18" charset="0"/>
              </a:rPr>
              <a:t>Tanner Clinic</a:t>
            </a:r>
          </a:p>
          <a:p>
            <a:r>
              <a:rPr lang="en-US" sz="1400" dirty="0">
                <a:solidFill>
                  <a:srgbClr val="211D1E"/>
                </a:solidFill>
                <a:latin typeface="Rockwell" panose="02060603020205020403" pitchFamily="18" charset="0"/>
              </a:rPr>
              <a:t>THE DR. EZEKIAL R. &amp; EDNA WATTIS DUMKE FOUNDATION PLENARY SPEAKER</a:t>
            </a:r>
          </a:p>
          <a:p>
            <a:r>
              <a:rPr lang="en-US" sz="1400" dirty="0">
                <a:solidFill>
                  <a:srgbClr val="211D1E"/>
                </a:solidFill>
                <a:latin typeface="Rockwell" panose="02060603020205020403" pitchFamily="18" charset="0"/>
              </a:rPr>
              <a:t>Thomas Dietz, MD</a:t>
            </a:r>
          </a:p>
          <a:p>
            <a:r>
              <a:rPr lang="en-US" sz="1400" dirty="0">
                <a:solidFill>
                  <a:srgbClr val="211D1E"/>
                </a:solidFill>
                <a:latin typeface="Rockwell" panose="02060603020205020403" pitchFamily="18" charset="0"/>
              </a:rPr>
              <a:t>Utah Medical Association</a:t>
            </a:r>
          </a:p>
          <a:p>
            <a:r>
              <a:rPr lang="en-US" sz="1400" dirty="0">
                <a:solidFill>
                  <a:srgbClr val="211D1E"/>
                </a:solidFill>
                <a:latin typeface="Rockwell" panose="02060603020205020403" pitchFamily="18" charset="0"/>
              </a:rPr>
              <a:t>True Vision</a:t>
            </a:r>
          </a:p>
          <a:p>
            <a:r>
              <a:rPr lang="en-US" sz="1400" dirty="0">
                <a:solidFill>
                  <a:srgbClr val="211D1E"/>
                </a:solidFill>
                <a:latin typeface="Rockwell" panose="02060603020205020403" pitchFamily="18" charset="0"/>
              </a:rPr>
              <a:t>Weber County ENT s- Douglas K. Anderson, MD &amp; Nadim </a:t>
            </a:r>
            <a:r>
              <a:rPr lang="en-US" sz="1400" dirty="0" err="1">
                <a:solidFill>
                  <a:srgbClr val="211D1E"/>
                </a:solidFill>
                <a:latin typeface="Rockwell" panose="02060603020205020403" pitchFamily="18" charset="0"/>
              </a:rPr>
              <a:t>Bikhazi</a:t>
            </a:r>
            <a:r>
              <a:rPr lang="en-US" sz="1400" dirty="0">
                <a:solidFill>
                  <a:srgbClr val="211D1E"/>
                </a:solidFill>
                <a:latin typeface="Rockwell" panose="02060603020205020403" pitchFamily="18" charset="0"/>
              </a:rPr>
              <a:t>, MD</a:t>
            </a:r>
          </a:p>
          <a:p>
            <a:r>
              <a:rPr lang="en-US" sz="1400" dirty="0">
                <a:solidFill>
                  <a:srgbClr val="211D1E"/>
                </a:solidFill>
                <a:latin typeface="Rockwell" panose="02060603020205020403" pitchFamily="18" charset="0"/>
              </a:rPr>
              <a:t>Weber State University College of Science</a:t>
            </a:r>
          </a:p>
          <a:p>
            <a:r>
              <a:rPr lang="en-US" sz="1400" dirty="0">
                <a:solidFill>
                  <a:srgbClr val="211D1E"/>
                </a:solidFill>
                <a:latin typeface="Rockwell" panose="02060603020205020403" pitchFamily="18" charset="0"/>
              </a:rPr>
              <a:t>Weber State University Dumke College of Health Professionals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17688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D8721-1D2D-FDDC-6D38-5CF140F44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75A95648-A4EF-558B-5025-483234746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55904" y="-2642070"/>
            <a:ext cx="7480171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B15325-6AA9-17AC-18EE-79AA15F1BABE}"/>
              </a:ext>
            </a:extLst>
          </p:cNvPr>
          <p:cNvSpPr txBox="1"/>
          <p:nvPr/>
        </p:nvSpPr>
        <p:spPr>
          <a:xfrm>
            <a:off x="1760648" y="221609"/>
            <a:ext cx="10133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Annual Hall of Fame 2025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5D21B650-2D71-7508-2342-1073A7BC6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" y="125661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A0A0B32C-FF9B-A4F0-9579-A4A208C49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125660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A86DC630-73EE-F5C6-4141-C319C5C326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0" y="115332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3649240C-4515-34BE-0543-9F2ED2DD4F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4" y="765180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6BEBA1D3-8947-22C3-84F4-5DD9A564EC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765180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84AADFB5-64E1-444C-7054-F94BB0B1D2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838834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B5A693EA-C46D-A1EB-8521-7D16AB6500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1573322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7DA79570-65E8-6B6E-8A57-C0D7DA34F2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18" y="1536971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61AE8B25-5037-634A-0463-1C26F67123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06" y="1528345"/>
            <a:ext cx="918784" cy="6125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065523-7398-26E5-D872-7B8EFA67E06A}"/>
              </a:ext>
            </a:extLst>
          </p:cNvPr>
          <p:cNvSpPr txBox="1"/>
          <p:nvPr/>
        </p:nvSpPr>
        <p:spPr>
          <a:xfrm>
            <a:off x="1760649" y="2351504"/>
            <a:ext cx="1013372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Rockwell" panose="02060603020205020403" pitchFamily="18" charset="0"/>
              </a:rPr>
              <a:t>Platinum $1,000 - 4,999			Gold $500 - $999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Jack W. &amp; Sandra L. Crosland Family			Thomas Diaz,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Douglas &amp; Shelly Felt Family Foundation			James A. Tatton, MD</a:t>
            </a:r>
          </a:p>
          <a:p>
            <a:r>
              <a:rPr lang="en-US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Donna &amp; Ralph Friz Family Foundation		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					</a:t>
            </a:r>
            <a:r>
              <a:rPr lang="en-US" sz="18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	</a:t>
            </a:r>
            <a:r>
              <a:rPr lang="en-US" sz="24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Bronze $100 - $249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	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Rockwell" panose="02060603020205020403" pitchFamily="18" charset="0"/>
              </a:rPr>
              <a:t>				 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D. Edgar, MD Thomas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ckwell" panose="02060603020205020403" pitchFamily="18" charset="0"/>
              </a:rPr>
              <a:t>						</a:t>
            </a:r>
          </a:p>
          <a:p>
            <a:r>
              <a:rPr lang="en-US" sz="24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Silver $250 - $499</a:t>
            </a:r>
            <a:r>
              <a:rPr lang="en-US" sz="24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				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Heidi </a:t>
            </a:r>
            <a:r>
              <a:rPr lang="en-US" sz="1700" b="0" i="0" u="none" strike="noStrike" baseline="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Kapanka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, MD, MPH				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Laurie and Frank Brown, MD			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Brent Burdett, MD			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Bradley Melville, MD				</a:t>
            </a:r>
            <a:endParaRPr lang="en-US" sz="1700" b="0" i="0" u="none" strike="noStrike" baseline="0" dirty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Rifleman Family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Cheryl </a:t>
            </a:r>
            <a:r>
              <a:rPr lang="en-US" sz="1700" b="0" i="0" u="none" strike="noStrike" baseline="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Waczak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, MD</a:t>
            </a:r>
          </a:p>
          <a:p>
            <a:endParaRPr lang="en-US" sz="1400" b="0" i="0" u="none" strike="noStrike" baseline="0" dirty="0">
              <a:solidFill>
                <a:schemeClr val="bg2">
                  <a:lumMod val="10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67CA1F-CB31-D2D4-7BE8-9EF1FC20A262}"/>
              </a:ext>
            </a:extLst>
          </p:cNvPr>
          <p:cNvSpPr txBox="1"/>
          <p:nvPr/>
        </p:nvSpPr>
        <p:spPr>
          <a:xfrm>
            <a:off x="7300784" y="4160933"/>
            <a:ext cx="4800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Gabriel </a:t>
            </a:r>
            <a:r>
              <a:rPr lang="en-US" sz="17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Andeen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Gordon D. Brown,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Thomas Hamilton,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Heather Heileson,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Robert Newman,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David Peterson,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George F. Snell,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Michael </a:t>
            </a:r>
            <a:r>
              <a:rPr lang="en-US" sz="17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Symond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Matthew G. Weeks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Raymond Yaworsky, MD</a:t>
            </a:r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6C10925F-D702-D4AB-A493-8E7F01D38B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58" y="5777107"/>
            <a:ext cx="2375939" cy="96423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15192A-BB50-40B2-4F96-961EBAC0380F}"/>
              </a:ext>
            </a:extLst>
          </p:cNvPr>
          <p:cNvCxnSpPr/>
          <p:nvPr/>
        </p:nvCxnSpPr>
        <p:spPr>
          <a:xfrm>
            <a:off x="7132320" y="3419557"/>
            <a:ext cx="270401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492D13-470D-3D75-9F4A-96DBA2A062E8}"/>
              </a:ext>
            </a:extLst>
          </p:cNvPr>
          <p:cNvCxnSpPr>
            <a:cxnSpLocks/>
          </p:cNvCxnSpPr>
          <p:nvPr/>
        </p:nvCxnSpPr>
        <p:spPr>
          <a:xfrm>
            <a:off x="1842540" y="4250438"/>
            <a:ext cx="3617734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3B92102-D4C8-C297-A025-AC6835123D1F}"/>
              </a:ext>
            </a:extLst>
          </p:cNvPr>
          <p:cNvSpPr txBox="1"/>
          <p:nvPr/>
        </p:nvSpPr>
        <p:spPr>
          <a:xfrm>
            <a:off x="1751936" y="3515056"/>
            <a:ext cx="2170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Val B. Johnson, MD</a:t>
            </a:r>
          </a:p>
          <a:p>
            <a:r>
              <a:rPr lang="en-US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Lee Maughan</a:t>
            </a:r>
            <a:endParaRPr lang="en-US" dirty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4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11E06-240C-F8B6-EDFF-30F762282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9969B6F7-5F89-F61E-266E-96F830BA8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813103" y="-3099270"/>
            <a:ext cx="6565771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5B0265-81E5-7056-E0B9-ED247661A241}"/>
              </a:ext>
            </a:extLst>
          </p:cNvPr>
          <p:cNvSpPr txBox="1"/>
          <p:nvPr/>
        </p:nvSpPr>
        <p:spPr>
          <a:xfrm>
            <a:off x="1760648" y="221609"/>
            <a:ext cx="10133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Vendor Game &amp; Prizes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864E561D-90F9-3BA6-4E3C-A5BB44F07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" y="125661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32D9C82D-FD5F-1379-12A5-EEE84E9F4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125660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3FFBFBC2-1471-96AA-B9C5-B4BD85811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0" y="115332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6219AB38-D236-429D-D9F5-B2612E6C84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4" y="765180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9FE4CB1E-8331-7C85-664A-4C3207D234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765180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CA7F3B88-93BD-6A99-8F79-7D172E16EC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838834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497AD61A-FB34-0F1B-0CB8-DB95B21076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1573322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B129F68E-A916-413D-B3A8-E49207153A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18" y="1536971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651A7C5C-EB9F-EBEA-9B8C-A4A88E70F9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06" y="1528345"/>
            <a:ext cx="918784" cy="612522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5A77BBD8-4174-6A41-90B9-569B98EB93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58" y="5777107"/>
            <a:ext cx="2375939" cy="9642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9D81B2-FF8C-8146-2B6B-DA2DABEB49DB}"/>
              </a:ext>
            </a:extLst>
          </p:cNvPr>
          <p:cNvSpPr txBox="1"/>
          <p:nvPr/>
        </p:nvSpPr>
        <p:spPr>
          <a:xfrm>
            <a:off x="6065413" y="2006651"/>
            <a:ext cx="55071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EB Garamond" panose="020F0502020204030204" pitchFamily="2" charset="0"/>
              </a:rPr>
              <a:t>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EB Garamond" panose="020F0502020204030204" pitchFamily="2" charset="0"/>
              </a:rPr>
              <a:t>Download the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EB Garamond" panose="020F0502020204030204" pitchFamily="2" charset="0"/>
              </a:rPr>
              <a:t>Eventmobi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EB Garamond" panose="020F0502020204030204" pitchFamily="2" charset="0"/>
              </a:rPr>
              <a:t> app</a:t>
            </a:r>
          </a:p>
          <a:p>
            <a:pPr rtl="0" fontAlgn="base"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EB Garamond" panose="020F0502020204030204" pitchFamily="2" charset="0"/>
              </a:rPr>
              <a:t> During scheduled breaks with exhibitors, locate vendor with answer to your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EB Garamond" panose="020F0502020204030204" pitchFamily="2" charset="0"/>
              </a:rPr>
              <a:t>Eventmobi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EB Garamond" panose="020F0502020204030204" pitchFamily="2" charset="0"/>
              </a:rPr>
              <a:t> question</a:t>
            </a:r>
          </a:p>
          <a:p>
            <a:pPr rtl="0" fontAlgn="base"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EB Garamond" panose="020F0502020204030204" pitchFamily="2" charset="0"/>
              </a:rPr>
              <a:t> Receive answer and code from correct vendor</a:t>
            </a:r>
          </a:p>
          <a:p>
            <a:pPr rtl="0" fontAlgn="base"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EB Garamond" panose="020F0502020204030204" pitchFamily="2" charset="0"/>
              </a:rPr>
              <a:t> Enter code to app and receive the next question</a:t>
            </a:r>
          </a:p>
          <a:p>
            <a:pPr rtl="0" fontAlgn="base"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EB Garamond" panose="020F0502020204030204" pitchFamily="2" charset="0"/>
              </a:rPr>
              <a:t> Locate next vendor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477884-07BE-463F-BF4C-0F32714CA753}"/>
              </a:ext>
            </a:extLst>
          </p:cNvPr>
          <p:cNvSpPr txBox="1"/>
          <p:nvPr/>
        </p:nvSpPr>
        <p:spPr>
          <a:xfrm>
            <a:off x="518102" y="2395181"/>
            <a:ext cx="5029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EB Garamond" panose="00000500000000000000" pitchFamily="2" charset="0"/>
              </a:rPr>
              <a:t> Visit as many vendors as you can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EB Garamond" panose="00000500000000000000" pitchFamily="2" charset="0"/>
              </a:rPr>
              <a:t> First to find all the vendors and all the codes wins!</a:t>
            </a:r>
          </a:p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5C2480-B41C-CCE7-0ADB-DA8F063B2502}"/>
              </a:ext>
            </a:extLst>
          </p:cNvPr>
          <p:cNvSpPr/>
          <p:nvPr/>
        </p:nvSpPr>
        <p:spPr>
          <a:xfrm>
            <a:off x="1620854" y="5641128"/>
            <a:ext cx="2375939" cy="11011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F8C786-A94F-98DC-C0DB-7E5111C3D9B6}"/>
              </a:ext>
            </a:extLst>
          </p:cNvPr>
          <p:cNvSpPr/>
          <p:nvPr/>
        </p:nvSpPr>
        <p:spPr>
          <a:xfrm>
            <a:off x="3996793" y="5132679"/>
            <a:ext cx="2375939" cy="160964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474734-49EB-B587-04F7-A47F55DB7618}"/>
              </a:ext>
            </a:extLst>
          </p:cNvPr>
          <p:cNvSpPr/>
          <p:nvPr/>
        </p:nvSpPr>
        <p:spPr>
          <a:xfrm>
            <a:off x="6372732" y="5585955"/>
            <a:ext cx="2375939" cy="11563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screen protector on a tablet&#10;&#10;AI-generated content may be incorrect.">
            <a:extLst>
              <a:ext uri="{FF2B5EF4-FFF2-40B4-BE49-F238E27FC236}">
                <a16:creationId xmlns:a16="http://schemas.microsoft.com/office/drawing/2014/main" id="{0D047528-CAC1-DDE0-5D1B-26B9F34EC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53" y="3798739"/>
            <a:ext cx="1268422" cy="126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box with a phone stand&#10;&#10;AI-generated content may be incorrect.">
            <a:extLst>
              <a:ext uri="{FF2B5EF4-FFF2-40B4-BE49-F238E27FC236}">
                <a16:creationId xmlns:a16="http://schemas.microsoft.com/office/drawing/2014/main" id="{0FE6693C-D8A2-8C34-5AD6-E86D54FC6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2688" r="14473" b="11875"/>
          <a:stretch/>
        </p:blipFill>
        <p:spPr bwMode="auto">
          <a:xfrm>
            <a:off x="7040222" y="4061309"/>
            <a:ext cx="1019490" cy="1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 box with a phone stand&#10;&#10;AI-generated content may be incorrect.">
            <a:extLst>
              <a:ext uri="{FF2B5EF4-FFF2-40B4-BE49-F238E27FC236}">
                <a16:creationId xmlns:a16="http://schemas.microsoft.com/office/drawing/2014/main" id="{689E57CE-D49E-CA76-6CF1-D446B8629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2688" r="14473" b="11875"/>
          <a:stretch/>
        </p:blipFill>
        <p:spPr bwMode="auto">
          <a:xfrm>
            <a:off x="2288174" y="4107014"/>
            <a:ext cx="1019490" cy="1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1D2E8AC-C661-3F0D-8DA0-80C6F8F92DE3}"/>
              </a:ext>
            </a:extLst>
          </p:cNvPr>
          <p:cNvSpPr txBox="1"/>
          <p:nvPr/>
        </p:nvSpPr>
        <p:spPr>
          <a:xfrm>
            <a:off x="1760648" y="6026226"/>
            <a:ext cx="2040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Place</a:t>
            </a:r>
          </a:p>
          <a:p>
            <a:pPr algn="ctr"/>
            <a:r>
              <a:rPr lang="en-US" dirty="0"/>
              <a:t>Bluetooth Speaker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5FA001-0FDF-9A7B-97B2-25A32E9D6BC9}"/>
              </a:ext>
            </a:extLst>
          </p:cNvPr>
          <p:cNvSpPr txBox="1"/>
          <p:nvPr/>
        </p:nvSpPr>
        <p:spPr>
          <a:xfrm>
            <a:off x="4094380" y="5683606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Place</a:t>
            </a:r>
          </a:p>
          <a:p>
            <a:pPr algn="ctr"/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Generation</a:t>
            </a:r>
          </a:p>
          <a:p>
            <a:pPr algn="ctr"/>
            <a:r>
              <a:rPr lang="en-US" dirty="0"/>
              <a:t>iPad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701EED-B436-1C30-F41F-BB27468C1457}"/>
              </a:ext>
            </a:extLst>
          </p:cNvPr>
          <p:cNvSpPr txBox="1"/>
          <p:nvPr/>
        </p:nvSpPr>
        <p:spPr>
          <a:xfrm>
            <a:off x="6618515" y="6018923"/>
            <a:ext cx="2040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Place</a:t>
            </a:r>
          </a:p>
          <a:p>
            <a:pPr algn="ctr"/>
            <a:r>
              <a:rPr lang="en-US" dirty="0"/>
              <a:t>Bluetooth Speaker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B615B8-06A1-157E-948F-A94AF2ED6ADE}"/>
              </a:ext>
            </a:extLst>
          </p:cNvPr>
          <p:cNvSpPr txBox="1"/>
          <p:nvPr/>
        </p:nvSpPr>
        <p:spPr>
          <a:xfrm>
            <a:off x="6151728" y="1709745"/>
            <a:ext cx="122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Rules:</a:t>
            </a:r>
          </a:p>
        </p:txBody>
      </p:sp>
    </p:spTree>
    <p:extLst>
      <p:ext uri="{BB962C8B-B14F-4D97-AF65-F5344CB8AC3E}">
        <p14:creationId xmlns:p14="http://schemas.microsoft.com/office/powerpoint/2010/main" val="509738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F3956-8006-AFB2-5FB0-231244967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AB7D6E0E-0B29-31D5-C142-01DEF1D64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582246" y="-2868406"/>
            <a:ext cx="7027499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424FEC-5DF2-148E-7830-2CCFD110690B}"/>
              </a:ext>
            </a:extLst>
          </p:cNvPr>
          <p:cNvSpPr txBox="1"/>
          <p:nvPr/>
        </p:nvSpPr>
        <p:spPr>
          <a:xfrm>
            <a:off x="2748655" y="336826"/>
            <a:ext cx="8656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Sponsored By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B9A8F80A-41B6-F3B1-C754-AA1160C49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1FA895CA-030F-DC5C-0081-901186CFB4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3226F68B-4B23-D19E-7114-AA42121B54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52106B64-38A8-899D-A793-09C48F42AE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D6408ECA-00E9-544E-99C9-FC78859F3F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CA8C1386-526B-37AA-9BF6-5BFF4A11C0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C63B252D-1726-EEDE-E126-A35E1BA231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91EA082D-0446-5A46-62C8-BE63F861C7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5FFDF003-C44D-6B80-5F0A-A082508085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874CA088-87DF-042E-1E99-59F38E813F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58" y="5777107"/>
            <a:ext cx="2375939" cy="9642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3FB5F0-5BCA-ACBA-B053-8720A8372765}"/>
              </a:ext>
            </a:extLst>
          </p:cNvPr>
          <p:cNvSpPr txBox="1"/>
          <p:nvPr/>
        </p:nvSpPr>
        <p:spPr>
          <a:xfrm>
            <a:off x="1568541" y="2569290"/>
            <a:ext cx="98721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Sponsored by Steve F. Johnson, MD</a:t>
            </a: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Joyce Johnson Stillwell &amp; Val B. Johnson, MD</a:t>
            </a:r>
          </a:p>
          <a:p>
            <a:r>
              <a:rPr lang="en-US" sz="3600" i="1" dirty="0">
                <a:solidFill>
                  <a:schemeClr val="bg2">
                    <a:lumMod val="10000"/>
                  </a:schemeClr>
                </a:solidFill>
              </a:rPr>
              <a:t>In Loving Memory of Vernal H. Johnson, MD</a:t>
            </a:r>
          </a:p>
          <a:p>
            <a:r>
              <a:rPr lang="en-US" sz="3600" i="1" dirty="0">
                <a:solidFill>
                  <a:schemeClr val="bg2">
                    <a:lumMod val="10000"/>
                  </a:schemeClr>
                </a:solidFill>
              </a:rPr>
              <a:t>				&amp;</a:t>
            </a:r>
          </a:p>
        </p:txBody>
      </p:sp>
      <p:pic>
        <p:nvPicPr>
          <p:cNvPr id="6" name="Picture 5" descr="A logo of a person with a black background&#10;&#10;AI-generated content may be incorrect.">
            <a:extLst>
              <a:ext uri="{FF2B5EF4-FFF2-40B4-BE49-F238E27FC236}">
                <a16:creationId xmlns:a16="http://schemas.microsoft.com/office/drawing/2014/main" id="{5F27D99C-8F57-9075-A5E6-5782E98A8FD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31" y="3998872"/>
            <a:ext cx="6078458" cy="274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45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544</Words>
  <Application>Microsoft Office PowerPoint</Application>
  <PresentationFormat>Widescreen</PresentationFormat>
  <Paragraphs>86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Arial</vt:lpstr>
      <vt:lpstr>EB Garamond</vt:lpstr>
      <vt:lpstr>Garamond</vt:lpstr>
      <vt:lpstr>Rockwell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f2.1237974064</dc:creator>
  <cp:lastModifiedBy>f2.1237974064</cp:lastModifiedBy>
  <cp:revision>19</cp:revision>
  <dcterms:created xsi:type="dcterms:W3CDTF">2025-04-15T15:39:23Z</dcterms:created>
  <dcterms:modified xsi:type="dcterms:W3CDTF">2025-04-26T23:01:11Z</dcterms:modified>
</cp:coreProperties>
</file>