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317" r:id="rId4"/>
    <p:sldId id="259" r:id="rId5"/>
    <p:sldId id="266" r:id="rId6"/>
    <p:sldId id="261" r:id="rId7"/>
    <p:sldId id="262" r:id="rId8"/>
    <p:sldId id="327" r:id="rId9"/>
    <p:sldId id="328" r:id="rId10"/>
    <p:sldId id="329" r:id="rId11"/>
    <p:sldId id="330" r:id="rId12"/>
    <p:sldId id="331" r:id="rId13"/>
    <p:sldId id="304" r:id="rId14"/>
    <p:sldId id="263" r:id="rId15"/>
    <p:sldId id="264" r:id="rId16"/>
    <p:sldId id="267" r:id="rId17"/>
    <p:sldId id="333" r:id="rId18"/>
    <p:sldId id="260" r:id="rId19"/>
    <p:sldId id="265" r:id="rId20"/>
    <p:sldId id="335" r:id="rId21"/>
    <p:sldId id="318" r:id="rId22"/>
    <p:sldId id="336" r:id="rId23"/>
    <p:sldId id="319" r:id="rId24"/>
    <p:sldId id="320" r:id="rId25"/>
    <p:sldId id="321" r:id="rId26"/>
    <p:sldId id="322" r:id="rId27"/>
    <p:sldId id="323" r:id="rId28"/>
    <p:sldId id="339" r:id="rId29"/>
    <p:sldId id="269" r:id="rId30"/>
    <p:sldId id="324" r:id="rId31"/>
    <p:sldId id="325" r:id="rId32"/>
    <p:sldId id="272" r:id="rId33"/>
    <p:sldId id="276" r:id="rId34"/>
    <p:sldId id="277" r:id="rId35"/>
    <p:sldId id="278" r:id="rId36"/>
    <p:sldId id="279" r:id="rId37"/>
    <p:sldId id="280" r:id="rId38"/>
    <p:sldId id="360" r:id="rId39"/>
    <p:sldId id="361" r:id="rId40"/>
    <p:sldId id="281" r:id="rId41"/>
    <p:sldId id="344" r:id="rId42"/>
    <p:sldId id="345" r:id="rId43"/>
    <p:sldId id="282" r:id="rId44"/>
    <p:sldId id="283" r:id="rId45"/>
    <p:sldId id="284" r:id="rId46"/>
    <p:sldId id="285" r:id="rId47"/>
    <p:sldId id="286" r:id="rId48"/>
    <p:sldId id="287" r:id="rId49"/>
    <p:sldId id="340" r:id="rId50"/>
    <p:sldId id="337" r:id="rId51"/>
    <p:sldId id="289" r:id="rId52"/>
    <p:sldId id="290" r:id="rId53"/>
    <p:sldId id="346" r:id="rId54"/>
    <p:sldId id="292" r:id="rId55"/>
    <p:sldId id="293" r:id="rId56"/>
    <p:sldId id="294" r:id="rId57"/>
    <p:sldId id="295" r:id="rId58"/>
    <p:sldId id="296" r:id="rId59"/>
    <p:sldId id="297" r:id="rId60"/>
    <p:sldId id="298" r:id="rId61"/>
    <p:sldId id="326" r:id="rId62"/>
    <p:sldId id="341" r:id="rId63"/>
    <p:sldId id="351" r:id="rId64"/>
    <p:sldId id="359" r:id="rId65"/>
    <p:sldId id="353" r:id="rId66"/>
    <p:sldId id="349" r:id="rId67"/>
    <p:sldId id="348" r:id="rId68"/>
    <p:sldId id="307" r:id="rId69"/>
    <p:sldId id="356" r:id="rId70"/>
    <p:sldId id="354" r:id="rId71"/>
    <p:sldId id="355" r:id="rId72"/>
    <p:sldId id="357" r:id="rId73"/>
    <p:sldId id="358" r:id="rId74"/>
    <p:sldId id="310" r:id="rId75"/>
    <p:sldId id="311" r:id="rId7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 autoAdjust="0"/>
    <p:restoredTop sz="94621" autoAdjust="0"/>
  </p:normalViewPr>
  <p:slideViewPr>
    <p:cSldViewPr>
      <p:cViewPr varScale="1">
        <p:scale>
          <a:sx n="103" d="100"/>
          <a:sy n="103" d="100"/>
        </p:scale>
        <p:origin x="-17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5BFF6-4B3F-4F21-A124-6E821B057EC0}" type="datetimeFigureOut">
              <a:rPr lang="en-US" smtClean="0"/>
              <a:t>5/6/2018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6CFBE-ABA2-4889-9BC6-01079D027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803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5BFF6-4B3F-4F21-A124-6E821B057EC0}" type="datetimeFigureOut">
              <a:rPr lang="en-US" smtClean="0"/>
              <a:t>5/6/2018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6CFBE-ABA2-4889-9BC6-01079D027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359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5BFF6-4B3F-4F21-A124-6E821B057EC0}" type="datetimeFigureOut">
              <a:rPr lang="en-US" smtClean="0"/>
              <a:t>5/6/2018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6CFBE-ABA2-4889-9BC6-01079D027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814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5BFF6-4B3F-4F21-A124-6E821B057EC0}" type="datetimeFigureOut">
              <a:rPr lang="en-US" smtClean="0"/>
              <a:t>5/6/2018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6CFBE-ABA2-4889-9BC6-01079D027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798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5BFF6-4B3F-4F21-A124-6E821B057EC0}" type="datetimeFigureOut">
              <a:rPr lang="en-US" smtClean="0"/>
              <a:t>5/6/2018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6CFBE-ABA2-4889-9BC6-01079D027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773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5BFF6-4B3F-4F21-A124-6E821B057EC0}" type="datetimeFigureOut">
              <a:rPr lang="en-US" smtClean="0"/>
              <a:t>5/6/2018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6CFBE-ABA2-4889-9BC6-01079D027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432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5BFF6-4B3F-4F21-A124-6E821B057EC0}" type="datetimeFigureOut">
              <a:rPr lang="en-US" smtClean="0"/>
              <a:t>5/6/2018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6CFBE-ABA2-4889-9BC6-01079D027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694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5BFF6-4B3F-4F21-A124-6E821B057EC0}" type="datetimeFigureOut">
              <a:rPr lang="en-US" smtClean="0"/>
              <a:t>5/6/2018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6CFBE-ABA2-4889-9BC6-01079D027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916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5BFF6-4B3F-4F21-A124-6E821B057EC0}" type="datetimeFigureOut">
              <a:rPr lang="en-US" smtClean="0"/>
              <a:t>5/6/2018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6CFBE-ABA2-4889-9BC6-01079D027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781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5BFF6-4B3F-4F21-A124-6E821B057EC0}" type="datetimeFigureOut">
              <a:rPr lang="en-US" smtClean="0"/>
              <a:t>5/6/2018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6CFBE-ABA2-4889-9BC6-01079D027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647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5BFF6-4B3F-4F21-A124-6E821B057EC0}" type="datetimeFigureOut">
              <a:rPr lang="en-US" smtClean="0"/>
              <a:t>5/6/2018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6CFBE-ABA2-4889-9BC6-01079D027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068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C5BFF6-4B3F-4F21-A124-6E821B057EC0}" type="datetimeFigureOut">
              <a:rPr lang="en-US" smtClean="0"/>
              <a:t>5/6/2018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C6CFBE-ABA2-4889-9BC6-01079D027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4473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90601"/>
            <a:ext cx="7772400" cy="1904999"/>
          </a:xfrm>
        </p:spPr>
        <p:txBody>
          <a:bodyPr>
            <a:noAutofit/>
          </a:bodyPr>
          <a:lstStyle/>
          <a:p>
            <a:r>
              <a:rPr lang="en-US" sz="5400" dirty="0" smtClean="0">
                <a:solidFill>
                  <a:srgbClr val="FFFF00"/>
                </a:solidFill>
              </a:rPr>
              <a:t>CANCER AND THE KIDNEY</a:t>
            </a:r>
            <a:endParaRPr lang="en-US" sz="5400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Harry O. </a:t>
            </a:r>
            <a:r>
              <a:rPr lang="en-US" dirty="0" err="1" smtClean="0"/>
              <a:t>Senekjian</a:t>
            </a:r>
            <a:r>
              <a:rPr lang="en-US" dirty="0" smtClean="0"/>
              <a:t>, M.D.</a:t>
            </a:r>
          </a:p>
          <a:p>
            <a:r>
              <a:rPr lang="en-US" sz="2800" dirty="0" smtClean="0"/>
              <a:t>May 17, 2018</a:t>
            </a:r>
          </a:p>
          <a:p>
            <a:endParaRPr lang="en-US" sz="2800" dirty="0"/>
          </a:p>
          <a:p>
            <a:r>
              <a:rPr lang="en-US" sz="2800" dirty="0" smtClean="0"/>
              <a:t>Disclosures:  None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71415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FFFF00"/>
                </a:solidFill>
              </a:rPr>
              <a:t>AKI- Tumor Lysis Syndrome</a:t>
            </a:r>
            <a:endParaRPr lang="en-US" sz="48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Oncologic emergency</a:t>
            </a:r>
          </a:p>
          <a:p>
            <a:r>
              <a:rPr lang="en-US" dirty="0" smtClean="0"/>
              <a:t>Massive tumor cell lysis with release of large amounts of intracellular contents into circulation</a:t>
            </a:r>
          </a:p>
          <a:p>
            <a:pPr lvl="1"/>
            <a:r>
              <a:rPr lang="en-US" dirty="0" smtClean="0"/>
              <a:t>Hyperkalemia, hyperuricemia, hyperphosphatemia, hypocalcemia</a:t>
            </a:r>
          </a:p>
          <a:p>
            <a:r>
              <a:rPr lang="en-US" dirty="0" smtClean="0"/>
              <a:t>Mechanism:  </a:t>
            </a:r>
            <a:r>
              <a:rPr lang="en-US" dirty="0" err="1" smtClean="0"/>
              <a:t>Intratubular</a:t>
            </a:r>
            <a:r>
              <a:rPr lang="en-US" dirty="0" smtClean="0"/>
              <a:t> obstruction by uric acid</a:t>
            </a:r>
          </a:p>
          <a:p>
            <a:r>
              <a:rPr lang="en-US" dirty="0" smtClean="0"/>
              <a:t>Most commonly seen after initiation of chemotherapy in patients with high-grade lymphomas or </a:t>
            </a:r>
            <a:r>
              <a:rPr lang="en-US" dirty="0" err="1" smtClean="0"/>
              <a:t>leukemias</a:t>
            </a:r>
            <a:r>
              <a:rPr lang="en-US" dirty="0" smtClean="0"/>
              <a:t>, other tumors with large tumor burden</a:t>
            </a:r>
          </a:p>
          <a:p>
            <a:r>
              <a:rPr lang="en-US" dirty="0" smtClean="0"/>
              <a:t>Treatment:  Allopurinol, volume expansion, </a:t>
            </a:r>
            <a:r>
              <a:rPr lang="en-US" dirty="0" err="1" smtClean="0"/>
              <a:t>rasburicase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005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FFFF00"/>
                </a:solidFill>
              </a:rPr>
              <a:t>AKI- Tumor Infiltration</a:t>
            </a:r>
            <a:endParaRPr lang="en-US" sz="54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Lymphoma, leukemia</a:t>
            </a:r>
          </a:p>
          <a:p>
            <a:pPr lvl="1"/>
            <a:r>
              <a:rPr lang="en-US" dirty="0" smtClean="0"/>
              <a:t>Renal parenchymal infiltration reported in 60%</a:t>
            </a:r>
          </a:p>
          <a:p>
            <a:pPr lvl="1"/>
            <a:r>
              <a:rPr lang="en-US" dirty="0" smtClean="0"/>
              <a:t>Usually subclinical</a:t>
            </a:r>
          </a:p>
          <a:p>
            <a:pPr lvl="1"/>
            <a:r>
              <a:rPr lang="en-US" dirty="0" smtClean="0"/>
              <a:t>Diagnosed by kidney biopsy</a:t>
            </a:r>
          </a:p>
          <a:p>
            <a:r>
              <a:rPr lang="en-US" dirty="0" smtClean="0"/>
              <a:t>Solid tumors (rare)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31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FFFF00"/>
                </a:solidFill>
              </a:rPr>
              <a:t>Intrinsic AKI-Treatment</a:t>
            </a:r>
            <a:endParaRPr lang="en-US" sz="54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Difficult to treat established intrinsic AKI</a:t>
            </a:r>
          </a:p>
          <a:p>
            <a:r>
              <a:rPr lang="en-US" dirty="0" smtClean="0"/>
              <a:t>Withhold/avoid offending agents</a:t>
            </a:r>
          </a:p>
          <a:p>
            <a:r>
              <a:rPr lang="en-US" dirty="0" smtClean="0"/>
              <a:t>Optimize hemodynamics</a:t>
            </a:r>
          </a:p>
          <a:p>
            <a:r>
              <a:rPr lang="en-US" dirty="0" smtClean="0"/>
              <a:t>Future:  Growth factors to hasten cell regeneration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0856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Users\admin\Pictures\Cap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3363" y="-176213"/>
            <a:ext cx="9610726" cy="7210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1750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FFFF00"/>
                </a:solidFill>
              </a:rPr>
              <a:t>AKI in Cancer Patients</a:t>
            </a:r>
            <a:endParaRPr lang="en-US" sz="54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Postrenal</a:t>
            </a:r>
            <a:r>
              <a:rPr lang="en-US" dirty="0" smtClean="0"/>
              <a:t> causes</a:t>
            </a:r>
          </a:p>
          <a:p>
            <a:pPr lvl="1"/>
            <a:r>
              <a:rPr lang="en-US" dirty="0" err="1" smtClean="0"/>
              <a:t>Intratubular</a:t>
            </a:r>
            <a:r>
              <a:rPr lang="en-US" dirty="0" smtClean="0"/>
              <a:t> obstruction</a:t>
            </a:r>
          </a:p>
          <a:p>
            <a:pPr lvl="2"/>
            <a:r>
              <a:rPr lang="en-US" dirty="0" smtClean="0"/>
              <a:t>Uric acid crystals</a:t>
            </a:r>
          </a:p>
          <a:p>
            <a:pPr lvl="2"/>
            <a:r>
              <a:rPr lang="en-US" dirty="0" smtClean="0"/>
              <a:t>Light chain casts</a:t>
            </a:r>
          </a:p>
          <a:p>
            <a:pPr lvl="2"/>
            <a:r>
              <a:rPr lang="en-US" dirty="0" smtClean="0"/>
              <a:t>Crystallization of certain drugs (high dose methotrexate)</a:t>
            </a:r>
          </a:p>
          <a:p>
            <a:pPr lvl="1"/>
            <a:r>
              <a:rPr lang="en-US" dirty="0" err="1" smtClean="0"/>
              <a:t>Extrarenal</a:t>
            </a:r>
            <a:r>
              <a:rPr lang="en-US" dirty="0" smtClean="0"/>
              <a:t> obstruction</a:t>
            </a:r>
          </a:p>
          <a:p>
            <a:pPr lvl="2"/>
            <a:r>
              <a:rPr lang="en-US" dirty="0" smtClean="0"/>
              <a:t>Tumor obstruction (urologic, GI or GYN tumors)</a:t>
            </a:r>
          </a:p>
          <a:p>
            <a:pPr lvl="2"/>
            <a:r>
              <a:rPr lang="en-US" dirty="0" smtClean="0"/>
              <a:t>Retroperitoneal fibrosis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3520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FFFF00"/>
                </a:solidFill>
              </a:rPr>
              <a:t>Special AKI Populations</a:t>
            </a:r>
            <a:endParaRPr lang="en-US" sz="60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AKI after hematopoietic cell transplantation</a:t>
            </a:r>
          </a:p>
          <a:p>
            <a:pPr lvl="1"/>
            <a:r>
              <a:rPr lang="en-US" dirty="0" smtClean="0"/>
              <a:t>Occurs in </a:t>
            </a:r>
            <a:r>
              <a:rPr lang="en-US" dirty="0" smtClean="0"/>
              <a:t>up to 50</a:t>
            </a:r>
            <a:r>
              <a:rPr lang="en-US" dirty="0" smtClean="0"/>
              <a:t>% of </a:t>
            </a:r>
            <a:r>
              <a:rPr lang="en-US" dirty="0" smtClean="0"/>
              <a:t>patients</a:t>
            </a:r>
          </a:p>
          <a:p>
            <a:pPr lvl="1"/>
            <a:r>
              <a:rPr lang="en-US" dirty="0" smtClean="0"/>
              <a:t>Requirement for dialysis uncommon (2-5%)</a:t>
            </a:r>
          </a:p>
          <a:p>
            <a:pPr lvl="1"/>
            <a:r>
              <a:rPr lang="en-US" dirty="0" smtClean="0"/>
              <a:t>Etiology:  toxicity from medications (</a:t>
            </a:r>
            <a:r>
              <a:rPr lang="en-US" dirty="0" err="1" smtClean="0"/>
              <a:t>calcineurin</a:t>
            </a:r>
            <a:r>
              <a:rPr lang="en-US" dirty="0" smtClean="0"/>
              <a:t> inhibitors, antibiotics), ATN, hepatic sinusoidal obstructive syndrome (SOS), graft vs host disease</a:t>
            </a:r>
            <a:endParaRPr lang="en-US" dirty="0" smtClean="0"/>
          </a:p>
          <a:p>
            <a:r>
              <a:rPr lang="en-US" dirty="0" smtClean="0"/>
              <a:t>AKI after nephrectomy</a:t>
            </a:r>
          </a:p>
          <a:p>
            <a:pPr lvl="1"/>
            <a:r>
              <a:rPr lang="en-US" dirty="0" smtClean="0"/>
              <a:t>A large percentage of patients with renal cell carcinoma (25-30%) have underlying CKD</a:t>
            </a:r>
          </a:p>
          <a:p>
            <a:pPr lvl="1"/>
            <a:r>
              <a:rPr lang="en-US" dirty="0" smtClean="0"/>
              <a:t>33% develop AKI after radical nephrectomy</a:t>
            </a:r>
          </a:p>
          <a:p>
            <a:pPr lvl="1"/>
            <a:r>
              <a:rPr lang="en-US" dirty="0" smtClean="0"/>
              <a:t>20% develop AKI after partial nephrectomy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65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FFFF00"/>
                </a:solidFill>
              </a:rPr>
              <a:t>Cancers Associated with AKI</a:t>
            </a:r>
            <a:endParaRPr lang="en-US" sz="54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Hematologic cancers other than myeloma</a:t>
            </a:r>
          </a:p>
          <a:p>
            <a:pPr lvl="1"/>
            <a:r>
              <a:rPr lang="en-US" dirty="0"/>
              <a:t>The kidney is the most common extra-reticular site of leukemic and lymphomatous infiltration.  Seen in up to 30% of patients with lymphoma</a:t>
            </a:r>
          </a:p>
          <a:p>
            <a:pPr lvl="1"/>
            <a:r>
              <a:rPr lang="en-US" dirty="0"/>
              <a:t>AKI occurs in up to 60% of patients with hematologic cancers.  Most commonly associated with sepsis, </a:t>
            </a:r>
            <a:r>
              <a:rPr lang="en-US" dirty="0" err="1"/>
              <a:t>nephrotoxins</a:t>
            </a:r>
            <a:r>
              <a:rPr lang="en-US" dirty="0"/>
              <a:t>, tumor lysis syndrome or volume </a:t>
            </a:r>
            <a:r>
              <a:rPr lang="en-US" dirty="0" smtClean="0"/>
              <a:t>depletion</a:t>
            </a:r>
          </a:p>
          <a:p>
            <a:r>
              <a:rPr lang="en-US" dirty="0" smtClean="0"/>
              <a:t>Myeloma</a:t>
            </a:r>
          </a:p>
          <a:p>
            <a:r>
              <a:rPr lang="en-US" dirty="0" smtClean="0"/>
              <a:t>Renal Cell Carcinoma</a:t>
            </a:r>
          </a:p>
        </p:txBody>
      </p:sp>
    </p:spTree>
    <p:extLst>
      <p:ext uri="{BB962C8B-B14F-4D97-AF65-F5344CB8AC3E}">
        <p14:creationId xmlns:p14="http://schemas.microsoft.com/office/powerpoint/2010/main" val="502590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2133599"/>
          </a:xfrm>
        </p:spPr>
        <p:txBody>
          <a:bodyPr>
            <a:noAutofit/>
          </a:bodyPr>
          <a:lstStyle/>
          <a:p>
            <a:r>
              <a:rPr lang="en-US" sz="5400" dirty="0" smtClean="0">
                <a:solidFill>
                  <a:srgbClr val="FFFF00"/>
                </a:solidFill>
              </a:rPr>
              <a:t>Cancer and the Kidney</a:t>
            </a:r>
            <a:br>
              <a:rPr lang="en-US" sz="5400" dirty="0" smtClean="0">
                <a:solidFill>
                  <a:srgbClr val="FFFF00"/>
                </a:solidFill>
              </a:rPr>
            </a:br>
            <a:r>
              <a:rPr lang="en-US" sz="5400" dirty="0" smtClean="0">
                <a:solidFill>
                  <a:srgbClr val="FFFF00"/>
                </a:solidFill>
              </a:rPr>
              <a:t>Outline</a:t>
            </a:r>
            <a:endParaRPr lang="en-US" sz="5400" dirty="0">
              <a:solidFill>
                <a:srgbClr val="FFFF00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533400" y="2286000"/>
            <a:ext cx="8153400" cy="2895600"/>
          </a:xfrm>
        </p:spPr>
        <p:txBody>
          <a:bodyPr>
            <a:noAutofit/>
          </a:bodyPr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Acute kidney injury in cancer patients</a:t>
            </a:r>
          </a:p>
          <a:p>
            <a:pPr algn="l"/>
            <a:r>
              <a:rPr lang="en-US" dirty="0" smtClean="0">
                <a:solidFill>
                  <a:srgbClr val="FFC000"/>
                </a:solidFill>
              </a:rPr>
              <a:t>Chronic kidney disease in cancer patients</a:t>
            </a:r>
          </a:p>
          <a:p>
            <a:pPr algn="l"/>
            <a:r>
              <a:rPr lang="en-US" dirty="0" smtClean="0"/>
              <a:t>Proteinuria in cancer patients</a:t>
            </a:r>
          </a:p>
          <a:p>
            <a:pPr algn="l"/>
            <a:r>
              <a:rPr lang="en-US" dirty="0" smtClean="0"/>
              <a:t>Electrolyte disorders in cancer patients</a:t>
            </a:r>
          </a:p>
          <a:p>
            <a:pPr algn="l"/>
            <a:r>
              <a:rPr lang="en-US" dirty="0" smtClean="0"/>
              <a:t>Anticancer drugs and kidney disease</a:t>
            </a:r>
          </a:p>
          <a:p>
            <a:pPr algn="l"/>
            <a:r>
              <a:rPr lang="en-US" dirty="0" smtClean="0"/>
              <a:t>Kidney cancer</a:t>
            </a:r>
          </a:p>
          <a:p>
            <a:pPr algn="l"/>
            <a:r>
              <a:rPr lang="en-US" dirty="0" smtClean="0"/>
              <a:t>Monoclonal </a:t>
            </a:r>
            <a:r>
              <a:rPr lang="en-US" dirty="0" err="1" smtClean="0"/>
              <a:t>gammopathy</a:t>
            </a:r>
            <a:r>
              <a:rPr lang="en-US" dirty="0" smtClean="0"/>
              <a:t> and kidney disease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900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Chronic Kidney Disease in Cancer Patients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50% of patients with an active malignancy have </a:t>
            </a:r>
            <a:r>
              <a:rPr lang="en-US" dirty="0" err="1" smtClean="0"/>
              <a:t>eGFR</a:t>
            </a:r>
            <a:r>
              <a:rPr lang="en-US" dirty="0" smtClean="0"/>
              <a:t> &lt;90 ml/min</a:t>
            </a:r>
          </a:p>
          <a:p>
            <a:r>
              <a:rPr lang="en-US" dirty="0" smtClean="0"/>
              <a:t>Prevalence of stage 3 and 4 CKD was 12% and 1% respectively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59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Causes of CKD in Cancer Patients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Prior episodes of AKI</a:t>
            </a:r>
          </a:p>
          <a:p>
            <a:r>
              <a:rPr lang="en-US" dirty="0" smtClean="0"/>
              <a:t>Nephrotoxic anticancer agents</a:t>
            </a:r>
          </a:p>
          <a:p>
            <a:r>
              <a:rPr lang="en-US" dirty="0" smtClean="0"/>
              <a:t>Reduction in renal mass following nephrectomy for renal cell or urothelial cancers</a:t>
            </a:r>
          </a:p>
          <a:p>
            <a:r>
              <a:rPr lang="en-US" dirty="0" smtClean="0"/>
              <a:t>Chronic obstructive nephropathy</a:t>
            </a:r>
          </a:p>
          <a:p>
            <a:r>
              <a:rPr lang="en-US" dirty="0" smtClean="0"/>
              <a:t>Kidney irradiation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63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3657600"/>
          </a:xfrm>
        </p:spPr>
        <p:txBody>
          <a:bodyPr>
            <a:normAutofit/>
          </a:bodyPr>
          <a:lstStyle/>
          <a:p>
            <a:r>
              <a:rPr lang="en-US" dirty="0" smtClean="0"/>
              <a:t>General Nephrology</a:t>
            </a:r>
            <a:br>
              <a:rPr lang="en-US" dirty="0" smtClean="0"/>
            </a:br>
            <a:r>
              <a:rPr lang="en-US" dirty="0" smtClean="0"/>
              <a:t>Interventional Nephrology</a:t>
            </a:r>
            <a:br>
              <a:rPr lang="en-US" dirty="0" smtClean="0"/>
            </a:br>
            <a:r>
              <a:rPr lang="en-US" dirty="0" smtClean="0"/>
              <a:t>Transplant Nephrology</a:t>
            </a:r>
            <a:br>
              <a:rPr lang="en-US" dirty="0" smtClean="0"/>
            </a:br>
            <a:r>
              <a:rPr lang="en-US" dirty="0" err="1" smtClean="0"/>
              <a:t>OncoNephrology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Intensive Care Nephrology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77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2133599"/>
          </a:xfrm>
        </p:spPr>
        <p:txBody>
          <a:bodyPr>
            <a:noAutofit/>
          </a:bodyPr>
          <a:lstStyle/>
          <a:p>
            <a:r>
              <a:rPr lang="en-US" sz="5400" dirty="0" smtClean="0">
                <a:solidFill>
                  <a:srgbClr val="FFFF00"/>
                </a:solidFill>
              </a:rPr>
              <a:t>Cancer and the Kidney</a:t>
            </a:r>
            <a:br>
              <a:rPr lang="en-US" sz="5400" dirty="0" smtClean="0">
                <a:solidFill>
                  <a:srgbClr val="FFFF00"/>
                </a:solidFill>
              </a:rPr>
            </a:br>
            <a:r>
              <a:rPr lang="en-US" sz="5400" dirty="0" smtClean="0">
                <a:solidFill>
                  <a:srgbClr val="FFFF00"/>
                </a:solidFill>
              </a:rPr>
              <a:t>Outline</a:t>
            </a:r>
            <a:endParaRPr lang="en-US" sz="5400" dirty="0">
              <a:solidFill>
                <a:srgbClr val="FFFF00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533400" y="2286000"/>
            <a:ext cx="8153400" cy="2895600"/>
          </a:xfrm>
        </p:spPr>
        <p:txBody>
          <a:bodyPr>
            <a:noAutofit/>
          </a:bodyPr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Acute kidney injury in cancer patients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Chronic kidney disease in cancer patients</a:t>
            </a:r>
          </a:p>
          <a:p>
            <a:pPr algn="l"/>
            <a:r>
              <a:rPr lang="en-US" dirty="0" smtClean="0">
                <a:solidFill>
                  <a:srgbClr val="FFC000"/>
                </a:solidFill>
              </a:rPr>
              <a:t>Proteinuria in cancer patients</a:t>
            </a:r>
          </a:p>
          <a:p>
            <a:pPr algn="l"/>
            <a:r>
              <a:rPr lang="en-US" dirty="0" smtClean="0"/>
              <a:t>Electrolyte disorders in cancer patients</a:t>
            </a:r>
          </a:p>
          <a:p>
            <a:pPr algn="l"/>
            <a:r>
              <a:rPr lang="en-US" dirty="0" smtClean="0"/>
              <a:t>Anticancer drugs and kidney disease</a:t>
            </a:r>
          </a:p>
          <a:p>
            <a:pPr algn="l"/>
            <a:r>
              <a:rPr lang="en-US" dirty="0" smtClean="0"/>
              <a:t>Kidney cancer</a:t>
            </a:r>
          </a:p>
          <a:p>
            <a:pPr algn="l"/>
            <a:r>
              <a:rPr lang="en-US" dirty="0" smtClean="0"/>
              <a:t>Monoclonal </a:t>
            </a:r>
            <a:r>
              <a:rPr lang="en-US" dirty="0" err="1" smtClean="0"/>
              <a:t>gammopathy</a:t>
            </a:r>
            <a:r>
              <a:rPr lang="en-US" dirty="0" smtClean="0"/>
              <a:t> and kidney disease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58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Proteinuria or Nephrotic Syndrome in Cancer Patients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Proteinuria can be caused by the underlying malignancy (paraneoplastic)</a:t>
            </a:r>
          </a:p>
          <a:p>
            <a:pPr lvl="1"/>
            <a:r>
              <a:rPr lang="en-US" dirty="0" smtClean="0"/>
              <a:t>Membranous nephropathy</a:t>
            </a:r>
          </a:p>
          <a:p>
            <a:pPr lvl="2"/>
            <a:r>
              <a:rPr lang="en-US" dirty="0" smtClean="0"/>
              <a:t>Solid tumors, hematologic malignancy, after hematopoietic cell transplant</a:t>
            </a:r>
          </a:p>
          <a:p>
            <a:pPr lvl="1"/>
            <a:r>
              <a:rPr lang="en-US" dirty="0" smtClean="0"/>
              <a:t>Minimal change disease</a:t>
            </a:r>
          </a:p>
          <a:p>
            <a:pPr lvl="2"/>
            <a:r>
              <a:rPr lang="en-US" dirty="0" smtClean="0"/>
              <a:t>Hodgkin lymphoma</a:t>
            </a:r>
          </a:p>
          <a:p>
            <a:r>
              <a:rPr lang="en-US" dirty="0" smtClean="0"/>
              <a:t>Chemotherapy-associated glomerular disorders</a:t>
            </a:r>
          </a:p>
          <a:p>
            <a:pPr lvl="1"/>
            <a:r>
              <a:rPr lang="en-US" dirty="0" smtClean="0"/>
              <a:t>Bisphosphonates</a:t>
            </a:r>
          </a:p>
          <a:p>
            <a:pPr lvl="1"/>
            <a:r>
              <a:rPr lang="en-US" dirty="0" smtClean="0"/>
              <a:t>Interferons</a:t>
            </a:r>
          </a:p>
          <a:p>
            <a:pPr lvl="1"/>
            <a:r>
              <a:rPr lang="en-US" dirty="0" err="1" smtClean="0"/>
              <a:t>mTor</a:t>
            </a:r>
            <a:r>
              <a:rPr lang="en-US" dirty="0" smtClean="0"/>
              <a:t> inhibitors</a:t>
            </a:r>
          </a:p>
          <a:p>
            <a:pPr lvl="1"/>
            <a:r>
              <a:rPr lang="en-US" dirty="0" smtClean="0"/>
              <a:t>Immune checkpoint inhibitors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26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2133599"/>
          </a:xfrm>
        </p:spPr>
        <p:txBody>
          <a:bodyPr>
            <a:noAutofit/>
          </a:bodyPr>
          <a:lstStyle/>
          <a:p>
            <a:r>
              <a:rPr lang="en-US" sz="5400" dirty="0" smtClean="0">
                <a:solidFill>
                  <a:srgbClr val="FFFF00"/>
                </a:solidFill>
              </a:rPr>
              <a:t>Cancer and the Kidney</a:t>
            </a:r>
            <a:br>
              <a:rPr lang="en-US" sz="5400" dirty="0" smtClean="0">
                <a:solidFill>
                  <a:srgbClr val="FFFF00"/>
                </a:solidFill>
              </a:rPr>
            </a:br>
            <a:r>
              <a:rPr lang="en-US" sz="5400" dirty="0" smtClean="0">
                <a:solidFill>
                  <a:srgbClr val="FFFF00"/>
                </a:solidFill>
              </a:rPr>
              <a:t>Outline</a:t>
            </a:r>
            <a:endParaRPr lang="en-US" sz="5400" dirty="0">
              <a:solidFill>
                <a:srgbClr val="FFFF00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533400" y="2286000"/>
            <a:ext cx="8153400" cy="2895600"/>
          </a:xfrm>
        </p:spPr>
        <p:txBody>
          <a:bodyPr>
            <a:noAutofit/>
          </a:bodyPr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Acute kidney injury in cancer patients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Chronic kidney disease in cancer patients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Proteinuria in cancer patients</a:t>
            </a:r>
          </a:p>
          <a:p>
            <a:pPr algn="l"/>
            <a:r>
              <a:rPr lang="en-US" dirty="0" smtClean="0">
                <a:solidFill>
                  <a:srgbClr val="FFC000"/>
                </a:solidFill>
              </a:rPr>
              <a:t>Electrolyte disorders in cancer patients</a:t>
            </a:r>
          </a:p>
          <a:p>
            <a:pPr algn="l"/>
            <a:r>
              <a:rPr lang="en-US" dirty="0" smtClean="0"/>
              <a:t>Anticancer drugs and kidney disease</a:t>
            </a:r>
          </a:p>
          <a:p>
            <a:pPr algn="l"/>
            <a:r>
              <a:rPr lang="en-US" dirty="0" smtClean="0"/>
              <a:t>Kidney cancer</a:t>
            </a:r>
          </a:p>
          <a:p>
            <a:pPr algn="l"/>
            <a:r>
              <a:rPr lang="en-US" dirty="0" smtClean="0"/>
              <a:t>Monoclonal </a:t>
            </a:r>
            <a:r>
              <a:rPr lang="en-US" dirty="0" err="1" smtClean="0"/>
              <a:t>gammopathy</a:t>
            </a:r>
            <a:r>
              <a:rPr lang="en-US" dirty="0" smtClean="0"/>
              <a:t> and kidney disease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343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2192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Electrolyte Disorders in Cancer Patients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648200"/>
          </a:xfrm>
        </p:spPr>
        <p:txBody>
          <a:bodyPr>
            <a:normAutofit/>
          </a:bodyPr>
          <a:lstStyle/>
          <a:p>
            <a:r>
              <a:rPr lang="en-US" dirty="0" smtClean="0"/>
              <a:t>Hyponatremia</a:t>
            </a:r>
          </a:p>
          <a:p>
            <a:pPr lvl="1"/>
            <a:r>
              <a:rPr lang="en-US" dirty="0" smtClean="0"/>
              <a:t>The most common electrolyte disorder seen in patients with malignancy</a:t>
            </a:r>
          </a:p>
          <a:p>
            <a:pPr lvl="1"/>
            <a:r>
              <a:rPr lang="en-US" dirty="0" smtClean="0"/>
              <a:t>Occurs in up to 47% of hospitalized cancer patients</a:t>
            </a:r>
          </a:p>
          <a:p>
            <a:pPr lvl="1"/>
            <a:r>
              <a:rPr lang="en-US" dirty="0" smtClean="0"/>
              <a:t>Associated with increased mortality and poor response to therapy</a:t>
            </a:r>
          </a:p>
          <a:p>
            <a:pPr lvl="2"/>
            <a:r>
              <a:rPr lang="en-US" dirty="0" smtClean="0"/>
              <a:t>Hypovolemia</a:t>
            </a:r>
          </a:p>
          <a:p>
            <a:pPr lvl="2"/>
            <a:r>
              <a:rPr lang="en-US" dirty="0" smtClean="0"/>
              <a:t>SIADH secondary to ectopic production by tumor or induced by chemotherapy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23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FF00"/>
                </a:solidFill>
              </a:rPr>
              <a:t>Electrolyte Disorders in Cancer </a:t>
            </a:r>
            <a:r>
              <a:rPr lang="en-US" dirty="0" smtClean="0">
                <a:solidFill>
                  <a:srgbClr val="FFFF00"/>
                </a:solidFill>
              </a:rPr>
              <a:t>Patients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Hypernatremia</a:t>
            </a:r>
          </a:p>
          <a:p>
            <a:r>
              <a:rPr lang="en-US" dirty="0" smtClean="0"/>
              <a:t>Hypercalcemia</a:t>
            </a:r>
          </a:p>
          <a:p>
            <a:pPr lvl="1"/>
            <a:r>
              <a:rPr lang="en-US" dirty="0" smtClean="0"/>
              <a:t>PTH-related peptide (</a:t>
            </a:r>
            <a:r>
              <a:rPr lang="en-US" dirty="0" err="1" smtClean="0"/>
              <a:t>PTHrP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Squamous cell carcinomas; renal cell carcinoma; adenocarcinoma of breast, prostate, ovary; lymphomas</a:t>
            </a:r>
          </a:p>
          <a:p>
            <a:pPr lvl="1"/>
            <a:r>
              <a:rPr lang="en-US" dirty="0" smtClean="0"/>
              <a:t>Local </a:t>
            </a:r>
            <a:r>
              <a:rPr lang="en-US" dirty="0" err="1" smtClean="0"/>
              <a:t>osteolysis</a:t>
            </a:r>
            <a:endParaRPr lang="en-US" dirty="0" smtClean="0"/>
          </a:p>
          <a:p>
            <a:pPr lvl="2"/>
            <a:r>
              <a:rPr lang="en-US" dirty="0" smtClean="0"/>
              <a:t>Multiple myeloma, lymphoma, breast cancer</a:t>
            </a:r>
          </a:p>
          <a:p>
            <a:pPr lvl="1"/>
            <a:r>
              <a:rPr lang="en-US" dirty="0" smtClean="0"/>
              <a:t>Ectopic production of 1,25-dihydroxyviatmin D</a:t>
            </a:r>
          </a:p>
          <a:p>
            <a:pPr lvl="2"/>
            <a:r>
              <a:rPr lang="en-US" dirty="0" smtClean="0"/>
              <a:t>Lymphoma</a:t>
            </a:r>
          </a:p>
          <a:p>
            <a:pPr marL="914400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661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FF00"/>
                </a:solidFill>
              </a:rPr>
              <a:t>Electrolyte Disorders in Cancer Patients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 Hypokalemia</a:t>
            </a:r>
          </a:p>
          <a:p>
            <a:pPr lvl="1"/>
            <a:r>
              <a:rPr lang="en-US" dirty="0" smtClean="0"/>
              <a:t>GI losses</a:t>
            </a:r>
          </a:p>
          <a:p>
            <a:pPr lvl="1"/>
            <a:r>
              <a:rPr lang="en-US" dirty="0" smtClean="0"/>
              <a:t>Renal losses</a:t>
            </a:r>
          </a:p>
          <a:p>
            <a:pPr lvl="2"/>
            <a:r>
              <a:rPr lang="en-US" dirty="0" err="1" smtClean="0"/>
              <a:t>Ifosfamide</a:t>
            </a:r>
            <a:r>
              <a:rPr lang="en-US" dirty="0" smtClean="0"/>
              <a:t>, cisplatin, diuretics</a:t>
            </a:r>
          </a:p>
          <a:p>
            <a:pPr lvl="2"/>
            <a:r>
              <a:rPr lang="en-US" dirty="0" err="1" smtClean="0"/>
              <a:t>Lysozymuria</a:t>
            </a:r>
            <a:endParaRPr lang="en-US" dirty="0" smtClean="0"/>
          </a:p>
          <a:p>
            <a:pPr lvl="1"/>
            <a:r>
              <a:rPr lang="en-US" dirty="0" smtClean="0"/>
              <a:t>Ectopic ACTH</a:t>
            </a:r>
          </a:p>
          <a:p>
            <a:pPr lvl="2"/>
            <a:r>
              <a:rPr lang="en-US" dirty="0" smtClean="0"/>
              <a:t>Lung cancers, pancreatic tumors, medullary thyroid</a:t>
            </a:r>
          </a:p>
        </p:txBody>
      </p:sp>
    </p:spTree>
    <p:extLst>
      <p:ext uri="{BB962C8B-B14F-4D97-AF65-F5344CB8AC3E}">
        <p14:creationId xmlns:p14="http://schemas.microsoft.com/office/powerpoint/2010/main" val="3398440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FF00"/>
                </a:solidFill>
              </a:rPr>
              <a:t>Electrolyte Disorders in Cancer Patients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Hyperkalemia</a:t>
            </a:r>
          </a:p>
          <a:p>
            <a:pPr lvl="1"/>
            <a:r>
              <a:rPr lang="en-US" dirty="0" smtClean="0"/>
              <a:t>Renal failure</a:t>
            </a:r>
          </a:p>
          <a:p>
            <a:pPr lvl="1"/>
            <a:r>
              <a:rPr lang="en-US" dirty="0" smtClean="0"/>
              <a:t>Rhabdomyolysis</a:t>
            </a:r>
          </a:p>
          <a:p>
            <a:pPr lvl="1"/>
            <a:r>
              <a:rPr lang="en-US" dirty="0" smtClean="0"/>
              <a:t>Tumor lysis syndrome</a:t>
            </a:r>
          </a:p>
          <a:p>
            <a:pPr lvl="1"/>
            <a:r>
              <a:rPr lang="en-US" dirty="0" smtClean="0"/>
              <a:t>Adrenal insufficiency</a:t>
            </a:r>
          </a:p>
          <a:p>
            <a:r>
              <a:rPr lang="en-US" dirty="0" err="1" smtClean="0"/>
              <a:t>Pseudohyperkalemia</a:t>
            </a:r>
            <a:endParaRPr lang="en-US" dirty="0" smtClean="0"/>
          </a:p>
          <a:p>
            <a:pPr lvl="1"/>
            <a:r>
              <a:rPr lang="en-US" dirty="0" smtClean="0"/>
              <a:t>Usually in the setting of marked leukocytosis or thrombocytosis</a:t>
            </a:r>
          </a:p>
        </p:txBody>
      </p:sp>
    </p:spTree>
    <p:extLst>
      <p:ext uri="{BB962C8B-B14F-4D97-AF65-F5344CB8AC3E}">
        <p14:creationId xmlns:p14="http://schemas.microsoft.com/office/powerpoint/2010/main" val="3016876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FF00"/>
                </a:solidFill>
              </a:rPr>
              <a:t>Electrolyte Disorders in Cancer Patients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Hypophosphatemia</a:t>
            </a:r>
          </a:p>
          <a:p>
            <a:pPr lvl="1"/>
            <a:r>
              <a:rPr lang="en-US" dirty="0" smtClean="0"/>
              <a:t>Renal loss of phosphate secondary to proximal tubular dysfunction secondary to light chains</a:t>
            </a:r>
          </a:p>
          <a:p>
            <a:pPr lvl="1"/>
            <a:r>
              <a:rPr lang="en-US" dirty="0" smtClean="0"/>
              <a:t>Tumor-induced </a:t>
            </a:r>
            <a:r>
              <a:rPr lang="en-US" dirty="0" err="1" smtClean="0"/>
              <a:t>osteomalacia</a:t>
            </a:r>
            <a:endParaRPr lang="en-US" dirty="0" smtClean="0"/>
          </a:p>
          <a:p>
            <a:r>
              <a:rPr lang="en-US" dirty="0" smtClean="0"/>
              <a:t>Hyperphosphatemia</a:t>
            </a:r>
          </a:p>
          <a:p>
            <a:pPr lvl="1"/>
            <a:r>
              <a:rPr lang="en-US" dirty="0" smtClean="0"/>
              <a:t>Tumor lysis syndrome</a:t>
            </a:r>
          </a:p>
          <a:p>
            <a:r>
              <a:rPr lang="en-US" dirty="0" smtClean="0"/>
              <a:t>Hypomagnesemia</a:t>
            </a:r>
          </a:p>
          <a:p>
            <a:pPr lvl="1"/>
            <a:r>
              <a:rPr lang="en-US" dirty="0" smtClean="0"/>
              <a:t>Renal tubular dysfunction due to chemotherapy (cisplatin)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47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2133599"/>
          </a:xfrm>
        </p:spPr>
        <p:txBody>
          <a:bodyPr>
            <a:noAutofit/>
          </a:bodyPr>
          <a:lstStyle/>
          <a:p>
            <a:r>
              <a:rPr lang="en-US" sz="5400" dirty="0" smtClean="0">
                <a:solidFill>
                  <a:srgbClr val="FFFF00"/>
                </a:solidFill>
              </a:rPr>
              <a:t>Cancer and the Kidney</a:t>
            </a:r>
            <a:br>
              <a:rPr lang="en-US" sz="5400" dirty="0" smtClean="0">
                <a:solidFill>
                  <a:srgbClr val="FFFF00"/>
                </a:solidFill>
              </a:rPr>
            </a:br>
            <a:r>
              <a:rPr lang="en-US" sz="5400" dirty="0" smtClean="0">
                <a:solidFill>
                  <a:srgbClr val="FFFF00"/>
                </a:solidFill>
              </a:rPr>
              <a:t>Outline</a:t>
            </a:r>
            <a:endParaRPr lang="en-US" sz="5400" dirty="0">
              <a:solidFill>
                <a:srgbClr val="FFFF00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533400" y="2286000"/>
            <a:ext cx="8153400" cy="2895600"/>
          </a:xfrm>
        </p:spPr>
        <p:txBody>
          <a:bodyPr>
            <a:noAutofit/>
          </a:bodyPr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Acute kidney injury in cancer patients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Chronic kidney disease in cancer patients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Proteinuria in cancer patients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Electrolyte disorders in cancer patients</a:t>
            </a:r>
          </a:p>
          <a:p>
            <a:pPr algn="l"/>
            <a:r>
              <a:rPr lang="en-US" dirty="0" smtClean="0">
                <a:solidFill>
                  <a:srgbClr val="FFC000"/>
                </a:solidFill>
              </a:rPr>
              <a:t>Anticancer drugs and kidney disease</a:t>
            </a:r>
          </a:p>
          <a:p>
            <a:pPr algn="l"/>
            <a:r>
              <a:rPr lang="en-US" dirty="0" smtClean="0"/>
              <a:t>Kidney cancer</a:t>
            </a:r>
          </a:p>
          <a:p>
            <a:pPr algn="l"/>
            <a:r>
              <a:rPr lang="en-US" dirty="0" smtClean="0"/>
              <a:t>Monoclonal </a:t>
            </a:r>
            <a:r>
              <a:rPr lang="en-US" dirty="0" err="1" smtClean="0"/>
              <a:t>gammopathy</a:t>
            </a:r>
            <a:r>
              <a:rPr lang="en-US" dirty="0" smtClean="0"/>
              <a:t> and kidney disease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64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Pictures\Cap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extLst/>
        </p:spPr>
      </p:pic>
    </p:spTree>
    <p:extLst>
      <p:ext uri="{BB962C8B-B14F-4D97-AF65-F5344CB8AC3E}">
        <p14:creationId xmlns:p14="http://schemas.microsoft.com/office/powerpoint/2010/main" val="89659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2133599"/>
          </a:xfrm>
        </p:spPr>
        <p:txBody>
          <a:bodyPr>
            <a:noAutofit/>
          </a:bodyPr>
          <a:lstStyle/>
          <a:p>
            <a:r>
              <a:rPr lang="en-US" sz="5400" dirty="0" smtClean="0">
                <a:solidFill>
                  <a:srgbClr val="FFFF00"/>
                </a:solidFill>
              </a:rPr>
              <a:t>Cancer and the Kidney</a:t>
            </a:r>
            <a:br>
              <a:rPr lang="en-US" sz="5400" dirty="0" smtClean="0">
                <a:solidFill>
                  <a:srgbClr val="FFFF00"/>
                </a:solidFill>
              </a:rPr>
            </a:br>
            <a:r>
              <a:rPr lang="en-US" sz="5400" dirty="0" smtClean="0">
                <a:solidFill>
                  <a:srgbClr val="FFFF00"/>
                </a:solidFill>
              </a:rPr>
              <a:t>Outline</a:t>
            </a:r>
            <a:endParaRPr lang="en-US" sz="5400" dirty="0">
              <a:solidFill>
                <a:srgbClr val="FFFF00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533400" y="2286000"/>
            <a:ext cx="8153400" cy="2895600"/>
          </a:xfrm>
        </p:spPr>
        <p:txBody>
          <a:bodyPr>
            <a:noAutofit/>
          </a:bodyPr>
          <a:lstStyle/>
          <a:p>
            <a:pPr algn="l"/>
            <a:r>
              <a:rPr lang="en-US" dirty="0" smtClean="0">
                <a:solidFill>
                  <a:srgbClr val="FFC000"/>
                </a:solidFill>
              </a:rPr>
              <a:t>Acute kidney injury in cancer patients</a:t>
            </a:r>
          </a:p>
          <a:p>
            <a:pPr algn="l"/>
            <a:r>
              <a:rPr lang="en-US" dirty="0" smtClean="0"/>
              <a:t>Chronic kidney disease in cancer patients</a:t>
            </a:r>
          </a:p>
          <a:p>
            <a:pPr algn="l"/>
            <a:r>
              <a:rPr lang="en-US" dirty="0" smtClean="0"/>
              <a:t>Proteinuria in cancer patients</a:t>
            </a:r>
          </a:p>
          <a:p>
            <a:pPr algn="l"/>
            <a:r>
              <a:rPr lang="en-US" dirty="0" smtClean="0"/>
              <a:t>Electrolyte disorders in cancer patients</a:t>
            </a:r>
          </a:p>
          <a:p>
            <a:pPr algn="l"/>
            <a:r>
              <a:rPr lang="en-US" dirty="0" smtClean="0"/>
              <a:t>Anticancer drugs and kidney disease</a:t>
            </a:r>
          </a:p>
          <a:p>
            <a:pPr algn="l"/>
            <a:r>
              <a:rPr lang="en-US" dirty="0" smtClean="0"/>
              <a:t>Kidney cancer</a:t>
            </a:r>
          </a:p>
          <a:p>
            <a:pPr algn="l"/>
            <a:r>
              <a:rPr lang="en-US" dirty="0" smtClean="0"/>
              <a:t>Monoclonal </a:t>
            </a:r>
            <a:r>
              <a:rPr lang="en-US" dirty="0" err="1" smtClean="0"/>
              <a:t>gammopathy</a:t>
            </a:r>
            <a:r>
              <a:rPr lang="en-US" dirty="0" smtClean="0"/>
              <a:t> and kidney disease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572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Anticancer Drugs and Kidney Disease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Clinical categories of kidney disease</a:t>
            </a:r>
          </a:p>
          <a:p>
            <a:pPr lvl="1"/>
            <a:r>
              <a:rPr lang="en-US" dirty="0" smtClean="0"/>
              <a:t>Acute kidney injury</a:t>
            </a:r>
          </a:p>
          <a:p>
            <a:pPr lvl="1"/>
            <a:r>
              <a:rPr lang="en-US" dirty="0" smtClean="0"/>
              <a:t>Proteinuria/nephrotic syndrome</a:t>
            </a:r>
          </a:p>
          <a:p>
            <a:pPr lvl="1"/>
            <a:r>
              <a:rPr lang="en-US" dirty="0" smtClean="0"/>
              <a:t>Tubular disorders</a:t>
            </a:r>
          </a:p>
          <a:p>
            <a:pPr lvl="1"/>
            <a:r>
              <a:rPr lang="en-US" dirty="0" smtClean="0"/>
              <a:t>Chronic kidney disease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03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FF00"/>
                </a:solidFill>
              </a:rPr>
              <a:t>Anticancer Drugs and Kidney Disease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3600" dirty="0" smtClean="0">
                <a:solidFill>
                  <a:srgbClr val="FFC000"/>
                </a:solidFill>
              </a:rPr>
              <a:t>Three classes of agents are generally employed in the treatment of patients with cancer</a:t>
            </a:r>
            <a:endParaRPr lang="en-US" dirty="0">
              <a:solidFill>
                <a:srgbClr val="FFC000"/>
              </a:solidFill>
            </a:endParaRPr>
          </a:p>
          <a:p>
            <a:pPr marL="0" indent="0" algn="ctr">
              <a:buNone/>
            </a:pPr>
            <a:r>
              <a:rPr lang="en-US" dirty="0" smtClean="0"/>
              <a:t>Conventional chemotherapeutic agents</a:t>
            </a:r>
          </a:p>
          <a:p>
            <a:pPr marL="0" indent="0" algn="ctr">
              <a:buNone/>
            </a:pPr>
            <a:r>
              <a:rPr lang="en-US" dirty="0" smtClean="0"/>
              <a:t>Targeted anti-cancer therapies</a:t>
            </a:r>
          </a:p>
          <a:p>
            <a:pPr marL="0" indent="0" algn="ctr">
              <a:buNone/>
            </a:pPr>
            <a:r>
              <a:rPr lang="en-US" dirty="0" smtClean="0"/>
              <a:t>Cancer immunotherapies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392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\Pictures\Capture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723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dmin\Pictures\Capture 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313" y="833438"/>
            <a:ext cx="6935787" cy="519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1870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dmin\Pictures\Capture 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075" y="819150"/>
            <a:ext cx="6926263" cy="521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321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dmin\Pictures\Cap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550" y="828675"/>
            <a:ext cx="6945313" cy="520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3467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dmin\Pictures\Capture 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075" y="823913"/>
            <a:ext cx="6926263" cy="521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4119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admin\Pictures\Cap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550" y="814388"/>
            <a:ext cx="6945313" cy="522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4299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\Pictures\Capture 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550" y="833438"/>
            <a:ext cx="6945313" cy="519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1671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dmin\Pictures\Capture 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313" y="819150"/>
            <a:ext cx="6935787" cy="521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5288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Acute Kidney Injury (AKI) in Cancer Patients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Danish population of 37,267 cancer patients</a:t>
            </a:r>
          </a:p>
          <a:p>
            <a:pPr lvl="1"/>
            <a:r>
              <a:rPr lang="en-US" dirty="0" smtClean="0"/>
              <a:t>One year risk of AKI 17.5%</a:t>
            </a:r>
          </a:p>
          <a:p>
            <a:pPr lvl="1"/>
            <a:r>
              <a:rPr lang="en-US" dirty="0" smtClean="0"/>
              <a:t>Five year risk of AKI 27%</a:t>
            </a:r>
          </a:p>
          <a:p>
            <a:r>
              <a:rPr lang="en-US" dirty="0" smtClean="0"/>
              <a:t>Risk of AKI was highest in patients with kidney cancer (44%), liver cancer (33%), myeloma (32%)</a:t>
            </a:r>
          </a:p>
          <a:p>
            <a:r>
              <a:rPr lang="en-US" dirty="0" smtClean="0"/>
              <a:t>Renal replacement therapy was required in 5.1% of patients within one year of AKI onset</a:t>
            </a:r>
          </a:p>
          <a:p>
            <a:r>
              <a:rPr lang="en-US" dirty="0" smtClean="0"/>
              <a:t>Cancer patients who develop AKI have a higher risk of mortality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757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admin\Pictures\Cap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313" y="823913"/>
            <a:ext cx="6935787" cy="521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4859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458200" cy="116205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      </a:t>
            </a:r>
            <a:r>
              <a:rPr lang="en-US" sz="5300" dirty="0" smtClean="0">
                <a:solidFill>
                  <a:srgbClr val="FFFF00"/>
                </a:solidFill>
              </a:rPr>
              <a:t>Immune Checkpoint Inhibitors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86200" y="2362200"/>
            <a:ext cx="5111750" cy="4166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-</a:t>
            </a:r>
            <a:r>
              <a:rPr lang="en-US" sz="1800" dirty="0" smtClean="0"/>
              <a:t>Monoclonal antibodies that target inhibitory proteins such as PD-1</a:t>
            </a:r>
          </a:p>
          <a:p>
            <a:r>
              <a:rPr lang="en-US" sz="1800" dirty="0" smtClean="0"/>
              <a:t>-Enhance tumor killing by blunting the braking mechanism that blocks T-cell activation, thereby augmenting the patient’s immune response</a:t>
            </a:r>
          </a:p>
          <a:p>
            <a:r>
              <a:rPr lang="en-US" sz="1800" dirty="0" smtClean="0"/>
              <a:t>-Four CPI’s currently approved by the FDA:  </a:t>
            </a:r>
            <a:r>
              <a:rPr lang="en-US" sz="1800" dirty="0" err="1" smtClean="0"/>
              <a:t>ipilimumab</a:t>
            </a:r>
            <a:r>
              <a:rPr lang="en-US" sz="1800" dirty="0" smtClean="0"/>
              <a:t>, </a:t>
            </a:r>
            <a:r>
              <a:rPr lang="en-US" sz="1800" dirty="0" err="1" smtClean="0"/>
              <a:t>nivolumab</a:t>
            </a:r>
            <a:r>
              <a:rPr lang="en-US" sz="1800" dirty="0" smtClean="0"/>
              <a:t>, </a:t>
            </a:r>
            <a:r>
              <a:rPr lang="en-US" sz="1800" dirty="0" err="1" smtClean="0"/>
              <a:t>pembrolizumab</a:t>
            </a:r>
            <a:r>
              <a:rPr lang="en-US" sz="1800" dirty="0" smtClean="0"/>
              <a:t>, </a:t>
            </a:r>
            <a:r>
              <a:rPr lang="en-US" sz="1800" dirty="0" err="1" smtClean="0"/>
              <a:t>atezolizumab</a:t>
            </a:r>
            <a:r>
              <a:rPr lang="en-US" sz="1800" dirty="0" smtClean="0"/>
              <a:t> to treat melanoma, lung, renal, bladder, lymphoma, head and neck cancer</a:t>
            </a:r>
          </a:p>
          <a:p>
            <a:r>
              <a:rPr lang="en-US" sz="1800" dirty="0" smtClean="0"/>
              <a:t>-Immune-related side effects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103940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Immune Checkpoint Inhibitors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Immune-related adverse effects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Colitis</a:t>
            </a:r>
          </a:p>
          <a:p>
            <a:pPr marL="0" indent="0">
              <a:buNone/>
            </a:pPr>
            <a:r>
              <a:rPr lang="en-US" dirty="0" smtClean="0"/>
              <a:t>  Endocrine-hypothyroidism</a:t>
            </a:r>
          </a:p>
          <a:p>
            <a:pPr marL="0" indent="0">
              <a:buNone/>
            </a:pPr>
            <a:r>
              <a:rPr lang="en-US" dirty="0" smtClean="0"/>
              <a:t>  Pneumonitis</a:t>
            </a:r>
          </a:p>
          <a:p>
            <a:pPr marL="0" indent="0">
              <a:buNone/>
            </a:pPr>
            <a:r>
              <a:rPr lang="en-US" dirty="0" smtClean="0"/>
              <a:t>  Kidney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Acute kidney injury:  Reported in 2.2% in an analysis of 3,695 patients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	Acute interstitial nephritis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695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663" y="823913"/>
            <a:ext cx="6924675" cy="521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7154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dmin\Pictures\Cap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550" y="823913"/>
            <a:ext cx="6945313" cy="521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9239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823913"/>
            <a:ext cx="6934200" cy="521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815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admin\Pictures\Cap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313" y="823913"/>
            <a:ext cx="6935787" cy="521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8865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admin\Pictures\Cap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313" y="814388"/>
            <a:ext cx="6935787" cy="522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76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admin\Pictures\Cap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788" y="838200"/>
            <a:ext cx="6954837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052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2133599"/>
          </a:xfrm>
        </p:spPr>
        <p:txBody>
          <a:bodyPr>
            <a:noAutofit/>
          </a:bodyPr>
          <a:lstStyle/>
          <a:p>
            <a:r>
              <a:rPr lang="en-US" sz="5400" dirty="0" smtClean="0">
                <a:solidFill>
                  <a:srgbClr val="FFFF00"/>
                </a:solidFill>
              </a:rPr>
              <a:t>Cancer and the Kidney</a:t>
            </a:r>
            <a:br>
              <a:rPr lang="en-US" sz="5400" dirty="0" smtClean="0">
                <a:solidFill>
                  <a:srgbClr val="FFFF00"/>
                </a:solidFill>
              </a:rPr>
            </a:br>
            <a:r>
              <a:rPr lang="en-US" sz="5400" dirty="0" smtClean="0">
                <a:solidFill>
                  <a:srgbClr val="FFFF00"/>
                </a:solidFill>
              </a:rPr>
              <a:t>Outline</a:t>
            </a:r>
            <a:endParaRPr lang="en-US" sz="5400" dirty="0">
              <a:solidFill>
                <a:srgbClr val="FFFF00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533400" y="2286000"/>
            <a:ext cx="8153400" cy="2895600"/>
          </a:xfrm>
        </p:spPr>
        <p:txBody>
          <a:bodyPr>
            <a:noAutofit/>
          </a:bodyPr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Acute kidney injury in cancer patients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Chronic kidney disease in cancer patients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Proteinuria in cancer patients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Electrolyte disorders in cancer patients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Anticancer drugs and kidney disease</a:t>
            </a:r>
          </a:p>
          <a:p>
            <a:pPr algn="l"/>
            <a:r>
              <a:rPr lang="en-US" dirty="0" smtClean="0">
                <a:solidFill>
                  <a:srgbClr val="FFC000"/>
                </a:solidFill>
              </a:rPr>
              <a:t>Kidney cancer</a:t>
            </a:r>
          </a:p>
          <a:p>
            <a:pPr algn="l"/>
            <a:r>
              <a:rPr lang="en-US" dirty="0" smtClean="0"/>
              <a:t>Monoclonal </a:t>
            </a:r>
            <a:r>
              <a:rPr lang="en-US" dirty="0" err="1" smtClean="0"/>
              <a:t>gammopathy</a:t>
            </a:r>
            <a:r>
              <a:rPr lang="en-US" dirty="0" smtClean="0"/>
              <a:t> and kidney disease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359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Risk Factors for AKI in Cancer Patients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Older age (&gt;65 years)</a:t>
            </a:r>
          </a:p>
          <a:p>
            <a:r>
              <a:rPr lang="en-US" dirty="0" smtClean="0"/>
              <a:t>Female sex</a:t>
            </a:r>
          </a:p>
          <a:p>
            <a:r>
              <a:rPr lang="en-US" dirty="0" smtClean="0"/>
              <a:t>Coexisting disease processes</a:t>
            </a:r>
          </a:p>
          <a:p>
            <a:pPr lvl="1"/>
            <a:r>
              <a:rPr lang="en-US" dirty="0" smtClean="0"/>
              <a:t>Chronic kidney disease, diabetic kidney disease</a:t>
            </a:r>
          </a:p>
          <a:p>
            <a:r>
              <a:rPr lang="en-US" dirty="0" smtClean="0"/>
              <a:t>Renal </a:t>
            </a:r>
            <a:r>
              <a:rPr lang="en-US" dirty="0" err="1" smtClean="0"/>
              <a:t>hypoperfusion</a:t>
            </a:r>
            <a:endParaRPr lang="en-US" dirty="0" smtClean="0"/>
          </a:p>
          <a:p>
            <a:pPr lvl="1"/>
            <a:r>
              <a:rPr lang="en-US" dirty="0" smtClean="0"/>
              <a:t>Cardiomyopathy, cirrhosis</a:t>
            </a:r>
          </a:p>
          <a:p>
            <a:r>
              <a:rPr lang="en-US" dirty="0" smtClean="0"/>
              <a:t>Sepsis</a:t>
            </a:r>
          </a:p>
          <a:p>
            <a:r>
              <a:rPr lang="en-US" dirty="0" smtClean="0"/>
              <a:t>Nephrotoxic effects of anticancer therapies</a:t>
            </a:r>
          </a:p>
          <a:p>
            <a:r>
              <a:rPr lang="en-US" dirty="0" smtClean="0"/>
              <a:t>Hematopoietic stem-cell transplantation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319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382000" cy="869950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                  </a:t>
            </a:r>
            <a:r>
              <a:rPr lang="en-US" sz="3600" dirty="0" smtClean="0">
                <a:solidFill>
                  <a:srgbClr val="FFFF00"/>
                </a:solidFill>
              </a:rPr>
              <a:t>Facts About Kidney Cancer (RCC)</a:t>
            </a:r>
            <a:endParaRPr lang="en-US" sz="3600" dirty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43400" y="2209800"/>
            <a:ext cx="4581525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733800" cy="4691063"/>
          </a:xfrm>
        </p:spPr>
        <p:txBody>
          <a:bodyPr>
            <a:normAutofit fontScale="92500"/>
          </a:bodyPr>
          <a:lstStyle/>
          <a:p>
            <a:r>
              <a:rPr lang="en-US" sz="2000" dirty="0" smtClean="0"/>
              <a:t>-200,000 cases/year, </a:t>
            </a:r>
          </a:p>
          <a:p>
            <a:r>
              <a:rPr lang="en-US" sz="2000" dirty="0" smtClean="0"/>
              <a:t>11,00 deaths/year in US</a:t>
            </a:r>
          </a:p>
          <a:p>
            <a:r>
              <a:rPr lang="en-US" sz="2000" dirty="0" smtClean="0"/>
              <a:t>-3% of cancer incidence, 6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leading cause of cancer deaths in US</a:t>
            </a:r>
          </a:p>
          <a:p>
            <a:r>
              <a:rPr lang="en-US" sz="2000" dirty="0" smtClean="0"/>
              <a:t>-Incidence of RCC is increasing while other cancers are decreasing</a:t>
            </a:r>
          </a:p>
          <a:p>
            <a:r>
              <a:rPr lang="en-US" sz="2000" dirty="0" smtClean="0"/>
              <a:t>-Smoking, obesity</a:t>
            </a:r>
          </a:p>
          <a:p>
            <a:r>
              <a:rPr lang="en-US" sz="2000" dirty="0" smtClean="0"/>
              <a:t>-5 year survival varies by stage (worse in African-American and males)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localized 89%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regionally advanced 61%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metastatic 9% (1/3 at diagnosis)</a:t>
            </a:r>
          </a:p>
          <a:p>
            <a:r>
              <a:rPr lang="en-US" dirty="0"/>
              <a:t> </a:t>
            </a:r>
            <a:r>
              <a:rPr lang="en-US" dirty="0" smtClean="0"/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860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admin\Pictures\Capture 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328613"/>
            <a:ext cx="9220200" cy="620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386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admin\Pictures\Cap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3" y="604838"/>
            <a:ext cx="8993187" cy="564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2305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82000" cy="1162050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>
                <a:solidFill>
                  <a:srgbClr val="FFFF00"/>
                </a:solidFill>
              </a:rPr>
              <a:t>History of Treatment of RCC</a:t>
            </a:r>
            <a:endParaRPr lang="en-US" sz="5400" dirty="0">
              <a:solidFill>
                <a:srgbClr val="FFFF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000" u="sng" dirty="0" smtClean="0"/>
              <a:t>OLD:</a:t>
            </a:r>
            <a:r>
              <a:rPr lang="en-US" sz="2000" dirty="0" smtClean="0"/>
              <a:t>  Total nephrectomy</a:t>
            </a:r>
          </a:p>
          <a:p>
            <a:endParaRPr lang="en-US" sz="2000" u="sng" dirty="0"/>
          </a:p>
          <a:p>
            <a:r>
              <a:rPr lang="en-US" sz="2000" u="sng" dirty="0" smtClean="0"/>
              <a:t>NEW:</a:t>
            </a:r>
            <a:r>
              <a:rPr lang="en-US" sz="2000" dirty="0" smtClean="0"/>
              <a:t> Kidney sparing surgery to preserve renal function.  Partial nephrectomy less likely to cause AKI/CKD and can actually improve kidney function</a:t>
            </a:r>
            <a:endParaRPr lang="en-US" sz="2000" u="sng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4487" y="1956594"/>
            <a:ext cx="3952875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515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admin\Pictures\Cap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50" y="327025"/>
            <a:ext cx="8469313" cy="6202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7487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admin\Pictures\Cap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" y="160338"/>
            <a:ext cx="8755063" cy="6535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9543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admin\Pictures\Cap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00" y="723900"/>
            <a:ext cx="8050213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0266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admin\Pictures\Cap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" y="284163"/>
            <a:ext cx="9078913" cy="6288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016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admin\Pictures\Cap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98425"/>
            <a:ext cx="8535987" cy="6659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4162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admin\Pictures\Cap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" y="46038"/>
            <a:ext cx="8955087" cy="676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4623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AKI in Cancer Patients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Pre-renal causes</a:t>
            </a:r>
          </a:p>
          <a:p>
            <a:pPr lvl="1"/>
            <a:r>
              <a:rPr lang="en-US" dirty="0" smtClean="0"/>
              <a:t>Volume depletion (nausea, vomiting, diarrhea, diuretics)</a:t>
            </a:r>
          </a:p>
          <a:p>
            <a:pPr lvl="1"/>
            <a:r>
              <a:rPr lang="en-US" dirty="0" smtClean="0"/>
              <a:t>Hypercalcemia</a:t>
            </a:r>
          </a:p>
          <a:p>
            <a:pPr lvl="1"/>
            <a:r>
              <a:rPr lang="en-US" dirty="0" smtClean="0"/>
              <a:t>ACE inhibitors</a:t>
            </a:r>
          </a:p>
          <a:p>
            <a:pPr lvl="1"/>
            <a:r>
              <a:rPr lang="en-US" dirty="0" smtClean="0"/>
              <a:t>NSAID’s</a:t>
            </a:r>
          </a:p>
        </p:txBody>
      </p:sp>
    </p:spTree>
    <p:extLst>
      <p:ext uri="{BB962C8B-B14F-4D97-AF65-F5344CB8AC3E}">
        <p14:creationId xmlns:p14="http://schemas.microsoft.com/office/powerpoint/2010/main" val="52032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admin\Pictures\Cap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50" y="146050"/>
            <a:ext cx="8469313" cy="656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717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Management of Patients with Small Renal Masses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Preoperative evaluation</a:t>
            </a:r>
          </a:p>
          <a:p>
            <a:pPr lvl="1"/>
            <a:r>
              <a:rPr lang="en-US" dirty="0" smtClean="0"/>
              <a:t>CKD screening and staging</a:t>
            </a:r>
          </a:p>
          <a:p>
            <a:pPr lvl="2"/>
            <a:r>
              <a:rPr lang="en-US" dirty="0" smtClean="0"/>
              <a:t>Measure serum creatinine and urine protein</a:t>
            </a:r>
          </a:p>
          <a:p>
            <a:r>
              <a:rPr lang="en-US" dirty="0" smtClean="0"/>
              <a:t>Operative management</a:t>
            </a:r>
          </a:p>
          <a:p>
            <a:pPr lvl="1"/>
            <a:r>
              <a:rPr lang="en-US" dirty="0" smtClean="0"/>
              <a:t>Prioritize partial nephrectomy in patients with CKD or proteinuria, solitary kidney</a:t>
            </a:r>
          </a:p>
          <a:p>
            <a:pPr lvl="1"/>
            <a:r>
              <a:rPr lang="en-US" dirty="0" smtClean="0"/>
              <a:t>Consider other nephron-sparing procedures (thermal ablation)</a:t>
            </a:r>
          </a:p>
          <a:p>
            <a:pPr lvl="1"/>
            <a:r>
              <a:rPr lang="en-US" dirty="0" smtClean="0"/>
              <a:t>Evaluate adjacent non-cancerous tissue for kidney disease</a:t>
            </a:r>
          </a:p>
          <a:p>
            <a:r>
              <a:rPr lang="en-US" dirty="0" smtClean="0"/>
              <a:t>Postoperative management</a:t>
            </a:r>
          </a:p>
          <a:p>
            <a:pPr lvl="1"/>
            <a:r>
              <a:rPr lang="en-US" dirty="0" smtClean="0"/>
              <a:t>Kidney function monitoring</a:t>
            </a:r>
          </a:p>
          <a:p>
            <a:pPr lvl="1"/>
            <a:r>
              <a:rPr lang="en-US" dirty="0" smtClean="0"/>
              <a:t>Blood pressure management</a:t>
            </a:r>
          </a:p>
          <a:p>
            <a:pPr lvl="1"/>
            <a:r>
              <a:rPr lang="en-US" dirty="0" smtClean="0"/>
              <a:t>Treat albuminuria/proteinuria</a:t>
            </a:r>
          </a:p>
          <a:p>
            <a:pPr lvl="1"/>
            <a:r>
              <a:rPr lang="en-US" dirty="0" smtClean="0"/>
              <a:t>Evaluate concurrent kidney disease diagnosed on biopsy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8643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2133599"/>
          </a:xfrm>
        </p:spPr>
        <p:txBody>
          <a:bodyPr>
            <a:noAutofit/>
          </a:bodyPr>
          <a:lstStyle/>
          <a:p>
            <a:r>
              <a:rPr lang="en-US" sz="5400" dirty="0" smtClean="0">
                <a:solidFill>
                  <a:srgbClr val="FFFF00"/>
                </a:solidFill>
              </a:rPr>
              <a:t>Cancer and the Kidney</a:t>
            </a:r>
            <a:br>
              <a:rPr lang="en-US" sz="5400" dirty="0" smtClean="0">
                <a:solidFill>
                  <a:srgbClr val="FFFF00"/>
                </a:solidFill>
              </a:rPr>
            </a:br>
            <a:r>
              <a:rPr lang="en-US" sz="5400" dirty="0" smtClean="0">
                <a:solidFill>
                  <a:srgbClr val="FFFF00"/>
                </a:solidFill>
              </a:rPr>
              <a:t>Outline</a:t>
            </a:r>
            <a:endParaRPr lang="en-US" sz="5400" dirty="0">
              <a:solidFill>
                <a:srgbClr val="FFFF00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533400" y="2286000"/>
            <a:ext cx="8153400" cy="2895600"/>
          </a:xfrm>
        </p:spPr>
        <p:txBody>
          <a:bodyPr>
            <a:noAutofit/>
          </a:bodyPr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Acute kidney injury in cancer patients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Chronic kidney disease in cancer patients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Proteinuria in cancer patients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Electrolyte disorders in cancer patients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Anticancer drugs and kidney disease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Kidney cancer</a:t>
            </a:r>
          </a:p>
          <a:p>
            <a:pPr algn="l"/>
            <a:r>
              <a:rPr lang="en-US" dirty="0" smtClean="0">
                <a:solidFill>
                  <a:srgbClr val="FFC000"/>
                </a:solidFill>
              </a:rPr>
              <a:t>Monoclonal </a:t>
            </a:r>
            <a:r>
              <a:rPr lang="en-US" dirty="0" err="1" smtClean="0">
                <a:solidFill>
                  <a:srgbClr val="FFC000"/>
                </a:solidFill>
              </a:rPr>
              <a:t>gammopathy</a:t>
            </a:r>
            <a:r>
              <a:rPr lang="en-US" dirty="0" smtClean="0">
                <a:solidFill>
                  <a:srgbClr val="FFC000"/>
                </a:solidFill>
              </a:rPr>
              <a:t> and kidney disease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943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err="1" smtClean="0">
                <a:solidFill>
                  <a:srgbClr val="FFFF00"/>
                </a:solidFill>
              </a:rPr>
              <a:t>Paraproteins</a:t>
            </a:r>
            <a:r>
              <a:rPr lang="en-US" dirty="0" smtClean="0">
                <a:solidFill>
                  <a:srgbClr val="FFFF00"/>
                </a:solidFill>
              </a:rPr>
              <a:t>  (Monoclonal Proteins)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Monoclonal immunoglobulins, light chains and rarely heavy chains</a:t>
            </a:r>
          </a:p>
          <a:p>
            <a:r>
              <a:rPr lang="en-US" dirty="0" smtClean="0"/>
              <a:t>Produced by a clonal population of mature B cells, typically plasma cells or B lymphocytes</a:t>
            </a:r>
          </a:p>
          <a:p>
            <a:r>
              <a:rPr lang="en-US" dirty="0" smtClean="0"/>
              <a:t>Source can be an overtly malignant clone of plasma cells (myeloma); </a:t>
            </a:r>
            <a:r>
              <a:rPr lang="en-US" dirty="0" err="1" smtClean="0"/>
              <a:t>plasmacytoma</a:t>
            </a:r>
            <a:r>
              <a:rPr lang="en-US" dirty="0" smtClean="0"/>
              <a:t>; lymphoproliferative disorders (B or T cell lymphoma, CLL and </a:t>
            </a:r>
            <a:r>
              <a:rPr lang="en-US" dirty="0" err="1" smtClean="0"/>
              <a:t>Waldenstrom</a:t>
            </a:r>
            <a:r>
              <a:rPr lang="en-US" dirty="0" smtClean="0"/>
              <a:t> </a:t>
            </a:r>
            <a:r>
              <a:rPr lang="en-US" dirty="0" err="1" smtClean="0"/>
              <a:t>macroglobulinemia</a:t>
            </a:r>
            <a:r>
              <a:rPr lang="en-US" dirty="0" smtClean="0"/>
              <a:t>; MGUS</a:t>
            </a:r>
          </a:p>
        </p:txBody>
      </p:sp>
    </p:spTree>
    <p:extLst>
      <p:ext uri="{BB962C8B-B14F-4D97-AF65-F5344CB8AC3E}">
        <p14:creationId xmlns:p14="http://schemas.microsoft.com/office/powerpoint/2010/main" val="1591270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err="1" smtClean="0">
                <a:solidFill>
                  <a:srgbClr val="FFFF00"/>
                </a:solidFill>
              </a:rPr>
              <a:t>Paraproteins</a:t>
            </a:r>
            <a:endParaRPr lang="en-US" sz="54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Monoclonal </a:t>
            </a:r>
            <a:r>
              <a:rPr lang="en-US" dirty="0" err="1" smtClean="0"/>
              <a:t>paraproteins</a:t>
            </a:r>
            <a:r>
              <a:rPr lang="en-US" dirty="0" smtClean="0"/>
              <a:t> are secreted into the blood stream and filtered at the glomerulus, where they are often measurable in the urine</a:t>
            </a:r>
          </a:p>
          <a:p>
            <a:r>
              <a:rPr lang="en-US" dirty="0" smtClean="0"/>
              <a:t>Are associated with various forms of kidney injury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695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Spectrum of </a:t>
            </a:r>
            <a:r>
              <a:rPr lang="en-US" dirty="0" err="1" smtClean="0">
                <a:solidFill>
                  <a:srgbClr val="FFFF00"/>
                </a:solidFill>
              </a:rPr>
              <a:t>Paraprotein</a:t>
            </a:r>
            <a:r>
              <a:rPr lang="en-US" dirty="0" smtClean="0">
                <a:solidFill>
                  <a:srgbClr val="FFFF00"/>
                </a:solidFill>
              </a:rPr>
              <a:t> Related Diseases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Plasma Cell Clone</a:t>
            </a:r>
          </a:p>
          <a:p>
            <a:pPr lvl="1"/>
            <a:r>
              <a:rPr lang="en-US" dirty="0" smtClean="0"/>
              <a:t>Multiple Myeloma</a:t>
            </a:r>
          </a:p>
          <a:p>
            <a:pPr lvl="1"/>
            <a:r>
              <a:rPr lang="en-US" dirty="0" smtClean="0"/>
              <a:t>Asymptomatic (Formerly Smoldering) Myeloma</a:t>
            </a:r>
          </a:p>
          <a:p>
            <a:pPr lvl="1"/>
            <a:r>
              <a:rPr lang="en-US" dirty="0" smtClean="0"/>
              <a:t>MGUS</a:t>
            </a:r>
          </a:p>
          <a:p>
            <a:r>
              <a:rPr lang="en-US" dirty="0" err="1" smtClean="0"/>
              <a:t>Lymphoplasmacytic</a:t>
            </a:r>
            <a:r>
              <a:rPr lang="en-US" dirty="0" smtClean="0"/>
              <a:t> Clone</a:t>
            </a:r>
          </a:p>
          <a:p>
            <a:pPr lvl="1"/>
            <a:r>
              <a:rPr lang="en-US" dirty="0" err="1" smtClean="0"/>
              <a:t>Waldenstrom</a:t>
            </a:r>
            <a:r>
              <a:rPr lang="en-US" dirty="0" smtClean="0"/>
              <a:t> </a:t>
            </a:r>
            <a:r>
              <a:rPr lang="en-US" dirty="0" err="1" smtClean="0"/>
              <a:t>Macroglobulinemia</a:t>
            </a:r>
            <a:endParaRPr lang="en-US" dirty="0" smtClean="0"/>
          </a:p>
          <a:p>
            <a:pPr lvl="1"/>
            <a:r>
              <a:rPr lang="en-US" dirty="0" smtClean="0"/>
              <a:t>“Smoldering” </a:t>
            </a:r>
            <a:r>
              <a:rPr lang="en-US" dirty="0" err="1" smtClean="0"/>
              <a:t>Waldenstrom</a:t>
            </a:r>
            <a:endParaRPr lang="en-US" dirty="0" smtClean="0"/>
          </a:p>
          <a:p>
            <a:pPr lvl="1"/>
            <a:r>
              <a:rPr lang="en-US" dirty="0" smtClean="0"/>
              <a:t>IgM MGUS</a:t>
            </a:r>
          </a:p>
          <a:p>
            <a:r>
              <a:rPr lang="en-US" dirty="0" smtClean="0"/>
              <a:t>Chronic Lymphocytic Leukemia</a:t>
            </a:r>
          </a:p>
          <a:p>
            <a:pPr lvl="1"/>
            <a:r>
              <a:rPr lang="en-US" dirty="0" smtClean="0"/>
              <a:t>Low Grade CLL</a:t>
            </a:r>
          </a:p>
          <a:p>
            <a:pPr lvl="1"/>
            <a:r>
              <a:rPr lang="en-US" dirty="0" smtClean="0"/>
              <a:t>Monoclonal B-cell lymphocytosis</a:t>
            </a:r>
          </a:p>
          <a:p>
            <a:r>
              <a:rPr lang="en-US" dirty="0" smtClean="0"/>
              <a:t>Low Grade B-cell Lymphomas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938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History of </a:t>
            </a:r>
            <a:r>
              <a:rPr lang="en-US" dirty="0" err="1" smtClean="0">
                <a:solidFill>
                  <a:srgbClr val="FFFF00"/>
                </a:solidFill>
              </a:rPr>
              <a:t>Paraprotein</a:t>
            </a:r>
            <a:r>
              <a:rPr lang="en-US" dirty="0" smtClean="0">
                <a:solidFill>
                  <a:srgbClr val="FFFF00"/>
                </a:solidFill>
              </a:rPr>
              <a:t> Related Kidney Disease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1845-Henry </a:t>
            </a:r>
            <a:r>
              <a:rPr lang="en-US" dirty="0" err="1" smtClean="0"/>
              <a:t>Bence</a:t>
            </a:r>
            <a:r>
              <a:rPr lang="en-US" dirty="0" smtClean="0"/>
              <a:t> Jones associated non-albuminuria to </a:t>
            </a:r>
            <a:r>
              <a:rPr lang="en-US" dirty="0" err="1" smtClean="0"/>
              <a:t>mollities</a:t>
            </a:r>
            <a:r>
              <a:rPr lang="en-US" dirty="0" smtClean="0"/>
              <a:t> </a:t>
            </a:r>
            <a:r>
              <a:rPr lang="en-US" dirty="0" err="1" smtClean="0"/>
              <a:t>ossium</a:t>
            </a:r>
            <a:r>
              <a:rPr lang="en-US" dirty="0" smtClean="0"/>
              <a:t> (multiple myeloma)</a:t>
            </a:r>
          </a:p>
          <a:p>
            <a:r>
              <a:rPr lang="en-US" dirty="0" smtClean="0"/>
              <a:t>1909-Alfred von </a:t>
            </a:r>
            <a:r>
              <a:rPr lang="en-US" dirty="0" err="1" smtClean="0"/>
              <a:t>Decastello</a:t>
            </a:r>
            <a:r>
              <a:rPr lang="en-US" dirty="0" smtClean="0"/>
              <a:t> first used the term myeloma kidney</a:t>
            </a:r>
          </a:p>
          <a:p>
            <a:r>
              <a:rPr lang="en-US" dirty="0" smtClean="0"/>
              <a:t>1971-George </a:t>
            </a:r>
            <a:r>
              <a:rPr lang="en-US" dirty="0" err="1" smtClean="0"/>
              <a:t>Glenner</a:t>
            </a:r>
            <a:r>
              <a:rPr lang="en-US" dirty="0" smtClean="0"/>
              <a:t> proved AL amyloid fibrils were homologous to Ig light chains</a:t>
            </a:r>
          </a:p>
          <a:p>
            <a:r>
              <a:rPr lang="en-US" dirty="0" smtClean="0"/>
              <a:t>1976-Russell Randall described light chain deposition disease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4122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FFFF00"/>
                </a:solidFill>
              </a:rPr>
              <a:t>Paraprotein</a:t>
            </a:r>
            <a:r>
              <a:rPr lang="en-US" dirty="0" smtClean="0">
                <a:solidFill>
                  <a:srgbClr val="FFFF00"/>
                </a:solidFill>
              </a:rPr>
              <a:t>-Related Kidney Disease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05400"/>
          </a:xfrm>
        </p:spPr>
        <p:txBody>
          <a:bodyPr>
            <a:noAutofit/>
          </a:bodyPr>
          <a:lstStyle/>
          <a:p>
            <a:r>
              <a:rPr lang="en-US" sz="2000" dirty="0" smtClean="0"/>
              <a:t>Glomerular disease</a:t>
            </a:r>
          </a:p>
          <a:p>
            <a:pPr lvl="1"/>
            <a:r>
              <a:rPr lang="en-US" sz="1600" dirty="0" smtClean="0"/>
              <a:t>AL amyloidosis</a:t>
            </a:r>
          </a:p>
          <a:p>
            <a:pPr lvl="1"/>
            <a:r>
              <a:rPr lang="en-US" sz="1600" dirty="0" smtClean="0"/>
              <a:t>Light or heavy chain deposition disease</a:t>
            </a:r>
          </a:p>
          <a:p>
            <a:pPr lvl="1"/>
            <a:r>
              <a:rPr lang="en-US" sz="1600" dirty="0" err="1" smtClean="0"/>
              <a:t>Cryoglobulinemic</a:t>
            </a:r>
            <a:r>
              <a:rPr lang="en-US" sz="1600" dirty="0" smtClean="0"/>
              <a:t>  </a:t>
            </a:r>
            <a:r>
              <a:rPr lang="en-US" sz="1600" dirty="0" err="1" smtClean="0"/>
              <a:t>glomerulopathy</a:t>
            </a:r>
            <a:endParaRPr lang="en-US" sz="1600" dirty="0" smtClean="0"/>
          </a:p>
          <a:p>
            <a:pPr lvl="1"/>
            <a:r>
              <a:rPr lang="en-US" sz="1600" dirty="0" err="1" smtClean="0"/>
              <a:t>Waldenstrom</a:t>
            </a:r>
            <a:r>
              <a:rPr lang="en-US" sz="1600" dirty="0" smtClean="0"/>
              <a:t> </a:t>
            </a:r>
            <a:r>
              <a:rPr lang="en-US" sz="1600" dirty="0" err="1" smtClean="0"/>
              <a:t>glomerulopathy</a:t>
            </a:r>
            <a:endParaRPr lang="en-US" sz="1600" dirty="0" smtClean="0"/>
          </a:p>
          <a:p>
            <a:pPr lvl="1"/>
            <a:r>
              <a:rPr lang="en-US" sz="1600" dirty="0" smtClean="0"/>
              <a:t>C3 </a:t>
            </a:r>
            <a:r>
              <a:rPr lang="en-US" sz="1600" dirty="0" err="1" smtClean="0"/>
              <a:t>glomerulopathy</a:t>
            </a:r>
            <a:endParaRPr lang="en-US" sz="1600" dirty="0" smtClean="0"/>
          </a:p>
          <a:p>
            <a:r>
              <a:rPr lang="en-US" sz="2000" dirty="0" err="1" smtClean="0"/>
              <a:t>Tubulointerstitial</a:t>
            </a:r>
            <a:r>
              <a:rPr lang="en-US" sz="2000" dirty="0" smtClean="0"/>
              <a:t> disease</a:t>
            </a:r>
          </a:p>
          <a:p>
            <a:pPr lvl="1"/>
            <a:r>
              <a:rPr lang="en-US" sz="1600" dirty="0" smtClean="0"/>
              <a:t>Proximal </a:t>
            </a:r>
            <a:r>
              <a:rPr lang="en-US" sz="1600" dirty="0" err="1" smtClean="0"/>
              <a:t>tubulopathy</a:t>
            </a:r>
            <a:r>
              <a:rPr lang="en-US" sz="1600" dirty="0" smtClean="0"/>
              <a:t>/</a:t>
            </a:r>
            <a:r>
              <a:rPr lang="en-US" sz="1600" dirty="0" err="1" smtClean="0"/>
              <a:t>Fanconi</a:t>
            </a:r>
            <a:r>
              <a:rPr lang="en-US" sz="1600" dirty="0" smtClean="0"/>
              <a:t> syndrome</a:t>
            </a:r>
          </a:p>
          <a:p>
            <a:pPr lvl="1"/>
            <a:r>
              <a:rPr lang="en-US" sz="1600" dirty="0" smtClean="0"/>
              <a:t>Cast nephropathy</a:t>
            </a:r>
          </a:p>
          <a:p>
            <a:pPr lvl="1"/>
            <a:r>
              <a:rPr lang="en-US" sz="1600" dirty="0" smtClean="0"/>
              <a:t>Uric acid nephropathy</a:t>
            </a:r>
          </a:p>
          <a:p>
            <a:pPr lvl="1"/>
            <a:r>
              <a:rPr lang="en-US" sz="1600" dirty="0" err="1" smtClean="0"/>
              <a:t>Nephrocalcinosis</a:t>
            </a:r>
            <a:endParaRPr lang="en-US" sz="1600" dirty="0" smtClean="0"/>
          </a:p>
          <a:p>
            <a:r>
              <a:rPr lang="en-US" sz="2000" dirty="0" smtClean="0"/>
              <a:t>Direct tissue invasion</a:t>
            </a:r>
          </a:p>
          <a:p>
            <a:pPr lvl="1"/>
            <a:r>
              <a:rPr lang="en-US" sz="1600" dirty="0" smtClean="0"/>
              <a:t>Lymphomatous or plasma cell infiltration</a:t>
            </a:r>
          </a:p>
          <a:p>
            <a:r>
              <a:rPr lang="en-US" sz="2000" dirty="0" smtClean="0"/>
              <a:t>Vascular disease</a:t>
            </a:r>
          </a:p>
          <a:p>
            <a:pPr lvl="1"/>
            <a:r>
              <a:rPr lang="en-US" sz="1600" dirty="0" smtClean="0"/>
              <a:t>Thrombotic </a:t>
            </a:r>
            <a:r>
              <a:rPr lang="en-US" sz="1600" dirty="0" err="1" smtClean="0"/>
              <a:t>microangiopathy</a:t>
            </a:r>
            <a:endParaRPr lang="en-US" sz="1600" dirty="0" smtClean="0"/>
          </a:p>
          <a:p>
            <a:pPr lvl="1"/>
            <a:r>
              <a:rPr lang="en-US" sz="1600" dirty="0" err="1" smtClean="0"/>
              <a:t>Crystalglobulin</a:t>
            </a:r>
            <a:r>
              <a:rPr lang="en-US" sz="1600" dirty="0" smtClean="0"/>
              <a:t>-induced nephropathy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788712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Pictures\Cap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3" y="338138"/>
            <a:ext cx="9191626" cy="618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0902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dmin\Pictures\Cap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8" y="403225"/>
            <a:ext cx="9012237" cy="6049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8749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AKI in Cancer Patients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Intrinsic renal causes</a:t>
            </a:r>
          </a:p>
          <a:p>
            <a:pPr lvl="1"/>
            <a:r>
              <a:rPr lang="en-US" dirty="0" smtClean="0"/>
              <a:t>Light chain cast nephropathy (myeloma kidney)</a:t>
            </a:r>
          </a:p>
          <a:p>
            <a:pPr lvl="1"/>
            <a:r>
              <a:rPr lang="en-US" dirty="0" smtClean="0"/>
              <a:t>Tumor lysis syndrome</a:t>
            </a:r>
          </a:p>
          <a:p>
            <a:pPr lvl="1"/>
            <a:r>
              <a:rPr lang="en-US" dirty="0" smtClean="0"/>
              <a:t>Tumor infiltration</a:t>
            </a:r>
          </a:p>
          <a:p>
            <a:pPr lvl="1"/>
            <a:r>
              <a:rPr lang="en-US" dirty="0" smtClean="0"/>
              <a:t>Thrombotic </a:t>
            </a:r>
            <a:r>
              <a:rPr lang="en-US" dirty="0" err="1" smtClean="0"/>
              <a:t>microangiopathy</a:t>
            </a:r>
            <a:r>
              <a:rPr lang="en-US" dirty="0" smtClean="0"/>
              <a:t> (TMA)</a:t>
            </a:r>
          </a:p>
          <a:p>
            <a:pPr lvl="1"/>
            <a:r>
              <a:rPr lang="en-US" dirty="0" smtClean="0"/>
              <a:t>Nephrotoxic anticancer agents</a:t>
            </a:r>
          </a:p>
          <a:p>
            <a:pPr lvl="1"/>
            <a:r>
              <a:rPr lang="en-US" dirty="0" err="1" smtClean="0"/>
              <a:t>Lysozymuria</a:t>
            </a:r>
            <a:endParaRPr lang="en-US" dirty="0" smtClean="0"/>
          </a:p>
          <a:p>
            <a:pPr lvl="1"/>
            <a:r>
              <a:rPr lang="en-US" dirty="0" smtClean="0"/>
              <a:t>Glomerulonephritis</a:t>
            </a:r>
          </a:p>
          <a:p>
            <a:pPr lvl="1"/>
            <a:r>
              <a:rPr lang="en-US" dirty="0" smtClean="0"/>
              <a:t>Iodinated contrast agents</a:t>
            </a:r>
          </a:p>
          <a:p>
            <a:pPr lvl="1"/>
            <a:r>
              <a:rPr lang="en-US" dirty="0" smtClean="0"/>
              <a:t>Medications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40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MGRS (Monoclonal </a:t>
            </a:r>
            <a:r>
              <a:rPr lang="en-US" dirty="0" err="1" smtClean="0">
                <a:solidFill>
                  <a:srgbClr val="FFFF00"/>
                </a:solidFill>
              </a:rPr>
              <a:t>Gammopathy</a:t>
            </a:r>
            <a:r>
              <a:rPr lang="en-US" dirty="0" smtClean="0">
                <a:solidFill>
                  <a:srgbClr val="FFFF00"/>
                </a:solidFill>
              </a:rPr>
              <a:t> of Renal Significance)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Represents all B cell lymphoproliferative and plasma cell proliferative disorders that do not meet criteria for myeloma, </a:t>
            </a:r>
            <a:r>
              <a:rPr lang="en-US" dirty="0" err="1" smtClean="0"/>
              <a:t>Waldenstrom</a:t>
            </a:r>
            <a:r>
              <a:rPr lang="en-US" dirty="0" smtClean="0"/>
              <a:t>, CLL or malignant lymphoma but are associated with kidney disease resulting from a </a:t>
            </a:r>
            <a:r>
              <a:rPr lang="en-US" dirty="0" err="1" smtClean="0"/>
              <a:t>paraprotein</a:t>
            </a:r>
            <a:r>
              <a:rPr lang="en-US" dirty="0" smtClean="0"/>
              <a:t> which deposits in glomeruli, </a:t>
            </a:r>
            <a:r>
              <a:rPr lang="en-US" dirty="0" err="1" smtClean="0"/>
              <a:t>interstitium</a:t>
            </a:r>
            <a:r>
              <a:rPr lang="en-US" dirty="0" smtClean="0"/>
              <a:t> and/or vasculature</a:t>
            </a:r>
          </a:p>
          <a:p>
            <a:r>
              <a:rPr lang="en-US" dirty="0" smtClean="0"/>
              <a:t>Most commonly due to light chain deposition</a:t>
            </a:r>
          </a:p>
          <a:p>
            <a:r>
              <a:rPr lang="en-US" dirty="0" smtClean="0"/>
              <a:t>Multiple kidney lesions have been described and are associated with high morbidity and mortality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2447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MGRS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AL amyloidosis</a:t>
            </a:r>
          </a:p>
          <a:p>
            <a:r>
              <a:rPr lang="en-US" dirty="0" smtClean="0"/>
              <a:t>Monoclonal Ig deposition disease</a:t>
            </a:r>
          </a:p>
          <a:p>
            <a:r>
              <a:rPr lang="en-US" dirty="0" smtClean="0"/>
              <a:t>Light chain proximal </a:t>
            </a:r>
            <a:r>
              <a:rPr lang="en-US" dirty="0" err="1" smtClean="0"/>
              <a:t>tubulopathy</a:t>
            </a:r>
            <a:endParaRPr lang="en-US" dirty="0" smtClean="0"/>
          </a:p>
          <a:p>
            <a:r>
              <a:rPr lang="en-US" dirty="0" smtClean="0"/>
              <a:t>Fibrillary </a:t>
            </a:r>
            <a:r>
              <a:rPr lang="en-US" dirty="0" err="1" smtClean="0"/>
              <a:t>glomerulopathy</a:t>
            </a:r>
            <a:endParaRPr lang="en-US" dirty="0" smtClean="0"/>
          </a:p>
          <a:p>
            <a:r>
              <a:rPr lang="en-US" dirty="0" err="1" smtClean="0"/>
              <a:t>Immunotactoid</a:t>
            </a:r>
            <a:r>
              <a:rPr lang="en-US" dirty="0" smtClean="0"/>
              <a:t> </a:t>
            </a:r>
            <a:r>
              <a:rPr lang="en-US" dirty="0" err="1" smtClean="0"/>
              <a:t>glomerulopathy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Proliferative glomerulonephritis with monoclonal Ig disease</a:t>
            </a:r>
          </a:p>
          <a:p>
            <a:r>
              <a:rPr lang="en-US" dirty="0" smtClean="0"/>
              <a:t>C3 glomerulonephritis</a:t>
            </a:r>
          </a:p>
          <a:p>
            <a:r>
              <a:rPr lang="en-US" dirty="0" smtClean="0"/>
              <a:t>Atypical HUS</a:t>
            </a:r>
          </a:p>
          <a:p>
            <a:r>
              <a:rPr lang="en-US" dirty="0" err="1" smtClean="0"/>
              <a:t>Cryoglobulinemic</a:t>
            </a:r>
            <a:r>
              <a:rPr lang="en-US" dirty="0" smtClean="0"/>
              <a:t> </a:t>
            </a:r>
            <a:r>
              <a:rPr lang="en-US" dirty="0" err="1" smtClean="0"/>
              <a:t>glomerulopathy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681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dmin\Pictures\Cap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8" y="379413"/>
            <a:ext cx="9088437" cy="6097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128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Kidney Disease in Multiple Myeloma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Approximately 50% of patients with myeloma experience AKI or CKD at some time during the course of their disease</a:t>
            </a:r>
          </a:p>
          <a:p>
            <a:r>
              <a:rPr lang="en-US" dirty="0" smtClean="0"/>
              <a:t>Among newly diagnosed patients, 20-50% have AKI or CKD at the time of diagnosis</a:t>
            </a:r>
          </a:p>
          <a:p>
            <a:r>
              <a:rPr lang="en-US" dirty="0" smtClean="0"/>
              <a:t>Severe kidney failure requiring dialysis has been reported in up to 12% of patients with myeloma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576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Pictures\Cap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350838"/>
            <a:ext cx="9136063" cy="6154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749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\Pictures\Cap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188"/>
            <a:ext cx="9144000" cy="614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63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AKI-Antibiotics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041" y="1600200"/>
            <a:ext cx="730391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394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AKI-Contrast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Cancer patients undergo many radiologic studies</a:t>
            </a:r>
          </a:p>
          <a:p>
            <a:r>
              <a:rPr lang="en-US" dirty="0" smtClean="0"/>
              <a:t>Incidence 5-15%;  higher in patients with GFR&lt;60, diabetics</a:t>
            </a:r>
          </a:p>
          <a:p>
            <a:r>
              <a:rPr lang="en-US" dirty="0" smtClean="0"/>
              <a:t>Increased risk</a:t>
            </a:r>
          </a:p>
          <a:p>
            <a:pPr lvl="1"/>
            <a:r>
              <a:rPr lang="en-US" dirty="0" smtClean="0"/>
              <a:t>High volume contrast</a:t>
            </a:r>
          </a:p>
          <a:p>
            <a:pPr lvl="1"/>
            <a:r>
              <a:rPr lang="en-US" dirty="0" smtClean="0"/>
              <a:t>Repeated exposure</a:t>
            </a:r>
          </a:p>
          <a:p>
            <a:pPr lvl="1"/>
            <a:r>
              <a:rPr lang="en-US" dirty="0" smtClean="0"/>
              <a:t>High tonicity</a:t>
            </a:r>
          </a:p>
          <a:p>
            <a:r>
              <a:rPr lang="en-US" dirty="0" smtClean="0"/>
              <a:t>Stop NSAID’s, </a:t>
            </a:r>
            <a:r>
              <a:rPr lang="en-US" dirty="0" err="1" smtClean="0"/>
              <a:t>Calcineurin</a:t>
            </a:r>
            <a:r>
              <a:rPr lang="en-US" dirty="0" smtClean="0"/>
              <a:t> inhibitors, ?ACEI/ARB</a:t>
            </a:r>
          </a:p>
          <a:p>
            <a:r>
              <a:rPr lang="en-US" dirty="0" smtClean="0"/>
              <a:t>Prophylaxis:  Volume expansion with saline</a:t>
            </a:r>
          </a:p>
        </p:txBody>
      </p:sp>
    </p:spTree>
    <p:extLst>
      <p:ext uri="{BB962C8B-B14F-4D97-AF65-F5344CB8AC3E}">
        <p14:creationId xmlns:p14="http://schemas.microsoft.com/office/powerpoint/2010/main" val="31893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537</TotalTime>
  <Words>1749</Words>
  <Application>Microsoft Office PowerPoint</Application>
  <PresentationFormat>On-screen Show (4:3)</PresentationFormat>
  <Paragraphs>321</Paragraphs>
  <Slides>75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75</vt:i4>
      </vt:variant>
    </vt:vector>
  </HeadingPairs>
  <TitlesOfParts>
    <vt:vector size="76" baseType="lpstr">
      <vt:lpstr>Office Theme</vt:lpstr>
      <vt:lpstr>CANCER AND THE KIDNEY</vt:lpstr>
      <vt:lpstr>General Nephrology Interventional Nephrology Transplant Nephrology OncoNephrology Intensive Care Nephrology</vt:lpstr>
      <vt:lpstr>Cancer and the Kidney Outline</vt:lpstr>
      <vt:lpstr>Acute Kidney Injury (AKI) in Cancer Patients</vt:lpstr>
      <vt:lpstr>Risk Factors for AKI in Cancer Patients</vt:lpstr>
      <vt:lpstr>AKI in Cancer Patients</vt:lpstr>
      <vt:lpstr>AKI in Cancer Patients</vt:lpstr>
      <vt:lpstr>AKI-Antibiotics</vt:lpstr>
      <vt:lpstr>AKI-Contrast</vt:lpstr>
      <vt:lpstr>AKI- Tumor Lysis Syndrome</vt:lpstr>
      <vt:lpstr>AKI- Tumor Infiltration</vt:lpstr>
      <vt:lpstr>Intrinsic AKI-Treatment</vt:lpstr>
      <vt:lpstr>PowerPoint Presentation</vt:lpstr>
      <vt:lpstr>AKI in Cancer Patients</vt:lpstr>
      <vt:lpstr>Special AKI Populations</vt:lpstr>
      <vt:lpstr>Cancers Associated with AKI</vt:lpstr>
      <vt:lpstr>Cancer and the Kidney Outline</vt:lpstr>
      <vt:lpstr>Chronic Kidney Disease in Cancer Patients</vt:lpstr>
      <vt:lpstr>Causes of CKD in Cancer Patients</vt:lpstr>
      <vt:lpstr>Cancer and the Kidney Outline</vt:lpstr>
      <vt:lpstr>Proteinuria or Nephrotic Syndrome in Cancer Patients</vt:lpstr>
      <vt:lpstr>Cancer and the Kidney Outline</vt:lpstr>
      <vt:lpstr>Electrolyte Disorders in Cancer Patients</vt:lpstr>
      <vt:lpstr>Electrolyte Disorders in Cancer Patients</vt:lpstr>
      <vt:lpstr>Electrolyte Disorders in Cancer Patients</vt:lpstr>
      <vt:lpstr>Electrolyte Disorders in Cancer Patients</vt:lpstr>
      <vt:lpstr>Electrolyte Disorders in Cancer Patients</vt:lpstr>
      <vt:lpstr>Cancer and the Kidney Outline</vt:lpstr>
      <vt:lpstr>PowerPoint Presentation</vt:lpstr>
      <vt:lpstr>Anticancer Drugs and Kidney Disease</vt:lpstr>
      <vt:lpstr>Anticancer Drugs and Kidney Disease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Immune Checkpoint Inhibitors</vt:lpstr>
      <vt:lpstr>Immune Checkpoint Inhibitors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Cancer and the Kidney Outline</vt:lpstr>
      <vt:lpstr>                  Facts About Kidney Cancer (RCC)</vt:lpstr>
      <vt:lpstr>PowerPoint Presentation</vt:lpstr>
      <vt:lpstr>PowerPoint Presentation</vt:lpstr>
      <vt:lpstr>History of Treatment of RCC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Management of Patients with Small Renal Masses</vt:lpstr>
      <vt:lpstr>Cancer and the Kidney Outline</vt:lpstr>
      <vt:lpstr>Paraproteins  (Monoclonal Proteins)</vt:lpstr>
      <vt:lpstr>Paraproteins</vt:lpstr>
      <vt:lpstr>Spectrum of Paraprotein Related Diseases</vt:lpstr>
      <vt:lpstr>History of Paraprotein Related Kidney Disease</vt:lpstr>
      <vt:lpstr>Paraprotein-Related Kidney Disease</vt:lpstr>
      <vt:lpstr>PowerPoint Presentation</vt:lpstr>
      <vt:lpstr>PowerPoint Presentation</vt:lpstr>
      <vt:lpstr>MGRS (Monoclonal Gammopathy of Renal Significance)</vt:lpstr>
      <vt:lpstr>MGRS</vt:lpstr>
      <vt:lpstr>PowerPoint Presentation</vt:lpstr>
      <vt:lpstr>Kidney Disease in Multiple Myeloma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CANCER AND THE KIDNEY</dc:title>
  <dc:creator>admin</dc:creator>
  <cp:lastModifiedBy>admin</cp:lastModifiedBy>
  <cp:revision>50</cp:revision>
  <dcterms:created xsi:type="dcterms:W3CDTF">2018-02-09T01:39:23Z</dcterms:created>
  <dcterms:modified xsi:type="dcterms:W3CDTF">2018-05-07T03:13:02Z</dcterms:modified>
</cp:coreProperties>
</file>