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61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3f51a398ad9b1e1f" providerId="LiveId" clId="{38C03397-64DA-4A7A-97EC-B6EFC2407C20}"/>
    <pc:docChg chg="custSel modSld">
      <pc:chgData name="" userId="3f51a398ad9b1e1f" providerId="LiveId" clId="{38C03397-64DA-4A7A-97EC-B6EFC2407C20}" dt="2018-05-07T17:11:10.855" v="2"/>
      <pc:docMkLst>
        <pc:docMk/>
      </pc:docMkLst>
      <pc:sldChg chg="addSp delSp modSp">
        <pc:chgData name="" userId="3f51a398ad9b1e1f" providerId="LiveId" clId="{38C03397-64DA-4A7A-97EC-B6EFC2407C20}" dt="2018-05-07T17:11:10.855" v="2"/>
        <pc:sldMkLst>
          <pc:docMk/>
          <pc:sldMk cId="2466906730" sldId="257"/>
        </pc:sldMkLst>
        <pc:spChg chg="del mod">
          <ac:chgData name="" userId="3f51a398ad9b1e1f" providerId="LiveId" clId="{38C03397-64DA-4A7A-97EC-B6EFC2407C20}" dt="2018-05-07T17:11:10.210" v="1" actId="478"/>
          <ac:spMkLst>
            <pc:docMk/>
            <pc:sldMk cId="2466906730" sldId="257"/>
            <ac:spMk id="4" creationId="{00000000-0000-0000-0000-000000000000}"/>
          </ac:spMkLst>
        </pc:spChg>
        <pc:spChg chg="del mod">
          <ac:chgData name="" userId="3f51a398ad9b1e1f" providerId="LiveId" clId="{38C03397-64DA-4A7A-97EC-B6EFC2407C20}" dt="2018-05-07T17:11:10.210" v="1" actId="478"/>
          <ac:spMkLst>
            <pc:docMk/>
            <pc:sldMk cId="2466906730" sldId="257"/>
            <ac:spMk id="8" creationId="{00000000-0000-0000-0000-000000000000}"/>
          </ac:spMkLst>
        </pc:spChg>
        <pc:spChg chg="del">
          <ac:chgData name="" userId="3f51a398ad9b1e1f" providerId="LiveId" clId="{38C03397-64DA-4A7A-97EC-B6EFC2407C20}" dt="2018-05-07T17:11:10.210" v="1" actId="478"/>
          <ac:spMkLst>
            <pc:docMk/>
            <pc:sldMk cId="2466906730" sldId="257"/>
            <ac:spMk id="9" creationId="{00000000-0000-0000-0000-000000000000}"/>
          </ac:spMkLst>
        </pc:spChg>
        <pc:spChg chg="del">
          <ac:chgData name="" userId="3f51a398ad9b1e1f" providerId="LiveId" clId="{38C03397-64DA-4A7A-97EC-B6EFC2407C20}" dt="2018-05-07T17:11:10.210" v="1" actId="478"/>
          <ac:spMkLst>
            <pc:docMk/>
            <pc:sldMk cId="2466906730" sldId="257"/>
            <ac:spMk id="10" creationId="{00000000-0000-0000-0000-000000000000}"/>
          </ac:spMkLst>
        </pc:spChg>
        <pc:spChg chg="add">
          <ac:chgData name="" userId="3f51a398ad9b1e1f" providerId="LiveId" clId="{38C03397-64DA-4A7A-97EC-B6EFC2407C20}" dt="2018-05-07T17:11:10.855" v="2"/>
          <ac:spMkLst>
            <pc:docMk/>
            <pc:sldMk cId="2466906730" sldId="257"/>
            <ac:spMk id="12" creationId="{7A4B7DC0-CE90-43F4-A69D-421641A537E1}"/>
          </ac:spMkLst>
        </pc:spChg>
        <pc:spChg chg="add">
          <ac:chgData name="" userId="3f51a398ad9b1e1f" providerId="LiveId" clId="{38C03397-64DA-4A7A-97EC-B6EFC2407C20}" dt="2018-05-07T17:11:10.855" v="2"/>
          <ac:spMkLst>
            <pc:docMk/>
            <pc:sldMk cId="2466906730" sldId="257"/>
            <ac:spMk id="13" creationId="{B4EF240B-ED76-44CF-81AC-23B8C9C8C228}"/>
          </ac:spMkLst>
        </pc:spChg>
        <pc:spChg chg="add">
          <ac:chgData name="" userId="3f51a398ad9b1e1f" providerId="LiveId" clId="{38C03397-64DA-4A7A-97EC-B6EFC2407C20}" dt="2018-05-07T17:11:10.855" v="2"/>
          <ac:spMkLst>
            <pc:docMk/>
            <pc:sldMk cId="2466906730" sldId="257"/>
            <ac:spMk id="14" creationId="{95511741-42AF-4768-BB45-569C805E3000}"/>
          </ac:spMkLst>
        </pc:spChg>
        <pc:spChg chg="add">
          <ac:chgData name="" userId="3f51a398ad9b1e1f" providerId="LiveId" clId="{38C03397-64DA-4A7A-97EC-B6EFC2407C20}" dt="2018-05-07T17:11:10.855" v="2"/>
          <ac:spMkLst>
            <pc:docMk/>
            <pc:sldMk cId="2466906730" sldId="257"/>
            <ac:spMk id="15" creationId="{6DD07DF1-B8B4-4419-9323-8003C26015E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9E19-D46E-408C-89F9-31C51EF8DAA7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1A11-821E-4EC6-897D-1A4534BA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65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9E19-D46E-408C-89F9-31C51EF8DAA7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1A11-821E-4EC6-897D-1A4534BA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99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9E19-D46E-408C-89F9-31C51EF8DAA7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1A11-821E-4EC6-897D-1A4534BA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1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9E19-D46E-408C-89F9-31C51EF8DAA7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1A11-821E-4EC6-897D-1A4534BA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144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9E19-D46E-408C-89F9-31C51EF8DAA7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1A11-821E-4EC6-897D-1A4534BA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031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9E19-D46E-408C-89F9-31C51EF8DAA7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1A11-821E-4EC6-897D-1A4534BA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166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9E19-D46E-408C-89F9-31C51EF8DAA7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1A11-821E-4EC6-897D-1A4534BA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12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9E19-D46E-408C-89F9-31C51EF8DAA7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1A11-821E-4EC6-897D-1A4534BA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57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9E19-D46E-408C-89F9-31C51EF8DAA7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1A11-821E-4EC6-897D-1A4534BA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97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9E19-D46E-408C-89F9-31C51EF8DAA7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1A11-821E-4EC6-897D-1A4534BA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4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9E19-D46E-408C-89F9-31C51EF8DAA7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1A11-821E-4EC6-897D-1A4534BA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796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79E19-D46E-408C-89F9-31C51EF8DAA7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91A11-821E-4EC6-897D-1A4534BA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198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/>
          <p:cNvSpPr>
            <a:spLocks noGrp="1"/>
          </p:cNvSpPr>
          <p:nvPr>
            <p:ph type="ctrTitle"/>
          </p:nvPr>
        </p:nvSpPr>
        <p:spPr>
          <a:xfrm>
            <a:off x="710960" y="457200"/>
            <a:ext cx="7772400" cy="1470025"/>
          </a:xfrm>
        </p:spPr>
        <p:txBody>
          <a:bodyPr/>
          <a:lstStyle/>
          <a:p>
            <a:r>
              <a:rPr lang="en-US" b="1" dirty="0">
                <a:latin typeface="Century Gothic" pitchFamily="34" charset="0"/>
              </a:rPr>
              <a:t>Thank you to our OSMS</a:t>
            </a:r>
            <a:br>
              <a:rPr lang="en-US" b="1" dirty="0">
                <a:latin typeface="Century Gothic" pitchFamily="34" charset="0"/>
              </a:rPr>
            </a:br>
            <a:r>
              <a:rPr lang="en-US" b="1" dirty="0">
                <a:latin typeface="Century Gothic" pitchFamily="34" charset="0"/>
              </a:rPr>
              <a:t>2018 Generous Partners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-1"/>
            <a:ext cx="9144000" cy="381001"/>
          </a:xfrm>
          <a:prstGeom prst="rect">
            <a:avLst/>
          </a:prstGeom>
          <a:solidFill>
            <a:srgbClr val="119C5B"/>
          </a:solidFill>
          <a:ln>
            <a:solidFill>
              <a:srgbClr val="119C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76200" y="381000"/>
            <a:ext cx="9346721" cy="228600"/>
          </a:xfrm>
          <a:prstGeom prst="rect">
            <a:avLst/>
          </a:prstGeom>
          <a:solidFill>
            <a:srgbClr val="BFBB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62200"/>
            <a:ext cx="9144000" cy="230143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756" y="5928430"/>
            <a:ext cx="2124488" cy="905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658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1"/>
            <a:ext cx="9144000" cy="228601"/>
          </a:xfrm>
          <a:prstGeom prst="rect">
            <a:avLst/>
          </a:prstGeom>
          <a:solidFill>
            <a:srgbClr val="119C5B"/>
          </a:solidFill>
          <a:ln>
            <a:solidFill>
              <a:srgbClr val="119C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76200" y="171450"/>
            <a:ext cx="9346721" cy="133350"/>
          </a:xfrm>
          <a:prstGeom prst="rect">
            <a:avLst/>
          </a:prstGeom>
          <a:solidFill>
            <a:srgbClr val="BFBB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323" y="6411184"/>
            <a:ext cx="1048753" cy="446816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7A4B7DC0-CE90-43F4-A69D-421641A537E1}"/>
              </a:ext>
            </a:extLst>
          </p:cNvPr>
          <p:cNvSpPr>
            <a:spLocks noGrp="1"/>
          </p:cNvSpPr>
          <p:nvPr/>
        </p:nvSpPr>
        <p:spPr>
          <a:xfrm>
            <a:off x="690521" y="-27814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Century Gothic" pitchFamily="34" charset="0"/>
              </a:rPr>
              <a:t>Thank You to our 2018 Sponsors</a:t>
            </a:r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B4EF240B-ED76-44CF-81AC-23B8C9C8C228}"/>
              </a:ext>
            </a:extLst>
          </p:cNvPr>
          <p:cNvSpPr txBox="1"/>
          <p:nvPr/>
        </p:nvSpPr>
        <p:spPr>
          <a:xfrm>
            <a:off x="157120" y="642064"/>
            <a:ext cx="283234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latin typeface="Lucida Bright" pitchFamily="18" charset="0"/>
              </a:rPr>
              <a:t>Cache Valley Area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Chad M. Gonzales, MD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Child Richards, CPAs &amp; Advisors 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Circle of Life </a:t>
            </a:r>
          </a:p>
          <a:p>
            <a:r>
              <a:rPr lang="en-US" sz="1200" b="1" dirty="0">
                <a:latin typeface="Lucida Bright" pitchFamily="18" charset="0"/>
              </a:rPr>
              <a:t>Women’s Center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Country Hills Eye Center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Davis Hospital and </a:t>
            </a:r>
          </a:p>
          <a:p>
            <a:r>
              <a:rPr lang="en-US" sz="1200" b="1" dirty="0">
                <a:latin typeface="Lucida Bright" pitchFamily="18" charset="0"/>
              </a:rPr>
              <a:t>Medical Center</a:t>
            </a:r>
          </a:p>
          <a:p>
            <a:r>
              <a:rPr lang="en-US" sz="1200" b="1" dirty="0">
                <a:latin typeface="Lucida Bright" pitchFamily="18" charset="0"/>
              </a:rPr>
              <a:t>- A Steward Family Hospital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Douglas &amp; Shelley Felt Family Foundation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Edith Dee Green Foundation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EPIC – Emergency Physicians Integrated Care at Ogden Regional Medical Center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Fresenius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Gilbert E. </a:t>
            </a:r>
            <a:r>
              <a:rPr lang="en-US" sz="1200" b="1" dirty="0" err="1">
                <a:latin typeface="Lucida Bright" pitchFamily="18" charset="0"/>
              </a:rPr>
              <a:t>Caillouet</a:t>
            </a:r>
            <a:r>
              <a:rPr lang="en-US" sz="1200" b="1" dirty="0">
                <a:latin typeface="Lucida Bright" pitchFamily="18" charset="0"/>
              </a:rPr>
              <a:t>, MD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 err="1">
                <a:latin typeface="Lucida Bright" pitchFamily="18" charset="0"/>
              </a:rPr>
              <a:t>Harlo</a:t>
            </a:r>
            <a:r>
              <a:rPr lang="en-US" sz="1200" b="1" dirty="0">
                <a:latin typeface="Lucida Bright" pitchFamily="18" charset="0"/>
              </a:rPr>
              <a:t> B. Rigby </a:t>
            </a:r>
          </a:p>
          <a:p>
            <a:r>
              <a:rPr lang="en-US" sz="1200" b="1" dirty="0">
                <a:latin typeface="Lucida Bright" pitchFamily="18" charset="0"/>
              </a:rPr>
              <a:t>Charitable Trust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 err="1">
                <a:latin typeface="Lucida Bright" pitchFamily="18" charset="0"/>
              </a:rPr>
              <a:t>HealthInsight</a:t>
            </a:r>
            <a:endParaRPr lang="en-US" sz="1200" b="1" dirty="0">
              <a:latin typeface="Lucida Bright" pitchFamily="18" charset="0"/>
            </a:endParaRP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Intermountain Medical Group Weber/North Davis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Lawrence T. &amp; Janet T. Dee Foundation In Memory of </a:t>
            </a:r>
          </a:p>
          <a:p>
            <a:r>
              <a:rPr lang="en-US" sz="1200" b="1" dirty="0">
                <a:latin typeface="Lucida Bright" pitchFamily="18" charset="0"/>
              </a:rPr>
              <a:t>William Riley Brown, MD</a:t>
            </a:r>
          </a:p>
        </p:txBody>
      </p:sp>
      <p:sp>
        <p:nvSpPr>
          <p:cNvPr id="14" name="TextBox 15">
            <a:extLst>
              <a:ext uri="{FF2B5EF4-FFF2-40B4-BE49-F238E27FC236}">
                <a16:creationId xmlns:a16="http://schemas.microsoft.com/office/drawing/2014/main" id="{95511741-42AF-4768-BB45-569C805E3000}"/>
              </a:ext>
            </a:extLst>
          </p:cNvPr>
          <p:cNvSpPr txBox="1"/>
          <p:nvPr/>
        </p:nvSpPr>
        <p:spPr>
          <a:xfrm>
            <a:off x="2980019" y="642064"/>
            <a:ext cx="2945919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latin typeface="Lucida Bright" pitchFamily="18" charset="0"/>
              </a:rPr>
              <a:t>Lawrence T. &amp; Janet T. Dee Foundation In Memory of </a:t>
            </a:r>
          </a:p>
          <a:p>
            <a:r>
              <a:rPr lang="en-US" sz="1200" b="1" dirty="0">
                <a:latin typeface="Lucida Bright" pitchFamily="18" charset="0"/>
              </a:rPr>
              <a:t>William Riley Brown, MD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McKay-Dee Hospital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McKay-Dee Surgery Center </a:t>
            </a:r>
          </a:p>
          <a:p>
            <a:r>
              <a:rPr lang="en-US" sz="1200" b="1" dirty="0">
                <a:latin typeface="Lucida Bright" pitchFamily="18" charset="0"/>
              </a:rPr>
              <a:t>and Orthopedics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McKay ENT – </a:t>
            </a:r>
          </a:p>
          <a:p>
            <a:r>
              <a:rPr lang="en-US" sz="1200" b="1" dirty="0">
                <a:latin typeface="Lucida Bright" pitchFamily="18" charset="0"/>
              </a:rPr>
              <a:t>Michael </a:t>
            </a:r>
            <a:r>
              <a:rPr lang="en-US" sz="1200" b="1" dirty="0" err="1">
                <a:latin typeface="Lucida Bright" pitchFamily="18" charset="0"/>
              </a:rPr>
              <a:t>Scheuller</a:t>
            </a:r>
            <a:r>
              <a:rPr lang="en-US" sz="1200" b="1" dirty="0">
                <a:latin typeface="Lucida Bright" pitchFamily="18" charset="0"/>
              </a:rPr>
              <a:t>, MD, </a:t>
            </a:r>
          </a:p>
          <a:p>
            <a:r>
              <a:rPr lang="en-US" sz="1200" b="1" dirty="0">
                <a:latin typeface="Lucida Bright" pitchFamily="18" charset="0"/>
              </a:rPr>
              <a:t>&amp; Alexander Ramirez, MD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National Kidney Foundation </a:t>
            </a:r>
          </a:p>
          <a:p>
            <a:r>
              <a:rPr lang="en-US" sz="1200" b="1" dirty="0">
                <a:latin typeface="Lucida Bright" pitchFamily="18" charset="0"/>
              </a:rPr>
              <a:t>of Utah and Idaho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Northern Utah Surgeons </a:t>
            </a:r>
          </a:p>
          <a:p>
            <a:r>
              <a:rPr lang="en-US" sz="1200" b="1" dirty="0">
                <a:latin typeface="Lucida Bright" pitchFamily="18" charset="0"/>
              </a:rPr>
              <a:t>–</a:t>
            </a:r>
            <a:r>
              <a:rPr lang="en-US" sz="1100" b="1" dirty="0">
                <a:latin typeface="Lucida Bright" pitchFamily="18" charset="0"/>
              </a:rPr>
              <a:t>Steve Carabine, MD, Joe </a:t>
            </a:r>
            <a:r>
              <a:rPr lang="en-US" sz="1100" b="1" dirty="0" err="1">
                <a:latin typeface="Lucida Bright" pitchFamily="18" charset="0"/>
              </a:rPr>
              <a:t>Hansler</a:t>
            </a:r>
            <a:r>
              <a:rPr lang="en-US" sz="1100" b="1" dirty="0">
                <a:latin typeface="Lucida Bright" pitchFamily="18" charset="0"/>
              </a:rPr>
              <a:t>, MD, </a:t>
            </a:r>
            <a:r>
              <a:rPr lang="en-US" sz="1200" b="1" dirty="0">
                <a:latin typeface="Lucida Bright" pitchFamily="18" charset="0"/>
              </a:rPr>
              <a:t>Robert C. </a:t>
            </a:r>
            <a:r>
              <a:rPr lang="en-US" sz="1200" b="1" dirty="0" err="1">
                <a:latin typeface="Lucida Bright" pitchFamily="18" charset="0"/>
              </a:rPr>
              <a:t>Moesinger</a:t>
            </a:r>
            <a:r>
              <a:rPr lang="en-US" sz="1200" b="1" dirty="0">
                <a:latin typeface="Lucida Bright" pitchFamily="18" charset="0"/>
              </a:rPr>
              <a:t>, MD, </a:t>
            </a:r>
          </a:p>
          <a:p>
            <a:r>
              <a:rPr lang="en-US" sz="1200" b="1" dirty="0">
                <a:latin typeface="Lucida Bright" pitchFamily="18" charset="0"/>
              </a:rPr>
              <a:t>&amp; Victor Varela, MD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OGDEN CLINIC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Ogden Regional Medical Center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Ralph </a:t>
            </a:r>
            <a:r>
              <a:rPr lang="en-US" sz="1200" b="1" dirty="0" err="1">
                <a:latin typeface="Lucida Bright" pitchFamily="18" charset="0"/>
              </a:rPr>
              <a:t>Friz</a:t>
            </a:r>
            <a:r>
              <a:rPr lang="en-US" sz="1200" b="1" dirty="0">
                <a:latin typeface="Lucida Bright" pitchFamily="18" charset="0"/>
              </a:rPr>
              <a:t>, MD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Spencer S. and Hope Fox </a:t>
            </a:r>
          </a:p>
          <a:p>
            <a:r>
              <a:rPr lang="en-US" sz="1200" b="1" dirty="0">
                <a:latin typeface="Lucida Bright" pitchFamily="18" charset="0"/>
              </a:rPr>
              <a:t>Eccles Family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Steve F. Johnson, MD, Joyce </a:t>
            </a:r>
            <a:r>
              <a:rPr lang="en-US" sz="1100" b="1" dirty="0">
                <a:latin typeface="Lucida Bright" pitchFamily="18" charset="0"/>
              </a:rPr>
              <a:t>Johnson Stillwell, &amp; Val </a:t>
            </a:r>
            <a:r>
              <a:rPr lang="en-US" sz="1100" b="1" dirty="0" err="1">
                <a:latin typeface="Lucida Bright" pitchFamily="18" charset="0"/>
              </a:rPr>
              <a:t>B.Johnson</a:t>
            </a:r>
            <a:r>
              <a:rPr lang="en-US" sz="1100" b="1" dirty="0">
                <a:latin typeface="Lucida Bright" pitchFamily="18" charset="0"/>
              </a:rPr>
              <a:t>, MD </a:t>
            </a:r>
          </a:p>
          <a:p>
            <a:r>
              <a:rPr lang="en-US" sz="1100" b="1" dirty="0">
                <a:latin typeface="Lucida Bright" pitchFamily="18" charset="0"/>
              </a:rPr>
              <a:t>In Memory of Vernal H. Johnson, MD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Stewart Education Foundation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anose="02040602050505020304" pitchFamily="18" charset="0"/>
              </a:rPr>
              <a:t>Summit Physician Specialists</a:t>
            </a:r>
          </a:p>
          <a:p>
            <a:endParaRPr lang="en-US" sz="600" b="1" dirty="0">
              <a:latin typeface="Lucida Bright" pitchFamily="18" charset="0"/>
            </a:endParaRPr>
          </a:p>
          <a:p>
            <a:endParaRPr lang="en-US" sz="1200" b="1" dirty="0">
              <a:latin typeface="Lucida Bright" pitchFamily="18" charset="0"/>
            </a:endParaRPr>
          </a:p>
          <a:p>
            <a:endParaRPr lang="en-US" sz="1200" b="1" dirty="0">
              <a:latin typeface="Lucida Bright" pitchFamily="18" charset="0"/>
            </a:endParaRPr>
          </a:p>
          <a:p>
            <a:endParaRPr lang="en-US" sz="1000" b="1" dirty="0"/>
          </a:p>
        </p:txBody>
      </p:sp>
      <p:sp>
        <p:nvSpPr>
          <p:cNvPr id="15" name="TextBox 16">
            <a:extLst>
              <a:ext uri="{FF2B5EF4-FFF2-40B4-BE49-F238E27FC236}">
                <a16:creationId xmlns:a16="http://schemas.microsoft.com/office/drawing/2014/main" id="{6DD07DF1-B8B4-4419-9323-8003C26015E5}"/>
              </a:ext>
            </a:extLst>
          </p:cNvPr>
          <p:cNvSpPr txBox="1"/>
          <p:nvPr/>
        </p:nvSpPr>
        <p:spPr>
          <a:xfrm>
            <a:off x="5925938" y="642064"/>
            <a:ext cx="306094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latin typeface="Lucida Bright" pitchFamily="18" charset="0"/>
              </a:rPr>
              <a:t>Tanner Clinic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UMA Financial Services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UMIA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Utah Emergency Physicians </a:t>
            </a:r>
          </a:p>
          <a:p>
            <a:r>
              <a:rPr lang="en-US" sz="1200" b="1" dirty="0">
                <a:latin typeface="Lucida Bright" pitchFamily="18" charset="0"/>
              </a:rPr>
              <a:t>at McKay-Dee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Utah Hematology Oncology PC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Utah Medical Association Foundation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Val. A. Browning Foundation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Virgil J. Parker, MD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Weber County ENT Physicians </a:t>
            </a:r>
          </a:p>
          <a:p>
            <a:r>
              <a:rPr lang="en-US" sz="1200" b="1" dirty="0">
                <a:latin typeface="Lucida Bright" pitchFamily="18" charset="0"/>
              </a:rPr>
              <a:t>— Douglas K. Anderson, MD, Nadim B. </a:t>
            </a:r>
            <a:r>
              <a:rPr lang="en-US" sz="1200" b="1" dirty="0" err="1">
                <a:latin typeface="Lucida Bright" pitchFamily="18" charset="0"/>
              </a:rPr>
              <a:t>Bikhazi</a:t>
            </a:r>
            <a:r>
              <a:rPr lang="en-US" sz="1200" b="1" dirty="0">
                <a:latin typeface="Lucida Bright" pitchFamily="18" charset="0"/>
              </a:rPr>
              <a:t>, MD, &amp; Stewart Barlow, MD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Weber State University </a:t>
            </a:r>
          </a:p>
          <a:p>
            <a:r>
              <a:rPr lang="en-US" sz="1200" b="1" dirty="0">
                <a:latin typeface="Lucida Bright" pitchFamily="18" charset="0"/>
              </a:rPr>
              <a:t>College of Science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Weber State University</a:t>
            </a:r>
          </a:p>
          <a:p>
            <a:r>
              <a:rPr lang="en-US" sz="1200" b="1" dirty="0" err="1">
                <a:latin typeface="Lucida Bright" pitchFamily="18" charset="0"/>
              </a:rPr>
              <a:t>Dumke</a:t>
            </a:r>
            <a:r>
              <a:rPr lang="en-US" sz="1200" b="1" dirty="0">
                <a:latin typeface="Lucida Bright" pitchFamily="18" charset="0"/>
              </a:rPr>
              <a:t> College of Health Professions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Weber State University Department </a:t>
            </a:r>
          </a:p>
          <a:p>
            <a:r>
              <a:rPr lang="en-US" sz="1200" b="1" dirty="0">
                <a:latin typeface="Lucida Bright" pitchFamily="18" charset="0"/>
              </a:rPr>
              <a:t>of Athletic Training and Nutrition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Weber State University Department of Health Sciences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Weber State University Department </a:t>
            </a:r>
          </a:p>
          <a:p>
            <a:r>
              <a:rPr lang="en-US" sz="1200" b="1" dirty="0">
                <a:latin typeface="Lucida Bright" pitchFamily="18" charset="0"/>
              </a:rPr>
              <a:t>of Medical Laboratory Sciences</a:t>
            </a:r>
          </a:p>
          <a:p>
            <a:endParaRPr lang="en-US" sz="600" b="1" dirty="0">
              <a:latin typeface="Lucida Bright" pitchFamily="18" charset="0"/>
            </a:endParaRPr>
          </a:p>
          <a:p>
            <a:r>
              <a:rPr lang="en-US" sz="1200" b="1" dirty="0">
                <a:latin typeface="Lucida Bright" pitchFamily="18" charset="0"/>
              </a:rPr>
              <a:t>Weber State University Department of Radiologic Sciences</a:t>
            </a:r>
          </a:p>
        </p:txBody>
      </p:sp>
    </p:spTree>
    <p:extLst>
      <p:ext uri="{BB962C8B-B14F-4D97-AF65-F5344CB8AC3E}">
        <p14:creationId xmlns:p14="http://schemas.microsoft.com/office/powerpoint/2010/main" val="2466906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119C5B"/>
          </a:solidFill>
          <a:ln>
            <a:solidFill>
              <a:srgbClr val="119C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76200" y="114300"/>
            <a:ext cx="9296400" cy="190500"/>
          </a:xfrm>
          <a:prstGeom prst="rect">
            <a:avLst/>
          </a:prstGeom>
          <a:solidFill>
            <a:srgbClr val="BFBB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647700" y="76200"/>
            <a:ext cx="7848600" cy="10492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latin typeface="Century Gothic" pitchFamily="34" charset="0"/>
              </a:rPr>
              <a:t>OSMS 2018 Hall of Fame</a:t>
            </a:r>
            <a:endParaRPr lang="en-US" b="1" dirty="0">
              <a:latin typeface="Century Gothic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119C5B"/>
          </a:solidFill>
          <a:ln>
            <a:solidFill>
              <a:srgbClr val="119C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-76200" y="114300"/>
            <a:ext cx="9296400" cy="190500"/>
          </a:xfrm>
          <a:prstGeom prst="rect">
            <a:avLst/>
          </a:prstGeom>
          <a:solidFill>
            <a:srgbClr val="BFBB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81000" y="909935"/>
            <a:ext cx="647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itchFamily="34" charset="0"/>
              </a:rPr>
              <a:t>                                                                Platinum Level - $1,000 to $4,999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1000" y="1900535"/>
            <a:ext cx="3619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itchFamily="34" charset="0"/>
              </a:rPr>
              <a:t>Silver - $250 to $499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581400" y="2256473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Lucida Bright" pitchFamily="18" charset="0"/>
              </a:rPr>
              <a:t>F. Neal </a:t>
            </a:r>
            <a:r>
              <a:rPr lang="en-US" sz="1200" dirty="0" err="1">
                <a:latin typeface="Lucida Bright" pitchFamily="18" charset="0"/>
              </a:rPr>
              <a:t>Mortenson</a:t>
            </a:r>
            <a:r>
              <a:rPr lang="en-US" sz="1200" dirty="0">
                <a:latin typeface="Lucida Bright" pitchFamily="18" charset="0"/>
              </a:rPr>
              <a:t>, MD</a:t>
            </a:r>
          </a:p>
          <a:p>
            <a:r>
              <a:rPr lang="en-US" sz="1200" dirty="0">
                <a:latin typeface="Lucida Bright" pitchFamily="18" charset="0"/>
              </a:rPr>
              <a:t>George Snell, MD</a:t>
            </a:r>
          </a:p>
          <a:p>
            <a:r>
              <a:rPr lang="en-US" sz="1200" dirty="0">
                <a:latin typeface="Lucida Bright" pitchFamily="18" charset="0"/>
              </a:rPr>
              <a:t>Anonymous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" y="3192958"/>
            <a:ext cx="3124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itchFamily="34" charset="0"/>
              </a:rPr>
              <a:t>Bronze - $100 to $249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81000" y="3563540"/>
            <a:ext cx="3124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Lucida Bright" pitchFamily="18" charset="0"/>
              </a:rPr>
              <a:t>Bridget &amp; David </a:t>
            </a:r>
            <a:r>
              <a:rPr lang="en-US" sz="1200" dirty="0" err="1">
                <a:latin typeface="Lucida Bright" pitchFamily="18" charset="0"/>
              </a:rPr>
              <a:t>Brodstein</a:t>
            </a:r>
            <a:r>
              <a:rPr lang="en-US" sz="1200" dirty="0">
                <a:latin typeface="Lucida Bright" pitchFamily="18" charset="0"/>
              </a:rPr>
              <a:t>, MD</a:t>
            </a:r>
          </a:p>
          <a:p>
            <a:r>
              <a:rPr lang="en-US" sz="1200" dirty="0">
                <a:latin typeface="Lucida Bright" pitchFamily="18" charset="0"/>
              </a:rPr>
              <a:t>Robert S. </a:t>
            </a:r>
            <a:r>
              <a:rPr lang="en-US" sz="1200" dirty="0" err="1">
                <a:latin typeface="Lucida Bright" pitchFamily="18" charset="0"/>
              </a:rPr>
              <a:t>Brodstein</a:t>
            </a:r>
            <a:r>
              <a:rPr lang="en-US" sz="1200" dirty="0">
                <a:latin typeface="Lucida Bright" pitchFamily="18" charset="0"/>
              </a:rPr>
              <a:t>, MD</a:t>
            </a:r>
          </a:p>
          <a:p>
            <a:r>
              <a:rPr lang="en-US" sz="1200" dirty="0">
                <a:latin typeface="Lucida Bright" pitchFamily="18" charset="0"/>
              </a:rPr>
              <a:t>Neil </a:t>
            </a:r>
            <a:r>
              <a:rPr lang="en-US" sz="1200" dirty="0" err="1">
                <a:latin typeface="Lucida Bright" pitchFamily="18" charset="0"/>
              </a:rPr>
              <a:t>Callister</a:t>
            </a:r>
            <a:r>
              <a:rPr lang="en-US" sz="1200" dirty="0">
                <a:latin typeface="Lucida Bright" pitchFamily="18" charset="0"/>
              </a:rPr>
              <a:t>, MD</a:t>
            </a:r>
          </a:p>
          <a:p>
            <a:r>
              <a:rPr lang="en-US" sz="1200" dirty="0">
                <a:latin typeface="Lucida Bright" pitchFamily="18" charset="0"/>
              </a:rPr>
              <a:t>Thomas Dietz, MD</a:t>
            </a:r>
          </a:p>
          <a:p>
            <a:r>
              <a:rPr lang="en-US" sz="1200" dirty="0">
                <a:latin typeface="Lucida Bright" pitchFamily="18" charset="0"/>
              </a:rPr>
              <a:t>Karen Fairbanks</a:t>
            </a:r>
          </a:p>
          <a:p>
            <a:r>
              <a:rPr lang="en-US" sz="1200" dirty="0">
                <a:latin typeface="Lucida Bright" pitchFamily="18" charset="0"/>
              </a:rPr>
              <a:t>Thomas Hamilton, MD</a:t>
            </a:r>
          </a:p>
          <a:p>
            <a:r>
              <a:rPr lang="en-US" sz="1200" dirty="0" err="1">
                <a:latin typeface="Lucida Bright" pitchFamily="18" charset="0"/>
              </a:rPr>
              <a:t>Alida</a:t>
            </a:r>
            <a:r>
              <a:rPr lang="en-US" sz="1200" dirty="0">
                <a:latin typeface="Lucida Bright" pitchFamily="18" charset="0"/>
              </a:rPr>
              <a:t> J. &amp; Thomas L. </a:t>
            </a:r>
            <a:r>
              <a:rPr lang="en-US" sz="1200" dirty="0" err="1">
                <a:latin typeface="Lucida Bright" pitchFamily="18" charset="0"/>
              </a:rPr>
              <a:t>Hannum</a:t>
            </a:r>
            <a:r>
              <a:rPr lang="en-US" sz="1200" dirty="0">
                <a:latin typeface="Lucida Bright" pitchFamily="18" charset="0"/>
              </a:rPr>
              <a:t>, MD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581400" y="3563540"/>
            <a:ext cx="3276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latin typeface="Lucida Bright" pitchFamily="18" charset="0"/>
              </a:rPr>
              <a:t>Marlan</a:t>
            </a:r>
            <a:r>
              <a:rPr lang="en-US" sz="1200" dirty="0">
                <a:latin typeface="Lucida Bright" pitchFamily="18" charset="0"/>
              </a:rPr>
              <a:t> J. </a:t>
            </a:r>
            <a:r>
              <a:rPr lang="en-US" sz="1200" dirty="0" err="1">
                <a:latin typeface="Lucida Bright" pitchFamily="18" charset="0"/>
              </a:rPr>
              <a:t>Haslam</a:t>
            </a:r>
            <a:r>
              <a:rPr lang="en-US" sz="1200" dirty="0">
                <a:latin typeface="Lucida Bright" pitchFamily="18" charset="0"/>
              </a:rPr>
              <a:t>, MD</a:t>
            </a:r>
          </a:p>
          <a:p>
            <a:r>
              <a:rPr lang="en-US" sz="1200" dirty="0">
                <a:latin typeface="Lucida Bright" pitchFamily="18" charset="0"/>
              </a:rPr>
              <a:t>Heidi </a:t>
            </a:r>
            <a:r>
              <a:rPr lang="en-US" sz="1200" dirty="0" err="1">
                <a:latin typeface="Lucida Bright" pitchFamily="18" charset="0"/>
              </a:rPr>
              <a:t>Kapanka</a:t>
            </a:r>
            <a:r>
              <a:rPr lang="en-US" sz="1200" dirty="0">
                <a:latin typeface="Lucida Bright" pitchFamily="18" charset="0"/>
              </a:rPr>
              <a:t>, MD</a:t>
            </a:r>
          </a:p>
          <a:p>
            <a:r>
              <a:rPr lang="en-US" sz="1200" dirty="0">
                <a:latin typeface="Lucida Bright" pitchFamily="18" charset="0"/>
              </a:rPr>
              <a:t>Paul </a:t>
            </a:r>
            <a:r>
              <a:rPr lang="en-US" sz="1200" dirty="0" err="1">
                <a:latin typeface="Lucida Bright" pitchFamily="18" charset="0"/>
              </a:rPr>
              <a:t>Lehmitz</a:t>
            </a:r>
            <a:r>
              <a:rPr lang="en-US" sz="1200" dirty="0">
                <a:latin typeface="Lucida Bright" pitchFamily="18" charset="0"/>
              </a:rPr>
              <a:t>, MD</a:t>
            </a:r>
          </a:p>
          <a:p>
            <a:r>
              <a:rPr lang="en-US" sz="1200" dirty="0">
                <a:latin typeface="Lucida Bright" pitchFamily="18" charset="0"/>
              </a:rPr>
              <a:t>Sheila &amp; Robert C. </a:t>
            </a:r>
            <a:r>
              <a:rPr lang="en-US" sz="1200" dirty="0" err="1">
                <a:latin typeface="Lucida Bright" pitchFamily="18" charset="0"/>
              </a:rPr>
              <a:t>Moesinger</a:t>
            </a:r>
            <a:r>
              <a:rPr lang="en-US" sz="1200" dirty="0">
                <a:latin typeface="Lucida Bright" pitchFamily="18" charset="0"/>
              </a:rPr>
              <a:t>, MD</a:t>
            </a:r>
          </a:p>
          <a:p>
            <a:r>
              <a:rPr lang="en-US" sz="1200" dirty="0">
                <a:latin typeface="Lucida Bright" pitchFamily="18" charset="0"/>
              </a:rPr>
              <a:t>Robert Montgomery, MD</a:t>
            </a:r>
          </a:p>
          <a:p>
            <a:r>
              <a:rPr lang="en-US" sz="1200" dirty="0">
                <a:latin typeface="Lucida Bright" pitchFamily="18" charset="0"/>
              </a:rPr>
              <a:t>Mark C. </a:t>
            </a:r>
            <a:r>
              <a:rPr lang="en-US" sz="1200" dirty="0" err="1">
                <a:latin typeface="Lucida Bright" pitchFamily="18" charset="0"/>
              </a:rPr>
              <a:t>Oveson</a:t>
            </a:r>
            <a:r>
              <a:rPr lang="en-US" sz="1200" dirty="0">
                <a:latin typeface="Lucida Bright" pitchFamily="18" charset="0"/>
              </a:rPr>
              <a:t>, MD</a:t>
            </a:r>
          </a:p>
          <a:p>
            <a:r>
              <a:rPr lang="en-US" sz="1200" dirty="0">
                <a:latin typeface="Lucida Bright" pitchFamily="18" charset="0"/>
              </a:rPr>
              <a:t>Joseph Richard Rees, MD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667500" y="3576935"/>
            <a:ext cx="2400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Lucida Bright" pitchFamily="18" charset="0"/>
              </a:rPr>
              <a:t>Rifleman Family</a:t>
            </a:r>
          </a:p>
          <a:p>
            <a:r>
              <a:rPr lang="en-US" sz="1200" dirty="0" err="1">
                <a:latin typeface="Lucida Bright" pitchFamily="18" charset="0"/>
              </a:rPr>
              <a:t>Robbe</a:t>
            </a:r>
            <a:r>
              <a:rPr lang="en-US" sz="1200" dirty="0">
                <a:latin typeface="Lucida Bright" pitchFamily="18" charset="0"/>
              </a:rPr>
              <a:t> Rigby, DPM</a:t>
            </a:r>
          </a:p>
          <a:p>
            <a:r>
              <a:rPr lang="en-US" sz="1200" dirty="0">
                <a:latin typeface="Lucida Bright" pitchFamily="18" charset="0"/>
              </a:rPr>
              <a:t>Robert </a:t>
            </a:r>
            <a:r>
              <a:rPr lang="en-US" sz="1200" dirty="0" err="1">
                <a:latin typeface="Lucida Bright" pitchFamily="18" charset="0"/>
              </a:rPr>
              <a:t>Skankey</a:t>
            </a:r>
            <a:r>
              <a:rPr lang="en-US" sz="1200" dirty="0">
                <a:latin typeface="Lucida Bright" pitchFamily="18" charset="0"/>
              </a:rPr>
              <a:t>, MD</a:t>
            </a:r>
          </a:p>
          <a:p>
            <a:r>
              <a:rPr lang="en-US" sz="1200" dirty="0">
                <a:latin typeface="Lucida Bright" pitchFamily="18" charset="0"/>
              </a:rPr>
              <a:t>R. Robert Taylor, MD</a:t>
            </a:r>
          </a:p>
          <a:p>
            <a:r>
              <a:rPr lang="en-US" sz="1200" dirty="0">
                <a:latin typeface="Lucida Bright" pitchFamily="18" charset="0"/>
              </a:rPr>
              <a:t>Raymond </a:t>
            </a:r>
            <a:r>
              <a:rPr lang="en-US" sz="1200" dirty="0" err="1">
                <a:latin typeface="Lucida Bright" pitchFamily="18" charset="0"/>
              </a:rPr>
              <a:t>Yaworsky</a:t>
            </a:r>
            <a:r>
              <a:rPr lang="en-US" sz="1200" dirty="0">
                <a:latin typeface="Lucida Bright" pitchFamily="18" charset="0"/>
              </a:rPr>
              <a:t>, MD</a:t>
            </a:r>
          </a:p>
          <a:p>
            <a:r>
              <a:rPr lang="en-US" sz="1200" dirty="0">
                <a:latin typeface="Lucida Bright" pitchFamily="18" charset="0"/>
              </a:rPr>
              <a:t>Anonymous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1000" y="5097958"/>
            <a:ext cx="2095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itchFamily="34" charset="0"/>
              </a:rPr>
              <a:t>Friends – Up to $99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81000" y="5481935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Lucida Bright" pitchFamily="18" charset="0"/>
              </a:rPr>
              <a:t>Suzanne Lee, MD</a:t>
            </a:r>
          </a:p>
          <a:p>
            <a:r>
              <a:rPr lang="en-US" sz="1200" dirty="0">
                <a:latin typeface="Lucida Bright" pitchFamily="18" charset="0"/>
              </a:rPr>
              <a:t>Robert Newman, MD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81400" y="5481935"/>
            <a:ext cx="3019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Lucida Bright" pitchFamily="18" charset="0"/>
              </a:rPr>
              <a:t>Robert L. </a:t>
            </a:r>
            <a:r>
              <a:rPr lang="en-US" sz="1200" dirty="0" err="1">
                <a:latin typeface="Lucida Bright" pitchFamily="18" charset="0"/>
              </a:rPr>
              <a:t>Moesinger</a:t>
            </a:r>
            <a:r>
              <a:rPr lang="en-US" sz="1200" dirty="0">
                <a:latin typeface="Lucida Bright" pitchFamily="18" charset="0"/>
              </a:rPr>
              <a:t>, MD</a:t>
            </a:r>
          </a:p>
          <a:p>
            <a:r>
              <a:rPr lang="en-US" sz="1200" dirty="0">
                <a:latin typeface="Lucida Bright" pitchFamily="18" charset="0"/>
              </a:rPr>
              <a:t>John D. </a:t>
            </a:r>
            <a:r>
              <a:rPr lang="en-US" sz="1200" dirty="0" err="1">
                <a:latin typeface="Lucida Bright" pitchFamily="18" charset="0"/>
              </a:rPr>
              <a:t>Schirack</a:t>
            </a:r>
            <a:r>
              <a:rPr lang="en-US" sz="1200" dirty="0">
                <a:latin typeface="Lucida Bright" pitchFamily="18" charset="0"/>
              </a:rPr>
              <a:t>, MD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581400" y="1270253"/>
            <a:ext cx="31522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Lucida Bright" pitchFamily="18" charset="0"/>
              </a:rPr>
              <a:t>Shelley &amp; Douglas Felt, MD, </a:t>
            </a:r>
          </a:p>
          <a:p>
            <a:r>
              <a:rPr lang="en-US" sz="1200" dirty="0">
                <a:latin typeface="Lucida Bright" pitchFamily="18" charset="0"/>
              </a:rPr>
              <a:t>Family Foundation</a:t>
            </a:r>
          </a:p>
          <a:p>
            <a:r>
              <a:rPr lang="en-US" sz="1200" dirty="0">
                <a:latin typeface="Lucida Bright" pitchFamily="18" charset="0"/>
              </a:rPr>
              <a:t>Ralph </a:t>
            </a:r>
            <a:r>
              <a:rPr lang="en-US" sz="1200" dirty="0" err="1">
                <a:latin typeface="Lucida Bright" pitchFamily="18" charset="0"/>
              </a:rPr>
              <a:t>Friz</a:t>
            </a:r>
            <a:r>
              <a:rPr lang="en-US" sz="1200" dirty="0">
                <a:latin typeface="Lucida Bright" pitchFamily="18" charset="0"/>
              </a:rPr>
              <a:t>, MD</a:t>
            </a:r>
          </a:p>
          <a:p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381000" y="2256472"/>
            <a:ext cx="289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Lucida Bright" pitchFamily="18" charset="0"/>
              </a:rPr>
              <a:t>Jeffrey E. Booth, MD</a:t>
            </a:r>
          </a:p>
          <a:p>
            <a:r>
              <a:rPr lang="en-US" sz="1200" dirty="0">
                <a:latin typeface="Lucida Bright" pitchFamily="18" charset="0"/>
              </a:rPr>
              <a:t>Laurie &amp; Frank Brown, MD</a:t>
            </a:r>
          </a:p>
          <a:p>
            <a:r>
              <a:rPr lang="en-US" sz="1200" dirty="0">
                <a:latin typeface="Lucida Bright" pitchFamily="18" charset="0"/>
              </a:rPr>
              <a:t>Brent R. Burdett, MD</a:t>
            </a:r>
          </a:p>
          <a:p>
            <a:r>
              <a:rPr lang="en-US" sz="1200" dirty="0">
                <a:latin typeface="Lucida Bright" pitchFamily="18" charset="0"/>
              </a:rPr>
              <a:t>Rona &amp; Willard </a:t>
            </a:r>
            <a:r>
              <a:rPr lang="en-US" sz="1200" dirty="0" err="1">
                <a:latin typeface="Lucida Bright" pitchFamily="18" charset="0"/>
              </a:rPr>
              <a:t>Maughn</a:t>
            </a:r>
            <a:r>
              <a:rPr lang="en-US" sz="1200" dirty="0">
                <a:latin typeface="Lucida Bright" pitchFamily="18" charset="0"/>
              </a:rPr>
              <a:t>, MD</a:t>
            </a:r>
          </a:p>
          <a:p>
            <a:endParaRPr lang="en-US" sz="1200" dirty="0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842" y="5973520"/>
            <a:ext cx="1718315" cy="73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188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Century Gothic" pitchFamily="34" charset="0"/>
              </a:rPr>
              <a:t>Shock, Damage Control Resuscitation, &amp; </a:t>
            </a:r>
            <a:r>
              <a:rPr lang="en-US" sz="4000" b="1" dirty="0" err="1">
                <a:latin typeface="Century Gothic" pitchFamily="34" charset="0"/>
              </a:rPr>
              <a:t>Tranexamic</a:t>
            </a:r>
            <a:r>
              <a:rPr lang="en-US" sz="4000" b="1" dirty="0">
                <a:latin typeface="Century Gothic" pitchFamily="34" charset="0"/>
              </a:rPr>
              <a:t> Acid Explained by Trauma Surgeon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-1"/>
            <a:ext cx="9144000" cy="381001"/>
          </a:xfrm>
          <a:prstGeom prst="rect">
            <a:avLst/>
          </a:prstGeom>
          <a:solidFill>
            <a:srgbClr val="119C5B"/>
          </a:solidFill>
          <a:ln>
            <a:solidFill>
              <a:srgbClr val="119C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76200" y="381000"/>
            <a:ext cx="9346721" cy="228600"/>
          </a:xfrm>
          <a:prstGeom prst="rect">
            <a:avLst/>
          </a:prstGeom>
          <a:solidFill>
            <a:srgbClr val="BFBB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4760" y="290578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Lucida Bright" pitchFamily="18" charset="0"/>
              </a:rPr>
              <a:t>Alton “Buck” Parker, MD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14" y="6311083"/>
            <a:ext cx="1165091" cy="4963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667000" y="3890426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Sponsored by: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054" y="4259758"/>
            <a:ext cx="5856211" cy="141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840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544</Words>
  <Application>Microsoft Office PowerPoint</Application>
  <PresentationFormat>On-screen Show (4:3)</PresentationFormat>
  <Paragraphs>149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Lucida Bright</vt:lpstr>
      <vt:lpstr>Office Theme</vt:lpstr>
      <vt:lpstr>Thank you to our OSMS 2018 Generous Partners</vt:lpstr>
      <vt:lpstr>PowerPoint Presentation</vt:lpstr>
      <vt:lpstr>PowerPoint Presentation</vt:lpstr>
      <vt:lpstr>Shock, Damage Control Resuscitation, &amp; Tranexamic Acid Explained by Trauma Surgeon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Thank you to our OSMS 2018 Generous Partners</dc:title>
  <dc:creator>Jessica Wright</dc:creator>
  <cp:lastModifiedBy>Jessica Wright</cp:lastModifiedBy>
  <cp:revision>21</cp:revision>
  <dcterms:created xsi:type="dcterms:W3CDTF">2018-04-19T20:47:30Z</dcterms:created>
  <dcterms:modified xsi:type="dcterms:W3CDTF">2018-05-07T17:11:12Z</dcterms:modified>
</cp:coreProperties>
</file>